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s/slide18.xml" ContentType="application/vnd.openxmlformats-officedocument.presentationml.slide+xml"/>
  <Override PartName="/ppt/theme/theme4.xml" ContentType="application/vnd.openxmlformats-officedocument.them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slides/slide17.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Masters/slideMaster2.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autoCompressPictures="0">
  <p:sldMasterIdLst>
    <p:sldMasterId id="2147483648" r:id="rId1"/>
    <p:sldMasterId id="2147483660" r:id="rId2"/>
  </p:sldMasterIdLst>
  <p:notesMasterIdLst>
    <p:notesMasterId r:id="rId21"/>
  </p:notesMasterIdLst>
  <p:handoutMasterIdLst>
    <p:handoutMasterId r:id="rId22"/>
  </p:handoutMasterIdLst>
  <p:sldIdLst>
    <p:sldId id="258" r:id="rId3"/>
    <p:sldId id="286" r:id="rId4"/>
    <p:sldId id="287" r:id="rId5"/>
    <p:sldId id="289" r:id="rId6"/>
    <p:sldId id="290" r:id="rId7"/>
    <p:sldId id="262" r:id="rId8"/>
    <p:sldId id="292" r:id="rId9"/>
    <p:sldId id="297" r:id="rId10"/>
    <p:sldId id="263" r:id="rId11"/>
    <p:sldId id="261" r:id="rId12"/>
    <p:sldId id="298" r:id="rId13"/>
    <p:sldId id="293" r:id="rId14"/>
    <p:sldId id="294" r:id="rId15"/>
    <p:sldId id="302" r:id="rId16"/>
    <p:sldId id="299" r:id="rId17"/>
    <p:sldId id="300" r:id="rId18"/>
    <p:sldId id="301" r:id="rId19"/>
    <p:sldId id="303"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mc="http://schemas.openxmlformats.org/markup-compatibility/2006" xmlns:mv="urn:schemas-microsoft-com:mac:vml" xmlns:p15="http://schemas.microsoft.com/office/powerpoint/2012/main" xmlns="" xmlns:p="http://schemas.openxmlformats.org/presentationml/2006/main" xmlns:r="http://schemas.openxmlformats.org/officeDocument/2006/relationships" xmlns:a="http://schemas.openxmlformats.org/drawingml/2006/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mc="http://schemas.openxmlformats.org/markup-compatibility/2006" xmlns:mv="urn:schemas-microsoft-com:mac:vml" xmlns:p15="http://schemas.microsoft.com/office/powerpoint/2012/main" xmlns="" xmlns:p="http://schemas.openxmlformats.org/presentationml/2006/main" xmlns:r="http://schemas.openxmlformats.org/officeDocument/2006/relationships" xmlns:a="http://schemas.openxmlformats.org/drawingml/2006/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5620"/>
    <p:restoredTop sz="94254" autoAdjust="0"/>
  </p:normalViewPr>
  <p:slideViewPr>
    <p:cSldViewPr snapToGrid="0" snapToObjects="1" showGuides="1">
      <p:cViewPr varScale="1">
        <p:scale>
          <a:sx n="150" d="100"/>
          <a:sy n="150" d="100"/>
        </p:scale>
        <p:origin x="-496"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057CE29-8F42-2541-BFCD-589FC9B37A75}" type="datetimeFigureOut">
              <a:rPr lang="en-US" smtClean="0"/>
              <a:pPr/>
              <a:t>12/1/15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718E9E-AA19-CC48-9137-FCBEAA64CCE9}"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77903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E1124A-8259-2F43-AA9E-1AB80762BA4E}" type="datetimeFigureOut">
              <a:rPr lang="en-US" smtClean="0"/>
              <a:pPr/>
              <a:t>12/1/15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653114-0D40-384A-9E11-76EB88F8D7B8}"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9964309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a:lstStyle/>
          <a:p>
            <a:endParaRPr lang="en-US" dirty="0">
              <a:ea typeface="ＭＳ Ｐゴシック" pitchFamily="1" charset="-128"/>
              <a:cs typeface="ＭＳ Ｐゴシック" pitchFamily="1" charset="-128"/>
            </a:endParaRPr>
          </a:p>
        </p:txBody>
      </p:sp>
      <p:sp>
        <p:nvSpPr>
          <p:cNvPr id="18436" name="Slide Number Placeholder 3"/>
          <p:cNvSpPr>
            <a:spLocks noGrp="1"/>
          </p:cNvSpPr>
          <p:nvPr>
            <p:ph type="sldNum" sz="quarter" idx="5"/>
          </p:nvPr>
        </p:nvSpPr>
        <p:spPr bwMode="auto">
          <a:noFill/>
          <a:ln>
            <a:miter lim="800000"/>
            <a:headEnd/>
            <a:tailEnd/>
          </a:ln>
        </p:spPr>
        <p:txBody>
          <a:bodyPr/>
          <a:lstStyle/>
          <a:p>
            <a:fld id="{7DEF3362-549B-004D-A659-D6D6B75695CB}" type="slidenum">
              <a:rPr lang="en-US"/>
              <a:pPr/>
              <a:t>2</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66361569"/>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a:lstStyle/>
          <a:p>
            <a:endParaRPr lang="en-US" dirty="0">
              <a:ea typeface="ＭＳ Ｐゴシック" pitchFamily="1" charset="-128"/>
              <a:cs typeface="ＭＳ Ｐゴシック" pitchFamily="1" charset="-128"/>
            </a:endParaRPr>
          </a:p>
        </p:txBody>
      </p:sp>
      <p:sp>
        <p:nvSpPr>
          <p:cNvPr id="59396" name="Slide Number Placeholder 3"/>
          <p:cNvSpPr>
            <a:spLocks noGrp="1"/>
          </p:cNvSpPr>
          <p:nvPr>
            <p:ph type="sldNum" sz="quarter" idx="5"/>
          </p:nvPr>
        </p:nvSpPr>
        <p:spPr bwMode="auto">
          <a:noFill/>
          <a:ln>
            <a:miter lim="800000"/>
            <a:headEnd/>
            <a:tailEnd/>
          </a:ln>
        </p:spPr>
        <p:txBody>
          <a:bodyPr/>
          <a:lstStyle/>
          <a:p>
            <a:fld id="{F69EF7F6-8CBF-874B-8E2B-9352DBAD35A1}" type="slidenum">
              <a:rPr lang="en-US"/>
              <a:pPr/>
              <a:t>16</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65574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2" name="Rectangle 11"/>
          <p:cNvSpPr/>
          <p:nvPr userDrawn="1"/>
        </p:nvSpPr>
        <p:spPr>
          <a:xfrm>
            <a:off x="0" y="6437376"/>
            <a:ext cx="9143999" cy="420624"/>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7" name="Slide Number Placeholder 6"/>
          <p:cNvSpPr>
            <a:spLocks noGrp="1"/>
          </p:cNvSpPr>
          <p:nvPr>
            <p:ph type="sldNum" sz="quarter" idx="10"/>
          </p:nvPr>
        </p:nvSpPr>
        <p:spPr/>
        <p:txBody>
          <a:bodyPr/>
          <a:lstStyle/>
          <a:p>
            <a:fld id="{B58F48A6-A3E1-4848-9AC3-B43F560BE4FE}" type="slidenum">
              <a:rPr lang="en-US" smtClean="0"/>
              <a:pPr/>
              <a:t>‹#›</a:t>
            </a:fld>
            <a:endParaRPr lang="en-US" dirty="0"/>
          </a:p>
        </p:txBody>
      </p:sp>
      <p:sp>
        <p:nvSpPr>
          <p:cNvPr id="8" name="Footer Placeholder 7"/>
          <p:cNvSpPr>
            <a:spLocks noGrp="1"/>
          </p:cNvSpPr>
          <p:nvPr>
            <p:ph type="ftr" sz="quarter" idx="11"/>
          </p:nvPr>
        </p:nvSpPr>
        <p:spPr/>
        <p:txBody>
          <a:bodyPr/>
          <a:lstStyle/>
          <a:p>
            <a:r>
              <a:rPr lang="en-US" i="1" dirty="0" smtClean="0">
                <a:solidFill>
                  <a:prstClr val="white"/>
                </a:solidFill>
                <a:latin typeface="Arial" panose="020B0604020202020204" pitchFamily="34" charset="0"/>
                <a:cs typeface="Arial" panose="020B0604020202020204" pitchFamily="34" charset="0"/>
              </a:rPr>
              <a:t>S and T Review July 28-30, 2015</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2946083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fld id="{B58F48A6-A3E1-4848-9AC3-B43F560BE4FE}" type="slidenum">
              <a:rPr lang="en-US" smtClean="0"/>
              <a:pPr/>
              <a:t>‹#›</a:t>
            </a:fld>
            <a:endParaRPr lang="en-US" dirty="0"/>
          </a:p>
        </p:txBody>
      </p:sp>
      <p:sp>
        <p:nvSpPr>
          <p:cNvPr id="4" name="Footer Placeholder 3"/>
          <p:cNvSpPr>
            <a:spLocks noGrp="1"/>
          </p:cNvSpPr>
          <p:nvPr>
            <p:ph type="ftr" sz="quarter" idx="11"/>
          </p:nvPr>
        </p:nvSpPr>
        <p:spPr/>
        <p:txBody>
          <a:bodyPr/>
          <a:lstStyle/>
          <a:p>
            <a:r>
              <a:rPr lang="en-US" i="1" dirty="0" smtClean="0">
                <a:solidFill>
                  <a:prstClr val="white"/>
                </a:solidFill>
                <a:latin typeface="Arial" panose="020B0604020202020204" pitchFamily="34" charset="0"/>
                <a:cs typeface="Arial" panose="020B0604020202020204" pitchFamily="34" charset="0"/>
              </a:rPr>
              <a:t>S and T Review July 28-30, 2015</a:t>
            </a:r>
          </a:p>
        </p:txBody>
      </p:sp>
      <p:sp>
        <p:nvSpPr>
          <p:cNvPr id="6" name="Text Placeholder 5"/>
          <p:cNvSpPr>
            <a:spLocks noGrp="1"/>
          </p:cNvSpPr>
          <p:nvPr>
            <p:ph type="body" sz="quarter" idx="12"/>
          </p:nvPr>
        </p:nvSpPr>
        <p:spPr>
          <a:xfrm>
            <a:off x="209550" y="866775"/>
            <a:ext cx="8734425" cy="535305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040771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b="0">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6" name="Slide Number Placeholder 5"/>
          <p:cNvSpPr>
            <a:spLocks noGrp="1"/>
          </p:cNvSpPr>
          <p:nvPr>
            <p:ph type="sldNum" sz="quarter" idx="11"/>
          </p:nvPr>
        </p:nvSpPr>
        <p:spPr/>
        <p:txBody>
          <a:bodyPr/>
          <a:lstStyle/>
          <a:p>
            <a:fld id="{B58F48A6-A3E1-4848-9AC3-B43F560BE4FE}" type="slidenum">
              <a:rPr lang="en-US" smtClean="0"/>
              <a:pPr/>
              <a:t>‹#›</a:t>
            </a:fld>
            <a:endParaRPr lang="en-US" dirty="0"/>
          </a:p>
        </p:txBody>
      </p:sp>
      <p:sp>
        <p:nvSpPr>
          <p:cNvPr id="9" name="Content Placeholder 8"/>
          <p:cNvSpPr>
            <a:spLocks noGrp="1"/>
          </p:cNvSpPr>
          <p:nvPr>
            <p:ph sz="quarter" idx="12"/>
          </p:nvPr>
        </p:nvSpPr>
        <p:spPr>
          <a:xfrm>
            <a:off x="209550" y="847725"/>
            <a:ext cx="8734425" cy="5419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Slide Number Placeholder 4"/>
          <p:cNvSpPr>
            <a:spLocks noGrp="1"/>
          </p:cNvSpPr>
          <p:nvPr>
            <p:ph type="sldNum" sz="quarter" idx="11"/>
          </p:nvPr>
        </p:nvSpPr>
        <p:spPr/>
        <p:txBody>
          <a:bodyPr/>
          <a:lstStyle/>
          <a:p>
            <a:fld id="{B58F48A6-A3E1-4848-9AC3-B43F560BE4F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0" y="6437376"/>
            <a:ext cx="9144000" cy="420624"/>
          </a:xfrm>
          <a:prstGeom prst="rect">
            <a:avLst/>
          </a:prstGeom>
        </p:spPr>
      </p:pic>
      <p:sp>
        <p:nvSpPr>
          <p:cNvPr id="3" name="Footer Placeholder 2"/>
          <p:cNvSpPr>
            <a:spLocks noGrp="1"/>
          </p:cNvSpPr>
          <p:nvPr>
            <p:ph type="ftr" sz="quarter" idx="10"/>
          </p:nvPr>
        </p:nvSpPr>
        <p:spPr>
          <a:xfrm>
            <a:off x="2238375" y="6465125"/>
            <a:ext cx="2895600" cy="365125"/>
          </a:xfrm>
          <a:prstGeom prst="rect">
            <a:avLst/>
          </a:prstGeom>
        </p:spPr>
        <p:txBody>
          <a:bodyPr/>
          <a:lstStyle/>
          <a:p>
            <a:r>
              <a:rPr lang="en-US" i="1" dirty="0" smtClean="0">
                <a:solidFill>
                  <a:prstClr val="white"/>
                </a:solidFill>
                <a:latin typeface="Arial" panose="020B0604020202020204" pitchFamily="34" charset="0"/>
                <a:cs typeface="Arial" panose="020B0604020202020204" pitchFamily="34" charset="0"/>
              </a:rPr>
              <a:t>S and T Review July 28-30, 2015</a:t>
            </a:r>
          </a:p>
        </p:txBody>
      </p:sp>
      <p:sp>
        <p:nvSpPr>
          <p:cNvPr id="4" name="Slide Number Placeholder 3"/>
          <p:cNvSpPr>
            <a:spLocks noGrp="1"/>
          </p:cNvSpPr>
          <p:nvPr>
            <p:ph type="sldNum" sz="quarter" idx="11"/>
          </p:nvPr>
        </p:nvSpPr>
        <p:spPr/>
        <p:txBody>
          <a:bodyPr/>
          <a:lstStyle/>
          <a:p>
            <a:fld id="{B58F48A6-A3E1-4848-9AC3-B43F560BE4F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0" y="6437376"/>
            <a:ext cx="9144000" cy="420624"/>
          </a:xfrm>
          <a:prstGeom prst="rect">
            <a:avLst/>
          </a:prstGeom>
        </p:spPr>
      </p:pic>
      <p:sp>
        <p:nvSpPr>
          <p:cNvPr id="3" name="Slide Number Placeholder 2"/>
          <p:cNvSpPr>
            <a:spLocks noGrp="1"/>
          </p:cNvSpPr>
          <p:nvPr>
            <p:ph type="sldNum" sz="quarter" idx="11"/>
          </p:nvPr>
        </p:nvSpPr>
        <p:spPr/>
        <p:txBody>
          <a:bodyPr/>
          <a:lstStyle/>
          <a:p>
            <a:fld id="{B58F48A6-A3E1-4848-9AC3-B43F560BE4F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71525"/>
            <a:ext cx="3008313" cy="939800"/>
          </a:xfrm>
        </p:spPr>
        <p:txBody>
          <a:bodyPr anchor="b"/>
          <a:lstStyle>
            <a:lvl1pPr algn="l">
              <a:defRPr sz="20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457200" y="1711326"/>
            <a:ext cx="3008313" cy="4622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9" name="Picture 8"/>
          <p:cNvPicPr>
            <a:picLocks noChangeAspect="1"/>
          </p:cNvPicPr>
          <p:nvPr userDrawn="1"/>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0" y="6437376"/>
            <a:ext cx="9144000" cy="420624"/>
          </a:xfrm>
          <a:prstGeom prst="rect">
            <a:avLst/>
          </a:prstGeom>
        </p:spPr>
      </p:pic>
      <p:sp>
        <p:nvSpPr>
          <p:cNvPr id="5" name="Footer Placeholder 4"/>
          <p:cNvSpPr>
            <a:spLocks noGrp="1"/>
          </p:cNvSpPr>
          <p:nvPr>
            <p:ph type="ftr" sz="quarter" idx="10"/>
          </p:nvPr>
        </p:nvSpPr>
        <p:spPr>
          <a:xfrm>
            <a:off x="2238375" y="6465125"/>
            <a:ext cx="2895600" cy="365125"/>
          </a:xfrm>
          <a:prstGeom prst="rect">
            <a:avLst/>
          </a:prstGeom>
        </p:spPr>
        <p:txBody>
          <a:bodyPr/>
          <a:lstStyle/>
          <a:p>
            <a:r>
              <a:rPr lang="en-US" i="1" dirty="0" smtClean="0">
                <a:solidFill>
                  <a:prstClr val="white"/>
                </a:solidFill>
                <a:latin typeface="Arial" panose="020B0604020202020204" pitchFamily="34" charset="0"/>
                <a:cs typeface="Arial" panose="020B0604020202020204" pitchFamily="34" charset="0"/>
              </a:rPr>
              <a:t>S and T Review July 28-30, 2015</a:t>
            </a:r>
          </a:p>
        </p:txBody>
      </p:sp>
      <p:sp>
        <p:nvSpPr>
          <p:cNvPr id="6" name="Slide Number Placeholder 5"/>
          <p:cNvSpPr>
            <a:spLocks noGrp="1"/>
          </p:cNvSpPr>
          <p:nvPr>
            <p:ph type="sldNum" sz="quarter" idx="11"/>
          </p:nvPr>
        </p:nvSpPr>
        <p:spPr/>
        <p:txBody>
          <a:bodyPr/>
          <a:lstStyle/>
          <a:p>
            <a:fld id="{B58F48A6-A3E1-4848-9AC3-B43F560BE4FE}" type="slidenum">
              <a:rPr lang="en-US" smtClean="0"/>
              <a:pPr/>
              <a:t>‹#›</a:t>
            </a:fld>
            <a:endParaRPr lang="en-US" dirty="0"/>
          </a:p>
        </p:txBody>
      </p:sp>
      <p:sp>
        <p:nvSpPr>
          <p:cNvPr id="10" name="Content Placeholder 9"/>
          <p:cNvSpPr>
            <a:spLocks noGrp="1"/>
          </p:cNvSpPr>
          <p:nvPr>
            <p:ph sz="quarter" idx="12"/>
          </p:nvPr>
        </p:nvSpPr>
        <p:spPr>
          <a:xfrm>
            <a:off x="3714750" y="771525"/>
            <a:ext cx="5276850" cy="556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97205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78422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553878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9" name="Picture 8"/>
          <p:cNvPicPr>
            <a:picLocks noChangeAspect="1"/>
          </p:cNvPicPr>
          <p:nvPr userDrawn="1"/>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0" y="6437376"/>
            <a:ext cx="9144000" cy="420624"/>
          </a:xfrm>
          <a:prstGeom prst="rect">
            <a:avLst/>
          </a:prstGeom>
        </p:spPr>
      </p:pic>
      <p:sp>
        <p:nvSpPr>
          <p:cNvPr id="5" name="Footer Placeholder 4"/>
          <p:cNvSpPr>
            <a:spLocks noGrp="1"/>
          </p:cNvSpPr>
          <p:nvPr>
            <p:ph type="ftr" sz="quarter" idx="10"/>
          </p:nvPr>
        </p:nvSpPr>
        <p:spPr>
          <a:xfrm>
            <a:off x="2238375" y="6465125"/>
            <a:ext cx="2895600" cy="365125"/>
          </a:xfrm>
          <a:prstGeom prst="rect">
            <a:avLst/>
          </a:prstGeom>
        </p:spPr>
        <p:txBody>
          <a:bodyPr/>
          <a:lstStyle/>
          <a:p>
            <a:r>
              <a:rPr lang="en-US" i="1" dirty="0" smtClean="0">
                <a:solidFill>
                  <a:prstClr val="white"/>
                </a:solidFill>
                <a:latin typeface="Arial" panose="020B0604020202020204" pitchFamily="34" charset="0"/>
                <a:cs typeface="Arial" panose="020B0604020202020204" pitchFamily="34" charset="0"/>
              </a:rPr>
              <a:t>S and T Review July 28-30, 2015</a:t>
            </a:r>
          </a:p>
        </p:txBody>
      </p:sp>
      <p:sp>
        <p:nvSpPr>
          <p:cNvPr id="6" name="Slide Number Placeholder 5"/>
          <p:cNvSpPr>
            <a:spLocks noGrp="1"/>
          </p:cNvSpPr>
          <p:nvPr>
            <p:ph type="sldNum" sz="quarter" idx="11"/>
          </p:nvPr>
        </p:nvSpPr>
        <p:spPr/>
        <p:txBody>
          <a:bodyPr/>
          <a:lstStyle/>
          <a:p>
            <a:fld id="{B58F48A6-A3E1-4848-9AC3-B43F560BE4F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1"/>
          <p:cNvSpPr>
            <a:spLocks noGrp="1"/>
          </p:cNvSpPr>
          <p:nvPr>
            <p:ph type="sldNum" sz="quarter" idx="10"/>
          </p:nvPr>
        </p:nvSpPr>
        <p:spPr/>
        <p:txBody>
          <a:bodyPr/>
          <a:lstStyle>
            <a:lvl1pPr>
              <a:defRPr/>
            </a:lvl1pPr>
          </a:lstStyle>
          <a:p>
            <a:pPr>
              <a:defRPr/>
            </a:pPr>
            <a:r>
              <a:rPr lang="en-US" dirty="0"/>
              <a:t>Slide </a:t>
            </a:r>
            <a:fld id="{B7F602BB-FD96-4698-B046-64130E4044B1}" type="slidenum">
              <a:rPr lang="en-US"/>
              <a:pPr>
                <a:defRPr/>
              </a:pPr>
              <a:t>‹#›</a:t>
            </a:fld>
            <a:endParaRPr lang="en-US" dirty="0"/>
          </a:p>
        </p:txBody>
      </p:sp>
      <p:sp>
        <p:nvSpPr>
          <p:cNvPr id="6" name="Footer Placeholder 2"/>
          <p:cNvSpPr>
            <a:spLocks noGrp="1"/>
          </p:cNvSpPr>
          <p:nvPr>
            <p:ph type="ftr" sz="quarter" idx="11"/>
          </p:nvPr>
        </p:nvSpPr>
        <p:spPr>
          <a:xfrm>
            <a:off x="3138715" y="6492875"/>
            <a:ext cx="2895600" cy="365125"/>
          </a:xfrm>
          <a:prstGeom prst="rect">
            <a:avLst/>
          </a:prstGeom>
        </p:spPr>
        <p:txBody>
          <a:bodyPr/>
          <a:lstStyle>
            <a:lvl1pPr>
              <a:defRPr/>
            </a:lvl1pPr>
          </a:lstStyle>
          <a:p>
            <a:pPr>
              <a:defRPr/>
            </a:pPr>
            <a:r>
              <a:rPr lang="en-US" dirty="0" smtClean="0"/>
              <a:t>TTC 2012 Jefferson Lab Nov 5-8, 2012</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201613" y="246063"/>
            <a:ext cx="6078537" cy="762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09600" y="1447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0" y="1447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09600" y="35814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572000" y="35814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404447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1"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4" Type="http://schemas.openxmlformats.org/officeDocument/2006/relationships/image" Target="../media/image1.jpeg"/><Relationship Id="rId1" Type="http://schemas.openxmlformats.org/officeDocument/2006/relationships/slideLayout" Target="../slideLayouts/slideLayout10.xml"/><Relationship Id="rId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Pr>
        <a:blipFill rotWithShape="1">
          <a:blip r:embed="rId11"/>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9550" y="104775"/>
            <a:ext cx="8734425" cy="571499"/>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5" name="Slide Number Placeholder 4"/>
          <p:cNvSpPr>
            <a:spLocks noGrp="1"/>
          </p:cNvSpPr>
          <p:nvPr>
            <p:ph type="sldNum" sz="quarter" idx="4"/>
          </p:nvPr>
        </p:nvSpPr>
        <p:spPr>
          <a:xfrm>
            <a:off x="4276725" y="6465125"/>
            <a:ext cx="857250" cy="365125"/>
          </a:xfrm>
          <a:prstGeom prst="rect">
            <a:avLst/>
          </a:prstGeom>
        </p:spPr>
        <p:txBody>
          <a:bodyPr vert="horz" lIns="91440" tIns="45720" rIns="91440" bIns="45720" rtlCol="0" anchor="ctr"/>
          <a:lstStyle>
            <a:lvl1pPr algn="r">
              <a:defRPr sz="1050">
                <a:solidFill>
                  <a:schemeClr val="bg1"/>
                </a:solidFill>
                <a:latin typeface="Arial" panose="020B0604020202020204" pitchFamily="34" charset="0"/>
                <a:cs typeface="Arial" panose="020B0604020202020204" pitchFamily="34" charset="0"/>
              </a:defRPr>
            </a:lvl1pPr>
          </a:lstStyle>
          <a:p>
            <a:fld id="{B58F48A6-A3E1-4848-9AC3-B43F560BE4FE}" type="slidenum">
              <a:rPr lang="en-US" smtClean="0"/>
              <a:pPr/>
              <a:t>‹#›</a:t>
            </a:fld>
            <a:endParaRPr lang="en-US" dirty="0"/>
          </a:p>
        </p:txBody>
      </p:sp>
      <p:sp>
        <p:nvSpPr>
          <p:cNvPr id="7" name="Text Placeholder 6"/>
          <p:cNvSpPr>
            <a:spLocks noGrp="1"/>
          </p:cNvSpPr>
          <p:nvPr>
            <p:ph type="body" idx="1"/>
          </p:nvPr>
        </p:nvSpPr>
        <p:spPr>
          <a:xfrm>
            <a:off x="209549" y="904875"/>
            <a:ext cx="8734425" cy="5334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55" r:id="rId5"/>
    <p:sldLayoutId id="2147483656" r:id="rId6"/>
    <p:sldLayoutId id="2147483657" r:id="rId7"/>
    <p:sldLayoutId id="2147483663" r:id="rId8"/>
    <p:sldLayoutId id="2147483664" r:id="rId9"/>
  </p:sldLayoutIdLst>
  <p:timing>
    <p:tnLst>
      <p:par>
        <p:cTn id="1" dur="indefinite" restart="never" nodeType="tmRoot"/>
      </p:par>
    </p:tnLst>
  </p:timing>
  <p:hf hdr="0" ftr="0" dt="0"/>
  <p:txStyles>
    <p:titleStyle>
      <a:lvl1pPr algn="ctr" defTabSz="457200" rtl="0" eaLnBrk="1" latinLnBrk="0" hangingPunct="1">
        <a:spcBef>
          <a:spcPct val="0"/>
        </a:spcBef>
        <a:buNone/>
        <a:defRPr sz="3200" b="0" kern="1200">
          <a:solidFill>
            <a:srgbClr val="0000FF"/>
          </a:solidFill>
          <a:latin typeface="Arial" panose="020B0604020202020204" pitchFamily="34" charset="0"/>
          <a:ea typeface="+mj-ea"/>
          <a:cs typeface="Arial" panose="020B0604020202020204" pitchFamily="34" charset="0"/>
        </a:defRPr>
      </a:lvl1pPr>
    </p:titleStyle>
    <p:bodyStyle>
      <a:lvl1pPr marL="457200" marR="0" indent="-457200" algn="l" defTabSz="914400" rtl="0" eaLnBrk="1" fontAlgn="base" latinLnBrk="0" hangingPunct="1">
        <a:lnSpc>
          <a:spcPct val="100000"/>
        </a:lnSpc>
        <a:spcBef>
          <a:spcPts val="1200"/>
        </a:spcBef>
        <a:spcAft>
          <a:spcPct val="0"/>
        </a:spcAft>
        <a:buClr>
          <a:srgbClr val="FF6600"/>
        </a:buClr>
        <a:buSzTx/>
        <a:buFont typeface="Arial" panose="020B0604020202020204" pitchFamily="34" charset="0"/>
        <a:buChar char="•"/>
        <a:tabLst/>
        <a:defRPr sz="2600" kern="1200">
          <a:solidFill>
            <a:schemeClr val="tx1"/>
          </a:solidFill>
          <a:latin typeface="Arial" panose="020B0604020202020204" pitchFamily="34" charset="0"/>
          <a:ea typeface="+mn-ea"/>
          <a:cs typeface="Arial" panose="020B0604020202020204" pitchFamily="34" charset="0"/>
        </a:defRPr>
      </a:lvl1pPr>
      <a:lvl2pPr marL="742950" marR="0" indent="-285750" algn="l" defTabSz="914400" rtl="0" eaLnBrk="1" fontAlgn="base" latinLnBrk="0" hangingPunct="1">
        <a:lnSpc>
          <a:spcPct val="100000"/>
        </a:lnSpc>
        <a:spcBef>
          <a:spcPts val="1200"/>
        </a:spcBef>
        <a:spcAft>
          <a:spcPct val="0"/>
        </a:spcAft>
        <a:buClr>
          <a:srgbClr val="4343CA"/>
        </a:buClr>
        <a:buSzTx/>
        <a:buFont typeface="Arial" charset="0"/>
        <a:buChar char="•"/>
        <a:tabLst/>
        <a:defRPr sz="2400" kern="1200">
          <a:solidFill>
            <a:schemeClr val="tx1"/>
          </a:solidFill>
          <a:latin typeface="Arial" panose="020B0604020202020204" pitchFamily="34" charset="0"/>
          <a:ea typeface="+mn-ea"/>
          <a:cs typeface="Arial" panose="020B0604020202020204" pitchFamily="34" charset="0"/>
        </a:defRPr>
      </a:lvl2pPr>
      <a:lvl3pPr marL="1143000" marR="0" indent="-228600" algn="l" defTabSz="914400" rtl="0" eaLnBrk="1" fontAlgn="base" latinLnBrk="0" hangingPunct="1">
        <a:lnSpc>
          <a:spcPct val="100000"/>
        </a:lnSpc>
        <a:spcBef>
          <a:spcPts val="1200"/>
        </a:spcBef>
        <a:spcAft>
          <a:spcPct val="0"/>
        </a:spcAft>
        <a:buClr>
          <a:srgbClr val="660066"/>
        </a:buClr>
        <a:buSzTx/>
        <a:buFontTx/>
        <a:buChar char="•"/>
        <a:tabLst/>
        <a:defRPr sz="2200" kern="1200">
          <a:solidFill>
            <a:schemeClr val="tx1"/>
          </a:solidFill>
          <a:latin typeface="Arial" panose="020B0604020202020204" pitchFamily="34" charset="0"/>
          <a:ea typeface="+mn-ea"/>
          <a:cs typeface="Arial" panose="020B0604020202020204" pitchFamily="34" charset="0"/>
        </a:defRPr>
      </a:lvl3pPr>
      <a:lvl4pPr marL="1600200" marR="0" indent="-228600" algn="l" defTabSz="914400" rtl="0" eaLnBrk="1" fontAlgn="base" latinLnBrk="0" hangingPunct="1">
        <a:lnSpc>
          <a:spcPct val="100000"/>
        </a:lnSpc>
        <a:spcBef>
          <a:spcPts val="1200"/>
        </a:spcBef>
        <a:spcAft>
          <a:spcPct val="0"/>
        </a:spcAft>
        <a:buClr>
          <a:srgbClr val="008000"/>
        </a:buClr>
        <a:buSzTx/>
        <a:buFont typeface="Arial" charset="0"/>
        <a:buChar char="•"/>
        <a:tabLst/>
        <a:defRPr sz="2000" kern="1200">
          <a:solidFill>
            <a:schemeClr val="tx1"/>
          </a:solidFill>
          <a:latin typeface="Arial" panose="020B0604020202020204" pitchFamily="34" charset="0"/>
          <a:ea typeface="+mn-ea"/>
          <a:cs typeface="Arial" panose="020B0604020202020204" pitchFamily="34" charset="0"/>
        </a:defRPr>
      </a:lvl4pPr>
      <a:lvl5pPr marL="2057400" marR="0" indent="-228600" algn="l" defTabSz="914400" rtl="0" eaLnBrk="1" fontAlgn="base" latinLnBrk="0" hangingPunct="1">
        <a:lnSpc>
          <a:spcPct val="100000"/>
        </a:lnSpc>
        <a:spcBef>
          <a:spcPct val="20000"/>
        </a:spcBef>
        <a:spcAft>
          <a:spcPct val="0"/>
        </a:spcAft>
        <a:buClrTx/>
        <a:buSzTx/>
        <a:buFontTx/>
        <a:buNone/>
        <a:tabLst/>
        <a:defRPr sz="8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Pr>
        <a:blipFill rotWithShape="1">
          <a:blip r:embed="rId4"/>
          <a:stretch>
            <a:fillRect/>
          </a:stretch>
        </a:blipFill>
        <a:effectLst/>
      </p:bgPr>
    </p:bg>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209550" y="104775"/>
            <a:ext cx="8734425" cy="571499"/>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10" name="Footer Placeholder 3"/>
          <p:cNvSpPr txBox="1">
            <a:spLocks/>
          </p:cNvSpPr>
          <p:nvPr/>
        </p:nvSpPr>
        <p:spPr>
          <a:xfrm>
            <a:off x="2238375" y="6465124"/>
            <a:ext cx="2895600" cy="365125"/>
          </a:xfrm>
          <a:prstGeom prst="rect">
            <a:avLst/>
          </a:prstGeom>
        </p:spPr>
        <p:txBody>
          <a:bodyPr vert="horz" lIns="91440" tIns="45720" rIns="91440" bIns="45720" rtlCol="0" anchor="ctr"/>
          <a:lstStyle>
            <a:defPPr>
              <a:defRPr lang="en-US"/>
            </a:defPPr>
            <a:lvl1pPr marL="0" algn="l"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i="1" dirty="0" smtClean="0">
              <a:solidFill>
                <a:prstClr val="white"/>
              </a:solidFill>
              <a:latin typeface="Arial" panose="020B0604020202020204" pitchFamily="34" charset="0"/>
              <a:cs typeface="Arial" panose="020B0604020202020204" pitchFamily="34" charset="0"/>
            </a:endParaRPr>
          </a:p>
        </p:txBody>
      </p:sp>
      <p:sp>
        <p:nvSpPr>
          <p:cNvPr id="11" name="Slide Number Placeholder 4"/>
          <p:cNvSpPr>
            <a:spLocks noGrp="1"/>
          </p:cNvSpPr>
          <p:nvPr>
            <p:ph type="sldNum" sz="quarter" idx="4"/>
          </p:nvPr>
        </p:nvSpPr>
        <p:spPr>
          <a:xfrm>
            <a:off x="4276725" y="6465125"/>
            <a:ext cx="857250" cy="365125"/>
          </a:xfrm>
          <a:prstGeom prst="rect">
            <a:avLst/>
          </a:prstGeom>
        </p:spPr>
        <p:txBody>
          <a:bodyPr vert="horz" lIns="91440" tIns="45720" rIns="91440" bIns="45720" rtlCol="0" anchor="ctr"/>
          <a:lstStyle>
            <a:lvl1pPr algn="r">
              <a:defRPr sz="1050">
                <a:solidFill>
                  <a:schemeClr val="bg1"/>
                </a:solidFill>
                <a:latin typeface="Arial" panose="020B0604020202020204" pitchFamily="34" charset="0"/>
                <a:cs typeface="Arial" panose="020B0604020202020204" pitchFamily="34" charset="0"/>
              </a:defRPr>
            </a:lvl1pPr>
          </a:lstStyle>
          <a:p>
            <a:fld id="{B58F48A6-A3E1-4848-9AC3-B43F560BE4FE}" type="slidenum">
              <a:rPr lang="en-US" smtClean="0"/>
              <a:pPr/>
              <a:t>‹#›</a:t>
            </a:fld>
            <a:endParaRPr lang="en-US" dirty="0"/>
          </a:p>
        </p:txBody>
      </p:sp>
      <p:sp>
        <p:nvSpPr>
          <p:cNvPr id="12" name="Footer Placeholder 11"/>
          <p:cNvSpPr>
            <a:spLocks noGrp="1"/>
          </p:cNvSpPr>
          <p:nvPr>
            <p:ph type="ftr" sz="quarter" idx="3"/>
          </p:nvPr>
        </p:nvSpPr>
        <p:spPr>
          <a:xfrm>
            <a:off x="2238375" y="6465124"/>
            <a:ext cx="203835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i="1" dirty="0" smtClean="0">
                <a:solidFill>
                  <a:prstClr val="white"/>
                </a:solidFill>
                <a:latin typeface="Arial" panose="020B0604020202020204" pitchFamily="34" charset="0"/>
                <a:cs typeface="Arial" panose="020B0604020202020204" pitchFamily="34" charset="0"/>
              </a:rPr>
              <a:t>S and T Review July 28-30, 2015</a:t>
            </a:r>
          </a:p>
        </p:txBody>
      </p:sp>
      <p:sp>
        <p:nvSpPr>
          <p:cNvPr id="15" name="Text Placeholder 14"/>
          <p:cNvSpPr>
            <a:spLocks noGrp="1"/>
          </p:cNvSpPr>
          <p:nvPr>
            <p:ph type="body" idx="1"/>
          </p:nvPr>
        </p:nvSpPr>
        <p:spPr>
          <a:xfrm>
            <a:off x="209551" y="885825"/>
            <a:ext cx="8734424" cy="546734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68837660"/>
      </p:ext>
    </p:extLst>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hf hdr="0" ftr="0" dt="0"/>
  <p:txStyles>
    <p:titleStyle>
      <a:lvl1pPr algn="ctr" defTabSz="457200" rtl="0" eaLnBrk="1" latinLnBrk="0" hangingPunct="1">
        <a:spcBef>
          <a:spcPct val="0"/>
        </a:spcBef>
        <a:buNone/>
        <a:defRPr sz="4200" kern="1200">
          <a:solidFill>
            <a:schemeClr val="tx1"/>
          </a:solidFill>
          <a:latin typeface="Arial" panose="020B0604020202020204" pitchFamily="34" charset="0"/>
          <a:ea typeface="+mj-ea"/>
          <a:cs typeface="Arial" panose="020B0604020202020204" pitchFamily="34" charset="0"/>
        </a:defRPr>
      </a:lvl1pPr>
    </p:titleStyle>
    <p:bodyStyle>
      <a:lvl1pPr marL="342900" marR="0" indent="-342900" algn="l" defTabSz="914400" rtl="0" eaLnBrk="1" fontAlgn="base" latinLnBrk="0" hangingPunct="1">
        <a:lnSpc>
          <a:spcPct val="100000"/>
        </a:lnSpc>
        <a:spcBef>
          <a:spcPts val="1200"/>
        </a:spcBef>
        <a:spcAft>
          <a:spcPct val="0"/>
        </a:spcAft>
        <a:buClr>
          <a:srgbClr val="FF6600"/>
        </a:buClr>
        <a:buSzTx/>
        <a:buFontTx/>
        <a:buChar char="•"/>
        <a:tabLst/>
        <a:defRPr sz="2600" kern="1200">
          <a:solidFill>
            <a:schemeClr val="tx1"/>
          </a:solidFill>
          <a:latin typeface="Arial" panose="020B0604020202020204" pitchFamily="34" charset="0"/>
          <a:ea typeface="+mn-ea"/>
          <a:cs typeface="Arial" panose="020B0604020202020204" pitchFamily="34" charset="0"/>
        </a:defRPr>
      </a:lvl1pPr>
      <a:lvl2pPr marL="742950" marR="0" indent="-285750" algn="l" defTabSz="914400" rtl="0" eaLnBrk="1" fontAlgn="base" latinLnBrk="0" hangingPunct="1">
        <a:lnSpc>
          <a:spcPct val="100000"/>
        </a:lnSpc>
        <a:spcBef>
          <a:spcPts val="1200"/>
        </a:spcBef>
        <a:spcAft>
          <a:spcPct val="0"/>
        </a:spcAft>
        <a:buClr>
          <a:srgbClr val="4343CA"/>
        </a:buClr>
        <a:buSzTx/>
        <a:buFont typeface="Arial" charset="0"/>
        <a:buChar char="•"/>
        <a:tabLst/>
        <a:defRPr sz="2400" kern="1200">
          <a:solidFill>
            <a:schemeClr val="tx1"/>
          </a:solidFill>
          <a:latin typeface="Arial" panose="020B0604020202020204" pitchFamily="34" charset="0"/>
          <a:ea typeface="+mn-ea"/>
          <a:cs typeface="Arial" panose="020B0604020202020204" pitchFamily="34" charset="0"/>
        </a:defRPr>
      </a:lvl2pPr>
      <a:lvl3pPr marL="1143000" marR="0" indent="-228600" algn="l" defTabSz="914400" rtl="0" eaLnBrk="1" fontAlgn="base" latinLnBrk="0" hangingPunct="1">
        <a:lnSpc>
          <a:spcPct val="100000"/>
        </a:lnSpc>
        <a:spcBef>
          <a:spcPts val="1200"/>
        </a:spcBef>
        <a:spcAft>
          <a:spcPct val="0"/>
        </a:spcAft>
        <a:buClr>
          <a:srgbClr val="660066"/>
        </a:buClr>
        <a:buSzTx/>
        <a:buFontTx/>
        <a:buChar char="•"/>
        <a:tabLst/>
        <a:defRPr sz="2200" kern="1200">
          <a:solidFill>
            <a:schemeClr val="tx1"/>
          </a:solidFill>
          <a:latin typeface="Arial" panose="020B0604020202020204" pitchFamily="34" charset="0"/>
          <a:ea typeface="+mn-ea"/>
          <a:cs typeface="Arial" panose="020B0604020202020204" pitchFamily="34" charset="0"/>
        </a:defRPr>
      </a:lvl3pPr>
      <a:lvl4pPr marL="1600200" marR="0" indent="-228600" algn="l" defTabSz="914400" rtl="0" eaLnBrk="1" fontAlgn="base" latinLnBrk="0" hangingPunct="1">
        <a:lnSpc>
          <a:spcPct val="100000"/>
        </a:lnSpc>
        <a:spcBef>
          <a:spcPts val="1200"/>
        </a:spcBef>
        <a:spcAft>
          <a:spcPct val="0"/>
        </a:spcAft>
        <a:buClr>
          <a:srgbClr val="008000"/>
        </a:buClr>
        <a:buSzTx/>
        <a:buFont typeface="Arial" charset="0"/>
        <a:buChar char="•"/>
        <a:tabLst/>
        <a:defRPr sz="2000" kern="1200">
          <a:solidFill>
            <a:schemeClr val="tx1"/>
          </a:solidFill>
          <a:latin typeface="Arial" panose="020B0604020202020204" pitchFamily="34" charset="0"/>
          <a:ea typeface="+mn-ea"/>
          <a:cs typeface="Arial" panose="020B0604020202020204" pitchFamily="34" charset="0"/>
        </a:defRPr>
      </a:lvl4pPr>
      <a:lvl5pPr marL="2057400" marR="0" indent="-228600" algn="l" defTabSz="914400" rtl="0" eaLnBrk="1" fontAlgn="base" latinLnBrk="0" hangingPunct="1">
        <a:lnSpc>
          <a:spcPct val="100000"/>
        </a:lnSpc>
        <a:spcBef>
          <a:spcPct val="20000"/>
        </a:spcBef>
        <a:spcAft>
          <a:spcPct val="0"/>
        </a:spcAft>
        <a:buClrTx/>
        <a:buSzTx/>
        <a:buFontTx/>
        <a:buNone/>
        <a:tabLst/>
        <a:defRPr sz="8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ivsnet.org/ADS/ADS2011/" TargetMode="External"/><Relationship Id="rId4" Type="http://schemas.openxmlformats.org/officeDocument/2006/relationships/hyperlink" Target="http://adsthu.org/index.html" TargetMode="External"/><Relationship Id="rId1" Type="http://schemas.openxmlformats.org/officeDocument/2006/relationships/slideLayout" Target="../slideLayouts/slideLayout8.xml"/><Relationship Id="rId2" Type="http://schemas.openxmlformats.org/officeDocument/2006/relationships/hyperlink" Target="http://www.phys.vt.edu/~kimballton/gem-star/workshop/index.s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virtualjournals.org/dbt/dbt.jsp?KEY=APCPCS&amp;Volume=671&amp;Issue=1" TargetMode="External"/><Relationship Id="rId4" Type="http://schemas.openxmlformats.org/officeDocument/2006/relationships/hyperlink" Target="http://www.virtualjournals.org/dbt/dbt.jsp?KEY=APCPCS&amp;Volume=837&amp;Issue=1" TargetMode="External"/><Relationship Id="rId5" Type="http://schemas.openxmlformats.org/officeDocument/2006/relationships/hyperlink" Target="http://www.virtualjournals.org/dbt/dbt.jsp?KEY=APCPCS&amp;Volume=927&amp;Issue=1" TargetMode="External"/><Relationship Id="rId6" Type="http://schemas.openxmlformats.org/officeDocument/2006/relationships/hyperlink" Target="http://scitation.aip.org/dbt/dbt.jsp?KEY=APCPCS&amp;Volume=1352&amp;Issue=1" TargetMode="External"/><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561473"/>
            <a:ext cx="9144000" cy="1470025"/>
          </a:xfrm>
        </p:spPr>
        <p:txBody>
          <a:bodyPr/>
          <a:lstStyle/>
          <a:p>
            <a:r>
              <a:rPr lang="en-US" sz="3600" dirty="0"/>
              <a:t>CBMM North America – JLab CRADA Historical Remarks</a:t>
            </a:r>
          </a:p>
        </p:txBody>
      </p:sp>
      <p:sp>
        <p:nvSpPr>
          <p:cNvPr id="5" name="TextBox 4"/>
          <p:cNvSpPr txBox="1"/>
          <p:nvPr/>
        </p:nvSpPr>
        <p:spPr>
          <a:xfrm>
            <a:off x="2845934" y="2689656"/>
            <a:ext cx="3128180" cy="584776"/>
          </a:xfrm>
          <a:prstGeom prst="rect">
            <a:avLst/>
          </a:prstGeom>
          <a:noFill/>
        </p:spPr>
        <p:txBody>
          <a:bodyPr wrap="none" rtlCol="0">
            <a:spAutoFit/>
          </a:bodyPr>
          <a:lstStyle/>
          <a:p>
            <a:pPr algn="ctr"/>
            <a:r>
              <a:rPr lang="en-US" sz="3200" dirty="0" smtClean="0"/>
              <a:t>Ganapati Myneni</a:t>
            </a:r>
            <a:endParaRPr lang="en-US" sz="3200" dirty="0"/>
          </a:p>
        </p:txBody>
      </p:sp>
      <p:sp>
        <p:nvSpPr>
          <p:cNvPr id="6" name="TextBox 5"/>
          <p:cNvSpPr txBox="1"/>
          <p:nvPr/>
        </p:nvSpPr>
        <p:spPr>
          <a:xfrm>
            <a:off x="1792777" y="3698283"/>
            <a:ext cx="6062076" cy="2616101"/>
          </a:xfrm>
          <a:prstGeom prst="rect">
            <a:avLst/>
          </a:prstGeom>
          <a:noFill/>
        </p:spPr>
        <p:txBody>
          <a:bodyPr wrap="none" rtlCol="0">
            <a:spAutoFit/>
          </a:bodyPr>
          <a:lstStyle/>
          <a:p>
            <a:pPr algn="ctr"/>
            <a:r>
              <a:rPr lang="en-US" sz="3200" dirty="0" smtClean="0"/>
              <a:t>Ingot Niobium Summary Workshop</a:t>
            </a:r>
          </a:p>
          <a:p>
            <a:pPr algn="ctr"/>
            <a:r>
              <a:rPr lang="en-US" sz="3200" dirty="0" smtClean="0"/>
              <a:t>Jefferson Lab</a:t>
            </a:r>
          </a:p>
          <a:p>
            <a:pPr algn="ctr"/>
            <a:endParaRPr lang="en-US" sz="3200" dirty="0"/>
          </a:p>
          <a:p>
            <a:pPr algn="ctr"/>
            <a:r>
              <a:rPr lang="en-US" sz="3200" dirty="0" smtClean="0"/>
              <a:t>December 4, 2015</a:t>
            </a:r>
          </a:p>
          <a:p>
            <a:pPr algn="ctr"/>
            <a:endParaRPr lang="en-US" sz="36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378737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Tantalum</a:t>
            </a:r>
            <a:endParaRPr lang="en-US" dirty="0"/>
          </a:p>
        </p:txBody>
      </p:sp>
      <p:sp>
        <p:nvSpPr>
          <p:cNvPr id="3" name="Slide Number Placeholder 2"/>
          <p:cNvSpPr>
            <a:spLocks noGrp="1"/>
          </p:cNvSpPr>
          <p:nvPr>
            <p:ph type="sldNum" sz="quarter" idx="11"/>
          </p:nvPr>
        </p:nvSpPr>
        <p:spPr/>
        <p:txBody>
          <a:bodyPr/>
          <a:lstStyle/>
          <a:p>
            <a:fld id="{B58F48A6-A3E1-4848-9AC3-B43F560BE4FE}" type="slidenum">
              <a:rPr lang="en-US" smtClean="0"/>
              <a:pPr/>
              <a:t>10</a:t>
            </a:fld>
            <a:endParaRPr lang="en-US" dirty="0"/>
          </a:p>
        </p:txBody>
      </p:sp>
      <p:sp>
        <p:nvSpPr>
          <p:cNvPr id="4" name="Content Placeholder 3"/>
          <p:cNvSpPr>
            <a:spLocks noGrp="1"/>
          </p:cNvSpPr>
          <p:nvPr>
            <p:ph sz="quarter" idx="12"/>
          </p:nvPr>
        </p:nvSpPr>
        <p:spPr/>
        <p:txBody>
          <a:bodyPr/>
          <a:lstStyle/>
          <a:p>
            <a:r>
              <a:rPr lang="en-US" dirty="0" smtClean="0"/>
              <a:t>Tantalum content of Columbite Niobium is &lt;500 ppm</a:t>
            </a:r>
          </a:p>
          <a:p>
            <a:pPr lvl="1"/>
            <a:r>
              <a:rPr lang="en-US" dirty="0" smtClean="0"/>
              <a:t>This was adopted as specification for SRF cavities</a:t>
            </a:r>
          </a:p>
          <a:p>
            <a:pPr lvl="1"/>
            <a:r>
              <a:rPr lang="en-US" dirty="0" smtClean="0"/>
              <a:t>Many studies have demonstrated that this specification is overly restrictive for uniformly distributed Tantalum</a:t>
            </a:r>
          </a:p>
          <a:p>
            <a:endParaRPr lang="en-US" dirty="0" smtClean="0"/>
          </a:p>
          <a:p>
            <a:pPr lvl="1"/>
            <a:endParaRPr lang="en-US" dirty="0" smtClean="0"/>
          </a:p>
          <a:p>
            <a:pPr lvl="1"/>
            <a:endParaRPr lang="en-US" dirty="0"/>
          </a:p>
          <a:p>
            <a:pPr lvl="1"/>
            <a:endParaRPr lang="en-US" dirty="0" smtClean="0"/>
          </a:p>
          <a:p>
            <a:pPr lvl="1"/>
            <a:endParaRPr lang="en-US" dirty="0"/>
          </a:p>
          <a:p>
            <a:pPr lvl="1"/>
            <a:r>
              <a:rPr lang="en-US" dirty="0" smtClean="0"/>
              <a:t>Hp is the most important parameter determining Eacc</a:t>
            </a:r>
            <a:endParaRPr lang="en-US" dirty="0"/>
          </a:p>
        </p:txBody>
      </p:sp>
      <p:sp>
        <p:nvSpPr>
          <p:cNvPr id="7" name="Rectangle 6"/>
          <p:cNvSpPr/>
          <p:nvPr/>
        </p:nvSpPr>
        <p:spPr>
          <a:xfrm>
            <a:off x="6316870" y="2959652"/>
            <a:ext cx="607391" cy="2197652"/>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stretch>
            <a:fillRect/>
          </a:stretch>
        </p:blipFill>
        <p:spPr>
          <a:xfrm>
            <a:off x="1283072" y="2873952"/>
            <a:ext cx="6956997" cy="2405087"/>
          </a:xfrm>
          <a:prstGeom prst="rect">
            <a:avLst/>
          </a:prstGeom>
        </p:spPr>
      </p:pic>
      <p:sp>
        <p:nvSpPr>
          <p:cNvPr id="6" name="TextBox 5"/>
          <p:cNvSpPr txBox="1"/>
          <p:nvPr/>
        </p:nvSpPr>
        <p:spPr>
          <a:xfrm>
            <a:off x="2366914" y="5985596"/>
            <a:ext cx="6562652" cy="369332"/>
          </a:xfrm>
          <a:prstGeom prst="rect">
            <a:avLst/>
          </a:prstGeom>
          <a:noFill/>
        </p:spPr>
        <p:txBody>
          <a:bodyPr wrap="none" rtlCol="0">
            <a:spAutoFit/>
          </a:bodyPr>
          <a:lstStyle/>
          <a:p>
            <a:r>
              <a:rPr lang="en-US" i="1" dirty="0" smtClean="0"/>
              <a:t>S. B. Roy, G. Myneni et al Supercond. Sci. Technol.  25 (2012) 115020 </a:t>
            </a:r>
            <a:endParaRPr lang="en-US" i="1" dirty="0"/>
          </a:p>
        </p:txBody>
      </p:sp>
      <p:sp>
        <p:nvSpPr>
          <p:cNvPr id="8" name="Rounded Rectangle 7"/>
          <p:cNvSpPr/>
          <p:nvPr/>
        </p:nvSpPr>
        <p:spPr>
          <a:xfrm>
            <a:off x="6316870" y="2959651"/>
            <a:ext cx="607391" cy="2197653"/>
          </a:xfrm>
          <a:prstGeom prst="roundRect">
            <a:avLst>
              <a:gd name="adj" fmla="val 32796"/>
            </a:avLst>
          </a:prstGeom>
          <a:noFill/>
          <a:ln w="3492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471593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09550" y="286215"/>
            <a:ext cx="8734425" cy="571499"/>
          </a:xfrm>
        </p:spPr>
        <p:txBody>
          <a:bodyPr/>
          <a:lstStyle/>
          <a:p>
            <a:pPr marL="342900" indent="-342900">
              <a:lnSpc>
                <a:spcPct val="50000"/>
              </a:lnSpc>
            </a:pPr>
            <a:r>
              <a:rPr lang="en-US" sz="4000" dirty="0"/>
              <a:t>RMCI  2003 – </a:t>
            </a:r>
            <a:r>
              <a:rPr lang="en-US" sz="4000" dirty="0" smtClean="0"/>
              <a:t>2005</a:t>
            </a:r>
            <a:br>
              <a:rPr lang="en-US" sz="4000" dirty="0" smtClean="0"/>
            </a:br>
            <a:r>
              <a:rPr lang="en-US" sz="4000" dirty="0"/>
              <a:t>	</a:t>
            </a:r>
            <a:r>
              <a:rPr lang="en-US" sz="1800" dirty="0"/>
              <a:t>RMCI – LANL – UVa – JLab MOU – Niobium Microstructure Control</a:t>
            </a:r>
            <a:r>
              <a:rPr lang="en-US" dirty="0"/>
              <a:t/>
            </a:r>
            <a:br>
              <a:rPr lang="en-US" dirty="0"/>
            </a:br>
            <a:endParaRPr lang="en-US" dirty="0"/>
          </a:p>
        </p:txBody>
      </p:sp>
      <p:sp>
        <p:nvSpPr>
          <p:cNvPr id="3" name="Slide Number Placeholder 2"/>
          <p:cNvSpPr>
            <a:spLocks noGrp="1"/>
          </p:cNvSpPr>
          <p:nvPr>
            <p:ph type="sldNum" sz="quarter" idx="11"/>
          </p:nvPr>
        </p:nvSpPr>
        <p:spPr/>
        <p:txBody>
          <a:bodyPr/>
          <a:lstStyle/>
          <a:p>
            <a:fld id="{B58F48A6-A3E1-4848-9AC3-B43F560BE4FE}" type="slidenum">
              <a:rPr lang="en-US" smtClean="0"/>
              <a:pPr/>
              <a:t>11</a:t>
            </a:fld>
            <a:endParaRPr lang="en-US" dirty="0"/>
          </a:p>
        </p:txBody>
      </p:sp>
      <p:sp>
        <p:nvSpPr>
          <p:cNvPr id="4" name="Content Placeholder 3"/>
          <p:cNvSpPr>
            <a:spLocks noGrp="1"/>
          </p:cNvSpPr>
          <p:nvPr>
            <p:ph sz="quarter" idx="12"/>
          </p:nvPr>
        </p:nvSpPr>
        <p:spPr>
          <a:xfrm>
            <a:off x="209550" y="847725"/>
            <a:ext cx="8734425" cy="5617400"/>
          </a:xfrm>
        </p:spPr>
        <p:txBody>
          <a:bodyPr>
            <a:normAutofit fontScale="92500" lnSpcReduction="10000"/>
          </a:bodyPr>
          <a:lstStyle/>
          <a:p>
            <a:pPr marL="342900" indent="-342900">
              <a:buFont typeface="Arial"/>
              <a:buChar char="•"/>
            </a:pPr>
            <a:r>
              <a:rPr lang="en-US" sz="2100" dirty="0"/>
              <a:t>SNS prototype cavities </a:t>
            </a:r>
            <a:r>
              <a:rPr lang="en-US" sz="2100" dirty="0" smtClean="0"/>
              <a:t>(805 MHz) became </a:t>
            </a:r>
            <a:r>
              <a:rPr lang="en-US" sz="2100" dirty="0"/>
              <a:t>soft after annealing at 800° </a:t>
            </a:r>
            <a:r>
              <a:rPr lang="en-US" sz="2100" dirty="0" smtClean="0"/>
              <a:t>C </a:t>
            </a:r>
            <a:r>
              <a:rPr lang="en-US" sz="2100" dirty="0"/>
              <a:t>for  hydrogen </a:t>
            </a:r>
            <a:r>
              <a:rPr lang="en-US" sz="2100" dirty="0" smtClean="0"/>
              <a:t>degassing to </a:t>
            </a:r>
            <a:r>
              <a:rPr lang="en-US" sz="2100" dirty="0"/>
              <a:t>prevent gross Q </a:t>
            </a:r>
            <a:r>
              <a:rPr lang="en-US" sz="2100" dirty="0" smtClean="0"/>
              <a:t>disease</a:t>
            </a:r>
          </a:p>
          <a:p>
            <a:pPr marL="342900" indent="-342900">
              <a:buFont typeface="Arial"/>
              <a:buChar char="•"/>
            </a:pPr>
            <a:r>
              <a:rPr lang="en-US" sz="2100" dirty="0" smtClean="0"/>
              <a:t>The annealing temperature was optimized to eliminate the softening</a:t>
            </a:r>
          </a:p>
          <a:p>
            <a:pPr marL="628650" lvl="1" indent="-342900">
              <a:buFont typeface="Arial"/>
              <a:buChar char="•"/>
            </a:pPr>
            <a:r>
              <a:rPr lang="en-US" sz="1900" dirty="0" smtClean="0"/>
              <a:t>600° C for 10 hours</a:t>
            </a:r>
          </a:p>
          <a:p>
            <a:pPr marL="342900" indent="-342900">
              <a:buFont typeface="Arial"/>
              <a:buChar char="•"/>
            </a:pPr>
            <a:r>
              <a:rPr lang="en-US" sz="2100" dirty="0" smtClean="0"/>
              <a:t>Los </a:t>
            </a:r>
            <a:r>
              <a:rPr lang="en-US" sz="2100" dirty="0"/>
              <a:t>A</a:t>
            </a:r>
            <a:r>
              <a:rPr lang="en-US" sz="2100" dirty="0" smtClean="0"/>
              <a:t>lamos National Lab became interested in this issue and a joint MOU was agreed between RMCI, LANL, UVa and JLab for developing  microstructure control  of niobium sheets</a:t>
            </a:r>
          </a:p>
          <a:p>
            <a:pPr marL="342900" indent="-342900">
              <a:buFont typeface="Arial"/>
              <a:buChar char="•"/>
            </a:pPr>
            <a:r>
              <a:rPr lang="en-US" sz="2100" dirty="0" smtClean="0"/>
              <a:t>UVa Materials Science Dept. hired a graduate student from China</a:t>
            </a:r>
          </a:p>
          <a:p>
            <a:pPr marL="342900" indent="-342900">
              <a:buFont typeface="Arial"/>
              <a:buChar char="•"/>
            </a:pPr>
            <a:r>
              <a:rPr lang="en-US" sz="2100" dirty="0" smtClean="0"/>
              <a:t>RMCI sent 2 large ingots to UVa for this work and they were returned to RMCI as UVa was unable to handle such large ingots</a:t>
            </a:r>
          </a:p>
          <a:p>
            <a:pPr marL="342900" indent="-342900">
              <a:buFont typeface="Arial"/>
              <a:buChar char="•"/>
            </a:pPr>
            <a:r>
              <a:rPr lang="en-US" sz="2100" dirty="0" smtClean="0"/>
              <a:t>The graduate student failed his qualifier and as a result the program died  prematurely </a:t>
            </a:r>
          </a:p>
          <a:p>
            <a:pPr marL="342900" indent="-342900">
              <a:buFont typeface="Arial"/>
              <a:buChar char="•"/>
            </a:pPr>
            <a:r>
              <a:rPr lang="en-US" sz="2100" dirty="0" smtClean="0"/>
              <a:t>However the program confirmed that there was heterogeneous grain growth during high temperature annealing, resulting in micro yielding </a:t>
            </a:r>
          </a:p>
          <a:p>
            <a:pPr marL="342900" indent="-342900">
              <a:buFont typeface="Arial"/>
              <a:buChar char="•"/>
            </a:pPr>
            <a:r>
              <a:rPr lang="en-US" sz="2100" dirty="0" smtClean="0"/>
              <a:t>JLab in 2004 signed a CRADA with RMCI</a:t>
            </a:r>
          </a:p>
          <a:p>
            <a:pPr marL="0" indent="0">
              <a:buNone/>
            </a:pPr>
            <a:endParaRPr lang="en-US" sz="1800" b="1" dirty="0"/>
          </a:p>
          <a:p>
            <a:pPr marL="342900" indent="-342900">
              <a:buFont typeface="Arial"/>
              <a:buChar char="•"/>
            </a:pPr>
            <a:endParaRPr lang="en-US" sz="1800" b="1" dirty="0" smtClean="0"/>
          </a:p>
          <a:p>
            <a:pPr marL="342900" indent="-342900">
              <a:buFont typeface="Arial"/>
              <a:buChar char="•"/>
            </a:pPr>
            <a:endParaRPr lang="en-US" sz="1800" b="1" dirty="0"/>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790178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6"/>
          <p:cNvSpPr/>
          <p:nvPr/>
        </p:nvSpPr>
        <p:spPr>
          <a:xfrm>
            <a:off x="209550" y="900109"/>
            <a:ext cx="8581059" cy="5524589"/>
          </a:xfrm>
          <a:prstGeom prst="rect">
            <a:avLst/>
          </a:prstGeom>
        </p:spPr>
        <p:txBody>
          <a:bodyPr wrap="square">
            <a:spAutoFit/>
          </a:bodyPr>
          <a:lstStyle/>
          <a:p>
            <a:pPr marL="342900" indent="-342900">
              <a:buFont typeface="Arial"/>
              <a:buChar char="•"/>
            </a:pPr>
            <a:r>
              <a:rPr lang="en-US" sz="2400" dirty="0" smtClean="0"/>
              <a:t>The initial CRADA was established in 2004 to study interstitial content via low strain rate stress-strain curves (PLC)</a:t>
            </a:r>
          </a:p>
          <a:p>
            <a:pPr marL="342900" indent="-342900">
              <a:buFont typeface="Arial"/>
              <a:buChar char="•"/>
            </a:pPr>
            <a:r>
              <a:rPr lang="en-US" sz="2400" dirty="0" smtClean="0"/>
              <a:t>Modification </a:t>
            </a:r>
            <a:r>
              <a:rPr lang="en-US" sz="2400" dirty="0"/>
              <a:t>1 (2005) – Prepare and Study Samples for tensile, PGAA, NIS, DMA, and NRA </a:t>
            </a:r>
            <a:r>
              <a:rPr lang="en-US" sz="2400" dirty="0" smtClean="0"/>
              <a:t>tests</a:t>
            </a:r>
          </a:p>
          <a:p>
            <a:pPr marL="342900" indent="-342900">
              <a:buFont typeface="Arial"/>
              <a:buChar char="•"/>
            </a:pPr>
            <a:r>
              <a:rPr lang="en-US" sz="2400" dirty="0" smtClean="0"/>
              <a:t>Modification </a:t>
            </a:r>
            <a:r>
              <a:rPr lang="en-US" sz="2400" dirty="0"/>
              <a:t>2 (2006) – Development of cavities from large/single grain niobium for ILC and </a:t>
            </a:r>
            <a:r>
              <a:rPr lang="en-US" sz="2400" dirty="0" smtClean="0"/>
              <a:t>ERL’s</a:t>
            </a:r>
            <a:endParaRPr lang="en-US" sz="2400" dirty="0"/>
          </a:p>
          <a:p>
            <a:pPr marL="342900" indent="-342900">
              <a:buFont typeface="Arial"/>
              <a:buChar char="•"/>
            </a:pPr>
            <a:r>
              <a:rPr lang="en-US" sz="2400" dirty="0"/>
              <a:t>Modification 3 (2009) – Reduction of RRR specification from 300 to 200 and increasing Tantalum ~ 1500 wt. </a:t>
            </a:r>
            <a:r>
              <a:rPr lang="en-US" sz="2400" dirty="0" smtClean="0"/>
              <a:t>ppm</a:t>
            </a:r>
            <a:endParaRPr lang="en-US" sz="3200" dirty="0"/>
          </a:p>
          <a:p>
            <a:pPr marL="342900" indent="-342900">
              <a:buFont typeface="Arial"/>
              <a:buChar char="•"/>
            </a:pPr>
            <a:r>
              <a:rPr lang="en-US" sz="2400" dirty="0"/>
              <a:t>Modification 4 (2010) –  Explore the uses of ingot niobium in accelerators and for other </a:t>
            </a:r>
            <a:r>
              <a:rPr lang="en-US" sz="2400" dirty="0" smtClean="0"/>
              <a:t>technologies </a:t>
            </a:r>
            <a:r>
              <a:rPr lang="en-US" sz="2400" dirty="0"/>
              <a:t>including ADS by hosting International Workshops/Symposia/</a:t>
            </a:r>
            <a:r>
              <a:rPr lang="en-US" sz="2400" dirty="0" smtClean="0"/>
              <a:t>Meetings</a:t>
            </a:r>
          </a:p>
          <a:p>
            <a:pPr marL="342900" indent="-342900">
              <a:buFont typeface="Arial"/>
              <a:buChar char="•"/>
            </a:pPr>
            <a:endParaRPr lang="en-US" sz="800" dirty="0" smtClean="0"/>
          </a:p>
          <a:p>
            <a:pPr marL="342900" indent="-342900">
              <a:buFont typeface="Arial"/>
              <a:buChar char="•"/>
            </a:pPr>
            <a:r>
              <a:rPr lang="en-US" sz="2400" dirty="0" smtClean="0"/>
              <a:t>The results were published as a review </a:t>
            </a:r>
            <a:r>
              <a:rPr lang="en-US" sz="2400" smtClean="0"/>
              <a:t>paper in 2015</a:t>
            </a:r>
            <a:endParaRPr lang="en-US" dirty="0" smtClean="0"/>
          </a:p>
          <a:p>
            <a:endParaRPr lang="en-US" sz="900" dirty="0" smtClean="0"/>
          </a:p>
          <a:p>
            <a:r>
              <a:rPr lang="en-US" sz="1600" i="1" dirty="0" smtClean="0"/>
              <a:t>Review of ingot niobium as a material for superconducting radio frequency accelerating cavities P. Kneisel, G. Ciovati, P. Dhakal, K. Saito, W. Singer, X. Singer, G. R. Myneni in Nuclear Instruments and Methods in Physics Research A774</a:t>
            </a:r>
            <a:r>
              <a:rPr lang="en-US" sz="1600" i="1" dirty="0"/>
              <a:t>(2015)133</a:t>
            </a:r>
            <a:r>
              <a:rPr lang="en-US" sz="1600" i="1" dirty="0" smtClean="0"/>
              <a:t>–150</a:t>
            </a:r>
            <a:endParaRPr lang="en-US" sz="1600" i="1" dirty="0"/>
          </a:p>
        </p:txBody>
      </p:sp>
      <p:sp>
        <p:nvSpPr>
          <p:cNvPr id="2" name="Title 1"/>
          <p:cNvSpPr>
            <a:spLocks noGrp="1"/>
          </p:cNvSpPr>
          <p:nvPr>
            <p:ph type="title"/>
          </p:nvPr>
        </p:nvSpPr>
        <p:spPr/>
        <p:txBody>
          <a:bodyPr/>
          <a:lstStyle/>
          <a:p>
            <a:r>
              <a:rPr lang="en-US" dirty="0"/>
              <a:t>RMCI-JLab CRADA 2004 – 2015</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815254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31805" y="185158"/>
            <a:ext cx="8656628" cy="658813"/>
          </a:xfrm>
        </p:spPr>
        <p:txBody>
          <a:bodyPr/>
          <a:lstStyle/>
          <a:p>
            <a:r>
              <a:rPr lang="en-US" sz="2400" dirty="0"/>
              <a:t>Technical specifications </a:t>
            </a:r>
            <a:r>
              <a:rPr lang="en-US" sz="2400" dirty="0" smtClean="0"/>
              <a:t>of niobium </a:t>
            </a:r>
            <a:r>
              <a:rPr lang="en-US" sz="2400" dirty="0"/>
              <a:t>for </a:t>
            </a:r>
            <a:r>
              <a:rPr lang="en-US" sz="2400" dirty="0" smtClean="0"/>
              <a:t>future SRF linacs*</a:t>
            </a:r>
            <a:endParaRPr lang="en-US" sz="2400" dirty="0"/>
          </a:p>
        </p:txBody>
      </p:sp>
      <p:graphicFrame>
        <p:nvGraphicFramePr>
          <p:cNvPr id="12" name="Table 11"/>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728472790"/>
              </p:ext>
            </p:extLst>
          </p:nvPr>
        </p:nvGraphicFramePr>
        <p:xfrm>
          <a:off x="1524000" y="916466"/>
          <a:ext cx="6096000" cy="4150359"/>
        </p:xfrm>
        <a:graphic>
          <a:graphicData uri="http://schemas.openxmlformats.org/drawingml/2006/table">
            <a:tbl>
              <a:tblPr firstRow="1" bandRow="1">
                <a:tableStyleId>{2D5ABB26-0587-4C30-8999-92F81FD0307C}</a:tableStyleId>
              </a:tblPr>
              <a:tblGrid>
                <a:gridCol w="2032000"/>
                <a:gridCol w="2032000"/>
                <a:gridCol w="2032000"/>
              </a:tblGrid>
              <a:tr h="370840">
                <a:tc>
                  <a:txBody>
                    <a:bodyPr/>
                    <a:lstStyle/>
                    <a:p>
                      <a:r>
                        <a:rPr lang="en-US" u="sng" dirty="0" smtClean="0"/>
                        <a:t>Material parameter</a:t>
                      </a:r>
                      <a:endParaRPr lang="en-US" u="sng" dirty="0"/>
                    </a:p>
                  </a:txBody>
                  <a:tcPr/>
                </a:tc>
                <a:tc>
                  <a:txBody>
                    <a:bodyPr/>
                    <a:lstStyle/>
                    <a:p>
                      <a:r>
                        <a:rPr lang="en-US" u="sng" dirty="0" smtClean="0"/>
                        <a:t>TESLA/XFEL</a:t>
                      </a:r>
                      <a:r>
                        <a:rPr lang="en-US" u="sng" baseline="0" dirty="0" smtClean="0"/>
                        <a:t> Pulsed/CW</a:t>
                      </a:r>
                      <a:endParaRPr lang="en-US" u="sng" dirty="0"/>
                    </a:p>
                  </a:txBody>
                  <a:tcPr/>
                </a:tc>
                <a:tc>
                  <a:txBody>
                    <a:bodyPr/>
                    <a:lstStyle/>
                    <a:p>
                      <a:r>
                        <a:rPr lang="en-US" u="sng" dirty="0" smtClean="0">
                          <a:solidFill>
                            <a:schemeClr val="tx1"/>
                          </a:solidFill>
                        </a:rPr>
                        <a:t>CW/Pulsed SRF Linac (proposed)</a:t>
                      </a:r>
                      <a:endParaRPr lang="en-US" u="sng" dirty="0">
                        <a:solidFill>
                          <a:schemeClr val="tx1"/>
                        </a:solidFill>
                      </a:endParaRPr>
                    </a:p>
                  </a:txBody>
                  <a:tcPr/>
                </a:tc>
              </a:tr>
              <a:tr h="370840">
                <a:tc>
                  <a:txBody>
                    <a:bodyPr/>
                    <a:lstStyle/>
                    <a:p>
                      <a:r>
                        <a:rPr lang="en-US" dirty="0" smtClean="0"/>
                        <a:t>Type</a:t>
                      </a:r>
                      <a:endParaRPr lang="en-US" dirty="0"/>
                    </a:p>
                  </a:txBody>
                  <a:tcPr/>
                </a:tc>
                <a:tc>
                  <a:txBody>
                    <a:bodyPr/>
                    <a:lstStyle/>
                    <a:p>
                      <a:r>
                        <a:rPr lang="en-US" dirty="0" smtClean="0"/>
                        <a:t>Polycrystalline</a:t>
                      </a:r>
                      <a:endParaRPr lang="en-US" dirty="0"/>
                    </a:p>
                  </a:txBody>
                  <a:tcPr/>
                </a:tc>
                <a:tc>
                  <a:txBody>
                    <a:bodyPr/>
                    <a:lstStyle/>
                    <a:p>
                      <a:r>
                        <a:rPr lang="en-US" dirty="0" smtClean="0"/>
                        <a:t>Ingot</a:t>
                      </a:r>
                      <a:endParaRPr lang="en-US" dirty="0"/>
                    </a:p>
                  </a:txBody>
                  <a:tcPr/>
                </a:tc>
              </a:tr>
              <a:tr h="370840">
                <a:tc>
                  <a:txBody>
                    <a:bodyPr/>
                    <a:lstStyle/>
                    <a:p>
                      <a:r>
                        <a:rPr lang="en-US" dirty="0" smtClean="0"/>
                        <a:t>RRR</a:t>
                      </a:r>
                      <a:endParaRPr lang="en-US" dirty="0"/>
                    </a:p>
                  </a:txBody>
                  <a:tcPr/>
                </a:tc>
                <a:tc>
                  <a:txBody>
                    <a:bodyPr/>
                    <a:lstStyle/>
                    <a:p>
                      <a:r>
                        <a:rPr lang="en-US" dirty="0" smtClean="0"/>
                        <a:t>&gt; 300</a:t>
                      </a:r>
                      <a:endParaRPr lang="en-US" dirty="0"/>
                    </a:p>
                  </a:txBody>
                  <a:tcPr/>
                </a:tc>
                <a:tc>
                  <a:txBody>
                    <a:bodyPr/>
                    <a:lstStyle/>
                    <a:p>
                      <a:r>
                        <a:rPr lang="en-US" dirty="0" smtClean="0"/>
                        <a:t>&gt; 150</a:t>
                      </a:r>
                      <a:endParaRPr lang="en-US" dirty="0"/>
                    </a:p>
                  </a:txBody>
                  <a:tcPr/>
                </a:tc>
              </a:tr>
              <a:tr h="370840">
                <a:tc>
                  <a:txBody>
                    <a:bodyPr/>
                    <a:lstStyle/>
                    <a:p>
                      <a:r>
                        <a:rPr lang="en-US" dirty="0" smtClean="0"/>
                        <a:t>Grain Size</a:t>
                      </a:r>
                      <a:endParaRPr lang="en-US" dirty="0"/>
                    </a:p>
                  </a:txBody>
                  <a:tcPr/>
                </a:tc>
                <a:tc>
                  <a:txBody>
                    <a:bodyPr/>
                    <a:lstStyle/>
                    <a:p>
                      <a:r>
                        <a:rPr lang="en-US" dirty="0" smtClean="0"/>
                        <a:t>~</a:t>
                      </a:r>
                      <a:r>
                        <a:rPr lang="en-US" baseline="0" dirty="0" smtClean="0"/>
                        <a:t> 50 μm</a:t>
                      </a:r>
                      <a:endParaRPr lang="en-US" dirty="0"/>
                    </a:p>
                  </a:txBody>
                  <a:tcPr/>
                </a:tc>
                <a:tc>
                  <a:txBody>
                    <a:bodyPr/>
                    <a:lstStyle/>
                    <a:p>
                      <a:r>
                        <a:rPr lang="en-US" dirty="0" smtClean="0"/>
                        <a:t>&gt; 1 cm</a:t>
                      </a:r>
                      <a:endParaRPr lang="en-US" dirty="0"/>
                    </a:p>
                  </a:txBody>
                  <a:tcPr/>
                </a:tc>
              </a:tr>
              <a:tr h="370840">
                <a:tc>
                  <a:txBody>
                    <a:bodyPr/>
                    <a:lstStyle/>
                    <a:p>
                      <a:r>
                        <a:rPr lang="en-US" dirty="0" smtClean="0"/>
                        <a:t>Yield Strength</a:t>
                      </a:r>
                      <a:endParaRPr lang="en-US" dirty="0"/>
                    </a:p>
                  </a:txBody>
                  <a:tcPr/>
                </a:tc>
                <a:tc>
                  <a:txBody>
                    <a:bodyPr/>
                    <a:lstStyle/>
                    <a:p>
                      <a:r>
                        <a:rPr lang="en-US" dirty="0" smtClean="0"/>
                        <a:t>&gt; 50 N/mm</a:t>
                      </a:r>
                      <a:r>
                        <a:rPr lang="en-US" baseline="30000" dirty="0" smtClean="0"/>
                        <a:t>2</a:t>
                      </a:r>
                      <a:endParaRPr lang="en-US" baseline="30000" dirty="0"/>
                    </a:p>
                  </a:txBody>
                  <a:tcPr/>
                </a:tc>
                <a:tc>
                  <a:txBody>
                    <a:bodyPr/>
                    <a:lstStyle/>
                    <a:p>
                      <a:r>
                        <a:rPr lang="en-US" dirty="0" smtClean="0"/>
                        <a:t>&gt; 50 N/mm</a:t>
                      </a:r>
                      <a:r>
                        <a:rPr lang="en-US" baseline="30000" dirty="0" smtClean="0"/>
                        <a:t>2</a:t>
                      </a:r>
                      <a:endParaRPr lang="en-US" baseline="30000" dirty="0"/>
                    </a:p>
                  </a:txBody>
                  <a:tcPr/>
                </a:tc>
              </a:tr>
              <a:tr h="370840">
                <a:tc>
                  <a:txBody>
                    <a:bodyPr/>
                    <a:lstStyle/>
                    <a:p>
                      <a:r>
                        <a:rPr lang="en-US" dirty="0" smtClean="0"/>
                        <a:t>Tensile Strength</a:t>
                      </a:r>
                      <a:endParaRPr lang="en-US" dirty="0"/>
                    </a:p>
                  </a:txBody>
                  <a:tcPr/>
                </a:tc>
                <a:tc>
                  <a:txBody>
                    <a:bodyPr/>
                    <a:lstStyle/>
                    <a:p>
                      <a:r>
                        <a:rPr lang="en-US" dirty="0" smtClean="0"/>
                        <a:t>&gt; 100 N/mm</a:t>
                      </a:r>
                      <a:r>
                        <a:rPr lang="en-US" baseline="30000" dirty="0" smtClean="0"/>
                        <a:t>2</a:t>
                      </a:r>
                      <a:endParaRPr lang="en-US" dirty="0"/>
                    </a:p>
                  </a:txBody>
                  <a:tcPr/>
                </a:tc>
                <a:tc>
                  <a:txBody>
                    <a:bodyPr/>
                    <a:lstStyle/>
                    <a:p>
                      <a:r>
                        <a:rPr lang="en-US" dirty="0" smtClean="0"/>
                        <a:t> &gt; 100 N/mm</a:t>
                      </a:r>
                      <a:r>
                        <a:rPr lang="en-US" baseline="30000" dirty="0" smtClean="0"/>
                        <a:t>2</a:t>
                      </a:r>
                      <a:endParaRPr lang="en-US" dirty="0"/>
                    </a:p>
                  </a:txBody>
                  <a:tcPr/>
                </a:tc>
              </a:tr>
              <a:tr h="370840">
                <a:tc>
                  <a:txBody>
                    <a:bodyPr/>
                    <a:lstStyle/>
                    <a:p>
                      <a:r>
                        <a:rPr lang="en-US" dirty="0" smtClean="0"/>
                        <a:t>Elongation</a:t>
                      </a:r>
                      <a:endParaRPr lang="en-US" dirty="0"/>
                    </a:p>
                  </a:txBody>
                  <a:tcPr/>
                </a:tc>
                <a:tc>
                  <a:txBody>
                    <a:bodyPr/>
                    <a:lstStyle/>
                    <a:p>
                      <a:r>
                        <a:rPr lang="en-US" dirty="0" smtClean="0">
                          <a:latin typeface="ＭＳ ゴシック"/>
                          <a:ea typeface="ＭＳ ゴシック"/>
                          <a:cs typeface="ＭＳ ゴシック"/>
                        </a:rPr>
                        <a:t> 30%</a:t>
                      </a:r>
                      <a:endParaRPr lang="en-US" dirty="0"/>
                    </a:p>
                  </a:txBody>
                  <a:tcPr/>
                </a:tc>
                <a:tc>
                  <a:txBody>
                    <a:bodyPr/>
                    <a:lstStyle/>
                    <a:p>
                      <a:r>
                        <a:rPr lang="en-US" dirty="0" smtClean="0"/>
                        <a:t> </a:t>
                      </a:r>
                      <a:r>
                        <a:rPr lang="en-US" sz="1800" kern="1200" baseline="0" dirty="0" smtClean="0">
                          <a:solidFill>
                            <a:schemeClr val="tx1"/>
                          </a:solidFill>
                          <a:latin typeface="+mn-lt"/>
                          <a:ea typeface="+mn-ea"/>
                          <a:cs typeface="+mn-cs"/>
                        </a:rPr>
                        <a:t>≥</a:t>
                      </a:r>
                      <a:r>
                        <a:rPr lang="en-US" dirty="0" smtClean="0"/>
                        <a:t>30%</a:t>
                      </a:r>
                      <a:endParaRPr lang="en-US" dirty="0"/>
                    </a:p>
                  </a:txBody>
                  <a:tcPr/>
                </a:tc>
              </a:tr>
              <a:tr h="370840">
                <a:tc>
                  <a:txBody>
                    <a:bodyPr/>
                    <a:lstStyle/>
                    <a:p>
                      <a:r>
                        <a:rPr lang="en-US" dirty="0" smtClean="0"/>
                        <a:t>Contents of the</a:t>
                      </a:r>
                    </a:p>
                    <a:p>
                      <a:r>
                        <a:rPr lang="en-US" dirty="0" smtClean="0"/>
                        <a:t>Impurities wt. ppm</a:t>
                      </a:r>
                      <a:endParaRPr lang="en-US" dirty="0"/>
                    </a:p>
                  </a:txBody>
                  <a:tcPr/>
                </a:tc>
                <a:tc>
                  <a:txBody>
                    <a:bodyPr/>
                    <a:lstStyle/>
                    <a:p>
                      <a:r>
                        <a:rPr lang="en-US" dirty="0" smtClean="0"/>
                        <a:t>Ta  ≤  500</a:t>
                      </a:r>
                    </a:p>
                    <a:p>
                      <a:pPr marL="0" indent="0">
                        <a:buFontTx/>
                        <a:buNone/>
                      </a:pPr>
                      <a:r>
                        <a:rPr lang="en-US" dirty="0" smtClean="0"/>
                        <a:t>O ≤ 10 N ≤ 10</a:t>
                      </a:r>
                    </a:p>
                    <a:p>
                      <a:pPr marL="0" indent="0">
                        <a:buFontTx/>
                        <a:buNone/>
                      </a:pPr>
                      <a:r>
                        <a:rPr lang="en-US" dirty="0" smtClean="0"/>
                        <a:t>C ≤ 10 H ≤ 2</a:t>
                      </a:r>
                    </a:p>
                  </a:txBody>
                  <a:tcPr/>
                </a:tc>
                <a:tc>
                  <a:txBody>
                    <a:bodyPr/>
                    <a:lstStyle/>
                    <a:p>
                      <a:r>
                        <a:rPr lang="en-US" dirty="0" smtClean="0"/>
                        <a:t>Ta ≤ 1300</a:t>
                      </a:r>
                    </a:p>
                    <a:p>
                      <a:r>
                        <a:rPr lang="en-US" dirty="0" smtClean="0"/>
                        <a:t>O ≤30 N ≤ 30   </a:t>
                      </a:r>
                    </a:p>
                    <a:p>
                      <a:r>
                        <a:rPr lang="en-US" dirty="0" smtClean="0"/>
                        <a:t>C ≤ 40 H ≤ 5 </a:t>
                      </a:r>
                      <a:endParaRPr lang="en-US" dirty="0"/>
                    </a:p>
                  </a:txBody>
                  <a:tcPr/>
                </a:tc>
              </a:tr>
              <a:tr h="370840">
                <a:tc>
                  <a:txBody>
                    <a:bodyPr/>
                    <a:lstStyle/>
                    <a:p>
                      <a:r>
                        <a:rPr lang="en-US" dirty="0" smtClean="0"/>
                        <a:t>Vickers</a:t>
                      </a:r>
                      <a:r>
                        <a:rPr lang="en-US" baseline="0" dirty="0" smtClean="0"/>
                        <a:t> Hardness</a:t>
                      </a:r>
                      <a:endParaRPr lang="en-US" dirty="0"/>
                    </a:p>
                  </a:txBody>
                  <a:tcPr/>
                </a:tc>
                <a:tc>
                  <a:txBody>
                    <a:bodyPr/>
                    <a:lstStyle/>
                    <a:p>
                      <a:r>
                        <a:rPr lang="en-US" dirty="0" smtClean="0"/>
                        <a:t>≤ 50</a:t>
                      </a:r>
                      <a:endParaRPr lang="en-US" dirty="0"/>
                    </a:p>
                  </a:txBody>
                  <a:tcPr/>
                </a:tc>
                <a:tc>
                  <a:txBody>
                    <a:bodyPr/>
                    <a:lstStyle/>
                    <a:p>
                      <a:r>
                        <a:rPr lang="en-US" sz="1800" kern="1200" baseline="0" dirty="0" smtClean="0">
                          <a:solidFill>
                            <a:schemeClr val="tx1"/>
                          </a:solidFill>
                          <a:latin typeface="+mn-lt"/>
                          <a:ea typeface="+mn-ea"/>
                          <a:cs typeface="+mn-cs"/>
                        </a:rPr>
                        <a:t></a:t>
                      </a:r>
                      <a:r>
                        <a:rPr lang="en-US" dirty="0" smtClean="0"/>
                        <a:t> 55</a:t>
                      </a:r>
                      <a:endParaRPr lang="en-US" dirty="0"/>
                    </a:p>
                  </a:txBody>
                  <a:tcPr/>
                </a:tc>
              </a:tr>
            </a:tbl>
          </a:graphicData>
        </a:graphic>
      </p:graphicFrame>
      <p:sp>
        <p:nvSpPr>
          <p:cNvPr id="14" name="TextBox 13"/>
          <p:cNvSpPr txBox="1"/>
          <p:nvPr/>
        </p:nvSpPr>
        <p:spPr>
          <a:xfrm>
            <a:off x="1251563" y="5825044"/>
            <a:ext cx="184666" cy="369332"/>
          </a:xfrm>
          <a:prstGeom prst="rect">
            <a:avLst/>
          </a:prstGeom>
          <a:noFill/>
        </p:spPr>
        <p:txBody>
          <a:bodyPr wrap="none" rtlCol="0">
            <a:spAutoFit/>
          </a:bodyPr>
          <a:lstStyle/>
          <a:p>
            <a:endParaRPr lang="en-US" dirty="0"/>
          </a:p>
        </p:txBody>
      </p:sp>
      <p:sp>
        <p:nvSpPr>
          <p:cNvPr id="15" name="Rectangle 14"/>
          <p:cNvSpPr/>
          <p:nvPr/>
        </p:nvSpPr>
        <p:spPr>
          <a:xfrm>
            <a:off x="1131928" y="5103763"/>
            <a:ext cx="7141270" cy="646331"/>
          </a:xfrm>
          <a:prstGeom prst="rect">
            <a:avLst/>
          </a:prstGeom>
        </p:spPr>
        <p:txBody>
          <a:bodyPr wrap="square">
            <a:spAutoFit/>
          </a:bodyPr>
          <a:lstStyle/>
          <a:p>
            <a:r>
              <a:rPr lang="en-US" dirty="0"/>
              <a:t>Note:  </a:t>
            </a:r>
            <a:r>
              <a:rPr lang="en-US" dirty="0" smtClean="0"/>
              <a:t>nominally present low metallic impurities in niobium does not affect the RRR significantly  </a:t>
            </a:r>
            <a:endParaRPr lang="en-US" dirty="0"/>
          </a:p>
        </p:txBody>
      </p:sp>
      <p:sp>
        <p:nvSpPr>
          <p:cNvPr id="6" name="TextBox 5"/>
          <p:cNvSpPr txBox="1"/>
          <p:nvPr/>
        </p:nvSpPr>
        <p:spPr>
          <a:xfrm>
            <a:off x="914400" y="5774258"/>
            <a:ext cx="8174033" cy="1200329"/>
          </a:xfrm>
          <a:prstGeom prst="rect">
            <a:avLst/>
          </a:prstGeom>
          <a:noFill/>
        </p:spPr>
        <p:txBody>
          <a:bodyPr wrap="none" rtlCol="0">
            <a:spAutoFit/>
          </a:bodyPr>
          <a:lstStyle/>
          <a:p>
            <a:r>
              <a:rPr lang="en-US" i="1" dirty="0" smtClean="0"/>
              <a:t>*G. Myneni, P. Kneisel, G. Ciovati, S. B. Roy, “Ingot niobium material specifications for </a:t>
            </a:r>
          </a:p>
          <a:p>
            <a:r>
              <a:rPr lang="en-US" i="1" dirty="0" smtClean="0"/>
              <a:t>continuous wave superconducting radio frequency cavities” JLab-TN-14-009 </a:t>
            </a:r>
          </a:p>
          <a:p>
            <a:endParaRPr lang="en-US" dirty="0" smtClean="0"/>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676566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MS and Ph.D. Theses Supported by the CRADA</a:t>
            </a:r>
            <a:endParaRPr lang="en-US" sz="2800" dirty="0"/>
          </a:p>
        </p:txBody>
      </p:sp>
      <p:sp>
        <p:nvSpPr>
          <p:cNvPr id="3" name="Slide Number Placeholder 2"/>
          <p:cNvSpPr>
            <a:spLocks noGrp="1"/>
          </p:cNvSpPr>
          <p:nvPr>
            <p:ph type="sldNum" sz="quarter" idx="11"/>
          </p:nvPr>
        </p:nvSpPr>
        <p:spPr/>
        <p:txBody>
          <a:bodyPr/>
          <a:lstStyle/>
          <a:p>
            <a:fld id="{B58F48A6-A3E1-4848-9AC3-B43F560BE4FE}" type="slidenum">
              <a:rPr lang="en-US" smtClean="0"/>
              <a:pPr/>
              <a:t>14</a:t>
            </a:fld>
            <a:endParaRPr lang="en-US" dirty="0"/>
          </a:p>
        </p:txBody>
      </p:sp>
      <p:sp>
        <p:nvSpPr>
          <p:cNvPr id="4" name="Content Placeholder 3"/>
          <p:cNvSpPr>
            <a:spLocks noGrp="1"/>
          </p:cNvSpPr>
          <p:nvPr>
            <p:ph sz="quarter" idx="12"/>
          </p:nvPr>
        </p:nvSpPr>
        <p:spPr>
          <a:xfrm>
            <a:off x="209550" y="1051845"/>
            <a:ext cx="8734425" cy="5419725"/>
          </a:xfrm>
        </p:spPr>
        <p:txBody>
          <a:bodyPr>
            <a:normAutofit/>
          </a:bodyPr>
          <a:lstStyle/>
          <a:p>
            <a:pPr>
              <a:buNone/>
            </a:pPr>
            <a:r>
              <a:rPr lang="en-US" sz="1800" dirty="0" smtClean="0"/>
              <a:t>1.	Zeng Fei, MS Thesis, ‘Ultrasonic Characterization of Nb”  August 2004, University of Virginia</a:t>
            </a:r>
          </a:p>
          <a:p>
            <a:pPr>
              <a:buNone/>
            </a:pPr>
            <a:r>
              <a:rPr lang="en-US" sz="1800" dirty="0" smtClean="0"/>
              <a:t>2.	Asavari Dhavale, Ph. D., “Study of Structures for Linear Accelerators” 2011, Homi Bhabha National Institute, India</a:t>
            </a:r>
          </a:p>
          <a:p>
            <a:pPr>
              <a:buNone/>
            </a:pPr>
            <a:r>
              <a:rPr lang="en-US" sz="1800" dirty="0" smtClean="0"/>
              <a:t>3.	Prateek Maheswari, Ph. D., “Surface Characterization of Impurities in Superconducting Niobium for Radio Frequency (RF) Cavities Used in Particle Acclerators” 2012, North Carolina State University</a:t>
            </a:r>
          </a:p>
          <a:p>
            <a:pPr>
              <a:buNone/>
            </a:pPr>
            <a:r>
              <a:rPr lang="en-US" sz="1800" dirty="0" smtClean="0"/>
              <a:t>4.	Saravan Kumar Chandrasekharan, Ph. D. Thesis, “Role of Metallurgy in the Thermal Conductivity of Superconducting Niobium” 2013 Michigan State University</a:t>
            </a:r>
          </a:p>
          <a:p>
            <a:pPr>
              <a:buNone/>
            </a:pPr>
            <a:r>
              <a:rPr lang="en-US" sz="1800" dirty="0" smtClean="0"/>
              <a:t>5.	Jayanta Mondal, Ph</a:t>
            </a:r>
            <a:r>
              <a:rPr lang="en-US" sz="1800" dirty="0"/>
              <a:t>.</a:t>
            </a:r>
            <a:r>
              <a:rPr lang="en-US" sz="1800" dirty="0" smtClean="0"/>
              <a:t> D., “Studies of niobium and Development of Niobium Resonant RF Cavities for Accelerator Driven System” 2013, Homi Bhabha National Institute, India</a:t>
            </a:r>
          </a:p>
          <a:p>
            <a:pPr>
              <a:buNone/>
            </a:pPr>
            <a:r>
              <a:rPr lang="en-US" sz="1800" dirty="0" smtClean="0"/>
              <a:t>6.	Ashraf Hassan Farha, Ph D., “Investigation of NbNx  Thin Films and Nano Particles Grown by Pulsed Laser Deposition and Thermal Diffusion” 2013, Old Dominion University </a:t>
            </a:r>
            <a:endParaRPr lang="en-US" sz="18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755064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2982"/>
            <a:ext cx="8534400" cy="1143000"/>
          </a:xfrm>
        </p:spPr>
        <p:txBody>
          <a:bodyPr/>
          <a:lstStyle/>
          <a:p>
            <a:r>
              <a:rPr lang="en-US" dirty="0" smtClean="0"/>
              <a:t>ADS&amp;ThU International Workshops</a:t>
            </a:r>
            <a:endParaRPr lang="en-US" dirty="0"/>
          </a:p>
        </p:txBody>
      </p:sp>
      <p:sp>
        <p:nvSpPr>
          <p:cNvPr id="3" name="Content Placeholder 2"/>
          <p:cNvSpPr>
            <a:spLocks noGrp="1"/>
          </p:cNvSpPr>
          <p:nvPr>
            <p:ph sz="half" idx="1"/>
          </p:nvPr>
        </p:nvSpPr>
        <p:spPr>
          <a:xfrm>
            <a:off x="457200" y="950329"/>
            <a:ext cx="8382000" cy="5207412"/>
          </a:xfrm>
        </p:spPr>
        <p:txBody>
          <a:bodyPr>
            <a:normAutofit fontScale="85000" lnSpcReduction="20000"/>
          </a:bodyPr>
          <a:lstStyle/>
          <a:p>
            <a:pPr marL="0" indent="0">
              <a:buNone/>
            </a:pPr>
            <a:r>
              <a:rPr lang="en-US" dirty="0"/>
              <a:t>1</a:t>
            </a:r>
            <a:r>
              <a:rPr lang="en-US" baseline="30000" dirty="0"/>
              <a:t>st</a:t>
            </a:r>
            <a:r>
              <a:rPr lang="en-US" dirty="0"/>
              <a:t> </a:t>
            </a:r>
            <a:r>
              <a:rPr lang="en-US" dirty="0" smtClean="0"/>
              <a:t>International </a:t>
            </a:r>
            <a:r>
              <a:rPr lang="en-US" dirty="0"/>
              <a:t>ADS&amp;ThU </a:t>
            </a:r>
            <a:r>
              <a:rPr lang="en-US" dirty="0" smtClean="0"/>
              <a:t>Workshop 2010</a:t>
            </a:r>
            <a:endParaRPr lang="en-US" dirty="0"/>
          </a:p>
          <a:p>
            <a:r>
              <a:rPr lang="en-US" dirty="0" smtClean="0">
                <a:hlinkClick r:id="rId2"/>
              </a:rPr>
              <a:t>http://www.phys.vt.edu/~kimballton/gem-star/workshop/index.shtml</a:t>
            </a:r>
            <a:endParaRPr lang="en-US" dirty="0" smtClean="0"/>
          </a:p>
          <a:p>
            <a:endParaRPr lang="en-US" dirty="0" smtClean="0"/>
          </a:p>
          <a:p>
            <a:pPr>
              <a:buNone/>
            </a:pPr>
            <a:r>
              <a:rPr lang="en-US" dirty="0" smtClean="0"/>
              <a:t>2</a:t>
            </a:r>
            <a:r>
              <a:rPr lang="en-US" baseline="30000" dirty="0" smtClean="0"/>
              <a:t>nd</a:t>
            </a:r>
            <a:r>
              <a:rPr lang="en-US" dirty="0" smtClean="0"/>
              <a:t> International ADS&amp;ThU  Workshop 2011</a:t>
            </a:r>
          </a:p>
          <a:p>
            <a:r>
              <a:rPr lang="en-US" dirty="0" smtClean="0">
                <a:hlinkClick r:id="rId3"/>
              </a:rPr>
              <a:t>http://www.ivsnet.org/ADS/ADS2011/</a:t>
            </a:r>
            <a:endParaRPr lang="en-US" dirty="0" smtClean="0"/>
          </a:p>
          <a:p>
            <a:endParaRPr lang="en-US" dirty="0"/>
          </a:p>
          <a:p>
            <a:pPr>
              <a:buNone/>
            </a:pPr>
            <a:r>
              <a:rPr lang="en-US" dirty="0"/>
              <a:t>3</a:t>
            </a:r>
            <a:r>
              <a:rPr lang="en-US" baseline="30000" dirty="0"/>
              <a:t>rd</a:t>
            </a:r>
            <a:r>
              <a:rPr lang="en-US" dirty="0"/>
              <a:t> International </a:t>
            </a:r>
            <a:r>
              <a:rPr lang="en-US" dirty="0" smtClean="0"/>
              <a:t>ADS&amp;ThU – Oct 14-17, 2014</a:t>
            </a:r>
          </a:p>
          <a:p>
            <a:r>
              <a:rPr lang="en-US" dirty="0" smtClean="0"/>
              <a:t> </a:t>
            </a:r>
            <a:r>
              <a:rPr lang="en-US" u="sng" dirty="0">
                <a:solidFill>
                  <a:srgbClr val="0000FF"/>
                </a:solidFill>
                <a:hlinkClick r:id="rId4"/>
              </a:rPr>
              <a:t>http://adsthu.org/</a:t>
            </a:r>
            <a:r>
              <a:rPr lang="en-US" u="sng" dirty="0" smtClean="0">
                <a:solidFill>
                  <a:srgbClr val="0000FF"/>
                </a:solidFill>
                <a:hlinkClick r:id="rId4"/>
              </a:rPr>
              <a:t>index.html</a:t>
            </a:r>
            <a:endParaRPr lang="en-US" u="sng" dirty="0" smtClean="0">
              <a:solidFill>
                <a:srgbClr val="0000FF"/>
              </a:solidFill>
            </a:endParaRPr>
          </a:p>
          <a:p>
            <a:endParaRPr lang="en-US" u="sng" dirty="0" smtClean="0">
              <a:solidFill>
                <a:srgbClr val="0000FF"/>
              </a:solidFill>
            </a:endParaRPr>
          </a:p>
          <a:p>
            <a:pPr marL="0" indent="0">
              <a:buNone/>
            </a:pPr>
            <a:r>
              <a:rPr lang="en-US" dirty="0" smtClean="0"/>
              <a:t>4</a:t>
            </a:r>
            <a:r>
              <a:rPr lang="en-US" baseline="30000" dirty="0" smtClean="0"/>
              <a:t>th</a:t>
            </a:r>
            <a:r>
              <a:rPr lang="en-US" dirty="0" smtClean="0"/>
              <a:t> International ADS&amp;ThU Workshop 2016</a:t>
            </a:r>
          </a:p>
          <a:p>
            <a:pPr marL="0" indent="0">
              <a:buNone/>
            </a:pPr>
            <a:r>
              <a:rPr lang="en-US" dirty="0"/>
              <a:t>	</a:t>
            </a:r>
            <a:r>
              <a:rPr lang="en-US" dirty="0" smtClean="0"/>
              <a:t>Huddersfield University, UK, September 2016</a:t>
            </a:r>
          </a:p>
          <a:p>
            <a:pPr marL="0" indent="0">
              <a:buNone/>
            </a:pPr>
            <a:endParaRPr lang="en-US" dirty="0"/>
          </a:p>
          <a:p>
            <a:endParaRPr lang="en-US" u="sng" dirty="0">
              <a:solidFill>
                <a:srgbClr val="0000FF"/>
              </a:solidFill>
            </a:endParaRPr>
          </a:p>
          <a:p>
            <a:endParaRPr lang="en-US" dirty="0" smtClean="0"/>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22163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Title 1"/>
          <p:cNvSpPr>
            <a:spLocks noGrp="1"/>
          </p:cNvSpPr>
          <p:nvPr>
            <p:ph type="title"/>
          </p:nvPr>
        </p:nvSpPr>
        <p:spPr>
          <a:xfrm>
            <a:off x="1" y="-419580"/>
            <a:ext cx="9411898" cy="1564940"/>
          </a:xfrm>
        </p:spPr>
        <p:txBody>
          <a:bodyPr/>
          <a:lstStyle/>
          <a:p>
            <a:pPr algn="ctr"/>
            <a:r>
              <a:rPr lang="en-US" sz="2400" dirty="0">
                <a:ea typeface="ＭＳ Ｐゴシック" pitchFamily="1" charset="-128"/>
                <a:cs typeface="ＭＳ Ｐゴシック" pitchFamily="1" charset="-128"/>
              </a:rPr>
              <a:t>International Symposium On Hydrogen In Matter (ISOHIM) Publications</a:t>
            </a:r>
          </a:p>
        </p:txBody>
      </p:sp>
      <p:sp>
        <p:nvSpPr>
          <p:cNvPr id="58371" name="Content Placeholder 2"/>
          <p:cNvSpPr>
            <a:spLocks noGrp="1"/>
          </p:cNvSpPr>
          <p:nvPr>
            <p:ph sz="half" idx="1"/>
          </p:nvPr>
        </p:nvSpPr>
        <p:spPr>
          <a:xfrm>
            <a:off x="110435" y="946758"/>
            <a:ext cx="8867913" cy="5188304"/>
          </a:xfrm>
        </p:spPr>
        <p:txBody>
          <a:bodyPr>
            <a:noAutofit/>
          </a:bodyPr>
          <a:lstStyle/>
          <a:p>
            <a:pPr marL="514350" indent="-514350">
              <a:buFont typeface="+mj-lt"/>
              <a:buAutoNum type="arabicPeriod"/>
            </a:pPr>
            <a:r>
              <a:rPr lang="en-US" sz="2000" dirty="0" smtClean="0">
                <a:ea typeface="ＭＳ Ｐゴシック" pitchFamily="1" charset="-128"/>
                <a:cs typeface="ＭＳ Ｐゴシック" pitchFamily="1" charset="-128"/>
              </a:rPr>
              <a:t>Hydrogen </a:t>
            </a:r>
            <a:r>
              <a:rPr lang="en-US" sz="2000" dirty="0">
                <a:ea typeface="ＭＳ Ｐゴシック" pitchFamily="1" charset="-128"/>
                <a:cs typeface="ＭＳ Ｐゴシック" pitchFamily="1" charset="-128"/>
              </a:rPr>
              <a:t>in Materials and Vacuum Systems AIP CP  671 </a:t>
            </a:r>
            <a:br>
              <a:rPr lang="en-US" sz="2000" dirty="0">
                <a:ea typeface="ＭＳ Ｐゴシック" pitchFamily="1" charset="-128"/>
                <a:cs typeface="ＭＳ Ｐゴシック" pitchFamily="1" charset="-128"/>
              </a:rPr>
            </a:br>
            <a:r>
              <a:rPr lang="en-US" sz="2000" dirty="0">
                <a:ea typeface="ＭＳ Ｐゴシック" pitchFamily="1" charset="-128"/>
                <a:cs typeface="ＭＳ Ｐゴシック" pitchFamily="1" charset="-128"/>
                <a:hlinkClick r:id="rId3"/>
              </a:rPr>
              <a:t>http://www.virtualjournals.org/dbt/dbt.jsp?KEY=APCPCS&amp;Volume=671&amp;Issue=</a:t>
            </a:r>
            <a:r>
              <a:rPr lang="en-US" sz="2000" dirty="0" smtClean="0">
                <a:ea typeface="ＭＳ Ｐゴシック" pitchFamily="1" charset="-128"/>
                <a:cs typeface="ＭＳ Ｐゴシック" pitchFamily="1" charset="-128"/>
                <a:hlinkClick r:id="rId3"/>
              </a:rPr>
              <a:t>1</a:t>
            </a:r>
            <a:endParaRPr lang="en-US" sz="2000" dirty="0">
              <a:ea typeface="ＭＳ Ｐゴシック" pitchFamily="1" charset="-128"/>
              <a:cs typeface="ＭＳ Ｐゴシック" pitchFamily="1" charset="-128"/>
            </a:endParaRPr>
          </a:p>
          <a:p>
            <a:pPr>
              <a:buFont typeface="+mj-lt"/>
              <a:buAutoNum type="arabicPeriod"/>
            </a:pPr>
            <a:r>
              <a:rPr lang="en-US" sz="2000" dirty="0" smtClean="0">
                <a:ea typeface="ＭＳ Ｐゴシック" pitchFamily="1" charset="-128"/>
                <a:cs typeface="ＭＳ Ｐゴシック" pitchFamily="1" charset="-128"/>
              </a:rPr>
              <a:t>Hydrogen </a:t>
            </a:r>
            <a:r>
              <a:rPr lang="en-US" sz="2000" dirty="0">
                <a:ea typeface="ＭＳ Ｐゴシック" pitchFamily="1" charset="-128"/>
                <a:cs typeface="ＭＳ Ｐゴシック" pitchFamily="1" charset="-128"/>
              </a:rPr>
              <a:t>in Matter AIP CP 837</a:t>
            </a:r>
            <a:br>
              <a:rPr lang="en-US" sz="2000" dirty="0">
                <a:ea typeface="ＭＳ Ｐゴシック" pitchFamily="1" charset="-128"/>
                <a:cs typeface="ＭＳ Ｐゴシック" pitchFamily="1" charset="-128"/>
              </a:rPr>
            </a:br>
            <a:r>
              <a:rPr lang="en-US" sz="2000" dirty="0">
                <a:ea typeface="ＭＳ Ｐゴシック" pitchFamily="1" charset="-128"/>
                <a:cs typeface="ＭＳ Ｐゴシック" pitchFamily="1" charset="-128"/>
                <a:hlinkClick r:id="rId4"/>
              </a:rPr>
              <a:t>http://www.virtualjournals.org/dbt/dbt.jsp?KEY=APCPCS&amp;Volume=837&amp;Issue=1</a:t>
            </a:r>
            <a:r>
              <a:rPr lang="en-US" sz="2000" dirty="0">
                <a:ea typeface="ＭＳ Ｐゴシック" pitchFamily="1" charset="-128"/>
                <a:cs typeface="ＭＳ Ｐゴシック" pitchFamily="1" charset="-128"/>
              </a:rPr>
              <a:t> </a:t>
            </a:r>
          </a:p>
          <a:p>
            <a:pPr>
              <a:buFont typeface="+mj-lt"/>
              <a:buAutoNum type="arabicPeriod"/>
            </a:pPr>
            <a:r>
              <a:rPr lang="en-US" sz="2000" dirty="0" smtClean="0">
                <a:ea typeface="ＭＳ Ｐゴシック" pitchFamily="1" charset="-128"/>
                <a:cs typeface="ＭＳ Ｐゴシック" pitchFamily="1" charset="-128"/>
              </a:rPr>
              <a:t>Single </a:t>
            </a:r>
            <a:r>
              <a:rPr lang="en-US" sz="2000" dirty="0">
                <a:ea typeface="ＭＳ Ｐゴシック" pitchFamily="1" charset="-128"/>
                <a:cs typeface="ＭＳ Ｐゴシック" pitchFamily="1" charset="-128"/>
              </a:rPr>
              <a:t>Crystal Large Grain Niobium AIP CP 927</a:t>
            </a:r>
            <a:br>
              <a:rPr lang="en-US" sz="2000" dirty="0">
                <a:ea typeface="ＭＳ Ｐゴシック" pitchFamily="1" charset="-128"/>
                <a:cs typeface="ＭＳ Ｐゴシック" pitchFamily="1" charset="-128"/>
              </a:rPr>
            </a:br>
            <a:r>
              <a:rPr lang="en-US" sz="2000" dirty="0">
                <a:ea typeface="ＭＳ Ｐゴシック" pitchFamily="1" charset="-128"/>
                <a:cs typeface="ＭＳ Ｐゴシック" pitchFamily="1" charset="-128"/>
                <a:hlinkClick r:id="rId5"/>
              </a:rPr>
              <a:t>http://www.virtualjournals.org/dbt/dbt.jsp?KEY=APCPCS&amp;Volume=927&amp;Issue=</a:t>
            </a:r>
            <a:r>
              <a:rPr lang="en-US" sz="2000" dirty="0" smtClean="0">
                <a:ea typeface="ＭＳ Ｐゴシック" pitchFamily="1" charset="-128"/>
                <a:cs typeface="ＭＳ Ｐゴシック" pitchFamily="1" charset="-128"/>
                <a:hlinkClick r:id="rId5"/>
              </a:rPr>
              <a:t>1</a:t>
            </a:r>
            <a:endParaRPr lang="en-US" sz="2000" dirty="0">
              <a:ea typeface="ＭＳ Ｐゴシック" pitchFamily="1" charset="-128"/>
              <a:cs typeface="ＭＳ Ｐゴシック" pitchFamily="1" charset="-128"/>
            </a:endParaRPr>
          </a:p>
          <a:p>
            <a:pPr>
              <a:buFont typeface="+mj-lt"/>
              <a:buAutoNum type="arabicPeriod"/>
            </a:pPr>
            <a:r>
              <a:rPr lang="en-US" sz="2000" dirty="0" smtClean="0">
                <a:ea typeface="ＭＳ Ｐゴシック" pitchFamily="1" charset="-128"/>
                <a:cs typeface="ＭＳ Ｐゴシック" pitchFamily="1" charset="-128"/>
              </a:rPr>
              <a:t>Superconducting </a:t>
            </a:r>
            <a:r>
              <a:rPr lang="en-US" sz="2000" dirty="0">
                <a:ea typeface="ＭＳ Ｐゴシック" pitchFamily="1" charset="-128"/>
                <a:cs typeface="ＭＳ Ｐゴシック" pitchFamily="1" charset="-128"/>
              </a:rPr>
              <a:t>Science and Technology of Ingot Niobium AIP CP 1352  </a:t>
            </a:r>
            <a:r>
              <a:rPr lang="en-US" sz="2000" u="sng" dirty="0">
                <a:ea typeface="ＭＳ Ｐゴシック" pitchFamily="1" charset="-128"/>
                <a:cs typeface="ＭＳ Ｐゴシック" pitchFamily="1" charset="-128"/>
                <a:hlinkClick r:id="rId6"/>
              </a:rPr>
              <a:t>http://scitation.aip.org/dbt/dbt.jsp?KEY=APCPCS&amp;Volume=1352&amp;Issue=</a:t>
            </a:r>
            <a:r>
              <a:rPr lang="en-US" sz="2000" u="sng" dirty="0" smtClean="0">
                <a:ea typeface="ＭＳ Ｐゴシック" pitchFamily="1" charset="-128"/>
                <a:cs typeface="ＭＳ Ｐゴシック" pitchFamily="1" charset="-128"/>
                <a:hlinkClick r:id="rId6"/>
              </a:rPr>
              <a:t>1</a:t>
            </a:r>
            <a:endParaRPr lang="en-US" sz="2000" u="sng" dirty="0" smtClean="0">
              <a:ea typeface="ＭＳ Ｐゴシック" pitchFamily="1" charset="-128"/>
              <a:cs typeface="ＭＳ Ｐゴシック" pitchFamily="1" charset="-128"/>
            </a:endParaRPr>
          </a:p>
          <a:p>
            <a:pPr>
              <a:buFont typeface="+mj-lt"/>
              <a:buAutoNum type="arabicPeriod"/>
            </a:pPr>
            <a:r>
              <a:rPr lang="en-US" sz="2000" dirty="0" smtClean="0">
                <a:ea typeface="ＭＳ Ｐゴシック" pitchFamily="1" charset="-128"/>
                <a:cs typeface="ＭＳ Ｐゴシック" pitchFamily="1" charset="-128"/>
              </a:rPr>
              <a:t>Science and Technology of Ingot Niobium for Superconducting Radio Frequency Applications AIP CP 1687</a:t>
            </a:r>
            <a:endParaRPr lang="en-US" sz="2000" dirty="0">
              <a:ea typeface="ＭＳ Ｐゴシック" pitchFamily="1" charset="-128"/>
              <a:cs typeface="ＭＳ Ｐゴシック" pitchFamily="1" charset="-128"/>
            </a:endParaRPr>
          </a:p>
        </p:txBody>
      </p:sp>
      <p:sp>
        <p:nvSpPr>
          <p:cNvPr id="4" name="Slide Number Placeholder 3"/>
          <p:cNvSpPr>
            <a:spLocks noGrp="1"/>
          </p:cNvSpPr>
          <p:nvPr>
            <p:ph type="sldNum" sz="quarter" idx="4294967295"/>
          </p:nvPr>
        </p:nvSpPr>
        <p:spPr>
          <a:xfrm>
            <a:off x="5922963" y="6448425"/>
            <a:ext cx="2133600" cy="365125"/>
          </a:xfrm>
          <a:prstGeom prst="rect">
            <a:avLst/>
          </a:prstGeom>
        </p:spPr>
        <p:txBody>
          <a:bodyPr/>
          <a:lstStyle/>
          <a:p>
            <a:pPr>
              <a:defRPr/>
            </a:pPr>
            <a:r>
              <a:rPr lang="en-US" dirty="0" smtClean="0"/>
              <a:t>Slide </a:t>
            </a:r>
            <a:fld id="{B7F602BB-FD96-4698-B046-64130E4044B1}" type="slidenum">
              <a:rPr lang="en-US" smtClean="0"/>
              <a:pPr>
                <a:defRPr/>
              </a:pPr>
              <a:t>16</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079406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Workshop Program</a:t>
            </a:r>
            <a:endParaRPr lang="en-US" dirty="0"/>
          </a:p>
        </p:txBody>
      </p:sp>
      <p:sp>
        <p:nvSpPr>
          <p:cNvPr id="3" name="Slide Number Placeholder 2"/>
          <p:cNvSpPr>
            <a:spLocks noGrp="1"/>
          </p:cNvSpPr>
          <p:nvPr>
            <p:ph type="sldNum" sz="quarter" idx="11"/>
          </p:nvPr>
        </p:nvSpPr>
        <p:spPr/>
        <p:txBody>
          <a:bodyPr/>
          <a:lstStyle/>
          <a:p>
            <a:fld id="{B58F48A6-A3E1-4848-9AC3-B43F560BE4FE}" type="slidenum">
              <a:rPr lang="en-US" smtClean="0"/>
              <a:pPr/>
              <a:t>17</a:t>
            </a:fld>
            <a:endParaRPr lang="en-US" dirty="0"/>
          </a:p>
        </p:txBody>
      </p:sp>
      <p:pic>
        <p:nvPicPr>
          <p:cNvPr id="5" name="Picture 4"/>
          <p:cNvPicPr>
            <a:picLocks noChangeAspect="1"/>
          </p:cNvPicPr>
          <p:nvPr/>
        </p:nvPicPr>
        <p:blipFill>
          <a:blip r:embed="rId2"/>
          <a:stretch>
            <a:fillRect/>
          </a:stretch>
        </p:blipFill>
        <p:spPr>
          <a:xfrm>
            <a:off x="1905000" y="903074"/>
            <a:ext cx="5327286" cy="5504148"/>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37629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Slide Number Placeholder 2"/>
          <p:cNvSpPr>
            <a:spLocks noGrp="1"/>
          </p:cNvSpPr>
          <p:nvPr>
            <p:ph type="sldNum" sz="quarter" idx="11"/>
          </p:nvPr>
        </p:nvSpPr>
        <p:spPr/>
        <p:txBody>
          <a:bodyPr/>
          <a:lstStyle/>
          <a:p>
            <a:fld id="{B58F48A6-A3E1-4848-9AC3-B43F560BE4FE}" type="slidenum">
              <a:rPr lang="en-US" smtClean="0"/>
              <a:pPr/>
              <a:t>18</a:t>
            </a:fld>
            <a:endParaRPr lang="en-US" dirty="0"/>
          </a:p>
        </p:txBody>
      </p:sp>
      <p:sp>
        <p:nvSpPr>
          <p:cNvPr id="4" name="Content Placeholder 3"/>
          <p:cNvSpPr>
            <a:spLocks noGrp="1"/>
          </p:cNvSpPr>
          <p:nvPr>
            <p:ph sz="quarter" idx="12"/>
          </p:nvPr>
        </p:nvSpPr>
        <p:spPr/>
        <p:txBody>
          <a:bodyPr/>
          <a:lstStyle/>
          <a:p>
            <a:endParaRPr lang="en-US" dirty="0" smtClean="0"/>
          </a:p>
          <a:p>
            <a:endParaRPr lang="en-US" dirty="0"/>
          </a:p>
          <a:p>
            <a:pPr marL="0" indent="0">
              <a:buNone/>
            </a:pPr>
            <a:endParaRPr lang="en-US" dirty="0"/>
          </a:p>
          <a:p>
            <a:pPr marL="0" indent="0">
              <a:buNone/>
            </a:pPr>
            <a:r>
              <a:rPr lang="en-US" dirty="0" smtClean="0"/>
              <a:t>	We would like to take this opportunity to sincerely 	acknowledge all your help, encouragement and 	support in carrying out the CBMMNA-JLab</a:t>
            </a:r>
            <a:r>
              <a:rPr lang="en-US" dirty="0"/>
              <a:t> </a:t>
            </a:r>
            <a:r>
              <a:rPr lang="en-US" dirty="0" smtClean="0"/>
              <a:t>CRADA 	so successfully</a:t>
            </a:r>
          </a:p>
          <a:p>
            <a:pPr marL="0" indent="0">
              <a:buNone/>
            </a:pPr>
            <a:endParaRPr lang="en-US" dirty="0" smtClean="0"/>
          </a:p>
          <a:p>
            <a:pPr marL="0" indent="0">
              <a:buNone/>
            </a:pPr>
            <a:r>
              <a:rPr lang="en-US" dirty="0" smtClean="0">
                <a:solidFill>
                  <a:schemeClr val="accent2"/>
                </a:solidFill>
              </a:rPr>
              <a:t>				</a:t>
            </a:r>
            <a:r>
              <a:rPr lang="en-US" dirty="0" smtClean="0">
                <a:solidFill>
                  <a:srgbClr val="FF0000"/>
                </a:solidFill>
              </a:rPr>
              <a:t>Thank You!</a:t>
            </a:r>
            <a:endParaRPr lang="en-US" dirty="0">
              <a:solidFill>
                <a:srgbClr val="FF00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979879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TextBox 1"/>
          <p:cNvSpPr txBox="1">
            <a:spLocks noChangeArrowheads="1"/>
          </p:cNvSpPr>
          <p:nvPr/>
        </p:nvSpPr>
        <p:spPr bwMode="auto">
          <a:xfrm>
            <a:off x="3340481" y="37220"/>
            <a:ext cx="2241656" cy="646331"/>
          </a:xfrm>
          <a:prstGeom prst="rect">
            <a:avLst/>
          </a:prstGeom>
          <a:noFill/>
          <a:ln w="9525">
            <a:noFill/>
            <a:miter lim="800000"/>
            <a:headEnd/>
            <a:tailEnd/>
          </a:ln>
        </p:spPr>
        <p:txBody>
          <a:bodyPr wrap="square">
            <a:prstTxWarp prst="textNoShape">
              <a:avLst/>
            </a:prstTxWarp>
            <a:spAutoFit/>
          </a:bodyPr>
          <a:lstStyle/>
          <a:p>
            <a:pPr algn="ctr"/>
            <a:r>
              <a:rPr lang="en-US" sz="3600" dirty="0" smtClean="0">
                <a:solidFill>
                  <a:srgbClr val="0000FF"/>
                </a:solidFill>
              </a:rPr>
              <a:t>Overview</a:t>
            </a:r>
            <a:endParaRPr lang="en-US" sz="3600" dirty="0">
              <a:solidFill>
                <a:srgbClr val="0000FF"/>
              </a:solidFill>
            </a:endParaRPr>
          </a:p>
        </p:txBody>
      </p:sp>
      <p:sp>
        <p:nvSpPr>
          <p:cNvPr id="17411" name="TextBox 2"/>
          <p:cNvSpPr txBox="1">
            <a:spLocks noChangeArrowheads="1"/>
          </p:cNvSpPr>
          <p:nvPr/>
        </p:nvSpPr>
        <p:spPr bwMode="auto">
          <a:xfrm>
            <a:off x="508000" y="844317"/>
            <a:ext cx="8636000" cy="4832093"/>
          </a:xfrm>
          <a:prstGeom prst="rect">
            <a:avLst/>
          </a:prstGeom>
          <a:noFill/>
          <a:ln w="9525">
            <a:noFill/>
            <a:miter lim="800000"/>
            <a:headEnd/>
            <a:tailEnd/>
          </a:ln>
        </p:spPr>
        <p:txBody>
          <a:bodyPr wrap="square">
            <a:prstTxWarp prst="textNoShape">
              <a:avLst/>
            </a:prstTxWarp>
            <a:spAutoFit/>
          </a:bodyPr>
          <a:lstStyle/>
          <a:p>
            <a:pPr marL="342900" indent="-342900" algn="l">
              <a:buFont typeface="Arial"/>
              <a:buChar char="•"/>
            </a:pPr>
            <a:r>
              <a:rPr lang="en-US" sz="2600" dirty="0" smtClean="0">
                <a:latin typeface="Arial"/>
                <a:cs typeface="Arial"/>
              </a:rPr>
              <a:t>Niobium Products Company, Inc. 1995</a:t>
            </a:r>
            <a:endParaRPr lang="en-US" sz="2600" b="1" dirty="0" smtClean="0">
              <a:latin typeface="Arial"/>
              <a:cs typeface="Arial"/>
            </a:endParaRPr>
          </a:p>
          <a:p>
            <a:pPr algn="l"/>
            <a:r>
              <a:rPr lang="en-US" sz="2800" dirty="0" smtClean="0">
                <a:latin typeface="Arial"/>
                <a:cs typeface="Arial"/>
              </a:rPr>
              <a:t>	</a:t>
            </a:r>
            <a:r>
              <a:rPr lang="en-US" sz="2000" dirty="0" smtClean="0">
                <a:latin typeface="Arial"/>
                <a:cs typeface="Arial"/>
              </a:rPr>
              <a:t>Foundations of collaboration-RRR measurements</a:t>
            </a:r>
          </a:p>
          <a:p>
            <a:pPr marL="342900" indent="-342900" algn="l">
              <a:buFont typeface="Arial"/>
              <a:buChar char="•"/>
            </a:pPr>
            <a:endParaRPr lang="en-US" sz="2800" dirty="0" smtClean="0">
              <a:latin typeface="Arial"/>
              <a:cs typeface="Arial"/>
            </a:endParaRPr>
          </a:p>
          <a:p>
            <a:pPr marL="342900" indent="-342900" algn="l">
              <a:buFont typeface="Arial"/>
              <a:buChar char="•"/>
            </a:pPr>
            <a:r>
              <a:rPr lang="en-US" sz="2600" dirty="0" smtClean="0">
                <a:latin typeface="Arial"/>
                <a:cs typeface="Arial"/>
              </a:rPr>
              <a:t>Reference Metals Company, Inc. (RMCI)  2001 – 2005</a:t>
            </a:r>
          </a:p>
          <a:p>
            <a:pPr algn="l"/>
            <a:r>
              <a:rPr lang="en-US" sz="2800" dirty="0">
                <a:latin typeface="Arial"/>
                <a:cs typeface="Arial"/>
              </a:rPr>
              <a:t>	</a:t>
            </a:r>
            <a:r>
              <a:rPr lang="en-US" sz="2000" dirty="0" smtClean="0">
                <a:latin typeface="Arial"/>
                <a:cs typeface="Arial"/>
              </a:rPr>
              <a:t>Informal</a:t>
            </a:r>
            <a:r>
              <a:rPr lang="en-US" sz="2800" dirty="0">
                <a:latin typeface="Arial"/>
                <a:cs typeface="Arial"/>
              </a:rPr>
              <a:t> </a:t>
            </a:r>
            <a:r>
              <a:rPr lang="en-US" sz="2000" dirty="0" smtClean="0">
                <a:latin typeface="Arial"/>
                <a:cs typeface="Arial"/>
              </a:rPr>
              <a:t>Tantalum Investigations (DESY, JLab and RMCI)</a:t>
            </a:r>
          </a:p>
          <a:p>
            <a:pPr algn="l"/>
            <a:r>
              <a:rPr lang="en-US" sz="2000" dirty="0" smtClean="0">
                <a:latin typeface="Arial"/>
                <a:cs typeface="Arial"/>
              </a:rPr>
              <a:t> </a:t>
            </a:r>
            <a:endParaRPr lang="en-US" sz="2800" dirty="0" smtClean="0">
              <a:latin typeface="Arial"/>
              <a:cs typeface="Arial"/>
            </a:endParaRPr>
          </a:p>
          <a:p>
            <a:pPr marL="342900" indent="-342900" algn="l">
              <a:buFont typeface="Arial"/>
              <a:buChar char="•"/>
            </a:pPr>
            <a:r>
              <a:rPr lang="en-US" sz="2600" dirty="0" smtClean="0">
                <a:latin typeface="Arial"/>
                <a:cs typeface="Arial"/>
              </a:rPr>
              <a:t>RMCI  2003 – 2005</a:t>
            </a:r>
          </a:p>
          <a:p>
            <a:r>
              <a:rPr lang="en-US" sz="2800" dirty="0" smtClean="0">
                <a:latin typeface="Arial"/>
                <a:cs typeface="Arial"/>
              </a:rPr>
              <a:t>	</a:t>
            </a:r>
            <a:r>
              <a:rPr lang="en-US" sz="2000" dirty="0" smtClean="0">
                <a:latin typeface="Arial"/>
                <a:cs typeface="Arial"/>
              </a:rPr>
              <a:t>RMCI – LANL – UVa – JLab MOU – </a:t>
            </a:r>
            <a:r>
              <a:rPr lang="en-US" sz="2000" dirty="0">
                <a:latin typeface="Arial"/>
                <a:cs typeface="Arial"/>
              </a:rPr>
              <a:t>N</a:t>
            </a:r>
            <a:r>
              <a:rPr lang="en-US" sz="2000" dirty="0" smtClean="0">
                <a:latin typeface="Arial"/>
                <a:cs typeface="Arial"/>
              </a:rPr>
              <a:t>iobium </a:t>
            </a:r>
            <a:r>
              <a:rPr lang="en-US" sz="2000" dirty="0">
                <a:latin typeface="Arial"/>
                <a:cs typeface="Arial"/>
              </a:rPr>
              <a:t>M</a:t>
            </a:r>
            <a:r>
              <a:rPr lang="en-US" sz="2000" dirty="0" smtClean="0">
                <a:latin typeface="Arial"/>
                <a:cs typeface="Arial"/>
              </a:rPr>
              <a:t>icrostructure </a:t>
            </a:r>
            <a:r>
              <a:rPr lang="en-US" sz="2000" dirty="0">
                <a:latin typeface="Arial"/>
                <a:cs typeface="Arial"/>
              </a:rPr>
              <a:t>C</a:t>
            </a:r>
            <a:r>
              <a:rPr lang="en-US" sz="2000" dirty="0" smtClean="0">
                <a:latin typeface="Arial"/>
                <a:cs typeface="Arial"/>
              </a:rPr>
              <a:t>ontrol</a:t>
            </a:r>
          </a:p>
          <a:p>
            <a:pPr marL="285750" indent="-285750">
              <a:buFont typeface="Arial"/>
              <a:buChar char="•"/>
            </a:pPr>
            <a:endParaRPr lang="en-US" sz="2000" dirty="0" smtClean="0">
              <a:latin typeface="Arial"/>
              <a:cs typeface="Arial"/>
            </a:endParaRPr>
          </a:p>
          <a:p>
            <a:pPr marL="342900" indent="-342900">
              <a:buFont typeface="Arial"/>
              <a:buChar char="•"/>
            </a:pPr>
            <a:r>
              <a:rPr lang="en-US" sz="2600" dirty="0" smtClean="0">
                <a:latin typeface="Arial"/>
                <a:cs typeface="Arial"/>
              </a:rPr>
              <a:t>RMCI-JLab CRADA </a:t>
            </a:r>
            <a:r>
              <a:rPr lang="en-US" sz="2600" dirty="0">
                <a:latin typeface="Arial"/>
                <a:cs typeface="Arial"/>
              </a:rPr>
              <a:t>2004 </a:t>
            </a:r>
            <a:r>
              <a:rPr lang="en-US" sz="2600" dirty="0" smtClean="0">
                <a:latin typeface="Arial"/>
                <a:cs typeface="Arial"/>
              </a:rPr>
              <a:t>– 2015</a:t>
            </a:r>
          </a:p>
          <a:p>
            <a:r>
              <a:rPr lang="en-US" sz="2800" dirty="0">
                <a:latin typeface="Arial"/>
                <a:cs typeface="Arial"/>
              </a:rPr>
              <a:t>	</a:t>
            </a:r>
            <a:r>
              <a:rPr lang="en-US" sz="2000" dirty="0" smtClean="0">
                <a:latin typeface="Arial"/>
                <a:cs typeface="Arial"/>
              </a:rPr>
              <a:t>Evolution of Ingot Niobium Technology</a:t>
            </a:r>
          </a:p>
          <a:p>
            <a:pPr algn="l"/>
            <a:r>
              <a:rPr lang="en-US" sz="2000" dirty="0" smtClean="0">
                <a:latin typeface="Arial"/>
                <a:cs typeface="Arial"/>
              </a:rPr>
              <a:t>	</a:t>
            </a:r>
            <a:endParaRPr lang="en-US" sz="2000" dirty="0">
              <a:latin typeface="Arial"/>
              <a:cs typeface="Aria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576353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extBox 2"/>
          <p:cNvSpPr txBox="1"/>
          <p:nvPr/>
        </p:nvSpPr>
        <p:spPr>
          <a:xfrm>
            <a:off x="695665" y="-33465"/>
            <a:ext cx="7643213" cy="1200329"/>
          </a:xfrm>
          <a:prstGeom prst="rect">
            <a:avLst/>
          </a:prstGeom>
          <a:noFill/>
        </p:spPr>
        <p:txBody>
          <a:bodyPr wrap="none" rtlCol="0">
            <a:spAutoFit/>
          </a:bodyPr>
          <a:lstStyle/>
          <a:p>
            <a:pPr algn="ctr"/>
            <a:r>
              <a:rPr lang="en-US" sz="3600" dirty="0" smtClean="0">
                <a:solidFill>
                  <a:srgbClr val="0000FF"/>
                </a:solidFill>
              </a:rPr>
              <a:t>Niobium Products Company, Inc. (1995)</a:t>
            </a:r>
          </a:p>
          <a:p>
            <a:pPr algn="ctr"/>
            <a:endParaRPr lang="en-US" dirty="0" smtClean="0">
              <a:solidFill>
                <a:srgbClr val="0000FF"/>
              </a:solidFill>
            </a:endParaRPr>
          </a:p>
          <a:p>
            <a:pPr algn="ctr"/>
            <a:r>
              <a:rPr lang="en-US" dirty="0" smtClean="0">
                <a:solidFill>
                  <a:srgbClr val="0000FF"/>
                </a:solidFill>
              </a:rPr>
              <a:t>(CBMMNA-JLab CRADA foundation)</a:t>
            </a:r>
            <a:endParaRPr lang="en-US" dirty="0">
              <a:solidFill>
                <a:srgbClr val="0000FF"/>
              </a:solidFill>
            </a:endParaRPr>
          </a:p>
        </p:txBody>
      </p:sp>
      <p:sp>
        <p:nvSpPr>
          <p:cNvPr id="5" name="TextBox 4"/>
          <p:cNvSpPr txBox="1"/>
          <p:nvPr/>
        </p:nvSpPr>
        <p:spPr>
          <a:xfrm>
            <a:off x="260812" y="794181"/>
            <a:ext cx="8776879" cy="4893648"/>
          </a:xfrm>
          <a:prstGeom prst="rect">
            <a:avLst/>
          </a:prstGeom>
          <a:noFill/>
        </p:spPr>
        <p:txBody>
          <a:bodyPr wrap="square" rtlCol="0">
            <a:spAutoFit/>
          </a:bodyPr>
          <a:lstStyle/>
          <a:p>
            <a:pPr marL="285750" indent="-285750">
              <a:buFont typeface="Arial"/>
              <a:buChar char="•"/>
            </a:pPr>
            <a:endParaRPr lang="en-US" sz="2600" dirty="0" smtClean="0"/>
          </a:p>
          <a:p>
            <a:pPr marL="285750" indent="-285750">
              <a:buFont typeface="Arial"/>
              <a:buChar char="•"/>
            </a:pPr>
            <a:r>
              <a:rPr lang="en-US" sz="2600" dirty="0" smtClean="0"/>
              <a:t>90% of </a:t>
            </a:r>
            <a:r>
              <a:rPr lang="en-US" sz="2600" dirty="0"/>
              <a:t>the niobium </a:t>
            </a:r>
            <a:r>
              <a:rPr lang="en-US" sz="2600" dirty="0" smtClean="0"/>
              <a:t>for the CEBAF accelerator originated from Brazil’s CBMM pyrochlore ore </a:t>
            </a:r>
            <a:endParaRPr lang="en-US" sz="2600" dirty="0"/>
          </a:p>
          <a:p>
            <a:pPr marL="742950" lvl="1" indent="-285750">
              <a:buFont typeface="Arial"/>
              <a:buChar char="•"/>
            </a:pPr>
            <a:r>
              <a:rPr lang="en-US" sz="2600" dirty="0" smtClean="0"/>
              <a:t>Supplied by Fansteel (70%), Wah Chang (20%)  </a:t>
            </a:r>
            <a:endParaRPr lang="en-US" sz="2600" dirty="0"/>
          </a:p>
          <a:p>
            <a:pPr marL="285750" indent="-285750">
              <a:buFont typeface="Arial"/>
              <a:buChar char="•"/>
            </a:pPr>
            <a:r>
              <a:rPr lang="en-US" sz="2600" dirty="0" smtClean="0"/>
              <a:t>Fansteel went out of business after fulfilling the CEBAF order</a:t>
            </a:r>
          </a:p>
          <a:p>
            <a:pPr marL="285750" indent="-285750">
              <a:buFont typeface="Arial"/>
              <a:buChar char="•"/>
            </a:pPr>
            <a:r>
              <a:rPr lang="en-US" sz="2600" dirty="0" smtClean="0"/>
              <a:t>CBMM initiated a niobium sheet development program</a:t>
            </a:r>
            <a:endParaRPr lang="en-US" sz="2600" dirty="0"/>
          </a:p>
          <a:p>
            <a:pPr marL="285750" indent="-285750">
              <a:buFont typeface="Arial"/>
              <a:buChar char="•"/>
            </a:pPr>
            <a:r>
              <a:rPr lang="en-US" sz="2600" dirty="0" smtClean="0"/>
              <a:t>Dr. Tadeu Carneiro,  GM of NPCI in PA gave JLab a call in </a:t>
            </a:r>
            <a:r>
              <a:rPr lang="en-US" sz="2600" dirty="0"/>
              <a:t>August </a:t>
            </a:r>
            <a:r>
              <a:rPr lang="en-US" sz="2600" dirty="0" smtClean="0"/>
              <a:t>1995, requesting help with RRR measurements </a:t>
            </a:r>
            <a:endParaRPr lang="en-US" sz="2600" dirty="0"/>
          </a:p>
          <a:p>
            <a:pPr marL="742950" lvl="1" indent="-285750">
              <a:buFont typeface="Arial"/>
              <a:buChar char="•"/>
            </a:pPr>
            <a:r>
              <a:rPr lang="en-US" sz="2600" dirty="0" smtClean="0"/>
              <a:t>As received niobium samples RRR ~ 100</a:t>
            </a:r>
          </a:p>
          <a:p>
            <a:pPr marL="742950" lvl="1" indent="-285750">
              <a:buFont typeface="Arial"/>
              <a:buChar char="•"/>
            </a:pPr>
            <a:r>
              <a:rPr lang="en-US" sz="2600" dirty="0" smtClean="0"/>
              <a:t>1400° C heat treatment improved the RRR to ~ 300</a:t>
            </a:r>
            <a:endParaRPr lang="en-US" sz="2600" dirty="0"/>
          </a:p>
          <a:p>
            <a:pPr marL="285750" indent="-285750">
              <a:buFont typeface="Arial"/>
              <a:buChar char="•"/>
            </a:pPr>
            <a:r>
              <a:rPr lang="en-US" sz="2600" dirty="0" smtClean="0"/>
              <a:t>JLab discontinued R&amp;D on niobium properties soon after and SRF lead is taken over by DESY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032270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libri" charset="0"/>
                <a:ea typeface="ＭＳ Ｐゴシック" charset="0"/>
                <a:cs typeface="ＭＳ Ｐゴシック" charset="0"/>
              </a:rPr>
              <a:t>Sources of Niobium </a:t>
            </a:r>
            <a:endParaRPr lang="en-US" dirty="0"/>
          </a:p>
        </p:txBody>
      </p:sp>
      <p:sp>
        <p:nvSpPr>
          <p:cNvPr id="4" name="Slide Number Placeholder 3"/>
          <p:cNvSpPr>
            <a:spLocks noGrp="1"/>
          </p:cNvSpPr>
          <p:nvPr>
            <p:ph type="sldNum" sz="quarter" idx="11"/>
          </p:nvPr>
        </p:nvSpPr>
        <p:spPr/>
        <p:txBody>
          <a:bodyPr/>
          <a:lstStyle/>
          <a:p>
            <a:fld id="{B58F48A6-A3E1-4848-9AC3-B43F560BE4FE}" type="slidenum">
              <a:rPr lang="en-US" smtClean="0"/>
              <a:pPr/>
              <a:t>4</a:t>
            </a:fld>
            <a:endParaRPr lang="en-US" dirty="0"/>
          </a:p>
        </p:txBody>
      </p:sp>
      <p:sp>
        <p:nvSpPr>
          <p:cNvPr id="5" name="Content Placeholder 4"/>
          <p:cNvSpPr>
            <a:spLocks noGrp="1"/>
          </p:cNvSpPr>
          <p:nvPr>
            <p:ph sz="quarter" idx="4294967295"/>
          </p:nvPr>
        </p:nvSpPr>
        <p:spPr>
          <a:xfrm>
            <a:off x="209550" y="847725"/>
            <a:ext cx="8734425" cy="5617400"/>
          </a:xfrm>
          <a:prstGeom prst="rect">
            <a:avLst/>
          </a:prstGeom>
        </p:spPr>
        <p:txBody>
          <a:bodyPr>
            <a:normAutofit fontScale="92500"/>
          </a:bodyPr>
          <a:lstStyle/>
          <a:p>
            <a:r>
              <a:rPr lang="en-US" dirty="0" smtClean="0"/>
              <a:t>Niobium is produced from one of two sources:</a:t>
            </a:r>
          </a:p>
          <a:p>
            <a:pPr lvl="1"/>
            <a:r>
              <a:rPr lang="en-US" dirty="0" smtClean="0">
                <a:solidFill>
                  <a:srgbClr val="0000FF"/>
                </a:solidFill>
              </a:rPr>
              <a:t>Columbite/Tantalite</a:t>
            </a:r>
            <a:r>
              <a:rPr lang="en-US" dirty="0" smtClean="0"/>
              <a:t> is Niobium with Tantalum in similar proportions</a:t>
            </a:r>
          </a:p>
          <a:p>
            <a:pPr lvl="2"/>
            <a:r>
              <a:rPr lang="en-US" dirty="0" smtClean="0"/>
              <a:t>Niobium is produced as a by-product of the process of refining the ore to produce Tantalum</a:t>
            </a:r>
          </a:p>
          <a:p>
            <a:pPr lvl="2"/>
            <a:r>
              <a:rPr lang="en-US" dirty="0"/>
              <a:t>Niobium is purified by electron beam refining in a series of “melts</a:t>
            </a:r>
            <a:r>
              <a:rPr lang="en-US" dirty="0" smtClean="0"/>
              <a:t>”</a:t>
            </a:r>
          </a:p>
          <a:p>
            <a:pPr lvl="2"/>
            <a:r>
              <a:rPr lang="en-US" dirty="0" smtClean="0"/>
              <a:t>Successive melts of niobium (&gt;3) mostly reduce the interstitials</a:t>
            </a:r>
            <a:endParaRPr lang="en-US" dirty="0"/>
          </a:p>
          <a:p>
            <a:pPr lvl="1"/>
            <a:r>
              <a:rPr lang="en-US" dirty="0" smtClean="0">
                <a:solidFill>
                  <a:srgbClr val="0000FF"/>
                </a:solidFill>
              </a:rPr>
              <a:t>Pyrochlore</a:t>
            </a:r>
            <a:r>
              <a:rPr lang="en-US" dirty="0" smtClean="0"/>
              <a:t> is predominantly Niobium with tantalum as an “impurity”</a:t>
            </a:r>
          </a:p>
          <a:p>
            <a:pPr lvl="2"/>
            <a:r>
              <a:rPr lang="en-US" dirty="0" smtClean="0"/>
              <a:t>Successive melts (&gt;3) also mostly reduce the interstitials</a:t>
            </a:r>
          </a:p>
          <a:p>
            <a:r>
              <a:rPr lang="en-US" dirty="0" smtClean="0"/>
              <a:t>Over </a:t>
            </a:r>
            <a:r>
              <a:rPr lang="en-US" dirty="0"/>
              <a:t>9</a:t>
            </a:r>
            <a:r>
              <a:rPr lang="en-US" dirty="0" smtClean="0"/>
              <a:t>0% of the world’s Niobium comes from Pyrochlore ore (CBMM)</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536933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Niobium Impurities</a:t>
            </a:r>
            <a:endParaRPr lang="en-US" dirty="0"/>
          </a:p>
        </p:txBody>
      </p:sp>
      <p:sp>
        <p:nvSpPr>
          <p:cNvPr id="3" name="Slide Number Placeholder 2"/>
          <p:cNvSpPr>
            <a:spLocks noGrp="1"/>
          </p:cNvSpPr>
          <p:nvPr>
            <p:ph type="sldNum" sz="quarter" idx="11"/>
          </p:nvPr>
        </p:nvSpPr>
        <p:spPr/>
        <p:txBody>
          <a:bodyPr/>
          <a:lstStyle/>
          <a:p>
            <a:fld id="{B58F48A6-A3E1-4848-9AC3-B43F560BE4FE}" type="slidenum">
              <a:rPr lang="en-US" smtClean="0"/>
              <a:pPr/>
              <a:t>5</a:t>
            </a:fld>
            <a:endParaRPr lang="en-US" dirty="0"/>
          </a:p>
        </p:txBody>
      </p:sp>
      <p:sp>
        <p:nvSpPr>
          <p:cNvPr id="4" name="Content Placeholder 3"/>
          <p:cNvSpPr>
            <a:spLocks noGrp="1"/>
          </p:cNvSpPr>
          <p:nvPr>
            <p:ph sz="quarter" idx="4294967295"/>
          </p:nvPr>
        </p:nvSpPr>
        <p:spPr>
          <a:xfrm>
            <a:off x="209550" y="847725"/>
            <a:ext cx="8734425" cy="5672946"/>
          </a:xfrm>
          <a:prstGeom prst="rect">
            <a:avLst/>
          </a:prstGeom>
        </p:spPr>
        <p:txBody>
          <a:bodyPr>
            <a:normAutofit fontScale="25000" lnSpcReduction="20000"/>
          </a:bodyPr>
          <a:lstStyle/>
          <a:p>
            <a:r>
              <a:rPr lang="en-US" sz="9600" dirty="0" smtClean="0"/>
              <a:t>Niobium impurities can be categorized in three classes</a:t>
            </a:r>
          </a:p>
          <a:p>
            <a:pPr lvl="1"/>
            <a:r>
              <a:rPr lang="en-US" sz="9600" dirty="0" smtClean="0"/>
              <a:t>Tantalum</a:t>
            </a:r>
          </a:p>
          <a:p>
            <a:pPr lvl="1"/>
            <a:r>
              <a:rPr lang="en-US" sz="9600" dirty="0" smtClean="0"/>
              <a:t>Other Metallic impurities </a:t>
            </a:r>
          </a:p>
          <a:p>
            <a:pPr lvl="2"/>
            <a:r>
              <a:rPr lang="en-US" sz="9600" dirty="0" smtClean="0"/>
              <a:t>Iron, Copper, Tungsten, Titanium etc.  behaves similarly</a:t>
            </a:r>
          </a:p>
          <a:p>
            <a:pPr lvl="1"/>
            <a:r>
              <a:rPr lang="en-US" sz="9600" dirty="0" smtClean="0"/>
              <a:t>Interstitial impurities</a:t>
            </a:r>
          </a:p>
          <a:p>
            <a:pPr lvl="2"/>
            <a:r>
              <a:rPr lang="en-US" sz="9600" dirty="0" smtClean="0"/>
              <a:t>Hydrogen, Carbon, Oxygen, Nitrogen</a:t>
            </a:r>
          </a:p>
          <a:p>
            <a:r>
              <a:rPr lang="en-US" sz="9600" dirty="0" smtClean="0"/>
              <a:t>Residual Resistivity Ratio (RRR) is commonly employed as a measure of Niobium purity</a:t>
            </a:r>
          </a:p>
          <a:p>
            <a:pPr lvl="1"/>
            <a:r>
              <a:rPr lang="en-US" sz="9600" dirty="0" smtClean="0"/>
              <a:t>In fact, the RRR is mostly affected by interstitials </a:t>
            </a:r>
            <a:endParaRPr lang="en-US" sz="7200" dirty="0" smtClean="0"/>
          </a:p>
          <a:p>
            <a:pPr marL="857250" lvl="2" indent="0">
              <a:buNone/>
            </a:pPr>
            <a:endParaRPr lang="en-US" sz="7200" i="1" dirty="0"/>
          </a:p>
          <a:p>
            <a:pPr marL="857250" lvl="2" indent="0">
              <a:buNone/>
            </a:pPr>
            <a:r>
              <a:rPr lang="en-US" sz="7200" i="1" dirty="0" smtClean="0"/>
              <a:t>M. G. Rao and P. Kneisel, “Mechanical Properties of High RRR Niobium at Cryogenic Temperatures” Advances in Cryogenic Engineering Volume 40, 1994 pp 1383-1390</a:t>
            </a:r>
          </a:p>
          <a:p>
            <a:pPr marL="457200" lvl="1" indent="0">
              <a:buNone/>
            </a:pPr>
            <a:endParaRPr lang="en-US" sz="7200" i="1" dirty="0"/>
          </a:p>
          <a:p>
            <a:pPr marL="457200" lvl="1" indent="0">
              <a:buNone/>
            </a:pPr>
            <a:endParaRPr lang="en-US" dirty="0" smtClean="0"/>
          </a:p>
          <a:p>
            <a:pPr marL="457200" lvl="1" indent="0">
              <a:buNone/>
            </a:pPr>
            <a:r>
              <a:rPr lang="en-US" dirty="0" smtClean="0"/>
              <a:t> </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06720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Metallic Impurities</a:t>
            </a:r>
            <a:endParaRPr lang="en-US" dirty="0"/>
          </a:p>
        </p:txBody>
      </p:sp>
      <p:sp>
        <p:nvSpPr>
          <p:cNvPr id="3" name="Slide Number Placeholder 2"/>
          <p:cNvSpPr>
            <a:spLocks noGrp="1"/>
          </p:cNvSpPr>
          <p:nvPr>
            <p:ph type="sldNum" sz="quarter" idx="11"/>
          </p:nvPr>
        </p:nvSpPr>
        <p:spPr/>
        <p:txBody>
          <a:bodyPr/>
          <a:lstStyle/>
          <a:p>
            <a:fld id="{B58F48A6-A3E1-4848-9AC3-B43F560BE4FE}" type="slidenum">
              <a:rPr lang="en-US" smtClean="0"/>
              <a:pPr/>
              <a:t>6</a:t>
            </a:fld>
            <a:endParaRPr lang="en-US" dirty="0"/>
          </a:p>
        </p:txBody>
      </p:sp>
      <p:sp>
        <p:nvSpPr>
          <p:cNvPr id="4" name="Content Placeholder 3"/>
          <p:cNvSpPr>
            <a:spLocks noGrp="1"/>
          </p:cNvSpPr>
          <p:nvPr>
            <p:ph sz="quarter" idx="12"/>
          </p:nvPr>
        </p:nvSpPr>
        <p:spPr/>
        <p:txBody>
          <a:bodyPr/>
          <a:lstStyle/>
          <a:p>
            <a:r>
              <a:rPr lang="en-US" dirty="0" smtClean="0"/>
              <a:t>These are all only trace levels after initial refining</a:t>
            </a:r>
          </a:p>
          <a:p>
            <a:pPr lvl="1"/>
            <a:r>
              <a:rPr lang="en-US" dirty="0" smtClean="0"/>
              <a:t>Do not have an impact on performance</a:t>
            </a:r>
          </a:p>
          <a:p>
            <a:pPr lvl="1"/>
            <a:r>
              <a:rPr lang="en-US" dirty="0" smtClean="0"/>
              <a:t>Do not affect the RRR</a:t>
            </a:r>
          </a:p>
          <a:p>
            <a:r>
              <a:rPr lang="en-US" dirty="0" smtClean="0"/>
              <a:t>Typical impurity levels in wt. ppm:</a:t>
            </a:r>
          </a:p>
          <a:p>
            <a:endParaRPr lang="en-US" dirty="0"/>
          </a:p>
          <a:p>
            <a:endParaRPr lang="en-US" dirty="0" smtClean="0"/>
          </a:p>
          <a:p>
            <a:pPr marL="0" indent="0">
              <a:buNone/>
            </a:pPr>
            <a:endParaRPr lang="en-US" dirty="0" smtClean="0"/>
          </a:p>
          <a:p>
            <a:r>
              <a:rPr lang="en-US" dirty="0" smtClean="0"/>
              <a:t>There is no major difference in the metallic impurities between Columbite and Pyrochlore Niobium</a:t>
            </a:r>
          </a:p>
          <a:p>
            <a:endParaRPr lang="en-US" dirty="0" smtClean="0"/>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857691296"/>
              </p:ext>
            </p:extLst>
          </p:nvPr>
        </p:nvGraphicFramePr>
        <p:xfrm>
          <a:off x="1315017" y="3164415"/>
          <a:ext cx="6096000" cy="1097280"/>
        </p:xfrm>
        <a:graphic>
          <a:graphicData uri="http://schemas.openxmlformats.org/drawingml/2006/table">
            <a:tbl>
              <a:tblPr firstRow="1">
                <a:tableStyleId>{5940675A-B579-460E-94D1-54222C63F5DA}</a:tableStyleId>
              </a:tblPr>
              <a:tblGrid>
                <a:gridCol w="1219200"/>
                <a:gridCol w="1219200"/>
                <a:gridCol w="1219200"/>
                <a:gridCol w="1219200"/>
                <a:gridCol w="1219200"/>
              </a:tblGrid>
              <a:tr h="0">
                <a:tc>
                  <a:txBody>
                    <a:bodyPr/>
                    <a:lstStyle/>
                    <a:p>
                      <a:endParaRPr lang="en-US" dirty="0"/>
                    </a:p>
                  </a:txBody>
                  <a:tcPr/>
                </a:tc>
                <a:tc>
                  <a:txBody>
                    <a:bodyPr/>
                    <a:lstStyle/>
                    <a:p>
                      <a:pPr algn="ctr"/>
                      <a:r>
                        <a:rPr lang="en-US" dirty="0" smtClean="0"/>
                        <a:t>Iron</a:t>
                      </a:r>
                      <a:endParaRPr lang="en-US" dirty="0"/>
                    </a:p>
                  </a:txBody>
                  <a:tcPr/>
                </a:tc>
                <a:tc>
                  <a:txBody>
                    <a:bodyPr/>
                    <a:lstStyle/>
                    <a:p>
                      <a:pPr algn="ctr"/>
                      <a:r>
                        <a:rPr lang="en-US" dirty="0" smtClean="0"/>
                        <a:t>Copper</a:t>
                      </a:r>
                      <a:endParaRPr lang="en-US" dirty="0"/>
                    </a:p>
                  </a:txBody>
                  <a:tcPr/>
                </a:tc>
                <a:tc>
                  <a:txBody>
                    <a:bodyPr/>
                    <a:lstStyle/>
                    <a:p>
                      <a:pPr algn="ctr"/>
                      <a:r>
                        <a:rPr lang="en-US" dirty="0" smtClean="0"/>
                        <a:t>Tungsten</a:t>
                      </a:r>
                      <a:endParaRPr lang="en-US" dirty="0"/>
                    </a:p>
                  </a:txBody>
                  <a:tcPr/>
                </a:tc>
                <a:tc>
                  <a:txBody>
                    <a:bodyPr/>
                    <a:lstStyle/>
                    <a:p>
                      <a:pPr algn="ctr"/>
                      <a:r>
                        <a:rPr lang="en-US" dirty="0" smtClean="0"/>
                        <a:t>Silicon</a:t>
                      </a:r>
                      <a:endParaRPr lang="en-US" dirty="0"/>
                    </a:p>
                  </a:txBody>
                  <a:tcPr/>
                </a:tc>
              </a:tr>
              <a:tr h="0">
                <a:tc>
                  <a:txBody>
                    <a:bodyPr/>
                    <a:lstStyle/>
                    <a:p>
                      <a:r>
                        <a:rPr lang="en-US" dirty="0" smtClean="0"/>
                        <a:t>Columbite</a:t>
                      </a:r>
                      <a:endParaRPr lang="en-US" dirty="0"/>
                    </a:p>
                  </a:txBody>
                  <a:tcPr/>
                </a:tc>
                <a:tc>
                  <a:txBody>
                    <a:bodyPr/>
                    <a:lstStyle/>
                    <a:p>
                      <a:pPr algn="ctr"/>
                      <a:r>
                        <a:rPr lang="en-US" dirty="0" smtClean="0"/>
                        <a:t>&lt;3</a:t>
                      </a:r>
                      <a:endParaRPr lang="en-US" dirty="0"/>
                    </a:p>
                  </a:txBody>
                  <a:tcPr/>
                </a:tc>
                <a:tc>
                  <a:txBody>
                    <a:bodyPr/>
                    <a:lstStyle/>
                    <a:p>
                      <a:pPr algn="ctr"/>
                      <a:r>
                        <a:rPr lang="en-US" dirty="0" smtClean="0"/>
                        <a:t>&lt;1</a:t>
                      </a:r>
                      <a:endParaRPr lang="en-US" dirty="0"/>
                    </a:p>
                  </a:txBody>
                  <a:tcPr/>
                </a:tc>
                <a:tc>
                  <a:txBody>
                    <a:bodyPr/>
                    <a:lstStyle/>
                    <a:p>
                      <a:pPr algn="ctr"/>
                      <a:r>
                        <a:rPr lang="en-US" dirty="0" smtClean="0"/>
                        <a:t>&lt;5</a:t>
                      </a:r>
                      <a:endParaRPr lang="en-US" dirty="0"/>
                    </a:p>
                  </a:txBody>
                  <a:tcPr/>
                </a:tc>
                <a:tc>
                  <a:txBody>
                    <a:bodyPr/>
                    <a:lstStyle/>
                    <a:p>
                      <a:pPr algn="ctr"/>
                      <a:r>
                        <a:rPr lang="en-US" dirty="0" smtClean="0"/>
                        <a:t>&lt;20</a:t>
                      </a:r>
                      <a:endParaRPr lang="en-US" dirty="0"/>
                    </a:p>
                  </a:txBody>
                  <a:tcPr/>
                </a:tc>
              </a:tr>
              <a:tr h="0">
                <a:tc>
                  <a:txBody>
                    <a:bodyPr/>
                    <a:lstStyle/>
                    <a:p>
                      <a:r>
                        <a:rPr lang="en-US" dirty="0" smtClean="0"/>
                        <a:t>Pyrochlore</a:t>
                      </a:r>
                      <a:endParaRPr lang="en-US" dirty="0"/>
                    </a:p>
                  </a:txBody>
                  <a:tcPr/>
                </a:tc>
                <a:tc>
                  <a:txBody>
                    <a:bodyPr/>
                    <a:lstStyle/>
                    <a:p>
                      <a:pPr algn="ctr"/>
                      <a:r>
                        <a:rPr lang="en-US" dirty="0" smtClean="0"/>
                        <a:t>&lt;3</a:t>
                      </a:r>
                      <a:endParaRPr lang="en-US" dirty="0"/>
                    </a:p>
                  </a:txBody>
                  <a:tcPr/>
                </a:tc>
                <a:tc>
                  <a:txBody>
                    <a:bodyPr/>
                    <a:lstStyle/>
                    <a:p>
                      <a:pPr algn="ctr"/>
                      <a:r>
                        <a:rPr lang="en-US" dirty="0" smtClean="0"/>
                        <a:t>&lt;1</a:t>
                      </a:r>
                      <a:endParaRPr lang="en-US" dirty="0"/>
                    </a:p>
                  </a:txBody>
                  <a:tcPr/>
                </a:tc>
                <a:tc>
                  <a:txBody>
                    <a:bodyPr/>
                    <a:lstStyle/>
                    <a:p>
                      <a:pPr algn="ctr"/>
                      <a:r>
                        <a:rPr lang="en-US" dirty="0" smtClean="0"/>
                        <a:t>&lt;5</a:t>
                      </a:r>
                      <a:endParaRPr lang="en-US" dirty="0"/>
                    </a:p>
                  </a:txBody>
                  <a:tcPr/>
                </a:tc>
                <a:tc>
                  <a:txBody>
                    <a:bodyPr/>
                    <a:lstStyle/>
                    <a:p>
                      <a:pPr algn="ctr"/>
                      <a:r>
                        <a:rPr lang="en-US" dirty="0" smtClean="0"/>
                        <a:t>&lt;20</a:t>
                      </a:r>
                      <a:endParaRPr lang="en-US" dirty="0"/>
                    </a:p>
                  </a:txBody>
                  <a:tcPr/>
                </a:tc>
              </a:tr>
            </a:tbl>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170796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sz="quarter"/>
          </p:nvPr>
        </p:nvSpPr>
        <p:spPr>
          <a:xfrm>
            <a:off x="201613" y="-20637"/>
            <a:ext cx="8777779" cy="762000"/>
          </a:xfrm>
        </p:spPr>
        <p:txBody>
          <a:bodyPr/>
          <a:lstStyle/>
          <a:p>
            <a:pPr algn="ctr">
              <a:lnSpc>
                <a:spcPct val="90000"/>
              </a:lnSpc>
            </a:pPr>
            <a:r>
              <a:rPr lang="en-US" sz="2800" dirty="0" smtClean="0"/>
              <a:t>New Millennium and New Opportunities for High Tantalum Ingot Niobium</a:t>
            </a:r>
            <a:endParaRPr lang="en-US" sz="2800" dirty="0"/>
          </a:p>
        </p:txBody>
      </p:sp>
      <p:sp>
        <p:nvSpPr>
          <p:cNvPr id="8" name="TextBox 7"/>
          <p:cNvSpPr txBox="1"/>
          <p:nvPr/>
        </p:nvSpPr>
        <p:spPr>
          <a:xfrm>
            <a:off x="85611" y="1190735"/>
            <a:ext cx="8893782" cy="5262979"/>
          </a:xfrm>
          <a:prstGeom prst="rect">
            <a:avLst/>
          </a:prstGeom>
          <a:noFill/>
        </p:spPr>
        <p:txBody>
          <a:bodyPr wrap="square" rtlCol="0">
            <a:spAutoFit/>
          </a:bodyPr>
          <a:lstStyle/>
          <a:p>
            <a:pPr marL="342900" indent="-342900">
              <a:buFont typeface="Arial"/>
              <a:buChar char="•"/>
            </a:pPr>
            <a:r>
              <a:rPr lang="en-US" sz="2400" dirty="0" smtClean="0">
                <a:latin typeface="Arial"/>
                <a:cs typeface="Arial"/>
              </a:rPr>
              <a:t>DESY (TESLA) RRR specifications calls for Ta &lt;500 wt. ppm thereby eliminating CBMM Pyrochlore niobium</a:t>
            </a:r>
          </a:p>
          <a:p>
            <a:pPr marL="342900" indent="-342900">
              <a:buFont typeface="Arial"/>
              <a:buChar char="•"/>
            </a:pPr>
            <a:endParaRPr lang="en-US" sz="2400" dirty="0">
              <a:latin typeface="Arial"/>
              <a:cs typeface="Arial"/>
            </a:endParaRPr>
          </a:p>
          <a:p>
            <a:pPr marL="342900" indent="-342900">
              <a:buFont typeface="Arial"/>
              <a:buChar char="•"/>
            </a:pPr>
            <a:r>
              <a:rPr lang="en-US" sz="2400" dirty="0" smtClean="0">
                <a:latin typeface="Arial"/>
                <a:cs typeface="Arial"/>
              </a:rPr>
              <a:t>SNS prototype cavities became soft after 800° C annealing for </a:t>
            </a:r>
            <a:r>
              <a:rPr lang="en-US" sz="2400" dirty="0">
                <a:latin typeface="Arial"/>
                <a:cs typeface="Arial"/>
              </a:rPr>
              <a:t> </a:t>
            </a:r>
            <a:r>
              <a:rPr lang="en-US" sz="2400" dirty="0" smtClean="0">
                <a:latin typeface="Arial"/>
                <a:cs typeface="Arial"/>
              </a:rPr>
              <a:t>hydrogen degassing to prevent gross Q disease</a:t>
            </a:r>
          </a:p>
          <a:p>
            <a:pPr marL="342900" indent="-342900">
              <a:buFont typeface="Arial"/>
              <a:buChar char="•"/>
            </a:pPr>
            <a:endParaRPr lang="en-US" sz="2400" dirty="0">
              <a:latin typeface="Arial"/>
              <a:cs typeface="Arial"/>
            </a:endParaRPr>
          </a:p>
          <a:p>
            <a:pPr marL="342900" indent="-342900">
              <a:buFont typeface="Arial"/>
              <a:buChar char="•"/>
            </a:pPr>
            <a:r>
              <a:rPr lang="en-US" sz="2400" dirty="0" smtClean="0">
                <a:latin typeface="Arial"/>
                <a:cs typeface="Arial"/>
              </a:rPr>
              <a:t>Dr. Tadeu Carneiro VP of RMCI proposed a study of tantalum concentration in niobium to provide scientific justification for increasing the tantalum content in SRF Niobium</a:t>
            </a:r>
          </a:p>
          <a:p>
            <a:pPr marL="342900" indent="-342900">
              <a:buFont typeface="Arial"/>
              <a:buChar char="•"/>
            </a:pPr>
            <a:endParaRPr lang="en-US" sz="2400" dirty="0">
              <a:latin typeface="Arial"/>
              <a:cs typeface="Arial"/>
            </a:endParaRPr>
          </a:p>
          <a:p>
            <a:pPr marL="342900" indent="-342900">
              <a:buFont typeface="Arial"/>
              <a:buChar char="•"/>
            </a:pPr>
            <a:r>
              <a:rPr lang="en-US" sz="2400" dirty="0" smtClean="0">
                <a:latin typeface="Arial"/>
                <a:cs typeface="Arial"/>
              </a:rPr>
              <a:t>JLab  wise men (Larry Cardman and Ron </a:t>
            </a:r>
            <a:r>
              <a:rPr lang="en-US" sz="2400" dirty="0">
                <a:latin typeface="Arial"/>
                <a:cs typeface="Arial"/>
              </a:rPr>
              <a:t>S</a:t>
            </a:r>
            <a:r>
              <a:rPr lang="en-US" sz="2400" dirty="0" smtClean="0">
                <a:latin typeface="Arial"/>
                <a:cs typeface="Arial"/>
              </a:rPr>
              <a:t>undelin) called for R&amp;D into the thermo-</a:t>
            </a:r>
            <a:r>
              <a:rPr lang="en-US" sz="2400" dirty="0">
                <a:latin typeface="Arial"/>
                <a:cs typeface="Arial"/>
              </a:rPr>
              <a:t>mechanical properties of </a:t>
            </a:r>
            <a:r>
              <a:rPr lang="en-US" sz="2400" dirty="0" smtClean="0">
                <a:latin typeface="Arial"/>
                <a:cs typeface="Arial"/>
              </a:rPr>
              <a:t>niobium to improve the scientific understanding of niobium for SRF</a:t>
            </a:r>
          </a:p>
          <a:p>
            <a:r>
              <a:rPr lang="en-US" sz="2400" dirty="0" smtClean="0">
                <a:latin typeface="Arial"/>
                <a:cs typeface="Arial"/>
              </a:rPr>
              <a:t>  </a:t>
            </a:r>
            <a:endParaRPr lang="en-US" sz="2400" dirty="0">
              <a:latin typeface="Arial"/>
              <a:cs typeface="Aria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110709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sz="quarter"/>
          </p:nvPr>
        </p:nvSpPr>
        <p:spPr>
          <a:xfrm>
            <a:off x="201612" y="98643"/>
            <a:ext cx="8813399" cy="762000"/>
          </a:xfrm>
        </p:spPr>
        <p:txBody>
          <a:bodyPr/>
          <a:lstStyle/>
          <a:p>
            <a:r>
              <a:rPr lang="en-US" sz="2700" dirty="0"/>
              <a:t>Reference Metals Company, Inc. (RMCI)  2001 – 2005</a:t>
            </a:r>
            <a:br>
              <a:rPr lang="en-US" sz="2700" dirty="0"/>
            </a:br>
            <a:r>
              <a:rPr lang="en-US" sz="1800" dirty="0"/>
              <a:t>Informal Tantalum Investigations (DESY, JLab and RMCI)</a:t>
            </a:r>
            <a:br>
              <a:rPr lang="en-US" sz="1800" dirty="0"/>
            </a:br>
            <a:endParaRPr lang="en-US" sz="1800" dirty="0"/>
          </a:p>
        </p:txBody>
      </p:sp>
      <p:sp>
        <p:nvSpPr>
          <p:cNvPr id="8" name="TextBox 7"/>
          <p:cNvSpPr txBox="1"/>
          <p:nvPr/>
        </p:nvSpPr>
        <p:spPr>
          <a:xfrm>
            <a:off x="0" y="893772"/>
            <a:ext cx="9144000" cy="5078313"/>
          </a:xfrm>
          <a:prstGeom prst="rect">
            <a:avLst/>
          </a:prstGeom>
          <a:noFill/>
        </p:spPr>
        <p:txBody>
          <a:bodyPr wrap="square" rtlCol="0">
            <a:spAutoFit/>
          </a:bodyPr>
          <a:lstStyle/>
          <a:p>
            <a:pPr marL="285750" lvl="1" indent="-285750">
              <a:buFont typeface="Arial"/>
              <a:buChar char="•"/>
            </a:pPr>
            <a:r>
              <a:rPr lang="en-US" sz="2400" dirty="0" smtClean="0"/>
              <a:t>Dr. Carneiro asked JLab to evaluate the influence of tantalum on the thermal conductivity of niobium and </a:t>
            </a:r>
            <a:r>
              <a:rPr lang="en-US" sz="2400" dirty="0"/>
              <a:t>provided the </a:t>
            </a:r>
            <a:r>
              <a:rPr lang="en-US" sz="2400" dirty="0" smtClean="0"/>
              <a:t>samples</a:t>
            </a:r>
          </a:p>
          <a:p>
            <a:pPr marL="742950" lvl="1" indent="-285750">
              <a:buFont typeface="Arial"/>
              <a:buChar char="•"/>
            </a:pPr>
            <a:r>
              <a:rPr lang="en-US" sz="2200" dirty="0" smtClean="0"/>
              <a:t>The results were to be jointly presented at the SRF 2001 in Japan </a:t>
            </a:r>
          </a:p>
          <a:p>
            <a:pPr marL="285750" indent="-285750">
              <a:buFont typeface="Arial"/>
              <a:buChar char="•"/>
            </a:pPr>
            <a:r>
              <a:rPr lang="en-US" sz="2400" dirty="0" smtClean="0"/>
              <a:t>JLab investigated the thermal conductivity measurements of niobium for different samples with Ta varying between 150 and 1300 wt. ppm </a:t>
            </a:r>
            <a:endParaRPr lang="en-US" sz="2400" dirty="0"/>
          </a:p>
          <a:p>
            <a:pPr marL="742950" lvl="1" indent="-285750">
              <a:buFont typeface="Arial"/>
              <a:buChar char="•"/>
            </a:pPr>
            <a:r>
              <a:rPr lang="en-US" sz="2200" dirty="0"/>
              <a:t>N</a:t>
            </a:r>
            <a:r>
              <a:rPr lang="en-US" sz="2200" dirty="0" smtClean="0"/>
              <a:t>o significant effect was found</a:t>
            </a:r>
          </a:p>
          <a:p>
            <a:pPr marL="742950" lvl="1" indent="-285750">
              <a:buFont typeface="Arial"/>
              <a:buChar char="•"/>
            </a:pPr>
            <a:r>
              <a:rPr lang="en-US" sz="2200" dirty="0"/>
              <a:t>T</a:t>
            </a:r>
            <a:r>
              <a:rPr lang="en-US" sz="2200" dirty="0" smtClean="0"/>
              <a:t>he results were not  presented  at SRF 2001</a:t>
            </a:r>
          </a:p>
          <a:p>
            <a:pPr marL="285750" indent="-285750">
              <a:buFont typeface="Arial"/>
              <a:buChar char="•"/>
            </a:pPr>
            <a:r>
              <a:rPr lang="en-US" sz="2400" dirty="0"/>
              <a:t>Tokyo </a:t>
            </a:r>
            <a:r>
              <a:rPr lang="en-US" sz="2400" dirty="0" smtClean="0"/>
              <a:t>Denkai produced sheets for DESY with niobium from CBMM </a:t>
            </a:r>
          </a:p>
          <a:p>
            <a:pPr marL="742950" lvl="1" indent="-285750">
              <a:buFont typeface="Arial"/>
              <a:buChar char="•"/>
            </a:pPr>
            <a:r>
              <a:rPr lang="en-US" sz="2200" dirty="0" smtClean="0"/>
              <a:t>The RRR of these sheets were not as high as required (RRR&gt;300) and DESY did not produce cavities with this material</a:t>
            </a:r>
            <a:endParaRPr lang="en-US" sz="2200" dirty="0"/>
          </a:p>
          <a:p>
            <a:pPr marL="285750" indent="-285750">
              <a:buFont typeface="Arial"/>
              <a:buChar char="•"/>
            </a:pPr>
            <a:r>
              <a:rPr lang="en-US" sz="2400" dirty="0" smtClean="0"/>
              <a:t>Finally JLab requested and received these niobium sheets in 2003 from DESY, single cell cavities were fabricated and the results were published at LINAC2004 and PAC2005</a:t>
            </a:r>
            <a:endParaRPr lang="en-US" sz="2400" dirty="0"/>
          </a:p>
          <a:p>
            <a:pPr marL="742950" lvl="1" indent="-285750">
              <a:buFont typeface="Arial"/>
              <a:buChar char="•"/>
            </a:pPr>
            <a:r>
              <a:rPr lang="en-US" sz="2200" dirty="0" smtClean="0"/>
              <a:t>There is no adverse influence of tantalum on cavity performance</a:t>
            </a:r>
            <a:endParaRPr lang="en-US" sz="2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791552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Tantalum Effect on SRF Cavity Performance</a:t>
            </a:r>
            <a:endParaRPr lang="en-US" dirty="0"/>
          </a:p>
        </p:txBody>
      </p:sp>
      <p:sp>
        <p:nvSpPr>
          <p:cNvPr id="3" name="Slide Number Placeholder 2"/>
          <p:cNvSpPr>
            <a:spLocks noGrp="1"/>
          </p:cNvSpPr>
          <p:nvPr>
            <p:ph type="sldNum" sz="quarter" idx="11"/>
          </p:nvPr>
        </p:nvSpPr>
        <p:spPr/>
        <p:txBody>
          <a:bodyPr/>
          <a:lstStyle/>
          <a:p>
            <a:fld id="{B58F48A6-A3E1-4848-9AC3-B43F560BE4FE}" type="slidenum">
              <a:rPr lang="en-US" smtClean="0"/>
              <a:pPr/>
              <a:t>9</a:t>
            </a:fld>
            <a:endParaRPr lang="en-US" dirty="0"/>
          </a:p>
        </p:txBody>
      </p:sp>
      <p:sp>
        <p:nvSpPr>
          <p:cNvPr id="4" name="Content Placeholder 3"/>
          <p:cNvSpPr>
            <a:spLocks noGrp="1"/>
          </p:cNvSpPr>
          <p:nvPr>
            <p:ph sz="quarter" idx="12"/>
          </p:nvPr>
        </p:nvSpPr>
        <p:spPr/>
        <p:txBody>
          <a:bodyPr>
            <a:normAutofit/>
          </a:bodyPr>
          <a:lstStyle/>
          <a:p>
            <a:pPr marL="0" indent="0">
              <a:buNone/>
            </a:pPr>
            <a:endParaRPr lang="en-US" i="1" dirty="0" smtClean="0">
              <a:solidFill>
                <a:srgbClr val="FF0000"/>
              </a:solidFill>
            </a:endParaRPr>
          </a:p>
          <a:p>
            <a:endParaRPr lang="en-US" dirty="0" smtClean="0"/>
          </a:p>
          <a:p>
            <a:endParaRPr lang="en-US" dirty="0" smtClean="0"/>
          </a:p>
          <a:p>
            <a:endParaRPr lang="en-US" dirty="0" smtClean="0"/>
          </a:p>
          <a:p>
            <a:endParaRPr lang="en-US" dirty="0" smtClean="0"/>
          </a:p>
          <a:p>
            <a:endParaRPr lang="en-US" dirty="0" smtClean="0"/>
          </a:p>
          <a:p>
            <a:pPr marL="0" indent="0">
              <a:buNone/>
            </a:pPr>
            <a:endParaRPr lang="en-US" dirty="0" smtClean="0"/>
          </a:p>
          <a:p>
            <a:r>
              <a:rPr lang="en-US" dirty="0" smtClean="0"/>
              <a:t>Performance of cavities is unaffected by Tantalum content up to ~1300 wt. ppm</a:t>
            </a:r>
            <a:endParaRPr lang="en-US" dirty="0"/>
          </a:p>
        </p:txBody>
      </p:sp>
      <p:sp>
        <p:nvSpPr>
          <p:cNvPr id="6" name="TextBox 7"/>
          <p:cNvSpPr txBox="1">
            <a:spLocks noChangeArrowheads="1"/>
          </p:cNvSpPr>
          <p:nvPr/>
        </p:nvSpPr>
        <p:spPr bwMode="auto">
          <a:xfrm>
            <a:off x="21488" y="5686425"/>
            <a:ext cx="9038862" cy="361637"/>
          </a:xfrm>
          <a:prstGeom prst="rect">
            <a:avLst/>
          </a:prstGeom>
          <a:noFill/>
          <a:ln w="9525">
            <a:noFill/>
            <a:miter lim="800000"/>
            <a:headEnd/>
            <a:tailEnd/>
          </a:ln>
        </p:spPr>
        <p:txBody>
          <a:bodyPr wrap="none">
            <a:prstTxWarp prst="textNoShape">
              <a:avLst/>
            </a:prstTxWarp>
            <a:spAutoFit/>
          </a:bodyPr>
          <a:lstStyle/>
          <a:p>
            <a:r>
              <a:rPr lang="en-US" sz="1750" i="1" dirty="0" smtClean="0">
                <a:latin typeface="Calibri" charset="0"/>
              </a:rPr>
              <a:t>P</a:t>
            </a:r>
            <a:r>
              <a:rPr lang="en-US" sz="1750" i="1" dirty="0">
                <a:latin typeface="Calibri" charset="0"/>
              </a:rPr>
              <a:t>. Kneisel, G. Myneni, G. Ciovati, D. Proch, W. Singer, T. Carneiro et al in Proceedings of PAC 2005       </a:t>
            </a:r>
          </a:p>
        </p:txBody>
      </p:sp>
      <p:pic>
        <p:nvPicPr>
          <p:cNvPr id="7" name="Picture 6"/>
          <p:cNvPicPr>
            <a:picLocks noChangeAspect="1"/>
          </p:cNvPicPr>
          <p:nvPr/>
        </p:nvPicPr>
        <p:blipFill>
          <a:blip r:embed="rId2"/>
          <a:stretch>
            <a:fillRect/>
          </a:stretch>
        </p:blipFill>
        <p:spPr>
          <a:xfrm>
            <a:off x="0" y="1386980"/>
            <a:ext cx="9144000" cy="2765652"/>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51630638"/>
      </p:ext>
    </p:extLst>
  </p:cSld>
  <p:clrMapOvr>
    <a:masterClrMapping/>
  </p:clrMapOvr>
  <p:timing>
    <p:tnLst>
      <p:par>
        <p:cTn id="1" dur="indefinite" restart="never" nodeType="tmRoot"/>
      </p:par>
    </p:tnLst>
  </p:timing>
</p:sld>
</file>

<file path=ppt/theme/theme1.xml><?xml version="1.0" encoding="utf-8"?>
<a:theme xmlns:a="http://schemas.openxmlformats.org/drawingml/2006/main" name="S and T Review July2015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JLabPowerpointM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 and T Review July2015 Template.potx</Template>
  <TotalTime>9996</TotalTime>
  <Words>1849</Words>
  <Application>Microsoft Macintosh PowerPoint</Application>
  <PresentationFormat>On-screen Show (4:3)</PresentationFormat>
  <Paragraphs>222</Paragraphs>
  <Slides>18</Slides>
  <Notes>2</Notes>
  <HiddenSlides>0</HiddenSlides>
  <MMClips>0</MMClips>
  <ScaleCrop>false</ScaleCrop>
  <HeadingPairs>
    <vt:vector size="4" baseType="variant">
      <vt:variant>
        <vt:lpstr>Design Template</vt:lpstr>
      </vt:variant>
      <vt:variant>
        <vt:i4>2</vt:i4>
      </vt:variant>
      <vt:variant>
        <vt:lpstr>Slide Titles</vt:lpstr>
      </vt:variant>
      <vt:variant>
        <vt:i4>18</vt:i4>
      </vt:variant>
    </vt:vector>
  </HeadingPairs>
  <TitlesOfParts>
    <vt:vector size="20" baseType="lpstr">
      <vt:lpstr>S and T Review July2015 Template</vt:lpstr>
      <vt:lpstr>1_JLabPowerpointMain</vt:lpstr>
      <vt:lpstr>CBMM North America – JLab CRADA Historical Remarks</vt:lpstr>
      <vt:lpstr>Slide 2</vt:lpstr>
      <vt:lpstr>Slide 3</vt:lpstr>
      <vt:lpstr>Sources of Niobium </vt:lpstr>
      <vt:lpstr>Niobium Impurities</vt:lpstr>
      <vt:lpstr>Metallic Impurities</vt:lpstr>
      <vt:lpstr>New Millennium and New Opportunities for High Tantalum Ingot Niobium</vt:lpstr>
      <vt:lpstr>Reference Metals Company, Inc. (RMCI)  2001 – 2005 Informal Tantalum Investigations (DESY, JLab and RMCI) </vt:lpstr>
      <vt:lpstr>Tantalum Effect on SRF Cavity Performance</vt:lpstr>
      <vt:lpstr>Tantalum</vt:lpstr>
      <vt:lpstr>RMCI  2003 – 2005  RMCI – LANL – UVa – JLab MOU – Niobium Microstructure Control </vt:lpstr>
      <vt:lpstr>RMCI-JLab CRADA 2004 – 2015</vt:lpstr>
      <vt:lpstr>Technical specifications of niobium for future SRF linacs*</vt:lpstr>
      <vt:lpstr>MS and Ph.D. Theses Supported by the CRADA</vt:lpstr>
      <vt:lpstr>ADS&amp;ThU International Workshops</vt:lpstr>
      <vt:lpstr>International Symposium On Hydrogen In Matter (ISOHIM) Publications</vt:lpstr>
      <vt:lpstr>Workshop Program</vt:lpstr>
      <vt:lpstr>Acknowledgements</vt:lpstr>
    </vt:vector>
  </TitlesOfParts>
  <Manager/>
  <Company>Jefferson Lab</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subject/>
  <dc:creator>dchopard</dc:creator>
  <cp:keywords/>
  <dc:description/>
  <cp:lastModifiedBy>Rao Myneni</cp:lastModifiedBy>
  <cp:revision>120</cp:revision>
  <dcterms:created xsi:type="dcterms:W3CDTF">2015-12-01T17:47:23Z</dcterms:created>
  <dcterms:modified xsi:type="dcterms:W3CDTF">2015-12-01T17:48:17Z</dcterms:modified>
  <cp:category/>
</cp:coreProperties>
</file>