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23"/>
  </p:notesMasterIdLst>
  <p:sldIdLst>
    <p:sldId id="257" r:id="rId6"/>
    <p:sldId id="329" r:id="rId7"/>
    <p:sldId id="313" r:id="rId8"/>
    <p:sldId id="310" r:id="rId9"/>
    <p:sldId id="314" r:id="rId10"/>
    <p:sldId id="316" r:id="rId11"/>
    <p:sldId id="319" r:id="rId12"/>
    <p:sldId id="320" r:id="rId13"/>
    <p:sldId id="315" r:id="rId14"/>
    <p:sldId id="323" r:id="rId15"/>
    <p:sldId id="317" r:id="rId16"/>
    <p:sldId id="324" r:id="rId17"/>
    <p:sldId id="325" r:id="rId18"/>
    <p:sldId id="321" r:id="rId19"/>
    <p:sldId id="327" r:id="rId20"/>
    <p:sldId id="326" r:id="rId21"/>
    <p:sldId id="32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426D95"/>
    <a:srgbClr val="B540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 autoAdjust="0"/>
    <p:restoredTop sz="94684" autoAdjust="0"/>
  </p:normalViewPr>
  <p:slideViewPr>
    <p:cSldViewPr showGuides="1">
      <p:cViewPr varScale="1">
        <p:scale>
          <a:sx n="170" d="100"/>
          <a:sy n="170" d="100"/>
        </p:scale>
        <p:origin x="-736" y="-96"/>
      </p:cViewPr>
      <p:guideLst>
        <p:guide orient="horz" pos="216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2CA79-C051-6445-BA28-05F178839D84}" type="datetimeFigureOut">
              <a:rPr lang="en-US" smtClean="0"/>
              <a:pPr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F535-A829-FB44-B90B-C4033E3DB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F535-A829-FB44-B90B-C4033E3DB9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nal introductor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nistident_fleft_vec [Converted]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5743561"/>
            <a:ext cx="1143000" cy="504839"/>
          </a:xfrm>
          <a:prstGeom prst="rect">
            <a:avLst/>
          </a:prstGeom>
        </p:spPr>
      </p:pic>
      <p:pic>
        <p:nvPicPr>
          <p:cNvPr id="9" name="Picture 8" descr="NISTlogo_stacked_PMS655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562600"/>
            <a:ext cx="1573906" cy="6431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6463" y="4495800"/>
            <a:ext cx="7669213" cy="8382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1600" dirty="0" smtClean="0"/>
              <a:t>Presenter’s Name/Subhead Information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2" y="3268136"/>
            <a:ext cx="8017937" cy="11514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35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Title of Presentation</a:t>
            </a:r>
            <a:br>
              <a:rPr lang="en-US" dirty="0" smtClean="0"/>
            </a:br>
            <a:r>
              <a:rPr lang="en-US" dirty="0" smtClean="0"/>
              <a:t>(Second line if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500" b="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  <a:cs typeface="Helvetica" pitchFamily="34" charset="0"/>
              </a:defRPr>
            </a:lvl1pPr>
            <a:lvl2pPr>
              <a:defRPr sz="1500">
                <a:latin typeface="Helvetica" pitchFamily="34" charset="0"/>
                <a:cs typeface="Helvetica" pitchFamily="34" charset="0"/>
              </a:defRPr>
            </a:lvl2pPr>
            <a:lvl3pPr>
              <a:defRPr sz="1500">
                <a:latin typeface="Helvetica" pitchFamily="34" charset="0"/>
                <a:cs typeface="Helvetica" pitchFamily="34" charset="0"/>
              </a:defRPr>
            </a:lvl3pPr>
            <a:lvl4pPr>
              <a:defRPr sz="1500">
                <a:latin typeface="Helvetica" pitchFamily="34" charset="0"/>
                <a:cs typeface="Helvetica" pitchFamily="34" charset="0"/>
              </a:defRPr>
            </a:lvl4pPr>
            <a:lvl5pPr>
              <a:defRPr sz="1500">
                <a:latin typeface="Helvetica" pitchFamily="34" charset="0"/>
                <a:cs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caption style</a:t>
            </a:r>
          </a:p>
        </p:txBody>
      </p:sp>
    </p:spTree>
    <p:extLst>
      <p:ext uri="{BB962C8B-B14F-4D97-AF65-F5344CB8AC3E}">
        <p14:creationId xmlns:p14="http://schemas.microsoft.com/office/powerpoint/2010/main" val="384656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29600" y="642901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0624AEE6-E942-4F5C-A610-97CA4B6B6D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79396" y="457200"/>
            <a:ext cx="6400800" cy="36676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5760" y="10668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  <a:cs typeface="Helvetica" pitchFamily="34" charset="0"/>
              </a:defRPr>
            </a:lvl1pPr>
            <a:lvl2pPr>
              <a:defRPr sz="1500">
                <a:latin typeface="Helvetica" pitchFamily="34" charset="0"/>
                <a:cs typeface="Helvetica" pitchFamily="34" charset="0"/>
              </a:defRPr>
            </a:lvl2pPr>
            <a:lvl3pPr>
              <a:defRPr sz="1500">
                <a:latin typeface="Helvetica" pitchFamily="34" charset="0"/>
                <a:cs typeface="Helvetica" pitchFamily="34" charset="0"/>
              </a:defRPr>
            </a:lvl3pPr>
            <a:lvl4pPr>
              <a:defRPr sz="1500">
                <a:latin typeface="Helvetica" pitchFamily="34" charset="0"/>
                <a:cs typeface="Helvetica" pitchFamily="34" charset="0"/>
              </a:defRPr>
            </a:lvl4pPr>
            <a:lvl5pPr>
              <a:defRPr sz="15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500" b="0" smtClean="0">
                <a:latin typeface="Helvetica" pitchFamily="34" charset="0"/>
                <a:cs typeface="Helvetica" pitchFamily="34" charset="0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  <a:cs typeface="Helvetica" pitchFamily="34" charset="0"/>
              </a:defRPr>
            </a:lvl1pPr>
            <a:lvl2pPr>
              <a:defRPr sz="1500">
                <a:latin typeface="Helvetica" pitchFamily="34" charset="0"/>
                <a:cs typeface="Helvetica" pitchFamily="34" charset="0"/>
              </a:defRPr>
            </a:lvl2pPr>
            <a:lvl3pPr>
              <a:defRPr sz="1500">
                <a:latin typeface="Helvetica" pitchFamily="34" charset="0"/>
                <a:cs typeface="Helvetica" pitchFamily="34" charset="0"/>
              </a:defRPr>
            </a:lvl3pPr>
            <a:lvl4pPr>
              <a:defRPr sz="1500">
                <a:latin typeface="Helvetica" pitchFamily="34" charset="0"/>
                <a:cs typeface="Helvetica" pitchFamily="34" charset="0"/>
              </a:defRPr>
            </a:lvl4pPr>
            <a:lvl5pPr>
              <a:defRPr sz="15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AEE6-E942-4F5C-A610-97CA4B6B6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500" b="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  <a:cs typeface="Helvetica" pitchFamily="34" charset="0"/>
              </a:defRPr>
            </a:lvl1pPr>
            <a:lvl2pPr>
              <a:defRPr sz="1500">
                <a:latin typeface="Helvetica" pitchFamily="34" charset="0"/>
                <a:cs typeface="Helvetica" pitchFamily="34" charset="0"/>
              </a:defRPr>
            </a:lvl2pPr>
            <a:lvl3pPr>
              <a:defRPr sz="1500">
                <a:latin typeface="Helvetica" pitchFamily="34" charset="0"/>
                <a:cs typeface="Helvetica" pitchFamily="34" charset="0"/>
              </a:defRPr>
            </a:lvl3pPr>
            <a:lvl4pPr>
              <a:defRPr sz="1500">
                <a:latin typeface="Helvetica" pitchFamily="34" charset="0"/>
                <a:cs typeface="Helvetica" pitchFamily="34" charset="0"/>
              </a:defRPr>
            </a:lvl4pPr>
            <a:lvl5pPr>
              <a:defRPr sz="1500">
                <a:latin typeface="Helvetica" pitchFamily="34" charset="0"/>
                <a:cs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AEE6-E942-4F5C-A610-97CA4B6B6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caption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AEE6-E942-4F5C-A610-97CA4B6B6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nal introductor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8" y="1"/>
            <a:ext cx="9228667" cy="6857999"/>
          </a:xfrm>
          <a:prstGeom prst="rect">
            <a:avLst/>
          </a:prstGeom>
        </p:spPr>
      </p:pic>
      <p:pic>
        <p:nvPicPr>
          <p:cNvPr id="8" name="Picture 7" descr="nistident_fleft_vec [Converted]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5743561"/>
            <a:ext cx="1143000" cy="504839"/>
          </a:xfrm>
          <a:prstGeom prst="rect">
            <a:avLst/>
          </a:prstGeom>
        </p:spPr>
      </p:pic>
      <p:pic>
        <p:nvPicPr>
          <p:cNvPr id="9" name="Picture 8" descr="NISTlogo_stacked_PMS655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562600"/>
            <a:ext cx="1573906" cy="6431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6463" y="4495800"/>
            <a:ext cx="7669213" cy="8382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1600" dirty="0" smtClean="0"/>
              <a:t>Presenter’s Name/Subhead Information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2" y="3268136"/>
            <a:ext cx="8017937" cy="11514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35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Title of Presentation</a:t>
            </a:r>
            <a:br>
              <a:rPr lang="en-US" dirty="0" smtClean="0"/>
            </a:br>
            <a:r>
              <a:rPr lang="en-US" dirty="0" smtClean="0"/>
              <a:t>(Second line if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318421"/>
            <a:ext cx="5715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8458200" y="305146"/>
            <a:ext cx="685800" cy="89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152400"/>
            <a:ext cx="274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 AREA 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79396" y="457200"/>
            <a:ext cx="6400800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5760" y="1069848"/>
            <a:ext cx="4130040" cy="5303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3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79396" y="457200"/>
            <a:ext cx="6400800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5760" y="1066800"/>
            <a:ext cx="4114800" cy="5303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2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  <a:cs typeface="Helvetica" pitchFamily="34" charset="0"/>
              </a:defRPr>
            </a:lvl1pPr>
            <a:lvl2pPr>
              <a:defRPr sz="1500">
                <a:latin typeface="Helvetica" pitchFamily="34" charset="0"/>
                <a:cs typeface="Helvetica" pitchFamily="34" charset="0"/>
              </a:defRPr>
            </a:lvl2pPr>
            <a:lvl3pPr>
              <a:defRPr sz="1500">
                <a:latin typeface="Helvetica" pitchFamily="34" charset="0"/>
                <a:cs typeface="Helvetica" pitchFamily="34" charset="0"/>
              </a:defRPr>
            </a:lvl3pPr>
            <a:lvl4pPr>
              <a:defRPr sz="1500">
                <a:latin typeface="Helvetica" pitchFamily="34" charset="0"/>
                <a:cs typeface="Helvetica" pitchFamily="34" charset="0"/>
              </a:defRPr>
            </a:lvl4pPr>
            <a:lvl5pPr>
              <a:defRPr sz="15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500" b="0" smtClean="0">
                <a:latin typeface="Helvetica" pitchFamily="34" charset="0"/>
                <a:cs typeface="Helvetica" pitchFamily="34" charset="0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  <a:cs typeface="Helvetica" pitchFamily="34" charset="0"/>
              </a:defRPr>
            </a:lvl1pPr>
            <a:lvl2pPr>
              <a:defRPr sz="1500">
                <a:latin typeface="Helvetica" pitchFamily="34" charset="0"/>
                <a:cs typeface="Helvetica" pitchFamily="34" charset="0"/>
              </a:defRPr>
            </a:lvl2pPr>
            <a:lvl3pPr>
              <a:defRPr sz="1500">
                <a:latin typeface="Helvetica" pitchFamily="34" charset="0"/>
                <a:cs typeface="Helvetica" pitchFamily="34" charset="0"/>
              </a:defRPr>
            </a:lvl3pPr>
            <a:lvl4pPr>
              <a:defRPr sz="1500">
                <a:latin typeface="Helvetica" pitchFamily="34" charset="0"/>
                <a:cs typeface="Helvetica" pitchFamily="34" charset="0"/>
              </a:defRPr>
            </a:lvl4pPr>
            <a:lvl5pPr>
              <a:defRPr sz="15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5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0"/>
            <a:ext cx="9163050" cy="6866024"/>
            <a:chOff x="-9525" y="0"/>
            <a:chExt cx="916305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1630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whitenist.png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57200" y="6517561"/>
              <a:ext cx="706516" cy="188039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style #1 with footer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8667"/>
            <a:ext cx="80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0624AEE6-E942-4F5C-A610-97CA4B6B6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ISTlogo_oneline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6553200"/>
            <a:ext cx="3203555" cy="1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3" r:id="rId3"/>
    <p:sldLayoutId id="2147483656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500" kern="1200" cap="all" baseline="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500" b="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7620"/>
            <a:ext cx="9163050" cy="687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style #2 – No footer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324600"/>
            <a:ext cx="91630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500" kern="1200" cap="all" baseline="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500" b="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3467" y="5029200"/>
            <a:ext cx="342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Material Measurement Laboratory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6463" y="3962400"/>
            <a:ext cx="7669213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Richard E. Ricker, Ph.D.</a:t>
            </a:r>
          </a:p>
          <a:p>
            <a:endParaRPr lang="en-US" dirty="0" smtClean="0"/>
          </a:p>
          <a:p>
            <a:r>
              <a:rPr lang="en-US" dirty="0" smtClean="0"/>
              <a:t>Manufacturing Program Director</a:t>
            </a:r>
            <a:endParaRPr lang="en-US" dirty="0"/>
          </a:p>
          <a:p>
            <a:r>
              <a:rPr lang="en-US" dirty="0" smtClean="0"/>
              <a:t>Material Measurement Laboratory</a:t>
            </a:r>
          </a:p>
          <a:p>
            <a:r>
              <a:rPr lang="en-US" dirty="0" smtClean="0"/>
              <a:t>Gaithersburg, MD 20899</a:t>
            </a:r>
          </a:p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richard.ricker@nist.gov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6462" y="2963336"/>
            <a:ext cx="8475138" cy="1151464"/>
          </a:xfrm>
        </p:spPr>
        <p:txBody>
          <a:bodyPr>
            <a:noAutofit/>
          </a:bodyPr>
          <a:lstStyle/>
          <a:p>
            <a:r>
              <a:rPr lang="en-US" sz="2400" dirty="0" smtClean="0"/>
              <a:t>Mechanical Properties as Indicator of Interstitial Impurities in Large Grain </a:t>
            </a:r>
            <a:r>
              <a:rPr lang="en-US" sz="2400" dirty="0" err="1" smtClean="0"/>
              <a:t>Nb</a:t>
            </a:r>
            <a:r>
              <a:rPr lang="en-US" sz="2400" dirty="0" smtClean="0"/>
              <a:t> for Superconducting Accelerator Cavities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45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Background (8):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Summary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914400"/>
            <a:ext cx="8382000" cy="51816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Interstitials strongly influence mechanical properties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H is the only interstitial with sufficient mobility to dynamically interact with plastic deformation at room temperature.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Theoretically, H can be absorbed from any environment containing water, or water vapor, at sufficient activities to nucleate hydrides.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However, the passive film on </a:t>
            </a:r>
            <a:r>
              <a:rPr lang="en-US" sz="1600" dirty="0" err="1" smtClean="0"/>
              <a:t>Nb</a:t>
            </a:r>
            <a:r>
              <a:rPr lang="en-US" sz="1600" dirty="0" smtClean="0"/>
              <a:t> may block H entry into the matrix, but it may also block H egress once it is in the metal.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Physical removal of this film (i.e. abrasion) may promote H entry.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Chemical attack of this film (i.e. exposure to F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 may promote H entry.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Heat treatments that disrupt the continuity of the passive film, or solvate it, may promote the entry of H and other interstitials.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EDM voltages will breakdown the electrolyte while the current melts a thin surface film increasing interstitial solubility and producing residual stresses at the surface.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Metal dissolution and passive film growth will inject defects into the surface region that may trap interstitials.  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27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Experimental (1):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Tensile tests and plastic </a:t>
            </a: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low 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urve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nalysis</a:t>
            </a:r>
          </a:p>
          <a:p>
            <a:endParaRPr lang="en-US" dirty="0"/>
          </a:p>
        </p:txBody>
      </p:sp>
      <p:pic>
        <p:nvPicPr>
          <p:cNvPr id="2" name="Picture 1" descr="151203_Nb Tensile Sample Dsg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4038600" cy="2403694"/>
          </a:xfrm>
          <a:prstGeom prst="rect">
            <a:avLst/>
          </a:prstGeom>
        </p:spPr>
      </p:pic>
      <p:pic>
        <p:nvPicPr>
          <p:cNvPr id="3" name="Picture 2" descr="151203_Lrg Grain Nb 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85800"/>
            <a:ext cx="2286000" cy="2325490"/>
          </a:xfrm>
          <a:prstGeom prst="rect">
            <a:avLst/>
          </a:prstGeom>
        </p:spPr>
      </p:pic>
      <p:pic>
        <p:nvPicPr>
          <p:cNvPr id="4" name="Picture 3" descr="151203_Nb Tensile Test Fram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34730"/>
            <a:ext cx="2286000" cy="3076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571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Tensile tests at </a:t>
            </a:r>
            <a:r>
              <a:rPr lang="en-US" u="sng" dirty="0" err="1" smtClean="0"/>
              <a:t>JLab</a:t>
            </a:r>
            <a:endParaRPr lang="en-US" u="sng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Samples all cut from same large </a:t>
            </a:r>
            <a:r>
              <a:rPr lang="en-US" dirty="0" err="1" smtClean="0"/>
              <a:t>Nb</a:t>
            </a:r>
            <a:r>
              <a:rPr lang="en-US" dirty="0" smtClean="0"/>
              <a:t> Grain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crystallographic orientation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Strain Rate: 4.0 E-5 s</a:t>
            </a:r>
            <a:r>
              <a:rPr lang="en-US" baseline="30000" dirty="0" smtClean="0"/>
              <a:t>-1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Temperature: ≈ 23 °C (RT)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Three different treatments: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As rcvd, </a:t>
            </a:r>
            <a:r>
              <a:rPr lang="en-US" dirty="0" err="1" smtClean="0"/>
              <a:t>std</a:t>
            </a:r>
            <a:r>
              <a:rPr lang="en-US" dirty="0" smtClean="0"/>
              <a:t> process, normal slice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As rcvd, </a:t>
            </a:r>
            <a:r>
              <a:rPr lang="en-US" dirty="0" err="1" smtClean="0"/>
              <a:t>std</a:t>
            </a:r>
            <a:r>
              <a:rPr lang="en-US" dirty="0" smtClean="0"/>
              <a:t> process, EDM sliced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As rcvd, </a:t>
            </a:r>
            <a:r>
              <a:rPr lang="en-US" dirty="0" err="1" smtClean="0"/>
              <a:t>std</a:t>
            </a:r>
            <a:r>
              <a:rPr lang="en-US" dirty="0" smtClean="0"/>
              <a:t> process, normal slice, interstitial bake-out (Vac. 1,250 °C, with Ti, 3 h)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Results (1a):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Tensile flow curves</a:t>
            </a:r>
          </a:p>
          <a:p>
            <a:endParaRPr lang="en-US" dirty="0"/>
          </a:p>
        </p:txBody>
      </p:sp>
      <p:pic>
        <p:nvPicPr>
          <p:cNvPr id="3" name="Picture 2" descr="151002_Nb Fig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436864" cy="3468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4572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Yield point shift</a:t>
            </a:r>
          </a:p>
          <a:p>
            <a:pPr marL="342900" indent="-342900">
              <a:buAutoNum type="arabicPeriod"/>
            </a:pPr>
            <a:r>
              <a:rPr lang="en-US" dirty="0" smtClean="0"/>
              <a:t>Region of low d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/d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reduced</a:t>
            </a:r>
          </a:p>
          <a:p>
            <a:pPr marL="342900" indent="-342900">
              <a:buAutoNum type="arabicPeriod"/>
            </a:pPr>
            <a:r>
              <a:rPr lang="en-US" dirty="0" smtClean="0"/>
              <a:t>Strain to UTS and strain to failure increased</a:t>
            </a:r>
          </a:p>
          <a:p>
            <a:pPr marL="342900" indent="-342900">
              <a:buAutoNum type="arabicPeriod"/>
            </a:pPr>
            <a:r>
              <a:rPr lang="en-US" dirty="0" smtClean="0"/>
              <a:t>Strain to failure reduced when strain rate lowered (typical HE min is 1E-6)</a:t>
            </a:r>
          </a:p>
          <a:p>
            <a:pPr marL="342900" indent="-342900">
              <a:buAutoNum type="arabicPeriod"/>
            </a:pPr>
            <a:r>
              <a:rPr lang="en-US" dirty="0" smtClean="0"/>
              <a:t>Yield drop reduced and </a:t>
            </a:r>
            <a:r>
              <a:rPr lang="en-US" dirty="0"/>
              <a:t>d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/d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 </a:t>
            </a:r>
            <a:r>
              <a:rPr lang="en-US" dirty="0" smtClean="0"/>
              <a:t>increased by lowering strain rate</a:t>
            </a:r>
          </a:p>
        </p:txBody>
      </p:sp>
    </p:spTree>
    <p:extLst>
      <p:ext uri="{BB962C8B-B14F-4D97-AF65-F5344CB8AC3E}">
        <p14:creationId xmlns:p14="http://schemas.microsoft.com/office/powerpoint/2010/main" val="19495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Results (1b):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Stress oscillations during plastic flow</a:t>
            </a:r>
          </a:p>
          <a:p>
            <a:endParaRPr lang="en-US" dirty="0"/>
          </a:p>
        </p:txBody>
      </p:sp>
      <p:pic>
        <p:nvPicPr>
          <p:cNvPr id="4" name="Picture 3" descr="151203_Nb Pl Flow Noise E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9640"/>
            <a:ext cx="3262237" cy="2651760"/>
          </a:xfrm>
          <a:prstGeom prst="rect">
            <a:avLst/>
          </a:prstGeom>
        </p:spPr>
      </p:pic>
      <p:pic>
        <p:nvPicPr>
          <p:cNvPr id="10" name="Picture 9" descr="151203_Nb Pl Flow CD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50" y="929640"/>
            <a:ext cx="3166850" cy="2651760"/>
          </a:xfrm>
          <a:prstGeom prst="rect">
            <a:avLst/>
          </a:prstGeom>
        </p:spPr>
      </p:pic>
      <p:pic>
        <p:nvPicPr>
          <p:cNvPr id="11" name="Picture 10" descr="151203_Nb FF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72840"/>
            <a:ext cx="3185997" cy="2651760"/>
          </a:xfrm>
          <a:prstGeom prst="rect">
            <a:avLst/>
          </a:prstGeom>
        </p:spPr>
      </p:pic>
      <p:pic>
        <p:nvPicPr>
          <p:cNvPr id="12" name="Picture 11" descr="151203_Nb SPD Perio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62" y="3672840"/>
            <a:ext cx="323783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Experimental (2):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Dynamic mechanical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nalysis at NIST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27" y="695980"/>
            <a:ext cx="161277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0607_Lab Modulus Meas S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06" y="924580"/>
            <a:ext cx="131112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0607_Lab Modulus Meas Sq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06" y="2372380"/>
            <a:ext cx="11985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51202_Nb Peaks CDF(all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88" y="3962400"/>
            <a:ext cx="2872712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8382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DMA </a:t>
            </a:r>
            <a:r>
              <a:rPr lang="en-US" u="sng" dirty="0"/>
              <a:t>t</a:t>
            </a:r>
            <a:r>
              <a:rPr lang="en-US" u="sng" dirty="0" smtClean="0"/>
              <a:t>emperature scans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Samples cut from two ingots of Ta rich SRF </a:t>
            </a:r>
            <a:r>
              <a:rPr lang="en-US" dirty="0" err="1" smtClean="0"/>
              <a:t>Nb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Samples correspond to chemical analyses (below).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Displacement control (∆s=15 µm), 1 </a:t>
            </a:r>
            <a:r>
              <a:rPr lang="en-US" dirty="0"/>
              <a:t>Hz, 1.0 °C/m, phase angle measured for each </a:t>
            </a:r>
            <a:r>
              <a:rPr lang="en-US" dirty="0" smtClean="0"/>
              <a:t>cycle.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4471" y="3362980"/>
            <a:ext cx="249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Three point bend (50 mm span)</a:t>
            </a:r>
          </a:p>
          <a:p>
            <a:r>
              <a:rPr lang="en-US" sz="1400" dirty="0" smtClean="0"/>
              <a:t>Samples (1.5x5.5x60) mm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Isothermal relaxation/recovery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Square wave force control (0-40 MPa), 1,200 s/cycle,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Five temperatures (-100, -50, -25, 0, and 25) °C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Four conditions: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As </a:t>
            </a:r>
            <a:r>
              <a:rPr lang="en-US" dirty="0"/>
              <a:t>received,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err="1" smtClean="0"/>
              <a:t>Vac</a:t>
            </a:r>
            <a:r>
              <a:rPr lang="en-US" dirty="0"/>
              <a:t>, 120 °C, 24 h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err="1" smtClean="0"/>
              <a:t>Vac</a:t>
            </a:r>
            <a:r>
              <a:rPr lang="en-US" dirty="0"/>
              <a:t>, 600 °C, 10 h, and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err="1" smtClean="0"/>
              <a:t>Vac</a:t>
            </a:r>
            <a:r>
              <a:rPr lang="en-US" dirty="0"/>
              <a:t>, 1250 °C, 3 </a:t>
            </a:r>
            <a:r>
              <a:rPr lang="en-US" dirty="0" smtClean="0"/>
              <a:t>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18558"/>
              </p:ext>
            </p:extLst>
          </p:nvPr>
        </p:nvGraphicFramePr>
        <p:xfrm>
          <a:off x="609600" y="2362200"/>
          <a:ext cx="3886198" cy="130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82"/>
                <a:gridCol w="475861"/>
                <a:gridCol w="555171"/>
                <a:gridCol w="555171"/>
                <a:gridCol w="555171"/>
                <a:gridCol w="555171"/>
                <a:gridCol w="555171"/>
              </a:tblGrid>
              <a:tr h="2056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Element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Ingot 14887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Ingot 15006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Half Height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Bottom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Half Height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Bottom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5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Results (2a):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DMA – Temperatures scans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514600" cy="19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51007_Nb Fig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00" y="838200"/>
            <a:ext cx="8423300" cy="329808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31487"/>
              </p:ext>
            </p:extLst>
          </p:nvPr>
        </p:nvGraphicFramePr>
        <p:xfrm>
          <a:off x="685800" y="4343400"/>
          <a:ext cx="3886198" cy="167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82"/>
                <a:gridCol w="475861"/>
                <a:gridCol w="555171"/>
                <a:gridCol w="555171"/>
                <a:gridCol w="555171"/>
                <a:gridCol w="555171"/>
                <a:gridCol w="555171"/>
              </a:tblGrid>
              <a:tr h="26466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Element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Ingot 14887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Ingot 15006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Half Height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Bottom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Half Height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Bottom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5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Results (2b):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DMA – Isothermal relaxation/recovery experiments (elastic after effect)</a:t>
            </a:r>
          </a:p>
          <a:p>
            <a:endParaRPr lang="en-US" dirty="0"/>
          </a:p>
        </p:txBody>
      </p:sp>
      <p:pic>
        <p:nvPicPr>
          <p:cNvPr id="2" name="Picture 1" descr="151203_Nb SQW -100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114800" cy="3196526"/>
          </a:xfrm>
          <a:prstGeom prst="rect">
            <a:avLst/>
          </a:prstGeom>
        </p:spPr>
      </p:pic>
      <p:pic>
        <p:nvPicPr>
          <p:cNvPr id="3" name="Picture 2" descr="151203_Nb SQW -100C Rcv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114800" cy="3196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572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Some overshoot (ringing) observed.</a:t>
            </a:r>
          </a:p>
          <a:p>
            <a:pPr marL="342900" indent="-342900">
              <a:buAutoNum type="arabicPeriod"/>
            </a:pPr>
            <a:r>
              <a:rPr lang="en-US" dirty="0" smtClean="0"/>
              <a:t>Some drift appears to be present (calibration)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1250 °C vacuum anneal resulted in the greatest anelastic strains observed.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120 °C vacuum anneal resulted in the least anelastic strains observed.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Complex relaxation mechanisms require greater study </a:t>
            </a:r>
          </a:p>
        </p:txBody>
      </p:sp>
    </p:spTree>
    <p:extLst>
      <p:ext uri="{BB962C8B-B14F-4D97-AF65-F5344CB8AC3E}">
        <p14:creationId xmlns:p14="http://schemas.microsoft.com/office/powerpoint/2010/main" val="19495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7797804" cy="762000"/>
          </a:xfrm>
        </p:spPr>
        <p:txBody>
          <a:bodyPr/>
          <a:lstStyle/>
          <a:p>
            <a:r>
              <a:rPr lang="en-US" sz="2400" dirty="0" smtClean="0"/>
              <a:t>Conclusions: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990600"/>
            <a:ext cx="8610600" cy="51816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Mechanical properties can be used to indicate, or measure, interstitial content.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Quantitative measurements, with uncertainties, will require considerably more research beyond the scope of the present study (to understand, and quantify, sensitivity to experimental variables).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Yield points, PLCs, and strain rate effects are clear indicators of the presence of interstitials in tensile tests.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DMA (anelastic or internal friction meas.) can only identify and measure the concentration of interstitials participating in a particular relaxation mechanism. (interstitials bound to defects or other interstitials will have different relaxation kinetics, etc.).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The results demonstrate that interstitial impurities are present in SRF </a:t>
            </a:r>
            <a:r>
              <a:rPr lang="en-US" sz="1600" dirty="0" err="1" smtClean="0"/>
              <a:t>Nb</a:t>
            </a:r>
            <a:r>
              <a:rPr lang="en-US" sz="1600" dirty="0" smtClean="0"/>
              <a:t> and that these impurities can be removed by heat treatment under the proper conditions.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The results support the hypothesis that H is the interstitial impurity primarily responsible for the observations.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27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79396" y="228600"/>
            <a:ext cx="7797804" cy="533400"/>
          </a:xfrm>
        </p:spPr>
        <p:txBody>
          <a:bodyPr/>
          <a:lstStyle/>
          <a:p>
            <a:r>
              <a:rPr lang="en-US" sz="2400" dirty="0" smtClean="0"/>
              <a:t>Introduction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762000"/>
            <a:ext cx="4800600" cy="5181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Objective: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To explore mechanical properties as a means for detecting and quantifying impurities absorbed during SRF processing.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“White Paper” (lean) Project</a:t>
            </a:r>
          </a:p>
          <a:p>
            <a:pPr marL="687388" lvl="1" indent="-231775">
              <a:buFont typeface="Lucida Grande"/>
              <a:buChar char="-"/>
            </a:pPr>
            <a:r>
              <a:rPr lang="en-US" dirty="0" smtClean="0"/>
              <a:t>Feasibility of funding a real project</a:t>
            </a:r>
          </a:p>
          <a:p>
            <a:pPr marL="687388" lvl="1" indent="-231775">
              <a:buFont typeface="Lucida Grande"/>
              <a:buChar char="-"/>
            </a:pPr>
            <a:r>
              <a:rPr lang="en-US" dirty="0" smtClean="0"/>
              <a:t>Issues, scope, and work statement</a:t>
            </a:r>
          </a:p>
          <a:p>
            <a:r>
              <a:rPr lang="en-US" u="sng" dirty="0" smtClean="0"/>
              <a:t>Support: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Samples provided by </a:t>
            </a:r>
            <a:r>
              <a:rPr lang="en-US" dirty="0" err="1" smtClean="0"/>
              <a:t>JLab</a:t>
            </a:r>
            <a:r>
              <a:rPr lang="en-US" dirty="0"/>
              <a:t> </a:t>
            </a:r>
            <a:r>
              <a:rPr lang="en-US" dirty="0" smtClean="0"/>
              <a:t>and CBMM.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Tensile tests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DMA measurements at NIST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Analysis </a:t>
            </a:r>
            <a:r>
              <a:rPr lang="en-US" dirty="0"/>
              <a:t>b</a:t>
            </a:r>
            <a:r>
              <a:rPr lang="en-US" dirty="0" smtClean="0"/>
              <a:t>y NIST and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u="sng" dirty="0" smtClean="0"/>
              <a:t>White Paper (lean) Project BCs:</a:t>
            </a:r>
            <a:endParaRPr lang="en-US" u="sng" dirty="0"/>
          </a:p>
          <a:p>
            <a:pPr marL="285750" indent="-173038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xisting equipment (unmodified)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Existing samples (or data) where possible</a:t>
            </a:r>
          </a:p>
          <a:p>
            <a:pPr marL="285750" indent="-173038">
              <a:buFont typeface="Arial"/>
              <a:buChar char="•"/>
            </a:pPr>
            <a:r>
              <a:rPr lang="en-US" dirty="0" smtClean="0"/>
              <a:t>Analysis of results, and data, as time, and other projects, allow.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Nb Single crystal_ca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762000"/>
            <a:ext cx="1425187" cy="2286000"/>
          </a:xfrm>
          <a:prstGeom prst="rect">
            <a:avLst/>
          </a:prstGeom>
        </p:spPr>
      </p:pic>
      <p:pic>
        <p:nvPicPr>
          <p:cNvPr id="2" name="Picture 1" descr="050817_Nb Flow curv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980" y="3200400"/>
            <a:ext cx="3802420" cy="2679700"/>
          </a:xfrm>
          <a:prstGeom prst="rect">
            <a:avLst/>
          </a:prstGeom>
        </p:spPr>
      </p:pic>
      <p:pic>
        <p:nvPicPr>
          <p:cNvPr id="4" name="Picture 3" descr="jlab_aerial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762000"/>
            <a:ext cx="18944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8839200" cy="1143000"/>
          </a:xfrm>
        </p:spPr>
        <p:txBody>
          <a:bodyPr/>
          <a:lstStyle/>
          <a:p>
            <a:r>
              <a:rPr lang="en-US" sz="2400" dirty="0" smtClean="0"/>
              <a:t>Background (1):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Tensile behavior of polycrystalline </a:t>
            </a:r>
            <a:r>
              <a:rPr lang="en-US" sz="1800" dirty="0" err="1" smtClean="0">
                <a:solidFill>
                  <a:schemeClr val="tx1"/>
                </a:solidFill>
              </a:rPr>
              <a:t>Nb</a:t>
            </a:r>
            <a:r>
              <a:rPr lang="en-US" sz="1800" dirty="0" smtClean="0">
                <a:solidFill>
                  <a:schemeClr val="tx1"/>
                </a:solidFill>
              </a:rPr>
              <a:t> - Stress as a function of strain (</a:t>
            </a:r>
            <a:r>
              <a:rPr lang="en-US" sz="1800" i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), grain size (</a:t>
            </a:r>
            <a:r>
              <a:rPr lang="en-US" sz="1800" i="1" dirty="0" err="1" smtClean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), temperature (</a:t>
            </a:r>
            <a:r>
              <a:rPr lang="en-US" sz="1800" i="1" dirty="0" smtClean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), and strain rate (</a:t>
            </a:r>
            <a:r>
              <a:rPr lang="en-US" sz="1800" i="1" dirty="0" smtClean="0">
                <a:solidFill>
                  <a:schemeClr val="tx1"/>
                </a:solidFill>
              </a:rPr>
              <a:t>d</a:t>
            </a:r>
            <a:r>
              <a:rPr lang="en-US" sz="1800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e</a:t>
            </a:r>
            <a:r>
              <a:rPr lang="en-US" sz="1800" i="1" dirty="0" smtClean="0">
                <a:solidFill>
                  <a:schemeClr val="tx1"/>
                </a:solidFill>
              </a:rPr>
              <a:t>/</a:t>
            </a:r>
            <a:r>
              <a:rPr lang="en-US" sz="1800" i="1" dirty="0" err="1" smtClean="0">
                <a:solidFill>
                  <a:schemeClr val="tx1"/>
                </a:solidFill>
              </a:rPr>
              <a:t>dt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pic>
        <p:nvPicPr>
          <p:cNvPr id="3" name="Picture 2" descr="150819_R#7158_Fig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42869"/>
            <a:ext cx="2743200" cy="3292341"/>
          </a:xfrm>
          <a:prstGeom prst="rect">
            <a:avLst/>
          </a:prstGeom>
        </p:spPr>
      </p:pic>
      <p:pic>
        <p:nvPicPr>
          <p:cNvPr id="4" name="Picture 3" descr="150819_R#7158-Fig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33602"/>
            <a:ext cx="2743200" cy="3238398"/>
          </a:xfrm>
          <a:prstGeom prst="rect">
            <a:avLst/>
          </a:prstGeom>
        </p:spPr>
      </p:pic>
      <p:pic>
        <p:nvPicPr>
          <p:cNvPr id="8" name="Picture 7" descr="150818_R#7158-Fig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2869"/>
            <a:ext cx="2743200" cy="3305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4828401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Arial"/>
                <a:cs typeface="Arial"/>
              </a:rPr>
              <a:t>Hall-</a:t>
            </a:r>
            <a:r>
              <a:rPr lang="en-US" sz="1600" u="sng" dirty="0" err="1" smtClean="0">
                <a:latin typeface="Arial"/>
                <a:cs typeface="Arial"/>
              </a:rPr>
              <a:t>Petch</a:t>
            </a:r>
            <a:r>
              <a:rPr lang="en-US" sz="1600" u="sng" dirty="0" smtClean="0">
                <a:latin typeface="Arial"/>
                <a:cs typeface="Arial"/>
              </a:rPr>
              <a:t> Equation</a:t>
            </a:r>
            <a:endParaRPr lang="en-US" sz="1600" u="sng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28401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err="1" smtClean="0">
                <a:latin typeface="Arial"/>
                <a:cs typeface="Arial"/>
              </a:rPr>
              <a:t>Hollomon</a:t>
            </a:r>
            <a:r>
              <a:rPr lang="en-US" sz="1600" u="sng" dirty="0" smtClean="0">
                <a:latin typeface="Arial"/>
                <a:cs typeface="Arial"/>
              </a:rPr>
              <a:t> Equation</a:t>
            </a:r>
            <a:endParaRPr lang="en-US" sz="1600" u="sng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828401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Arial"/>
                <a:cs typeface="Arial"/>
              </a:rPr>
              <a:t>Thermally Activated Flow Stress</a:t>
            </a:r>
            <a:endParaRPr lang="en-US" sz="1600" u="sng" dirty="0">
              <a:latin typeface="Arial"/>
              <a:cs typeface="Arial"/>
            </a:endParaRPr>
          </a:p>
        </p:txBody>
      </p:sp>
      <p:pic>
        <p:nvPicPr>
          <p:cNvPr id="6" name="Picture 5" descr="Eq02-Hollom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23827"/>
            <a:ext cx="914400" cy="362573"/>
          </a:xfrm>
          <a:prstGeom prst="rect">
            <a:avLst/>
          </a:prstGeom>
        </p:spPr>
      </p:pic>
      <p:pic>
        <p:nvPicPr>
          <p:cNvPr id="10" name="Picture 9" descr="Eq03-Ludwik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47309"/>
            <a:ext cx="1295400" cy="324891"/>
          </a:xfrm>
          <a:prstGeom prst="rect">
            <a:avLst/>
          </a:prstGeom>
        </p:spPr>
      </p:pic>
      <p:pic>
        <p:nvPicPr>
          <p:cNvPr id="11" name="Picture 10" descr="Eq04_Hall-Petch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96365"/>
            <a:ext cx="1143000" cy="494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5486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err="1" smtClean="0">
                <a:latin typeface="Arial"/>
                <a:cs typeface="Arial"/>
              </a:rPr>
              <a:t>Ludwiks</a:t>
            </a:r>
            <a:r>
              <a:rPr lang="en-US" sz="1600" u="sng" dirty="0" smtClean="0">
                <a:latin typeface="Arial"/>
                <a:cs typeface="Arial"/>
              </a:rPr>
              <a:t> Equation</a:t>
            </a:r>
            <a:endParaRPr lang="en-US" sz="1600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4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Background (2):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Tensile behavior of </a:t>
            </a:r>
            <a:r>
              <a:rPr lang="en-US" sz="1800" dirty="0" err="1" smtClean="0">
                <a:solidFill>
                  <a:schemeClr val="tx1"/>
                </a:solidFill>
              </a:rPr>
              <a:t>Nb</a:t>
            </a:r>
            <a:r>
              <a:rPr lang="en-US" sz="1800" dirty="0" smtClean="0">
                <a:solidFill>
                  <a:schemeClr val="tx1"/>
                </a:solidFill>
              </a:rPr>
              <a:t> single crystals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180820_FCC Sli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2743200" cy="3303950"/>
          </a:xfrm>
          <a:prstGeom prst="rect">
            <a:avLst/>
          </a:prstGeom>
        </p:spPr>
      </p:pic>
      <p:pic>
        <p:nvPicPr>
          <p:cNvPr id="3" name="Picture 2" descr="150821_Nb Orienta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143000"/>
            <a:ext cx="2743200" cy="3350239"/>
          </a:xfrm>
          <a:prstGeom prst="rect">
            <a:avLst/>
          </a:prstGeom>
        </p:spPr>
      </p:pic>
      <p:pic>
        <p:nvPicPr>
          <p:cNvPr id="7" name="Picture 6" descr="150821_SC Nb CRSS-Tem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55699"/>
            <a:ext cx="2743200" cy="325083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67722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Equation" r:id="rId7" imgW="127000" imgH="190500" progId="Equation.3">
                  <p:embed/>
                </p:oleObj>
              </mc:Choice>
              <mc:Fallback>
                <p:oleObj name="Equation" r:id="rId7" imgW="127000" imgH="1905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648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FCC Crystals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 slip (curve D)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Mixed Slip (curves A-C)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Curve D shows the classic 3 stages of slip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648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BCC Niobium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 (solid lines)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Mixed (dashed lines)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Stereographic triangle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6482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Thermally Activated</a:t>
            </a:r>
          </a:p>
          <a:p>
            <a:pPr algn="ctr"/>
            <a:r>
              <a:rPr lang="en-US" u="sng" dirty="0" smtClean="0"/>
              <a:t>Flow Stress</a:t>
            </a:r>
          </a:p>
          <a:p>
            <a:r>
              <a:rPr lang="en-US" dirty="0" smtClean="0"/>
              <a:t>Deviations from theory frequently reported in the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Background (3):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Influence of impurities on single crystal tensile behavior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150821_Nb SC Annealing Tim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0399"/>
            <a:ext cx="2743200" cy="3329201"/>
          </a:xfrm>
          <a:prstGeom prst="rect">
            <a:avLst/>
          </a:prstGeom>
        </p:spPr>
      </p:pic>
      <p:pic>
        <p:nvPicPr>
          <p:cNvPr id="2" name="Picture 1" descr="150824_CRSS=f(mol fraction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90399"/>
            <a:ext cx="2743200" cy="3283794"/>
          </a:xfrm>
          <a:prstGeom prst="rect">
            <a:avLst/>
          </a:prstGeom>
        </p:spPr>
      </p:pic>
      <p:pic>
        <p:nvPicPr>
          <p:cNvPr id="6" name="Picture 5" descr="150824_CRSS f(t), V, Nb, &amp; T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90399"/>
            <a:ext cx="2743200" cy="3268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648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Purification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Reduces Yield Strength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Reduce stage I/II strain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Increases strain to failure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4648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Interstitial</a:t>
            </a:r>
          </a:p>
          <a:p>
            <a:pPr algn="ctr"/>
            <a:r>
              <a:rPr lang="en-US" u="sng" dirty="0" smtClean="0"/>
              <a:t>Strengthening</a:t>
            </a:r>
          </a:p>
          <a:p>
            <a:r>
              <a:rPr lang="en-US" dirty="0" smtClean="0"/>
              <a:t>Fleischer (1964) strength is proportional to the square root of conc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6482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Thermally Activated</a:t>
            </a:r>
          </a:p>
          <a:p>
            <a:pPr algn="ctr"/>
            <a:r>
              <a:rPr lang="en-US" u="sng" dirty="0" smtClean="0"/>
              <a:t>Flow Stress</a:t>
            </a:r>
          </a:p>
          <a:p>
            <a:r>
              <a:rPr lang="en-US" dirty="0" smtClean="0"/>
              <a:t>Similar deviations reported for all Vanadium group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Background (4):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Potential sources of interstitial impurities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914400"/>
            <a:ext cx="8382000" cy="51816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Ore reduction and Refining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Residual impurities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Atmospheric Air 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78% Nitrogen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21% Oxygen 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0.04% CO</a:t>
            </a:r>
            <a:r>
              <a:rPr lang="en-US" sz="1600" baseline="-25000" dirty="0" smtClean="0"/>
              <a:t>2</a:t>
            </a:r>
            <a:endParaRPr lang="en-US" sz="1600" dirty="0" smtClean="0"/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&lt; 0.0001%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(gas)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Relative humidity = [H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O]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Aqueous solutions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Polishing and etching solutions (e.g. BCP with complex forming F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ion)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Abrasive slurries (sometimes used for H charging of passivating metals)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EDM media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Washing and cleaning solutions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Non-aqueous (organic) liquids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Cutting fluids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Lubricants (die)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Degreasing solvents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Heat treatment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err="1" smtClean="0"/>
              <a:t>Solvation</a:t>
            </a:r>
            <a:r>
              <a:rPr lang="en-US" sz="1600" dirty="0" smtClean="0"/>
              <a:t> of surface films (O, N, and C)</a:t>
            </a:r>
          </a:p>
          <a:p>
            <a:pPr marL="1085850" lvl="1" indent="-342900">
              <a:spcBef>
                <a:spcPts val="0"/>
              </a:spcBef>
            </a:pPr>
            <a:r>
              <a:rPr lang="en-US" sz="1600" dirty="0" smtClean="0"/>
              <a:t>Absorption of atmospheric constituents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27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Background (5):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Why Hydrogen?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8686800" cy="1143000"/>
          </a:xfrm>
        </p:spPr>
        <p:txBody>
          <a:bodyPr>
            <a:normAutofit/>
          </a:bodyPr>
          <a:lstStyle/>
          <a:p>
            <a:pPr marL="230188" indent="-230188"/>
            <a:r>
              <a:rPr lang="en-US" sz="1600" dirty="0" smtClean="0"/>
              <a:t>1.  Readily produced in metal surface when </a:t>
            </a:r>
            <a:r>
              <a:rPr lang="en-US" sz="1600" dirty="0" err="1" smtClean="0"/>
              <a:t>Nb</a:t>
            </a:r>
            <a:r>
              <a:rPr lang="en-US" sz="1600" dirty="0" smtClean="0"/>
              <a:t> is exposed to water or water vapor.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18" descr="Nb_H Solubiity-Fuga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95" y="1371600"/>
            <a:ext cx="386220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83173"/>
              </p:ext>
            </p:extLst>
          </p:nvPr>
        </p:nvGraphicFramePr>
        <p:xfrm>
          <a:off x="914400" y="4835137"/>
          <a:ext cx="3048000" cy="121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33400"/>
                <a:gridCol w="609600"/>
                <a:gridCol w="1219200"/>
              </a:tblGrid>
              <a:tr h="1641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/>
                          <a:cs typeface="Arial"/>
                        </a:rPr>
                        <a:t>Element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Xtl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Elneg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. (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/>
                          <a:cs typeface="Arial"/>
                        </a:rPr>
                        <a:t>∆</a:t>
                      </a:r>
                      <a:r>
                        <a:rPr lang="en-US" sz="1000" baseline="-25000" dirty="0" err="1" smtClean="0"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000" baseline="0" dirty="0" err="1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000" b="0" baseline="0" dirty="0" smtClean="0"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(oxide)</a:t>
                      </a:r>
                      <a:r>
                        <a:rPr lang="en-US" sz="1000" baseline="30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0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Arial"/>
                          <a:cs typeface="Arial"/>
                        </a:rPr>
                        <a:t>kJ/</a:t>
                      </a: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mol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6412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BCC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-1,419.5 (V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Nb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BCC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1.6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-1,766.0 (Nb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Ta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BCC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1.5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-1,911.2 (Ta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23142"/>
              </p:ext>
            </p:extLst>
          </p:nvPr>
        </p:nvGraphicFramePr>
        <p:xfrm>
          <a:off x="5486400" y="4383260"/>
          <a:ext cx="3048000" cy="178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33400"/>
                <a:gridCol w="609600"/>
                <a:gridCol w="1219200"/>
              </a:tblGrid>
              <a:tr h="1641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/>
                          <a:cs typeface="Arial"/>
                        </a:rPr>
                        <a:t>Element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Xtl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Elneg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. (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/>
                          <a:cs typeface="Arial"/>
                        </a:rPr>
                        <a:t>∆</a:t>
                      </a:r>
                      <a:r>
                        <a:rPr lang="en-US" sz="1000" baseline="-25000" dirty="0" err="1" smtClean="0"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000" baseline="0" dirty="0" err="1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000" b="0" baseline="0" dirty="0" smtClean="0"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(oxide)</a:t>
                      </a:r>
                      <a:r>
                        <a:rPr lang="en-US" sz="1000" baseline="30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0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Arial"/>
                          <a:cs typeface="Arial"/>
                        </a:rPr>
                        <a:t>kJ/</a:t>
                      </a: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mol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6412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BCC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-742.2 (Fe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FCC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1.91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-211.7 (</a:t>
                      </a: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NiO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Cu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FCC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1.90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-129.7 (</a:t>
                      </a: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CuO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FCC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1.93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-11.2 (Ag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O)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Au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FCC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2.54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  <a:cs typeface="Arial"/>
                        </a:rPr>
                        <a:t>+163 (Au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000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)</a:t>
                      </a:r>
                      <a:r>
                        <a:rPr lang="en-US" sz="1000" baseline="30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151202_H injec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29400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7797804" cy="762000"/>
          </a:xfrm>
        </p:spPr>
        <p:txBody>
          <a:bodyPr/>
          <a:lstStyle/>
          <a:p>
            <a:r>
              <a:rPr lang="en-US" sz="2400" dirty="0" smtClean="0"/>
              <a:t>Background (6):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Why Hydrogen?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914400"/>
            <a:ext cx="8610600" cy="83820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 startAt="2"/>
            </a:pPr>
            <a:r>
              <a:rPr lang="en-US" sz="1600" dirty="0" smtClean="0"/>
              <a:t>Rapidly diffuses and segregates to discontinuities</a:t>
            </a:r>
          </a:p>
          <a:p>
            <a:pPr marL="342900" indent="-342900">
              <a:buAutoNum type="arabicPeriod" startAt="2"/>
            </a:pPr>
            <a:r>
              <a:rPr lang="en-US" sz="1600" dirty="0" smtClean="0"/>
              <a:t>Moves fast enough to dynamically interact with plastic deformation at, or near, room temperatures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150917_Nb Diff Rat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13006"/>
            <a:ext cx="6204619" cy="43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3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76200"/>
            <a:ext cx="8610600" cy="990600"/>
          </a:xfrm>
        </p:spPr>
        <p:txBody>
          <a:bodyPr/>
          <a:lstStyle/>
          <a:p>
            <a:r>
              <a:rPr lang="en-US" sz="2400" dirty="0" smtClean="0"/>
              <a:t>Background (7):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Interstitial Relaxation Mechanisms in BCC Metals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150827_4 Relaxati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" y="3809999"/>
            <a:ext cx="3092335" cy="2331720"/>
          </a:xfrm>
          <a:prstGeom prst="rect">
            <a:avLst/>
          </a:prstGeom>
        </p:spPr>
      </p:pic>
      <p:pic>
        <p:nvPicPr>
          <p:cNvPr id="3" name="Picture 2" descr="150826_Sample Compliance Model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5" y="990600"/>
            <a:ext cx="2746317" cy="2465763"/>
          </a:xfrm>
          <a:prstGeom prst="rect">
            <a:avLst/>
          </a:prstGeom>
        </p:spPr>
      </p:pic>
      <p:pic>
        <p:nvPicPr>
          <p:cNvPr id="2" name="Picture 1" descr="150914_BCC Voids &amp; Distor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43" y="990600"/>
            <a:ext cx="2787257" cy="2894907"/>
          </a:xfrm>
          <a:prstGeom prst="rect">
            <a:avLst/>
          </a:prstGeom>
        </p:spPr>
      </p:pic>
      <p:pic>
        <p:nvPicPr>
          <p:cNvPr id="8" name="Picture 7" descr="151201_Nb Eq01-Strain Relax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276600" cy="1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0718_ISOHIM (India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ML_Master_Slide-no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2B45B6B3A7479A08F41AB4965D0B" ma:contentTypeVersion="0" ma:contentTypeDescription="Create a new document." ma:contentTypeScope="" ma:versionID="71e347327a9026240bd651754a831f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D757E21-09B2-4A5D-A824-C50175844B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C7138-38FE-40F3-A7F2-A6AC371F7F67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75B83C3-4F05-4C67-B8E8-39772BBD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140718_ISOHIM (India).potx</Template>
  <TotalTime>4472</TotalTime>
  <Words>1422</Words>
  <Application>Microsoft Macintosh PowerPoint</Application>
  <PresentationFormat>On-screen Show (4:3)</PresentationFormat>
  <Paragraphs>294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140718_ISOHIM (India)</vt:lpstr>
      <vt:lpstr>2_MML_Master_Slide-no_footer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 Leah Kauffman</dc:creator>
  <cp:lastModifiedBy>Richard Ricker</cp:lastModifiedBy>
  <cp:revision>255</cp:revision>
  <cp:lastPrinted>2015-08-17T20:04:49Z</cp:lastPrinted>
  <dcterms:created xsi:type="dcterms:W3CDTF">2015-12-03T04:44:59Z</dcterms:created>
  <dcterms:modified xsi:type="dcterms:W3CDTF">2015-12-03T17:16:41Z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0x01010043232B45B6B3A7479A08F41AB4965D0B</vt:lpwstr>
  </property>
</Properties>
</file>