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25" r:id="rId2"/>
    <p:sldId id="426" r:id="rId3"/>
    <p:sldId id="427" r:id="rId4"/>
    <p:sldId id="415" r:id="rId5"/>
    <p:sldId id="416" r:id="rId6"/>
    <p:sldId id="417" r:id="rId7"/>
    <p:sldId id="419" r:id="rId8"/>
    <p:sldId id="420" r:id="rId9"/>
    <p:sldId id="422" r:id="rId10"/>
    <p:sldId id="423" r:id="rId11"/>
    <p:sldId id="424" r:id="rId12"/>
    <p:sldId id="428" r:id="rId13"/>
    <p:sldId id="429" r:id="rId14"/>
    <p:sldId id="43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228" autoAdjust="0"/>
  </p:normalViewPr>
  <p:slideViewPr>
    <p:cSldViewPr>
      <p:cViewPr varScale="1">
        <p:scale>
          <a:sx n="65" d="100"/>
          <a:sy n="65" d="100"/>
        </p:scale>
        <p:origin x="132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746C-CAEB-4A2B-A306-D368E0073B4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8EC61-E12F-4343-B7EC-E8928A629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8EC61-E12F-4343-B7EC-E8928A629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16675" y="228600"/>
            <a:ext cx="1697038" cy="5537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20800" y="228600"/>
            <a:ext cx="4943475" cy="5537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31913" y="16510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99013" y="16510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subsidiarias"/>
          <p:cNvPicPr>
            <a:picLocks noChangeAspect="1" noChangeArrowheads="1"/>
          </p:cNvPicPr>
          <p:nvPr userDrawn="1"/>
        </p:nvPicPr>
        <p:blipFill>
          <a:blip r:embed="rId13" cstate="print"/>
          <a:srcRect b="94345"/>
          <a:stretch>
            <a:fillRect/>
          </a:stretch>
        </p:blipFill>
        <p:spPr bwMode="auto">
          <a:xfrm>
            <a:off x="330200" y="6392863"/>
            <a:ext cx="3870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28600"/>
            <a:ext cx="67818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510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252413" cy="6858000"/>
          </a:xfrm>
          <a:prstGeom prst="rect">
            <a:avLst/>
          </a:prstGeom>
          <a:gradFill rotWithShape="0">
            <a:gsLst>
              <a:gs pos="0">
                <a:srgbClr val="00337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04800" y="1016000"/>
            <a:ext cx="0" cy="5537200"/>
          </a:xfrm>
          <a:prstGeom prst="line">
            <a:avLst/>
          </a:prstGeom>
          <a:noFill/>
          <a:ln w="12700">
            <a:solidFill>
              <a:srgbClr val="00337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304800" y="6553200"/>
            <a:ext cx="6248400" cy="0"/>
          </a:xfrm>
          <a:prstGeom prst="line">
            <a:avLst/>
          </a:prstGeom>
          <a:noFill/>
          <a:ln w="12700">
            <a:solidFill>
              <a:srgbClr val="00337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6553200" y="6392863"/>
            <a:ext cx="2085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>
                <a:solidFill>
                  <a:srgbClr val="00337F"/>
                </a:solidFill>
              </a:rPr>
              <a:t>INNOVATE • RESPECT • COMPETE</a:t>
            </a:r>
          </a:p>
        </p:txBody>
      </p:sp>
      <p:pic>
        <p:nvPicPr>
          <p:cNvPr id="3081" name="Picture 16" descr="CBM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450" y="249238"/>
            <a:ext cx="5556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7F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1746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893763" indent="-177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0950" indent="-177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08138" indent="-177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65338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22538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79738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36938" indent="-1778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7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0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image" Target="../media/image7.emf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409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030929"/>
            <a:ext cx="6781800" cy="1116013"/>
          </a:xfrm>
        </p:spPr>
        <p:txBody>
          <a:bodyPr/>
          <a:lstStyle/>
          <a:p>
            <a:r>
              <a:rPr lang="en-US" sz="3600" dirty="0"/>
              <a:t>Ingot </a:t>
            </a:r>
            <a:r>
              <a:rPr lang="en-US" sz="3600" dirty="0" smtClean="0"/>
              <a:t>Niobium </a:t>
            </a:r>
            <a:br>
              <a:rPr lang="en-US" sz="3600" dirty="0" smtClean="0"/>
            </a:br>
            <a:r>
              <a:rPr lang="en-US" sz="3600" dirty="0" smtClean="0"/>
              <a:t>Workshop</a:t>
            </a:r>
            <a:endParaRPr lang="en-US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2056" y="250994"/>
            <a:ext cx="1917887" cy="533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266419"/>
            <a:ext cx="2895600" cy="19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203" y="1249077"/>
            <a:ext cx="4200742" cy="50144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must be reduced to prevent global mean surface warming exceeding 2 ºC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1284024" y="6051297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https://simpleclimate.wordpress.com/category/co2-calculators/</a:t>
            </a:r>
          </a:p>
        </p:txBody>
      </p:sp>
    </p:spTree>
    <p:extLst>
      <p:ext uri="{BB962C8B-B14F-4D97-AF65-F5344CB8AC3E}">
        <p14:creationId xmlns:p14="http://schemas.microsoft.com/office/powerpoint/2010/main" val="35971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1116013"/>
          </a:xfrm>
        </p:spPr>
        <p:txBody>
          <a:bodyPr/>
          <a:lstStyle/>
          <a:p>
            <a:r>
              <a:rPr lang="en-US" dirty="0" smtClean="0"/>
              <a:t>How to overcome this challenge?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0">
              <a:buNone/>
            </a:pPr>
            <a:r>
              <a:rPr lang="pt-BR" sz="2400" b="1" dirty="0" smtClean="0">
                <a:solidFill>
                  <a:srgbClr val="00337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Wind energy</a:t>
            </a:r>
          </a:p>
          <a:p>
            <a:pPr marL="355600" lvl="1" indent="0">
              <a:buNone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- Solar energy</a:t>
            </a:r>
          </a:p>
          <a:p>
            <a:pPr marL="355600" lvl="1" indent="0">
              <a:buNone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- Wave power</a:t>
            </a:r>
          </a:p>
          <a:p>
            <a:pPr marL="355600" lvl="1" indent="0">
              <a:buNone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- Geothermal energy</a:t>
            </a:r>
          </a:p>
          <a:p>
            <a:pPr lvl="1">
              <a:buFontTx/>
              <a:buChar char="-"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Bio energy</a:t>
            </a:r>
          </a:p>
          <a:p>
            <a:pPr lvl="1">
              <a:buFontTx/>
              <a:buChar char="-"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Hydro energy</a:t>
            </a:r>
          </a:p>
          <a:p>
            <a:pPr lvl="1">
              <a:buFontTx/>
              <a:buChar char="-"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Nuclear energy</a:t>
            </a:r>
          </a:p>
          <a:p>
            <a:pPr marL="355600" lvl="1" indent="0">
              <a:buNone/>
            </a:pPr>
            <a:r>
              <a:rPr lang="en-US" sz="2300" b="1" dirty="0" smtClean="0">
                <a:solidFill>
                  <a:srgbClr val="00337F"/>
                </a:solidFill>
                <a:ea typeface="+mj-ea"/>
                <a:cs typeface="+mj-cs"/>
              </a:rPr>
              <a:t>- Increasing energy efficiency</a:t>
            </a:r>
            <a:endParaRPr lang="en-US" sz="2300" b="1" dirty="0">
              <a:solidFill>
                <a:srgbClr val="00337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70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781800" cy="381000"/>
          </a:xfrm>
        </p:spPr>
        <p:txBody>
          <a:bodyPr/>
          <a:lstStyle/>
          <a:p>
            <a:r>
              <a:rPr lang="en-US" dirty="0" smtClean="0"/>
              <a:t>CRADA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4114800"/>
          </a:xfrm>
        </p:spPr>
        <p:txBody>
          <a:bodyPr/>
          <a:lstStyle/>
          <a:p>
            <a:r>
              <a:rPr lang="en-US" sz="2000" dirty="0" smtClean="0">
                <a:solidFill>
                  <a:srgbClr val="00337F"/>
                </a:solidFill>
              </a:rPr>
              <a:t>Initial contact was in </a:t>
            </a:r>
            <a:r>
              <a:rPr lang="en-US" sz="2000" b="1" dirty="0" smtClean="0">
                <a:solidFill>
                  <a:srgbClr val="00337F"/>
                </a:solidFill>
              </a:rPr>
              <a:t>1995</a:t>
            </a:r>
            <a:r>
              <a:rPr lang="en-US" sz="2000" dirty="0" smtClean="0">
                <a:solidFill>
                  <a:srgbClr val="00337F"/>
                </a:solidFill>
              </a:rPr>
              <a:t>: Dr. Ganapati was measuring </a:t>
            </a:r>
            <a:r>
              <a:rPr lang="en-US" sz="2000" dirty="0">
                <a:solidFill>
                  <a:srgbClr val="00337F"/>
                </a:solidFill>
              </a:rPr>
              <a:t>the RRR of </a:t>
            </a:r>
            <a:r>
              <a:rPr lang="en-US" sz="2000" dirty="0" smtClean="0">
                <a:solidFill>
                  <a:srgbClr val="00337F"/>
                </a:solidFill>
              </a:rPr>
              <a:t>niobium while CBMM’s </a:t>
            </a:r>
            <a:r>
              <a:rPr lang="en-US" sz="2000" dirty="0" err="1" smtClean="0">
                <a:solidFill>
                  <a:srgbClr val="00337F"/>
                </a:solidFill>
              </a:rPr>
              <a:t>Tadeu</a:t>
            </a:r>
            <a:r>
              <a:rPr lang="en-US" sz="2000" dirty="0" smtClean="0">
                <a:solidFill>
                  <a:srgbClr val="00337F"/>
                </a:solidFill>
              </a:rPr>
              <a:t> </a:t>
            </a:r>
            <a:r>
              <a:rPr lang="en-US" sz="2000" dirty="0" err="1" smtClean="0">
                <a:solidFill>
                  <a:srgbClr val="00337F"/>
                </a:solidFill>
              </a:rPr>
              <a:t>Carneiro</a:t>
            </a:r>
            <a:r>
              <a:rPr lang="en-US" sz="2000" dirty="0" smtClean="0">
                <a:solidFill>
                  <a:srgbClr val="00337F"/>
                </a:solidFill>
              </a:rPr>
              <a:t> aimed to </a:t>
            </a:r>
            <a:r>
              <a:rPr lang="en-US" sz="2000" dirty="0">
                <a:solidFill>
                  <a:srgbClr val="00337F"/>
                </a:solidFill>
              </a:rPr>
              <a:t>develop </a:t>
            </a:r>
            <a:r>
              <a:rPr lang="en-US" sz="2000" dirty="0" smtClean="0">
                <a:solidFill>
                  <a:srgbClr val="00337F"/>
                </a:solidFill>
              </a:rPr>
              <a:t>SRF cavity applications. </a:t>
            </a:r>
          </a:p>
          <a:p>
            <a:endParaRPr lang="pt-BR" sz="2000" dirty="0">
              <a:solidFill>
                <a:srgbClr val="00337F"/>
              </a:solidFill>
            </a:endParaRPr>
          </a:p>
          <a:p>
            <a:r>
              <a:rPr lang="en-US" sz="2000" dirty="0" smtClean="0">
                <a:solidFill>
                  <a:srgbClr val="00337F"/>
                </a:solidFill>
              </a:rPr>
              <a:t>In </a:t>
            </a:r>
            <a:r>
              <a:rPr lang="en-US" sz="2000" dirty="0">
                <a:solidFill>
                  <a:srgbClr val="00337F"/>
                </a:solidFill>
              </a:rPr>
              <a:t>order </a:t>
            </a:r>
            <a:r>
              <a:rPr lang="en-US" sz="2000" dirty="0" smtClean="0">
                <a:solidFill>
                  <a:srgbClr val="00337F"/>
                </a:solidFill>
              </a:rPr>
              <a:t>broaden the use of this technology it was necessary to </a:t>
            </a:r>
            <a:r>
              <a:rPr lang="en-US" sz="2000" b="1" dirty="0">
                <a:solidFill>
                  <a:srgbClr val="00337F"/>
                </a:solidFill>
              </a:rPr>
              <a:t>improve the performance </a:t>
            </a:r>
            <a:r>
              <a:rPr lang="en-US" sz="2000" dirty="0" smtClean="0">
                <a:solidFill>
                  <a:srgbClr val="00337F"/>
                </a:solidFill>
              </a:rPr>
              <a:t>of the SRF </a:t>
            </a:r>
            <a:r>
              <a:rPr lang="en-US" sz="2000" dirty="0">
                <a:solidFill>
                  <a:srgbClr val="00337F"/>
                </a:solidFill>
              </a:rPr>
              <a:t>technology and reduce </a:t>
            </a:r>
            <a:r>
              <a:rPr lang="en-US" sz="2000" dirty="0" smtClean="0">
                <a:solidFill>
                  <a:srgbClr val="00337F"/>
                </a:solidFill>
              </a:rPr>
              <a:t>operational and construction costs.</a:t>
            </a:r>
          </a:p>
          <a:p>
            <a:endParaRPr lang="en-US" sz="2000" dirty="0" smtClean="0">
              <a:solidFill>
                <a:srgbClr val="00337F"/>
              </a:solidFill>
            </a:endParaRPr>
          </a:p>
          <a:p>
            <a:r>
              <a:rPr lang="en-US" sz="2000" b="1" dirty="0" smtClean="0">
                <a:solidFill>
                  <a:srgbClr val="00337F"/>
                </a:solidFill>
              </a:rPr>
              <a:t>Optimized processes </a:t>
            </a:r>
            <a:r>
              <a:rPr lang="en-US" sz="2000" dirty="0" smtClean="0">
                <a:solidFill>
                  <a:srgbClr val="00337F"/>
                </a:solidFill>
              </a:rPr>
              <a:t>and procedures ensure that ingot </a:t>
            </a:r>
            <a:r>
              <a:rPr lang="en-US" sz="2000" dirty="0">
                <a:solidFill>
                  <a:srgbClr val="00337F"/>
                </a:solidFill>
              </a:rPr>
              <a:t>niobium technology can be </a:t>
            </a:r>
            <a:r>
              <a:rPr lang="en-US" sz="2000" dirty="0" smtClean="0">
                <a:solidFill>
                  <a:srgbClr val="00337F"/>
                </a:solidFill>
              </a:rPr>
              <a:t>used for several SRF applications, including medical/industrial </a:t>
            </a:r>
            <a:r>
              <a:rPr lang="en-US" sz="2000" dirty="0">
                <a:solidFill>
                  <a:srgbClr val="00337F"/>
                </a:solidFill>
              </a:rPr>
              <a:t>radioisotope production, accelerator driven subcritical systems, energy recovery </a:t>
            </a:r>
            <a:r>
              <a:rPr lang="en-US" sz="2000" dirty="0" err="1" smtClean="0">
                <a:solidFill>
                  <a:srgbClr val="00337F"/>
                </a:solidFill>
              </a:rPr>
              <a:t>linacs</a:t>
            </a:r>
            <a:r>
              <a:rPr lang="en-US" sz="2000" dirty="0" smtClean="0">
                <a:solidFill>
                  <a:srgbClr val="00337F"/>
                </a:solidFill>
              </a:rPr>
              <a:t> and </a:t>
            </a:r>
            <a:r>
              <a:rPr lang="en-US" sz="2000" dirty="0">
                <a:solidFill>
                  <a:srgbClr val="00337F"/>
                </a:solidFill>
              </a:rPr>
              <a:t>circular </a:t>
            </a:r>
            <a:r>
              <a:rPr lang="en-US" sz="2000" dirty="0" smtClean="0">
                <a:solidFill>
                  <a:srgbClr val="00337F"/>
                </a:solidFill>
              </a:rPr>
              <a:t>colliders.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00337F"/>
                </a:solidFill>
              </a:rPr>
              <a:t>Today’s ingot </a:t>
            </a:r>
            <a:r>
              <a:rPr lang="en-US" sz="2000" dirty="0">
                <a:solidFill>
                  <a:srgbClr val="00337F"/>
                </a:solidFill>
              </a:rPr>
              <a:t>niobium workshop discusses the work done </a:t>
            </a:r>
            <a:r>
              <a:rPr lang="en-US" sz="2000" dirty="0" smtClean="0">
                <a:solidFill>
                  <a:srgbClr val="00337F"/>
                </a:solidFill>
              </a:rPr>
              <a:t>thus far </a:t>
            </a:r>
            <a:r>
              <a:rPr lang="en-US" sz="2000" dirty="0">
                <a:solidFill>
                  <a:srgbClr val="00337F"/>
                </a:solidFill>
              </a:rPr>
              <a:t>and identifies </a:t>
            </a:r>
            <a:r>
              <a:rPr lang="en-US" sz="2000" dirty="0" smtClean="0">
                <a:solidFill>
                  <a:srgbClr val="00337F"/>
                </a:solidFill>
              </a:rPr>
              <a:t>areas to further optimize processes and procedures.</a:t>
            </a:r>
          </a:p>
          <a:p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305" y="433320"/>
            <a:ext cx="6781800" cy="381000"/>
          </a:xfrm>
        </p:spPr>
        <p:txBody>
          <a:bodyPr/>
          <a:lstStyle/>
          <a:p>
            <a:r>
              <a:rPr lang="en-US" dirty="0" smtClean="0"/>
              <a:t>CRADA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990600"/>
            <a:ext cx="8381999" cy="4114800"/>
          </a:xfrm>
        </p:spPr>
        <p:txBody>
          <a:bodyPr/>
          <a:lstStyle/>
          <a:p>
            <a:r>
              <a:rPr lang="en-US" sz="2000" dirty="0" smtClean="0">
                <a:solidFill>
                  <a:srgbClr val="00337F"/>
                </a:solidFill>
              </a:rPr>
              <a:t>There is special interest in accelerator driven systems for subcritical </a:t>
            </a:r>
            <a:r>
              <a:rPr lang="en-US" sz="2000" dirty="0">
                <a:solidFill>
                  <a:srgbClr val="00337F"/>
                </a:solidFill>
              </a:rPr>
              <a:t>reactors </a:t>
            </a:r>
            <a:r>
              <a:rPr lang="en-US" sz="2000" dirty="0" smtClean="0">
                <a:solidFill>
                  <a:srgbClr val="00337F"/>
                </a:solidFill>
              </a:rPr>
              <a:t>using thorium for power generation – </a:t>
            </a:r>
            <a:r>
              <a:rPr lang="en-US" sz="2000" b="1" dirty="0" smtClean="0">
                <a:solidFill>
                  <a:srgbClr val="00337F"/>
                </a:solidFill>
              </a:rPr>
              <a:t>no CO</a:t>
            </a:r>
            <a:r>
              <a:rPr lang="en-US" sz="2000" b="1" baseline="-25000" dirty="0" smtClean="0">
                <a:solidFill>
                  <a:srgbClr val="00337F"/>
                </a:solidFill>
              </a:rPr>
              <a:t>2</a:t>
            </a:r>
            <a:r>
              <a:rPr lang="en-US" sz="2000" b="1" dirty="0" smtClean="0">
                <a:solidFill>
                  <a:srgbClr val="00337F"/>
                </a:solidFill>
              </a:rPr>
              <a:t> emissions.</a:t>
            </a:r>
          </a:p>
          <a:p>
            <a:endParaRPr lang="en-US" sz="2000" b="1" dirty="0" smtClean="0">
              <a:solidFill>
                <a:srgbClr val="00337F"/>
              </a:solidFill>
            </a:endParaRPr>
          </a:p>
          <a:p>
            <a:r>
              <a:rPr lang="en-US" sz="2000" dirty="0" smtClean="0">
                <a:solidFill>
                  <a:srgbClr val="00337F"/>
                </a:solidFill>
              </a:rPr>
              <a:t>Thorium </a:t>
            </a:r>
            <a:r>
              <a:rPr lang="en-US" sz="2000" dirty="0">
                <a:solidFill>
                  <a:srgbClr val="00337F"/>
                </a:solidFill>
              </a:rPr>
              <a:t>(</a:t>
            </a:r>
            <a:r>
              <a:rPr lang="en-US" sz="2000" dirty="0" smtClean="0">
                <a:solidFill>
                  <a:srgbClr val="00337F"/>
                </a:solidFill>
              </a:rPr>
              <a:t>Th-232), unexploited yet, is </a:t>
            </a:r>
            <a:r>
              <a:rPr lang="en-US" sz="2000" dirty="0">
                <a:solidFill>
                  <a:srgbClr val="00337F"/>
                </a:solidFill>
              </a:rPr>
              <a:t>about </a:t>
            </a:r>
            <a:r>
              <a:rPr lang="en-US" sz="2000" b="1" dirty="0">
                <a:solidFill>
                  <a:srgbClr val="00337F"/>
                </a:solidFill>
              </a:rPr>
              <a:t>four times more abundant </a:t>
            </a:r>
            <a:r>
              <a:rPr lang="en-US" sz="2000" dirty="0">
                <a:solidFill>
                  <a:srgbClr val="00337F"/>
                </a:solidFill>
              </a:rPr>
              <a:t>than </a:t>
            </a:r>
            <a:r>
              <a:rPr lang="en-US" sz="2000" dirty="0" smtClean="0">
                <a:solidFill>
                  <a:srgbClr val="00337F"/>
                </a:solidFill>
              </a:rPr>
              <a:t>uranium in </a:t>
            </a:r>
            <a:r>
              <a:rPr lang="en-US" sz="2000" dirty="0">
                <a:solidFill>
                  <a:srgbClr val="00337F"/>
                </a:solidFill>
              </a:rPr>
              <a:t>the </a:t>
            </a:r>
            <a:r>
              <a:rPr lang="en-US" sz="2000" dirty="0" smtClean="0">
                <a:solidFill>
                  <a:srgbClr val="00337F"/>
                </a:solidFill>
              </a:rPr>
              <a:t>Earth’s </a:t>
            </a:r>
            <a:r>
              <a:rPr lang="en-US" sz="2000" dirty="0">
                <a:solidFill>
                  <a:srgbClr val="00337F"/>
                </a:solidFill>
              </a:rPr>
              <a:t>crust. While most </a:t>
            </a:r>
            <a:r>
              <a:rPr lang="en-US" sz="2000" dirty="0" smtClean="0">
                <a:solidFill>
                  <a:srgbClr val="00337F"/>
                </a:solidFill>
              </a:rPr>
              <a:t>uranium </a:t>
            </a:r>
            <a:r>
              <a:rPr lang="en-US" sz="2000" dirty="0">
                <a:solidFill>
                  <a:srgbClr val="00337F"/>
                </a:solidFill>
              </a:rPr>
              <a:t>is dissolved in the </a:t>
            </a:r>
            <a:r>
              <a:rPr lang="en-US" sz="2000" dirty="0" smtClean="0">
                <a:solidFill>
                  <a:srgbClr val="00337F"/>
                </a:solidFill>
              </a:rPr>
              <a:t>oceans, thorium is </a:t>
            </a:r>
            <a:r>
              <a:rPr lang="en-US" sz="2000" dirty="0">
                <a:solidFill>
                  <a:srgbClr val="00337F"/>
                </a:solidFill>
              </a:rPr>
              <a:t>present as mineral </a:t>
            </a:r>
            <a:r>
              <a:rPr lang="en-US" sz="2000" dirty="0" smtClean="0">
                <a:solidFill>
                  <a:srgbClr val="00337F"/>
                </a:solidFill>
              </a:rPr>
              <a:t>deposits, making it an </a:t>
            </a:r>
            <a:r>
              <a:rPr lang="en-US" sz="2000" dirty="0">
                <a:solidFill>
                  <a:srgbClr val="00337F"/>
                </a:solidFill>
              </a:rPr>
              <a:t>attractive potential energy </a:t>
            </a:r>
            <a:r>
              <a:rPr lang="en-US" sz="2000" dirty="0" smtClean="0">
                <a:solidFill>
                  <a:srgbClr val="00337F"/>
                </a:solidFill>
              </a:rPr>
              <a:t>supply. </a:t>
            </a:r>
          </a:p>
          <a:p>
            <a:endParaRPr lang="pt-BR" sz="2000" dirty="0">
              <a:solidFill>
                <a:srgbClr val="00337F"/>
              </a:solidFill>
            </a:endParaRPr>
          </a:p>
          <a:p>
            <a:pPr lvl="0"/>
            <a:r>
              <a:rPr lang="en-US" sz="2000" dirty="0" smtClean="0">
                <a:solidFill>
                  <a:srgbClr val="00337F"/>
                </a:solidFill>
              </a:rPr>
              <a:t>In 2015 CBMM </a:t>
            </a:r>
            <a:r>
              <a:rPr lang="en-US" sz="2000" dirty="0">
                <a:solidFill>
                  <a:srgbClr val="00337F"/>
                </a:solidFill>
              </a:rPr>
              <a:t>held the first trial to produce the world’s largest-diameter niobium ingot (as cast 535 mm) </a:t>
            </a:r>
            <a:r>
              <a:rPr lang="en-US" sz="2000" dirty="0" smtClean="0">
                <a:solidFill>
                  <a:srgbClr val="00337F"/>
                </a:solidFill>
              </a:rPr>
              <a:t>to produce </a:t>
            </a:r>
            <a:r>
              <a:rPr lang="en-US" sz="2000" dirty="0">
                <a:solidFill>
                  <a:srgbClr val="00337F"/>
                </a:solidFill>
              </a:rPr>
              <a:t>high performance supercavities </a:t>
            </a:r>
            <a:r>
              <a:rPr lang="en-US" sz="2000" dirty="0" smtClean="0">
                <a:solidFill>
                  <a:srgbClr val="00337F"/>
                </a:solidFill>
              </a:rPr>
              <a:t>directly from the ingot. The trial presented excellent RRR results, which will be presented during today’s workshop.</a:t>
            </a:r>
          </a:p>
          <a:p>
            <a:pPr lvl="0"/>
            <a:endParaRPr lang="pt-BR" sz="2000" dirty="0">
              <a:solidFill>
                <a:srgbClr val="00337F"/>
              </a:solidFill>
            </a:endParaRPr>
          </a:p>
          <a:p>
            <a:pPr lvl="0"/>
            <a:r>
              <a:rPr lang="en-US" sz="2000" dirty="0" smtClean="0">
                <a:solidFill>
                  <a:srgbClr val="00337F"/>
                </a:solidFill>
              </a:rPr>
              <a:t>CBMM invested </a:t>
            </a:r>
            <a:r>
              <a:rPr lang="en-US" sz="2000" dirty="0">
                <a:solidFill>
                  <a:srgbClr val="00337F"/>
                </a:solidFill>
              </a:rPr>
              <a:t>in </a:t>
            </a:r>
            <a:r>
              <a:rPr lang="en-US" sz="2000" dirty="0" smtClean="0">
                <a:solidFill>
                  <a:srgbClr val="00337F"/>
                </a:solidFill>
              </a:rPr>
              <a:t>state-of-the-art </a:t>
            </a:r>
            <a:r>
              <a:rPr lang="en-US" sz="2000" dirty="0">
                <a:solidFill>
                  <a:srgbClr val="00337F"/>
                </a:solidFill>
              </a:rPr>
              <a:t>technology to measure </a:t>
            </a:r>
            <a:r>
              <a:rPr lang="en-US" sz="2000" dirty="0" smtClean="0">
                <a:solidFill>
                  <a:srgbClr val="00337F"/>
                </a:solidFill>
              </a:rPr>
              <a:t>RRR in </a:t>
            </a:r>
            <a:r>
              <a:rPr lang="en-US" sz="2000" dirty="0">
                <a:solidFill>
                  <a:srgbClr val="00337F"/>
                </a:solidFill>
              </a:rPr>
              <a:t>our </a:t>
            </a:r>
            <a:r>
              <a:rPr lang="en-US" sz="2000" dirty="0" smtClean="0">
                <a:solidFill>
                  <a:srgbClr val="00337F"/>
                </a:solidFill>
              </a:rPr>
              <a:t>ingots</a:t>
            </a:r>
            <a:r>
              <a:rPr lang="en-US" sz="2000" dirty="0">
                <a:solidFill>
                  <a:srgbClr val="00337F"/>
                </a:solidFill>
              </a:rPr>
              <a:t>.</a:t>
            </a:r>
            <a:endParaRPr lang="en-US" sz="2000" dirty="0" smtClean="0">
              <a:solidFill>
                <a:srgbClr val="00337F"/>
              </a:solidFill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337F"/>
              </a:solidFill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337F"/>
                </a:solidFill>
              </a:rPr>
              <a:t> </a:t>
            </a:r>
            <a:endParaRPr lang="en-US" sz="2000" dirty="0">
              <a:solidFill>
                <a:srgbClr val="00337F"/>
              </a:solidFill>
            </a:endParaRPr>
          </a:p>
          <a:p>
            <a:pPr lvl="0"/>
            <a:endParaRPr lang="en-US" sz="1800" dirty="0">
              <a:solidFill>
                <a:srgbClr val="00337F"/>
              </a:solidFill>
            </a:endParaRPr>
          </a:p>
          <a:p>
            <a:pPr marL="0" lvl="0" indent="0">
              <a:buNone/>
            </a:pPr>
            <a:endParaRPr lang="en-US" sz="1800" dirty="0">
              <a:solidFill>
                <a:srgbClr val="00337F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0600" y="1344613"/>
            <a:ext cx="7696199" cy="411480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905"/>
            <a:ext cx="8763000" cy="625782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95694" y="5715000"/>
            <a:ext cx="8772105" cy="935064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Welcome to the </a:t>
            </a:r>
            <a:r>
              <a:rPr lang="en-US" sz="2000" b="1" dirty="0" smtClean="0">
                <a:solidFill>
                  <a:schemeClr val="bg1"/>
                </a:solidFill>
              </a:rPr>
              <a:t>2015 Ingot Niobium Workshop </a:t>
            </a:r>
            <a:r>
              <a:rPr lang="en-US" sz="2000" b="1" dirty="0">
                <a:solidFill>
                  <a:schemeClr val="bg1"/>
                </a:solidFill>
              </a:rPr>
              <a:t>at Jefferson </a:t>
            </a:r>
            <a:r>
              <a:rPr lang="en-US" sz="2000" b="1" dirty="0" smtClean="0">
                <a:solidFill>
                  <a:schemeClr val="bg1"/>
                </a:solidFill>
              </a:rPr>
              <a:t>Lab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7086600" cy="1116013"/>
          </a:xfrm>
        </p:spPr>
        <p:txBody>
          <a:bodyPr/>
          <a:lstStyle/>
          <a:p>
            <a:r>
              <a:rPr lang="pt-BR" kern="1200" dirty="0" err="1"/>
              <a:t>CBMM’s</a:t>
            </a:r>
            <a:r>
              <a:rPr lang="pt-BR" kern="1200" dirty="0"/>
              <a:t> </a:t>
            </a:r>
            <a:r>
              <a:rPr lang="pt-BR" kern="1200" dirty="0" err="1"/>
              <a:t>Niobium</a:t>
            </a:r>
            <a:r>
              <a:rPr lang="pt-BR" kern="1200" dirty="0"/>
              <a:t> Technology </a:t>
            </a:r>
            <a:r>
              <a:rPr lang="pt-BR" kern="1200" dirty="0" err="1" smtClean="0"/>
              <a:t>Program</a:t>
            </a:r>
            <a:r>
              <a:rPr lang="pt-BR" kern="1200" dirty="0" smtClean="0"/>
              <a:t>: </a:t>
            </a:r>
            <a:br>
              <a:rPr lang="pt-BR" kern="1200" dirty="0" smtClean="0"/>
            </a:br>
            <a:r>
              <a:rPr lang="pt-BR" kern="1200" dirty="0" err="1" smtClean="0"/>
              <a:t>Adding</a:t>
            </a:r>
            <a:r>
              <a:rPr lang="pt-BR" kern="1200" dirty="0" smtClean="0"/>
              <a:t> </a:t>
            </a:r>
            <a:r>
              <a:rPr lang="en-GB" kern="1200" dirty="0" smtClean="0"/>
              <a:t>value </a:t>
            </a:r>
            <a:r>
              <a:rPr lang="en-GB" kern="1200" dirty="0"/>
              <a:t>t</a:t>
            </a:r>
            <a:r>
              <a:rPr lang="en-GB" kern="1200" dirty="0" smtClean="0"/>
              <a:t>o the supply chain</a:t>
            </a:r>
            <a:endParaRPr lang="en-GB" kern="1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2057400"/>
            <a:ext cx="8077200" cy="3276600"/>
          </a:xfrm>
        </p:spPr>
        <p:txBody>
          <a:bodyPr/>
          <a:lstStyle/>
          <a:p>
            <a:pPr algn="just"/>
            <a:r>
              <a:rPr lang="en-GB" sz="2200" dirty="0" smtClean="0">
                <a:solidFill>
                  <a:srgbClr val="00337F"/>
                </a:solidFill>
                <a:cs typeface="Calibri" pitchFamily="34" charset="0"/>
              </a:rPr>
              <a:t>Improve </a:t>
            </a:r>
            <a:r>
              <a:rPr lang="en-GB" sz="2200" dirty="0">
                <a:solidFill>
                  <a:srgbClr val="00337F"/>
                </a:solidFill>
                <a:cs typeface="Calibri" pitchFamily="34" charset="0"/>
              </a:rPr>
              <a:t>material performance.</a:t>
            </a:r>
          </a:p>
          <a:p>
            <a:pPr algn="just"/>
            <a:endParaRPr lang="en-GB" sz="2200" dirty="0">
              <a:solidFill>
                <a:srgbClr val="00337F"/>
              </a:solidFill>
              <a:cs typeface="Calibri" pitchFamily="34" charset="0"/>
            </a:endParaRPr>
          </a:p>
          <a:p>
            <a:pPr algn="just"/>
            <a:r>
              <a:rPr lang="en-GB" sz="2200" dirty="0" smtClean="0">
                <a:solidFill>
                  <a:srgbClr val="00337F"/>
                </a:solidFill>
                <a:cs typeface="Calibri" pitchFamily="34" charset="0"/>
              </a:rPr>
              <a:t>Increase </a:t>
            </a:r>
            <a:r>
              <a:rPr lang="en-GB" sz="2200" dirty="0">
                <a:solidFill>
                  <a:srgbClr val="00337F"/>
                </a:solidFill>
                <a:cs typeface="Calibri" pitchFamily="34" charset="0"/>
              </a:rPr>
              <a:t>product life cycle.</a:t>
            </a:r>
          </a:p>
          <a:p>
            <a:pPr algn="just"/>
            <a:endParaRPr lang="en-GB" sz="2200" dirty="0">
              <a:solidFill>
                <a:srgbClr val="00337F"/>
              </a:solidFill>
              <a:cs typeface="Calibri" pitchFamily="34" charset="0"/>
            </a:endParaRPr>
          </a:p>
          <a:p>
            <a:pPr algn="just"/>
            <a:r>
              <a:rPr lang="en-GB" sz="2200" dirty="0" smtClean="0">
                <a:solidFill>
                  <a:srgbClr val="00337F"/>
                </a:solidFill>
                <a:cs typeface="Calibri" pitchFamily="34" charset="0"/>
              </a:rPr>
              <a:t>Reduce </a:t>
            </a:r>
            <a:r>
              <a:rPr lang="en-GB" sz="2200" dirty="0">
                <a:solidFill>
                  <a:srgbClr val="00337F"/>
                </a:solidFill>
                <a:cs typeface="Calibri" pitchFamily="34" charset="0"/>
              </a:rPr>
              <a:t>total cost in the value chain (processes &amp; products).</a:t>
            </a:r>
          </a:p>
          <a:p>
            <a:pPr algn="just"/>
            <a:endParaRPr lang="en-GB" sz="2200" dirty="0">
              <a:solidFill>
                <a:srgbClr val="00337F"/>
              </a:solidFill>
              <a:cs typeface="Calibri" pitchFamily="34" charset="0"/>
            </a:endParaRPr>
          </a:p>
          <a:p>
            <a:pPr algn="just"/>
            <a:r>
              <a:rPr lang="en-GB" sz="2200" dirty="0" smtClean="0">
                <a:solidFill>
                  <a:srgbClr val="00337F"/>
                </a:solidFill>
                <a:cs typeface="Calibri" pitchFamily="34" charset="0"/>
              </a:rPr>
              <a:t>Enhance </a:t>
            </a:r>
            <a:r>
              <a:rPr lang="en-GB" sz="2200" dirty="0">
                <a:solidFill>
                  <a:srgbClr val="00337F"/>
                </a:solidFill>
                <a:cs typeface="Calibri" pitchFamily="34" charset="0"/>
              </a:rPr>
              <a:t>perceived value in the market (market value of product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n-GB" sz="19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420667"/>
            <a:ext cx="6781800" cy="1116013"/>
          </a:xfrm>
        </p:spPr>
        <p:txBody>
          <a:bodyPr/>
          <a:lstStyle/>
          <a:p>
            <a:r>
              <a:rPr lang="pt-BR" kern="1200" dirty="0"/>
              <a:t>CBMM</a:t>
            </a:r>
            <a:r>
              <a:rPr lang="en-US" kern="1200" dirty="0"/>
              <a:t>’s</a:t>
            </a:r>
            <a:r>
              <a:rPr lang="pt-BR" kern="1200" dirty="0"/>
              <a:t> </a:t>
            </a:r>
            <a:r>
              <a:rPr lang="pt-BR" kern="1200" dirty="0" err="1"/>
              <a:t>Niobium</a:t>
            </a:r>
            <a:r>
              <a:rPr lang="pt-BR" kern="1200" dirty="0"/>
              <a:t> Technology </a:t>
            </a:r>
            <a:r>
              <a:rPr lang="pt-BR" kern="1200" dirty="0" err="1"/>
              <a:t>Program</a:t>
            </a:r>
            <a:endParaRPr lang="en-GB" kern="1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057400"/>
            <a:ext cx="4114800" cy="4191000"/>
          </a:xfrm>
        </p:spPr>
        <p:txBody>
          <a:bodyPr/>
          <a:lstStyle/>
          <a:p>
            <a:pPr algn="just"/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Components </a:t>
            </a:r>
            <a:r>
              <a:rPr lang="en-GB" sz="2100" dirty="0">
                <a:solidFill>
                  <a:srgbClr val="00337F"/>
                </a:solidFill>
                <a:cs typeface="Calibri" pitchFamily="34" charset="0"/>
              </a:rPr>
              <a:t>include </a:t>
            </a:r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joint projects</a:t>
            </a:r>
            <a:r>
              <a:rPr lang="en-GB" sz="2100" dirty="0">
                <a:solidFill>
                  <a:srgbClr val="00337F"/>
                </a:solidFill>
                <a:cs typeface="Calibri" pitchFamily="34" charset="0"/>
              </a:rPr>
              <a:t>, technical </a:t>
            </a:r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support and </a:t>
            </a:r>
            <a:r>
              <a:rPr lang="en-GB" sz="2100" dirty="0">
                <a:solidFill>
                  <a:srgbClr val="00337F"/>
                </a:solidFill>
                <a:cs typeface="Calibri" pitchFamily="34" charset="0"/>
              </a:rPr>
              <a:t>visits by specialist teams</a:t>
            </a:r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en-GB" sz="1000" dirty="0">
              <a:solidFill>
                <a:srgbClr val="00337F"/>
              </a:solidFill>
              <a:cs typeface="Calibri" pitchFamily="34" charset="0"/>
            </a:endParaRPr>
          </a:p>
          <a:p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Currently </a:t>
            </a:r>
            <a:r>
              <a:rPr lang="en-GB" sz="2100" dirty="0">
                <a:solidFill>
                  <a:srgbClr val="00337F"/>
                </a:solidFill>
                <a:cs typeface="Calibri" pitchFamily="34" charset="0"/>
              </a:rPr>
              <a:t>over </a:t>
            </a:r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130 </a:t>
            </a:r>
            <a:r>
              <a:rPr lang="en-GB" sz="2100" dirty="0">
                <a:solidFill>
                  <a:srgbClr val="00337F"/>
                </a:solidFill>
                <a:cs typeface="Calibri" pitchFamily="34" charset="0"/>
              </a:rPr>
              <a:t>projects are underway around the world with partners such as customers, research </a:t>
            </a:r>
            <a:r>
              <a:rPr lang="en-US" sz="2100" dirty="0" smtClean="0">
                <a:solidFill>
                  <a:srgbClr val="00337F"/>
                </a:solidFill>
                <a:cs typeface="Calibri" pitchFamily="34" charset="0"/>
              </a:rPr>
              <a:t>centers</a:t>
            </a:r>
            <a:r>
              <a:rPr lang="en-GB" sz="2100" dirty="0" smtClean="0">
                <a:solidFill>
                  <a:srgbClr val="00337F"/>
                </a:solidFill>
                <a:cs typeface="Calibri" pitchFamily="34" charset="0"/>
              </a:rPr>
              <a:t> </a:t>
            </a:r>
            <a:r>
              <a:rPr lang="en-GB" sz="2100" dirty="0">
                <a:solidFill>
                  <a:srgbClr val="00337F"/>
                </a:solidFill>
                <a:cs typeface="Calibri" pitchFamily="34" charset="0"/>
              </a:rPr>
              <a:t>and universities.</a:t>
            </a:r>
          </a:p>
          <a:p>
            <a:endParaRPr lang="en-GB" sz="2000" dirty="0"/>
          </a:p>
        </p:txBody>
      </p:sp>
      <p:pic>
        <p:nvPicPr>
          <p:cNvPr id="4" name="Picture 5" descr="C:\Users\rita.ferreira\AppData\Local\Microsoft\Windows\Temporary Internet Files\Content.Outlook\BFIU4VSS\Niob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29000" cy="332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0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/>
              <a:sym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33529"/>
            <a:ext cx="7518400" cy="1116013"/>
          </a:xfrm>
        </p:spPr>
        <p:txBody>
          <a:bodyPr/>
          <a:lstStyle/>
          <a:p>
            <a:r>
              <a:rPr lang="en-US" dirty="0"/>
              <a:t>Motivation for </a:t>
            </a:r>
            <a:r>
              <a:rPr lang="en-US" dirty="0" err="1"/>
              <a:t>JLab</a:t>
            </a:r>
            <a:r>
              <a:rPr lang="en-US" dirty="0"/>
              <a:t> Ingot </a:t>
            </a:r>
            <a:r>
              <a:rPr lang="en-US" dirty="0" smtClean="0"/>
              <a:t>Niobium: </a:t>
            </a:r>
            <a:r>
              <a:rPr lang="en-US" dirty="0"/>
              <a:t>C</a:t>
            </a:r>
            <a:r>
              <a:rPr lang="en-US" dirty="0" smtClean="0"/>
              <a:t>lean energy, reduction of CO</a:t>
            </a:r>
            <a:r>
              <a:rPr lang="en-US" sz="2000" dirty="0" smtClean="0"/>
              <a:t>2</a:t>
            </a:r>
            <a:r>
              <a:rPr lang="en-US" dirty="0" smtClean="0"/>
              <a:t> emissions  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17006" y="1483667"/>
            <a:ext cx="4540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7F"/>
                </a:solidFill>
              </a:rPr>
              <a:t>World Energy Consumption by Fuel</a:t>
            </a:r>
            <a:endParaRPr lang="en-US" sz="2000" b="1" dirty="0">
              <a:solidFill>
                <a:srgbClr val="00337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76235" y="6049238"/>
            <a:ext cx="528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BP Statistical Review of World Energy 2015 (2014 data)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643063" y="1981200"/>
            <a:ext cx="5817185" cy="3873192"/>
            <a:chOff x="1643063" y="1981200"/>
            <a:chExt cx="5817185" cy="387319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r="27886"/>
            <a:stretch>
              <a:fillRect/>
            </a:stretch>
          </p:blipFill>
          <p:spPr bwMode="auto">
            <a:xfrm>
              <a:off x="1643063" y="1981200"/>
              <a:ext cx="4224337" cy="3873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55607" y="3093118"/>
              <a:ext cx="1704641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081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o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Slide do think-cell" r:id="rId41" imgW="270" imgH="270" progId="TCLayout.ActiveDocument.1">
                  <p:embed/>
                </p:oleObj>
              </mc:Choice>
              <mc:Fallback>
                <p:oleObj name="Slide do think-cell" r:id="rId4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/>
              <a:sym typeface="Arial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491" y="78472"/>
            <a:ext cx="6781800" cy="1116013"/>
          </a:xfrm>
        </p:spPr>
        <p:txBody>
          <a:bodyPr/>
          <a:lstStyle/>
          <a:p>
            <a:r>
              <a:rPr lang="en-US" dirty="0" smtClean="0"/>
              <a:t>Energy: The </a:t>
            </a:r>
            <a:r>
              <a:rPr lang="en-US" dirty="0"/>
              <a:t>challenge for </a:t>
            </a:r>
            <a:r>
              <a:rPr lang="en-US" dirty="0" smtClean="0"/>
              <a:t>growth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019300" y="1790700"/>
          <a:ext cx="5086384" cy="401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Gráfico" r:id="rId43" imgW="5086306" imgH="4019326" progId="MSGraph.Chart.8">
                  <p:embed followColorScheme="full"/>
                </p:oleObj>
              </mc:Choice>
              <mc:Fallback>
                <p:oleObj name="Gráfico" r:id="rId43" imgW="5086306" imgH="40193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790700"/>
                        <a:ext cx="5086384" cy="4019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63" name="Forma livre 62"/>
          <p:cNvSpPr/>
          <p:nvPr>
            <p:custDataLst>
              <p:tags r:id="rId5"/>
            </p:custDataLst>
          </p:nvPr>
        </p:nvSpPr>
        <p:spPr bwMode="auto">
          <a:xfrm>
            <a:off x="5092700" y="2138362"/>
            <a:ext cx="123826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" name="Forma livre 70"/>
          <p:cNvSpPr/>
          <p:nvPr>
            <p:custDataLst>
              <p:tags r:id="rId6"/>
            </p:custDataLst>
          </p:nvPr>
        </p:nvSpPr>
        <p:spPr bwMode="auto">
          <a:xfrm>
            <a:off x="5092700" y="2614612"/>
            <a:ext cx="123826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orma livre 53"/>
          <p:cNvSpPr/>
          <p:nvPr>
            <p:custDataLst>
              <p:tags r:id="rId7"/>
            </p:custDataLst>
          </p:nvPr>
        </p:nvSpPr>
        <p:spPr bwMode="auto">
          <a:xfrm>
            <a:off x="6853237" y="1900237"/>
            <a:ext cx="123826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orma livre 67"/>
          <p:cNvSpPr/>
          <p:nvPr>
            <p:custDataLst>
              <p:tags r:id="rId8"/>
            </p:custDataLst>
          </p:nvPr>
        </p:nvSpPr>
        <p:spPr bwMode="auto">
          <a:xfrm>
            <a:off x="5092700" y="2376487"/>
            <a:ext cx="123826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Forma livre 59"/>
          <p:cNvSpPr/>
          <p:nvPr>
            <p:custDataLst>
              <p:tags r:id="rId9"/>
            </p:custDataLst>
          </p:nvPr>
        </p:nvSpPr>
        <p:spPr bwMode="auto">
          <a:xfrm>
            <a:off x="5092700" y="1900237"/>
            <a:ext cx="123826" cy="247651"/>
          </a:xfrm>
          <a:custGeom>
            <a:avLst/>
            <a:gdLst/>
            <a:ahLst/>
            <a:cxnLst/>
            <a:rect l="0" t="0" r="0" b="0"/>
            <a:pathLst>
              <a:path w="123826" h="247651">
                <a:moveTo>
                  <a:pt x="123825" y="0"/>
                </a:moveTo>
                <a:lnTo>
                  <a:pt x="57150" y="247650"/>
                </a:lnTo>
                <a:lnTo>
                  <a:pt x="0" y="247650"/>
                </a:lnTo>
                <a:lnTo>
                  <a:pt x="66675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orma livre 65"/>
          <p:cNvSpPr/>
          <p:nvPr>
            <p:custDataLst>
              <p:tags r:id="rId10"/>
            </p:custDataLst>
          </p:nvPr>
        </p:nvSpPr>
        <p:spPr bwMode="auto">
          <a:xfrm>
            <a:off x="5092700" y="2376487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orma livre 61"/>
          <p:cNvSpPr/>
          <p:nvPr>
            <p:custDataLst>
              <p:tags r:id="rId11"/>
            </p:custDataLst>
          </p:nvPr>
        </p:nvSpPr>
        <p:spPr bwMode="auto">
          <a:xfrm>
            <a:off x="5149850" y="2138362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rma livre 60"/>
          <p:cNvSpPr/>
          <p:nvPr>
            <p:custDataLst>
              <p:tags r:id="rId12"/>
            </p:custDataLst>
          </p:nvPr>
        </p:nvSpPr>
        <p:spPr bwMode="auto">
          <a:xfrm>
            <a:off x="5092700" y="2138362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orma livre 66"/>
          <p:cNvSpPr/>
          <p:nvPr>
            <p:custDataLst>
              <p:tags r:id="rId13"/>
            </p:custDataLst>
          </p:nvPr>
        </p:nvSpPr>
        <p:spPr bwMode="auto">
          <a:xfrm>
            <a:off x="5149850" y="2376487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rma livre 58"/>
          <p:cNvSpPr/>
          <p:nvPr>
            <p:custDataLst>
              <p:tags r:id="rId14"/>
            </p:custDataLst>
          </p:nvPr>
        </p:nvSpPr>
        <p:spPr bwMode="auto">
          <a:xfrm>
            <a:off x="5149850" y="1900237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orma livre 57"/>
          <p:cNvSpPr/>
          <p:nvPr>
            <p:custDataLst>
              <p:tags r:id="rId15"/>
            </p:custDataLst>
          </p:nvPr>
        </p:nvSpPr>
        <p:spPr bwMode="auto">
          <a:xfrm>
            <a:off x="5092700" y="1900237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rma livre 68"/>
          <p:cNvSpPr/>
          <p:nvPr>
            <p:custDataLst>
              <p:tags r:id="rId16"/>
            </p:custDataLst>
          </p:nvPr>
        </p:nvSpPr>
        <p:spPr bwMode="auto">
          <a:xfrm>
            <a:off x="5092700" y="2614612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orma livre 69"/>
          <p:cNvSpPr/>
          <p:nvPr>
            <p:custDataLst>
              <p:tags r:id="rId17"/>
            </p:custDataLst>
          </p:nvPr>
        </p:nvSpPr>
        <p:spPr bwMode="auto">
          <a:xfrm>
            <a:off x="5149850" y="2614612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rma livre 51"/>
          <p:cNvSpPr/>
          <p:nvPr>
            <p:custDataLst>
              <p:tags r:id="rId18"/>
            </p:custDataLst>
          </p:nvPr>
        </p:nvSpPr>
        <p:spPr bwMode="auto">
          <a:xfrm>
            <a:off x="6853237" y="1900237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orma livre 52"/>
          <p:cNvSpPr/>
          <p:nvPr>
            <p:custDataLst>
              <p:tags r:id="rId19"/>
            </p:custDataLst>
          </p:nvPr>
        </p:nvSpPr>
        <p:spPr bwMode="auto">
          <a:xfrm>
            <a:off x="6910387" y="1900237"/>
            <a:ext cx="66676" cy="247651"/>
          </a:xfrm>
          <a:custGeom>
            <a:avLst/>
            <a:gdLst/>
            <a:ahLst/>
            <a:cxnLst/>
            <a:rect l="0" t="0" r="0" b="0"/>
            <a:pathLst>
              <a:path w="66676" h="247651">
                <a:moveTo>
                  <a:pt x="66675" y="0"/>
                </a:moveTo>
                <a:lnTo>
                  <a:pt x="0" y="2476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spaço Reservado para Texto 2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539875" y="5246687"/>
            <a:ext cx="46355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497BDFE-9DD6-4CB1-A2D7-F8BE4306955C}" type="datetime'''''''''''Ch''''''''''''''in''''''''''''''''''''''''''a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China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2" name="Espaço Reservado para Texto 14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452562" y="3341687"/>
            <a:ext cx="55086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5C42246-C44C-45A8-9725-9D9EABEDB199}" type="datetime'''''''F''''''r''''''a''''n''''c''''''''''''''e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France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1" name="Espaço Reservado para Texto 13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85850" y="3103562"/>
            <a:ext cx="917575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0597184-0168-4EE5-8A81-63020AEB8CC1}" type="datetime'''''''S''''''''wit''''ze''r''l''a''''''''nd'">
              <a:rPr lang="en-US" sz="1400" smtClean="0"/>
              <a:pPr marL="0" indent="0" algn="r">
                <a:spcBef>
                  <a:spcPct val="0"/>
                </a:spcBef>
                <a:buNone/>
              </a:pPr>
              <a:t>Switzerland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0" name="Espaço Reservado para Texto 1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520825" y="2865437"/>
            <a:ext cx="4826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7302581-C7E9-4B9B-ACE5-E5FEE6859FEC}" type="datetime'''''''''''''''''''''Jap''''a''n''''''''''''''''''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Japan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1" name="Espaço Reservado para Texto 5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636712" y="2627312"/>
            <a:ext cx="36671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E9CEA8C-DAD0-4717-B340-9A83E315FD5A}" type="datetime'''''''''US''''''''''''''''''''''''''''''''A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USA</a:t>
            </a:fld>
            <a:endParaRPr lang="en-US" sz="1400">
              <a:sym typeface="+mn-lt"/>
            </a:endParaRPr>
          </a:p>
        </p:txBody>
      </p:sp>
      <p:sp>
        <p:nvSpPr>
          <p:cNvPr id="72" name="Espaço Reservado para Texto 6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264150" y="2627312"/>
            <a:ext cx="579437" cy="212725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EFCB8EA-FFC6-4DC8-82E0-13BE1E9DA286}" type="datetime'''''1''1''''''.''''''''''''9''''''2''''''''''0'''''''''">
              <a:rPr lang="en-US" sz="1400" smtClean="0">
                <a:latin typeface="Arial"/>
                <a:sym typeface="Arial"/>
              </a:rPr>
              <a:pPr marL="0" indent="0">
                <a:spcBef>
                  <a:spcPct val="0"/>
                </a:spcBef>
                <a:buNone/>
              </a:pPr>
              <a:t>11.920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10" name="Espaço Reservado para Texto 4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362075" y="2389187"/>
            <a:ext cx="64135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59BDECF-A777-4103-A133-1394F2DD81AD}" type="datetime'''''''S''''''''''w''''''''''e''''d''''e''''''''''''''''''n'">
              <a:rPr lang="en-US" sz="1400" smtClean="0"/>
              <a:pPr marL="0" indent="0" algn="r">
                <a:spcBef>
                  <a:spcPct val="0"/>
                </a:spcBef>
                <a:buNone/>
              </a:pPr>
              <a:t>Sweden</a:t>
            </a:fld>
            <a:endParaRPr lang="en-US" sz="1400">
              <a:sym typeface="+mn-lt"/>
            </a:endParaRPr>
          </a:p>
        </p:txBody>
      </p:sp>
      <p:sp>
        <p:nvSpPr>
          <p:cNvPr id="55" name="Espaço Reservado para Texto 3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401762" y="1912937"/>
            <a:ext cx="60166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66B156F-BC54-4B1F-AD46-F2378574FE3D}" type="datetime'''''''''''No''''''''''''''''r''w''''''''a''''''''y''''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Norway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56" name="Espaço Reservado para Texto 4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016750" y="1912937"/>
            <a:ext cx="592137" cy="212725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8B6915F-D573-431E-9DC6-A152AB4818BD}" type="datetime'''2''''''''4.''5''''''''5''''''''''''''''''''8'''''''''">
              <a:rPr lang="en-US" sz="1400" smtClean="0">
                <a:latin typeface="Arial"/>
                <a:sym typeface="Arial"/>
              </a:rPr>
              <a:pPr marL="0" indent="0">
                <a:spcBef>
                  <a:spcPct val="0"/>
                </a:spcBef>
                <a:buNone/>
              </a:pPr>
              <a:t>24.558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7" name="Espaço Reservado para Texto 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264275" y="2389187"/>
            <a:ext cx="592137" cy="212725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B734C85-ED47-47FD-A342-10604A6223B5}" type="datetime'1''''''''''''4''.5''''10'''''''''''''">
              <a:rPr lang="en-US" sz="1400" smtClean="0">
                <a:latin typeface="Arial"/>
                <a:sym typeface="Arial"/>
              </a:rPr>
              <a:pPr marL="0" indent="0">
                <a:spcBef>
                  <a:spcPct val="0"/>
                </a:spcBef>
                <a:buNone/>
              </a:pPr>
              <a:t>14.510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29" name="Espaço Reservado para Texto 21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343025" y="5008562"/>
            <a:ext cx="6604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639909E-9A79-4A5B-A590-A5FCAA7F0E55}" type="datetime'''''P''''''''''''''''o''''''r''''''''''''''''''''''t''ugal'">
              <a:rPr lang="en-US" sz="1400" smtClean="0"/>
              <a:pPr marL="0" indent="0" algn="r">
                <a:spcBef>
                  <a:spcPct val="0"/>
                </a:spcBef>
                <a:buNone/>
              </a:pPr>
              <a:t>Portugal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8" name="Espaço Reservado para Texto 20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60425" y="4770437"/>
            <a:ext cx="11430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400" dirty="0" smtClean="0">
                <a:latin typeface="Arial"/>
                <a:sym typeface="Arial"/>
              </a:rPr>
              <a:t>United Kingdom</a:t>
            </a:r>
            <a:endParaRPr lang="en-US" sz="1400" dirty="0">
              <a:latin typeface="Arial"/>
              <a:sym typeface="Arial"/>
            </a:endParaRPr>
          </a:p>
        </p:txBody>
      </p:sp>
      <p:sp>
        <p:nvSpPr>
          <p:cNvPr id="27" name="Espaço Reservado para Texto 19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549400" y="4532312"/>
            <a:ext cx="454025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39556CD-8C92-4791-899E-12C6EE245CB7}" type="datetime'''''''''''''''S''''''''''''p''''''''a''''''''''i''''''n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Spain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6" name="Espaço Reservado para Texto 18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284287" y="4294187"/>
            <a:ext cx="719137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C0235FD-8E9D-490D-AEDE-06F4CE3A8413}" type="datetime'''''D''''''e''''''''''''''n''m''''''a''''rk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Denmark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31" name="Espaço Reservado para Texto 23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558925" y="5484812"/>
            <a:ext cx="4445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ECD670B-ED7C-41E0-BC6E-97522C05C8DB}" type="datetime'''''''''''''''''''B''''''ra''''''''''''''''z''''''''i''''''l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Brazil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4" name="Espaço Reservado para Texto 16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47750" y="3817937"/>
            <a:ext cx="955675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BFDAD22-5774-45F2-BEEB-C713E4846A4C}" type="datetime'N''''e''th''''''e''rl''''a''''n''''''ds''''''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Netherlands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3" name="Espaço Reservado para Texto 15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95387" y="3579812"/>
            <a:ext cx="808037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9299AA6-4549-40CB-91A5-CBFDDFCA0C59}" type="datetime'''S''''''''''''i''''ng''ap''''''''o''''r''e''''''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Singapore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8" name="Espaço Reservado para Texto 3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382712" y="2151062"/>
            <a:ext cx="62071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C82D089-6361-413E-B09C-C2720D3E81E1}" type="datetime'''''Can''''''''''''''''''''''''ada'''">
              <a:rPr lang="en-US" sz="1400" smtClean="0"/>
              <a:pPr marL="0" indent="0" algn="r">
                <a:spcBef>
                  <a:spcPct val="0"/>
                </a:spcBef>
                <a:buNone/>
              </a:pPr>
              <a:t>Canada</a:t>
            </a:fld>
            <a:endParaRPr lang="en-US" sz="1400">
              <a:sym typeface="+mn-lt"/>
            </a:endParaRPr>
          </a:p>
        </p:txBody>
      </p:sp>
      <p:sp>
        <p:nvSpPr>
          <p:cNvPr id="50" name="Espaço Reservado para Texto 30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6845300" y="2151062"/>
            <a:ext cx="592137" cy="212725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C96F680-DE46-4296-88FC-7790CF4ED714}" type="datetime'''''''''1''''''''''''''6''''.0''''2''''''''''''''''''0'''''''">
              <a:rPr lang="en-US" sz="1400" smtClean="0">
                <a:latin typeface="Arial"/>
                <a:sym typeface="Arial"/>
              </a:rPr>
              <a:pPr marL="0" indent="0">
                <a:spcBef>
                  <a:spcPct val="0"/>
                </a:spcBef>
                <a:buNone/>
              </a:pPr>
              <a:t>16.020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25" name="Espaço Reservado para Texto 17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274762" y="4056062"/>
            <a:ext cx="72866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21DC400-B3DE-41A1-AF90-77A755E93C21}" type="datetime'''''''''''''''''G''''''''''e''''r''m''''an''''''''''''y''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Germany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2336452" y="1447800"/>
            <a:ext cx="4471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7F"/>
                </a:solidFill>
              </a:rPr>
              <a:t>Electricity Consumption Per Capita</a:t>
            </a:r>
            <a:endParaRPr lang="en-US" sz="2000" b="1" dirty="0">
              <a:solidFill>
                <a:srgbClr val="00337F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6141763" y="6096439"/>
            <a:ext cx="2483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TSPData.org – 2014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2876" y="5115480"/>
            <a:ext cx="930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337F"/>
                </a:solidFill>
                <a:latin typeface="Calibri" panose="020F0502020204030204" pitchFamily="34" charset="0"/>
              </a:rPr>
              <a:t>kWh/capita</a:t>
            </a:r>
            <a:endParaRPr lang="en-US" sz="1200" b="1" dirty="0">
              <a:solidFill>
                <a:srgbClr val="003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o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20644" y="1337317"/>
            <a:ext cx="481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7F"/>
                </a:solidFill>
              </a:rPr>
              <a:t>Energy Consumption by Fuel – China </a:t>
            </a:r>
            <a:endParaRPr lang="en-US" sz="2000" b="1" dirty="0">
              <a:solidFill>
                <a:srgbClr val="00337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17026" y="6000903"/>
            <a:ext cx="528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BP Statistical Review of World Energy 2015 (2014 data)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066800" y="59256"/>
            <a:ext cx="7366000" cy="1116013"/>
          </a:xfrm>
        </p:spPr>
        <p:txBody>
          <a:bodyPr/>
          <a:lstStyle/>
          <a:p>
            <a:r>
              <a:rPr lang="en-US" dirty="0" smtClean="0"/>
              <a:t>China: 92% of energy sources have high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869242"/>
            <a:ext cx="5562600" cy="37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2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1779" y="34429"/>
            <a:ext cx="6781800" cy="1116013"/>
          </a:xfrm>
        </p:spPr>
        <p:txBody>
          <a:bodyPr/>
          <a:lstStyle/>
          <a:p>
            <a:r>
              <a:rPr lang="en-US" dirty="0" smtClean="0"/>
              <a:t>Global electricity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989832" y="1324450"/>
            <a:ext cx="4666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7F"/>
                </a:solidFill>
              </a:rPr>
              <a:t>Global Electricity Generation by Fuel</a:t>
            </a:r>
            <a:endParaRPr lang="en-US" sz="2000" b="1" dirty="0">
              <a:solidFill>
                <a:srgbClr val="00337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05400" y="6112975"/>
            <a:ext cx="3600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International Energy Agency 2012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295400" y="1828800"/>
            <a:ext cx="6028312" cy="4114800"/>
            <a:chOff x="1570130" y="1752600"/>
            <a:chExt cx="6126070" cy="4114800"/>
          </a:xfrm>
        </p:grpSpPr>
        <p:sp>
          <p:nvSpPr>
            <p:cNvPr id="13" name="CaixaDeTexto 12"/>
            <p:cNvSpPr txBox="1"/>
            <p:nvPr/>
          </p:nvSpPr>
          <p:spPr>
            <a:xfrm>
              <a:off x="7391400" y="4800600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*</a:t>
              </a:r>
              <a:endParaRPr lang="en-US" sz="1600" dirty="0"/>
            </a:p>
          </p:txBody>
        </p:sp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70130" y="1752600"/>
              <a:ext cx="612607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992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o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955" y="1818323"/>
            <a:ext cx="6548766" cy="41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7737" y="128319"/>
            <a:ext cx="6781800" cy="1116013"/>
          </a:xfrm>
        </p:spPr>
        <p:txBody>
          <a:bodyPr/>
          <a:lstStyle/>
          <a:p>
            <a:r>
              <a:rPr lang="en-US" dirty="0" smtClean="0"/>
              <a:t>Electricity in China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4897" y="1331272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7F"/>
                </a:solidFill>
              </a:rPr>
              <a:t>Electricity Generation by Fuel – China</a:t>
            </a:r>
            <a:endParaRPr lang="en-US" sz="2000" b="1" dirty="0">
              <a:solidFill>
                <a:srgbClr val="00337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05400" y="6093022"/>
            <a:ext cx="3600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International Energy Agency 2012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715000" y="4309646"/>
            <a:ext cx="2174537" cy="719554"/>
            <a:chOff x="8645863" y="4847511"/>
            <a:chExt cx="2174537" cy="719554"/>
          </a:xfrm>
        </p:grpSpPr>
        <p:sp>
          <p:nvSpPr>
            <p:cNvPr id="11" name="CaixaDeTexto 10"/>
            <p:cNvSpPr txBox="1"/>
            <p:nvPr/>
          </p:nvSpPr>
          <p:spPr>
            <a:xfrm>
              <a:off x="8645863" y="5105400"/>
              <a:ext cx="2174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*including oil, bio fuels and waste</a:t>
              </a:r>
              <a:endParaRPr lang="en-US" sz="12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9985473" y="4847511"/>
              <a:ext cx="2605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*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54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Slide do think-cell" r:id="rId27" imgW="270" imgH="270" progId="TCLayout.ActiveDocument.1">
                  <p:embed/>
                </p:oleObj>
              </mc:Choice>
              <mc:Fallback>
                <p:oleObj name="Slide do think-cell" r:id="rId2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sym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93496"/>
            <a:ext cx="7391400" cy="1116013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sz="2000" baseline="-25000" dirty="0" smtClean="0"/>
              <a:t>2</a:t>
            </a:r>
            <a:r>
              <a:rPr lang="en-US" dirty="0" smtClean="0"/>
              <a:t> emissions are growing, especially in developing countries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61238" y="6076372"/>
            <a:ext cx="6096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EDGAR 4.2FT2010 (JRC/PBL 2012); BP 2014; NBS China 2014; WSA 2014; NOAA 2012.</a:t>
            </a:r>
          </a:p>
        </p:txBody>
      </p:sp>
      <p:cxnSp>
        <p:nvCxnSpPr>
          <p:cNvPr id="28" name="Conector reto 27"/>
          <p:cNvCxnSpPr/>
          <p:nvPr>
            <p:custDataLst>
              <p:tags r:id="rId4"/>
            </p:custDataLst>
          </p:nvPr>
        </p:nvCxnSpPr>
        <p:spPr bwMode="gray">
          <a:xfrm>
            <a:off x="2800350" y="2019300"/>
            <a:ext cx="0" cy="346710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>
            <p:custDataLst>
              <p:tags r:id="rId5"/>
            </p:custDataLst>
          </p:nvPr>
        </p:nvCxnSpPr>
        <p:spPr bwMode="gray">
          <a:xfrm>
            <a:off x="3686175" y="2019300"/>
            <a:ext cx="0" cy="346710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>
            <p:custDataLst>
              <p:tags r:id="rId6"/>
            </p:custDataLst>
          </p:nvPr>
        </p:nvCxnSpPr>
        <p:spPr bwMode="gray">
          <a:xfrm>
            <a:off x="4572000" y="2019300"/>
            <a:ext cx="0" cy="346710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>
            <p:custDataLst>
              <p:tags r:id="rId7"/>
            </p:custDataLst>
          </p:nvPr>
        </p:nvCxnSpPr>
        <p:spPr bwMode="gray">
          <a:xfrm>
            <a:off x="5457825" y="2019300"/>
            <a:ext cx="0" cy="346710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>
            <p:custDataLst>
              <p:tags r:id="rId8"/>
            </p:custDataLst>
          </p:nvPr>
        </p:nvCxnSpPr>
        <p:spPr bwMode="gray">
          <a:xfrm>
            <a:off x="6343650" y="2019300"/>
            <a:ext cx="0" cy="3467100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o 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485900" y="1905000"/>
          <a:ext cx="6143743" cy="416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Gráfico" r:id="rId29" imgW="6143910" imgH="4162285" progId="MSGraph.Chart.8">
                  <p:embed followColorScheme="full"/>
                </p:oleObj>
              </mc:Choice>
              <mc:Fallback>
                <p:oleObj name="Gráfico" r:id="rId29" imgW="6143910" imgH="41622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05000"/>
                        <a:ext cx="6143743" cy="4162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Espaço Reservado para Texto 1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330325" y="5208587"/>
            <a:ext cx="4445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0951E15-167D-428B-A93F-B0FFBE7E2980}" type="datetime'B''''''''''''''''''''''''''''r''''''a''''''''''''z''il''''''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Brazil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6" name="Espaço Reservado para Texto 8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292225" y="3817937"/>
            <a:ext cx="4826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7C08B34E-A5CE-4BAC-B93C-DFDEBA75363F}" type="datetime'''''''''''''''''''''''''''''J''''''ap''''''''''''''''''a''n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Japan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5" name="Espaço Reservado para Texto 7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231900" y="3475037"/>
            <a:ext cx="542925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875B1A0-AABC-4844-A9EA-1ED34DCA9FB3}" type="datetime'R''''''''u''''s''s''''''''''''''''''''i''''a''''''''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Russia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9" name="Espaço Reservado para Texto 11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104900" y="4860925"/>
            <a:ext cx="669925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168FE26-C72E-4C1F-93E3-36934EA3BF0C}" type="datetime'''''''''''''''''''''''''''C''''''''''''''a''na''''''d''a'''' 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Canada 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7" name="Espaço Reservado para Texto 9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46162" y="4165600"/>
            <a:ext cx="72866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A1759A7-6BB7-4744-9104-4EC96BDA59FC}" type="datetime'G''er''''''m''''''''''''''''''''a''''''''''''''ny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Germany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8" name="Espaço Reservado para Texto 1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88987" y="4513262"/>
            <a:ext cx="985837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DE85A54-034D-4ECC-96F0-97673B96874F}" type="datetime'''S''o''u''''''''''''th ''''K''''o''''''''re''''a''''''''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South Korea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0" name="Espaço Reservado para Texto 3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311275" y="2084387"/>
            <a:ext cx="46355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705BAC4-CE57-49BD-9460-73FE4629C458}" type="datetime'''''''''''''''Ch''''''i''''''''''''''''''n''a'''''">
              <a:rPr lang="en-US" sz="1400" smtClean="0"/>
              <a:pPr marL="0" indent="0" algn="r">
                <a:spcBef>
                  <a:spcPct val="0"/>
                </a:spcBef>
                <a:buNone/>
              </a:pPr>
              <a:t>China</a:t>
            </a:fld>
            <a:endParaRPr lang="en-US" sz="1400">
              <a:sym typeface="+mn-lt"/>
            </a:endParaRPr>
          </a:p>
        </p:txBody>
      </p:sp>
      <p:sp>
        <p:nvSpPr>
          <p:cNvPr id="14" name="Espaço Reservado para Texto 6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390650" y="3127375"/>
            <a:ext cx="384175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87D025AC-FDC7-4195-8AF5-CFC7FE8B6FE7}" type="datetime'''I''n''''''''''''''''''d''''''''''i''''''a'''''''''''">
              <a:rPr lang="en-US" sz="1400" smtClean="0">
                <a:latin typeface="Arial"/>
                <a:sym typeface="Arial"/>
              </a:rPr>
              <a:pPr marL="0" indent="0" algn="r">
                <a:spcBef>
                  <a:spcPct val="0"/>
                </a:spcBef>
                <a:buNone/>
              </a:pPr>
              <a:t>India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13" name="Espaço Reservado para Texto 5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281112" y="2779712"/>
            <a:ext cx="49371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F235F4B-16E2-405F-8C44-0534EBAAE8D1}" type="datetime'''''''''E''''''''''''''''''''''''''''''U'' ''''''''2''''8'''">
              <a:rPr lang="en-US" sz="1400" smtClean="0"/>
              <a:pPr marL="0" indent="0" algn="r">
                <a:spcBef>
                  <a:spcPct val="0"/>
                </a:spcBef>
                <a:buNone/>
              </a:pPr>
              <a:t>EU 28</a:t>
            </a:fld>
            <a:endParaRPr lang="en-US" sz="1400">
              <a:sym typeface="+mn-lt"/>
            </a:endParaRPr>
          </a:p>
        </p:txBody>
      </p:sp>
      <p:sp>
        <p:nvSpPr>
          <p:cNvPr id="12" name="Espaço Reservado para Texto 4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09612" y="2432050"/>
            <a:ext cx="1065212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E61C0E6-A64B-4730-BD26-0B35EF51BD6B}" type="datetime'''''''Uni''te''d'''''''' Sta''''''''''''''t''''e''''''''s'">
              <a:rPr lang="en-US" sz="1400" smtClean="0"/>
              <a:pPr marL="0" indent="0" algn="r">
                <a:spcBef>
                  <a:spcPct val="0"/>
                </a:spcBef>
                <a:buNone/>
              </a:pPr>
              <a:t>United States</a:t>
            </a:fld>
            <a:endParaRPr lang="en-US" sz="1400">
              <a:sym typeface="+mn-lt"/>
            </a:endParaRPr>
          </a:p>
        </p:txBody>
      </p:sp>
      <p:sp>
        <p:nvSpPr>
          <p:cNvPr id="27" name="Retângulo 26"/>
          <p:cNvSpPr/>
          <p:nvPr>
            <p:custDataLst>
              <p:tags r:id="rId20"/>
            </p:custDataLst>
          </p:nvPr>
        </p:nvSpPr>
        <p:spPr bwMode="auto">
          <a:xfrm>
            <a:off x="7289800" y="3017837"/>
            <a:ext cx="250825" cy="187325"/>
          </a:xfrm>
          <a:prstGeom prst="rect">
            <a:avLst/>
          </a:prstGeom>
          <a:solidFill>
            <a:srgbClr val="17055F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ângulo 24"/>
          <p:cNvSpPr/>
          <p:nvPr>
            <p:custDataLst>
              <p:tags r:id="rId21"/>
            </p:custDataLst>
          </p:nvPr>
        </p:nvSpPr>
        <p:spPr bwMode="auto">
          <a:xfrm>
            <a:off x="7289800" y="2754312"/>
            <a:ext cx="250825" cy="187325"/>
          </a:xfrm>
          <a:prstGeom prst="rect">
            <a:avLst/>
          </a:prstGeom>
          <a:solidFill>
            <a:srgbClr val="3366FF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ângulo 22"/>
          <p:cNvSpPr/>
          <p:nvPr>
            <p:custDataLst>
              <p:tags r:id="rId22"/>
            </p:custDataLst>
          </p:nvPr>
        </p:nvSpPr>
        <p:spPr bwMode="auto">
          <a:xfrm>
            <a:off x="7289800" y="2490787"/>
            <a:ext cx="250825" cy="187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ço Reservado para Texto 15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591425" y="3013075"/>
            <a:ext cx="3937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8813486C-B83D-43DF-BED4-A8680A72168E}" type="datetime'''''''''''''''''2''''''''''0''''''''''''''''''13'''''''">
              <a:rPr lang="en-US" sz="1400" smtClean="0"/>
              <a:pPr marL="0" indent="0">
                <a:spcBef>
                  <a:spcPct val="0"/>
                </a:spcBef>
                <a:buNone/>
              </a:pPr>
              <a:t>2013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22" name="Espaço Reservado para Texto 1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591425" y="2486025"/>
            <a:ext cx="3937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6796BF8-18EC-4831-AF63-7DE3BDA2E330}" type="datetime'1''9''''''''''''''''''''''''9''''''''''0'''''''">
              <a:rPr lang="en-US" sz="1400" smtClean="0">
                <a:sym typeface="+mn-lt"/>
              </a:rPr>
              <a:pPr marL="0" indent="0">
                <a:spcBef>
                  <a:spcPct val="0"/>
                </a:spcBef>
                <a:buNone/>
              </a:pPr>
              <a:t>1990</a:t>
            </a:fld>
            <a:endParaRPr lang="en-US" sz="1400">
              <a:sym typeface="+mn-lt"/>
            </a:endParaRPr>
          </a:p>
        </p:txBody>
      </p:sp>
      <p:sp>
        <p:nvSpPr>
          <p:cNvPr id="24" name="Espaço Reservado para Texto 14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591425" y="2749550"/>
            <a:ext cx="393700" cy="212725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509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6081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0653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5225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797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436938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A03E93F-2D7E-4199-8EE2-17C1DE902667}" type="datetime'''''''''''''''''''''''''''''2''''''''0''''0''''0'''''''''''">
              <a:rPr lang="en-US" sz="1400" smtClean="0">
                <a:latin typeface="Arial"/>
                <a:sym typeface="Arial"/>
              </a:rPr>
              <a:pPr marL="0" indent="0">
                <a:spcBef>
                  <a:spcPct val="0"/>
                </a:spcBef>
                <a:buNone/>
              </a:pPr>
              <a:t>2000</a:t>
            </a:fld>
            <a:endParaRPr lang="en-US" sz="1400">
              <a:latin typeface="Arial"/>
              <a:sym typeface="Arial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64530" y="1447800"/>
            <a:ext cx="781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337F"/>
                </a:solidFill>
              </a:rPr>
              <a:t>CO</a:t>
            </a:r>
            <a:r>
              <a:rPr lang="en-US" sz="1600" b="1" baseline="-25000" dirty="0" smtClean="0">
                <a:solidFill>
                  <a:srgbClr val="00337F"/>
                </a:solidFill>
              </a:rPr>
              <a:t>2</a:t>
            </a:r>
            <a:r>
              <a:rPr lang="en-US" sz="1600" b="1" dirty="0" smtClean="0">
                <a:solidFill>
                  <a:srgbClr val="00337F"/>
                </a:solidFill>
              </a:rPr>
              <a:t> emissions from fossil fuel use and cement production, selected countries</a:t>
            </a:r>
            <a:endParaRPr lang="en-US" sz="1600" b="1" dirty="0">
              <a:solidFill>
                <a:srgbClr val="00337F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239000" y="5334000"/>
            <a:ext cx="1981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Million tones of CO</a:t>
            </a:r>
            <a:r>
              <a:rPr lang="en-US" sz="1400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48.YiiekCECqVklPny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wNicxYQESsVxLPURwG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erg7AsGkemrGEf_3eoi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MpCtDsEki2sH7KpshOi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3ejzI9n0inqMjFZA9n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P9qrvia02EY3N9708wU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xjQpvLyESoWWTj01.R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IH9XbcMkyhhuUgFNhc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0SSFDSBEGvwwJXjAwb6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UYumC4wk2oxPha2GMJ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dLO7nUkUuzzjkWFTM3e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.aPt1pT0mLFu8ciCv1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4Ol6sbA0CUYQseOeVm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Ou_MtsUki0enwGDJEk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5s7hM_BEuvvkL5QwDIK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4wMxQ_5kOb.ks5suexs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mSHCDD1UGhZAEY5s4Ph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haUBSDxk.hYOyQpuVv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P_egmPBkC.WdqrdgkR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Z4Ox2SEqvDzoXJS3k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mHsLhdW0mpJsoEFyhS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khCWBHyU2SFqVitW3ts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PaUwNRI0iBip9EjYJI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DqXgWLaUS4reW28zWF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4mgV9T60yldPPaAsqX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2Dg47aQUyPqyqCLukxF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OVy.YVkUux.QluSbx.3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WCWKGk1UuhpgWkaCn8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rzzZzvy0SzGCS9b9H_Y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efyR1ATUifySvfvsHZQ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dRq6uXBUSonW1kpeG2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8STZOgLk2xHFNx4JEzW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MEVzbyLkS5N7n7aKH6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DdTAQ8T0iKUJ8KPw1Zr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3DrrDNFkChEBfd5o2gH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3jLFHNo0qaiaq7L6nJD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teodq5kUSnTX6e8SeF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nXiFFzcEWATVLRu4lD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UIAvkTEkyWoXaIEtlbv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tXq6ymzEu6CgLLSZqy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fuatzlP0mLiTB_DYV87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I9L5dVLkGH8GHN.okB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LIn694O0C89cabBj.w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IQP9YsTEG4t3N3ZXqHj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3GpH9cZ0G.w7nNt.JH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BpQOqHREaL26Y1B8Pg6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auhpveNUCKoHWw8Gwi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0Dh_.V7Uaqd8os0yb59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9dReMFj02cqOMjtSMXS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srykbZtkuEfB3HE7QJ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KpWqrBqkWVq9wuIkb54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g07DyhD0umu4k6wQt6F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rt.29BJUuspwDxHcmGM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V_DB8tUEG.IB0WFMamz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Vqv7KH8kWq2q7RvCjK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FjwAJfb0y0GoZ7lhCEg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Wdc21c7EeoACOyFnJiQ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7ZRMc9T0GvByXRCYnB7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20LfeuLka.yTCnLRnv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MpxLyO6kGGdmeBifNx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9HQu_ooUi0vVRqgxkzIA"/>
</p:tagLst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561</Words>
  <Application>Microsoft Office PowerPoint</Application>
  <PresentationFormat>Apresentação na tela (4:3)</PresentationFormat>
  <Paragraphs>101</Paragraphs>
  <Slides>14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Estrutura padrão</vt:lpstr>
      <vt:lpstr>Slide do think-cell</vt:lpstr>
      <vt:lpstr>Gráfico</vt:lpstr>
      <vt:lpstr>Ingot Niobium  Workshop</vt:lpstr>
      <vt:lpstr>CBMM’s Niobium Technology Program:  Adding value to the supply chain</vt:lpstr>
      <vt:lpstr>CBMM’s Niobium Technology Program</vt:lpstr>
      <vt:lpstr>Motivation for JLab Ingot Niobium: Clean energy, reduction of CO2 emissions  </vt:lpstr>
      <vt:lpstr>Energy: The challenge for growth</vt:lpstr>
      <vt:lpstr>China: 92% of energy sources have high CO2 emissions</vt:lpstr>
      <vt:lpstr>Global electricity</vt:lpstr>
      <vt:lpstr>Electricity in China</vt:lpstr>
      <vt:lpstr>CO2 emissions are growing, especially in developing countries</vt:lpstr>
      <vt:lpstr>CO2 emissions must be reduced to prevent global mean surface warming exceeding 2 ºC</vt:lpstr>
      <vt:lpstr>How to overcome this challenge?</vt:lpstr>
      <vt:lpstr>CRADA</vt:lpstr>
      <vt:lpstr>CRADA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mariana.perez</dc:creator>
  <cp:lastModifiedBy>MARCOS STUART</cp:lastModifiedBy>
  <cp:revision>305</cp:revision>
  <dcterms:created xsi:type="dcterms:W3CDTF">2011-04-29T13:57:26Z</dcterms:created>
  <dcterms:modified xsi:type="dcterms:W3CDTF">2015-12-03T22:29:22Z</dcterms:modified>
</cp:coreProperties>
</file>