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6" r:id="rId2"/>
    <p:sldId id="441" r:id="rId3"/>
    <p:sldId id="440" r:id="rId4"/>
    <p:sldId id="415" r:id="rId5"/>
    <p:sldId id="421" r:id="rId6"/>
    <p:sldId id="422" r:id="rId7"/>
    <p:sldId id="427" r:id="rId8"/>
    <p:sldId id="442" r:id="rId9"/>
    <p:sldId id="408" r:id="rId10"/>
    <p:sldId id="410" r:id="rId11"/>
    <p:sldId id="412" r:id="rId12"/>
    <p:sldId id="430" r:id="rId13"/>
    <p:sldId id="443" r:id="rId1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6" autoAdjust="0"/>
    <p:restoredTop sz="94710" autoAdjust="0"/>
  </p:normalViewPr>
  <p:slideViewPr>
    <p:cSldViewPr>
      <p:cViewPr varScale="1">
        <p:scale>
          <a:sx n="87" d="100"/>
          <a:sy n="87" d="100"/>
        </p:scale>
        <p:origin x="1770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3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DEF3362-549B-004D-A659-D6D6B75695CB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6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Ma</a:t>
            </a:r>
            <a:r>
              <a:rPr dirty="0"/>
              <a:t>x</a:t>
            </a:r>
            <a:r>
              <a:rPr spc="-10" dirty="0"/>
              <a:t> </a:t>
            </a:r>
            <a:r>
              <a:rPr spc="-5" dirty="0"/>
              <a:t>Zolotore</a:t>
            </a:r>
            <a:r>
              <a:rPr dirty="0"/>
              <a:t>v</a:t>
            </a:r>
            <a:r>
              <a:rPr spc="-10" dirty="0"/>
              <a:t> </a:t>
            </a:r>
            <a:r>
              <a:rPr spc="-5" dirty="0"/>
              <a:t>AFR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LBNL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Ma</a:t>
            </a:r>
            <a:r>
              <a:rPr dirty="0"/>
              <a:t>x</a:t>
            </a:r>
            <a:r>
              <a:rPr spc="-10" dirty="0"/>
              <a:t> </a:t>
            </a:r>
            <a:r>
              <a:rPr spc="-5" dirty="0"/>
              <a:t>Zolotore</a:t>
            </a:r>
            <a:r>
              <a:rPr dirty="0"/>
              <a:t>v</a:t>
            </a:r>
            <a:r>
              <a:rPr spc="-10" dirty="0"/>
              <a:t> </a:t>
            </a:r>
            <a:r>
              <a:rPr spc="-5" dirty="0"/>
              <a:t>AFR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LBNL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Ma</a:t>
            </a:r>
            <a:r>
              <a:rPr dirty="0"/>
              <a:t>x</a:t>
            </a:r>
            <a:r>
              <a:rPr spc="-10" dirty="0"/>
              <a:t> </a:t>
            </a:r>
            <a:r>
              <a:rPr spc="-5" dirty="0"/>
              <a:t>Zolotore</a:t>
            </a:r>
            <a:r>
              <a:rPr dirty="0"/>
              <a:t>v</a:t>
            </a:r>
            <a:r>
              <a:rPr spc="-10" dirty="0"/>
              <a:t> </a:t>
            </a:r>
            <a:r>
              <a:rPr spc="-5" dirty="0"/>
              <a:t>AFR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LBNL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Ma</a:t>
            </a:r>
            <a:r>
              <a:rPr dirty="0"/>
              <a:t>x</a:t>
            </a:r>
            <a:r>
              <a:rPr spc="-10" dirty="0"/>
              <a:t> </a:t>
            </a:r>
            <a:r>
              <a:rPr spc="-5" dirty="0"/>
              <a:t>Zolotore</a:t>
            </a:r>
            <a:r>
              <a:rPr dirty="0"/>
              <a:t>v</a:t>
            </a:r>
            <a:r>
              <a:rPr spc="-10" dirty="0"/>
              <a:t> </a:t>
            </a:r>
            <a:r>
              <a:rPr spc="-5" dirty="0"/>
              <a:t>AFR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LBNL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Ma</a:t>
            </a:r>
            <a:r>
              <a:rPr dirty="0"/>
              <a:t>x</a:t>
            </a:r>
            <a:r>
              <a:rPr spc="-10" dirty="0"/>
              <a:t> </a:t>
            </a:r>
            <a:r>
              <a:rPr spc="-5" dirty="0"/>
              <a:t>Zolotore</a:t>
            </a:r>
            <a:r>
              <a:rPr dirty="0"/>
              <a:t>v</a:t>
            </a:r>
            <a:r>
              <a:rPr spc="-10" dirty="0"/>
              <a:t> </a:t>
            </a:r>
            <a:r>
              <a:rPr spc="-5" dirty="0"/>
              <a:t>AFR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LBNL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1775" y="278871"/>
            <a:ext cx="6686391" cy="369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0560" y="1640840"/>
            <a:ext cx="4191000" cy="138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40840"/>
            <a:ext cx="4191000" cy="138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0560" y="4058920"/>
            <a:ext cx="4191000" cy="138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4058920"/>
            <a:ext cx="4191000" cy="138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0" y="6737602"/>
            <a:ext cx="914400" cy="579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0539" y="918462"/>
            <a:ext cx="395732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39" y="1591002"/>
            <a:ext cx="8834120" cy="408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83867" y="7140954"/>
            <a:ext cx="152463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Ma</a:t>
            </a:r>
            <a:r>
              <a:rPr dirty="0"/>
              <a:t>x</a:t>
            </a:r>
            <a:r>
              <a:rPr spc="-10" dirty="0"/>
              <a:t> </a:t>
            </a:r>
            <a:r>
              <a:rPr spc="-5" dirty="0"/>
              <a:t>Zolotore</a:t>
            </a:r>
            <a:r>
              <a:rPr dirty="0"/>
              <a:t>v</a:t>
            </a:r>
            <a:r>
              <a:rPr spc="-10" dirty="0"/>
              <a:t> </a:t>
            </a:r>
            <a:r>
              <a:rPr spc="-5" dirty="0"/>
              <a:t>AFR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LBNL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52128" y="6997698"/>
            <a:ext cx="227965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niu-logo-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8" y="271463"/>
            <a:ext cx="76485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199" name="Title 1"/>
          <p:cNvSpPr txBox="1">
            <a:spLocks/>
          </p:cNvSpPr>
          <p:nvPr/>
        </p:nvSpPr>
        <p:spPr bwMode="auto">
          <a:xfrm>
            <a:off x="609600" y="3276600"/>
            <a:ext cx="9052560" cy="1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20" b="1" i="1" dirty="0" smtClean="0">
                <a:solidFill>
                  <a:srgbClr val="0033CC"/>
                </a:solidFill>
              </a:rPr>
              <a:t>Ingot Niobium Summary Workshop</a:t>
            </a:r>
            <a:r>
              <a:rPr lang="en-US" altLang="en-US" sz="3520" b="1" i="1" dirty="0">
                <a:solidFill>
                  <a:srgbClr val="0033CC"/>
                </a:solidFill>
              </a:rPr>
              <a:t/>
            </a:r>
            <a:br>
              <a:rPr lang="en-US" altLang="en-US" sz="3520" b="1" i="1" dirty="0">
                <a:solidFill>
                  <a:srgbClr val="0033CC"/>
                </a:solidFill>
              </a:rPr>
            </a:br>
            <a:r>
              <a:rPr lang="en-US" altLang="en-US" sz="3520" b="1" i="1" dirty="0" smtClean="0">
                <a:solidFill>
                  <a:srgbClr val="CC00CC"/>
                </a:solidFill>
              </a:rPr>
              <a:t>December 4, 2015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20" b="1" i="1" dirty="0" smtClean="0">
                <a:solidFill>
                  <a:srgbClr val="CC00CC"/>
                </a:solidFill>
              </a:rPr>
              <a:t>Jefferson Lab</a:t>
            </a:r>
            <a:endParaRPr lang="en-US" altLang="en-US" sz="3520" b="1" i="1" dirty="0">
              <a:solidFill>
                <a:srgbClr val="CC00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i="1" dirty="0">
                <a:solidFill>
                  <a:srgbClr val="CC00CC"/>
                </a:solidFill>
              </a:rPr>
              <a:t/>
            </a:r>
            <a:br>
              <a:rPr lang="en-US" altLang="en-US" sz="2200" b="1" i="1" dirty="0">
                <a:solidFill>
                  <a:srgbClr val="CC00CC"/>
                </a:solidFill>
              </a:rPr>
            </a:br>
            <a:r>
              <a:rPr lang="en-US" altLang="en-US" sz="2200" b="1" i="1" dirty="0" smtClean="0">
                <a:solidFill>
                  <a:srgbClr val="002060"/>
                </a:solidFill>
              </a:rPr>
              <a:t>Swapan </a:t>
            </a:r>
            <a:r>
              <a:rPr lang="en-US" altLang="en-US" sz="2200" b="1" i="1" dirty="0">
                <a:solidFill>
                  <a:srgbClr val="002060"/>
                </a:solidFill>
              </a:rPr>
              <a:t>Chattopadhyay</a:t>
            </a:r>
            <a:br>
              <a:rPr lang="en-US" altLang="en-US" sz="2200" b="1" i="1" dirty="0">
                <a:solidFill>
                  <a:srgbClr val="002060"/>
                </a:solidFill>
              </a:rPr>
            </a:br>
            <a:endParaRPr lang="en-US" altLang="en-US" sz="1980" b="1" i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8" descr="C:\Users\ccw61514\Pictures\logo-fna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8" y="533400"/>
            <a:ext cx="3043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133600" y="1591002"/>
            <a:ext cx="11579859" cy="40824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0" y="-304800"/>
            <a:ext cx="17526000" cy="86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2" y="228600"/>
            <a:ext cx="6248400" cy="4043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22" y="3603634"/>
            <a:ext cx="4676184" cy="30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9296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                                  </a:t>
            </a:r>
          </a:p>
          <a:p>
            <a:pPr marL="377190" indent="-377190">
              <a:buFont typeface="Arial"/>
              <a:buChar char="•"/>
            </a:pPr>
            <a:endParaRPr lang="en-US" sz="2000" b="1" dirty="0" smtClean="0"/>
          </a:p>
          <a:p>
            <a:endParaRPr lang="en-US" sz="2000" b="1" dirty="0" smtClean="0"/>
          </a:p>
          <a:p>
            <a:pPr marL="377190" indent="-377190">
              <a:buFont typeface="Arial"/>
              <a:buChar char="•"/>
            </a:pPr>
            <a:r>
              <a:rPr lang="en-US" sz="2000" b="1" dirty="0" smtClean="0"/>
              <a:t>Great investment of resources</a:t>
            </a:r>
            <a:endParaRPr lang="en-US" sz="2000" b="1" dirty="0"/>
          </a:p>
          <a:p>
            <a:pPr marL="377190" indent="-377190">
              <a:buFont typeface="Arial"/>
              <a:buChar char="•"/>
            </a:pPr>
            <a:endParaRPr lang="en-US" sz="2000" b="1" dirty="0"/>
          </a:p>
          <a:p>
            <a:pPr marL="377190" indent="-377190">
              <a:buFont typeface="Arial"/>
              <a:buChar char="•"/>
            </a:pPr>
            <a:r>
              <a:rPr lang="en-US" sz="2000" b="1" dirty="0" smtClean="0"/>
              <a:t>Accumulated Knowledge summarized in many workshops specializing in:</a:t>
            </a:r>
          </a:p>
          <a:p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 Ingot </a:t>
            </a:r>
            <a:r>
              <a:rPr lang="en-US" sz="2000" b="1" dirty="0" smtClean="0"/>
              <a:t>Niobium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 SRF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Hydrogen in Materials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Accelerator Driven Subcritical Reactors</a:t>
            </a:r>
            <a:endParaRPr lang="en-US" sz="2000" b="1" dirty="0"/>
          </a:p>
          <a:p>
            <a:pPr algn="l"/>
            <a:r>
              <a:rPr lang="en-US" sz="2000" b="1" dirty="0"/>
              <a:t> </a:t>
            </a:r>
          </a:p>
          <a:p>
            <a:pPr marL="377190" indent="-377190">
              <a:buFont typeface="Arial"/>
              <a:buChar char="•"/>
            </a:pPr>
            <a:r>
              <a:rPr lang="en-US" sz="2000" b="1" dirty="0" smtClean="0"/>
              <a:t>Many PhD students/post-docs and MS and PhD dissertations</a:t>
            </a:r>
          </a:p>
          <a:p>
            <a:endParaRPr lang="en-US" sz="2000" b="1" dirty="0" smtClean="0"/>
          </a:p>
          <a:p>
            <a:pPr marL="377190" indent="-377190">
              <a:buFont typeface="Arial"/>
              <a:buChar char="•"/>
            </a:pPr>
            <a:r>
              <a:rPr lang="en-US" sz="2000" b="1" dirty="0" smtClean="0"/>
              <a:t>International attention </a:t>
            </a:r>
            <a:r>
              <a:rPr lang="en-US" sz="2000" b="1" dirty="0" smtClean="0"/>
              <a:t>(DESY, SNS, ILC</a:t>
            </a:r>
            <a:r>
              <a:rPr lang="en-US" sz="2000" b="1" dirty="0" smtClean="0"/>
              <a:t>!)</a:t>
            </a:r>
            <a:endParaRPr lang="en-US" sz="2000" b="1" dirty="0"/>
          </a:p>
          <a:p>
            <a:endParaRPr lang="en-US" sz="2000" b="1" dirty="0"/>
          </a:p>
          <a:p>
            <a:pPr algn="l"/>
            <a:r>
              <a:rPr lang="en-US" sz="2000" b="1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372" y="-68279"/>
            <a:ext cx="8121261" cy="192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960" b="1" dirty="0" smtClean="0">
                <a:solidFill>
                  <a:srgbClr val="FF0000"/>
                </a:solidFill>
              </a:rPr>
              <a:t>OUTLOOK:</a:t>
            </a:r>
            <a:endParaRPr lang="en-US" sz="3960" dirty="0">
              <a:solidFill>
                <a:srgbClr val="0000FF"/>
              </a:solidFill>
            </a:endParaRPr>
          </a:p>
          <a:p>
            <a:pPr algn="ctr"/>
            <a:r>
              <a:rPr lang="en-US" sz="3960" dirty="0" smtClean="0">
                <a:solidFill>
                  <a:srgbClr val="0000FF"/>
                </a:solidFill>
              </a:rPr>
              <a:t>RMCI </a:t>
            </a:r>
            <a:r>
              <a:rPr lang="en-US" sz="3960" dirty="0" smtClean="0">
                <a:solidFill>
                  <a:srgbClr val="0000FF"/>
                </a:solidFill>
              </a:rPr>
              <a:t>– </a:t>
            </a:r>
            <a:r>
              <a:rPr lang="en-US" sz="3960" dirty="0" err="1" smtClean="0">
                <a:solidFill>
                  <a:srgbClr val="0000FF"/>
                </a:solidFill>
              </a:rPr>
              <a:t>JLab</a:t>
            </a:r>
            <a:r>
              <a:rPr lang="en-US" sz="3960" dirty="0" smtClean="0">
                <a:solidFill>
                  <a:srgbClr val="0000FF"/>
                </a:solidFill>
              </a:rPr>
              <a:t> </a:t>
            </a:r>
            <a:r>
              <a:rPr lang="en-US" sz="3960" dirty="0" smtClean="0">
                <a:solidFill>
                  <a:srgbClr val="0000FF"/>
                </a:solidFill>
              </a:rPr>
              <a:t>CRADA</a:t>
            </a:r>
          </a:p>
          <a:p>
            <a:pPr algn="ctr"/>
            <a:r>
              <a:rPr lang="en-US" sz="3960" dirty="0" smtClean="0">
                <a:solidFill>
                  <a:srgbClr val="0000FF"/>
                </a:solidFill>
              </a:rPr>
              <a:t>Evolution of Ingot Niobium technology</a:t>
            </a:r>
            <a:endParaRPr lang="en-US" sz="396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/>
          <p:cNvSpPr txBox="1">
            <a:spLocks/>
          </p:cNvSpPr>
          <p:nvPr/>
        </p:nvSpPr>
        <p:spPr bwMode="auto">
          <a:xfrm>
            <a:off x="304800" y="2971800"/>
            <a:ext cx="9444514" cy="1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i="1" dirty="0" smtClean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0033CC"/>
                </a:solidFill>
              </a:rPr>
              <a:t>THANKS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0033CC"/>
                </a:solidFill>
              </a:rPr>
              <a:t>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 err="1" smtClean="0">
                <a:solidFill>
                  <a:srgbClr val="0033CC"/>
                </a:solidFill>
              </a:rPr>
              <a:t>JLab’s</a:t>
            </a:r>
            <a:r>
              <a:rPr lang="en-US" altLang="en-US" sz="3600" b="1" i="1" dirty="0" smtClean="0">
                <a:solidFill>
                  <a:srgbClr val="0033CC"/>
                </a:solidFill>
              </a:rPr>
              <a:t> leadership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0033CC"/>
                </a:solidFill>
              </a:rPr>
              <a:t>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33CC"/>
                </a:solidFill>
              </a:rPr>
              <a:t>D</a:t>
            </a:r>
            <a:r>
              <a:rPr lang="en-US" altLang="en-US" sz="3600" b="1" i="1" dirty="0" smtClean="0">
                <a:solidFill>
                  <a:srgbClr val="0033CC"/>
                </a:solidFill>
              </a:rPr>
              <a:t>eveloping Ingot Niobium Technology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0033CC"/>
                </a:solidFill>
              </a:rPr>
              <a:t>for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0033CC"/>
                </a:solidFill>
              </a:rPr>
              <a:t>SRF Applications!!</a:t>
            </a:r>
            <a:r>
              <a:rPr lang="en-US" altLang="en-US" sz="3600" b="1" i="1" dirty="0">
                <a:solidFill>
                  <a:srgbClr val="FF0000"/>
                </a:solidFill>
              </a:rPr>
              <a:t/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endParaRPr lang="en-US" altLang="en-US" sz="36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/>
          <p:cNvSpPr txBox="1">
            <a:spLocks/>
          </p:cNvSpPr>
          <p:nvPr/>
        </p:nvSpPr>
        <p:spPr bwMode="auto">
          <a:xfrm>
            <a:off x="990600" y="3657600"/>
            <a:ext cx="83015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33CC"/>
                </a:solidFill>
              </a:rPr>
              <a:t>A vast body of knowledge informed by fundamental research on Ingot Niobium as a material for microwave superconducting cavities has been generated thanks to the RMCI-</a:t>
            </a:r>
            <a:r>
              <a:rPr lang="en-US" altLang="en-US" sz="2000" b="1" i="1" dirty="0" err="1" smtClean="0">
                <a:solidFill>
                  <a:srgbClr val="0033CC"/>
                </a:solidFill>
              </a:rPr>
              <a:t>JLab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 CRADA 2004-2015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33CC"/>
                </a:solidFill>
              </a:rPr>
              <a:t>I consider myself fortunate to have overlapped my tenure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at </a:t>
            </a:r>
            <a:r>
              <a:rPr lang="en-US" altLang="en-US" sz="2000" b="1" i="1" dirty="0" err="1" smtClean="0">
                <a:solidFill>
                  <a:srgbClr val="0033CC"/>
                </a:solidFill>
              </a:rPr>
              <a:t>JLab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 (2001-2007) which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initiated and enabled this research via this CRADA, thanks to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the outstanding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leadership and contributions by  JLab SRF scientists and collaborating industrial scientists and technologists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i="1" dirty="0" smtClean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33CC"/>
                </a:solidFill>
              </a:rPr>
              <a:t>Original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leadership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in understanding Niobium at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the foundation of CEBAF: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Ron Sundelin and Larry Cardman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(Niobium thermo-mechanical properties)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33CC"/>
                </a:solidFill>
              </a:rPr>
              <a:t>Followed by o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utstanding </a:t>
            </a:r>
            <a:r>
              <a:rPr lang="en-US" altLang="en-US" sz="2000" b="1" i="1" dirty="0" smtClean="0">
                <a:solidFill>
                  <a:srgbClr val="0033CC"/>
                </a:solidFill>
              </a:rPr>
              <a:t>scientific contributions by SRF leaders: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P. Kneisel, G. Ciovati, K. Saito, G. Myneni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(Niobium as SRF material)</a:t>
            </a:r>
            <a:r>
              <a:rPr lang="en-US" altLang="en-US" sz="2000" b="1" i="1" dirty="0">
                <a:solidFill>
                  <a:srgbClr val="FF0000"/>
                </a:solidFill>
              </a:rPr>
              <a:t/>
            </a:r>
            <a:br>
              <a:rPr lang="en-US" altLang="en-US" sz="2000" b="1" i="1" dirty="0">
                <a:solidFill>
                  <a:srgbClr val="FF0000"/>
                </a:solidFill>
              </a:rPr>
            </a:br>
            <a:endParaRPr lang="en-US" altLang="en-US" sz="20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33CC"/>
                </a:solidFill>
              </a:rPr>
              <a:t>Visionary support of industrial scientific leaders:</a:t>
            </a:r>
            <a:endParaRPr lang="en-US" altLang="en-US" sz="20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err="1" smtClean="0">
                <a:solidFill>
                  <a:srgbClr val="FF0000"/>
                </a:solidFill>
              </a:rPr>
              <a:t>Tadeu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</a:rPr>
              <a:t>Carneiro</a:t>
            </a:r>
            <a:endParaRPr lang="en-US" altLang="en-US" sz="2000" b="1" i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(Ingot development)</a:t>
            </a:r>
            <a:r>
              <a:rPr lang="en-US" altLang="en-US" sz="2000" b="1" i="1" dirty="0">
                <a:solidFill>
                  <a:srgbClr val="FF0000"/>
                </a:solidFill>
              </a:rPr>
              <a:t/>
            </a:r>
            <a:br>
              <a:rPr lang="en-US" altLang="en-US" sz="2000" b="1" i="1" dirty="0">
                <a:solidFill>
                  <a:srgbClr val="FF0000"/>
                </a:solidFill>
              </a:rPr>
            </a:br>
            <a:endParaRPr lang="en-US" altLang="en-US" sz="20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33CC"/>
                </a:solidFill>
              </a:rPr>
              <a:t>Other major contributors:</a:t>
            </a:r>
            <a:endParaRPr lang="en-US" altLang="en-US" sz="20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Scientists and scientific leaders from the JLab SRF Institute, Accelerator , Engineering and FEL Divisions</a:t>
            </a:r>
            <a:r>
              <a:rPr lang="en-US" altLang="en-US" sz="2000" b="1" i="1" dirty="0">
                <a:solidFill>
                  <a:srgbClr val="FF0000"/>
                </a:solidFill>
              </a:rPr>
              <a:t/>
            </a:r>
            <a:br>
              <a:rPr lang="en-US" altLang="en-US" sz="2000" b="1" i="1" dirty="0">
                <a:solidFill>
                  <a:srgbClr val="FF0000"/>
                </a:solidFill>
              </a:rPr>
            </a:br>
            <a:endParaRPr lang="en-US" altLang="en-US" sz="20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6096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RMCI-JLab CRADA 2004 – </a:t>
            </a:r>
            <a:r>
              <a:rPr lang="en-US" sz="3200" dirty="0" smtClean="0">
                <a:solidFill>
                  <a:srgbClr val="0000FF"/>
                </a:solidFill>
              </a:rPr>
              <a:t>2015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/>
              <a:t>Interstitial </a:t>
            </a:r>
            <a:r>
              <a:rPr lang="en-US" sz="1600" b="1" dirty="0"/>
              <a:t>content via low strain rate stress-strain curves (PLC</a:t>
            </a:r>
            <a:r>
              <a:rPr lang="en-US" sz="1600" b="1" dirty="0" smtClean="0"/>
              <a:t>)</a:t>
            </a:r>
          </a:p>
          <a:p>
            <a:pPr algn="ctr"/>
            <a:endParaRPr lang="en-US" sz="1600" b="1" dirty="0"/>
          </a:p>
          <a:p>
            <a:pPr marL="377190" indent="-377190">
              <a:buFont typeface="Arial"/>
              <a:buChar char="•"/>
            </a:pPr>
            <a:r>
              <a:rPr lang="en-US" sz="1600" b="1" dirty="0"/>
              <a:t>	Modification 1 (2005) – Prepare and Study Samples for tensile, 				PGAA, NIS, DMA, and NRA tests</a:t>
            </a:r>
          </a:p>
          <a:p>
            <a:endParaRPr lang="en-US" sz="1600" b="1" dirty="0"/>
          </a:p>
          <a:p>
            <a:pPr marL="377190" indent="-377190">
              <a:buFont typeface="Arial"/>
              <a:buChar char="•"/>
            </a:pPr>
            <a:r>
              <a:rPr lang="en-US" sz="1600" b="1" dirty="0"/>
              <a:t>	Modification 2 (2006) – Development of cavities from large/single grain 			niobium for ILC and ERL’s</a:t>
            </a:r>
          </a:p>
          <a:p>
            <a:pPr marL="377190" indent="-377190">
              <a:buFont typeface="Arial"/>
              <a:buChar char="•"/>
            </a:pPr>
            <a:endParaRPr lang="en-US" sz="1600" b="1" dirty="0"/>
          </a:p>
          <a:p>
            <a:pPr marL="377190" indent="-377190">
              <a:buFont typeface="Arial"/>
              <a:buChar char="•"/>
            </a:pPr>
            <a:r>
              <a:rPr lang="en-US" sz="1600" b="1" dirty="0"/>
              <a:t>	Modification 3 (2009) – Reduction of RRR specification from 300 to 			200 and increasing Tantalum ~ 1500 wt. ppm</a:t>
            </a:r>
          </a:p>
          <a:p>
            <a:pPr marL="377190" indent="-377190">
              <a:buFont typeface="Arial"/>
              <a:buChar char="•"/>
            </a:pPr>
            <a:endParaRPr lang="en-US" sz="1600" b="1" dirty="0"/>
          </a:p>
          <a:p>
            <a:pPr marL="377190" indent="-377190">
              <a:buFont typeface="Arial"/>
              <a:buChar char="•"/>
            </a:pPr>
            <a:r>
              <a:rPr lang="en-US" sz="1600" b="1" dirty="0"/>
              <a:t>	Modification 4 (2010) –  Explore the uses of ingot niobium in 				accelerators and for other technologies  including ADS by 				hosting International </a:t>
            </a:r>
            <a:r>
              <a:rPr lang="en-US" sz="1600" b="1" dirty="0" smtClean="0"/>
              <a:t>Workshops/Symposia/Meetings</a:t>
            </a:r>
          </a:p>
          <a:p>
            <a:endParaRPr lang="en-US" sz="1600" b="1" dirty="0"/>
          </a:p>
          <a:p>
            <a:endParaRPr lang="en-US" sz="1600" dirty="0"/>
          </a:p>
          <a:p>
            <a:r>
              <a:rPr lang="en-US" sz="2000" b="1" dirty="0">
                <a:solidFill>
                  <a:schemeClr val="tx2"/>
                </a:solidFill>
              </a:rPr>
              <a:t>Review of ingot niobium as a material for superconducting radio frequency accelerating cavities P</a:t>
            </a:r>
            <a:r>
              <a:rPr lang="en-US" sz="2000" b="1" dirty="0" smtClean="0">
                <a:solidFill>
                  <a:schemeClr val="tx2"/>
                </a:solidFill>
              </a:rPr>
              <a:t>. Kneisel</a:t>
            </a:r>
            <a:r>
              <a:rPr lang="en-US" sz="2000" b="1" dirty="0">
                <a:solidFill>
                  <a:schemeClr val="tx2"/>
                </a:solidFill>
              </a:rPr>
              <a:t>, G</a:t>
            </a:r>
            <a:r>
              <a:rPr lang="en-US" sz="2000" b="1" dirty="0" smtClean="0">
                <a:solidFill>
                  <a:schemeClr val="tx2"/>
                </a:solidFill>
              </a:rPr>
              <a:t>. Ciovati</a:t>
            </a:r>
            <a:r>
              <a:rPr lang="en-US" sz="2000" b="1" dirty="0">
                <a:solidFill>
                  <a:schemeClr val="tx2"/>
                </a:solidFill>
              </a:rPr>
              <a:t>, P</a:t>
            </a:r>
            <a:r>
              <a:rPr lang="en-US" sz="2000" b="1" dirty="0" smtClean="0">
                <a:solidFill>
                  <a:schemeClr val="tx2"/>
                </a:solidFill>
              </a:rPr>
              <a:t>. Dhakal</a:t>
            </a:r>
            <a:r>
              <a:rPr lang="en-US" sz="2000" b="1" dirty="0">
                <a:solidFill>
                  <a:schemeClr val="tx2"/>
                </a:solidFill>
              </a:rPr>
              <a:t>, K</a:t>
            </a:r>
            <a:r>
              <a:rPr lang="en-US" sz="2000" b="1" dirty="0" smtClean="0">
                <a:solidFill>
                  <a:schemeClr val="tx2"/>
                </a:solidFill>
              </a:rPr>
              <a:t>. Saito</a:t>
            </a:r>
            <a:r>
              <a:rPr lang="en-US" sz="2000" b="1" dirty="0">
                <a:solidFill>
                  <a:schemeClr val="tx2"/>
                </a:solidFill>
              </a:rPr>
              <a:t>, W</a:t>
            </a:r>
            <a:r>
              <a:rPr lang="en-US" sz="2000" b="1" dirty="0" smtClean="0">
                <a:solidFill>
                  <a:schemeClr val="tx2"/>
                </a:solidFill>
              </a:rPr>
              <a:t>. Singer</a:t>
            </a:r>
            <a:r>
              <a:rPr lang="en-US" sz="2000" b="1" dirty="0">
                <a:solidFill>
                  <a:schemeClr val="tx2"/>
                </a:solidFill>
              </a:rPr>
              <a:t>, X</a:t>
            </a:r>
            <a:r>
              <a:rPr lang="en-US" sz="2000" b="1" dirty="0" smtClean="0">
                <a:solidFill>
                  <a:schemeClr val="tx2"/>
                </a:solidFill>
              </a:rPr>
              <a:t>. Singer</a:t>
            </a:r>
            <a:r>
              <a:rPr lang="en-US" sz="2000" b="1" dirty="0">
                <a:solidFill>
                  <a:schemeClr val="tx2"/>
                </a:solidFill>
              </a:rPr>
              <a:t>, G</a:t>
            </a:r>
            <a:r>
              <a:rPr lang="en-US" sz="2000" b="1" dirty="0" smtClean="0">
                <a:solidFill>
                  <a:schemeClr val="tx2"/>
                </a:solidFill>
              </a:rPr>
              <a:t>. R. Myneni </a:t>
            </a:r>
            <a:r>
              <a:rPr lang="en-US" sz="2000" b="1" dirty="0">
                <a:solidFill>
                  <a:schemeClr val="tx2"/>
                </a:solidFill>
              </a:rPr>
              <a:t>in Nuclear Instruments and Methods in Physics  ResearchA774(2015)133–150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15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365760"/>
            <a:ext cx="8549640" cy="984885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It all started with the Single </a:t>
            </a:r>
            <a:r>
              <a:rPr lang="en-US" altLang="en-US" sz="3200" dirty="0">
                <a:solidFill>
                  <a:srgbClr val="0000FF"/>
                </a:solidFill>
                <a:latin typeface="Calibri" panose="020F0502020204030204" pitchFamily="34" charset="0"/>
              </a:rPr>
              <a:t>Crystal Niobium Cavity </a:t>
            </a:r>
            <a:r>
              <a:rPr lang="en-US" altLang="en-US" sz="3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results which got us all excited back in 2005!!!!</a:t>
            </a:r>
            <a:endParaRPr lang="en-US" altLang="en-US" sz="3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4380" y="1752600"/>
            <a:ext cx="4191000" cy="528066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4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Single Crystal Ingot discs before cavity formation</a:t>
            </a:r>
            <a:endParaRPr lang="en-US" altLang="en-US" sz="264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45380" y="1784051"/>
            <a:ext cx="4732020" cy="40626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4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Achieved Cavity Fields</a:t>
            </a:r>
            <a:endParaRPr lang="en-US" altLang="en-US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Picture 6" descr="C:\Kneisel Working files\2.2GHz_Single_Crystal_Cavity\Large_Grain_Material_A\2.2_GHz_Disc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" y="3352800"/>
            <a:ext cx="3962242" cy="29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Kneisel Working files\2.2GHz_Single_Crystal_Cavity\Pictures\2.2_GHz_Cavity_welde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32458"/>
            <a:ext cx="2188251" cy="29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807235" y="2362379"/>
            <a:ext cx="32689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6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1760" baseline="-250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peak</a:t>
            </a:r>
            <a:r>
              <a:rPr lang="en-US" altLang="en-US" sz="1760" dirty="0">
                <a:solidFill>
                  <a:srgbClr val="FF33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176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1760" baseline="-250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acc</a:t>
            </a:r>
            <a:r>
              <a:rPr lang="en-US" altLang="en-US" sz="176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760" dirty="0">
                <a:solidFill>
                  <a:srgbClr val="FF3300"/>
                </a:solidFill>
                <a:latin typeface="Comic Sans MS" panose="030F0702030302020204" pitchFamily="66" charset="0"/>
              </a:rPr>
              <a:t>= 1.674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76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1760" baseline="-250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peak</a:t>
            </a:r>
            <a:r>
              <a:rPr lang="en-US" altLang="en-US" sz="1760" dirty="0">
                <a:solidFill>
                  <a:srgbClr val="FF33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176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1760" baseline="-250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acc</a:t>
            </a:r>
            <a:r>
              <a:rPr lang="en-US" altLang="en-US" sz="1760" baseline="-2500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760" dirty="0">
                <a:solidFill>
                  <a:srgbClr val="FF3300"/>
                </a:solidFill>
                <a:latin typeface="Comic Sans MS" panose="030F0702030302020204" pitchFamily="66" charset="0"/>
              </a:rPr>
              <a:t>= 4.286 </a:t>
            </a:r>
            <a:r>
              <a:rPr lang="en-US" altLang="en-US" sz="176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mT</a:t>
            </a:r>
            <a:r>
              <a:rPr lang="en-US" altLang="en-US" sz="1760" dirty="0">
                <a:solidFill>
                  <a:srgbClr val="FF3300"/>
                </a:solidFill>
                <a:latin typeface="Comic Sans MS" panose="030F0702030302020204" pitchFamily="66" charset="0"/>
              </a:rPr>
              <a:t>/MV/m</a:t>
            </a:r>
            <a:endParaRPr lang="en-US" altLang="en-US" sz="1760" baseline="-250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365760"/>
            <a:ext cx="8549640" cy="609398"/>
          </a:xfrm>
        </p:spPr>
        <p:txBody>
          <a:bodyPr/>
          <a:lstStyle/>
          <a:p>
            <a:pPr algn="l" eaLnBrk="1" hangingPunct="1"/>
            <a:r>
              <a:rPr lang="en-US" altLang="en-US" sz="3960" dirty="0">
                <a:solidFill>
                  <a:srgbClr val="0000FF"/>
                </a:solidFill>
                <a:latin typeface="Calibri" panose="020F0502020204030204" pitchFamily="34" charset="0"/>
              </a:rPr>
              <a:t>Single Crystal Niobium Cavity (7)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80" y="1203960"/>
            <a:ext cx="8549640" cy="40626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40" dirty="0">
                <a:solidFill>
                  <a:srgbClr val="FF3300"/>
                </a:solidFill>
                <a:latin typeface="Calibri" panose="020F0502020204030204" pitchFamily="34" charset="0"/>
              </a:rPr>
              <a:t>Test #2:after baking at 120C, ~44 </a:t>
            </a:r>
            <a:r>
              <a:rPr lang="en-US" altLang="en-US" sz="2640" dirty="0" err="1">
                <a:solidFill>
                  <a:srgbClr val="FF3300"/>
                </a:solidFill>
                <a:latin typeface="Calibri" panose="020F0502020204030204" pitchFamily="34" charset="0"/>
              </a:rPr>
              <a:t>hrs</a:t>
            </a:r>
            <a:endParaRPr lang="en-US" altLang="en-US" sz="2640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3820" y="1706880"/>
          <a:ext cx="9974580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3" imgW="9068181" imgH="4667504" progId="Excel.Chart.8">
                  <p:embed/>
                </p:oleObj>
              </mc:Choice>
              <mc:Fallback>
                <p:oleObj name="Chart" r:id="rId3" imgW="9068181" imgH="466750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" y="1706880"/>
                        <a:ext cx="9974580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365760"/>
            <a:ext cx="8549640" cy="541687"/>
          </a:xfrm>
        </p:spPr>
        <p:txBody>
          <a:bodyPr/>
          <a:lstStyle/>
          <a:p>
            <a:pPr marL="922020" indent="-922020" algn="l"/>
            <a:r>
              <a:rPr lang="en-US" altLang="en-US" sz="3520" dirty="0">
                <a:solidFill>
                  <a:srgbClr val="0000FF"/>
                </a:solidFill>
                <a:latin typeface="Calibri" panose="020F0502020204030204" pitchFamily="34" charset="0"/>
              </a:rPr>
              <a:t>Single Crystal BCP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03961"/>
            <a:ext cx="9387840" cy="14219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40" dirty="0">
                <a:solidFill>
                  <a:srgbClr val="FF3300"/>
                </a:solidFill>
                <a:latin typeface="Calibri" panose="020F0502020204030204" pitchFamily="34" charset="0"/>
              </a:rPr>
              <a:t>Provides very smooth surfaces as measured by </a:t>
            </a:r>
            <a:r>
              <a:rPr lang="en-US" altLang="en-US" sz="2640" dirty="0" err="1">
                <a:solidFill>
                  <a:srgbClr val="FF3300"/>
                </a:solidFill>
                <a:latin typeface="Calibri" panose="020F0502020204030204" pitchFamily="34" charset="0"/>
              </a:rPr>
              <a:t>A.Wu</a:t>
            </a:r>
            <a:r>
              <a:rPr lang="en-US" altLang="en-US" sz="2640" dirty="0">
                <a:solidFill>
                  <a:srgbClr val="FF33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640" dirty="0" err="1">
                <a:solidFill>
                  <a:srgbClr val="FF3300"/>
                </a:solidFill>
                <a:latin typeface="Calibri" panose="020F0502020204030204" pitchFamily="34" charset="0"/>
              </a:rPr>
              <a:t>Jlab</a:t>
            </a:r>
            <a:endParaRPr lang="en-US" altLang="en-US" sz="2640" dirty="0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640" dirty="0">
                <a:solidFill>
                  <a:srgbClr val="FF3300"/>
                </a:solidFill>
                <a:latin typeface="Calibri" panose="020F0502020204030204" pitchFamily="34" charset="0"/>
              </a:rPr>
              <a:t>			   		  </a:t>
            </a:r>
            <a:r>
              <a:rPr lang="en-US" altLang="en-US" sz="1980" dirty="0">
                <a:solidFill>
                  <a:srgbClr val="0000FF"/>
                </a:solidFill>
                <a:latin typeface="Calibri" panose="020F0502020204030204" pitchFamily="34" charset="0"/>
              </a:rPr>
              <a:t>RMS: 1274 nm fine grain </a:t>
            </a:r>
            <a:r>
              <a:rPr lang="en-US" altLang="en-US" sz="1980" dirty="0" err="1">
                <a:solidFill>
                  <a:srgbClr val="0000FF"/>
                </a:solidFill>
                <a:latin typeface="Calibri" panose="020F0502020204030204" pitchFamily="34" charset="0"/>
              </a:rPr>
              <a:t>bcp</a:t>
            </a:r>
            <a:endParaRPr lang="en-US" altLang="en-US" sz="198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1980" dirty="0">
                <a:solidFill>
                  <a:srgbClr val="0000FF"/>
                </a:solidFill>
                <a:latin typeface="Calibri" panose="020F0502020204030204" pitchFamily="34" charset="0"/>
              </a:rPr>
              <a:t>						27 nm  single crystal </a:t>
            </a:r>
            <a:r>
              <a:rPr lang="en-US" altLang="en-US" sz="1980" dirty="0" err="1">
                <a:solidFill>
                  <a:srgbClr val="0000FF"/>
                </a:solidFill>
                <a:latin typeface="Calibri" panose="020F0502020204030204" pitchFamily="34" charset="0"/>
              </a:rPr>
              <a:t>bcp</a:t>
            </a:r>
            <a:endParaRPr lang="en-US" altLang="en-US" sz="198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1980" dirty="0">
                <a:solidFill>
                  <a:srgbClr val="0000FF"/>
                </a:solidFill>
                <a:latin typeface="Calibri" panose="020F0502020204030204" pitchFamily="34" charset="0"/>
              </a:rPr>
              <a:t>						251 nm fine grain ep</a:t>
            </a:r>
          </a:p>
        </p:txBody>
      </p:sp>
      <p:pic>
        <p:nvPicPr>
          <p:cNvPr id="14340" name="Picture 4" descr="C:\Documents and Settings\kneisel\Desktop\BCP_Single_Cryst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1" y="3970020"/>
            <a:ext cx="3539649" cy="26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70560" y="1790700"/>
          <a:ext cx="4404043" cy="2355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4" imgW="8892540" imgH="4753356" progId="Word.Document.8">
                  <p:embed/>
                </p:oleObj>
              </mc:Choice>
              <mc:Fallback>
                <p:oleObj name="Document" r:id="rId4" imgW="8892540" imgH="4753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" y="1790700"/>
                        <a:ext cx="4404043" cy="2355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754380" y="4389121"/>
          <a:ext cx="4353402" cy="230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6" imgW="8778240" imgH="4645152" progId="Word.Document.8">
                  <p:embed/>
                </p:oleObj>
              </mc:Choice>
              <mc:Fallback>
                <p:oleObj name="Document" r:id="rId6" imgW="8778240" imgH="46451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" y="4389121"/>
                        <a:ext cx="4353402" cy="2303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" y="114300"/>
            <a:ext cx="9052560" cy="609398"/>
          </a:xfrm>
        </p:spPr>
        <p:txBody>
          <a:bodyPr/>
          <a:lstStyle/>
          <a:p>
            <a:pPr algn="l" eaLnBrk="1" hangingPunct="1"/>
            <a:r>
              <a:rPr lang="en-US" altLang="en-US" sz="3960" dirty="0">
                <a:solidFill>
                  <a:srgbClr val="0000FF"/>
                </a:solidFill>
                <a:latin typeface="Calibri" panose="020F0502020204030204" pitchFamily="34" charset="0"/>
              </a:rPr>
              <a:t>Single Crystal Niobium Cavity (10)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413" y="701664"/>
            <a:ext cx="8968740" cy="40626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40" dirty="0">
                <a:solidFill>
                  <a:srgbClr val="FF3300"/>
                </a:solidFill>
                <a:latin typeface="Calibri" panose="020F0502020204030204" pitchFamily="34" charset="0"/>
              </a:rPr>
              <a:t>Development Program</a:t>
            </a:r>
          </a:p>
        </p:txBody>
      </p:sp>
      <p:graphicFrame>
        <p:nvGraphicFramePr>
          <p:cNvPr id="22760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74378"/>
              </p:ext>
            </p:extLst>
          </p:nvPr>
        </p:nvGraphicFramePr>
        <p:xfrm>
          <a:off x="277166" y="1141034"/>
          <a:ext cx="9387841" cy="6542397"/>
        </p:xfrm>
        <a:graphic>
          <a:graphicData uri="http://schemas.openxmlformats.org/drawingml/2006/table">
            <a:tbl>
              <a:tblPr/>
              <a:tblGrid>
                <a:gridCol w="1945323"/>
                <a:gridCol w="2284095"/>
                <a:gridCol w="2112963"/>
                <a:gridCol w="3045460"/>
              </a:tblGrid>
              <a:tr h="440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Cavity/f [MHz]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Single crystal</a:t>
                      </a:r>
                    </a:p>
                  </a:txBody>
                  <a:tcPr marL="0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HG, 2.2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=38-43 MV/m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res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&lt; 1 nW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4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HG, 2.2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~35 MV/m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  <a:r>
                        <a:rPr kumimoji="0" lang="en-US" alt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4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Single Crystal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LL-ILC, 2.3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Fabricated,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H-degassed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Large Grain”A”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HG, 1.5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=32 MV/m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  <a:r>
                        <a:rPr kumimoji="0" lang="en-US" alt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~ 7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  <a:endParaRPr kumimoji="0" lang="en-US" alt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4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Large Grain”B”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HG, 1.5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=30 MV/m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  <a:r>
                        <a:rPr kumimoji="0" lang="en-US" alt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~ 7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  <a:endParaRPr kumimoji="0" lang="en-US" alt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4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Large Grain”A”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7-cell,HG, 1.5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fabrication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Single Crystal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7-cell,LL_ILC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Dies in fab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Ingot in proc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764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Large Grain”A”</a:t>
                      </a:r>
                    </a:p>
                  </a:txBody>
                  <a:tcPr marL="100584" marR="100584" marT="50299" marB="50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HG, 1.5 GHz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OC, 1.5 GHz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fab,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Saw cut</a:t>
                      </a: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584" marR="100584" marT="50299" marB="50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2345" y="2971800"/>
            <a:ext cx="8453914" cy="27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A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vast body of knowledge also gathered on effects of Hydrogen in materials!!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Q-disease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Barely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saved the CEBAF cavities from hydrogen-induced Q-disease during SRF recovery of CEBAF SRF linacs in the aftermath of the 2003 Hurricane Isabel (CERN Courier article 2004)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And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today, at Fermilab, we are exploiting Nitrogen-doping in Niobium (A. 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Grassellino</a:t>
            </a:r>
            <a:r>
              <a:rPr lang="en-US" altLang="en-US" sz="2400" b="1" i="1" dirty="0" smtClean="0">
                <a:solidFill>
                  <a:srgbClr val="0033CC"/>
                </a:solidFill>
              </a:rPr>
              <a:t>) to improve “Q” of SRF cavities , enhancing cryogenic efficiency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 dirty="0" smtClean="0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 Potential </a:t>
            </a:r>
            <a:r>
              <a:rPr lang="en-US" altLang="en-US" sz="2400" b="1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energy and cost savings in LCLS  SRF linacs where both JLab and Fermilab are involved</a:t>
            </a:r>
            <a:r>
              <a:rPr lang="en-US" altLang="en-US" sz="2400" b="1" i="1" dirty="0">
                <a:solidFill>
                  <a:srgbClr val="FF0000"/>
                </a:solidFill>
              </a:rPr>
              <a:t/>
            </a:r>
            <a:br>
              <a:rPr lang="en-US" altLang="en-US" sz="2400" b="1" i="1" dirty="0">
                <a:solidFill>
                  <a:srgbClr val="FF0000"/>
                </a:solidFill>
              </a:rPr>
            </a:br>
            <a:endParaRPr lang="en-US" altLang="en-US" sz="2400" b="1" i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endParaRPr lang="en-US" alt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7" y="0"/>
            <a:ext cx="600594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499</Words>
  <Application>Microsoft Office PowerPoint</Application>
  <PresentationFormat>Custom</PresentationFormat>
  <Paragraphs>128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Comic Sans MS</vt:lpstr>
      <vt:lpstr>Times New Roman</vt:lpstr>
      <vt:lpstr>Wingdings</vt:lpstr>
      <vt:lpstr>Office Theme</vt:lpstr>
      <vt:lpstr>Chart</vt:lpstr>
      <vt:lpstr>Document</vt:lpstr>
      <vt:lpstr>PowerPoint Presentation</vt:lpstr>
      <vt:lpstr>PowerPoint Presentation</vt:lpstr>
      <vt:lpstr>PowerPoint Presentation</vt:lpstr>
      <vt:lpstr>It all started with the Single Crystal Niobium Cavity results which got us all excited back in 2005!!!!</vt:lpstr>
      <vt:lpstr>Single Crystal Niobium Cavity (7)</vt:lpstr>
      <vt:lpstr>Single Crystal BCP</vt:lpstr>
      <vt:lpstr>Single Crystal Niobium Cavity (10)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Rad@AccNonlinearFluMic..ppt</dc:title>
  <dc:creator>Max Zolotorev</dc:creator>
  <cp:lastModifiedBy>Swapan Chattopadhyay x3636 13095V</cp:lastModifiedBy>
  <cp:revision>61</cp:revision>
  <dcterms:created xsi:type="dcterms:W3CDTF">2015-04-01T09:23:05Z</dcterms:created>
  <dcterms:modified xsi:type="dcterms:W3CDTF">2015-12-03T10:41:15Z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2009-05-19T00:00:00Z</vt:filetime>
  </property>
  <property fmtid="{D5CDD505-2E9C-101B-9397-08002B2CF9AE}" pid="3" name="LastSaved">
    <vt:filetime>2015-04-01T00:00:00Z</vt:filetime>
  </property>
</Properties>
</file>