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801" r:id="rId2"/>
    <p:sldMasterId id="2147483966" r:id="rId3"/>
    <p:sldMasterId id="2147484009" r:id="rId4"/>
    <p:sldMasterId id="2147484021" r:id="rId5"/>
  </p:sldMasterIdLst>
  <p:notesMasterIdLst>
    <p:notesMasterId r:id="rId37"/>
  </p:notesMasterIdLst>
  <p:handoutMasterIdLst>
    <p:handoutMasterId r:id="rId38"/>
  </p:handoutMasterIdLst>
  <p:sldIdLst>
    <p:sldId id="709" r:id="rId6"/>
    <p:sldId id="711" r:id="rId7"/>
    <p:sldId id="674" r:id="rId8"/>
    <p:sldId id="734" r:id="rId9"/>
    <p:sldId id="855" r:id="rId10"/>
    <p:sldId id="489" r:id="rId11"/>
    <p:sldId id="751" r:id="rId12"/>
    <p:sldId id="715" r:id="rId13"/>
    <p:sldId id="717" r:id="rId14"/>
    <p:sldId id="722" r:id="rId15"/>
    <p:sldId id="839" r:id="rId16"/>
    <p:sldId id="810" r:id="rId17"/>
    <p:sldId id="824" r:id="rId18"/>
    <p:sldId id="812" r:id="rId19"/>
    <p:sldId id="843" r:id="rId20"/>
    <p:sldId id="842" r:id="rId21"/>
    <p:sldId id="795" r:id="rId22"/>
    <p:sldId id="787" r:id="rId23"/>
    <p:sldId id="784" r:id="rId24"/>
    <p:sldId id="735" r:id="rId25"/>
    <p:sldId id="820" r:id="rId26"/>
    <p:sldId id="789" r:id="rId27"/>
    <p:sldId id="849" r:id="rId28"/>
    <p:sldId id="830" r:id="rId29"/>
    <p:sldId id="831" r:id="rId30"/>
    <p:sldId id="833" r:id="rId31"/>
    <p:sldId id="834" r:id="rId32"/>
    <p:sldId id="837" r:id="rId33"/>
    <p:sldId id="838" r:id="rId34"/>
    <p:sldId id="851" r:id="rId35"/>
    <p:sldId id="852" r:id="rId3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Times" charset="0"/>
        <a:ea typeface="Osaka" charset="0"/>
        <a:cs typeface="Osak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  <a:srgbClr val="66CCFF"/>
    <a:srgbClr val="FF8000"/>
    <a:srgbClr val="FF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504" autoAdjust="0"/>
    <p:restoredTop sz="94030" autoAdjust="0"/>
  </p:normalViewPr>
  <p:slideViewPr>
    <p:cSldViewPr>
      <p:cViewPr varScale="1">
        <p:scale>
          <a:sx n="88" d="100"/>
          <a:sy n="88" d="100"/>
        </p:scale>
        <p:origin x="-13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B9B80-B390-FE42-86C2-C905FBAF9591}" type="datetimeFigureOut">
              <a:rPr kumimoji="1" lang="ja-JP" altLang="en-US" smtClean="0"/>
              <a:t>15/12/04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984CE-D7B4-A74C-AE94-39D2AE7C74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004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B75D69-3B14-EE4E-8164-3F601CC396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29257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-107" charset="0"/>
        <a:ea typeface="Osaka" pitchFamily="-107" charset="-128"/>
        <a:cs typeface="Osaka" pitchFamily="-107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-107" charset="0"/>
        <a:ea typeface="Osaka" pitchFamily="-107" charset="-128"/>
        <a:cs typeface="Osaka" pitchFamily="-107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-107" charset="0"/>
        <a:ea typeface="Osaka" pitchFamily="-107" charset="-128"/>
        <a:cs typeface="Osaka" pitchFamily="-107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-107" charset="0"/>
        <a:ea typeface="Osaka" pitchFamily="-107" charset="-128"/>
        <a:cs typeface="Osaka" pitchFamily="-107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pitchFamily="-107" charset="0"/>
        <a:ea typeface="Osaka" pitchFamily="-107" charset="-128"/>
        <a:cs typeface="Osaka" pitchFamily="-107" charset="-128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0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48131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A2695525-DE09-9846-AD85-5272DCBD3B43}" type="slidenum">
              <a:rPr lang="en-US" altLang="ja-JP" sz="1200"/>
              <a:pPr/>
              <a:t>2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B75D69-3B14-EE4E-8164-3F601CC3962A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847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F8D8E-8669-D644-B4C7-8E9E8D89BAC1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3A6E68F-E69B-2447-9A83-F027DD198E9A}" type="datetime1">
              <a:rPr kumimoji="1" lang="ja-JP" altLang="en-US" smtClean="0"/>
              <a:t>15/12/04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 smtClean="0"/>
              <a:t>機械工学センター　山中将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642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FB40FA5-4B04-EE41-907F-96D2178FF45C}" type="slidenum">
              <a:rPr lang="en-US" altLang="ja-JP" sz="1200">
                <a:solidFill>
                  <a:srgbClr val="000000"/>
                </a:solidFill>
              </a:rPr>
              <a:pPr/>
              <a:t>3</a:t>
            </a:fld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4513"/>
            <a:ext cx="5029200" cy="4419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CADBC29A-B52C-AD46-816A-E54B1C9D6F34}" type="slidenum">
              <a:rPr lang="en-US" altLang="ja-JP" sz="1200"/>
              <a:pPr/>
              <a:t>4</a:t>
            </a:fld>
            <a:endParaRPr lang="en-US" altLang="ja-JP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7C775-60E4-49FF-8787-E7A98CAC8A47}" type="slidenum">
              <a:rPr lang="fr-FR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03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C3208ACC-13F4-7E45-AF7F-0EC4B60B890B}" type="slidenum">
              <a:rPr lang="en-US" altLang="ja-JP" sz="1200"/>
              <a:pPr/>
              <a:t>6</a:t>
            </a:fld>
            <a:endParaRPr lang="en-US" altLang="ja-JP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D705526-CC85-F144-A220-AC1B74FB720F}" type="slidenum">
              <a:rPr lang="en-US" altLang="ja-JP" sz="1200"/>
              <a:pPr>
                <a:defRPr/>
              </a:pPr>
              <a:t>9</a:t>
            </a:fld>
            <a:endParaRPr lang="en-US" altLang="ja-JP" sz="1200"/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/>
            <a:fld id="{7242DE37-1409-9644-8998-1825B8EA341D}" type="slidenum">
              <a:rPr kumimoji="0" lang="en-US" altLang="ja-JP" sz="1200"/>
              <a:pPr algn="r" fontAlgn="base"/>
              <a:t>9</a:t>
            </a:fld>
            <a:endParaRPr kumimoji="0" lang="en-US" altLang="ja-JP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kumimoji="0" lang="ja-JP" altLang="en-US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2ADA0-9038-FF48-ACF9-426B725702C8}" type="slidenum">
              <a:rPr lang="en-US" altLang="ja-JP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10</a:t>
            </a:fld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 smtClean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895743"/>
            <a:fld id="{F9DFA183-AFDA-0D43-9BE6-B53B85C62947}" type="slidenum">
              <a:rPr lang="en-US"/>
              <a:pPr defTabSz="895743"/>
              <a:t>19</a:t>
            </a:fld>
            <a:endParaRPr 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1" y="4344025"/>
            <a:ext cx="5028579" cy="4116049"/>
          </a:xfrm>
          <a:noFill/>
        </p:spPr>
        <p:txBody>
          <a:bodyPr/>
          <a:lstStyle/>
          <a:p>
            <a:pPr eaLnBrk="1" hangingPunct="1"/>
            <a:endParaRPr lang="ja-JP" altLang="en-US"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DBDAC453-2A38-7D43-AE85-28F94ED7A100}" type="slidenum">
              <a:rPr lang="ja-JP" altLang="en-US">
                <a:solidFill>
                  <a:prstClr val="black"/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4"/>
            <a:ext cx="9140825" cy="6850063"/>
            <a:chOff x="0" y="0"/>
            <a:chExt cx="5758" cy="4315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sp>
        <p:nvSpPr>
          <p:cNvPr id="245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45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1EC95-F20F-8748-82BA-A494F59495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01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0DC3A-A8A4-C94C-8FD0-3AB0B950F5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9873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2453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2453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58E68-81AC-C649-A159-E9A205C10F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489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C8EDB-BC76-BF49-A855-39F7162BC4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2578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896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896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B363B-3D36-9947-A401-E4C5874C52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3637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3DBA5-04F4-324F-9A50-208E54E05F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249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457200" y="3925896"/>
            <a:ext cx="8229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A4E73-15A5-3447-A9CB-B8E1261982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9963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1_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3925896"/>
            <a:ext cx="8229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254C1-2FD1-C048-91FC-968778DC70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424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25896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355F2-8EFD-5B40-81DD-F23A47FABCF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1377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703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A. Yamamoto, 2015/12/4</a:t>
            </a: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Ingot-Nb based SRF for the ILC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82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F1EB95E8-4F46-3A44-90DA-19B22A9537E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1618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4CBCF-0E79-224F-B828-C2D2D1E5D8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0971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D9117B62-F143-9842-9B4A-A94CE4B6869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8759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EC64AEA2-790A-DF46-B3D5-2D2867353E3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00894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CAC7C137-5F73-F04C-AC64-A619713348A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93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56477558-1D28-0B43-86D9-6249DB2D7EC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67890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314153F6-9C09-404D-82A1-7D931852851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0496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8476759D-4991-E24A-8646-876903ADF0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5694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DDE29647-B677-1C4D-8D06-E99FC746B4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5741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4E253A81-8D07-F94C-AF61-732401CEDF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0696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461FD7EF-E45D-F546-9EF4-CB6F4530224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9048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cs typeface="Osaka" charset="0"/>
              </a:defRPr>
            </a:lvl1pPr>
          </a:lstStyle>
          <a:p>
            <a:pPr>
              <a:defRPr/>
            </a:pPr>
            <a:fld id="{7B1DEE9D-8250-3B41-A8E3-011E9DBA24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6511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913B9-E37C-B34C-AE05-2C16E04C13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4003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1" y="21"/>
            <a:ext cx="9141069" cy="6850063"/>
            <a:chOff x="0" y="0"/>
            <a:chExt cx="5758" cy="4315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  <a:latin typeface="Times" pitchFamily="-105" charset="0"/>
                <a:ea typeface="Osaka" pitchFamily="-105" charset="-128"/>
                <a:cs typeface="Osaka" pitchFamily="-105" charset="-128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7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</p:grpSp>
      </p:grpSp>
      <p:sp>
        <p:nvSpPr>
          <p:cNvPr id="245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47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45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77FD0B-638A-1B4B-91B5-384DEF79415A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765843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F72B4-F5BC-E849-9EAA-984F76B8F000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471500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2B66B-D59E-3648-B811-640F732F7716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558555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18C07-B417-BE49-AB46-4659527866B2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548118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D0B83-6D1B-CB48-B416-54F8877D6090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933434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C0604-81D9-E344-8A86-CF667843A8B3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910824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F1D9A-70F0-AC4C-9088-3406D21CD9AD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4029150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17434-646C-D340-BAF2-D9E916D6A2A4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424572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5935B-DC5D-1046-BCFC-15879E31BBB3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088616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2E31D-156A-274D-AA95-EB69B5024DC8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21838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97AB9-6076-C64C-B7E5-62C743FF0A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5168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2453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2453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93126-98F2-4F48-8EDD-9574845596E4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742974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E26FB-6E0E-A140-BBC5-F0072A15C8E9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5866729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91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91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3A74F-438A-BF41-B196-A2DC7B5A61D3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3871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97CE1-7AF1-D449-848B-83345D12FDAD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721906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457200" y="3925910"/>
            <a:ext cx="8229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DF7B8F-B9E4-7F46-8C65-1FD812749B56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667563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1_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3925910"/>
            <a:ext cx="8229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ECFBB-2742-C84B-96A9-FBF15C7A0EC8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428894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2591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8C7A0-022B-4F47-B7DF-64DA3EECAED2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281570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846F431-292A-634A-9046-18973C9DAEAE}" type="slidenum">
              <a:rPr lang="en-US" altLang="ja-JP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632382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172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6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7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5DC15-599C-2244-B202-537C8CFD02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9292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9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457200" y="1065399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2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2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4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7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6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7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7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037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77165-BA95-3748-91E8-B07C2A42AB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15133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8426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1583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0080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36052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1830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018332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2015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94360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50703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390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80A9D-E067-CD4F-AF02-47C77C7A30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130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92969" y="168547"/>
            <a:ext cx="7358063" cy="1733477"/>
          </a:xfrm>
          <a:prstGeom prst="rect">
            <a:avLst/>
          </a:prstGeom>
        </p:spPr>
        <p:txBody>
          <a:bodyPr/>
          <a:lstStyle>
            <a:lvl1pPr defTabSz="642915">
              <a:defRPr sz="5900" b="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 lvl="0">
              <a:defRPr sz="1800">
                <a:uFillTx/>
              </a:defRPr>
            </a:pPr>
            <a:r>
              <a:rPr sz="5900">
                <a:uFill>
                  <a:solidFill/>
                </a:uFill>
              </a:rPr>
              <a:t>タイトルテキスト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92969" y="1053703"/>
            <a:ext cx="7358063" cy="5804297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517903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830431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142959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1455487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1768015" defTabSz="642915">
              <a:spcBef>
                <a:spcPts val="1687"/>
              </a:spcBef>
              <a:buClr>
                <a:srgbClr val="000000"/>
              </a:buClr>
              <a:buFont typeface="ヒラギノ角ゴ Pro W3"/>
              <a:defRPr sz="3000">
                <a:uFill>
                  <a:solidFill/>
                </a:u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本文レベル1</a:t>
            </a:r>
          </a:p>
          <a:p>
            <a:pPr lvl="1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本文レベル2</a:t>
            </a:r>
          </a:p>
          <a:p>
            <a:pPr lvl="2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本文レベル3</a:t>
            </a:r>
          </a:p>
          <a:p>
            <a:pPr lvl="3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本文レベル4</a:t>
            </a:r>
          </a:p>
          <a:p>
            <a:pPr lvl="4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本文レベル 5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4329049" y="6527602"/>
            <a:ext cx="485902" cy="461665"/>
          </a:xfrm>
          <a:prstGeom prst="rect">
            <a:avLst/>
          </a:prstGeom>
        </p:spPr>
        <p:txBody>
          <a:bodyPr/>
          <a:lstStyle>
            <a:lvl1pPr>
              <a:defRPr sz="3000">
                <a:uFill>
                  <a:solidFill/>
                </a:uFill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674337"/>
      </p:ext>
    </p:extLst>
  </p:cSld>
  <p:clrMapOvr>
    <a:masterClrMapping/>
  </p:clrMapOvr>
  <p:transition xmlns:p14="http://schemas.microsoft.com/office/powerpoint/2010/main"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2014/08/26, A. Yamamoto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ILC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7104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727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2014/08/26, A. Yamamoto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ILC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275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13/04/17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Accelerator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D54DD-8E10-4643-8497-9CDBFAAA891F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6803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3DAD-3C43-9149-8162-29BE94FF66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387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6B92D-7879-9B47-9D4D-D37C21A8A7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329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4.xml"/><Relationship Id="rId17" Type="http://schemas.openxmlformats.org/officeDocument/2006/relationships/theme" Target="../theme/theme5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" y="4"/>
            <a:ext cx="9140825" cy="6850063"/>
            <a:chOff x="0" y="0"/>
            <a:chExt cx="5758" cy="431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2355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355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355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56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356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/>
              </a:p>
            </p:txBody>
          </p:sp>
        </p:grpSp>
      </p:grpSp>
      <p:sp>
        <p:nvSpPr>
          <p:cNvPr id="2356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356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235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26A2FA49-A55C-4949-BBF3-71FE0F3E4E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86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150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012FAB3A-EC00-2E42-8C96-5BB4486CD4C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1" y="21"/>
            <a:ext cx="9141069" cy="6850063"/>
            <a:chOff x="0" y="0"/>
            <a:chExt cx="5758" cy="4315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ja-JP" altLang="en-US">
                <a:solidFill>
                  <a:srgbClr val="FFFFFF"/>
                </a:solidFill>
                <a:latin typeface="Times" pitchFamily="-105" charset="0"/>
                <a:ea typeface="Osaka" pitchFamily="-105" charset="-128"/>
                <a:cs typeface="Osaka" pitchFamily="-105" charset="-128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2355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2355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2355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2356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2356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2356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7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</p:grpSp>
      </p:grpSp>
      <p:sp>
        <p:nvSpPr>
          <p:cNvPr id="2356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356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pitchFamily="-105" charset="0"/>
                <a:ea typeface="Osaka" pitchFamily="-105" charset="-128"/>
                <a:cs typeface="Osaka" pitchFamily="-105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5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Arial" pitchFamily="-105" charset="0"/>
                <a:ea typeface="Osaka" pitchFamily="-105" charset="-128"/>
                <a:cs typeface="Osaka" pitchFamily="-105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fld id="{8A8BD533-D294-704E-AD49-C343095E602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740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 smtClean="0">
                <a:solidFill>
                  <a:prstClr val="white"/>
                </a:solidFill>
                <a:ea typeface="+mn-ea"/>
                <a:cs typeface="+mn-cs"/>
              </a:rPr>
              <a:t>Slide </a:t>
            </a:r>
            <a:fld id="{B58F48A6-A3E1-4848-9AC3-B43F560BE4FE}" type="slidenum">
              <a:rPr kumimoji="0" lang="en-US" smtClean="0">
                <a:solidFill>
                  <a:prstClr val="white"/>
                </a:solidFill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R.L. Geng, NRI visit of JLab, Nov. 13, 2015</a:t>
            </a:r>
            <a:endParaRPr kumimoji="0" lang="en-US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7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0033"/>
        </a:buClr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50021"/>
        </a:buClr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300"/>
        </a:buClr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DE0000"/>
        </a:buClr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t>2014/08/26,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t>ILC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25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png"/><Relationship Id="rId7" Type="http://schemas.openxmlformats.org/officeDocument/2006/relationships/image" Target="../media/image44.emf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0.wmf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tif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microsoft.com/office/2007/relationships/hdphoto" Target="../media/hdphoto1.wdp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>
          <a:xfrm>
            <a:off x="179515" y="864639"/>
            <a:ext cx="8856983" cy="2792980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4800" dirty="0" smtClean="0">
                <a:solidFill>
                  <a:srgbClr val="FFFF00"/>
                </a:solidFill>
                <a:latin typeface="Calibri"/>
                <a:cs typeface="Calibri"/>
              </a:rPr>
              <a:t>Ingot-</a:t>
            </a:r>
            <a:r>
              <a:rPr kumimoji="1" lang="en-US" altLang="ja-JP" sz="4800" dirty="0" err="1" smtClean="0">
                <a:solidFill>
                  <a:srgbClr val="FFFF00"/>
                </a:solidFill>
                <a:latin typeface="Calibri"/>
                <a:cs typeface="Calibri"/>
              </a:rPr>
              <a:t>Nb</a:t>
            </a:r>
            <a:r>
              <a:rPr kumimoji="1" lang="en-US" altLang="ja-JP" sz="4800" dirty="0" smtClean="0">
                <a:solidFill>
                  <a:srgbClr val="FFFF00"/>
                </a:solidFill>
                <a:latin typeface="Calibri"/>
                <a:cs typeface="Calibri"/>
              </a:rPr>
              <a:t> Based SRF Technology for the </a:t>
            </a:r>
            <a:br>
              <a:rPr kumimoji="1" lang="en-US" altLang="ja-JP" sz="4800" dirty="0" smtClean="0">
                <a:solidFill>
                  <a:srgbClr val="FFFF00"/>
                </a:solidFill>
                <a:latin typeface="Calibri"/>
                <a:cs typeface="Calibri"/>
              </a:rPr>
            </a:br>
            <a:r>
              <a:rPr kumimoji="1" lang="en-US" altLang="ja-JP" sz="4800" dirty="0" smtClean="0">
                <a:solidFill>
                  <a:srgbClr val="FFFF00"/>
                </a:solidFill>
                <a:latin typeface="Calibri"/>
                <a:cs typeface="Calibri"/>
              </a:rPr>
              <a:t>International Linear Collider</a:t>
            </a:r>
            <a:endParaRPr kumimoji="1" lang="ja-JP" altLang="en-US" sz="5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>
          <a:xfrm>
            <a:off x="827584" y="4224864"/>
            <a:ext cx="7356860" cy="1940440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sz="3800" b="1" i="1" dirty="0" smtClean="0">
                <a:latin typeface="Calibri"/>
                <a:cs typeface="Calibri"/>
              </a:rPr>
              <a:t>Akira Yamamoto, M. Yamanaka (KEK), </a:t>
            </a:r>
          </a:p>
          <a:p>
            <a:r>
              <a:rPr lang="en-US" altLang="ja-JP" sz="3800" b="1" i="1" dirty="0" smtClean="0">
                <a:latin typeface="Calibri"/>
                <a:cs typeface="Calibri"/>
              </a:rPr>
              <a:t>and </a:t>
            </a:r>
          </a:p>
          <a:p>
            <a:r>
              <a:rPr lang="en-US" altLang="ja-JP" sz="3800" b="1" i="1" dirty="0" smtClean="0">
                <a:latin typeface="Calibri"/>
                <a:cs typeface="Calibri"/>
              </a:rPr>
              <a:t>G. </a:t>
            </a:r>
            <a:r>
              <a:rPr lang="en-US" altLang="ja-JP" sz="3800" b="1" i="1" dirty="0" err="1" smtClean="0">
                <a:latin typeface="Calibri"/>
                <a:cs typeface="Calibri"/>
              </a:rPr>
              <a:t>Myneni</a:t>
            </a:r>
            <a:r>
              <a:rPr lang="en-US" altLang="ja-JP" sz="3800" b="1" i="1" dirty="0" smtClean="0">
                <a:latin typeface="Calibri"/>
                <a:cs typeface="Calibri"/>
              </a:rPr>
              <a:t> </a:t>
            </a:r>
            <a:r>
              <a:rPr lang="en-US" altLang="ja-JP" sz="3800" b="1" i="1" dirty="0">
                <a:latin typeface="Calibri"/>
                <a:cs typeface="Calibri"/>
              </a:rPr>
              <a:t>(</a:t>
            </a:r>
            <a:r>
              <a:rPr lang="en-US" altLang="ja-JP" sz="3800" b="1" i="1" dirty="0" err="1" smtClean="0">
                <a:latin typeface="Calibri"/>
                <a:cs typeface="Calibri"/>
              </a:rPr>
              <a:t>Jlab</a:t>
            </a:r>
            <a:r>
              <a:rPr lang="en-US" altLang="ja-JP" sz="3800" b="1" i="1" dirty="0" smtClean="0">
                <a:latin typeface="Calibri"/>
                <a:cs typeface="Calibri"/>
              </a:rPr>
              <a:t>)</a:t>
            </a:r>
          </a:p>
          <a:p>
            <a:endParaRPr kumimoji="1" lang="en-US" altLang="ja-JP" sz="3800" b="1" dirty="0">
              <a:latin typeface="Calibri"/>
              <a:cs typeface="Calibri"/>
            </a:endParaRPr>
          </a:p>
          <a:p>
            <a:r>
              <a:rPr lang="en-US" altLang="ja-JP" sz="3600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altLang="ja-JP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o be presented at “Ingot </a:t>
            </a:r>
            <a:r>
              <a:rPr lang="en-US" altLang="ja-JP" sz="36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Nobium</a:t>
            </a:r>
            <a:r>
              <a:rPr lang="en-US" altLang="ja-JP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CARADA Workshop”,</a:t>
            </a:r>
          </a:p>
          <a:p>
            <a:r>
              <a:rPr lang="en-US" altLang="ja-JP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ja-JP" sz="36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JLab</a:t>
            </a:r>
            <a:r>
              <a:rPr lang="en-US" altLang="ja-JP" sz="3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, 4 Dec., 2015 </a:t>
            </a:r>
            <a:endParaRPr kumimoji="1" lang="ja-JP" altLang="en-US" sz="3600" dirty="0">
              <a:solidFill>
                <a:schemeClr val="bg1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2015/12/4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7FD0B-638A-1B4B-91B5-384DEF79415A}" type="slidenum">
              <a:rPr lang="en-US" altLang="ja-JP" smtClean="0">
                <a:solidFill>
                  <a:srgbClr val="FFFFFF"/>
                </a:solidFill>
                <a:ea typeface="Osaka"/>
                <a:cs typeface="Osaka"/>
              </a:rPr>
              <a:pPr/>
              <a:t>1</a:t>
            </a:fld>
            <a:endParaRPr lang="en-US" altLang="ja-JP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Ingot-Nb based SRF for the ILC</a:t>
            </a:r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タイトル 7"/>
          <p:cNvSpPr>
            <a:spLocks noGrp="1"/>
          </p:cNvSpPr>
          <p:nvPr>
            <p:ph type="title"/>
          </p:nvPr>
        </p:nvSpPr>
        <p:spPr>
          <a:xfrm>
            <a:off x="611832" y="138336"/>
            <a:ext cx="7848600" cy="914400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  <a:latin typeface="Calibri"/>
                <a:cs typeface="Calibri"/>
              </a:rPr>
              <a:t>SCRF Industrialization required</a:t>
            </a:r>
            <a:r>
              <a:rPr kumimoji="0" lang="en-US" altLang="ja-JP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endParaRPr kumimoji="0" lang="ja-JP" altLang="en-US" dirty="0" smtClean="0">
              <a:solidFill>
                <a:schemeClr val="tx1"/>
              </a:solidFill>
              <a:latin typeface="Calibri"/>
              <a:cs typeface="Calibri"/>
            </a:endParaRPr>
          </a:p>
        </p:txBody>
      </p:sp>
      <p:graphicFrame>
        <p:nvGraphicFramePr>
          <p:cNvPr id="10" name="コンテンツ プレースホルダ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6500874"/>
              </p:ext>
            </p:extLst>
          </p:nvPr>
        </p:nvGraphicFramePr>
        <p:xfrm>
          <a:off x="323528" y="1196752"/>
          <a:ext cx="3816424" cy="4175760"/>
        </p:xfrm>
        <a:graphic>
          <a:graphicData uri="http://schemas.openxmlformats.org/drawingml/2006/table">
            <a:tbl>
              <a:tblPr firstRow="1">
                <a:tableStyleId>{10A1B5D5-9B99-4C35-A422-299274C87663}</a:tableStyleId>
              </a:tblPr>
              <a:tblGrid>
                <a:gridCol w="1897611"/>
                <a:gridCol w="1918813"/>
              </a:tblGrid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 x10</a:t>
                      </a:r>
                      <a:r>
                        <a:rPr kumimoji="1" lang="en-US" altLang="ja-JP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289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Pulse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duration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0.73 </a:t>
                      </a:r>
                      <a:r>
                        <a:rPr kumimoji="1" lang="en-US" altLang="ja-JP" sz="18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ms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601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Average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5.8 mA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 pulse)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7526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Av. field gradient</a:t>
                      </a:r>
                      <a:endParaRPr kumimoji="1" lang="ja-JP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31.5 MV/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m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Q</a:t>
                      </a:r>
                      <a:r>
                        <a:rPr kumimoji="1" lang="en-US" altLang="ja-JP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0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 = 1E10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63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 9-cell cavity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16024 (x 1.1)</a:t>
                      </a:r>
                      <a:endParaRPr kumimoji="1" lang="en-US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63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 </a:t>
                      </a:r>
                      <a:r>
                        <a:rPr kumimoji="1" lang="en-US" altLang="ja-JP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cryomodule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1" lang="en-US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1,855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Klystron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~400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</a:tbl>
          </a:graphicData>
        </a:graphic>
      </p:graphicFrame>
      <p:sp>
        <p:nvSpPr>
          <p:cNvPr id="25640" name="日付プレースホルダ 10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A. Yamamoto, 2015/12/4</a:t>
            </a:r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56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2B317A-387A-A64A-8604-D8065BCF9A73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10</a:t>
            </a:fld>
            <a:endParaRPr lang="en-US" altLang="ja-JP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12" name="Picture 5" descr="OT0105H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060" y="1200280"/>
            <a:ext cx="3648809" cy="2202260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pic>
        <p:nvPicPr>
          <p:cNvPr id="14" name="図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645024"/>
            <a:ext cx="2808311" cy="79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5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8500" y="4725144"/>
            <a:ext cx="5173980" cy="1603375"/>
          </a:xfrm>
          <a:prstGeom prst="rect">
            <a:avLst/>
          </a:prstGeom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795770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>
                <a:latin typeface="Helvetica"/>
                <a:cs typeface="Helvetica"/>
              </a:rPr>
              <a:t>ILC </a:t>
            </a:r>
            <a:r>
              <a:rPr kumimoji="1" lang="en-US" altLang="ja-JP" sz="4000" dirty="0" smtClean="0">
                <a:latin typeface="Helvetica"/>
                <a:cs typeface="Helvetica"/>
              </a:rPr>
              <a:t>Accelerator Parameters 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97AB9-6076-C64C-B7E5-62C743FF0A6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15" name="コンテンツ プレースホルダー 14"/>
          <p:cNvPicPr>
            <a:picLocks noGrp="1" noChangeAspect="1"/>
          </p:cNvPicPr>
          <p:nvPr>
            <p:ph idx="1"/>
          </p:nvPr>
        </p:nvPicPr>
        <p:blipFill>
          <a:blip r:embed="rId2"/>
          <a:srcRect l="-6680" r="-6680"/>
          <a:stretch>
            <a:fillRect/>
          </a:stretch>
        </p:blipFill>
        <p:spPr>
          <a:xfrm>
            <a:off x="205680" y="1416386"/>
            <a:ext cx="8686800" cy="4748918"/>
          </a:xfrm>
        </p:spPr>
      </p:pic>
      <p:sp>
        <p:nvSpPr>
          <p:cNvPr id="2" name="正方形/長方形 1"/>
          <p:cNvSpPr/>
          <p:nvPr/>
        </p:nvSpPr>
        <p:spPr>
          <a:xfrm>
            <a:off x="4788024" y="1484784"/>
            <a:ext cx="1440160" cy="460851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732240" y="1484784"/>
            <a:ext cx="1440160" cy="460851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7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矢印コネクタ 50"/>
          <p:cNvCxnSpPr/>
          <p:nvPr/>
        </p:nvCxnSpPr>
        <p:spPr>
          <a:xfrm>
            <a:off x="4852318" y="1311547"/>
            <a:ext cx="0" cy="1376763"/>
          </a:xfrm>
          <a:prstGeom prst="straightConnector1">
            <a:avLst/>
          </a:prstGeom>
          <a:ln w="57150" cmpd="sng">
            <a:solidFill>
              <a:srgbClr val="FFFFFF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6" idx="3"/>
          </p:cNvCxnSpPr>
          <p:nvPr/>
        </p:nvCxnSpPr>
        <p:spPr>
          <a:xfrm flipV="1">
            <a:off x="6515899" y="2771144"/>
            <a:ext cx="676256" cy="210896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247" y="125892"/>
            <a:ext cx="8003020" cy="509172"/>
          </a:xfrm>
        </p:spPr>
        <p:txBody>
          <a:bodyPr>
            <a:noAutofit/>
          </a:bodyPr>
          <a:lstStyle/>
          <a:p>
            <a:r>
              <a:rPr kumimoji="1" lang="en-US" altLang="ja-JP" sz="1400" b="1" dirty="0"/>
              <a:t> </a:t>
            </a:r>
            <a:r>
              <a:rPr kumimoji="1" lang="en-US" altLang="ja-JP" sz="1400" b="1" dirty="0" smtClean="0"/>
              <a:t>   </a:t>
            </a:r>
            <a:r>
              <a:rPr kumimoji="1" lang="en-US" altLang="ja-JP" sz="2800" dirty="0" smtClean="0">
                <a:latin typeface="Calibri"/>
                <a:cs typeface="Calibri"/>
              </a:rPr>
              <a:t>  </a:t>
            </a:r>
            <a:r>
              <a:rPr kumimoji="1" lang="en-US" altLang="ja-JP" sz="3200" dirty="0" smtClean="0">
                <a:latin typeface="Calibri"/>
                <a:cs typeface="Calibri"/>
              </a:rPr>
              <a:t>SCRF Procurement/Manufacturing Model </a:t>
            </a:r>
            <a:endParaRPr kumimoji="1" lang="ja-JP" altLang="en-US" sz="2800" dirty="0">
              <a:latin typeface="Calibri"/>
              <a:cs typeface="Calibri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5390" y="5329037"/>
            <a:ext cx="3088750" cy="955667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400" dirty="0" smtClean="0">
                <a:solidFill>
                  <a:schemeClr val="bg1"/>
                </a:solidFill>
                <a:effectLst/>
                <a:latin typeface="Calibri"/>
                <a:cs typeface="Calibri"/>
              </a:rPr>
              <a:t>Regional hub-laboratories responsible to regional procurements to be open for any world-wide industry participation </a:t>
            </a:r>
          </a:p>
          <a:p>
            <a:pPr marL="0" indent="0">
              <a:buNone/>
            </a:pPr>
            <a:endParaRPr kumimoji="1" lang="ja-JP" altLang="en-US" sz="1400" dirty="0"/>
          </a:p>
        </p:txBody>
      </p:sp>
      <p:sp>
        <p:nvSpPr>
          <p:cNvPr id="4" name="円/楕円 3"/>
          <p:cNvSpPr/>
          <p:nvPr/>
        </p:nvSpPr>
        <p:spPr>
          <a:xfrm>
            <a:off x="2001707" y="1860403"/>
            <a:ext cx="5673801" cy="3273594"/>
          </a:xfrm>
          <a:prstGeom prst="ellipse">
            <a:avLst/>
          </a:prstGeom>
          <a:noFill/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00">
              <a:solidFill>
                <a:srgbClr val="FFFFF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フローチャート: 結合子 5"/>
          <p:cNvSpPr/>
          <p:nvPr/>
        </p:nvSpPr>
        <p:spPr>
          <a:xfrm>
            <a:off x="6945943" y="1931365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Regional Hub-Lab:</a:t>
            </a:r>
          </a:p>
          <a:p>
            <a:pPr algn="ctr"/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E, &amp; … </a:t>
            </a:r>
            <a:endParaRPr lang="ja-JP" alt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フローチャート: 結合子 6"/>
          <p:cNvSpPr/>
          <p:nvPr/>
        </p:nvSpPr>
        <p:spPr>
          <a:xfrm>
            <a:off x="1153928" y="1876141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Regional Hub-Lab:</a:t>
            </a:r>
          </a:p>
          <a:p>
            <a:pPr algn="ctr"/>
            <a:r>
              <a:rPr lang="en-US" altLang="ja-JP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  <a:endParaRPr lang="ja-JP" alt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フローチャート: 結合子 7"/>
          <p:cNvSpPr/>
          <p:nvPr/>
        </p:nvSpPr>
        <p:spPr>
          <a:xfrm>
            <a:off x="1153928" y="4087491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Regional Hub-Lab:</a:t>
            </a:r>
          </a:p>
          <a:p>
            <a:pPr algn="ctr"/>
            <a:r>
              <a:rPr lang="en-US" altLang="ja-JP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  <a:endParaRPr lang="ja-JP" alt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フローチャート: 結合子 8"/>
          <p:cNvSpPr/>
          <p:nvPr/>
        </p:nvSpPr>
        <p:spPr>
          <a:xfrm>
            <a:off x="6988218" y="396323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Regional Hub-Lab:</a:t>
            </a:r>
          </a:p>
          <a:p>
            <a:pPr algn="ctr"/>
            <a:r>
              <a:rPr lang="en-US" altLang="ja-JP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D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  <a:endParaRPr lang="ja-JP" alt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5" name="フローチャート: 結合子 14"/>
          <p:cNvSpPr/>
          <p:nvPr/>
        </p:nvSpPr>
        <p:spPr>
          <a:xfrm>
            <a:off x="2788587" y="2623092"/>
            <a:ext cx="4017217" cy="1780940"/>
          </a:xfrm>
          <a:prstGeom prst="flowChartConnector">
            <a:avLst/>
          </a:prstGeom>
          <a:solidFill>
            <a:srgbClr val="CCFFCC"/>
          </a:solidFill>
          <a:ln w="28575" cmpd="sng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World-wide</a:t>
            </a:r>
          </a:p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Industry responsible to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Arial"/>
                <a:ea typeface="Arial Unicode MS"/>
                <a:cs typeface="Arial Unicode MS"/>
              </a:rPr>
              <a:t>‘Build-to-Print’ manufacturing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2862784" y="730265"/>
            <a:ext cx="3768729" cy="567474"/>
          </a:xfrm>
          <a:prstGeom prst="roundRect">
            <a:avLst/>
          </a:prstGeom>
          <a:solidFill>
            <a:srgbClr val="FF66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 smtClean="0">
                <a:solidFill>
                  <a:srgbClr val="FFFF00"/>
                </a:solidFill>
                <a:latin typeface="Arial"/>
                <a:ea typeface="Arial Unicode MS"/>
                <a:cs typeface="Arial Unicode MS"/>
              </a:rPr>
              <a:t>ILC Host-Lab </a:t>
            </a:r>
            <a:endParaRPr lang="ja-JP" altLang="en-US" sz="3600" dirty="0">
              <a:solidFill>
                <a:srgbClr val="FFFF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2" name="フローチャート: 結合子 21"/>
          <p:cNvSpPr/>
          <p:nvPr/>
        </p:nvSpPr>
        <p:spPr>
          <a:xfrm>
            <a:off x="3242242" y="4786100"/>
            <a:ext cx="3285560" cy="1614700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Regional Hub-Lab:</a:t>
            </a:r>
          </a:p>
          <a:p>
            <a:pPr algn="ctr"/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C: </a:t>
            </a:r>
            <a:r>
              <a:rPr lang="en-US" altLang="ja-JP" sz="1600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responsible to </a:t>
            </a:r>
          </a:p>
          <a:p>
            <a:pPr algn="ctr"/>
            <a:r>
              <a:rPr lang="en-US" altLang="ja-JP" sz="1600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Hosting System Test  and </a:t>
            </a:r>
            <a:r>
              <a:rPr lang="en-US" altLang="ja-JP" sz="1600" b="1" dirty="0" smtClean="0">
                <a:solidFill>
                  <a:srgbClr val="FF6600"/>
                </a:solidFill>
                <a:latin typeface="Arial"/>
                <a:ea typeface="Arial Unicode MS"/>
                <a:cs typeface="Arial Unicode MS"/>
              </a:rPr>
              <a:t>Gradient Performance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3409804" y="1505366"/>
            <a:ext cx="2595315" cy="731165"/>
          </a:xfrm>
          <a:prstGeom prst="roundRect">
            <a:avLst>
              <a:gd name="adj" fmla="val 21532"/>
            </a:avLst>
          </a:prstGeom>
          <a:solidFill>
            <a:srgbClr val="CCFFCC"/>
          </a:solidFill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rgbClr val="3366FF"/>
                </a:solidFill>
                <a:latin typeface="Arial"/>
                <a:ea typeface="Arial Unicode MS"/>
                <a:cs typeface="Arial Unicode MS"/>
              </a:rPr>
              <a:t>Technical Coordination</a:t>
            </a:r>
          </a:p>
          <a:p>
            <a:pPr algn="ctr"/>
            <a:r>
              <a:rPr lang="en-US" altLang="ja-JP" sz="1600" dirty="0" smtClean="0">
                <a:solidFill>
                  <a:srgbClr val="3366FF"/>
                </a:solidFill>
                <a:latin typeface="Arial"/>
                <a:ea typeface="Arial Unicode MS"/>
                <a:cs typeface="Arial Unicode MS"/>
              </a:rPr>
              <a:t>for Lab-Consortium </a:t>
            </a: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2708891" y="4087487"/>
            <a:ext cx="676256" cy="210896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2664345" y="2688312"/>
            <a:ext cx="671135" cy="209403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endCxn id="9" idx="1"/>
          </p:cNvCxnSpPr>
          <p:nvPr/>
        </p:nvCxnSpPr>
        <p:spPr>
          <a:xfrm>
            <a:off x="6631513" y="3865610"/>
            <a:ext cx="602919" cy="241711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4845509" y="4395029"/>
            <a:ext cx="0" cy="391075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4312109" y="1311545"/>
            <a:ext cx="0" cy="215264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6795447" y="6074709"/>
            <a:ext cx="687290" cy="13805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7512739" y="5521174"/>
            <a:ext cx="1646605" cy="73866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: Technical </a:t>
            </a:r>
          </a:p>
          <a:p>
            <a:r>
              <a:rPr lang="en-US" altLang="ja-JP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 coordination link </a:t>
            </a:r>
          </a:p>
          <a:p>
            <a:r>
              <a:rPr lang="en-US" altLang="ja-JP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: Procurement link </a:t>
            </a:r>
            <a:endParaRPr lang="ja-JP" alt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cxnSp>
        <p:nvCxnSpPr>
          <p:cNvPr id="79" name="直線矢印コネクタ 78"/>
          <p:cNvCxnSpPr/>
          <p:nvPr/>
        </p:nvCxnSpPr>
        <p:spPr>
          <a:xfrm>
            <a:off x="6805802" y="5729566"/>
            <a:ext cx="687290" cy="13805"/>
          </a:xfrm>
          <a:prstGeom prst="straightConnector1">
            <a:avLst/>
          </a:prstGeom>
          <a:ln w="12700" cmpd="sng">
            <a:solidFill>
              <a:srgbClr val="FFFFFF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z="1400" smtClean="0">
                <a:latin typeface="Arial"/>
                <a:ea typeface="Arial Unicode MS"/>
                <a:cs typeface="Arial Unicode MS"/>
              </a:rPr>
              <a:t>A. Yamamoto, 2015/12/4</a:t>
            </a:r>
            <a:endParaRPr lang="en-US" sz="1400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z="1400" smtClean="0">
                <a:latin typeface="Arial"/>
                <a:ea typeface="Arial Unicode MS"/>
                <a:cs typeface="Arial Unicode MS"/>
              </a:rPr>
              <a:pPr/>
              <a:t>12</a:t>
            </a:fld>
            <a:endParaRPr lang="en-US" sz="1400" dirty="0"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26" name="図 25" descr="cryomodule_2008_low_trans.jpg"/>
          <p:cNvPicPr>
            <a:picLocks noChangeAspect="1"/>
          </p:cNvPicPr>
          <p:nvPr/>
        </p:nvPicPr>
        <p:blipFill>
          <a:blip r:embed="rId2" cstate="email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59" y="755272"/>
            <a:ext cx="2061474" cy="123688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pic>
        <p:nvPicPr>
          <p:cNvPr id="27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243" y="1035451"/>
            <a:ext cx="2070982" cy="52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055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22574" y="45511"/>
            <a:ext cx="8293171" cy="5847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3200" b="1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  <a:latin typeface="Osaka"/>
                <a:ea typeface="Osaka"/>
                <a:cs typeface="Osaka"/>
              </a:rPr>
              <a:t>SRF Facilities anticipated for Hub/Consortium  </a:t>
            </a:r>
            <a:endParaRPr lang="en-US" altLang="ja-JP" sz="2400" b="1" dirty="0">
              <a:solidFill>
                <a:prstClr val="black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443038" y="4534084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5" descr="world_atras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22496"/>
            <a:ext cx="8204200" cy="3703638"/>
          </a:xfrm>
          <a:prstGeom prst="rect">
            <a:avLst/>
          </a:prstGeom>
          <a:noFill/>
          <a:effectLst/>
        </p:spPr>
      </p:pic>
      <p:pic>
        <p:nvPicPr>
          <p:cNvPr id="8" name="Picture 9" descr="KEK_view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387" y="3657139"/>
            <a:ext cx="2400274" cy="1969144"/>
          </a:xfrm>
          <a:prstGeom prst="rect">
            <a:avLst/>
          </a:prstGeom>
          <a:noFill/>
          <a:effectLst>
            <a:outerShdw blurRad="127000" dist="101600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9" name="Picture 10" descr="FN0159Low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516" y="3906797"/>
            <a:ext cx="2281767" cy="1719645"/>
          </a:xfrm>
          <a:prstGeom prst="rect">
            <a:avLst/>
          </a:prstGeom>
          <a:noFill/>
          <a:effectLst>
            <a:outerShdw blurRad="127000" dist="101600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0" name="Picture 11" descr="FLASH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28" y="3853664"/>
            <a:ext cx="1928619" cy="1736245"/>
          </a:xfrm>
          <a:prstGeom prst="rect">
            <a:avLst/>
          </a:prstGeom>
          <a:noFill/>
          <a:effectLst>
            <a:outerShdw blurRad="127000" dist="101600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0424" name="Oval 12"/>
          <p:cNvSpPr>
            <a:spLocks noChangeArrowheads="1"/>
          </p:cNvSpPr>
          <p:nvPr/>
        </p:nvSpPr>
        <p:spPr bwMode="auto">
          <a:xfrm>
            <a:off x="3810000" y="4390857"/>
            <a:ext cx="381000" cy="380311"/>
          </a:xfrm>
          <a:prstGeom prst="ellipse">
            <a:avLst/>
          </a:prstGeom>
          <a:noFill/>
          <a:ln w="38100">
            <a:solidFill>
              <a:srgbClr val="FFC62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25" name="Oval 13"/>
          <p:cNvSpPr>
            <a:spLocks noChangeArrowheads="1"/>
          </p:cNvSpPr>
          <p:nvPr/>
        </p:nvSpPr>
        <p:spPr bwMode="auto">
          <a:xfrm>
            <a:off x="6477000" y="4121334"/>
            <a:ext cx="304800" cy="304800"/>
          </a:xfrm>
          <a:prstGeom prst="ellipse">
            <a:avLst/>
          </a:prstGeom>
          <a:noFill/>
          <a:ln w="38100">
            <a:solidFill>
              <a:srgbClr val="FFC62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27" name="Oval 15"/>
          <p:cNvSpPr>
            <a:spLocks noChangeArrowheads="1"/>
          </p:cNvSpPr>
          <p:nvPr/>
        </p:nvSpPr>
        <p:spPr bwMode="auto">
          <a:xfrm>
            <a:off x="1524000" y="4534084"/>
            <a:ext cx="381000" cy="381000"/>
          </a:xfrm>
          <a:prstGeom prst="ellipse">
            <a:avLst/>
          </a:prstGeom>
          <a:noFill/>
          <a:ln w="38100">
            <a:solidFill>
              <a:srgbClr val="FFC62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28" name="Text Box 16"/>
          <p:cNvSpPr txBox="1">
            <a:spLocks noChangeArrowheads="1"/>
          </p:cNvSpPr>
          <p:nvPr/>
        </p:nvSpPr>
        <p:spPr bwMode="auto">
          <a:xfrm>
            <a:off x="304800" y="5675496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AMTF @DESY/E-XFEL, </a:t>
            </a: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CEA, </a:t>
            </a:r>
            <a:endParaRPr lang="en-US" altLang="ja-JP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29" name="Text Box 17"/>
          <p:cNvSpPr txBox="1">
            <a:spLocks noChangeArrowheads="1"/>
          </p:cNvSpPr>
          <p:nvPr/>
        </p:nvSpPr>
        <p:spPr bwMode="auto">
          <a:xfrm>
            <a:off x="3416300" y="566860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STF-CFF @ KEK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0" name="Text Box 18"/>
          <p:cNvSpPr txBox="1">
            <a:spLocks noChangeArrowheads="1"/>
          </p:cNvSpPr>
          <p:nvPr/>
        </p:nvSpPr>
        <p:spPr bwMode="auto">
          <a:xfrm>
            <a:off x="5932542" y="5675496"/>
            <a:ext cx="29066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ASTA @ FNAL, TEDF @  </a:t>
            </a:r>
            <a:r>
              <a:rPr lang="en-US" altLang="ja-JP" i="1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JLab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1" name="Oval 19"/>
          <p:cNvSpPr>
            <a:spLocks noChangeArrowheads="1"/>
          </p:cNvSpPr>
          <p:nvPr/>
        </p:nvSpPr>
        <p:spPr bwMode="auto">
          <a:xfrm>
            <a:off x="1371600" y="1713096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2" name="Oval 20"/>
          <p:cNvSpPr>
            <a:spLocks noChangeArrowheads="1"/>
          </p:cNvSpPr>
          <p:nvPr/>
        </p:nvSpPr>
        <p:spPr bwMode="auto">
          <a:xfrm>
            <a:off x="4038600" y="2017896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3" name="Oval 21"/>
          <p:cNvSpPr>
            <a:spLocks noChangeArrowheads="1"/>
          </p:cNvSpPr>
          <p:nvPr/>
        </p:nvSpPr>
        <p:spPr bwMode="auto">
          <a:xfrm>
            <a:off x="6858000" y="1789296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4" name="Oval 22"/>
          <p:cNvSpPr>
            <a:spLocks noChangeArrowheads="1"/>
          </p:cNvSpPr>
          <p:nvPr/>
        </p:nvSpPr>
        <p:spPr bwMode="auto">
          <a:xfrm>
            <a:off x="7239000" y="1789296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5" name="Oval 23"/>
          <p:cNvSpPr>
            <a:spLocks noChangeArrowheads="1"/>
          </p:cNvSpPr>
          <p:nvPr/>
        </p:nvSpPr>
        <p:spPr bwMode="auto">
          <a:xfrm>
            <a:off x="7010400" y="1941696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6" name="Text Box 24"/>
          <p:cNvSpPr txBox="1">
            <a:spLocks noChangeArrowheads="1"/>
          </p:cNvSpPr>
          <p:nvPr/>
        </p:nvSpPr>
        <p:spPr bwMode="auto">
          <a:xfrm>
            <a:off x="6184900" y="1484496"/>
            <a:ext cx="14285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151556"/>
                </a:solidFill>
                <a:latin typeface="Calibri"/>
                <a:ea typeface="ＭＳ Ｐゴシック"/>
              </a:rPr>
              <a:t>FNAL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/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AS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TA</a:t>
            </a:r>
            <a:r>
              <a:rPr lang="en-US" altLang="ja-JP" sz="1400" b="1" dirty="0">
                <a:solidFill>
                  <a:srgbClr val="151556"/>
                </a:solidFill>
                <a:latin typeface="Calibri"/>
                <a:ea typeface="ＭＳ Ｐゴシック"/>
              </a:rPr>
              <a:t>, ANL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7" name="Text Box 25"/>
          <p:cNvSpPr txBox="1">
            <a:spLocks noChangeArrowheads="1"/>
          </p:cNvSpPr>
          <p:nvPr/>
        </p:nvSpPr>
        <p:spPr bwMode="auto">
          <a:xfrm>
            <a:off x="7391400" y="1713096"/>
            <a:ext cx="796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151556"/>
                </a:solidFill>
                <a:latin typeface="Calibri"/>
                <a:ea typeface="ＭＳ Ｐゴシック"/>
              </a:rPr>
              <a:t>Cornell</a:t>
            </a:r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8" name="Text Box 26"/>
          <p:cNvSpPr txBox="1">
            <a:spLocks noChangeArrowheads="1"/>
          </p:cNvSpPr>
          <p:nvPr/>
        </p:nvSpPr>
        <p:spPr bwMode="auto">
          <a:xfrm>
            <a:off x="7073900" y="1954396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solidFill>
                  <a:srgbClr val="151556"/>
                </a:solidFill>
                <a:latin typeface="Calibri"/>
                <a:ea typeface="ＭＳ Ｐゴシック"/>
              </a:rPr>
              <a:t>JLAB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39" name="Text Box 27"/>
          <p:cNvSpPr txBox="1">
            <a:spLocks noChangeArrowheads="1"/>
          </p:cNvSpPr>
          <p:nvPr/>
        </p:nvSpPr>
        <p:spPr bwMode="auto">
          <a:xfrm>
            <a:off x="3880495" y="2125820"/>
            <a:ext cx="4686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KEK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0440" name="Text Box 28"/>
          <p:cNvSpPr txBox="1">
            <a:spLocks noChangeArrowheads="1"/>
          </p:cNvSpPr>
          <p:nvPr/>
        </p:nvSpPr>
        <p:spPr bwMode="auto">
          <a:xfrm>
            <a:off x="1027092" y="1399326"/>
            <a:ext cx="1595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DESY, INFN, 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E-XFEL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6121400" y="194169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5622659" y="2099917"/>
            <a:ext cx="11591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SLAC,  LCLS</a:t>
            </a:r>
            <a:r>
              <a:rPr lang="en-US" altLang="ja-JP" sz="1400" b="1" dirty="0">
                <a:solidFill>
                  <a:srgbClr val="151556"/>
                </a:solidFill>
                <a:latin typeface="Calibri"/>
                <a:ea typeface="ＭＳ Ｐゴシック"/>
              </a:rPr>
              <a:t>-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II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519768" y="171627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1223264" y="1784792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831629" y="1937192"/>
            <a:ext cx="18389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CEA-</a:t>
            </a:r>
            <a:r>
              <a:rPr lang="en-US" altLang="ja-JP" sz="1400" b="1" dirty="0" err="1" smtClean="0">
                <a:solidFill>
                  <a:srgbClr val="151556"/>
                </a:solidFill>
                <a:latin typeface="Calibri"/>
                <a:ea typeface="ＭＳ Ｐゴシック"/>
              </a:rPr>
              <a:t>Saclay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, 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LAL-</a:t>
            </a:r>
            <a:r>
              <a:rPr lang="en-US" altLang="ja-JP" sz="1400" b="1" dirty="0" err="1" smtClean="0">
                <a:solidFill>
                  <a:srgbClr val="151556"/>
                </a:solidFill>
                <a:latin typeface="Calibri"/>
                <a:ea typeface="ＭＳ Ｐゴシック"/>
              </a:rPr>
              <a:t>Orsay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 </a:t>
            </a:r>
            <a:endParaRPr lang="en-US" altLang="ja-JP" sz="1400" b="1" dirty="0">
              <a:solidFill>
                <a:srgbClr val="151556"/>
              </a:solidFill>
              <a:latin typeface="Calibri"/>
              <a:ea typeface="ＭＳ Ｐゴシック"/>
            </a:endParaRPr>
          </a:p>
        </p:txBody>
      </p:sp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3416300" y="1965176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130473" y="1553215"/>
            <a:ext cx="908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IHEP</a:t>
            </a:r>
            <a:r>
              <a:rPr lang="en-US" altLang="ja-JP" sz="11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, </a:t>
            </a:r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PKU</a:t>
            </a:r>
            <a:endParaRPr lang="en-US" altLang="ja-JP" sz="11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2760248" y="2322696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2396584" y="2427273"/>
            <a:ext cx="11352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 smtClean="0">
                <a:solidFill>
                  <a:srgbClr val="151556"/>
                </a:solidFill>
                <a:latin typeface="Calibri"/>
                <a:ea typeface="ＭＳ Ｐゴシック"/>
              </a:rPr>
              <a:t>IUAC, RRCAT</a:t>
            </a:r>
            <a:endParaRPr lang="en-US" altLang="ja-JP" sz="1100" b="1" dirty="0">
              <a:solidFill>
                <a:srgbClr val="151556"/>
              </a:solidFill>
              <a:latin typeface="Calibri"/>
              <a:ea typeface="ＭＳ Ｐゴシック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6802998" y="6535233"/>
            <a:ext cx="2133600" cy="258262"/>
          </a:xfrm>
          <a:prstGeom prst="rect">
            <a:avLst/>
          </a:prstGeom>
        </p:spPr>
        <p:txBody>
          <a:bodyPr anchor="ctr"/>
          <a:lstStyle/>
          <a:p>
            <a:pPr algn="r"/>
            <a:fld id="{CAAA0732-AD09-E341-AC15-95AAFB5FCEB8}" type="slidenum">
              <a:rPr lang="ja-JP" altLang="en-US" sz="10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algn="r"/>
              <a:t>13</a:t>
            </a:fld>
            <a:endParaRPr lang="ja-JP" altLang="en-US" sz="1000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3554651" y="1965176"/>
            <a:ext cx="152400" cy="152400"/>
          </a:xfrm>
          <a:prstGeom prst="ellipse">
            <a:avLst/>
          </a:prstGeom>
          <a:solidFill>
            <a:srgbClr val="FFC62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9" y="2659314"/>
            <a:ext cx="2135989" cy="1098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Oval 15"/>
          <p:cNvSpPr>
            <a:spLocks noChangeArrowheads="1"/>
          </p:cNvSpPr>
          <p:nvPr/>
        </p:nvSpPr>
        <p:spPr bwMode="auto">
          <a:xfrm>
            <a:off x="1244429" y="3069170"/>
            <a:ext cx="262469" cy="221251"/>
          </a:xfrm>
          <a:prstGeom prst="ellipse">
            <a:avLst/>
          </a:prstGeom>
          <a:noFill/>
          <a:ln w="38100">
            <a:solidFill>
              <a:srgbClr val="FFC62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1" name="図 10" descr="Visiting JLab | Jefferson Lab.pdf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7" t="10957" r="47370" b="65207"/>
          <a:stretch/>
        </p:blipFill>
        <p:spPr>
          <a:xfrm>
            <a:off x="7284754" y="2497833"/>
            <a:ext cx="1742835" cy="1185863"/>
          </a:xfrm>
          <a:prstGeom prst="rect">
            <a:avLst/>
          </a:prstGeom>
        </p:spPr>
      </p:pic>
      <p:sp>
        <p:nvSpPr>
          <p:cNvPr id="43" name="Oval 14"/>
          <p:cNvSpPr>
            <a:spLocks noChangeArrowheads="1"/>
          </p:cNvSpPr>
          <p:nvPr/>
        </p:nvSpPr>
        <p:spPr bwMode="auto">
          <a:xfrm>
            <a:off x="8035925" y="3079632"/>
            <a:ext cx="304800" cy="304800"/>
          </a:xfrm>
          <a:prstGeom prst="ellipse">
            <a:avLst/>
          </a:prstGeom>
          <a:noFill/>
          <a:ln w="38100">
            <a:solidFill>
              <a:srgbClr val="FFC62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904" y="2924751"/>
            <a:ext cx="1359326" cy="919361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456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下矢印 10"/>
          <p:cNvSpPr/>
          <p:nvPr/>
        </p:nvSpPr>
        <p:spPr>
          <a:xfrm>
            <a:off x="5202373" y="1653640"/>
            <a:ext cx="254000" cy="2253166"/>
          </a:xfrm>
          <a:prstGeom prst="down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/>
          <a:lstStyle/>
          <a:p>
            <a:r>
              <a:rPr lang="en-GB" dirty="0" smtClean="0">
                <a:latin typeface="Calibri"/>
                <a:cs typeface="Calibri"/>
              </a:rPr>
              <a:t>Cavity/</a:t>
            </a:r>
            <a:r>
              <a:rPr lang="en-GB" dirty="0" err="1" smtClean="0">
                <a:latin typeface="Calibri"/>
                <a:cs typeface="Calibri"/>
              </a:rPr>
              <a:t>Cryomodule</a:t>
            </a:r>
            <a:r>
              <a:rPr lang="en-GB" dirty="0" smtClean="0">
                <a:latin typeface="Calibri"/>
                <a:cs typeface="Calibri"/>
              </a:rPr>
              <a:t> Fabrication</a:t>
            </a:r>
            <a:endParaRPr lang="en-GB" sz="2800" dirty="0">
              <a:solidFill>
                <a:srgbClr val="3366FF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A. Yamamoto, 2015/12/4</a:t>
            </a:r>
            <a:endParaRPr lang="en-US" altLang="ja-JP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85ABE-900B-5F41-A7E2-B293305521C4}" type="slidenum">
              <a:rPr lang="en-US" altLang="ja-JP" sz="1600" smtClean="0">
                <a:latin typeface="Arial"/>
                <a:ea typeface="Arial Unicode MS"/>
                <a:cs typeface="Arial Unicode MS"/>
              </a:rPr>
              <a:pPr>
                <a:defRPr/>
              </a:pPr>
              <a:t>14</a:t>
            </a:fld>
            <a:endParaRPr lang="en-US" altLang="ja-JP" sz="1600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97572" y="1266762"/>
            <a:ext cx="4036629" cy="338554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Purchasing Material/Sub-component</a:t>
            </a:r>
            <a:endParaRPr lang="ja-JP" altLang="en-US" sz="16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10270" y="1943103"/>
            <a:ext cx="3747780" cy="338554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Manufacturing Cavity</a:t>
            </a: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：</a:t>
            </a:r>
            <a:endParaRPr lang="en-US" altLang="ja-JP" sz="1600" dirty="0" smtClean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10272" y="2584829"/>
            <a:ext cx="1963799" cy="338554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Processing Surface</a:t>
            </a:r>
            <a:endParaRPr lang="en-US" altLang="ja-JP" sz="1600" dirty="0" smtClean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10272" y="3142736"/>
            <a:ext cx="3623871" cy="338554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Assembling </a:t>
            </a:r>
            <a:r>
              <a:rPr lang="en-US" altLang="ja-JP" sz="1600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LHe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-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Tank </a:t>
            </a: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：</a:t>
            </a:r>
            <a:endParaRPr lang="en-US" altLang="ja-JP" sz="1600" dirty="0" smtClean="0">
              <a:solidFill>
                <a:srgbClr val="3366F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10271" y="3914235"/>
            <a:ext cx="2609909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Qualifying Cavity, 100 %</a:t>
            </a: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：</a:t>
            </a:r>
            <a:endParaRPr lang="en-US" altLang="ja-JP" sz="1600" dirty="0" smtClean="0">
              <a:solidFill>
                <a:srgbClr val="3366F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92929" y="5236868"/>
            <a:ext cx="3765122" cy="338554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Cryomodule</a:t>
            </a:r>
            <a:r>
              <a:rPr lang="en-US" altLang="ja-JP" sz="16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Assembly:: CM </a:t>
            </a: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組立</a:t>
            </a:r>
            <a:endParaRPr lang="en-US" altLang="ja-JP" sz="1600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5189671" y="4875192"/>
            <a:ext cx="254000" cy="361677"/>
          </a:xfrm>
          <a:prstGeom prst="down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" name="図 24" descr="cryomodule_2008_low_tran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16" y="4290477"/>
            <a:ext cx="2615865" cy="156951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sp>
        <p:nvSpPr>
          <p:cNvPr id="26" name="左中かっこ 25"/>
          <p:cNvSpPr/>
          <p:nvPr/>
        </p:nvSpPr>
        <p:spPr bwMode="auto">
          <a:xfrm>
            <a:off x="4366492" y="1229710"/>
            <a:ext cx="350958" cy="2305566"/>
          </a:xfrm>
          <a:prstGeom prst="leftBrace">
            <a:avLst>
              <a:gd name="adj1" fmla="val 27564"/>
              <a:gd name="adj2" fmla="val 3540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9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60" y="1266763"/>
            <a:ext cx="2366505" cy="599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4910271" y="4505859"/>
            <a:ext cx="4163438" cy="338554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Cavity String Assembly</a:t>
            </a: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：</a:t>
            </a:r>
            <a:endParaRPr lang="en-US" altLang="ja-JP" sz="1600" dirty="0" smtClean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31" name="左中かっこ 30"/>
          <p:cNvSpPr/>
          <p:nvPr/>
        </p:nvSpPr>
        <p:spPr bwMode="auto">
          <a:xfrm>
            <a:off x="4366492" y="4505859"/>
            <a:ext cx="350958" cy="1100341"/>
          </a:xfrm>
          <a:prstGeom prst="leftBrace">
            <a:avLst>
              <a:gd name="adj1" fmla="val 27564"/>
              <a:gd name="adj2" fmla="val 35405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1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838723" y="5706046"/>
            <a:ext cx="2710598" cy="338554"/>
          </a:xfrm>
          <a:prstGeom prst="rect">
            <a:avLst/>
          </a:prstGeom>
          <a:solidFill>
            <a:srgbClr val="85E0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Qualifying CMs, 33 + 5 %</a:t>
            </a:r>
            <a:r>
              <a:rPr lang="ja-JP" alt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：</a:t>
            </a:r>
            <a:endParaRPr lang="en-US" altLang="ja-JP" sz="1600" dirty="0" smtClean="0">
              <a:solidFill>
                <a:srgbClr val="3366FF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33" name="Picture 9" descr="cavityassy-annotated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9" t="28441" r="9150" b="24904"/>
          <a:stretch/>
        </p:blipFill>
        <p:spPr>
          <a:xfrm>
            <a:off x="333979" y="2372309"/>
            <a:ext cx="3592723" cy="1415810"/>
          </a:xfrm>
          <a:prstGeom prst="rect">
            <a:avLst/>
          </a:prstGeom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920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2" descr="D:\IPAC2015\HGHE cav\WEPWI013f5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150" y="521200"/>
            <a:ext cx="8655050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2107" y="2115548"/>
            <a:ext cx="179010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ILC is inevitable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next machine!</a:t>
            </a:r>
            <a:endParaRPr kumimoji="0" lang="en-US" sz="20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99859" y="15007"/>
            <a:ext cx="23086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Helvetica"/>
                <a:cs typeface="Helvetica"/>
              </a:rPr>
              <a:t>Courtesy: R. </a:t>
            </a:r>
            <a:r>
              <a:rPr kumimoji="1" lang="en-US" altLang="ja-JP" sz="2000" dirty="0" err="1" smtClean="0">
                <a:latin typeface="Helvetica"/>
                <a:cs typeface="Helvetica"/>
              </a:rPr>
              <a:t>Geng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876256" y="2708920"/>
            <a:ext cx="1944216" cy="72008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6444208" y="1268760"/>
            <a:ext cx="1944216" cy="720080"/>
          </a:xfrm>
          <a:prstGeom prst="ellipse">
            <a:avLst/>
          </a:prstGeom>
          <a:noFill/>
          <a:ln w="28575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011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557851"/>
              </p:ext>
            </p:extLst>
          </p:nvPr>
        </p:nvGraphicFramePr>
        <p:xfrm>
          <a:off x="708836" y="868276"/>
          <a:ext cx="6847663" cy="542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0" name="KGPlot" r:id="rId3" imgW="5359320" imgH="4813200" progId="KGraph_Plot">
                  <p:embed/>
                </p:oleObj>
              </mc:Choice>
              <mc:Fallback>
                <p:oleObj name="KGPlot" r:id="rId3" imgW="5359320" imgH="48132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36" y="868276"/>
                        <a:ext cx="6847663" cy="542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グループ化 17"/>
          <p:cNvGrpSpPr>
            <a:grpSpLocks/>
          </p:cNvGrpSpPr>
          <p:nvPr/>
        </p:nvGrpSpPr>
        <p:grpSpPr bwMode="auto">
          <a:xfrm>
            <a:off x="6024484" y="309957"/>
            <a:ext cx="3046800" cy="1758926"/>
            <a:chOff x="5292080" y="908720"/>
            <a:chExt cx="3168352" cy="2088232"/>
          </a:xfrm>
        </p:grpSpPr>
        <p:sp>
          <p:nvSpPr>
            <p:cNvPr id="4" name="正方形/長方形 18"/>
            <p:cNvSpPr/>
            <p:nvPr/>
          </p:nvSpPr>
          <p:spPr>
            <a:xfrm>
              <a:off x="5292080" y="908720"/>
              <a:ext cx="3168352" cy="2088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5" name="テキスト ボックス 6"/>
            <p:cNvSpPr txBox="1">
              <a:spLocks noChangeArrowheads="1"/>
            </p:cNvSpPr>
            <p:nvPr/>
          </p:nvSpPr>
          <p:spPr bwMode="auto">
            <a:xfrm>
              <a:off x="6156175" y="1052736"/>
              <a:ext cx="1781089" cy="36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prstClr val="black"/>
                  </a:solidFill>
                  <a:cs typeface="+mn-cs"/>
                </a:rPr>
                <a:t>FG Single + EP</a:t>
              </a:r>
              <a:endParaRPr lang="ja-JP" altLang="en-US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" name="テキスト ボックス 7"/>
            <p:cNvSpPr txBox="1">
              <a:spLocks noChangeArrowheads="1"/>
            </p:cNvSpPr>
            <p:nvPr/>
          </p:nvSpPr>
          <p:spPr bwMode="auto">
            <a:xfrm>
              <a:off x="6156175" y="2132854"/>
              <a:ext cx="1896495" cy="36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prstClr val="black"/>
                  </a:solidFill>
                  <a:cs typeface="+mn-cs"/>
                </a:rPr>
                <a:t>LG single + BCP</a:t>
              </a:r>
              <a:endParaRPr lang="ja-JP" altLang="en-US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" name="テキスト ボックス 8"/>
            <p:cNvSpPr txBox="1">
              <a:spLocks noChangeArrowheads="1"/>
            </p:cNvSpPr>
            <p:nvPr/>
          </p:nvSpPr>
          <p:spPr bwMode="auto">
            <a:xfrm>
              <a:off x="6156175" y="1412775"/>
              <a:ext cx="2229888" cy="36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prstClr val="black"/>
                  </a:solidFill>
                  <a:cs typeface="+mn-cs"/>
                </a:rPr>
                <a:t>FG End-single + EP</a:t>
              </a:r>
              <a:endParaRPr lang="ja-JP" altLang="en-US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8" name="正方形/長方形 22"/>
            <p:cNvSpPr/>
            <p:nvPr/>
          </p:nvSpPr>
          <p:spPr>
            <a:xfrm>
              <a:off x="5579390" y="1092929"/>
              <a:ext cx="433347" cy="2890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" name="正方形/長方形 23"/>
            <p:cNvSpPr/>
            <p:nvPr/>
          </p:nvSpPr>
          <p:spPr>
            <a:xfrm>
              <a:off x="5579390" y="1453407"/>
              <a:ext cx="433347" cy="2874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0" name="正方形/長方形 24"/>
            <p:cNvSpPr/>
            <p:nvPr/>
          </p:nvSpPr>
          <p:spPr>
            <a:xfrm>
              <a:off x="5580978" y="2174363"/>
              <a:ext cx="433346" cy="28743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" name="正方形/長方形 25"/>
            <p:cNvSpPr/>
            <p:nvPr/>
          </p:nvSpPr>
          <p:spPr>
            <a:xfrm>
              <a:off x="5580978" y="1812297"/>
              <a:ext cx="433346" cy="28901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2" name="正方形/長方形 26"/>
            <p:cNvSpPr/>
            <p:nvPr/>
          </p:nvSpPr>
          <p:spPr>
            <a:xfrm>
              <a:off x="5579390" y="2533253"/>
              <a:ext cx="433347" cy="28901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ja-JP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" name="テキスト ボックス 14"/>
            <p:cNvSpPr txBox="1">
              <a:spLocks noChangeArrowheads="1"/>
            </p:cNvSpPr>
            <p:nvPr/>
          </p:nvSpPr>
          <p:spPr bwMode="auto">
            <a:xfrm>
              <a:off x="6156175" y="1772815"/>
              <a:ext cx="1691330" cy="36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prstClr val="black"/>
                  </a:solidFill>
                  <a:cs typeface="+mn-cs"/>
                </a:rPr>
                <a:t>FG 9-cell + EP</a:t>
              </a:r>
              <a:endParaRPr lang="ja-JP" altLang="en-US" sz="18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4" name="テキスト ボックス 15"/>
            <p:cNvSpPr txBox="1">
              <a:spLocks noChangeArrowheads="1"/>
            </p:cNvSpPr>
            <p:nvPr/>
          </p:nvSpPr>
          <p:spPr bwMode="auto">
            <a:xfrm>
              <a:off x="6156175" y="2492896"/>
              <a:ext cx="1845203" cy="369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>
                  <a:solidFill>
                    <a:prstClr val="black"/>
                  </a:solidFill>
                  <a:cs typeface="+mn-cs"/>
                </a:rPr>
                <a:t>LG 9-cell + BCP</a:t>
              </a:r>
              <a:endParaRPr lang="ja-JP" altLang="en-US" sz="180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200" y="6156012"/>
            <a:ext cx="903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dirty="0" smtClean="0">
                <a:solidFill>
                  <a:prstClr val="black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rPr>
              <a:t>F. </a:t>
            </a:r>
            <a:r>
              <a:rPr kumimoji="0" lang="en-US" sz="1800" dirty="0" err="1" smtClean="0">
                <a:solidFill>
                  <a:prstClr val="black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rPr>
              <a:t>Furuta</a:t>
            </a:r>
            <a:r>
              <a:rPr kumimoji="0" lang="en-US" sz="1800" dirty="0" smtClean="0">
                <a:solidFill>
                  <a:prstClr val="black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rPr>
              <a:t> et al., International </a:t>
            </a:r>
            <a:r>
              <a:rPr kumimoji="0" lang="en-US" sz="1800" dirty="0" err="1" smtClean="0">
                <a:solidFill>
                  <a:prstClr val="black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rPr>
              <a:t>Symp</a:t>
            </a:r>
            <a:r>
              <a:rPr kumimoji="0" lang="en-US" sz="1800" dirty="0" smtClean="0">
                <a:solidFill>
                  <a:prstClr val="black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rPr>
              <a:t>. On </a:t>
            </a:r>
            <a:r>
              <a:rPr kumimoji="0" lang="en-US" sz="1800" dirty="0" err="1" smtClean="0">
                <a:solidFill>
                  <a:prstClr val="black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rPr>
              <a:t>Supercond</a:t>
            </a:r>
            <a:r>
              <a:rPr kumimoji="0" lang="en-US" sz="1800" dirty="0" smtClean="0">
                <a:solidFill>
                  <a:prstClr val="black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rPr>
              <a:t>. Sci. &amp; Tech. of Ingot Niobium, Sept. 22-24, 2010.</a:t>
            </a:r>
            <a:endParaRPr kumimoji="0" lang="en-US" sz="1800" dirty="0">
              <a:solidFill>
                <a:prstClr val="black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+mn-cs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  <a:latin typeface="Calibri"/>
              </a:rPr>
              <a:t>R.L. Geng, NRI visit of JLab, Nov. 13, 2015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95346" y="3144752"/>
            <a:ext cx="2534668" cy="1514296"/>
            <a:chOff x="1695346" y="3058624"/>
            <a:chExt cx="2534668" cy="1514296"/>
          </a:xfrm>
        </p:grpSpPr>
        <p:sp>
          <p:nvSpPr>
            <p:cNvPr id="19" name="Plus 18"/>
            <p:cNvSpPr/>
            <p:nvPr/>
          </p:nvSpPr>
          <p:spPr>
            <a:xfrm>
              <a:off x="2840386" y="3058624"/>
              <a:ext cx="361782" cy="381000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296633" y="3345712"/>
              <a:ext cx="630865" cy="7584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695346" y="4111255"/>
              <a:ext cx="2534668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dirty="0" smtClean="0">
                  <a:solidFill>
                    <a:srgbClr val="0000FF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+mn-cs"/>
                </a:rPr>
                <a:t>ILC baseline (2.0K)</a:t>
              </a:r>
              <a:endParaRPr kumimoji="0" lang="en-US" dirty="0">
                <a:solidFill>
                  <a:srgbClr val="0000FF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6090" y="940880"/>
            <a:ext cx="893005" cy="1355200"/>
            <a:chOff x="4226090" y="854752"/>
            <a:chExt cx="893005" cy="1355200"/>
          </a:xfrm>
        </p:grpSpPr>
        <p:sp>
          <p:nvSpPr>
            <p:cNvPr id="16" name="5-Point Star 15"/>
            <p:cNvSpPr/>
            <p:nvPr/>
          </p:nvSpPr>
          <p:spPr>
            <a:xfrm>
              <a:off x="4289954" y="1843408"/>
              <a:ext cx="209382" cy="229994"/>
            </a:xfrm>
            <a:prstGeom prst="star5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21" descr="D:\ILC 1-cell cavity test results\DSC_000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62" t="8155" r="34902" b="13598"/>
            <a:stretch/>
          </p:blipFill>
          <p:spPr bwMode="auto">
            <a:xfrm>
              <a:off x="4226090" y="854752"/>
              <a:ext cx="365128" cy="87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4591218" y="1748287"/>
              <a:ext cx="527877" cy="46166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G2 1.8K</a:t>
              </a:r>
              <a:endParaRPr kumimoji="0"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442814" y="1549298"/>
            <a:ext cx="979040" cy="1403105"/>
            <a:chOff x="5442814" y="1463170"/>
            <a:chExt cx="979040" cy="1403105"/>
          </a:xfrm>
        </p:grpSpPr>
        <p:sp>
          <p:nvSpPr>
            <p:cNvPr id="17" name="5-Point Star 16"/>
            <p:cNvSpPr/>
            <p:nvPr/>
          </p:nvSpPr>
          <p:spPr>
            <a:xfrm>
              <a:off x="5621520" y="2580128"/>
              <a:ext cx="228600" cy="286147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" descr="M:\srfee\Geng\ILC_high_gradient\SingleCellCavity\PJ1-2 (OSTEC-1)\PJ1-2 on test stand 30sep1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69" t="10985" r="22823" b="5909"/>
            <a:stretch/>
          </p:blipFill>
          <p:spPr bwMode="auto">
            <a:xfrm>
              <a:off x="5442814" y="1463170"/>
              <a:ext cx="451163" cy="1039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5893977" y="2020413"/>
              <a:ext cx="527877" cy="46166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PJ1-2 1.8K</a:t>
              </a:r>
              <a:endParaRPr kumimoji="0"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Slide </a:t>
            </a:r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925558" y="2490386"/>
            <a:ext cx="3331611" cy="2151679"/>
            <a:chOff x="4925558" y="2404258"/>
            <a:chExt cx="3331611" cy="2151679"/>
          </a:xfrm>
        </p:grpSpPr>
        <p:sp>
          <p:nvSpPr>
            <p:cNvPr id="29" name="Plus 28"/>
            <p:cNvSpPr/>
            <p:nvPr/>
          </p:nvSpPr>
          <p:spPr>
            <a:xfrm>
              <a:off x="4925558" y="2404258"/>
              <a:ext cx="361782" cy="381000"/>
            </a:xfrm>
            <a:prstGeom prst="mathPlus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kumimoji="0"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09814" y="3724940"/>
              <a:ext cx="2047355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dirty="0" smtClean="0">
                  <a:solidFill>
                    <a:srgbClr val="0000FF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+mn-cs"/>
                </a:rPr>
                <a:t>1 </a:t>
              </a:r>
              <a:r>
                <a:rPr kumimoji="0" lang="en-US" dirty="0" err="1" smtClean="0">
                  <a:solidFill>
                    <a:srgbClr val="0000FF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+mn-cs"/>
                </a:rPr>
                <a:t>TeV</a:t>
              </a:r>
              <a:r>
                <a:rPr kumimoji="0" lang="en-US" dirty="0" smtClean="0">
                  <a:solidFill>
                    <a:srgbClr val="0000FF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+mn-cs"/>
                </a:rPr>
                <a:t> ILC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dirty="0" smtClean="0">
                  <a:solidFill>
                    <a:srgbClr val="0000FF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+mn-cs"/>
                </a:rPr>
                <a:t>Goal set in TDR</a:t>
              </a:r>
              <a:endParaRPr kumimoji="0" lang="en-US" dirty="0">
                <a:solidFill>
                  <a:srgbClr val="0000FF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+mn-cs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106449" y="2739656"/>
              <a:ext cx="1103365" cy="98528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-258485" y="913873"/>
            <a:ext cx="53319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/>
              <a:lightRig rig="threePt" dir="t"/>
            </a:scene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6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Calibri"/>
                <a:ea typeface="+mn-ea"/>
                <a:cs typeface="+mn-cs"/>
              </a:rPr>
              <a:t>Bright future</a:t>
            </a:r>
            <a:endParaRPr kumimoji="0" lang="en-US" sz="6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FF00"/>
              </a:solidFill>
              <a:effectLst>
                <a:reflection blurRad="6350" stA="55000" endA="50" endPos="85000" dist="60007" dir="5400000" sy="-100000" algn="bl" rotWithShape="0"/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799859" y="44624"/>
            <a:ext cx="23086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Helvetica"/>
                <a:cs typeface="Helvetica"/>
              </a:rPr>
              <a:t>Courtesy: R. </a:t>
            </a:r>
            <a:r>
              <a:rPr kumimoji="1" lang="en-US" altLang="ja-JP" sz="2000" dirty="0" err="1" smtClean="0">
                <a:latin typeface="Helvetica"/>
                <a:cs typeface="Helvetica"/>
              </a:rPr>
              <a:t>Geng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3192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alibri"/>
                <a:cs typeface="Calibri"/>
              </a:rPr>
              <a:t>Optimization for Mass-production</a:t>
            </a:r>
            <a:br>
              <a:rPr kumimoji="1" lang="en-US" altLang="ja-JP" dirty="0" smtClean="0">
                <a:latin typeface="Calibri"/>
                <a:cs typeface="Calibri"/>
              </a:rPr>
            </a:br>
            <a:r>
              <a:rPr kumimoji="1" lang="en-US" altLang="ja-JP" dirty="0" smtClean="0">
                <a:latin typeface="Calibri"/>
                <a:cs typeface="Calibri"/>
              </a:rPr>
              <a:t> in the ILC Preparation Stage</a:t>
            </a:r>
            <a:endParaRPr kumimoji="1" lang="ja-JP" altLang="en-US" dirty="0">
              <a:latin typeface="Calibri"/>
              <a:cs typeface="Calibri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997152"/>
          </a:xfrm>
        </p:spPr>
        <p:txBody>
          <a:bodyPr/>
          <a:lstStyle/>
          <a:p>
            <a:r>
              <a:rPr lang="en-US" altLang="ja-JP" dirty="0" smtClean="0">
                <a:latin typeface="Calibri"/>
                <a:cs typeface="Calibri"/>
              </a:rPr>
              <a:t>Seeking for the best cost-effective production technology for </a:t>
            </a:r>
            <a:r>
              <a:rPr lang="en-US" altLang="ja-JP" dirty="0" err="1" smtClean="0">
                <a:solidFill>
                  <a:srgbClr val="FFFF00"/>
                </a:solidFill>
                <a:latin typeface="Calibri"/>
                <a:cs typeface="Calibri"/>
              </a:rPr>
              <a:t>Nb</a:t>
            </a:r>
            <a:r>
              <a:rPr lang="en-US" altLang="ja-JP" dirty="0" smtClean="0">
                <a:solidFill>
                  <a:srgbClr val="FFFF00"/>
                </a:solidFill>
                <a:latin typeface="Calibri"/>
                <a:cs typeface="Calibri"/>
              </a:rPr>
              <a:t> disk/sheet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Very </a:t>
            </a:r>
            <a:r>
              <a:rPr lang="en-US" altLang="ja-JP" dirty="0" smtClean="0">
                <a:solidFill>
                  <a:srgbClr val="CCFFCC"/>
                </a:solidFill>
                <a:latin typeface="Calibri"/>
                <a:cs typeface="Calibri"/>
              </a:rPr>
              <a:t>clean</a:t>
            </a:r>
            <a:r>
              <a:rPr lang="en-US" altLang="ja-JP" dirty="0" smtClean="0">
                <a:latin typeface="Calibri"/>
                <a:cs typeface="Calibri"/>
              </a:rPr>
              <a:t> surface</a:t>
            </a: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Important for gradient stability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Optimum </a:t>
            </a:r>
            <a:r>
              <a:rPr lang="en-US" altLang="ja-JP" dirty="0" smtClean="0">
                <a:solidFill>
                  <a:srgbClr val="CCFFCC"/>
                </a:solidFill>
                <a:latin typeface="Calibri"/>
                <a:cs typeface="Calibri"/>
              </a:rPr>
              <a:t>(could be lower</a:t>
            </a:r>
            <a:r>
              <a:rPr lang="en-US" altLang="ja-JP" dirty="0" smtClean="0">
                <a:latin typeface="Calibri"/>
                <a:cs typeface="Calibri"/>
              </a:rPr>
              <a:t>) residual resistance ratio </a:t>
            </a: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to be optimized with RRR of ~ 150 +/- 50  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Optimum (medium) grain size 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Hoping, to </a:t>
            </a:r>
            <a:r>
              <a:rPr lang="en-US" altLang="ja-JP" dirty="0" smtClean="0">
                <a:solidFill>
                  <a:srgbClr val="FFFF00"/>
                </a:solidFill>
                <a:latin typeface="Calibri"/>
                <a:cs typeface="Calibri"/>
              </a:rPr>
              <a:t>slice with better mechanically stability.  </a:t>
            </a: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optimum solution anticipated    </a:t>
            </a:r>
            <a:endParaRPr kumimoji="1" lang="en-US" altLang="ja-JP" dirty="0" smtClean="0">
              <a:latin typeface="Calibri"/>
              <a:cs typeface="Calibri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80A9D-E067-CD4F-AF02-47C77C7A3047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1290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8143"/>
            <a:ext cx="8128248" cy="914400"/>
          </a:xfrm>
        </p:spPr>
        <p:txBody>
          <a:bodyPr/>
          <a:lstStyle/>
          <a:p>
            <a:r>
              <a:rPr lang="en-US" altLang="ja-JP" sz="2800" dirty="0" smtClean="0">
                <a:latin typeface="Helvetica"/>
                <a:cs typeface="Helvetica"/>
              </a:rPr>
              <a:t>Technical Specification for </a:t>
            </a:r>
            <a:r>
              <a:rPr lang="en-US" altLang="ja-JP" sz="2800" dirty="0" err="1" smtClean="0">
                <a:latin typeface="Helvetica"/>
                <a:cs typeface="Helvetica"/>
              </a:rPr>
              <a:t>Nb</a:t>
            </a:r>
            <a:r>
              <a:rPr lang="en-US" altLang="ja-JP" sz="2800" dirty="0" smtClean="0">
                <a:latin typeface="Helvetica"/>
                <a:cs typeface="Helvetica"/>
              </a:rPr>
              <a:t> Sheet </a:t>
            </a:r>
            <a:endParaRPr lang="ja-JP" altLang="en-US" sz="2800" dirty="0">
              <a:latin typeface="Helvetica"/>
              <a:cs typeface="Helvetica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52400" y="990600"/>
            <a:ext cx="7543800" cy="5334000"/>
          </a:xfrm>
          <a:ln>
            <a:solidFill>
              <a:schemeClr val="bg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altLang="ja-JP" sz="1600" dirty="0" smtClean="0">
                <a:solidFill>
                  <a:srgbClr val="FFFFFF"/>
                </a:solidFill>
                <a:latin typeface="Helvetica"/>
                <a:cs typeface="Helvetica"/>
              </a:rPr>
              <a:t>Electrical Properties</a:t>
            </a:r>
          </a:p>
          <a:p>
            <a:pPr lvl="1"/>
            <a:r>
              <a:rPr lang="en-US" altLang="ja-JP" sz="1400" dirty="0" smtClean="0">
                <a:solidFill>
                  <a:srgbClr val="FFFFFF"/>
                </a:solidFill>
                <a:latin typeface="Helvetica"/>
                <a:cs typeface="Helvetica"/>
              </a:rPr>
              <a:t>RRR: </a:t>
            </a:r>
            <a:r>
              <a:rPr lang="en-US" altLang="ja-JP" sz="1400" dirty="0" smtClean="0">
                <a:solidFill>
                  <a:srgbClr val="FFFF00"/>
                </a:solidFill>
                <a:latin typeface="Helvetica"/>
                <a:cs typeface="Helvetica"/>
              </a:rPr>
              <a:t>&gt; 300  (to be </a:t>
            </a:r>
            <a:r>
              <a:rPr lang="en-US" altLang="ja-JP" sz="1400" dirty="0" err="1" smtClean="0">
                <a:solidFill>
                  <a:srgbClr val="FFFF00"/>
                </a:solidFill>
                <a:latin typeface="Helvetica"/>
                <a:cs typeface="Helvetica"/>
              </a:rPr>
              <a:t>furher</a:t>
            </a:r>
            <a:r>
              <a:rPr lang="en-US" altLang="ja-JP" sz="1400" dirty="0" smtClean="0">
                <a:solidFill>
                  <a:srgbClr val="FFFF00"/>
                </a:solidFill>
                <a:latin typeface="Helvetica"/>
                <a:cs typeface="Helvetica"/>
              </a:rPr>
              <a:t> optimized) </a:t>
            </a:r>
          </a:p>
          <a:p>
            <a:r>
              <a:rPr lang="en-US" altLang="ja-JP" sz="1600" dirty="0" smtClean="0">
                <a:solidFill>
                  <a:srgbClr val="FFFFFF"/>
                </a:solidFill>
                <a:latin typeface="Helvetica"/>
                <a:cs typeface="Helvetica"/>
              </a:rPr>
              <a:t>Chemical contents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 see table </a:t>
            </a:r>
          </a:p>
          <a:p>
            <a:r>
              <a:rPr lang="en-US" altLang="ja-JP" sz="1800" dirty="0" smtClean="0">
                <a:latin typeface="Helvetica"/>
                <a:cs typeface="Helvetica"/>
              </a:rPr>
              <a:t>Microstructure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Re-</a:t>
            </a:r>
            <a:r>
              <a:rPr lang="en-US" altLang="ja-JP" sz="1400" dirty="0" err="1" smtClean="0">
                <a:latin typeface="Helvetica"/>
                <a:cs typeface="Helvetica"/>
              </a:rPr>
              <a:t>crystalized</a:t>
            </a:r>
            <a:r>
              <a:rPr lang="en-US" altLang="ja-JP" sz="1400" dirty="0" smtClean="0">
                <a:latin typeface="Helvetica"/>
                <a:cs typeface="Helvetica"/>
              </a:rPr>
              <a:t> 100 %</a:t>
            </a:r>
          </a:p>
          <a:p>
            <a:pPr lvl="1"/>
            <a:r>
              <a:rPr lang="en-US" altLang="ja-JP" sz="1400" dirty="0" smtClean="0">
                <a:solidFill>
                  <a:srgbClr val="FFFF00"/>
                </a:solidFill>
                <a:latin typeface="Helvetica"/>
                <a:cs typeface="Helvetica"/>
              </a:rPr>
              <a:t>Grain-size: ASTM 6 or finer  (to be further optimized)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Local grain size: ASTM 4-5 </a:t>
            </a:r>
          </a:p>
          <a:p>
            <a:r>
              <a:rPr lang="en-US" altLang="ja-JP" sz="1800" dirty="0" smtClean="0">
                <a:latin typeface="Helvetica"/>
                <a:cs typeface="Helvetica"/>
              </a:rPr>
              <a:t>Mechanical Properties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Ultimate strength:	&gt; 140 N/mm2, RT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Yield strength: TBD (&gt; </a:t>
            </a:r>
            <a:r>
              <a:rPr lang="en-US" altLang="ja-JP" sz="1400" dirty="0" smtClean="0">
                <a:solidFill>
                  <a:srgbClr val="FFFF00"/>
                </a:solidFill>
                <a:latin typeface="Helvetica"/>
                <a:cs typeface="Helvetica"/>
              </a:rPr>
              <a:t>xx</a:t>
            </a:r>
            <a:r>
              <a:rPr lang="en-US" altLang="ja-JP" sz="1400" dirty="0" smtClean="0">
                <a:latin typeface="Helvetica"/>
                <a:cs typeface="Helvetica"/>
              </a:rPr>
              <a:t> N/mm2, RT)</a:t>
            </a:r>
          </a:p>
          <a:p>
            <a:pPr lvl="1"/>
            <a:r>
              <a:rPr lang="en-US" altLang="ja-JP" sz="1400" dirty="0" err="1" smtClean="0">
                <a:latin typeface="Helvetica"/>
                <a:cs typeface="Helvetica"/>
              </a:rPr>
              <a:t>Elogation</a:t>
            </a:r>
            <a:r>
              <a:rPr lang="en-US" altLang="ja-JP" sz="1400" dirty="0" smtClean="0">
                <a:latin typeface="Helvetica"/>
                <a:cs typeface="Helvetica"/>
              </a:rPr>
              <a:t>; &gt; 30 %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Hardness: ≤ 60</a:t>
            </a:r>
          </a:p>
          <a:p>
            <a:r>
              <a:rPr lang="en-US" altLang="ja-JP" sz="1600" dirty="0" smtClean="0">
                <a:latin typeface="Helvetica"/>
                <a:cs typeface="Helvetica"/>
              </a:rPr>
              <a:t>Shape/size: TBD  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Rect. Sheet : ~ 300 mm sq. or 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Circular sheet: ~280 mm dia. with a center-hole </a:t>
            </a:r>
          </a:p>
          <a:p>
            <a:pPr lvl="2"/>
            <a:r>
              <a:rPr lang="en-US" altLang="ja-JP" sz="1200" dirty="0" smtClean="0">
                <a:solidFill>
                  <a:srgbClr val="3366FF"/>
                </a:solidFill>
                <a:latin typeface="Helvetica"/>
                <a:cs typeface="Helvetica"/>
              </a:rPr>
              <a:t>Possibility of Blanking (in consortium: to be discussed) 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Thickness : </a:t>
            </a:r>
            <a:r>
              <a:rPr lang="en-US" altLang="ja-JP" sz="1400" dirty="0" smtClean="0">
                <a:solidFill>
                  <a:srgbClr val="FFFF00"/>
                </a:solidFill>
                <a:latin typeface="Helvetica"/>
                <a:cs typeface="Helvetica"/>
              </a:rPr>
              <a:t>2.8 mm +/- 0.1 </a:t>
            </a:r>
            <a:r>
              <a:rPr lang="en-US" altLang="ja-JP" sz="1400" dirty="0" smtClean="0">
                <a:latin typeface="Helvetica"/>
                <a:cs typeface="Helvetica"/>
              </a:rPr>
              <a:t>mm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Flatness: 2 % or better</a:t>
            </a:r>
          </a:p>
          <a:p>
            <a:pPr lvl="1"/>
            <a:r>
              <a:rPr lang="en-US" altLang="ja-JP" sz="1400" dirty="0" smtClean="0">
                <a:latin typeface="Helvetica"/>
                <a:cs typeface="Helvetica"/>
              </a:rPr>
              <a:t>Surface roughness: &lt; 15 mm (RF side) </a:t>
            </a:r>
          </a:p>
          <a:p>
            <a:pPr lvl="1"/>
            <a:endParaRPr lang="ja-JP" altLang="en-US" sz="160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371600"/>
            <a:ext cx="3416300" cy="3299002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右矢印 7"/>
          <p:cNvSpPr/>
          <p:nvPr/>
        </p:nvSpPr>
        <p:spPr bwMode="auto">
          <a:xfrm>
            <a:off x="2667000" y="1905000"/>
            <a:ext cx="6096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5486400" y="4953000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11" name="ドーナツ 10"/>
          <p:cNvSpPr/>
          <p:nvPr/>
        </p:nvSpPr>
        <p:spPr bwMode="auto">
          <a:xfrm>
            <a:off x="6553200" y="5029200"/>
            <a:ext cx="609600" cy="609600"/>
          </a:xfrm>
          <a:prstGeom prst="donut">
            <a:avLst>
              <a:gd name="adj" fmla="val 3269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85592" y="868650"/>
            <a:ext cx="3434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Helvetica"/>
                <a:cs typeface="Helvetica"/>
              </a:rPr>
              <a:t>Chemical contents: Example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72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495040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323528" y="5713511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Helvetica"/>
                <a:cs typeface="Helvetica"/>
              </a:rPr>
              <a:t>F</a:t>
            </a:r>
            <a:r>
              <a:rPr lang="en-US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oreign materials could </a:t>
            </a:r>
            <a:r>
              <a:rPr lang="en-US" sz="1800" b="1" dirty="0">
                <a:solidFill>
                  <a:srgbClr val="FFFFFF"/>
                </a:solidFill>
                <a:latin typeface="Helvetica"/>
                <a:cs typeface="Helvetica"/>
              </a:rPr>
              <a:t>be </a:t>
            </a:r>
            <a:r>
              <a:rPr lang="en-US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rolled in  </a:t>
            </a:r>
            <a:endParaRPr lang="en-US" sz="18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A. Yamamoto, 2015/12/4</a:t>
            </a:r>
            <a:endParaRPr lang="en-US">
              <a:latin typeface="Calibri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33A87-2296-FC4D-A292-AB05C56F0317}" type="slidenum">
              <a:rPr lang="en-US" smtClean="0">
                <a:latin typeface="Calibri"/>
              </a:rPr>
              <a:pPr>
                <a:defRPr/>
              </a:pPr>
              <a:t>19</a:t>
            </a:fld>
            <a:endParaRPr lang="en-US"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Ingot-Nb based SRF for the ILC</a:t>
            </a:r>
            <a:endParaRPr lang="en-US">
              <a:latin typeface="Calibri"/>
            </a:endParaRPr>
          </a:p>
        </p:txBody>
      </p:sp>
      <p:pic>
        <p:nvPicPr>
          <p:cNvPr id="8" name="図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3024336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79512" y="476673"/>
            <a:ext cx="8964488" cy="793334"/>
          </a:xfrm>
        </p:spPr>
        <p:txBody>
          <a:bodyPr/>
          <a:lstStyle/>
          <a:p>
            <a:pPr algn="ctr"/>
            <a:r>
              <a:rPr lang="en-US" altLang="ja-JP" sz="3600" dirty="0" smtClean="0">
                <a:solidFill>
                  <a:schemeClr val="tx1"/>
                </a:solidFill>
                <a:latin typeface="Helvetica"/>
                <a:ea typeface="ＭＳ Ｐゴシック" pitchFamily="1" charset="-128"/>
                <a:cs typeface="Helvetica"/>
              </a:rPr>
              <a:t>FG-</a:t>
            </a:r>
            <a:r>
              <a:rPr lang="en-US" altLang="ja-JP" sz="3600" dirty="0" err="1" smtClean="0">
                <a:solidFill>
                  <a:schemeClr val="tx1"/>
                </a:solidFill>
                <a:latin typeface="Helvetica"/>
                <a:ea typeface="ＭＳ Ｐゴシック" pitchFamily="1" charset="-128"/>
                <a:cs typeface="Helvetica"/>
              </a:rPr>
              <a:t>Nb</a:t>
            </a:r>
            <a:r>
              <a:rPr lang="en-US" altLang="ja-JP" sz="3600" dirty="0" smtClean="0">
                <a:solidFill>
                  <a:schemeClr val="tx1"/>
                </a:solidFill>
                <a:latin typeface="Helvetica"/>
                <a:ea typeface="ＭＳ Ｐゴシック" pitchFamily="1" charset="-128"/>
                <a:cs typeface="Helvetica"/>
              </a:rPr>
              <a:t> </a:t>
            </a:r>
            <a:r>
              <a:rPr lang="en-US" altLang="ja-JP" sz="3600" dirty="0">
                <a:solidFill>
                  <a:schemeClr val="tx1"/>
                </a:solidFill>
                <a:latin typeface="Helvetica"/>
                <a:ea typeface="ＭＳ Ｐゴシック" pitchFamily="1" charset="-128"/>
                <a:cs typeface="Helvetica"/>
              </a:rPr>
              <a:t>rolled </a:t>
            </a:r>
            <a:r>
              <a:rPr lang="en-US" altLang="ja-JP" sz="3600" dirty="0" smtClean="0">
                <a:solidFill>
                  <a:schemeClr val="tx1"/>
                </a:solidFill>
                <a:latin typeface="Helvetica"/>
                <a:ea typeface="ＭＳ Ｐゴシック" pitchFamily="1" charset="-128"/>
                <a:cs typeface="Helvetica"/>
              </a:rPr>
              <a:t>or  LG-</a:t>
            </a:r>
            <a:r>
              <a:rPr lang="en-US" altLang="ja-JP" sz="3600" dirty="0" err="1" smtClean="0">
                <a:solidFill>
                  <a:schemeClr val="tx1"/>
                </a:solidFill>
                <a:latin typeface="Helvetica"/>
                <a:ea typeface="ＭＳ Ｐゴシック" pitchFamily="1" charset="-128"/>
                <a:cs typeface="Helvetica"/>
              </a:rPr>
              <a:t>Nb</a:t>
            </a:r>
            <a:r>
              <a:rPr lang="en-US" altLang="ja-JP" sz="3600" dirty="0" smtClean="0">
                <a:solidFill>
                  <a:schemeClr val="tx1"/>
                </a:solidFill>
                <a:latin typeface="Helvetica"/>
                <a:ea typeface="ＭＳ Ｐゴシック" pitchFamily="1" charset="-128"/>
                <a:cs typeface="Helvetica"/>
              </a:rPr>
              <a:t> </a:t>
            </a:r>
            <a:r>
              <a:rPr lang="en-US" altLang="ja-JP" sz="3600" dirty="0">
                <a:solidFill>
                  <a:schemeClr val="tx1"/>
                </a:solidFill>
                <a:latin typeface="Helvetica"/>
                <a:ea typeface="ＭＳ Ｐゴシック" pitchFamily="1" charset="-128"/>
                <a:cs typeface="Helvetica"/>
              </a:rPr>
              <a:t>sliced from Ingot</a:t>
            </a:r>
            <a:endParaRPr kumimoji="1" lang="ja-JP" altLang="en-US" sz="32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940152" y="5517232"/>
            <a:ext cx="28803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Cleaness</a:t>
            </a:r>
            <a:r>
              <a:rPr lang="en-US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 to be </a:t>
            </a:r>
            <a:r>
              <a:rPr lang="en-US" sz="1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highy</a:t>
            </a:r>
            <a:endParaRPr lang="en-US" sz="1800" b="1" dirty="0" smtClean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1800" b="1" dirty="0" smtClean="0">
                <a:solidFill>
                  <a:srgbClr val="FFFFFF"/>
                </a:solidFill>
                <a:latin typeface="Helvetica"/>
                <a:cs typeface="Helvetica"/>
              </a:rPr>
              <a:t>secured  </a:t>
            </a:r>
            <a:endParaRPr lang="en-US" sz="18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88224" y="44624"/>
            <a:ext cx="252229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3399"/>
                </a:solidFill>
                <a:latin typeface="Helvetica"/>
                <a:cs typeface="Helvetica"/>
              </a:rPr>
              <a:t>Courtesy: G. </a:t>
            </a:r>
            <a:r>
              <a:rPr kumimoji="1" lang="en-US" altLang="ja-JP" sz="2000" dirty="0" err="1" smtClean="0">
                <a:solidFill>
                  <a:srgbClr val="003399"/>
                </a:solidFill>
                <a:latin typeface="Helvetica"/>
                <a:cs typeface="Helvetica"/>
              </a:rPr>
              <a:t>Myneni</a:t>
            </a:r>
            <a:endParaRPr kumimoji="1" lang="ja-JP" altLang="en-US" sz="2000" dirty="0">
              <a:solidFill>
                <a:srgbClr val="0033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3758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86" name="正方形/長方形 85"/>
          <p:cNvSpPr/>
          <p:nvPr/>
        </p:nvSpPr>
        <p:spPr>
          <a:xfrm>
            <a:off x="8893177" y="882650"/>
            <a:ext cx="214313" cy="6000750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7107" name="AutoShape 12"/>
          <p:cNvSpPr>
            <a:spLocks noChangeArrowheads="1"/>
          </p:cNvSpPr>
          <p:nvPr/>
        </p:nvSpPr>
        <p:spPr bwMode="auto">
          <a:xfrm>
            <a:off x="-1981200" y="549275"/>
            <a:ext cx="6477000" cy="425450"/>
          </a:xfrm>
          <a:prstGeom prst="roundRect">
            <a:avLst>
              <a:gd name="adj" fmla="val 4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grpSp>
        <p:nvGrpSpPr>
          <p:cNvPr id="47116" name="図形グループ 13"/>
          <p:cNvGrpSpPr>
            <a:grpSpLocks/>
          </p:cNvGrpSpPr>
          <p:nvPr/>
        </p:nvGrpSpPr>
        <p:grpSpPr bwMode="auto">
          <a:xfrm>
            <a:off x="5524502" y="1052517"/>
            <a:ext cx="3522313" cy="5500687"/>
            <a:chOff x="5524516" y="1382043"/>
            <a:chExt cx="3522313" cy="5500687"/>
          </a:xfrm>
        </p:grpSpPr>
        <p:pic>
          <p:nvPicPr>
            <p:cNvPr id="47124" name="図 22" descr="膨張宇宙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16" y="1382043"/>
              <a:ext cx="3429000" cy="550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5" name="Picture 270" descr="our_galaxy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703" y="1596355"/>
              <a:ext cx="792163" cy="52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6" name="Picture 272" descr="24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91" y="1472530"/>
              <a:ext cx="752475" cy="55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27" name="Group 230"/>
            <p:cNvGrpSpPr>
              <a:grpSpLocks/>
            </p:cNvGrpSpPr>
            <p:nvPr/>
          </p:nvGrpSpPr>
          <p:grpSpPr bwMode="auto">
            <a:xfrm>
              <a:off x="7524766" y="3096543"/>
              <a:ext cx="792162" cy="863600"/>
              <a:chOff x="2970" y="1571"/>
              <a:chExt cx="1361" cy="1361"/>
            </a:xfrm>
          </p:grpSpPr>
          <p:grpSp>
            <p:nvGrpSpPr>
              <p:cNvPr id="47150" name="Group 231"/>
              <p:cNvGrpSpPr>
                <a:grpSpLocks/>
              </p:cNvGrpSpPr>
              <p:nvPr/>
            </p:nvGrpSpPr>
            <p:grpSpPr bwMode="auto">
              <a:xfrm>
                <a:off x="3461" y="2070"/>
                <a:ext cx="378" cy="423"/>
                <a:chOff x="1111" y="3113"/>
                <a:chExt cx="378" cy="423"/>
              </a:xfrm>
            </p:grpSpPr>
            <p:sp>
              <p:nvSpPr>
                <p:cNvPr id="5173" name="Oval 232"/>
                <p:cNvSpPr>
                  <a:spLocks noChangeArrowheads="1"/>
                </p:cNvSpPr>
                <p:nvPr/>
              </p:nvSpPr>
              <p:spPr bwMode="auto">
                <a:xfrm>
                  <a:off x="1247" y="3112"/>
                  <a:ext cx="243" cy="24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0000CC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174" name="Oval 233"/>
                <p:cNvSpPr>
                  <a:spLocks noChangeArrowheads="1"/>
                </p:cNvSpPr>
                <p:nvPr/>
              </p:nvSpPr>
              <p:spPr bwMode="auto">
                <a:xfrm>
                  <a:off x="1111" y="3295"/>
                  <a:ext cx="243" cy="25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175" name="Oval 234"/>
                <p:cNvSpPr>
                  <a:spLocks noChangeArrowheads="1"/>
                </p:cNvSpPr>
                <p:nvPr/>
              </p:nvSpPr>
              <p:spPr bwMode="auto">
                <a:xfrm>
                  <a:off x="1111" y="3112"/>
                  <a:ext cx="243" cy="24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176" name="Oval 235"/>
                <p:cNvSpPr>
                  <a:spLocks noChangeArrowheads="1"/>
                </p:cNvSpPr>
                <p:nvPr/>
              </p:nvSpPr>
              <p:spPr bwMode="auto">
                <a:xfrm>
                  <a:off x="1247" y="3295"/>
                  <a:ext cx="243" cy="25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0000CC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</p:grpSp>
          <p:grpSp>
            <p:nvGrpSpPr>
              <p:cNvPr id="47151" name="Group 236"/>
              <p:cNvGrpSpPr>
                <a:grpSpLocks/>
              </p:cNvGrpSpPr>
              <p:nvPr/>
            </p:nvGrpSpPr>
            <p:grpSpPr bwMode="auto">
              <a:xfrm rot="-3606156">
                <a:off x="2970" y="1571"/>
                <a:ext cx="1361" cy="1361"/>
                <a:chOff x="1475" y="1434"/>
                <a:chExt cx="1361" cy="1361"/>
              </a:xfrm>
            </p:grpSpPr>
            <p:sp>
              <p:nvSpPr>
                <p:cNvPr id="5169" name="Oval 237"/>
                <p:cNvSpPr>
                  <a:spLocks noChangeArrowheads="1"/>
                </p:cNvSpPr>
                <p:nvPr/>
              </p:nvSpPr>
              <p:spPr bwMode="auto">
                <a:xfrm>
                  <a:off x="1938" y="1427"/>
                  <a:ext cx="408" cy="136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170" name="Oval 238"/>
                <p:cNvSpPr>
                  <a:spLocks noChangeArrowheads="1"/>
                </p:cNvSpPr>
                <p:nvPr/>
              </p:nvSpPr>
              <p:spPr bwMode="auto">
                <a:xfrm rot="-3669203">
                  <a:off x="1953" y="1444"/>
                  <a:ext cx="409" cy="136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171" name="Oval 239"/>
                <p:cNvSpPr>
                  <a:spLocks noChangeArrowheads="1"/>
                </p:cNvSpPr>
                <p:nvPr/>
              </p:nvSpPr>
              <p:spPr bwMode="auto">
                <a:xfrm>
                  <a:off x="1977" y="1515"/>
                  <a:ext cx="90" cy="9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172" name="Oval 240"/>
                <p:cNvSpPr>
                  <a:spLocks noChangeArrowheads="1"/>
                </p:cNvSpPr>
                <p:nvPr/>
              </p:nvSpPr>
              <p:spPr bwMode="auto">
                <a:xfrm>
                  <a:off x="2702" y="2292"/>
                  <a:ext cx="95" cy="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47128" name="Group 252"/>
            <p:cNvGrpSpPr>
              <a:grpSpLocks/>
            </p:cNvGrpSpPr>
            <p:nvPr/>
          </p:nvGrpSpPr>
          <p:grpSpPr bwMode="auto">
            <a:xfrm>
              <a:off x="6667516" y="3596605"/>
              <a:ext cx="719137" cy="312738"/>
              <a:chOff x="1020" y="1930"/>
              <a:chExt cx="1361" cy="590"/>
            </a:xfrm>
          </p:grpSpPr>
          <p:sp>
            <p:nvSpPr>
              <p:cNvPr id="47146" name="Oval 253"/>
              <p:cNvSpPr>
                <a:spLocks noChangeArrowheads="1"/>
              </p:cNvSpPr>
              <p:nvPr/>
            </p:nvSpPr>
            <p:spPr bwMode="auto">
              <a:xfrm>
                <a:off x="1564" y="2021"/>
                <a:ext cx="241" cy="24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grpSp>
            <p:nvGrpSpPr>
              <p:cNvPr id="47147" name="Group 254"/>
              <p:cNvGrpSpPr>
                <a:grpSpLocks/>
              </p:cNvGrpSpPr>
              <p:nvPr/>
            </p:nvGrpSpPr>
            <p:grpSpPr bwMode="auto">
              <a:xfrm>
                <a:off x="1020" y="1930"/>
                <a:ext cx="1361" cy="590"/>
                <a:chOff x="1429" y="1933"/>
                <a:chExt cx="1361" cy="590"/>
              </a:xfrm>
            </p:grpSpPr>
            <p:sp>
              <p:nvSpPr>
                <p:cNvPr id="47148" name="Oval 255"/>
                <p:cNvSpPr>
                  <a:spLocks noChangeArrowheads="1"/>
                </p:cNvSpPr>
                <p:nvPr/>
              </p:nvSpPr>
              <p:spPr bwMode="auto">
                <a:xfrm rot="-7108978">
                  <a:off x="1906" y="1456"/>
                  <a:ext cx="408" cy="136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Calibri" charset="0"/>
                  </a:endParaRPr>
                </a:p>
              </p:txBody>
            </p:sp>
            <p:sp>
              <p:nvSpPr>
                <p:cNvPr id="47149" name="Oval 256"/>
                <p:cNvSpPr>
                  <a:spLocks noChangeArrowheads="1"/>
                </p:cNvSpPr>
                <p:nvPr/>
              </p:nvSpPr>
              <p:spPr bwMode="auto">
                <a:xfrm>
                  <a:off x="1656" y="2432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Calibri" charset="0"/>
                  </a:endParaRPr>
                </a:p>
              </p:txBody>
            </p:sp>
          </p:grpSp>
        </p:grpSp>
        <p:grpSp>
          <p:nvGrpSpPr>
            <p:cNvPr id="47129" name="Group 300"/>
            <p:cNvGrpSpPr>
              <a:grpSpLocks/>
            </p:cNvGrpSpPr>
            <p:nvPr/>
          </p:nvGrpSpPr>
          <p:grpSpPr bwMode="auto">
            <a:xfrm>
              <a:off x="7239017" y="4953919"/>
              <a:ext cx="373063" cy="461962"/>
              <a:chOff x="340" y="2931"/>
              <a:chExt cx="235" cy="291"/>
            </a:xfrm>
          </p:grpSpPr>
          <p:sp>
            <p:nvSpPr>
              <p:cNvPr id="47144" name="Oval 301"/>
              <p:cNvSpPr>
                <a:spLocks noChangeArrowheads="1"/>
              </p:cNvSpPr>
              <p:nvPr/>
            </p:nvSpPr>
            <p:spPr bwMode="auto">
              <a:xfrm>
                <a:off x="374" y="2978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00FF00"/>
                  </a:gs>
                  <a:gs pos="100000">
                    <a:srgbClr val="0076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54" name="Text Box 302"/>
              <p:cNvSpPr txBox="1">
                <a:spLocks noChangeArrowheads="1"/>
              </p:cNvSpPr>
              <p:nvPr/>
            </p:nvSpPr>
            <p:spPr bwMode="auto">
              <a:xfrm>
                <a:off x="340" y="2931"/>
                <a:ext cx="235" cy="291"/>
              </a:xfrm>
              <a:prstGeom prst="rect">
                <a:avLst/>
              </a:prstGeom>
              <a:noFill/>
              <a:ln w="28575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</a:rPr>
                  <a:t>d</a:t>
                </a:r>
              </a:p>
            </p:txBody>
          </p:sp>
        </p:grpSp>
        <p:grpSp>
          <p:nvGrpSpPr>
            <p:cNvPr id="47130" name="Group 377"/>
            <p:cNvGrpSpPr>
              <a:grpSpLocks/>
            </p:cNvGrpSpPr>
            <p:nvPr/>
          </p:nvGrpSpPr>
          <p:grpSpPr bwMode="auto">
            <a:xfrm>
              <a:off x="6738953" y="4953919"/>
              <a:ext cx="344488" cy="461962"/>
              <a:chOff x="236" y="2795"/>
              <a:chExt cx="217" cy="291"/>
            </a:xfrm>
          </p:grpSpPr>
          <p:sp>
            <p:nvSpPr>
              <p:cNvPr id="47142" name="Oval 378"/>
              <p:cNvSpPr>
                <a:spLocks noChangeArrowheads="1"/>
              </p:cNvSpPr>
              <p:nvPr/>
            </p:nvSpPr>
            <p:spPr bwMode="auto">
              <a:xfrm>
                <a:off x="263" y="2842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CCFF99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61" name="Text Box 379"/>
              <p:cNvSpPr txBox="1">
                <a:spLocks noChangeArrowheads="1"/>
              </p:cNvSpPr>
              <p:nvPr/>
            </p:nvSpPr>
            <p:spPr bwMode="auto">
              <a:xfrm>
                <a:off x="236" y="2795"/>
                <a:ext cx="217" cy="291"/>
              </a:xfrm>
              <a:prstGeom prst="rect">
                <a:avLst/>
              </a:prstGeom>
              <a:noFill/>
              <a:ln w="28575" algn="ctr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  <a:ea typeface="+mn-ea"/>
                  </a:rPr>
                  <a:t>n</a:t>
                </a:r>
              </a:p>
            </p:txBody>
          </p:sp>
        </p:grpSp>
        <p:grpSp>
          <p:nvGrpSpPr>
            <p:cNvPr id="47131" name="Group 389"/>
            <p:cNvGrpSpPr>
              <a:grpSpLocks/>
            </p:cNvGrpSpPr>
            <p:nvPr/>
          </p:nvGrpSpPr>
          <p:grpSpPr bwMode="auto">
            <a:xfrm>
              <a:off x="6953266" y="4239543"/>
              <a:ext cx="360362" cy="360362"/>
              <a:chOff x="204" y="2591"/>
              <a:chExt cx="227" cy="227"/>
            </a:xfrm>
          </p:grpSpPr>
          <p:sp>
            <p:nvSpPr>
              <p:cNvPr id="47138" name="Oval 390"/>
              <p:cNvSpPr>
                <a:spLocks noChangeArrowheads="1"/>
              </p:cNvSpPr>
              <p:nvPr/>
            </p:nvSpPr>
            <p:spPr bwMode="auto">
              <a:xfrm>
                <a:off x="204" y="2591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grpSp>
            <p:nvGrpSpPr>
              <p:cNvPr id="47139" name="Group 391"/>
              <p:cNvGrpSpPr>
                <a:grpSpLocks/>
              </p:cNvGrpSpPr>
              <p:nvPr/>
            </p:nvGrpSpPr>
            <p:grpSpPr bwMode="auto">
              <a:xfrm>
                <a:off x="249" y="2636"/>
                <a:ext cx="136" cy="136"/>
                <a:chOff x="204" y="2296"/>
                <a:chExt cx="136" cy="136"/>
              </a:xfrm>
            </p:grpSpPr>
            <p:sp>
              <p:nvSpPr>
                <p:cNvPr id="47140" name="Oval 392"/>
                <p:cNvSpPr>
                  <a:spLocks noChangeArrowheads="1"/>
                </p:cNvSpPr>
                <p:nvPr/>
              </p:nvSpPr>
              <p:spPr bwMode="auto">
                <a:xfrm>
                  <a:off x="204" y="2341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Calibri" charset="0"/>
                  </a:endParaRPr>
                </a:p>
              </p:txBody>
            </p:sp>
            <p:sp>
              <p:nvSpPr>
                <p:cNvPr id="47141" name="Oval 393"/>
                <p:cNvSpPr>
                  <a:spLocks noChangeArrowheads="1"/>
                </p:cNvSpPr>
                <p:nvPr/>
              </p:nvSpPr>
              <p:spPr bwMode="auto">
                <a:xfrm>
                  <a:off x="249" y="2296"/>
                  <a:ext cx="91" cy="9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Calibri" charset="0"/>
                  </a:endParaRPr>
                </a:p>
              </p:txBody>
            </p:sp>
          </p:grpSp>
        </p:grpSp>
        <p:sp>
          <p:nvSpPr>
            <p:cNvPr id="67" name="正方形/長方形 66"/>
            <p:cNvSpPr/>
            <p:nvPr/>
          </p:nvSpPr>
          <p:spPr>
            <a:xfrm rot="20520000">
              <a:off x="6176979" y="3771230"/>
              <a:ext cx="265112" cy="1800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8121857" y="3167980"/>
              <a:ext cx="748923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Atom</a:t>
              </a:r>
              <a:r>
                <a:rPr lang="ja-JP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：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４</a:t>
              </a: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E5 </a:t>
              </a:r>
              <a:r>
                <a:rPr lang="en-US" altLang="ja-JP" sz="1400" b="1" dirty="0" err="1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yrs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7906563" y="4453855"/>
              <a:ext cx="78739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Proton,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1E-4 sec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8134245" y="2453605"/>
              <a:ext cx="813043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Star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10E8 </a:t>
              </a:r>
              <a:r>
                <a:rPr lang="en-US" altLang="ja-JP" sz="1400" b="1" dirty="0" err="1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yrs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8131193" y="3810918"/>
              <a:ext cx="787395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Nucleus</a:t>
              </a:r>
              <a:r>
                <a:rPr lang="ja-JP" altLang="en-US" sz="14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　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3</a:t>
              </a:r>
              <a:r>
                <a:rPr lang="en-US" altLang="ja-JP" sz="14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min.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8002953" y="5168230"/>
              <a:ext cx="1043876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Elementary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+mn-ea"/>
                  <a:cs typeface="Calibri"/>
                </a:rPr>
                <a:t>Particles</a:t>
              </a:r>
              <a:endParaRPr lang="en-US" altLang="ja-JP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58" name="タイトル 1"/>
          <p:cNvSpPr txBox="1">
            <a:spLocks/>
          </p:cNvSpPr>
          <p:nvPr/>
        </p:nvSpPr>
        <p:spPr>
          <a:xfrm>
            <a:off x="519057" y="142838"/>
            <a:ext cx="8124825" cy="441333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ja-JP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Calibri"/>
              </a:rPr>
              <a:t>Study of Universe/Cosmos</a:t>
            </a:r>
            <a:endParaRPr kumimoji="0" lang="ja-JP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j-ea"/>
              <a:cs typeface="Calibri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 rot="16200000">
            <a:off x="4603640" y="4549494"/>
            <a:ext cx="3134692" cy="461665"/>
          </a:xfrm>
          <a:prstGeom prst="rect">
            <a:avLst/>
          </a:prstGeom>
          <a:solidFill>
            <a:srgbClr val="001145"/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alibri"/>
                <a:cs typeface="Calibri"/>
              </a:rPr>
              <a:t>History of  the Universe </a:t>
            </a:r>
            <a:endParaRPr kumimoji="1" lang="ja-JP" altLang="en-US" dirty="0">
              <a:latin typeface="Calibri"/>
              <a:cs typeface="Calibri"/>
            </a:endParaRPr>
          </a:p>
        </p:txBody>
      </p:sp>
      <p:sp>
        <p:nvSpPr>
          <p:cNvPr id="56" name="Rectangle 1033"/>
          <p:cNvSpPr txBox="1">
            <a:spLocks noChangeArrowheads="1"/>
          </p:cNvSpPr>
          <p:nvPr/>
        </p:nvSpPr>
        <p:spPr>
          <a:xfrm>
            <a:off x="323528" y="1124744"/>
            <a:ext cx="4751387" cy="52629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07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07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07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07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en-US" altLang="ja-JP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~ 300 k Years  </a:t>
            </a:r>
          </a:p>
          <a:p>
            <a:pPr>
              <a:buFontTx/>
              <a:buChar char="-"/>
              <a:defRPr/>
            </a:pPr>
            <a:r>
              <a:rPr lang="en-US" altLang="ja-JP" sz="2400" dirty="0" smtClean="0">
                <a:latin typeface="Calibri"/>
                <a:cs typeface="Calibri"/>
              </a:rPr>
              <a:t>Limit of optical astronomical observation </a:t>
            </a:r>
          </a:p>
          <a:p>
            <a:pPr marL="0" indent="0">
              <a:buFont typeface="Wingdings" charset="0"/>
              <a:buNone/>
              <a:defRPr/>
            </a:pPr>
            <a:endParaRPr lang="en-US" altLang="ja-JP" sz="2400" dirty="0" smtClean="0">
              <a:latin typeface="Calibri"/>
              <a:cs typeface="Calibri"/>
            </a:endParaRPr>
          </a:p>
          <a:p>
            <a:pPr marL="0" indent="0">
              <a:buFont typeface="Wingdings" charset="0"/>
              <a:buNone/>
              <a:defRPr/>
            </a:pPr>
            <a:endParaRPr lang="en-US" altLang="ja-JP" sz="2400" dirty="0" smtClean="0">
              <a:latin typeface="Calibri"/>
              <a:cs typeface="Calibri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altLang="ja-JP" sz="2400" b="1" dirty="0" smtClean="0">
                <a:solidFill>
                  <a:srgbClr val="C2F0FF"/>
                </a:solidFill>
                <a:latin typeface="Calibri"/>
                <a:cs typeface="Calibri"/>
              </a:rPr>
              <a:t>Earlier Period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sz="2400" dirty="0" smtClean="0">
                <a:latin typeface="Calibri"/>
                <a:cs typeface="Calibri"/>
              </a:rPr>
              <a:t>- Elementary particle physics taking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sz="2400" dirty="0">
                <a:latin typeface="Calibri"/>
                <a:cs typeface="Calibri"/>
              </a:rPr>
              <a:t> </a:t>
            </a:r>
            <a:r>
              <a:rPr lang="en-US" altLang="ja-JP" sz="2400" dirty="0" smtClean="0">
                <a:latin typeface="Calibri"/>
                <a:cs typeface="Calibri"/>
              </a:rPr>
              <a:t>  a major role,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sz="2400" b="1" dirty="0" smtClean="0">
                <a:solidFill>
                  <a:srgbClr val="C2F0FF"/>
                </a:solidFill>
                <a:latin typeface="Calibri"/>
                <a:cs typeface="Calibri"/>
              </a:rPr>
              <a:t>Very early universe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latin typeface="Calibri"/>
                <a:cs typeface="Calibri"/>
              </a:rPr>
              <a:t> ~ 10</a:t>
            </a:r>
            <a:r>
              <a:rPr lang="en-US" altLang="ja-JP" sz="2400" baseline="30000" dirty="0" smtClean="0">
                <a:solidFill>
                  <a:srgbClr val="FFFFFF"/>
                </a:solidFill>
                <a:latin typeface="Calibri"/>
                <a:cs typeface="Calibri"/>
              </a:rPr>
              <a:t>-10</a:t>
            </a:r>
            <a:r>
              <a:rPr lang="ja-JP" alt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　</a:t>
            </a:r>
            <a:r>
              <a:rPr lang="en-US" altLang="ja-JP" sz="2400" dirty="0" smtClean="0">
                <a:solidFill>
                  <a:srgbClr val="FFFFFF"/>
                </a:solidFill>
                <a:latin typeface="Calibri"/>
                <a:cs typeface="Calibri"/>
              </a:rPr>
              <a:t>~ </a:t>
            </a:r>
            <a:r>
              <a:rPr lang="en-US" altLang="ja-JP" sz="2400" baseline="30000" dirty="0" smtClean="0">
                <a:solidFill>
                  <a:srgbClr val="FFFFFF"/>
                </a:solidFill>
                <a:latin typeface="Calibri"/>
                <a:cs typeface="Calibri"/>
              </a:rPr>
              <a:t>-34</a:t>
            </a:r>
            <a:r>
              <a:rPr lang="ja-JP" alt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　</a:t>
            </a:r>
            <a:r>
              <a:rPr lang="en-US" altLang="ja-JP" sz="2400" dirty="0" smtClean="0">
                <a:solidFill>
                  <a:srgbClr val="FFFFFF"/>
                </a:solidFill>
                <a:latin typeface="Calibri"/>
                <a:cs typeface="Calibri"/>
              </a:rPr>
              <a:t>sec,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sz="2400" dirty="0" smtClean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lang="en-US" altLang="ja-JP" sz="2400" b="1" dirty="0" smtClean="0">
                <a:solidFill>
                  <a:srgbClr val="FFFF66"/>
                </a:solidFill>
                <a:latin typeface="Calibri"/>
                <a:cs typeface="Calibri"/>
              </a:rPr>
              <a:t>Particle accelerators</a:t>
            </a:r>
            <a:r>
              <a:rPr lang="ja-JP" altLang="en-US" sz="2400" b="1" dirty="0" smtClean="0">
                <a:solidFill>
                  <a:srgbClr val="FFFF66"/>
                </a:solidFill>
                <a:latin typeface="Calibri"/>
                <a:cs typeface="Calibri"/>
              </a:rPr>
              <a:t>　</a:t>
            </a:r>
            <a:r>
              <a:rPr lang="en-US" altLang="ja-JP" sz="2400" b="1" dirty="0" smtClean="0">
                <a:solidFill>
                  <a:srgbClr val="FFFF66"/>
                </a:solidFill>
                <a:latin typeface="Calibri"/>
                <a:cs typeface="Calibri"/>
              </a:rPr>
              <a:t>play major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altLang="ja-JP" sz="2400" b="1" dirty="0">
                <a:solidFill>
                  <a:srgbClr val="FFFF66"/>
                </a:solidFill>
                <a:latin typeface="Calibri"/>
                <a:cs typeface="Calibri"/>
              </a:rPr>
              <a:t> </a:t>
            </a:r>
            <a:r>
              <a:rPr lang="en-US" altLang="ja-JP" sz="2400" b="1" dirty="0" smtClean="0">
                <a:solidFill>
                  <a:srgbClr val="FFFF66"/>
                </a:solidFill>
                <a:latin typeface="Calibri"/>
                <a:cs typeface="Calibri"/>
              </a:rPr>
              <a:t>  role.</a:t>
            </a:r>
            <a:endParaRPr lang="en-US" altLang="ja-JP" sz="2400" b="1" dirty="0">
              <a:solidFill>
                <a:srgbClr val="FFFF66"/>
              </a:solidFill>
              <a:latin typeface="Calibri"/>
              <a:cs typeface="Calibri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80A9D-E067-CD4F-AF02-47C77C7A3047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pic>
        <p:nvPicPr>
          <p:cNvPr id="48" name="Picture 11" descr="s82e5937_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1370013" cy="895350"/>
          </a:xfrm>
          <a:prstGeom prst="rect">
            <a:avLst/>
          </a:prstGeom>
          <a:noFill/>
          <a:ln w="9525">
            <a:solidFill>
              <a:srgbClr val="EEECE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dome_tel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04864"/>
            <a:ext cx="1398588" cy="939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LHC+aerial のコピ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26" y="4282157"/>
            <a:ext cx="1617662" cy="12350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alibri"/>
                <a:cs typeface="Calibri"/>
              </a:rPr>
              <a:t>A Direction to be </a:t>
            </a:r>
            <a:r>
              <a:rPr kumimoji="1" lang="en-US" altLang="ja-JP" dirty="0">
                <a:latin typeface="Calibri"/>
                <a:cs typeface="Calibri"/>
              </a:rPr>
              <a:t>I</a:t>
            </a:r>
            <a:r>
              <a:rPr kumimoji="1" lang="en-US" altLang="ja-JP" dirty="0" smtClean="0">
                <a:latin typeface="Calibri"/>
                <a:cs typeface="Calibri"/>
              </a:rPr>
              <a:t>nvestigated for the </a:t>
            </a:r>
            <a:r>
              <a:rPr kumimoji="1" lang="en-US" altLang="ja-JP" dirty="0" err="1" smtClean="0">
                <a:latin typeface="Calibri"/>
                <a:cs typeface="Calibri"/>
              </a:rPr>
              <a:t>Nb</a:t>
            </a:r>
            <a:r>
              <a:rPr kumimoji="1" lang="en-US" altLang="ja-JP" dirty="0" smtClean="0">
                <a:latin typeface="Calibri"/>
                <a:cs typeface="Calibri"/>
              </a:rPr>
              <a:t> disk Mass-production  </a:t>
            </a:r>
            <a:endParaRPr kumimoji="1" lang="ja-JP" altLang="en-US" dirty="0">
              <a:latin typeface="Calibri"/>
              <a:cs typeface="Calibri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176" y="1556792"/>
            <a:ext cx="8579296" cy="5112568"/>
          </a:xfrm>
        </p:spPr>
        <p:txBody>
          <a:bodyPr/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  <a:latin typeface="Calibri"/>
                <a:cs typeface="Calibri"/>
              </a:rPr>
              <a:t>Clean surface </a:t>
            </a:r>
            <a:r>
              <a:rPr kumimoji="1" lang="en-US" altLang="ja-JP" sz="2400" dirty="0" smtClean="0">
                <a:latin typeface="Calibri"/>
                <a:cs typeface="Calibri"/>
              </a:rPr>
              <a:t>from the beginning of </a:t>
            </a:r>
            <a:r>
              <a:rPr kumimoji="1" lang="en-US" altLang="ja-JP" sz="2400" dirty="0" err="1" smtClean="0">
                <a:latin typeface="Calibri"/>
                <a:cs typeface="Calibri"/>
              </a:rPr>
              <a:t>Nb</a:t>
            </a:r>
            <a:r>
              <a:rPr kumimoji="1" lang="en-US" altLang="ja-JP" sz="2400" dirty="0" smtClean="0">
                <a:latin typeface="Calibri"/>
                <a:cs typeface="Calibri"/>
              </a:rPr>
              <a:t> sheets</a:t>
            </a:r>
            <a:endParaRPr lang="en-US" altLang="ja-JP" sz="2400" dirty="0" smtClean="0">
              <a:latin typeface="Calibri"/>
              <a:cs typeface="Calibri"/>
            </a:endParaRPr>
          </a:p>
          <a:p>
            <a:pPr lvl="1"/>
            <a:r>
              <a:rPr lang="en-US" altLang="ja-JP" sz="2400" dirty="0" smtClean="0">
                <a:solidFill>
                  <a:srgbClr val="CCFFCC"/>
                </a:solidFill>
                <a:latin typeface="Calibri"/>
                <a:cs typeface="Calibri"/>
              </a:rPr>
              <a:t>Direct slicing </a:t>
            </a:r>
            <a:r>
              <a:rPr lang="en-US" altLang="ja-JP" sz="2400" dirty="0" smtClean="0">
                <a:latin typeface="Calibri"/>
                <a:cs typeface="Calibri"/>
              </a:rPr>
              <a:t>from </a:t>
            </a:r>
            <a:r>
              <a:rPr lang="en-US" altLang="ja-JP" sz="2400" dirty="0" err="1" smtClean="0">
                <a:latin typeface="Calibri"/>
                <a:cs typeface="Calibri"/>
              </a:rPr>
              <a:t>Nb</a:t>
            </a:r>
            <a:r>
              <a:rPr lang="en-US" altLang="ja-JP" sz="2400" dirty="0" smtClean="0">
                <a:latin typeface="Calibri"/>
                <a:cs typeface="Calibri"/>
              </a:rPr>
              <a:t> Ingot (having high purity)</a:t>
            </a:r>
            <a:r>
              <a:rPr lang="en-US" altLang="ja-JP" sz="2400" dirty="0">
                <a:latin typeface="Calibri"/>
                <a:cs typeface="Calibri"/>
              </a:rPr>
              <a:t> </a:t>
            </a:r>
            <a:endParaRPr lang="en-US" altLang="ja-JP" sz="2400" dirty="0" smtClean="0">
              <a:latin typeface="Calibri"/>
              <a:cs typeface="Calibri"/>
            </a:endParaRPr>
          </a:p>
          <a:p>
            <a:pPr lvl="2"/>
            <a:r>
              <a:rPr lang="en-US" altLang="ja-JP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Proposed and </a:t>
            </a:r>
            <a:r>
              <a:rPr lang="en-US" altLang="ja-JP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patentend</a:t>
            </a:r>
            <a:r>
              <a:rPr lang="en-US" altLang="ja-JP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in the US, by G. </a:t>
            </a:r>
            <a:r>
              <a:rPr lang="en-US" altLang="ja-JP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Myneni</a:t>
            </a:r>
            <a:r>
              <a:rPr lang="en-US" altLang="ja-JP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, P. </a:t>
            </a:r>
            <a:r>
              <a:rPr lang="en-US" altLang="ja-JP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Kneisel</a:t>
            </a:r>
            <a:r>
              <a:rPr lang="en-US" altLang="ja-JP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(</a:t>
            </a:r>
            <a:r>
              <a:rPr lang="en-US" altLang="ja-JP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Jlab</a:t>
            </a:r>
            <a:r>
              <a:rPr lang="en-US" altLang="ja-JP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) and T. </a:t>
            </a:r>
            <a:r>
              <a:rPr lang="en-US" altLang="ja-JP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Carneiro</a:t>
            </a:r>
            <a:r>
              <a:rPr lang="en-US" altLang="ja-JP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(CBMM)</a:t>
            </a:r>
          </a:p>
          <a:p>
            <a:pPr lvl="2"/>
            <a:r>
              <a:rPr lang="en-US" altLang="ja-JP" dirty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(</a:t>
            </a:r>
            <a:r>
              <a:rPr lang="en-US" altLang="ja-JP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Patented in Japan and in Europe, by KEK, Tokyo-</a:t>
            </a:r>
            <a:r>
              <a:rPr lang="en-US" altLang="ja-JP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Denkai</a:t>
            </a:r>
            <a:r>
              <a:rPr lang="en-US" altLang="ja-JP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, and others)</a:t>
            </a:r>
          </a:p>
          <a:p>
            <a:pPr lvl="1"/>
            <a:r>
              <a:rPr lang="en-US" altLang="ja-JP" sz="2400" dirty="0" smtClean="0">
                <a:latin typeface="Calibri"/>
                <a:cs typeface="Calibri"/>
              </a:rPr>
              <a:t>Keep clean surface w/ directly sliced </a:t>
            </a:r>
            <a:r>
              <a:rPr lang="en-US" altLang="ja-JP" sz="2400" dirty="0" err="1" smtClean="0">
                <a:latin typeface="Calibri"/>
                <a:cs typeface="Calibri"/>
              </a:rPr>
              <a:t>Nb</a:t>
            </a:r>
            <a:r>
              <a:rPr lang="en-US" altLang="ja-JP" sz="2400" dirty="0" smtClean="0">
                <a:latin typeface="Calibri"/>
                <a:cs typeface="Calibri"/>
              </a:rPr>
              <a:t>-sheets</a:t>
            </a: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w/o additional rolling causing contamination and defects</a:t>
            </a:r>
            <a:endParaRPr lang="en-US" altLang="ja-JP" sz="2400" dirty="0" smtClean="0">
              <a:latin typeface="Calibri"/>
              <a:cs typeface="Calibri"/>
            </a:endParaRPr>
          </a:p>
          <a:p>
            <a:r>
              <a:rPr lang="en-US" altLang="ja-JP" sz="24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Calibri"/>
                <a:cs typeface="Calibri"/>
              </a:rPr>
              <a:t>On the other hand, </a:t>
            </a:r>
          </a:p>
          <a:p>
            <a:pPr lvl="1"/>
            <a:r>
              <a:rPr lang="en-US" altLang="ja-JP" sz="2400" dirty="0" smtClean="0">
                <a:latin typeface="Calibri"/>
                <a:cs typeface="Calibri"/>
              </a:rPr>
              <a:t>necessary 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cs typeface="Calibri"/>
              </a:rPr>
              <a:t>mechanical uniformity and stability </a:t>
            </a:r>
            <a:r>
              <a:rPr lang="en-US" altLang="ja-JP" sz="2400" dirty="0" smtClean="0">
                <a:latin typeface="Calibri"/>
                <a:cs typeface="Calibri"/>
              </a:rPr>
              <a:t>for press-work with tighter tolerance in assembly.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4CBCF-0E79-224F-B828-C2D2D1E5D846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76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alibri"/>
                <a:cs typeface="Calibri"/>
              </a:rPr>
              <a:t>A Direction to be </a:t>
            </a:r>
            <a:r>
              <a:rPr kumimoji="1" lang="en-US" altLang="ja-JP" dirty="0">
                <a:latin typeface="Calibri"/>
                <a:cs typeface="Calibri"/>
              </a:rPr>
              <a:t>I</a:t>
            </a:r>
            <a:r>
              <a:rPr kumimoji="1" lang="en-US" altLang="ja-JP" dirty="0" smtClean="0">
                <a:latin typeface="Calibri"/>
                <a:cs typeface="Calibri"/>
              </a:rPr>
              <a:t>nvestigated for the </a:t>
            </a:r>
            <a:r>
              <a:rPr kumimoji="1" lang="en-US" altLang="ja-JP" dirty="0" err="1" smtClean="0">
                <a:latin typeface="Calibri"/>
                <a:cs typeface="Calibri"/>
              </a:rPr>
              <a:t>Nb</a:t>
            </a:r>
            <a:r>
              <a:rPr kumimoji="1" lang="en-US" altLang="ja-JP" dirty="0" smtClean="0">
                <a:latin typeface="Calibri"/>
                <a:cs typeface="Calibri"/>
              </a:rPr>
              <a:t> disk Mass-production  </a:t>
            </a:r>
            <a:endParaRPr kumimoji="1" lang="ja-JP" altLang="en-US" dirty="0">
              <a:latin typeface="Calibri"/>
              <a:cs typeface="Calibri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1176" y="1556792"/>
            <a:ext cx="8579296" cy="5112568"/>
          </a:xfrm>
        </p:spPr>
        <p:txBody>
          <a:bodyPr/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  <a:latin typeface="Calibri"/>
                <a:cs typeface="Calibri"/>
              </a:rPr>
              <a:t>Clean surface </a:t>
            </a:r>
            <a:r>
              <a:rPr kumimoji="1" lang="en-US" altLang="ja-JP" sz="2400" dirty="0" smtClean="0">
                <a:latin typeface="Calibri"/>
                <a:cs typeface="Calibri"/>
              </a:rPr>
              <a:t>from the beginning of </a:t>
            </a:r>
            <a:r>
              <a:rPr kumimoji="1" lang="en-US" altLang="ja-JP" sz="2400" dirty="0" err="1" smtClean="0">
                <a:latin typeface="Calibri"/>
                <a:cs typeface="Calibri"/>
              </a:rPr>
              <a:t>Nb</a:t>
            </a:r>
            <a:r>
              <a:rPr kumimoji="1" lang="en-US" altLang="ja-JP" sz="2400" dirty="0" smtClean="0">
                <a:latin typeface="Calibri"/>
                <a:cs typeface="Calibri"/>
              </a:rPr>
              <a:t> sheets</a:t>
            </a:r>
            <a:endParaRPr lang="en-US" altLang="ja-JP" sz="2400" dirty="0" smtClean="0">
              <a:latin typeface="Calibri"/>
              <a:cs typeface="Calibri"/>
            </a:endParaRPr>
          </a:p>
          <a:p>
            <a:pPr lvl="1"/>
            <a:r>
              <a:rPr lang="en-US" altLang="ja-JP" sz="2400" dirty="0" smtClean="0">
                <a:solidFill>
                  <a:srgbClr val="CCFFCC"/>
                </a:solidFill>
                <a:latin typeface="Calibri"/>
                <a:cs typeface="Calibri"/>
              </a:rPr>
              <a:t>Direct slicing </a:t>
            </a:r>
            <a:r>
              <a:rPr lang="en-US" altLang="ja-JP" sz="2400" dirty="0" smtClean="0">
                <a:latin typeface="Calibri"/>
                <a:cs typeface="Calibri"/>
              </a:rPr>
              <a:t>from </a:t>
            </a:r>
            <a:r>
              <a:rPr lang="en-US" altLang="ja-JP" sz="2400" dirty="0" err="1" smtClean="0">
                <a:latin typeface="Calibri"/>
                <a:cs typeface="Calibri"/>
              </a:rPr>
              <a:t>Nb</a:t>
            </a:r>
            <a:r>
              <a:rPr lang="en-US" altLang="ja-JP" sz="2400" dirty="0" smtClean="0">
                <a:latin typeface="Calibri"/>
                <a:cs typeface="Calibri"/>
              </a:rPr>
              <a:t> Ingot (having high purity)</a:t>
            </a:r>
            <a:r>
              <a:rPr lang="en-US" altLang="ja-JP" sz="2400" dirty="0">
                <a:latin typeface="Calibri"/>
                <a:cs typeface="Calibri"/>
              </a:rPr>
              <a:t> </a:t>
            </a:r>
            <a:endParaRPr lang="en-US" altLang="ja-JP" sz="2400" dirty="0" smtClean="0">
              <a:latin typeface="Calibri"/>
              <a:cs typeface="Calibri"/>
            </a:endParaRP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Proposed and </a:t>
            </a:r>
            <a:r>
              <a:rPr lang="en-US" altLang="ja-JP" dirty="0" err="1" smtClean="0">
                <a:latin typeface="Calibri"/>
                <a:cs typeface="Calibri"/>
              </a:rPr>
              <a:t>patentend</a:t>
            </a:r>
            <a:r>
              <a:rPr lang="en-US" altLang="ja-JP" dirty="0" smtClean="0">
                <a:latin typeface="Calibri"/>
                <a:cs typeface="Calibri"/>
              </a:rPr>
              <a:t> in the US, by G. </a:t>
            </a:r>
            <a:r>
              <a:rPr lang="en-US" altLang="ja-JP" dirty="0" err="1" smtClean="0">
                <a:latin typeface="Calibri"/>
                <a:cs typeface="Calibri"/>
              </a:rPr>
              <a:t>Myneni</a:t>
            </a:r>
            <a:r>
              <a:rPr lang="en-US" altLang="ja-JP" dirty="0" smtClean="0">
                <a:latin typeface="Calibri"/>
                <a:cs typeface="Calibri"/>
              </a:rPr>
              <a:t>, P. </a:t>
            </a:r>
            <a:r>
              <a:rPr lang="en-US" altLang="ja-JP" dirty="0" err="1" smtClean="0">
                <a:latin typeface="Calibri"/>
                <a:cs typeface="Calibri"/>
              </a:rPr>
              <a:t>Kneisel</a:t>
            </a:r>
            <a:r>
              <a:rPr lang="en-US" altLang="ja-JP" dirty="0" smtClean="0">
                <a:latin typeface="Calibri"/>
                <a:cs typeface="Calibri"/>
              </a:rPr>
              <a:t> (</a:t>
            </a:r>
            <a:r>
              <a:rPr lang="en-US" altLang="ja-JP" dirty="0" err="1" smtClean="0">
                <a:latin typeface="Calibri"/>
                <a:cs typeface="Calibri"/>
              </a:rPr>
              <a:t>Jlab</a:t>
            </a:r>
            <a:r>
              <a:rPr lang="en-US" altLang="ja-JP" dirty="0" smtClean="0">
                <a:latin typeface="Calibri"/>
                <a:cs typeface="Calibri"/>
              </a:rPr>
              <a:t>) and T. </a:t>
            </a:r>
            <a:r>
              <a:rPr lang="en-US" altLang="ja-JP" dirty="0" err="1" smtClean="0">
                <a:latin typeface="Calibri"/>
                <a:cs typeface="Calibri"/>
              </a:rPr>
              <a:t>Carneiro</a:t>
            </a:r>
            <a:r>
              <a:rPr lang="en-US" altLang="ja-JP" dirty="0" smtClean="0">
                <a:latin typeface="Calibri"/>
                <a:cs typeface="Calibri"/>
              </a:rPr>
              <a:t> (CBMM)</a:t>
            </a:r>
          </a:p>
          <a:p>
            <a:pPr lvl="2"/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(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Patented in Japan and in Europe, by KEK, Tokyo-</a:t>
            </a:r>
            <a:r>
              <a:rPr lang="en-US" altLang="ja-JP" dirty="0" err="1" smtClean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Denkai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, and others)</a:t>
            </a:r>
          </a:p>
          <a:p>
            <a:pPr lvl="1"/>
            <a:r>
              <a:rPr lang="en-US" altLang="ja-JP" sz="2400" dirty="0" smtClean="0">
                <a:latin typeface="Calibri"/>
                <a:cs typeface="Calibri"/>
              </a:rPr>
              <a:t>Keep clean surface w/ directly sliced </a:t>
            </a:r>
            <a:r>
              <a:rPr lang="en-US" altLang="ja-JP" sz="2400" dirty="0" err="1" smtClean="0">
                <a:latin typeface="Calibri"/>
                <a:cs typeface="Calibri"/>
              </a:rPr>
              <a:t>Nb</a:t>
            </a:r>
            <a:r>
              <a:rPr lang="en-US" altLang="ja-JP" sz="2400" dirty="0" smtClean="0">
                <a:latin typeface="Calibri"/>
                <a:cs typeface="Calibri"/>
              </a:rPr>
              <a:t>-sheets</a:t>
            </a: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w/o additional rolling causing contamination and defects</a:t>
            </a:r>
            <a:endParaRPr lang="en-US" altLang="ja-JP" sz="2400" dirty="0" smtClean="0">
              <a:latin typeface="Calibri"/>
              <a:cs typeface="Calibri"/>
            </a:endParaRPr>
          </a:p>
          <a:p>
            <a:r>
              <a:rPr lang="en-US" altLang="ja-JP" sz="24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Calibri"/>
                <a:cs typeface="Calibri"/>
              </a:rPr>
              <a:t>On the other hand, </a:t>
            </a:r>
          </a:p>
          <a:p>
            <a:pPr lvl="1"/>
            <a:r>
              <a:rPr lang="en-US" altLang="ja-JP" sz="2400" dirty="0" smtClean="0">
                <a:latin typeface="Calibri"/>
                <a:cs typeface="Calibri"/>
              </a:rPr>
              <a:t>necessary </a:t>
            </a:r>
            <a:r>
              <a:rPr lang="en-US" altLang="ja-JP" sz="2400" b="1" dirty="0" smtClean="0">
                <a:solidFill>
                  <a:srgbClr val="FFFF00"/>
                </a:solidFill>
                <a:latin typeface="Calibri"/>
                <a:cs typeface="Calibri"/>
              </a:rPr>
              <a:t>mechanical uniformity and stability </a:t>
            </a:r>
            <a:r>
              <a:rPr lang="en-US" altLang="ja-JP" sz="2400" dirty="0" smtClean="0">
                <a:latin typeface="Calibri"/>
                <a:cs typeface="Calibri"/>
              </a:rPr>
              <a:t>for press-work with tighter tolerance in assembly.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4CBCF-0E79-224F-B828-C2D2D1E5D846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pic>
        <p:nvPicPr>
          <p:cNvPr id="7" name="図 6" descr="写真 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96952"/>
            <a:ext cx="2276872" cy="2276872"/>
          </a:xfrm>
          <a:prstGeom prst="rect">
            <a:avLst/>
          </a:prstGeom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484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>
                <a:latin typeface="Calibri"/>
                <a:cs typeface="Calibri"/>
              </a:rPr>
              <a:t>Nb</a:t>
            </a:r>
            <a:r>
              <a:rPr kumimoji="1" lang="en-US" altLang="ja-JP" dirty="0" smtClean="0">
                <a:latin typeface="Calibri"/>
                <a:cs typeface="Calibri"/>
              </a:rPr>
              <a:t> Sheet directly cut out</a:t>
            </a:r>
            <a:br>
              <a:rPr kumimoji="1" lang="en-US" altLang="ja-JP" dirty="0" smtClean="0">
                <a:latin typeface="Calibri"/>
                <a:cs typeface="Calibri"/>
              </a:rPr>
            </a:br>
            <a:r>
              <a:rPr kumimoji="1" lang="en-US" altLang="ja-JP" sz="3600" dirty="0" smtClean="0">
                <a:solidFill>
                  <a:srgbClr val="CCFFCC"/>
                </a:solidFill>
                <a:latin typeface="Calibri"/>
                <a:cs typeface="Calibri"/>
              </a:rPr>
              <a:t>anticipated with medium grain size  </a:t>
            </a:r>
            <a:endParaRPr kumimoji="1" lang="ja-JP" altLang="en-US" sz="3600" dirty="0">
              <a:solidFill>
                <a:srgbClr val="CCFFCC"/>
              </a:solidFill>
              <a:latin typeface="Calibri"/>
              <a:cs typeface="Calibri"/>
            </a:endParaRPr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alibri"/>
                <a:cs typeface="Calibri"/>
              </a:rPr>
              <a:t>RRR: ~ 200 </a:t>
            </a:r>
          </a:p>
          <a:p>
            <a:r>
              <a:rPr lang="en-US" altLang="ja-JP" dirty="0" smtClean="0">
                <a:latin typeface="Calibri"/>
                <a:cs typeface="Calibri"/>
              </a:rPr>
              <a:t>Grain size : &lt; ~ 1 cm </a:t>
            </a:r>
          </a:p>
          <a:p>
            <a:pPr lvl="1"/>
            <a:r>
              <a:rPr kumimoji="1" lang="en-US" altLang="ja-JP" dirty="0" smtClean="0">
                <a:latin typeface="Calibri"/>
                <a:cs typeface="Calibri"/>
              </a:rPr>
              <a:t>To be optimized for press-work, </a:t>
            </a:r>
          </a:p>
          <a:p>
            <a:r>
              <a:rPr lang="en-US" altLang="ja-JP" dirty="0" smtClean="0">
                <a:latin typeface="Calibri"/>
                <a:cs typeface="Calibri"/>
              </a:rPr>
              <a:t>Size: &gt; 260 mm </a:t>
            </a:r>
          </a:p>
          <a:p>
            <a:r>
              <a:rPr kumimoji="1" lang="en-US" altLang="ja-JP" dirty="0" smtClean="0">
                <a:latin typeface="Calibri"/>
                <a:cs typeface="Calibri"/>
              </a:rPr>
              <a:t>Thickness: ~ 2.8 mm </a:t>
            </a:r>
          </a:p>
          <a:p>
            <a:r>
              <a:rPr lang="en-US" altLang="ja-JP" dirty="0" smtClean="0">
                <a:latin typeface="Calibri"/>
                <a:cs typeface="Calibri"/>
              </a:rPr>
              <a:t>Cleanness: </a:t>
            </a:r>
          </a:p>
          <a:p>
            <a:pPr lvl="1"/>
            <a:r>
              <a:rPr kumimoji="1" lang="en-US" altLang="ja-JP" dirty="0" smtClean="0">
                <a:latin typeface="Calibri"/>
                <a:cs typeface="Calibri"/>
              </a:rPr>
              <a:t>Min. surface work 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No rolling </a:t>
            </a:r>
            <a:endParaRPr kumimoji="1" lang="ja-JP" altLang="en-US" dirty="0">
              <a:latin typeface="Calibri"/>
              <a:cs typeface="Calibri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4CBCF-0E79-224F-B828-C2D2D1E5D846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pic>
        <p:nvPicPr>
          <p:cNvPr id="7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/>
          <a:stretch/>
        </p:blipFill>
        <p:spPr bwMode="auto">
          <a:xfrm>
            <a:off x="4211960" y="2204864"/>
            <a:ext cx="4257437" cy="3384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447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95536" y="0"/>
            <a:ext cx="7811225" cy="6120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3600" b="1" dirty="0" smtClean="0">
                <a:solidFill>
                  <a:srgbClr val="FFFFFF"/>
                </a:solidFill>
                <a:latin typeface="Calibri"/>
                <a:ea typeface="Osaka"/>
                <a:cs typeface="Osaka"/>
              </a:rPr>
              <a:t>Efforts </a:t>
            </a:r>
            <a:r>
              <a:rPr lang="en-US" altLang="ja-JP" sz="3600" b="1" dirty="0" smtClean="0">
                <a:solidFill>
                  <a:srgbClr val="FFFFFF"/>
                </a:solidFill>
                <a:latin typeface="Calibri"/>
                <a:ea typeface="Osaka"/>
                <a:cs typeface="Osaka"/>
              </a:rPr>
              <a:t>for Self Learning</a:t>
            </a:r>
            <a:r>
              <a:rPr lang="en-US" altLang="ja-JP" sz="3600" b="1" dirty="0" smtClean="0">
                <a:solidFill>
                  <a:srgbClr val="FFFFFF"/>
                </a:solidFill>
                <a:latin typeface="Calibri"/>
                <a:ea typeface="Osaka"/>
                <a:cs typeface="Osaka"/>
              </a:rPr>
              <a:t>  </a:t>
            </a:r>
            <a:r>
              <a:rPr lang="en-US" altLang="ja-JP" sz="3600" b="1" dirty="0" smtClean="0">
                <a:solidFill>
                  <a:srgbClr val="FFFFFF"/>
                </a:solidFill>
                <a:latin typeface="Calibri"/>
                <a:ea typeface="Osaka"/>
                <a:cs typeface="Osaka"/>
              </a:rPr>
              <a:t>at KEK</a:t>
            </a:r>
            <a:endParaRPr lang="ja-JP" altLang="en-US" sz="3600" b="1" dirty="0">
              <a:solidFill>
                <a:srgbClr val="FFFFFF"/>
              </a:solidFill>
              <a:latin typeface="Calibri"/>
              <a:ea typeface="Osaka"/>
              <a:cs typeface="Osaka"/>
            </a:endParaRPr>
          </a:p>
        </p:txBody>
      </p:sp>
      <p:pic>
        <p:nvPicPr>
          <p:cNvPr id="11" name="図 10" descr="CIMG073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58856" y="1763817"/>
            <a:ext cx="2808315" cy="2106236"/>
          </a:xfrm>
          <a:prstGeom prst="rect">
            <a:avLst/>
          </a:prstGeom>
        </p:spPr>
      </p:pic>
      <p:pic>
        <p:nvPicPr>
          <p:cNvPr id="12" name="図 11" descr="CIMG073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85092" y="1763079"/>
            <a:ext cx="2808313" cy="21077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0342" y="951115"/>
            <a:ext cx="78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alibri"/>
                <a:ea typeface="ＭＳ Ｐゴシック"/>
              </a:rPr>
              <a:t>EBW</a:t>
            </a:r>
            <a:endParaRPr lang="ja-JP" altLang="en-US" sz="2400" b="1" dirty="0">
              <a:latin typeface="Calibri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0740" y="951115"/>
            <a:ext cx="85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FF"/>
                </a:solidFill>
                <a:latin typeface="Calibri"/>
                <a:ea typeface="ＭＳ Ｐゴシック"/>
              </a:rPr>
              <a:t>Press</a:t>
            </a:r>
            <a:endParaRPr lang="ja-JP" altLang="en-US" sz="2400" b="1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88621" y="951115"/>
            <a:ext cx="772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FF"/>
                </a:solidFill>
                <a:latin typeface="Calibri"/>
                <a:ea typeface="ＭＳ Ｐゴシック"/>
              </a:rPr>
              <a:t>Trim</a:t>
            </a:r>
            <a:endParaRPr lang="ja-JP" altLang="en-US" sz="2400" b="1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pic>
        <p:nvPicPr>
          <p:cNvPr id="3" name="図 2" descr="EBW_delivery_inspectio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2" y="1417591"/>
            <a:ext cx="3738005" cy="2803503"/>
          </a:xfrm>
          <a:prstGeom prst="rect">
            <a:avLst/>
          </a:prstGeom>
        </p:spPr>
      </p:pic>
      <p:pic>
        <p:nvPicPr>
          <p:cNvPr id="4" name="図 3" descr="Chemical-room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143" y="4725144"/>
            <a:ext cx="2345960" cy="1759470"/>
          </a:xfrm>
          <a:prstGeom prst="rect">
            <a:avLst/>
          </a:prstGeom>
        </p:spPr>
      </p:pic>
      <p:sp>
        <p:nvSpPr>
          <p:cNvPr id="16" name="テキスト ボックス 4"/>
          <p:cNvSpPr txBox="1">
            <a:spLocks noChangeArrowheads="1"/>
          </p:cNvSpPr>
          <p:nvPr/>
        </p:nvSpPr>
        <p:spPr bwMode="auto">
          <a:xfrm>
            <a:off x="4609586" y="4221094"/>
            <a:ext cx="21062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latin typeface="Calibri" charset="0"/>
                <a:ea typeface="ＭＳ Ｐゴシック"/>
              </a:rPr>
              <a:t>AMADA  digital-survo-press SDE1522</a:t>
            </a:r>
          </a:p>
          <a:p>
            <a:r>
              <a:rPr lang="en-US" altLang="ja-JP" sz="1200" dirty="0" smtClean="0">
                <a:latin typeface="Calibri" charset="0"/>
                <a:ea typeface="ＭＳ Ｐゴシック"/>
              </a:rPr>
              <a:t>150t, 50stroke/min, 225mmstroke</a:t>
            </a:r>
          </a:p>
        </p:txBody>
      </p:sp>
      <p:sp>
        <p:nvSpPr>
          <p:cNvPr id="17" name="テキスト ボックス 4"/>
          <p:cNvSpPr txBox="1">
            <a:spLocks noChangeArrowheads="1"/>
          </p:cNvSpPr>
          <p:nvPr/>
        </p:nvSpPr>
        <p:spPr bwMode="auto">
          <a:xfrm>
            <a:off x="7186484" y="4201535"/>
            <a:ext cx="1671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  <a:latin typeface="Calibri" charset="0"/>
                <a:ea typeface="ＭＳ Ｐゴシック"/>
              </a:rPr>
              <a:t>MORI  VKL-253</a:t>
            </a:r>
          </a:p>
          <a:p>
            <a:r>
              <a:rPr lang="en-US" altLang="ja-JP" sz="1200" dirty="0" smtClean="0">
                <a:solidFill>
                  <a:srgbClr val="FFFFFF"/>
                </a:solidFill>
                <a:latin typeface="Calibri" charset="0"/>
                <a:ea typeface="ＭＳ Ｐゴシック"/>
              </a:rPr>
              <a:t>Vertical CNC lathe</a:t>
            </a:r>
          </a:p>
        </p:txBody>
      </p:sp>
      <p:sp>
        <p:nvSpPr>
          <p:cNvPr id="18" name="TextBox 14"/>
          <p:cNvSpPr txBox="1"/>
          <p:nvPr/>
        </p:nvSpPr>
        <p:spPr>
          <a:xfrm>
            <a:off x="5219181" y="5297631"/>
            <a:ext cx="1349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Calibri"/>
                <a:ea typeface="ＭＳ Ｐゴシック"/>
              </a:rPr>
              <a:t>Chemical</a:t>
            </a:r>
          </a:p>
          <a:p>
            <a:r>
              <a:rPr lang="en-US" altLang="ja-JP" sz="2400" b="1" dirty="0" smtClean="0">
                <a:latin typeface="Calibri"/>
                <a:ea typeface="ＭＳ Ｐゴシック"/>
              </a:rPr>
              <a:t>process</a:t>
            </a:r>
            <a:endParaRPr lang="ja-JP" altLang="en-US" sz="2400" b="1" dirty="0"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D41D-2058-B64E-BCCF-D9817EF3EB9F}" type="slidenum">
              <a:rPr lang="ja-JP" altLang="en-US" smtClean="0">
                <a:solidFill>
                  <a:srgbClr val="A6A6A6"/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 dirty="0">
              <a:solidFill>
                <a:srgbClr val="A6A6A6"/>
              </a:solidFill>
              <a:latin typeface="Calibri"/>
              <a:ea typeface="ＭＳ Ｐゴシック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alibri"/>
              </a:rPr>
              <a:t>A. Yamamoto, 2014/7/21</a:t>
            </a:r>
            <a:endParaRPr lang="en-US" dirty="0">
              <a:latin typeface="Calibri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38" y="753303"/>
            <a:ext cx="1676212" cy="118507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181" y="3807273"/>
            <a:ext cx="1607656" cy="234008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124" name="テキスト ボックス 4"/>
          <p:cNvSpPr txBox="1">
            <a:spLocks noChangeArrowheads="1"/>
          </p:cNvSpPr>
          <p:nvPr/>
        </p:nvSpPr>
        <p:spPr bwMode="auto">
          <a:xfrm>
            <a:off x="380232" y="3404337"/>
            <a:ext cx="2002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FFFF00"/>
                </a:solidFill>
                <a:latin typeface="Calibri" charset="0"/>
                <a:ea typeface="ＭＳ Ｐゴシック"/>
              </a:rPr>
              <a:t>SST  EBOCAM KS-110 – G150KM</a:t>
            </a:r>
          </a:p>
          <a:p>
            <a:r>
              <a:rPr lang="en-US" altLang="ja-JP" sz="1200" dirty="0" smtClean="0">
                <a:solidFill>
                  <a:srgbClr val="FFFF00"/>
                </a:solidFill>
                <a:latin typeface="Calibri" charset="0"/>
                <a:ea typeface="ＭＳ Ｐゴシック"/>
              </a:rPr>
              <a:t>Chamber (St. St. chamber</a:t>
            </a:r>
            <a:r>
              <a:rPr lang="en-US" altLang="ja-JP" sz="1200" dirty="0">
                <a:solidFill>
                  <a:srgbClr val="FFFF00"/>
                </a:solidFill>
                <a:latin typeface="Calibri" charset="0"/>
                <a:ea typeface="ＭＳ Ｐゴシック"/>
              </a:rPr>
              <a:t>)</a:t>
            </a:r>
          </a:p>
        </p:txBody>
      </p:sp>
      <p:pic>
        <p:nvPicPr>
          <p:cNvPr id="19" name="図 18" descr="KEK#0-repair.tif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61" y="4108304"/>
            <a:ext cx="1519429" cy="20107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/>
              </a:rPr>
              <a:t>Presentation at CBMM</a:t>
            </a:r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7544" y="1622849"/>
            <a:ext cx="8352928" cy="1318877"/>
          </a:xfrm>
        </p:spPr>
        <p:txBody>
          <a:bodyPr/>
          <a:lstStyle/>
          <a:p>
            <a:r>
              <a:rPr kumimoji="1" lang="en-US" altLang="ja-JP" sz="4400" dirty="0" smtClean="0">
                <a:latin typeface="Helvetica"/>
                <a:cs typeface="Helvetica"/>
              </a:rPr>
              <a:t>Fabrication and evaluation of low-RRR, LG single cell cavity</a:t>
            </a:r>
            <a:endParaRPr kumimoji="1" lang="ja-JP" altLang="en-US" sz="4400" dirty="0">
              <a:latin typeface="Helvetica"/>
              <a:cs typeface="Helvetic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836254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Mechanical Engineering Center, KEK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Masashi YAMANAKA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pic>
        <p:nvPicPr>
          <p:cNvPr id="4" name="図 6" descr="keklogo-pur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125511" cy="71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86766" y="6413290"/>
            <a:ext cx="773011" cy="444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87624" y="5157192"/>
            <a:ext cx="6429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  <a:latin typeface="Helvetica"/>
                <a:cs typeface="Helvetica"/>
              </a:rPr>
              <a:t>Presented at TTC Meeting @SLAC, 2 December, 2015  </a:t>
            </a:r>
            <a:endParaRPr kumimoji="1" lang="ja-JP" altLang="en-US" sz="20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1EC95-F20F-8748-82BA-A494F5949591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702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5266928" cy="634082"/>
          </a:xfrm>
        </p:spPr>
        <p:txBody>
          <a:bodyPr/>
          <a:lstStyle/>
          <a:p>
            <a:r>
              <a:rPr lang="en-US" altLang="ja-JP" sz="4000" dirty="0" smtClean="0">
                <a:latin typeface="Helvetica"/>
                <a:cs typeface="Helvetica"/>
              </a:rPr>
              <a:t>O</a:t>
            </a:r>
            <a:r>
              <a:rPr kumimoji="1" lang="en-US" altLang="ja-JP" sz="4000" dirty="0" smtClean="0">
                <a:latin typeface="Helvetica"/>
                <a:cs typeface="Helvetica"/>
              </a:rPr>
              <a:t>bjectives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Helvetica"/>
                <a:cs typeface="Helvetica"/>
              </a:rPr>
              <a:t>Ingot-Nb based SRF for the ILC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latin typeface="Helvetica"/>
                <a:cs typeface="Helvetica"/>
              </a:rPr>
              <a:pPr/>
              <a:t>25</a:t>
            </a:fld>
            <a:endParaRPr lang="en-US">
              <a:latin typeface="Helvetica"/>
              <a:cs typeface="Helvetica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424132"/>
              </p:ext>
            </p:extLst>
          </p:nvPr>
        </p:nvGraphicFramePr>
        <p:xfrm>
          <a:off x="4155345" y="2420888"/>
          <a:ext cx="4968553" cy="6705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21069"/>
                <a:gridCol w="621069"/>
                <a:gridCol w="621069"/>
                <a:gridCol w="435510"/>
                <a:gridCol w="626923"/>
                <a:gridCol w="626923"/>
                <a:gridCol w="794921"/>
                <a:gridCol w="621069"/>
              </a:tblGrid>
              <a:tr h="2423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H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O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N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Fe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Si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Ta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RRR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2423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&lt; 10</a:t>
                      </a: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&lt; 30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&lt; 30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3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20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1034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kumimoji="1" lang="ja-JP" alt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283968" y="1916832"/>
            <a:ext cx="473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latin typeface="Helvetica"/>
                <a:cs typeface="Helvetica"/>
              </a:rPr>
              <a:t>Chemical compositions (unit: ppm) and RRR</a:t>
            </a:r>
            <a:endParaRPr kumimoji="1" lang="ja-JP" altLang="en-US" sz="1800" dirty="0"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8109" y="1067863"/>
            <a:ext cx="3749569" cy="209134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800" i="1" dirty="0" smtClean="0">
                <a:solidFill>
                  <a:srgbClr val="FFFF00"/>
                </a:solidFill>
                <a:latin typeface="Helvetica"/>
                <a:cs typeface="Helvetica"/>
              </a:rPr>
              <a:t>Motivation</a:t>
            </a:r>
          </a:p>
          <a:p>
            <a:pPr>
              <a:lnSpc>
                <a:spcPct val="90000"/>
              </a:lnSpc>
            </a:pPr>
            <a:r>
              <a:rPr kumimoji="1" lang="en-US" altLang="ja-JP" sz="1800" dirty="0">
                <a:latin typeface="Helvetica"/>
                <a:cs typeface="Helvetica"/>
              </a:rPr>
              <a:t> </a:t>
            </a:r>
            <a:r>
              <a:rPr kumimoji="1" lang="en-US" altLang="ja-JP" sz="1800" dirty="0" smtClean="0">
                <a:latin typeface="Helvetica"/>
                <a:cs typeface="Helvetica"/>
              </a:rPr>
              <a:t> Reduce the niobium material cost</a:t>
            </a:r>
          </a:p>
          <a:p>
            <a:pPr>
              <a:lnSpc>
                <a:spcPct val="90000"/>
              </a:lnSpc>
            </a:pPr>
            <a:r>
              <a:rPr kumimoji="1" lang="en-US" altLang="ja-JP" sz="1800" i="1" dirty="0" smtClean="0">
                <a:solidFill>
                  <a:srgbClr val="FFFF00"/>
                </a:solidFill>
                <a:latin typeface="Helvetica"/>
                <a:cs typeface="Helvetica"/>
              </a:rPr>
              <a:t>Approach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kumimoji="1" lang="en-US" altLang="ja-JP" sz="1800" dirty="0" smtClean="0">
                <a:solidFill>
                  <a:srgbClr val="FFFF00"/>
                </a:solidFill>
                <a:latin typeface="Helvetica"/>
                <a:cs typeface="Helvetica"/>
              </a:rPr>
              <a:t>Use low </a:t>
            </a:r>
            <a:r>
              <a:rPr kumimoji="1" lang="en-US" altLang="ja-JP" sz="1800" dirty="0" smtClean="0">
                <a:latin typeface="Helvetica"/>
                <a:cs typeface="Helvetica"/>
              </a:rPr>
              <a:t>RRR cheap niobium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kumimoji="1" lang="en-US" altLang="ja-JP" sz="1800" dirty="0" smtClean="0">
                <a:latin typeface="Helvetica"/>
                <a:cs typeface="Helvetica"/>
              </a:rPr>
              <a:t>Use sliced ingot sheet</a:t>
            </a:r>
          </a:p>
          <a:p>
            <a:pPr>
              <a:lnSpc>
                <a:spcPct val="90000"/>
              </a:lnSpc>
            </a:pPr>
            <a:r>
              <a:rPr kumimoji="1" lang="en-US" altLang="ja-JP" sz="1800" i="1" dirty="0" smtClean="0">
                <a:solidFill>
                  <a:srgbClr val="FFFF00"/>
                </a:solidFill>
                <a:latin typeface="Helvetica"/>
                <a:cs typeface="Helvetica"/>
              </a:rPr>
              <a:t>Objectives</a:t>
            </a:r>
            <a:endParaRPr kumimoji="1" lang="en-US" altLang="ja-JP" sz="1800" i="1" dirty="0">
              <a:solidFill>
                <a:srgbClr val="FFFF00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kumimoji="1" lang="en-US" altLang="ja-JP" sz="1800" dirty="0" smtClean="0">
                <a:latin typeface="Helvetica"/>
                <a:cs typeface="Helvetica"/>
              </a:rPr>
              <a:t>Manufacture a single cell cavity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kumimoji="1" lang="en-US" altLang="ja-JP" sz="1800" dirty="0" smtClean="0">
                <a:latin typeface="Helvetica"/>
                <a:cs typeface="Helvetica"/>
              </a:rPr>
              <a:t>Evaluate the performance</a:t>
            </a:r>
            <a:endParaRPr kumimoji="1" lang="en-US" altLang="ja-JP" sz="1800" dirty="0">
              <a:latin typeface="Helvetica"/>
              <a:cs typeface="Helvetica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971600" y="3429000"/>
            <a:ext cx="2592288" cy="2160240"/>
            <a:chOff x="3627673" y="3929179"/>
            <a:chExt cx="2565185" cy="2248784"/>
          </a:xfrm>
        </p:grpSpPr>
        <p:pic>
          <p:nvPicPr>
            <p:cNvPr id="9" name="図 8" descr="DSC_024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734131" y="3822721"/>
              <a:ext cx="2248784" cy="2461699"/>
            </a:xfrm>
            <a:prstGeom prst="rect">
              <a:avLst/>
            </a:prstGeom>
          </p:spPr>
        </p:pic>
        <p:cxnSp>
          <p:nvCxnSpPr>
            <p:cNvPr id="12" name="直線矢印コネクタ 11"/>
            <p:cNvCxnSpPr/>
            <p:nvPr/>
          </p:nvCxnSpPr>
          <p:spPr>
            <a:xfrm rot="16200000">
              <a:off x="5812069" y="5872076"/>
              <a:ext cx="14270" cy="42334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5459502" y="5761570"/>
              <a:ext cx="733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50</a:t>
              </a:r>
              <a:r>
                <a:rPr kumimoji="1" lang="en-US" altLang="ja-JP" sz="1400" dirty="0">
                  <a:solidFill>
                    <a:srgbClr val="FF0000"/>
                  </a:solidFill>
                  <a:latin typeface="Helvetica"/>
                  <a:cs typeface="Helvetica"/>
                </a:rPr>
                <a:t> </a:t>
              </a:r>
              <a:r>
                <a:rPr kumimoji="1" lang="en-US" altLang="ja-JP" sz="14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mm</a:t>
              </a:r>
              <a:endParaRPr kumimoji="1" lang="ja-JP" altLang="en-US" sz="14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640249" y="5625681"/>
            <a:ext cx="3571711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600" dirty="0">
                <a:latin typeface="Helvetica"/>
                <a:cs typeface="Helvetica"/>
              </a:rPr>
              <a:t>Sliced ingot niobium</a:t>
            </a:r>
            <a:r>
              <a:rPr kumimoji="1" lang="ja-JP" altLang="en-US" sz="1600" dirty="0">
                <a:latin typeface="Helvetica"/>
                <a:cs typeface="Helvetica"/>
              </a:rPr>
              <a:t>（</a:t>
            </a:r>
            <a:r>
              <a:rPr kumimoji="1" lang="en-US" altLang="ja-JP" sz="1600" dirty="0">
                <a:latin typeface="Helvetica"/>
                <a:cs typeface="Helvetica"/>
              </a:rPr>
              <a:t>φ260</a:t>
            </a:r>
            <a:r>
              <a:rPr kumimoji="1" lang="ja-JP" altLang="en-US" sz="1600" dirty="0">
                <a:latin typeface="Helvetica"/>
                <a:cs typeface="Helvetica"/>
              </a:rPr>
              <a:t>）</a:t>
            </a:r>
          </a:p>
          <a:p>
            <a:pPr>
              <a:lnSpc>
                <a:spcPct val="90000"/>
              </a:lnSpc>
            </a:pPr>
            <a:r>
              <a:rPr kumimoji="1" lang="en-US" altLang="ja-JP" sz="1600" dirty="0" smtClean="0">
                <a:latin typeface="Helvetica"/>
                <a:cs typeface="Helvetica"/>
              </a:rPr>
              <a:t>Boundary was traced by felt pen</a:t>
            </a:r>
          </a:p>
          <a:p>
            <a:pPr>
              <a:lnSpc>
                <a:spcPct val="90000"/>
              </a:lnSpc>
            </a:pPr>
            <a:r>
              <a:rPr lang="en-US" altLang="ja-JP" sz="1600" dirty="0" smtClean="0">
                <a:solidFill>
                  <a:srgbClr val="FFFF00"/>
                </a:solidFill>
                <a:latin typeface="Helvetica"/>
                <a:cs typeface="Helvetica"/>
              </a:rPr>
              <a:t>Ingot </a:t>
            </a:r>
            <a:r>
              <a:rPr lang="en-US" altLang="ja-JP" sz="1600" dirty="0" err="1" smtClean="0">
                <a:solidFill>
                  <a:srgbClr val="FFFF00"/>
                </a:solidFill>
                <a:latin typeface="Helvetica"/>
                <a:cs typeface="Helvetica"/>
              </a:rPr>
              <a:t>Nb</a:t>
            </a:r>
            <a:r>
              <a:rPr kumimoji="1" lang="en-US" altLang="ja-JP" sz="1600" dirty="0" smtClean="0">
                <a:solidFill>
                  <a:srgbClr val="FFFF00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FFFF00"/>
                </a:solidFill>
                <a:latin typeface="Helvetica"/>
                <a:cs typeface="Helvetica"/>
              </a:rPr>
              <a:t>kindly contributed</a:t>
            </a:r>
            <a:r>
              <a:rPr kumimoji="1" lang="en-US" altLang="ja-JP" sz="1600" dirty="0" smtClean="0">
                <a:solidFill>
                  <a:srgbClr val="FFFF00"/>
                </a:solidFill>
                <a:latin typeface="Helvetica"/>
                <a:cs typeface="Helvetica"/>
              </a:rPr>
              <a:t> by CBMM</a:t>
            </a:r>
            <a:endParaRPr kumimoji="1" lang="ja-JP" altLang="en-US" sz="16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pic>
        <p:nvPicPr>
          <p:cNvPr id="18" name="図 17" descr="DSC_005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340" y="3429000"/>
            <a:ext cx="4003108" cy="216024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292080" y="5622339"/>
            <a:ext cx="2518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1.3 GHz single cell cavity </a:t>
            </a:r>
            <a:endParaRPr kumimoji="1" lang="en-US" altLang="ja-JP" sz="1600" dirty="0" smtClean="0">
              <a:latin typeface="Helvetica"/>
              <a:cs typeface="Helvetica"/>
            </a:endParaRPr>
          </a:p>
          <a:p>
            <a:r>
              <a:rPr lang="en-US" altLang="ja-JP" sz="1600" dirty="0" smtClean="0">
                <a:latin typeface="Helvetica"/>
                <a:cs typeface="Helvetica"/>
              </a:rPr>
              <a:t> fabricated</a:t>
            </a:r>
            <a:r>
              <a:rPr kumimoji="1" lang="en-US" altLang="ja-JP" sz="1600" dirty="0" smtClean="0">
                <a:latin typeface="Helvetica"/>
                <a:cs typeface="Helvetica"/>
              </a:rPr>
              <a:t> </a:t>
            </a:r>
            <a:r>
              <a:rPr kumimoji="1" lang="en-US" altLang="ja-JP" sz="1600" dirty="0" smtClean="0">
                <a:latin typeface="Helvetica"/>
                <a:cs typeface="Helvetica"/>
              </a:rPr>
              <a:t>by KEK-CFF</a:t>
            </a:r>
          </a:p>
          <a:p>
            <a:r>
              <a:rPr kumimoji="1" lang="en-US" altLang="ja-JP" sz="1600" dirty="0" smtClean="0">
                <a:latin typeface="Helvetica"/>
                <a:cs typeface="Helvetica"/>
              </a:rPr>
              <a:t>TESLA</a:t>
            </a:r>
            <a:r>
              <a:rPr kumimoji="1" lang="en-US" altLang="ja-JP" sz="1600" dirty="0" smtClean="0">
                <a:latin typeface="Helvetica"/>
                <a:cs typeface="Helvetica"/>
              </a:rPr>
              <a:t>-like (end cell)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>
                <a:latin typeface="Helvetica"/>
                <a:cs typeface="Helvetica"/>
              </a:rPr>
              <a:t>A. Yamamoto, 2015/12/4</a:t>
            </a:r>
            <a:endParaRPr lang="en-US" altLang="ja-JP" dirty="0">
              <a:latin typeface="Helvetica"/>
              <a:cs typeface="Helvetica"/>
            </a:endParaRPr>
          </a:p>
        </p:txBody>
      </p:sp>
      <p:pic>
        <p:nvPicPr>
          <p:cNvPr id="19" name="コンテンツ プレースホルダー 9" descr="DSC0013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" b="9640"/>
          <a:stretch/>
        </p:blipFill>
        <p:spPr>
          <a:xfrm>
            <a:off x="4572000" y="1052736"/>
            <a:ext cx="1547664" cy="832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1037309"/>
            <a:ext cx="978806" cy="807515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468877" y="44624"/>
            <a:ext cx="26396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3399"/>
                </a:solidFill>
                <a:latin typeface="Helvetica"/>
                <a:cs typeface="Helvetica"/>
              </a:rPr>
              <a:t>Courtesy: M. Yamanaka</a:t>
            </a:r>
            <a:endParaRPr kumimoji="1" lang="ja-JP" altLang="en-US" sz="1800" dirty="0">
              <a:solidFill>
                <a:srgbClr val="0033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8856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6491064" cy="778098"/>
          </a:xfrm>
        </p:spPr>
        <p:txBody>
          <a:bodyPr/>
          <a:lstStyle/>
          <a:p>
            <a:r>
              <a:rPr lang="en-US" altLang="ja-JP" dirty="0" smtClean="0">
                <a:latin typeface="Helvetica"/>
                <a:cs typeface="Helvetica"/>
              </a:rPr>
              <a:t>Fabrication 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189935"/>
            <a:ext cx="2895600" cy="476250"/>
          </a:xfrm>
        </p:spPr>
        <p:txBody>
          <a:bodyPr/>
          <a:lstStyle/>
          <a:p>
            <a:r>
              <a:rPr lang="en-US" altLang="ja-JP" smtClean="0">
                <a:latin typeface="Helvetica"/>
                <a:cs typeface="Helvetica"/>
              </a:rPr>
              <a:t>Ingot-Nb based SRF for the ILC</a:t>
            </a:r>
            <a:endParaRPr lang="en-US"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189935"/>
            <a:ext cx="2133600" cy="476250"/>
          </a:xfrm>
        </p:spPr>
        <p:txBody>
          <a:bodyPr/>
          <a:lstStyle/>
          <a:p>
            <a:fld id="{BA9B540C-44DA-4F69-89C9-7C84606640D3}" type="slidenum">
              <a:rPr lang="en-US" smtClean="0">
                <a:latin typeface="Helvetica"/>
                <a:cs typeface="Helvetica"/>
              </a:rPr>
              <a:pPr/>
              <a:t>26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5" name="図 4" descr="IMGP178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26" y="826211"/>
            <a:ext cx="2874399" cy="2340104"/>
          </a:xfrm>
          <a:prstGeom prst="rect">
            <a:avLst/>
          </a:prstGeom>
        </p:spPr>
      </p:pic>
      <p:pic>
        <p:nvPicPr>
          <p:cNvPr id="6" name="図 5" descr="IMGP178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205" y="826211"/>
            <a:ext cx="2967548" cy="2340104"/>
          </a:xfrm>
          <a:prstGeom prst="rect">
            <a:avLst/>
          </a:prstGeom>
        </p:spPr>
      </p:pic>
      <p:pic>
        <p:nvPicPr>
          <p:cNvPr id="7" name="図 6" descr="IMGP185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236" y="3757314"/>
            <a:ext cx="3188906" cy="213597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90831" y="3162547"/>
            <a:ext cx="5179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Press forming for cells</a:t>
            </a:r>
            <a:r>
              <a:rPr kumimoji="1" lang="ja-JP" altLang="en-US" sz="1600" dirty="0" smtClean="0">
                <a:latin typeface="Helvetica"/>
                <a:cs typeface="Helvetica"/>
              </a:rPr>
              <a:t>（</a:t>
            </a:r>
            <a:r>
              <a:rPr kumimoji="1" lang="en-US" altLang="ja-JP" sz="1600" dirty="0" smtClean="0">
                <a:latin typeface="Helvetica"/>
                <a:cs typeface="Helvetica"/>
              </a:rPr>
              <a:t>Same way to ordinary process</a:t>
            </a:r>
            <a:r>
              <a:rPr kumimoji="1" lang="ja-JP" altLang="en-US" sz="1600" dirty="0" smtClean="0">
                <a:latin typeface="Helvetica"/>
                <a:cs typeface="Helvetica"/>
              </a:rPr>
              <a:t>）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2043618" y="4652255"/>
            <a:ext cx="771853" cy="70481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6136" y="3521877"/>
            <a:ext cx="2300630" cy="5847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Crack occurred</a:t>
            </a:r>
          </a:p>
          <a:p>
            <a:r>
              <a:rPr kumimoji="1" lang="en-US" altLang="ja-JP" sz="1600" dirty="0" smtClean="0">
                <a:latin typeface="Helvetica"/>
                <a:cs typeface="Helvetica"/>
              </a:rPr>
              <a:t>Just at surface, no leak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cxnSp>
        <p:nvCxnSpPr>
          <p:cNvPr id="12" name="直線矢印コネクタ 11"/>
          <p:cNvCxnSpPr>
            <a:endCxn id="9" idx="0"/>
          </p:cNvCxnSpPr>
          <p:nvPr/>
        </p:nvCxnSpPr>
        <p:spPr>
          <a:xfrm>
            <a:off x="1788075" y="4106653"/>
            <a:ext cx="641470" cy="5456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図 19" descr="CIMG031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1343" y="3583145"/>
            <a:ext cx="2157728" cy="2604073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235065" y="6197841"/>
            <a:ext cx="2671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EB welding for equator part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5907315" y="4433707"/>
            <a:ext cx="566057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図 24" descr="DSC_013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5347" y="4369134"/>
            <a:ext cx="1998805" cy="1524153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7066262" y="5879176"/>
            <a:ext cx="167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EBW test (plate)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46125" y="3601921"/>
            <a:ext cx="2185068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Helvetica"/>
                <a:cs typeface="Helvetica"/>
              </a:rPr>
              <a:t>W</a:t>
            </a:r>
            <a:r>
              <a:rPr kumimoji="1" lang="en-US" altLang="ja-JP" sz="1400" dirty="0" smtClean="0">
                <a:latin typeface="Helvetica"/>
                <a:cs typeface="Helvetica"/>
              </a:rPr>
              <a:t>elding bead across </a:t>
            </a:r>
            <a:r>
              <a:rPr kumimoji="1" lang="en-US" altLang="ja-JP" sz="1400" dirty="0">
                <a:latin typeface="Helvetica"/>
                <a:cs typeface="Helvetica"/>
              </a:rPr>
              <a:t>t</a:t>
            </a:r>
            <a:r>
              <a:rPr kumimoji="1" lang="en-US" altLang="ja-JP" sz="1400" dirty="0" smtClean="0">
                <a:latin typeface="Helvetica"/>
                <a:cs typeface="Helvetica"/>
              </a:rPr>
              <a:t>he boundary is smooth (not affected)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cxnSp>
        <p:nvCxnSpPr>
          <p:cNvPr id="29" name="直線矢印コネクタ 28"/>
          <p:cNvCxnSpPr>
            <a:stCxn id="27" idx="2"/>
          </p:cNvCxnSpPr>
          <p:nvPr/>
        </p:nvCxnSpPr>
        <p:spPr>
          <a:xfrm>
            <a:off x="7838659" y="4340585"/>
            <a:ext cx="232897" cy="10164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841271" y="839169"/>
            <a:ext cx="2107955" cy="1426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kumimoji="1" lang="en-US" altLang="ja-JP" sz="1600" dirty="0" smtClean="0">
                <a:latin typeface="Helvetica"/>
                <a:cs typeface="Helvetica"/>
              </a:rPr>
              <a:t>Deformation is not uniform due to</a:t>
            </a:r>
            <a:r>
              <a:rPr kumimoji="1" lang="ja-JP" altLang="en-US" sz="1600" dirty="0" smtClean="0">
                <a:latin typeface="Helvetica"/>
                <a:cs typeface="Helvetica"/>
              </a:rPr>
              <a:t>　</a:t>
            </a:r>
            <a:r>
              <a:rPr kumimoji="1" lang="en-US" altLang="ja-JP" sz="1600" dirty="0" smtClean="0">
                <a:latin typeface="Helvetica"/>
                <a:cs typeface="Helvetica"/>
              </a:rPr>
              <a:t>anisotropy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kumimoji="1" lang="en-US" altLang="ja-JP" sz="1600" dirty="0" smtClean="0">
                <a:latin typeface="Helvetica"/>
                <a:cs typeface="Helvetica"/>
              </a:rPr>
              <a:t>It is difficult to keep circularity at edge (equator)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546224" y="5960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84370" y="5879176"/>
            <a:ext cx="3298829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1600" dirty="0" smtClean="0">
                <a:latin typeface="Helvetica"/>
                <a:cs typeface="Helvetica"/>
              </a:rPr>
              <a:t>Leak check was achieved before trimming edge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>
          <a:xfrm>
            <a:off x="457200" y="6193110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altLang="ja-JP" smtClean="0">
                <a:latin typeface="Helvetica"/>
                <a:cs typeface="Helvetica"/>
              </a:rPr>
              <a:t>A. Yamamoto, 2015/12/4</a:t>
            </a:r>
            <a:endParaRPr lang="en-US" altLang="ja-JP">
              <a:latin typeface="Helvetica"/>
              <a:cs typeface="Helvetic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68877" y="44624"/>
            <a:ext cx="26396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3399"/>
                </a:solidFill>
                <a:latin typeface="Helvetica"/>
                <a:cs typeface="Helvetica"/>
              </a:rPr>
              <a:t>Courtesy: M. Yamanaka</a:t>
            </a:r>
            <a:endParaRPr kumimoji="1" lang="ja-JP" altLang="en-US" sz="1800" dirty="0">
              <a:solidFill>
                <a:srgbClr val="0033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320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6203032" cy="634082"/>
          </a:xfrm>
        </p:spPr>
        <p:txBody>
          <a:bodyPr/>
          <a:lstStyle/>
          <a:p>
            <a:r>
              <a:rPr lang="en-US" altLang="ja-JP" sz="3200" dirty="0" smtClean="0">
                <a:latin typeface="Helvetica"/>
                <a:cs typeface="Helvetica"/>
              </a:rPr>
              <a:t>Single-Cell cavity </a:t>
            </a:r>
            <a:r>
              <a:rPr lang="en-US" altLang="ja-JP" sz="3200" dirty="0" smtClean="0">
                <a:latin typeface="Helvetica"/>
                <a:cs typeface="Helvetica"/>
              </a:rPr>
              <a:t>Fabricated</a:t>
            </a:r>
            <a:endParaRPr kumimoji="1" lang="ja-JP" altLang="en-US" sz="3200" dirty="0"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latin typeface="Helvetica"/>
                <a:cs typeface="Helvetica"/>
              </a:rPr>
              <a:pPr/>
              <a:t>27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5" name="図 4" descr="DSC_00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97" y="927732"/>
            <a:ext cx="3754074" cy="2520000"/>
          </a:xfrm>
          <a:prstGeom prst="rect">
            <a:avLst/>
          </a:prstGeom>
        </p:spPr>
      </p:pic>
      <p:pic>
        <p:nvPicPr>
          <p:cNvPr id="6" name="図 5" descr="DSC_00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505" y="927732"/>
            <a:ext cx="3754073" cy="2520000"/>
          </a:xfrm>
          <a:prstGeom prst="rect">
            <a:avLst/>
          </a:prstGeom>
        </p:spPr>
      </p:pic>
      <p:pic>
        <p:nvPicPr>
          <p:cNvPr id="7" name="図 6" descr="DSC_00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66" y="3645352"/>
            <a:ext cx="3754002" cy="2519952"/>
          </a:xfrm>
          <a:prstGeom prst="rect">
            <a:avLst/>
          </a:prstGeom>
        </p:spPr>
      </p:pic>
      <p:pic>
        <p:nvPicPr>
          <p:cNvPr id="8" name="図 7" descr="DSC_010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373" y="3577897"/>
            <a:ext cx="3754073" cy="2520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55576" y="6207695"/>
            <a:ext cx="7488649" cy="4616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LG takes time to fabricate a cavity comparing with FG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66731" y="999410"/>
            <a:ext cx="992579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elvetica"/>
                <a:cs typeface="Helvetica"/>
              </a:rPr>
              <a:t>C</a:t>
            </a:r>
            <a:r>
              <a:rPr kumimoji="1" lang="en-US" altLang="ja-JP" dirty="0" smtClean="0">
                <a:latin typeface="Helvetica"/>
                <a:cs typeface="Helvetica"/>
              </a:rPr>
              <a:t>rack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cxnSp>
        <p:nvCxnSpPr>
          <p:cNvPr id="12" name="直線矢印コネクタ 11"/>
          <p:cNvCxnSpPr>
            <a:stCxn id="10" idx="1"/>
          </p:cNvCxnSpPr>
          <p:nvPr/>
        </p:nvCxnSpPr>
        <p:spPr>
          <a:xfrm flipH="1">
            <a:off x="6919959" y="1230243"/>
            <a:ext cx="846772" cy="972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253988" y="3717486"/>
            <a:ext cx="1176975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Sputter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cxnSp>
        <p:nvCxnSpPr>
          <p:cNvPr id="14" name="直線矢印コネクタ 13"/>
          <p:cNvCxnSpPr>
            <a:stCxn id="13" idx="1"/>
          </p:cNvCxnSpPr>
          <p:nvPr/>
        </p:nvCxnSpPr>
        <p:spPr>
          <a:xfrm flipH="1">
            <a:off x="2407216" y="3948319"/>
            <a:ext cx="846772" cy="972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890324" y="3683673"/>
            <a:ext cx="2836383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Bead</a:t>
            </a:r>
            <a:r>
              <a:rPr kumimoji="1" lang="en-US" altLang="ja-JP" dirty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is not uniform</a:t>
            </a:r>
            <a:r>
              <a:rPr kumimoji="1" lang="ja-JP" altLang="en-US" dirty="0" smtClean="0">
                <a:latin typeface="Helvetica"/>
                <a:cs typeface="Helvetica"/>
              </a:rPr>
              <a:t>　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cxnSp>
        <p:nvCxnSpPr>
          <p:cNvPr id="20" name="直線矢印コネクタ 19"/>
          <p:cNvCxnSpPr>
            <a:stCxn id="15" idx="2"/>
          </p:cNvCxnSpPr>
          <p:nvPr/>
        </p:nvCxnSpPr>
        <p:spPr>
          <a:xfrm>
            <a:off x="6308516" y="4145338"/>
            <a:ext cx="352268" cy="480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468877" y="44624"/>
            <a:ext cx="26396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3399"/>
                </a:solidFill>
                <a:latin typeface="Helvetica"/>
                <a:cs typeface="Helvetica"/>
              </a:rPr>
              <a:t>Courtesy: M. Yamanaka</a:t>
            </a:r>
            <a:endParaRPr kumimoji="1" lang="ja-JP" altLang="en-US" sz="1800" dirty="0">
              <a:solidFill>
                <a:srgbClr val="0033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4780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994122"/>
          </a:xfrm>
        </p:spPr>
        <p:txBody>
          <a:bodyPr/>
          <a:lstStyle/>
          <a:p>
            <a:r>
              <a:rPr kumimoji="1" lang="en-US" altLang="ja-JP" sz="3600" dirty="0" smtClean="0">
                <a:latin typeface="Helvetica"/>
                <a:cs typeface="Helvetica"/>
              </a:rPr>
              <a:t>Comparisons with high RRR </a:t>
            </a:r>
            <a:r>
              <a:rPr kumimoji="1" lang="en-US" altLang="ja-JP" sz="3600" dirty="0" err="1" smtClean="0">
                <a:latin typeface="Helvetica"/>
                <a:cs typeface="Helvetica"/>
              </a:rPr>
              <a:t>Nb</a:t>
            </a:r>
            <a:endParaRPr kumimoji="1" lang="ja-JP" altLang="en-US" sz="3600" dirty="0">
              <a:latin typeface="Helvetica"/>
              <a:cs typeface="Helvetica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199" y="6248400"/>
            <a:ext cx="2917297" cy="414218"/>
          </a:xfrm>
        </p:spPr>
        <p:txBody>
          <a:bodyPr/>
          <a:lstStyle/>
          <a:p>
            <a:r>
              <a:rPr lang="en-US" altLang="ja-JP" smtClean="0">
                <a:latin typeface="Helvetica"/>
                <a:cs typeface="Helvetica"/>
              </a:rPr>
              <a:t>Ingot-Nb based SRF for the ILC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199" y="6248400"/>
            <a:ext cx="2149587" cy="414218"/>
          </a:xfrm>
        </p:spPr>
        <p:txBody>
          <a:bodyPr/>
          <a:lstStyle/>
          <a:p>
            <a:fld id="{BA9B540C-44DA-4F69-89C9-7C84606640D3}" type="slidenum">
              <a:rPr lang="en-US" smtClean="0">
                <a:latin typeface="Helvetica"/>
                <a:cs typeface="Helvetica"/>
              </a:rPr>
              <a:pPr/>
              <a:t>28</a:t>
            </a:fld>
            <a:endParaRPr lang="en-US">
              <a:latin typeface="Helvetica"/>
              <a:cs typeface="Helvetica"/>
            </a:endParaRPr>
          </a:p>
        </p:txBody>
      </p:sp>
      <p:pic>
        <p:nvPicPr>
          <p:cNvPr id="19" name="図 1" descr="IMGP08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697109"/>
            <a:ext cx="2542528" cy="181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図 19" descr="DSCN157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19" y="4580071"/>
            <a:ext cx="2764229" cy="1813485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691680" y="5949280"/>
            <a:ext cx="2270932" cy="461665"/>
          </a:xfrm>
          <a:prstGeom prst="rect">
            <a:avLst/>
          </a:prstGeom>
          <a:noFill/>
          <a:ln>
            <a:solidFill>
              <a:srgbClr val="6076B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  <a:latin typeface="Helvetica"/>
                <a:cs typeface="Helvetica"/>
              </a:rPr>
              <a:t>Fine grain (TD)</a:t>
            </a:r>
            <a:endParaRPr kumimoji="1" lang="ja-JP" altLang="en-US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pic>
        <p:nvPicPr>
          <p:cNvPr id="7" name="図 6" descr="R1&amp;2&amp;5縦測定グラフ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068960"/>
            <a:ext cx="4176464" cy="3101749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331640" y="3951583"/>
            <a:ext cx="2460798" cy="461665"/>
          </a:xfrm>
          <a:prstGeom prst="rect">
            <a:avLst/>
          </a:prstGeom>
          <a:noFill/>
          <a:ln>
            <a:solidFill>
              <a:srgbClr val="6076B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  <a:latin typeface="Helvetica"/>
                <a:cs typeface="Helvetica"/>
              </a:rPr>
              <a:t>Large grain (TD)</a:t>
            </a:r>
            <a:endParaRPr kumimoji="1" lang="ja-JP" altLang="en-US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48525" y="3951583"/>
            <a:ext cx="38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Helvetica"/>
                <a:cs typeface="Helvetica"/>
              </a:rPr>
              <a:t>42</a:t>
            </a:r>
            <a:endParaRPr kumimoji="1" lang="ja-JP" altLang="en-US" sz="14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25887" y="4118486"/>
            <a:ext cx="392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Helvetica"/>
                <a:cs typeface="Helvetica"/>
              </a:rPr>
              <a:t>36</a:t>
            </a:r>
            <a:endParaRPr kumimoji="1" lang="ja-JP" altLang="en-US" sz="14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55165" y="4013138"/>
            <a:ext cx="387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/>
                </a:solidFill>
                <a:latin typeface="Helvetica"/>
                <a:cs typeface="Helvetica"/>
              </a:rPr>
              <a:t>31</a:t>
            </a:r>
            <a:endParaRPr kumimoji="1" lang="ja-JP" altLang="en-US" sz="1400" dirty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693759"/>
              </p:ext>
            </p:extLst>
          </p:nvPr>
        </p:nvGraphicFramePr>
        <p:xfrm>
          <a:off x="705234" y="949694"/>
          <a:ext cx="7791484" cy="1737360"/>
        </p:xfrm>
        <a:graphic>
          <a:graphicData uri="http://schemas.openxmlformats.org/drawingml/2006/table">
            <a:tbl>
              <a:tblPr firstRow="1" lastCol="1">
                <a:tableStyleId>{5C22544A-7EE6-4342-B048-85BDC9FD1C3A}</a:tableStyleId>
              </a:tblPr>
              <a:tblGrid>
                <a:gridCol w="1316476"/>
                <a:gridCol w="809376"/>
                <a:gridCol w="809376"/>
                <a:gridCol w="809376"/>
                <a:gridCol w="809376"/>
                <a:gridCol w="809376"/>
                <a:gridCol w="809376"/>
                <a:gridCol w="809376"/>
                <a:gridCol w="809376"/>
              </a:tblGrid>
              <a:tr h="318119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Si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RRR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18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LG (TD)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 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 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&lt; 10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&lt; 10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&lt; 10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 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390</a:t>
                      </a:r>
                      <a:r>
                        <a:rPr kumimoji="1" lang="en-US" altLang="ja-JP" baseline="30000" dirty="0" smtClean="0"/>
                        <a:t>*</a:t>
                      </a:r>
                      <a:endParaRPr kumimoji="1" lang="ja-JP" altLang="en-US" baseline="30000" dirty="0"/>
                    </a:p>
                  </a:txBody>
                  <a:tcPr/>
                </a:tc>
              </a:tr>
              <a:tr h="318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FG (TD)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 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258</a:t>
                      </a:r>
                      <a:r>
                        <a:rPr kumimoji="1" lang="en-US" altLang="ja-JP" baseline="30000" dirty="0" smtClean="0"/>
                        <a:t>**</a:t>
                      </a:r>
                      <a:endParaRPr kumimoji="1" lang="ja-JP" altLang="en-US" baseline="30000" dirty="0"/>
                    </a:p>
                  </a:txBody>
                  <a:tcPr/>
                </a:tc>
              </a:tr>
              <a:tr h="5567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LG (CBMM)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&lt; 10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 30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 30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1034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r>
                        <a:rPr kumimoji="1" lang="en-US" altLang="ja-JP" baseline="30000" dirty="0" smtClean="0"/>
                        <a:t>*</a:t>
                      </a:r>
                      <a:endParaRPr kumimoji="1" lang="ja-JP" alt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788024" y="2708920"/>
            <a:ext cx="3778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Measurement RRR: * by KEK, **</a:t>
            </a:r>
            <a:r>
              <a:rPr kumimoji="1" lang="en-US" altLang="ja-JP" sz="1600" dirty="0">
                <a:latin typeface="Helvetica"/>
                <a:cs typeface="Helvetica"/>
              </a:rPr>
              <a:t> </a:t>
            </a:r>
            <a:r>
              <a:rPr kumimoji="1" lang="en-US" altLang="ja-JP" sz="1600" dirty="0" smtClean="0">
                <a:latin typeface="Helvetica"/>
                <a:cs typeface="Helvetica"/>
              </a:rPr>
              <a:t>by TD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77291" y="6114782"/>
            <a:ext cx="4903221" cy="338554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Helvetica"/>
                <a:cs typeface="Helvetica"/>
              </a:rPr>
              <a:t>The effect of </a:t>
            </a:r>
            <a:r>
              <a:rPr lang="en-US" altLang="ja-JP" sz="1600" dirty="0" smtClean="0">
                <a:latin typeface="Helvetica"/>
                <a:cs typeface="Helvetica"/>
              </a:rPr>
              <a:t>low </a:t>
            </a:r>
            <a:r>
              <a:rPr lang="en-US" altLang="ja-JP" sz="1600" dirty="0">
                <a:latin typeface="Helvetica"/>
                <a:cs typeface="Helvetica"/>
              </a:rPr>
              <a:t>RRR and high </a:t>
            </a:r>
            <a:r>
              <a:rPr lang="en-US" altLang="ja-JP" sz="1600" dirty="0" smtClean="0">
                <a:latin typeface="Helvetica"/>
                <a:cs typeface="Helvetica"/>
              </a:rPr>
              <a:t>Ta </a:t>
            </a:r>
            <a:r>
              <a:rPr lang="en-US" altLang="ja-JP" sz="1600" dirty="0">
                <a:latin typeface="Helvetica"/>
                <a:cs typeface="Helvetica"/>
              </a:rPr>
              <a:t>not </a:t>
            </a:r>
            <a:r>
              <a:rPr lang="en-US" altLang="ja-JP" sz="1600" dirty="0" smtClean="0">
                <a:latin typeface="Helvetica"/>
                <a:cs typeface="Helvetica"/>
              </a:rPr>
              <a:t>seen on Q0.</a:t>
            </a:r>
            <a:endParaRPr lang="en-US" altLang="ja-JP" sz="1600" dirty="0">
              <a:latin typeface="Helvetica"/>
              <a:cs typeface="Helvetica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>
          <a:xfrm>
            <a:off x="457199" y="6251575"/>
            <a:ext cx="2149587" cy="414218"/>
          </a:xfrm>
        </p:spPr>
        <p:txBody>
          <a:bodyPr/>
          <a:lstStyle/>
          <a:p>
            <a:pPr>
              <a:defRPr/>
            </a:pPr>
            <a:r>
              <a:rPr lang="en-US" altLang="ja-JP" smtClean="0">
                <a:latin typeface="Helvetica"/>
                <a:cs typeface="Helvetica"/>
              </a:rPr>
              <a:t>A. Yamamoto, 2015/12/4</a:t>
            </a:r>
            <a:endParaRPr lang="en-US" altLang="ja-JP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4808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 smtClean="0">
                <a:latin typeface="Helvetica"/>
                <a:cs typeface="Helvetica"/>
              </a:rPr>
              <a:t>Progress and Comments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latin typeface="Helvetica"/>
                <a:cs typeface="Helvetica"/>
              </a:rPr>
              <a:t>A single cell cavity using low RRR large grain niobium was fabricated and evaluated. </a:t>
            </a:r>
          </a:p>
          <a:p>
            <a:r>
              <a:rPr lang="en-US" altLang="ja-JP" sz="2800" dirty="0" smtClean="0">
                <a:latin typeface="Helvetica"/>
                <a:cs typeface="Helvetica"/>
              </a:rPr>
              <a:t>The maxim gradient reached </a:t>
            </a:r>
            <a:r>
              <a:rPr lang="en-US" altLang="ja-JP" sz="2800" dirty="0" smtClean="0">
                <a:solidFill>
                  <a:srgbClr val="FFFF00"/>
                </a:solidFill>
                <a:latin typeface="Helvetica"/>
                <a:cs typeface="Helvetica"/>
              </a:rPr>
              <a:t>31</a:t>
            </a:r>
            <a:r>
              <a:rPr lang="en-US" altLang="ja-JP" sz="2800" dirty="0" smtClean="0">
                <a:latin typeface="Helvetica"/>
                <a:cs typeface="Helvetica"/>
              </a:rPr>
              <a:t> MV/m.</a:t>
            </a:r>
          </a:p>
          <a:p>
            <a:r>
              <a:rPr lang="en-US" altLang="ja-JP" sz="2800" dirty="0" smtClean="0">
                <a:latin typeface="Helvetica"/>
                <a:cs typeface="Helvetica"/>
              </a:rPr>
              <a:t>Multiple repairing/inspection and tests required to reach the high gradient. LG requires </a:t>
            </a:r>
            <a:r>
              <a:rPr lang="en-US" altLang="ja-JP" sz="2800" dirty="0" err="1" smtClean="0">
                <a:latin typeface="Helvetica"/>
                <a:cs typeface="Helvetica"/>
              </a:rPr>
              <a:t>moretime</a:t>
            </a:r>
            <a:r>
              <a:rPr lang="en-US" altLang="ja-JP" sz="2800" dirty="0" smtClean="0">
                <a:latin typeface="Helvetica"/>
                <a:cs typeface="Helvetica"/>
              </a:rPr>
              <a:t> in fabrication, compared with </a:t>
            </a:r>
            <a:r>
              <a:rPr lang="en-US" altLang="ja-JP" sz="2800" dirty="0">
                <a:latin typeface="Helvetica"/>
                <a:cs typeface="Helvetica"/>
              </a:rPr>
              <a:t>FG. .  It causes </a:t>
            </a:r>
            <a:r>
              <a:rPr lang="en-US" altLang="ja-JP" sz="2800" dirty="0" smtClean="0">
                <a:latin typeface="Helvetica"/>
                <a:cs typeface="Helvetica"/>
              </a:rPr>
              <a:t>higher </a:t>
            </a:r>
            <a:r>
              <a:rPr lang="en-US" altLang="ja-JP" sz="2800" dirty="0">
                <a:latin typeface="Helvetica"/>
                <a:cs typeface="Helvetica"/>
              </a:rPr>
              <a:t>cost</a:t>
            </a:r>
            <a:r>
              <a:rPr lang="en-US" altLang="ja-JP" sz="2800" dirty="0" smtClean="0">
                <a:latin typeface="Helvetica"/>
                <a:cs typeface="Helvetica"/>
              </a:rPr>
              <a:t>. </a:t>
            </a:r>
            <a:endParaRPr lang="en-US" altLang="ja-JP" sz="2800" dirty="0">
              <a:latin typeface="Helvetica"/>
              <a:cs typeface="Helvetica"/>
            </a:endParaRPr>
          </a:p>
          <a:p>
            <a:r>
              <a:rPr lang="en-US" altLang="ja-JP" sz="2800" dirty="0" smtClean="0">
                <a:solidFill>
                  <a:srgbClr val="FFFF00"/>
                </a:solidFill>
                <a:latin typeface="Helvetica"/>
                <a:cs typeface="Helvetica"/>
              </a:rPr>
              <a:t>Smaller grain size would </a:t>
            </a:r>
            <a:r>
              <a:rPr lang="en-US" altLang="ja-JP" sz="2800" dirty="0" smtClean="0">
                <a:solidFill>
                  <a:srgbClr val="FFFF00"/>
                </a:solidFill>
                <a:latin typeface="Helvetica"/>
                <a:cs typeface="Helvetica"/>
              </a:rPr>
              <a:t>be</a:t>
            </a:r>
            <a:r>
              <a:rPr lang="en-US" altLang="ja-JP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00"/>
                </a:solidFill>
                <a:latin typeface="Helvetica"/>
                <a:cs typeface="Helvetica"/>
              </a:rPr>
              <a:t>an important issue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for mass production. 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ja-JP" dirty="0" smtClean="0"/>
          </a:p>
          <a:p>
            <a:pPr>
              <a:lnSpc>
                <a:spcPct val="90000"/>
              </a:lnSpc>
            </a:pPr>
            <a:endParaRPr lang="en-US" altLang="ja-JP" dirty="0"/>
          </a:p>
          <a:p>
            <a:pPr>
              <a:lnSpc>
                <a:spcPct val="90000"/>
              </a:lnSpc>
            </a:pPr>
            <a:endParaRPr lang="en-US" altLang="ja-JP" dirty="0" smtClean="0"/>
          </a:p>
          <a:p>
            <a:pPr marL="0" indent="0">
              <a:lnSpc>
                <a:spcPct val="90000"/>
              </a:lnSpc>
              <a:buNone/>
            </a:pPr>
            <a:endParaRPr lang="en-US" altLang="ja-JP" dirty="0"/>
          </a:p>
          <a:p>
            <a:pPr>
              <a:lnSpc>
                <a:spcPct val="90000"/>
              </a:lnSpc>
            </a:pPr>
            <a:r>
              <a:rPr lang="el-GR" altLang="ja-JP" dirty="0"/>
              <a:t>φ260×</a:t>
            </a:r>
            <a:r>
              <a:rPr lang="el-GR" altLang="ja-JP" dirty="0" smtClean="0"/>
              <a:t>500</a:t>
            </a:r>
            <a:r>
              <a:rPr lang="en-US" altLang="ja-JP" dirty="0" smtClean="0"/>
              <a:t> niobium ingot was provided by CBMM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Ingot-Nb based SRF for the ILC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pic>
        <p:nvPicPr>
          <p:cNvPr id="8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/>
          <a:stretch/>
        </p:blipFill>
        <p:spPr bwMode="auto">
          <a:xfrm>
            <a:off x="6084168" y="5229200"/>
            <a:ext cx="1809165" cy="1440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907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図 28" descr="Livingston%20Plot%202.png"/>
          <p:cNvPicPr>
            <a:picLocks noChangeAspect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0" y="1358900"/>
            <a:ext cx="48529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0" name="Rectangle 2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5273675" y="4876800"/>
            <a:ext cx="3810000" cy="928688"/>
          </a:xfrm>
        </p:spPr>
        <p:txBody>
          <a:bodyPr/>
          <a:lstStyle/>
          <a:p>
            <a:pPr>
              <a:defRPr/>
            </a:pPr>
            <a:r>
              <a:rPr kumimoji="0" lang="en-US" altLang="ja-JP" sz="2400" dirty="0" smtClean="0">
                <a:latin typeface="Calibri"/>
                <a:ea typeface="Osaka" charset="0"/>
                <a:cs typeface="Calibri"/>
              </a:rPr>
              <a:t>Becoming inevitable fundamental technology</a:t>
            </a:r>
            <a:endParaRPr kumimoji="0" lang="ja-JP" altLang="en-US" sz="2400" dirty="0">
              <a:latin typeface="Calibri"/>
              <a:ea typeface="Osaka" charset="0"/>
              <a:cs typeface="Calibri"/>
            </a:endParaRPr>
          </a:p>
        </p:txBody>
      </p:sp>
      <p:sp>
        <p:nvSpPr>
          <p:cNvPr id="3450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5240" y="188640"/>
            <a:ext cx="8077200" cy="1008112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Calibri"/>
                <a:ea typeface="Osaka" charset="0"/>
                <a:cs typeface="Calibri"/>
              </a:rPr>
              <a:t>Applied </a:t>
            </a:r>
            <a:r>
              <a:rPr lang="en-US" altLang="ja-JP" dirty="0" err="1" smtClean="0">
                <a:latin typeface="Calibri"/>
                <a:ea typeface="Osaka" charset="0"/>
                <a:cs typeface="Calibri"/>
              </a:rPr>
              <a:t>Superconductivy</a:t>
            </a:r>
            <a:r>
              <a:rPr lang="en-US" altLang="ja-JP" dirty="0" smtClean="0">
                <a:latin typeface="Calibri"/>
                <a:ea typeface="Osaka" charset="0"/>
                <a:cs typeface="Calibri"/>
              </a:rPr>
              <a:t> </a:t>
            </a:r>
            <a:br>
              <a:rPr lang="en-US" altLang="ja-JP" dirty="0" smtClean="0">
                <a:latin typeface="Calibri"/>
                <a:ea typeface="Osaka" charset="0"/>
                <a:cs typeface="Calibri"/>
              </a:rPr>
            </a:br>
            <a:r>
              <a:rPr lang="en-US" altLang="ja-JP" dirty="0" smtClean="0">
                <a:latin typeface="Calibri"/>
                <a:ea typeface="Osaka" charset="0"/>
                <a:cs typeface="Calibri"/>
              </a:rPr>
              <a:t>Particle </a:t>
            </a:r>
            <a:r>
              <a:rPr lang="en-US" altLang="ja-JP" dirty="0" err="1" smtClean="0">
                <a:latin typeface="Calibri"/>
                <a:ea typeface="Osaka" charset="0"/>
                <a:cs typeface="Calibri"/>
              </a:rPr>
              <a:t>Acceleratoes</a:t>
            </a:r>
            <a:endParaRPr lang="ja-JP" altLang="en-US" dirty="0">
              <a:latin typeface="Calibri"/>
              <a:ea typeface="Osaka" charset="0"/>
              <a:cs typeface="Calibri"/>
            </a:endParaRPr>
          </a:p>
        </p:txBody>
      </p:sp>
      <p:sp>
        <p:nvSpPr>
          <p:cNvPr id="67588" name="Line 6"/>
          <p:cNvSpPr>
            <a:spLocks noChangeShapeType="1"/>
          </p:cNvSpPr>
          <p:nvPr/>
        </p:nvSpPr>
        <p:spPr bwMode="auto">
          <a:xfrm flipH="1">
            <a:off x="1600200" y="2971800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7589" name="Line 7"/>
          <p:cNvSpPr>
            <a:spLocks noChangeShapeType="1"/>
          </p:cNvSpPr>
          <p:nvPr/>
        </p:nvSpPr>
        <p:spPr bwMode="auto">
          <a:xfrm flipH="1" flipV="1">
            <a:off x="2971800" y="1828800"/>
            <a:ext cx="0" cy="533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7590" name="Text Box 9"/>
          <p:cNvSpPr txBox="1">
            <a:spLocks noChangeArrowheads="1"/>
          </p:cNvSpPr>
          <p:nvPr/>
        </p:nvSpPr>
        <p:spPr bwMode="auto">
          <a:xfrm>
            <a:off x="287338" y="2592392"/>
            <a:ext cx="2176462" cy="338137"/>
          </a:xfrm>
          <a:prstGeom prst="rect">
            <a:avLst/>
          </a:prstGeom>
          <a:solidFill>
            <a:srgbClr val="FFFD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3366FF"/>
                </a:solidFill>
                <a:latin typeface="Calibri" charset="0"/>
                <a:cs typeface="Calibri" charset="0"/>
              </a:rPr>
              <a:t>SC magnet  technology </a:t>
            </a:r>
            <a:endParaRPr lang="ja-JP" altLang="en-US" sz="1600">
              <a:solidFill>
                <a:srgbClr val="3366FF"/>
              </a:solidFill>
              <a:latin typeface="Calibri" charset="0"/>
              <a:cs typeface="Calibri" charset="0"/>
            </a:endParaRPr>
          </a:p>
        </p:txBody>
      </p:sp>
      <p:sp>
        <p:nvSpPr>
          <p:cNvPr id="67591" name="Text Box 33"/>
          <p:cNvSpPr txBox="1">
            <a:spLocks noChangeArrowheads="1"/>
          </p:cNvSpPr>
          <p:nvPr/>
        </p:nvSpPr>
        <p:spPr bwMode="auto">
          <a:xfrm>
            <a:off x="3432175" y="4086225"/>
            <a:ext cx="1402848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rgbClr val="0099CC"/>
                </a:solidFill>
                <a:latin typeface="Calibri" charset="0"/>
                <a:cs typeface="Calibri" charset="0"/>
              </a:rPr>
              <a:t>Electron Acc.</a:t>
            </a:r>
            <a:endParaRPr lang="ja-JP" altLang="en-US">
              <a:solidFill>
                <a:srgbClr val="FFFFFF"/>
              </a:solidFill>
              <a:latin typeface="Calibri" charset="0"/>
              <a:cs typeface="Calibri" charset="0"/>
            </a:endParaRPr>
          </a:p>
        </p:txBody>
      </p:sp>
      <p:sp>
        <p:nvSpPr>
          <p:cNvPr id="67592" name="Line 6"/>
          <p:cNvSpPr>
            <a:spLocks noChangeShapeType="1"/>
          </p:cNvSpPr>
          <p:nvPr/>
        </p:nvSpPr>
        <p:spPr bwMode="auto">
          <a:xfrm flipH="1">
            <a:off x="2882900" y="3671888"/>
            <a:ext cx="162877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3735390" y="3497264"/>
            <a:ext cx="1538287" cy="339725"/>
          </a:xfrm>
          <a:prstGeom prst="rect">
            <a:avLst/>
          </a:prstGeom>
          <a:solidFill>
            <a:srgbClr val="FFFD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600">
                <a:solidFill>
                  <a:srgbClr val="3366FF"/>
                </a:solidFill>
                <a:latin typeface="Calibri" charset="0"/>
                <a:cs typeface="Calibri" charset="0"/>
              </a:rPr>
              <a:t>SRF technology </a:t>
            </a:r>
            <a:endParaRPr lang="ja-JP" altLang="en-US" sz="1600">
              <a:solidFill>
                <a:srgbClr val="3366FF"/>
              </a:solidFill>
              <a:latin typeface="Calibri" charset="0"/>
              <a:cs typeface="Calibri" charset="0"/>
            </a:endParaRPr>
          </a:p>
        </p:txBody>
      </p:sp>
      <p:pic>
        <p:nvPicPr>
          <p:cNvPr id="67594" name="Picture 9" descr="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2" y="1372247"/>
            <a:ext cx="2019300" cy="13366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221165" y="2012950"/>
            <a:ext cx="614362" cy="850900"/>
          </a:xfrm>
          <a:prstGeom prst="rect">
            <a:avLst/>
          </a:prstGeom>
          <a:solidFill>
            <a:srgbClr val="F7D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67596" name="Picture 10" descr="tes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009902"/>
            <a:ext cx="192246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ホームベース 2"/>
          <p:cNvSpPr/>
          <p:nvPr/>
        </p:nvSpPr>
        <p:spPr>
          <a:xfrm>
            <a:off x="4424365" y="1828800"/>
            <a:ext cx="1214437" cy="304800"/>
          </a:xfrm>
          <a:prstGeom prst="homePlate">
            <a:avLst/>
          </a:prstGeom>
          <a:gradFill flip="none" rotWithShape="1">
            <a:gsLst>
              <a:gs pos="53000">
                <a:srgbClr val="FF66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000" dirty="0">
                <a:latin typeface="Calibri"/>
                <a:cs typeface="Calibri"/>
              </a:rPr>
              <a:t>LHC</a:t>
            </a:r>
            <a:endParaRPr lang="ja-JP" altLang="en-US" sz="2000" dirty="0">
              <a:latin typeface="Calibri"/>
              <a:cs typeface="Calibri"/>
            </a:endParaRPr>
          </a:p>
        </p:txBody>
      </p:sp>
      <p:sp>
        <p:nvSpPr>
          <p:cNvPr id="67598" name="Text Box 32"/>
          <p:cNvSpPr txBox="1">
            <a:spLocks noChangeArrowheads="1"/>
          </p:cNvSpPr>
          <p:nvPr/>
        </p:nvSpPr>
        <p:spPr bwMode="auto">
          <a:xfrm>
            <a:off x="989014" y="3313113"/>
            <a:ext cx="1265678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>
                <a:solidFill>
                  <a:srgbClr val="FF0000"/>
                </a:solidFill>
                <a:latin typeface="Calibri" charset="0"/>
                <a:cs typeface="Calibri" charset="0"/>
              </a:rPr>
              <a:t>Proton Acc. </a:t>
            </a:r>
            <a:endParaRPr lang="ja-JP" altLang="en-US">
              <a:solidFill>
                <a:srgbClr val="FFFFFF"/>
              </a:solidFill>
              <a:latin typeface="Calibri" charset="0"/>
              <a:cs typeface="Calibri" charset="0"/>
            </a:endParaRPr>
          </a:p>
        </p:txBody>
      </p:sp>
      <p:sp>
        <p:nvSpPr>
          <p:cNvPr id="29" name="ホームベース 28"/>
          <p:cNvSpPr/>
          <p:nvPr/>
        </p:nvSpPr>
        <p:spPr>
          <a:xfrm>
            <a:off x="5064127" y="2657479"/>
            <a:ext cx="1674813" cy="244475"/>
          </a:xfrm>
          <a:prstGeom prst="homePlate">
            <a:avLst/>
          </a:prstGeom>
          <a:gradFill flip="none" rotWithShape="1">
            <a:gsLst>
              <a:gs pos="14000">
                <a:srgbClr val="3366FF"/>
              </a:gs>
              <a:gs pos="82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3366FF"/>
                </a:solidFill>
                <a:latin typeface="Calibri"/>
                <a:cs typeface="Calibri"/>
              </a:rPr>
              <a:t>ILC</a:t>
            </a:r>
            <a:endParaRPr lang="ja-JP" altLang="en-US" sz="20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sp>
        <p:nvSpPr>
          <p:cNvPr id="67600" name="日付プレースホルダー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kumimoji="0" lang="en-US" altLang="ja-JP" sz="1200" smtClean="0">
                <a:solidFill>
                  <a:srgbClr val="FFFFFF"/>
                </a:solidFill>
                <a:latin typeface="Arial" charset="0"/>
              </a:rPr>
              <a:t>A. Yamamoto, 2015/12/4</a:t>
            </a:r>
            <a:endParaRPr kumimoji="0" lang="en-US" altLang="ja-JP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7602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75D586D6-17D3-C746-B4D3-5DCC03768A0A}" type="slidenum">
              <a:rPr kumimoji="0" lang="en-US" altLang="ja-JP" sz="1200">
                <a:solidFill>
                  <a:srgbClr val="FFFFFF"/>
                </a:solidFill>
                <a:latin typeface="Arial" charset="0"/>
              </a:rPr>
              <a:pPr/>
              <a:t>3</a:t>
            </a:fld>
            <a:endParaRPr kumimoji="0" lang="en-US" altLang="ja-JP" sz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kumimoji="1" lang="en-US" altLang="ja-JP" dirty="0" smtClean="0">
                <a:latin typeface="Calibri"/>
                <a:cs typeface="Calibri"/>
              </a:rPr>
              <a:t>Key Issues to be </a:t>
            </a:r>
            <a:r>
              <a:rPr kumimoji="1" lang="en-US" altLang="ja-JP" dirty="0">
                <a:latin typeface="Calibri"/>
                <a:cs typeface="Calibri"/>
              </a:rPr>
              <a:t>S</a:t>
            </a:r>
            <a:r>
              <a:rPr kumimoji="1" lang="en-US" altLang="ja-JP" dirty="0" smtClean="0">
                <a:latin typeface="Calibri"/>
                <a:cs typeface="Calibri"/>
              </a:rPr>
              <a:t>ettled</a:t>
            </a:r>
            <a:endParaRPr kumimoji="1" lang="ja-JP" altLang="en-US" dirty="0">
              <a:latin typeface="Calibri"/>
              <a:cs typeface="Calibri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052736"/>
            <a:ext cx="8496944" cy="5040560"/>
          </a:xfrm>
        </p:spPr>
        <p:txBody>
          <a:bodyPr/>
          <a:lstStyle/>
          <a:p>
            <a:r>
              <a:rPr lang="en-US" altLang="ja-JP" dirty="0" smtClean="0">
                <a:latin typeface="Calibri"/>
                <a:cs typeface="Calibri"/>
              </a:rPr>
              <a:t>Fabrication of </a:t>
            </a:r>
            <a:r>
              <a:rPr lang="en-US" altLang="ja-JP" dirty="0" err="1" smtClean="0">
                <a:latin typeface="Calibri"/>
                <a:cs typeface="Calibri"/>
              </a:rPr>
              <a:t>Nb</a:t>
            </a:r>
            <a:r>
              <a:rPr lang="en-US" altLang="ja-JP" dirty="0" smtClean="0">
                <a:latin typeface="Calibri"/>
                <a:cs typeface="Calibri"/>
              </a:rPr>
              <a:t> sheets 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Size</a:t>
            </a:r>
            <a:r>
              <a:rPr lang="en-US" altLang="ja-JP" dirty="0">
                <a:latin typeface="Calibri"/>
                <a:cs typeface="Calibri"/>
              </a:rPr>
              <a:t>:</a:t>
            </a:r>
            <a:r>
              <a:rPr lang="en-US" altLang="ja-JP" dirty="0" smtClean="0">
                <a:latin typeface="Calibri"/>
                <a:cs typeface="Calibri"/>
              </a:rPr>
              <a:t> 260 mm diameter, ~ 3 mm thick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Quantity: ~ 18,000 x 20 = </a:t>
            </a:r>
            <a:r>
              <a:rPr lang="en-US" altLang="ja-JP" dirty="0" smtClean="0">
                <a:solidFill>
                  <a:srgbClr val="FFFF00"/>
                </a:solidFill>
                <a:latin typeface="Calibri"/>
                <a:cs typeface="Calibri"/>
              </a:rPr>
              <a:t>360,000</a:t>
            </a:r>
            <a:r>
              <a:rPr lang="en-US" altLang="ja-JP" sz="2000" dirty="0" smtClean="0">
                <a:solidFill>
                  <a:srgbClr val="FFFF00"/>
                </a:solidFill>
                <a:latin typeface="Calibri"/>
                <a:cs typeface="Calibri"/>
              </a:rPr>
              <a:t> disks </a:t>
            </a:r>
            <a:r>
              <a:rPr lang="en-US" altLang="ja-JP" dirty="0" smtClean="0">
                <a:solidFill>
                  <a:srgbClr val="FFFF00"/>
                </a:solidFill>
                <a:latin typeface="Calibri"/>
                <a:cs typeface="Calibri"/>
              </a:rPr>
              <a:t>(~1.2 kg/</a:t>
            </a:r>
            <a:r>
              <a:rPr lang="en-US" altLang="ja-JP" sz="2000" dirty="0" smtClean="0">
                <a:solidFill>
                  <a:srgbClr val="FFFF00"/>
                </a:solidFill>
                <a:latin typeface="Calibri"/>
                <a:cs typeface="Calibri"/>
              </a:rPr>
              <a:t>disk</a:t>
            </a:r>
            <a:r>
              <a:rPr lang="en-US" altLang="ja-JP" dirty="0" smtClean="0">
                <a:solidFill>
                  <a:srgbClr val="FFFF00"/>
                </a:solidFill>
                <a:latin typeface="Calibri"/>
                <a:cs typeface="Calibri"/>
              </a:rPr>
              <a:t>)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Purity, Residual Resistance Ratio</a:t>
            </a: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RRR: 150 ~  200 to be investigated  (currently &gt; 300 ) </a:t>
            </a:r>
          </a:p>
          <a:p>
            <a:pPr lvl="1"/>
            <a:r>
              <a:rPr lang="en-US" altLang="ja-JP" dirty="0" smtClean="0">
                <a:latin typeface="Calibri"/>
                <a:cs typeface="Calibri"/>
              </a:rPr>
              <a:t>Mechanical uniformity </a:t>
            </a: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Grain-size :  to be </a:t>
            </a:r>
            <a:r>
              <a:rPr lang="en-US" altLang="ja-JP" dirty="0" smtClean="0">
                <a:latin typeface="Calibri"/>
                <a:cs typeface="Calibri"/>
              </a:rPr>
              <a:t>optimized (with a level of thickness?)</a:t>
            </a:r>
            <a:endParaRPr lang="en-US" altLang="ja-JP" dirty="0" smtClean="0">
              <a:latin typeface="Calibri"/>
              <a:cs typeface="Calibri"/>
            </a:endParaRPr>
          </a:p>
          <a:p>
            <a:pPr lvl="2"/>
            <a:r>
              <a:rPr lang="en-US" altLang="ja-JP" dirty="0" smtClean="0">
                <a:latin typeface="Calibri"/>
                <a:cs typeface="Calibri"/>
              </a:rPr>
              <a:t>How it can be </a:t>
            </a:r>
            <a:r>
              <a:rPr lang="en-US" altLang="ja-JP" dirty="0" smtClean="0">
                <a:latin typeface="Calibri"/>
                <a:cs typeface="Calibri"/>
              </a:rPr>
              <a:t>made with </a:t>
            </a:r>
            <a:r>
              <a:rPr lang="en-US" altLang="ja-JP" dirty="0" smtClean="0">
                <a:latin typeface="Calibri"/>
                <a:cs typeface="Calibri"/>
              </a:rPr>
              <a:t>cost-effective</a:t>
            </a:r>
            <a:r>
              <a:rPr lang="en-US" altLang="ja-JP" dirty="0" smtClean="0">
                <a:latin typeface="Calibri"/>
                <a:cs typeface="Calibri"/>
              </a:rPr>
              <a:t> </a:t>
            </a:r>
            <a:r>
              <a:rPr lang="en-US" altLang="ja-JP" dirty="0" smtClean="0">
                <a:latin typeface="Calibri"/>
                <a:cs typeface="Calibri"/>
              </a:rPr>
              <a:t>process</a:t>
            </a:r>
            <a:r>
              <a:rPr lang="en-US" altLang="ja-JP" dirty="0" smtClean="0">
                <a:latin typeface="Calibri"/>
                <a:cs typeface="Calibri"/>
              </a:rPr>
              <a:t>?</a:t>
            </a:r>
          </a:p>
          <a:p>
            <a:pPr lvl="3"/>
            <a:r>
              <a:rPr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Adding specific, controlled impurities, </a:t>
            </a:r>
            <a:r>
              <a:rPr lang="en-US" altLang="ja-JP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contolling</a:t>
            </a:r>
            <a:r>
              <a:rPr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environment? </a:t>
            </a:r>
            <a:r>
              <a:rPr lang="en-US" altLang="ja-JP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 </a:t>
            </a:r>
            <a:endParaRPr lang="en-US" altLang="ja-JP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  <a:p>
            <a:r>
              <a:rPr lang="en-US" altLang="ja-JP" dirty="0" smtClean="0">
                <a:latin typeface="Calibri"/>
                <a:cs typeface="Calibri"/>
              </a:rPr>
              <a:t>Best cost effective solution anticipated</a:t>
            </a:r>
          </a:p>
          <a:p>
            <a:pPr lvl="1"/>
            <a:r>
              <a:rPr lang="en-US" altLang="ja-JP" dirty="0" err="1" smtClean="0">
                <a:solidFill>
                  <a:srgbClr val="FFFF00"/>
                </a:solidFill>
                <a:latin typeface="Calibri"/>
                <a:cs typeface="Calibri"/>
              </a:rPr>
              <a:t>Nb</a:t>
            </a:r>
            <a:r>
              <a:rPr lang="en-US" altLang="ja-JP" dirty="0" smtClean="0">
                <a:solidFill>
                  <a:srgbClr val="FFFF00"/>
                </a:solidFill>
                <a:latin typeface="Calibri"/>
                <a:cs typeface="Calibri"/>
              </a:rPr>
              <a:t> Ingot with medium grain-size to be optimized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4CBCF-0E79-224F-B828-C2D2D1E5D846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2014/7/21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Presentation at CBMM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276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Acknowledgments </a:t>
            </a:r>
            <a:endParaRPr kumimoji="1" lang="ja-JP" altLang="en-US" i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i="1" dirty="0" smtClean="0"/>
              <a:t>I would thank </a:t>
            </a:r>
            <a:r>
              <a:rPr kumimoji="1" lang="en-US" altLang="ja-JP" b="1" i="1" dirty="0" smtClean="0">
                <a:solidFill>
                  <a:srgbClr val="FFFF00"/>
                </a:solidFill>
              </a:rPr>
              <a:t>CBMM</a:t>
            </a:r>
            <a:r>
              <a:rPr kumimoji="1" lang="en-US" altLang="ja-JP" i="1" dirty="0" smtClean="0"/>
              <a:t> (specially for </a:t>
            </a:r>
            <a:r>
              <a:rPr kumimoji="1" lang="en-US" altLang="ja-JP" i="1" dirty="0" smtClean="0">
                <a:solidFill>
                  <a:srgbClr val="FFFF00"/>
                </a:solidFill>
              </a:rPr>
              <a:t>Mr. R. </a:t>
            </a:r>
            <a:r>
              <a:rPr kumimoji="1" lang="en-US" altLang="ja-JP" i="1" dirty="0" err="1" smtClean="0">
                <a:solidFill>
                  <a:srgbClr val="FFFF00"/>
                </a:solidFill>
              </a:rPr>
              <a:t>Ribas</a:t>
            </a:r>
            <a:r>
              <a:rPr kumimoji="1" lang="en-US" altLang="ja-JP" i="1" dirty="0" smtClean="0">
                <a:solidFill>
                  <a:srgbClr val="FFFF00"/>
                </a:solidFill>
              </a:rPr>
              <a:t>, and Mr. G. </a:t>
            </a:r>
            <a:r>
              <a:rPr kumimoji="1" lang="en-US" altLang="ja-JP" i="1" dirty="0" err="1" smtClean="0">
                <a:solidFill>
                  <a:srgbClr val="FFFF00"/>
                </a:solidFill>
              </a:rPr>
              <a:t>Abdo</a:t>
            </a:r>
            <a:r>
              <a:rPr kumimoji="1" lang="en-US" altLang="ja-JP" i="1" dirty="0" smtClean="0"/>
              <a:t>)  </a:t>
            </a:r>
            <a:r>
              <a:rPr lang="en-US" altLang="ja-JP" i="1" dirty="0" smtClean="0"/>
              <a:t>for their kindest</a:t>
            </a:r>
            <a:r>
              <a:rPr kumimoji="1" lang="en-US" altLang="ja-JP" i="1" dirty="0" smtClean="0"/>
              <a:t> cooperation for the R&amp;D effort to seek for the most optimum properties for the ILC and </a:t>
            </a:r>
            <a:r>
              <a:rPr kumimoji="1" lang="en-US" altLang="ja-JP" i="1" dirty="0" err="1" smtClean="0"/>
              <a:t>furher</a:t>
            </a:r>
            <a:r>
              <a:rPr kumimoji="1" lang="en-US" altLang="ja-JP" i="1" dirty="0" smtClean="0"/>
              <a:t> applications.</a:t>
            </a:r>
            <a:r>
              <a:rPr lang="en-US" altLang="ja-JP" i="1" dirty="0" smtClean="0"/>
              <a:t> </a:t>
            </a:r>
          </a:p>
          <a:p>
            <a:endParaRPr kumimoji="1" lang="en-US" altLang="ja-JP" i="1" dirty="0" smtClean="0"/>
          </a:p>
          <a:p>
            <a:r>
              <a:rPr kumimoji="1" lang="en-US" altLang="ja-JP" i="1" dirty="0" smtClean="0"/>
              <a:t>I would thank </a:t>
            </a:r>
            <a:r>
              <a:rPr kumimoji="1" lang="en-US" altLang="ja-JP" b="1" i="1" dirty="0" smtClean="0">
                <a:solidFill>
                  <a:srgbClr val="FFFF00"/>
                </a:solidFill>
              </a:rPr>
              <a:t>Dr. G </a:t>
            </a:r>
            <a:r>
              <a:rPr kumimoji="1" lang="en-US" altLang="ja-JP" b="1" i="1" dirty="0" err="1" smtClean="0">
                <a:solidFill>
                  <a:srgbClr val="FFFF00"/>
                </a:solidFill>
              </a:rPr>
              <a:t>Myneni</a:t>
            </a:r>
            <a:r>
              <a:rPr kumimoji="1" lang="en-US" altLang="ja-JP" b="1" i="1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i="1" dirty="0" smtClean="0"/>
              <a:t>for his </a:t>
            </a:r>
            <a:r>
              <a:rPr lang="en-US" altLang="ja-JP" i="1" dirty="0" smtClean="0"/>
              <a:t>kindest  guidance to </a:t>
            </a:r>
            <a:r>
              <a:rPr kumimoji="1" lang="en-US" altLang="ja-JP" i="1" dirty="0" smtClean="0"/>
              <a:t>realize the optimum Ingot-</a:t>
            </a:r>
            <a:r>
              <a:rPr kumimoji="1" lang="en-US" altLang="ja-JP" i="1" dirty="0" err="1" smtClean="0"/>
              <a:t>Nb</a:t>
            </a:r>
            <a:r>
              <a:rPr kumimoji="1" lang="en-US" altLang="ja-JP" i="1" dirty="0" smtClean="0"/>
              <a:t> material for future, various SRF applications. </a:t>
            </a:r>
            <a:endParaRPr kumimoji="1" lang="en-US" altLang="ja-JP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A4CBCF-0E79-224F-B828-C2D2D1E5D846}" type="slidenum">
              <a:rPr lang="en-US" altLang="ja-JP" smtClean="0"/>
              <a:pPr>
                <a:defRPr/>
              </a:pPr>
              <a:t>31</a:t>
            </a:fld>
            <a:endParaRPr lang="en-US" altLang="ja-JP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2014/7/21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Presentation at CBMM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337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1" name="図形グループ 92"/>
          <p:cNvGrpSpPr>
            <a:grpSpLocks/>
          </p:cNvGrpSpPr>
          <p:nvPr/>
        </p:nvGrpSpPr>
        <p:grpSpPr bwMode="auto">
          <a:xfrm>
            <a:off x="2843808" y="1426840"/>
            <a:ext cx="3888432" cy="4378424"/>
            <a:chOff x="1584065" y="1219200"/>
            <a:chExt cx="4838960" cy="5611813"/>
          </a:xfrm>
        </p:grpSpPr>
        <p:grpSp>
          <p:nvGrpSpPr>
            <p:cNvPr id="138247" name="Group 5"/>
            <p:cNvGrpSpPr>
              <a:grpSpLocks/>
            </p:cNvGrpSpPr>
            <p:nvPr/>
          </p:nvGrpSpPr>
          <p:grpSpPr bwMode="auto">
            <a:xfrm>
              <a:off x="4865688" y="5251450"/>
              <a:ext cx="1557337" cy="1579563"/>
              <a:chOff x="3076" y="3168"/>
              <a:chExt cx="981" cy="995"/>
            </a:xfrm>
          </p:grpSpPr>
          <p:sp>
            <p:nvSpPr>
              <p:cNvPr id="8198" name="Rectangle 6"/>
              <p:cNvSpPr>
                <a:spLocks noChangeArrowheads="1"/>
              </p:cNvSpPr>
              <p:nvPr/>
            </p:nvSpPr>
            <p:spPr bwMode="auto">
              <a:xfrm>
                <a:off x="3076" y="3168"/>
                <a:ext cx="981" cy="995"/>
              </a:xfrm>
              <a:prstGeom prst="rect">
                <a:avLst/>
              </a:prstGeom>
              <a:solidFill>
                <a:srgbClr val="64ACE2">
                  <a:alpha val="50000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64ACE2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defRPr/>
                </a:pPr>
                <a:endParaRPr lang="en-US" altLang="ja-JP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>
                  <a:defRPr/>
                </a:pPr>
                <a:endParaRPr lang="ja-JP" altLang="en-US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199" name="Text Box 7"/>
              <p:cNvSpPr txBox="1">
                <a:spLocks noChangeArrowheads="1"/>
              </p:cNvSpPr>
              <p:nvPr/>
            </p:nvSpPr>
            <p:spPr bwMode="auto">
              <a:xfrm>
                <a:off x="3171" y="3293"/>
                <a:ext cx="818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>
                  <a:defRPr/>
                </a:pPr>
                <a:r>
                  <a:rPr lang="en-US" altLang="ja-JP" smtClean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Higgs</a:t>
                </a:r>
              </a:p>
              <a:p>
                <a:pPr>
                  <a:defRPr/>
                </a:pPr>
                <a:r>
                  <a:rPr lang="en-US" altLang="ja-JP" smtClean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Boson?</a:t>
                </a:r>
                <a:endParaRPr lang="en-US" altLang="ja-JP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8200" name="Text Box 8"/>
            <p:cNvSpPr txBox="1">
              <a:spLocks noChangeArrowheads="1"/>
            </p:cNvSpPr>
            <p:nvPr/>
          </p:nvSpPr>
          <p:spPr bwMode="auto">
            <a:xfrm rot="16208203">
              <a:off x="4525325" y="3363861"/>
              <a:ext cx="3004658" cy="613221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>
                <a:defRPr/>
              </a:pPr>
              <a:r>
                <a:rPr lang="en-US" altLang="ja-JP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Force</a:t>
              </a:r>
              <a:r>
                <a:rPr lang="en-US" altLang="ja-JP" sz="2800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ja-JP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Carriers</a:t>
              </a:r>
              <a:endParaRPr lang="en-US" altLang="ja-JP" sz="16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138249" name="Group 9"/>
            <p:cNvGrpSpPr>
              <a:grpSpLocks/>
            </p:cNvGrpSpPr>
            <p:nvPr/>
          </p:nvGrpSpPr>
          <p:grpSpPr bwMode="auto">
            <a:xfrm>
              <a:off x="4808541" y="3643313"/>
              <a:ext cx="862013" cy="1627187"/>
              <a:chOff x="3029" y="2145"/>
              <a:chExt cx="543" cy="1025"/>
            </a:xfrm>
          </p:grpSpPr>
          <p:grpSp>
            <p:nvGrpSpPr>
              <p:cNvPr id="138320" name="Group 10"/>
              <p:cNvGrpSpPr>
                <a:grpSpLocks/>
              </p:cNvGrpSpPr>
              <p:nvPr/>
            </p:nvGrpSpPr>
            <p:grpSpPr bwMode="auto">
              <a:xfrm>
                <a:off x="3034" y="2602"/>
                <a:ext cx="518" cy="568"/>
                <a:chOff x="3024" y="2570"/>
                <a:chExt cx="518" cy="568"/>
              </a:xfrm>
            </p:grpSpPr>
            <p:sp>
              <p:nvSpPr>
                <p:cNvPr id="138325" name="Rectangle 11"/>
                <p:cNvSpPr>
                  <a:spLocks noChangeArrowheads="1"/>
                </p:cNvSpPr>
                <p:nvPr/>
              </p:nvSpPr>
              <p:spPr bwMode="auto">
                <a:xfrm>
                  <a:off x="3062" y="2660"/>
                  <a:ext cx="480" cy="432"/>
                </a:xfrm>
                <a:prstGeom prst="rect">
                  <a:avLst/>
                </a:prstGeom>
                <a:solidFill>
                  <a:srgbClr val="FFCC66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6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326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120" y="2570"/>
                  <a:ext cx="384" cy="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3600"/>
                    <a:t>Z</a:t>
                  </a:r>
                  <a:endParaRPr lang="en-US" altLang="ja-JP" sz="2000"/>
                </a:p>
              </p:txBody>
            </p:sp>
            <p:sp>
              <p:nvSpPr>
                <p:cNvPr id="13832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024" y="2924"/>
                  <a:ext cx="506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200"/>
                    <a:t>Z boson</a:t>
                  </a:r>
                  <a:endParaRPr lang="en-US" altLang="ja-JP" sz="1800"/>
                </a:p>
              </p:txBody>
            </p:sp>
          </p:grpSp>
          <p:grpSp>
            <p:nvGrpSpPr>
              <p:cNvPr id="138321" name="Group 14"/>
              <p:cNvGrpSpPr>
                <a:grpSpLocks/>
              </p:cNvGrpSpPr>
              <p:nvPr/>
            </p:nvGrpSpPr>
            <p:grpSpPr bwMode="auto">
              <a:xfrm>
                <a:off x="3029" y="2145"/>
                <a:ext cx="543" cy="568"/>
                <a:chOff x="3024" y="2125"/>
                <a:chExt cx="543" cy="568"/>
              </a:xfrm>
            </p:grpSpPr>
            <p:sp>
              <p:nvSpPr>
                <p:cNvPr id="138322" name="Rectangle 15"/>
                <p:cNvSpPr>
                  <a:spLocks noChangeArrowheads="1"/>
                </p:cNvSpPr>
                <p:nvPr/>
              </p:nvSpPr>
              <p:spPr bwMode="auto">
                <a:xfrm>
                  <a:off x="3062" y="2181"/>
                  <a:ext cx="480" cy="442"/>
                </a:xfrm>
                <a:prstGeom prst="rect">
                  <a:avLst/>
                </a:prstGeom>
                <a:solidFill>
                  <a:srgbClr val="FFCC66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66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323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092" y="2125"/>
                  <a:ext cx="384" cy="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3600"/>
                    <a:t>W</a:t>
                  </a:r>
                  <a:endParaRPr lang="en-US" altLang="ja-JP" sz="2000"/>
                </a:p>
              </p:txBody>
            </p:sp>
            <p:sp>
              <p:nvSpPr>
                <p:cNvPr id="13832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024" y="2479"/>
                  <a:ext cx="543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200"/>
                    <a:t>W boson</a:t>
                  </a:r>
                  <a:endParaRPr lang="en-US" altLang="ja-JP" sz="1800"/>
                </a:p>
              </p:txBody>
            </p:sp>
          </p:grpSp>
        </p:grpSp>
        <p:grpSp>
          <p:nvGrpSpPr>
            <p:cNvPr id="138250" name="Group 18"/>
            <p:cNvGrpSpPr>
              <a:grpSpLocks/>
            </p:cNvGrpSpPr>
            <p:nvPr/>
          </p:nvGrpSpPr>
          <p:grpSpPr bwMode="auto">
            <a:xfrm>
              <a:off x="4840294" y="2592388"/>
              <a:ext cx="819151" cy="1114425"/>
              <a:chOff x="3049" y="1483"/>
              <a:chExt cx="516" cy="702"/>
            </a:xfrm>
          </p:grpSpPr>
          <p:sp>
            <p:nvSpPr>
              <p:cNvPr id="8211" name="Rectangle 19"/>
              <p:cNvSpPr>
                <a:spLocks noChangeArrowheads="1"/>
              </p:cNvSpPr>
              <p:nvPr/>
            </p:nvSpPr>
            <p:spPr bwMode="auto">
              <a:xfrm>
                <a:off x="3049" y="1693"/>
                <a:ext cx="486" cy="442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ja-JP" altLang="en-US" sz="2000"/>
              </a:p>
            </p:txBody>
          </p:sp>
          <p:sp>
            <p:nvSpPr>
              <p:cNvPr id="138318" name="Text Box 20"/>
              <p:cNvSpPr txBox="1">
                <a:spLocks noChangeArrowheads="1"/>
              </p:cNvSpPr>
              <p:nvPr/>
            </p:nvSpPr>
            <p:spPr bwMode="auto">
              <a:xfrm>
                <a:off x="3117" y="1483"/>
                <a:ext cx="384" cy="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ja-JP" sz="4400">
                    <a:latin typeface="Symbol" charset="0"/>
                  </a:rPr>
                  <a:t>g</a:t>
                </a:r>
                <a:endParaRPr lang="en-US" altLang="ja-JP" sz="2000">
                  <a:latin typeface="Symbol" charset="0"/>
                </a:endParaRPr>
              </a:p>
            </p:txBody>
          </p:sp>
          <p:sp>
            <p:nvSpPr>
              <p:cNvPr id="138319" name="Text Box 21"/>
              <p:cNvSpPr txBox="1">
                <a:spLocks noChangeArrowheads="1"/>
              </p:cNvSpPr>
              <p:nvPr/>
            </p:nvSpPr>
            <p:spPr bwMode="auto">
              <a:xfrm>
                <a:off x="3059" y="1947"/>
                <a:ext cx="50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photon</a:t>
                </a:r>
                <a:endParaRPr lang="en-US" altLang="ja-JP" sz="1800"/>
              </a:p>
            </p:txBody>
          </p:sp>
        </p:grpSp>
        <p:grpSp>
          <p:nvGrpSpPr>
            <p:cNvPr id="138251" name="Group 22"/>
            <p:cNvGrpSpPr>
              <a:grpSpLocks/>
            </p:cNvGrpSpPr>
            <p:nvPr/>
          </p:nvGrpSpPr>
          <p:grpSpPr bwMode="auto">
            <a:xfrm>
              <a:off x="4876800" y="1914525"/>
              <a:ext cx="762000" cy="1004888"/>
              <a:chOff x="3049" y="1041"/>
              <a:chExt cx="480" cy="633"/>
            </a:xfrm>
          </p:grpSpPr>
          <p:sp>
            <p:nvSpPr>
              <p:cNvPr id="138314" name="Rectangle 23"/>
              <p:cNvSpPr>
                <a:spLocks noChangeArrowheads="1"/>
              </p:cNvSpPr>
              <p:nvPr/>
            </p:nvSpPr>
            <p:spPr bwMode="auto">
              <a:xfrm>
                <a:off x="3049" y="1196"/>
                <a:ext cx="480" cy="441"/>
              </a:xfrm>
              <a:prstGeom prst="rect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FF6600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ja-JP" altLang="en-US" sz="2000"/>
              </a:p>
            </p:txBody>
          </p:sp>
          <p:sp>
            <p:nvSpPr>
              <p:cNvPr id="138315" name="Text Box 24"/>
              <p:cNvSpPr txBox="1">
                <a:spLocks noChangeArrowheads="1"/>
              </p:cNvSpPr>
              <p:nvPr/>
            </p:nvSpPr>
            <p:spPr bwMode="auto">
              <a:xfrm>
                <a:off x="3107" y="1041"/>
                <a:ext cx="384" cy="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ja-JP" sz="4000"/>
                  <a:t>g</a:t>
                </a:r>
                <a:endParaRPr lang="en-US" altLang="ja-JP" sz="2000"/>
              </a:p>
            </p:txBody>
          </p:sp>
          <p:sp>
            <p:nvSpPr>
              <p:cNvPr id="138316" name="Text Box 25"/>
              <p:cNvSpPr txBox="1">
                <a:spLocks noChangeArrowheads="1"/>
              </p:cNvSpPr>
              <p:nvPr/>
            </p:nvSpPr>
            <p:spPr bwMode="auto">
              <a:xfrm>
                <a:off x="3070" y="1436"/>
                <a:ext cx="439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/>
                  <a:t>gluon</a:t>
                </a:r>
                <a:endParaRPr lang="en-US" altLang="ja-JP" sz="1800"/>
              </a:p>
            </p:txBody>
          </p:sp>
        </p:grpSp>
        <p:sp>
          <p:nvSpPr>
            <p:cNvPr id="8218" name="Text Box 26"/>
            <p:cNvSpPr txBox="1">
              <a:spLocks noChangeArrowheads="1"/>
            </p:cNvSpPr>
            <p:nvPr/>
          </p:nvSpPr>
          <p:spPr bwMode="auto">
            <a:xfrm rot="21594959">
              <a:off x="1600425" y="5307250"/>
              <a:ext cx="3198322" cy="1473101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>
                <a:defRPr/>
              </a:pPr>
              <a:r>
                <a:rPr lang="en-US" altLang="ja-JP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                                          Generations of   matter  </a:t>
              </a:r>
              <a:endParaRPr lang="en-US" altLang="ja-JP" sz="1800" smtClean="0"/>
            </a:p>
          </p:txBody>
        </p:sp>
        <p:grpSp>
          <p:nvGrpSpPr>
            <p:cNvPr id="138253" name="Group 27"/>
            <p:cNvGrpSpPr>
              <a:grpSpLocks/>
            </p:cNvGrpSpPr>
            <p:nvPr/>
          </p:nvGrpSpPr>
          <p:grpSpPr bwMode="auto">
            <a:xfrm>
              <a:off x="3924302" y="1938338"/>
              <a:ext cx="922338" cy="4008437"/>
              <a:chOff x="2463" y="1056"/>
              <a:chExt cx="581" cy="2525"/>
            </a:xfrm>
          </p:grpSpPr>
          <p:grpSp>
            <p:nvGrpSpPr>
              <p:cNvPr id="138296" name="Group 28"/>
              <p:cNvGrpSpPr>
                <a:grpSpLocks/>
              </p:cNvGrpSpPr>
              <p:nvPr/>
            </p:nvGrpSpPr>
            <p:grpSpPr bwMode="auto">
              <a:xfrm>
                <a:off x="2472" y="2547"/>
                <a:ext cx="572" cy="630"/>
                <a:chOff x="2448" y="2011"/>
                <a:chExt cx="572" cy="630"/>
              </a:xfrm>
            </p:grpSpPr>
            <p:sp>
              <p:nvSpPr>
                <p:cNvPr id="138310" name="Rectangle 29"/>
                <p:cNvSpPr>
                  <a:spLocks noChangeArrowheads="1"/>
                </p:cNvSpPr>
                <p:nvPr/>
              </p:nvSpPr>
              <p:spPr bwMode="auto">
                <a:xfrm>
                  <a:off x="2496" y="216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31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539" y="2011"/>
                  <a:ext cx="384" cy="5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000">
                      <a:latin typeface="Symbol" charset="0"/>
                    </a:rPr>
                    <a:t>n</a:t>
                  </a:r>
                  <a:endParaRPr lang="en-US" altLang="ja-JP" sz="2000">
                    <a:latin typeface="Symbol" charset="0"/>
                  </a:endParaRPr>
                </a:p>
              </p:txBody>
            </p:sp>
            <p:sp>
              <p:nvSpPr>
                <p:cNvPr id="13831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693" y="2227"/>
                  <a:ext cx="222" cy="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2000">
                      <a:latin typeface="Symbol" charset="0"/>
                    </a:rPr>
                    <a:t>t</a:t>
                  </a:r>
                </a:p>
              </p:txBody>
            </p:sp>
            <p:sp>
              <p:nvSpPr>
                <p:cNvPr id="138313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448" y="2439"/>
                  <a:ext cx="572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100">
                      <a:latin typeface="Symbol" charset="0"/>
                    </a:rPr>
                    <a:t>t</a:t>
                  </a:r>
                  <a:r>
                    <a:rPr lang="en-US" altLang="ja-JP" sz="1100"/>
                    <a:t>-neutrino</a:t>
                  </a:r>
                  <a:endParaRPr lang="en-US" altLang="ja-JP" sz="900"/>
                </a:p>
              </p:txBody>
            </p:sp>
          </p:grpSp>
          <p:grpSp>
            <p:nvGrpSpPr>
              <p:cNvPr id="138297" name="Group 33"/>
              <p:cNvGrpSpPr>
                <a:grpSpLocks/>
              </p:cNvGrpSpPr>
              <p:nvPr/>
            </p:nvGrpSpPr>
            <p:grpSpPr bwMode="auto">
              <a:xfrm>
                <a:off x="2491" y="1996"/>
                <a:ext cx="480" cy="693"/>
                <a:chOff x="2496" y="2448"/>
                <a:chExt cx="480" cy="693"/>
              </a:xfrm>
            </p:grpSpPr>
            <p:sp>
              <p:nvSpPr>
                <p:cNvPr id="138307" name="Rectangle 34"/>
                <p:cNvSpPr>
                  <a:spLocks noChangeArrowheads="1"/>
                </p:cNvSpPr>
                <p:nvPr/>
              </p:nvSpPr>
              <p:spPr bwMode="auto">
                <a:xfrm>
                  <a:off x="2496" y="264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30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544" y="2448"/>
                  <a:ext cx="384" cy="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800">
                      <a:latin typeface="Symbol" charset="0"/>
                    </a:rPr>
                    <a:t>t</a:t>
                  </a:r>
                  <a:endParaRPr lang="en-US" altLang="ja-JP" sz="2000">
                    <a:latin typeface="Symbol" charset="0"/>
                  </a:endParaRPr>
                </a:p>
              </p:txBody>
            </p:sp>
            <p:sp>
              <p:nvSpPr>
                <p:cNvPr id="13830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496" y="2879"/>
                  <a:ext cx="321" cy="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600"/>
                    <a:t>tau</a:t>
                  </a:r>
                  <a:endParaRPr lang="en-US" altLang="ja-JP" sz="2000"/>
                </a:p>
              </p:txBody>
            </p:sp>
          </p:grpSp>
          <p:grpSp>
            <p:nvGrpSpPr>
              <p:cNvPr id="138298" name="Group 37"/>
              <p:cNvGrpSpPr>
                <a:grpSpLocks/>
              </p:cNvGrpSpPr>
              <p:nvPr/>
            </p:nvGrpSpPr>
            <p:grpSpPr bwMode="auto">
              <a:xfrm>
                <a:off x="2463" y="1584"/>
                <a:ext cx="515" cy="595"/>
                <a:chOff x="2463" y="1584"/>
                <a:chExt cx="515" cy="595"/>
              </a:xfrm>
            </p:grpSpPr>
            <p:sp>
              <p:nvSpPr>
                <p:cNvPr id="138304" name="Rectangle 38"/>
                <p:cNvSpPr>
                  <a:spLocks noChangeArrowheads="1"/>
                </p:cNvSpPr>
                <p:nvPr/>
              </p:nvSpPr>
              <p:spPr bwMode="auto">
                <a:xfrm>
                  <a:off x="2496" y="168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30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592" y="1584"/>
                  <a:ext cx="384" cy="5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400"/>
                    <a:t>b</a:t>
                  </a:r>
                  <a:endParaRPr lang="en-US" altLang="ja-JP" sz="2000"/>
                </a:p>
              </p:txBody>
            </p:sp>
            <p:sp>
              <p:nvSpPr>
                <p:cNvPr id="13830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463" y="1934"/>
                  <a:ext cx="515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400"/>
                    <a:t>bottom</a:t>
                  </a:r>
                  <a:endParaRPr lang="en-US" altLang="ja-JP" sz="1800"/>
                </a:p>
              </p:txBody>
            </p:sp>
          </p:grpSp>
          <p:grpSp>
            <p:nvGrpSpPr>
              <p:cNvPr id="138299" name="Group 41"/>
              <p:cNvGrpSpPr>
                <a:grpSpLocks/>
              </p:cNvGrpSpPr>
              <p:nvPr/>
            </p:nvGrpSpPr>
            <p:grpSpPr bwMode="auto">
              <a:xfrm>
                <a:off x="2496" y="1056"/>
                <a:ext cx="480" cy="643"/>
                <a:chOff x="2496" y="1056"/>
                <a:chExt cx="480" cy="643"/>
              </a:xfrm>
            </p:grpSpPr>
            <p:sp>
              <p:nvSpPr>
                <p:cNvPr id="138301" name="Rectangle 42"/>
                <p:cNvSpPr>
                  <a:spLocks noChangeArrowheads="1"/>
                </p:cNvSpPr>
                <p:nvPr/>
              </p:nvSpPr>
              <p:spPr bwMode="auto">
                <a:xfrm>
                  <a:off x="2496" y="120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30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592" y="1056"/>
                  <a:ext cx="384" cy="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800"/>
                    <a:t>t</a:t>
                  </a:r>
                  <a:endParaRPr lang="en-US" altLang="ja-JP" sz="2000"/>
                </a:p>
              </p:txBody>
            </p:sp>
            <p:sp>
              <p:nvSpPr>
                <p:cNvPr id="138303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496" y="1454"/>
                  <a:ext cx="306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400"/>
                    <a:t>top</a:t>
                  </a:r>
                  <a:endParaRPr lang="en-US" altLang="ja-JP" sz="1800"/>
                </a:p>
              </p:txBody>
            </p:sp>
          </p:grpSp>
          <p:sp>
            <p:nvSpPr>
              <p:cNvPr id="8237" name="Text Box 45"/>
              <p:cNvSpPr txBox="1">
                <a:spLocks noChangeArrowheads="1"/>
              </p:cNvSpPr>
              <p:nvPr/>
            </p:nvSpPr>
            <p:spPr bwMode="auto">
              <a:xfrm rot="21594959">
                <a:off x="2486" y="3176"/>
                <a:ext cx="529" cy="405"/>
              </a:xfrm>
              <a:prstGeom prst="rect">
                <a:avLst/>
              </a:prstGeom>
              <a:solidFill>
                <a:srgbClr val="9AB8C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2800" smtClean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III  </a:t>
                </a:r>
                <a:endParaRPr lang="en-US" altLang="ja-JP" sz="2000" smtClean="0"/>
              </a:p>
            </p:txBody>
          </p:sp>
        </p:grpSp>
        <p:grpSp>
          <p:nvGrpSpPr>
            <p:cNvPr id="138254" name="Group 46"/>
            <p:cNvGrpSpPr>
              <a:grpSpLocks/>
            </p:cNvGrpSpPr>
            <p:nvPr/>
          </p:nvGrpSpPr>
          <p:grpSpPr bwMode="auto">
            <a:xfrm>
              <a:off x="3059115" y="1879600"/>
              <a:ext cx="922338" cy="4035425"/>
              <a:chOff x="1927" y="1034"/>
              <a:chExt cx="581" cy="2542"/>
            </a:xfrm>
          </p:grpSpPr>
          <p:grpSp>
            <p:nvGrpSpPr>
              <p:cNvPr id="138278" name="Group 47"/>
              <p:cNvGrpSpPr>
                <a:grpSpLocks/>
              </p:cNvGrpSpPr>
              <p:nvPr/>
            </p:nvGrpSpPr>
            <p:grpSpPr bwMode="auto">
              <a:xfrm>
                <a:off x="1927" y="2542"/>
                <a:ext cx="581" cy="635"/>
                <a:chOff x="1920" y="2006"/>
                <a:chExt cx="581" cy="635"/>
              </a:xfrm>
            </p:grpSpPr>
            <p:sp>
              <p:nvSpPr>
                <p:cNvPr id="138292" name="Rectangle 48"/>
                <p:cNvSpPr>
                  <a:spLocks noChangeArrowheads="1"/>
                </p:cNvSpPr>
                <p:nvPr/>
              </p:nvSpPr>
              <p:spPr bwMode="auto">
                <a:xfrm>
                  <a:off x="1968" y="216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29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2011" y="2006"/>
                  <a:ext cx="384" cy="5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000">
                      <a:latin typeface="Symbol" charset="0"/>
                    </a:rPr>
                    <a:t>n</a:t>
                  </a:r>
                  <a:endParaRPr lang="en-US" altLang="ja-JP" sz="2000">
                    <a:latin typeface="Symbol" charset="0"/>
                  </a:endParaRPr>
                </a:p>
              </p:txBody>
            </p:sp>
            <p:sp>
              <p:nvSpPr>
                <p:cNvPr id="13829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177" y="2248"/>
                  <a:ext cx="235" cy="2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800">
                      <a:latin typeface="Symbol" charset="0"/>
                    </a:rPr>
                    <a:t>m</a:t>
                  </a:r>
                  <a:endParaRPr lang="en-US" altLang="ja-JP" sz="2000">
                    <a:latin typeface="Symbol" charset="0"/>
                  </a:endParaRPr>
                </a:p>
              </p:txBody>
            </p:sp>
            <p:sp>
              <p:nvSpPr>
                <p:cNvPr id="13829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1920" y="2439"/>
                  <a:ext cx="581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100">
                      <a:latin typeface="Symbol" charset="0"/>
                    </a:rPr>
                    <a:t>m</a:t>
                  </a:r>
                  <a:r>
                    <a:rPr lang="en-US" altLang="ja-JP" sz="1100"/>
                    <a:t>-neutrino</a:t>
                  </a:r>
                  <a:endParaRPr lang="en-US" altLang="ja-JP" sz="900"/>
                </a:p>
              </p:txBody>
            </p:sp>
          </p:grpSp>
          <p:grpSp>
            <p:nvGrpSpPr>
              <p:cNvPr id="138279" name="Group 52"/>
              <p:cNvGrpSpPr>
                <a:grpSpLocks/>
              </p:cNvGrpSpPr>
              <p:nvPr/>
            </p:nvGrpSpPr>
            <p:grpSpPr bwMode="auto">
              <a:xfrm>
                <a:off x="1973" y="2024"/>
                <a:ext cx="487" cy="661"/>
                <a:chOff x="1968" y="2471"/>
                <a:chExt cx="487" cy="661"/>
              </a:xfrm>
            </p:grpSpPr>
            <p:sp>
              <p:nvSpPr>
                <p:cNvPr id="138289" name="Rectangle 53"/>
                <p:cNvSpPr>
                  <a:spLocks noChangeArrowheads="1"/>
                </p:cNvSpPr>
                <p:nvPr/>
              </p:nvSpPr>
              <p:spPr bwMode="auto">
                <a:xfrm>
                  <a:off x="1968" y="264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290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010" y="2471"/>
                  <a:ext cx="384" cy="5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400">
                      <a:latin typeface="Symbol" charset="0"/>
                    </a:rPr>
                    <a:t>m</a:t>
                  </a:r>
                </a:p>
              </p:txBody>
            </p:sp>
            <p:sp>
              <p:nvSpPr>
                <p:cNvPr id="138291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016" y="2894"/>
                  <a:ext cx="439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400"/>
                    <a:t>muon</a:t>
                  </a:r>
                  <a:endParaRPr lang="en-US" altLang="ja-JP" sz="1800"/>
                </a:p>
              </p:txBody>
            </p:sp>
          </p:grpSp>
          <p:grpSp>
            <p:nvGrpSpPr>
              <p:cNvPr id="138280" name="Group 56"/>
              <p:cNvGrpSpPr>
                <a:grpSpLocks/>
              </p:cNvGrpSpPr>
              <p:nvPr/>
            </p:nvGrpSpPr>
            <p:grpSpPr bwMode="auto">
              <a:xfrm>
                <a:off x="1948" y="1510"/>
                <a:ext cx="519" cy="669"/>
                <a:chOff x="1948" y="1510"/>
                <a:chExt cx="519" cy="669"/>
              </a:xfrm>
            </p:grpSpPr>
            <p:sp>
              <p:nvSpPr>
                <p:cNvPr id="138286" name="Rectangle 57"/>
                <p:cNvSpPr>
                  <a:spLocks noChangeArrowheads="1"/>
                </p:cNvSpPr>
                <p:nvPr/>
              </p:nvSpPr>
              <p:spPr bwMode="auto">
                <a:xfrm>
                  <a:off x="1968" y="168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287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064" y="1510"/>
                  <a:ext cx="384" cy="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800"/>
                    <a:t>s</a:t>
                  </a:r>
                  <a:endParaRPr lang="en-US" altLang="ja-JP" sz="2000"/>
                </a:p>
              </p:txBody>
            </p:sp>
            <p:sp>
              <p:nvSpPr>
                <p:cNvPr id="138288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948" y="1941"/>
                  <a:ext cx="519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400"/>
                    <a:t>strange</a:t>
                  </a:r>
                  <a:endParaRPr lang="en-US" altLang="ja-JP" sz="1800"/>
                </a:p>
              </p:txBody>
            </p:sp>
          </p:grpSp>
          <p:grpSp>
            <p:nvGrpSpPr>
              <p:cNvPr id="138281" name="Group 60"/>
              <p:cNvGrpSpPr>
                <a:grpSpLocks/>
              </p:cNvGrpSpPr>
              <p:nvPr/>
            </p:nvGrpSpPr>
            <p:grpSpPr bwMode="auto">
              <a:xfrm>
                <a:off x="1968" y="1034"/>
                <a:ext cx="480" cy="658"/>
                <a:chOff x="1968" y="1034"/>
                <a:chExt cx="480" cy="658"/>
              </a:xfrm>
            </p:grpSpPr>
            <p:sp>
              <p:nvSpPr>
                <p:cNvPr id="138283" name="Rectangle 61"/>
                <p:cNvSpPr>
                  <a:spLocks noChangeArrowheads="1"/>
                </p:cNvSpPr>
                <p:nvPr/>
              </p:nvSpPr>
              <p:spPr bwMode="auto">
                <a:xfrm>
                  <a:off x="1968" y="120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284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016" y="1034"/>
                  <a:ext cx="384" cy="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800"/>
                    <a:t>c</a:t>
                  </a:r>
                  <a:endParaRPr lang="en-US" altLang="ja-JP" sz="2000"/>
                </a:p>
              </p:txBody>
            </p:sp>
            <p:sp>
              <p:nvSpPr>
                <p:cNvPr id="138285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968" y="1454"/>
                  <a:ext cx="468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400"/>
                    <a:t>charm</a:t>
                  </a:r>
                  <a:endParaRPr lang="en-US" altLang="ja-JP" sz="1800"/>
                </a:p>
              </p:txBody>
            </p:sp>
          </p:grpSp>
          <p:sp>
            <p:nvSpPr>
              <p:cNvPr id="8256" name="Text Box 64"/>
              <p:cNvSpPr txBox="1">
                <a:spLocks noChangeArrowheads="1"/>
              </p:cNvSpPr>
              <p:nvPr/>
            </p:nvSpPr>
            <p:spPr bwMode="auto">
              <a:xfrm rot="21594959">
                <a:off x="1941" y="3171"/>
                <a:ext cx="530" cy="405"/>
              </a:xfrm>
              <a:prstGeom prst="rect">
                <a:avLst/>
              </a:prstGeom>
              <a:solidFill>
                <a:srgbClr val="9AB8C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2800" smtClean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II  </a:t>
                </a:r>
                <a:endParaRPr lang="en-US" altLang="ja-JP" sz="2000" smtClean="0"/>
              </a:p>
            </p:txBody>
          </p:sp>
        </p:grpSp>
        <p:grpSp>
          <p:nvGrpSpPr>
            <p:cNvPr id="138255" name="Group 65"/>
            <p:cNvGrpSpPr>
              <a:grpSpLocks/>
            </p:cNvGrpSpPr>
            <p:nvPr/>
          </p:nvGrpSpPr>
          <p:grpSpPr bwMode="auto">
            <a:xfrm>
              <a:off x="2195516" y="1882775"/>
              <a:ext cx="908051" cy="4032250"/>
              <a:chOff x="1383" y="1036"/>
              <a:chExt cx="572" cy="2540"/>
            </a:xfrm>
          </p:grpSpPr>
          <p:grpSp>
            <p:nvGrpSpPr>
              <p:cNvPr id="138261" name="Group 66"/>
              <p:cNvGrpSpPr>
                <a:grpSpLocks/>
              </p:cNvGrpSpPr>
              <p:nvPr/>
            </p:nvGrpSpPr>
            <p:grpSpPr bwMode="auto">
              <a:xfrm>
                <a:off x="1383" y="2540"/>
                <a:ext cx="572" cy="738"/>
                <a:chOff x="1392" y="2009"/>
                <a:chExt cx="572" cy="738"/>
              </a:xfrm>
            </p:grpSpPr>
            <p:sp>
              <p:nvSpPr>
                <p:cNvPr id="138275" name="Rectangle 67"/>
                <p:cNvSpPr>
                  <a:spLocks noChangeArrowheads="1"/>
                </p:cNvSpPr>
                <p:nvPr/>
              </p:nvSpPr>
              <p:spPr bwMode="auto">
                <a:xfrm>
                  <a:off x="1440" y="2158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276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1483" y="2009"/>
                  <a:ext cx="384" cy="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000">
                      <a:latin typeface="Symbol" charset="0"/>
                    </a:rPr>
                    <a:t>n</a:t>
                  </a:r>
                  <a:r>
                    <a:rPr lang="en-US" altLang="ja-JP" baseline="-25000"/>
                    <a:t>e</a:t>
                  </a:r>
                  <a:endParaRPr lang="en-US" altLang="ja-JP" sz="2000"/>
                </a:p>
              </p:txBody>
            </p:sp>
            <p:sp>
              <p:nvSpPr>
                <p:cNvPr id="13827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392" y="2449"/>
                  <a:ext cx="572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100"/>
                    <a:t>e-neutrino</a:t>
                  </a:r>
                  <a:endParaRPr lang="en-US" altLang="ja-JP" sz="900"/>
                </a:p>
              </p:txBody>
            </p:sp>
          </p:grpSp>
          <p:grpSp>
            <p:nvGrpSpPr>
              <p:cNvPr id="138262" name="Group 70"/>
              <p:cNvGrpSpPr>
                <a:grpSpLocks/>
              </p:cNvGrpSpPr>
              <p:nvPr/>
            </p:nvGrpSpPr>
            <p:grpSpPr bwMode="auto">
              <a:xfrm>
                <a:off x="1440" y="2010"/>
                <a:ext cx="506" cy="667"/>
                <a:chOff x="1440" y="2448"/>
                <a:chExt cx="506" cy="667"/>
              </a:xfrm>
            </p:grpSpPr>
            <p:sp>
              <p:nvSpPr>
                <p:cNvPr id="138272" name="Rectangle 71"/>
                <p:cNvSpPr>
                  <a:spLocks noChangeArrowheads="1"/>
                </p:cNvSpPr>
                <p:nvPr/>
              </p:nvSpPr>
              <p:spPr bwMode="auto">
                <a:xfrm>
                  <a:off x="1440" y="2638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273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488" y="2448"/>
                  <a:ext cx="384" cy="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800"/>
                    <a:t>e</a:t>
                  </a:r>
                  <a:endParaRPr lang="en-US" altLang="ja-JP" sz="2000"/>
                </a:p>
              </p:txBody>
            </p:sp>
            <p:sp>
              <p:nvSpPr>
                <p:cNvPr id="138274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440" y="2901"/>
                  <a:ext cx="506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200"/>
                    <a:t>electron</a:t>
                  </a:r>
                  <a:endParaRPr lang="en-US" altLang="ja-JP" sz="1800"/>
                </a:p>
              </p:txBody>
            </p:sp>
          </p:grpSp>
          <p:grpSp>
            <p:nvGrpSpPr>
              <p:cNvPr id="138263" name="Group 74"/>
              <p:cNvGrpSpPr>
                <a:grpSpLocks/>
              </p:cNvGrpSpPr>
              <p:nvPr/>
            </p:nvGrpSpPr>
            <p:grpSpPr bwMode="auto">
              <a:xfrm>
                <a:off x="1392" y="1584"/>
                <a:ext cx="528" cy="595"/>
                <a:chOff x="1392" y="1584"/>
                <a:chExt cx="528" cy="595"/>
              </a:xfrm>
            </p:grpSpPr>
            <p:sp>
              <p:nvSpPr>
                <p:cNvPr id="138269" name="Rectangle 75"/>
                <p:cNvSpPr>
                  <a:spLocks noChangeArrowheads="1"/>
                </p:cNvSpPr>
                <p:nvPr/>
              </p:nvSpPr>
              <p:spPr bwMode="auto">
                <a:xfrm>
                  <a:off x="1440" y="168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ja-JP" altLang="en-US" sz="2000"/>
                </a:p>
              </p:txBody>
            </p:sp>
            <p:sp>
              <p:nvSpPr>
                <p:cNvPr id="138270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1488" y="1584"/>
                  <a:ext cx="384" cy="5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400"/>
                    <a:t>d</a:t>
                  </a:r>
                  <a:endParaRPr lang="en-US" altLang="ja-JP" sz="2000"/>
                </a:p>
              </p:txBody>
            </p:sp>
            <p:sp>
              <p:nvSpPr>
                <p:cNvPr id="138271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392" y="1932"/>
                  <a:ext cx="431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400"/>
                    <a:t>down</a:t>
                  </a:r>
                  <a:endParaRPr lang="en-US" altLang="ja-JP" sz="1800"/>
                </a:p>
              </p:txBody>
            </p:sp>
          </p:grpSp>
          <p:grpSp>
            <p:nvGrpSpPr>
              <p:cNvPr id="138264" name="Group 78"/>
              <p:cNvGrpSpPr>
                <a:grpSpLocks/>
              </p:cNvGrpSpPr>
              <p:nvPr/>
            </p:nvGrpSpPr>
            <p:grpSpPr bwMode="auto">
              <a:xfrm>
                <a:off x="1445" y="1036"/>
                <a:ext cx="480" cy="659"/>
                <a:chOff x="1440" y="1031"/>
                <a:chExt cx="480" cy="659"/>
              </a:xfrm>
            </p:grpSpPr>
            <p:sp>
              <p:nvSpPr>
                <p:cNvPr id="138266" name="Rectangle 79"/>
                <p:cNvSpPr>
                  <a:spLocks noChangeArrowheads="1"/>
                </p:cNvSpPr>
                <p:nvPr/>
              </p:nvSpPr>
              <p:spPr bwMode="auto">
                <a:xfrm>
                  <a:off x="1440" y="1198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algn="ctr"/>
                  <a:endParaRPr lang="ja-JP" altLang="en-US" sz="2000"/>
                </a:p>
              </p:txBody>
            </p:sp>
            <p:sp>
              <p:nvSpPr>
                <p:cNvPr id="138267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1440" y="1452"/>
                  <a:ext cx="269" cy="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400"/>
                    <a:t>up</a:t>
                  </a:r>
                  <a:endParaRPr lang="en-US" altLang="ja-JP" sz="1800"/>
                </a:p>
              </p:txBody>
            </p:sp>
            <p:sp>
              <p:nvSpPr>
                <p:cNvPr id="138268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478" y="1031"/>
                  <a:ext cx="384" cy="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ja-JP" sz="4800"/>
                    <a:t>u</a:t>
                  </a:r>
                  <a:endParaRPr lang="en-US" altLang="ja-JP" sz="2000"/>
                </a:p>
              </p:txBody>
            </p:sp>
          </p:grpSp>
          <p:sp>
            <p:nvSpPr>
              <p:cNvPr id="8274" name="Text Box 82"/>
              <p:cNvSpPr txBox="1">
                <a:spLocks noChangeArrowheads="1"/>
              </p:cNvSpPr>
              <p:nvPr/>
            </p:nvSpPr>
            <p:spPr bwMode="auto">
              <a:xfrm rot="21594959">
                <a:off x="1402" y="3171"/>
                <a:ext cx="530" cy="405"/>
              </a:xfrm>
              <a:prstGeom prst="rect">
                <a:avLst/>
              </a:prstGeom>
              <a:solidFill>
                <a:srgbClr val="9AB8C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2800" smtClean="0"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  </a:t>
                </a:r>
                <a:endParaRPr lang="en-US" altLang="ja-JP" sz="2000" smtClean="0"/>
              </a:p>
            </p:txBody>
          </p:sp>
        </p:grpSp>
        <p:sp>
          <p:nvSpPr>
            <p:cNvPr id="8275" name="Text Box 83"/>
            <p:cNvSpPr txBox="1">
              <a:spLocks noChangeArrowheads="1"/>
            </p:cNvSpPr>
            <p:nvPr/>
          </p:nvSpPr>
          <p:spPr bwMode="auto">
            <a:xfrm rot="16200000">
              <a:off x="1142434" y="4106256"/>
              <a:ext cx="1496483" cy="613221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>
                <a:defRPr/>
              </a:pPr>
              <a:r>
                <a:rPr lang="en-US" altLang="ja-JP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Leptons</a:t>
              </a:r>
              <a:r>
                <a:rPr lang="en-US" altLang="ja-JP" sz="2800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endParaRPr lang="en-US" altLang="ja-JP" sz="2000" smtClean="0"/>
            </a:p>
          </p:txBody>
        </p:sp>
        <p:sp>
          <p:nvSpPr>
            <p:cNvPr id="8276" name="Text Box 84"/>
            <p:cNvSpPr txBox="1">
              <a:spLocks noChangeArrowheads="1"/>
            </p:cNvSpPr>
            <p:nvPr/>
          </p:nvSpPr>
          <p:spPr bwMode="auto">
            <a:xfrm rot="16200000">
              <a:off x="1163903" y="2575699"/>
              <a:ext cx="1410747" cy="541077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ECFF"/>
              </a:extrusionClr>
            </a:sp3d>
          </p:spPr>
          <p:txBody>
            <a:bodyPr>
              <a:spAutoFit/>
              <a:flatTx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>
                <a:defRPr/>
              </a:pPr>
              <a:r>
                <a:rPr lang="en-US" altLang="ja-JP" smtClean="0">
                  <a:solidFill>
                    <a:srgbClr val="FF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Quarks</a:t>
              </a:r>
              <a:endParaRPr lang="en-US" altLang="ja-JP" sz="1800" smtClean="0"/>
            </a:p>
          </p:txBody>
        </p:sp>
        <p:grpSp>
          <p:nvGrpSpPr>
            <p:cNvPr id="138258" name="Group 85"/>
            <p:cNvGrpSpPr>
              <a:grpSpLocks/>
            </p:cNvGrpSpPr>
            <p:nvPr/>
          </p:nvGrpSpPr>
          <p:grpSpPr bwMode="auto">
            <a:xfrm>
              <a:off x="1619250" y="1219200"/>
              <a:ext cx="4800600" cy="817563"/>
              <a:chOff x="1008" y="624"/>
              <a:chExt cx="3024" cy="515"/>
            </a:xfrm>
          </p:grpSpPr>
          <p:sp>
            <p:nvSpPr>
              <p:cNvPr id="8278" name="Rectangle 86"/>
              <p:cNvSpPr>
                <a:spLocks noChangeArrowheads="1"/>
              </p:cNvSpPr>
              <p:nvPr/>
            </p:nvSpPr>
            <p:spPr bwMode="auto">
              <a:xfrm>
                <a:off x="1008" y="624"/>
                <a:ext cx="3024" cy="518"/>
              </a:xfrm>
              <a:prstGeom prst="rect">
                <a:avLst/>
              </a:prstGeom>
              <a:solidFill>
                <a:srgbClr val="C0C0C0">
                  <a:alpha val="85001"/>
                </a:srgbClr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>
                  <a:defRPr/>
                </a:pPr>
                <a:endParaRPr lang="en-US" altLang="ja-JP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>
                  <a:defRPr/>
                </a:pPr>
                <a:endParaRPr lang="ja-JP" altLang="en-US" sz="2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38260" name="WordArt 8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6" y="672"/>
                <a:ext cx="2880" cy="4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scene3d>
                  <a:camera prst="legacyObliqueRight"/>
                  <a:lightRig rig="legacyHarsh3" dir="t"/>
                </a:scene3d>
                <a:sp3d extrusionH="100000" prstMaterial="legacyMatte">
                  <a:extrusionClr>
                    <a:srgbClr val="663300"/>
                  </a:extrusionClr>
                </a:sp3d>
              </a:bodyPr>
              <a:lstStyle/>
              <a:p>
                <a:pPr algn="ctr"/>
                <a:r>
                  <a:rPr lang="en-US" altLang="ja-JP" sz="3200" i="1" kern="10">
                    <a:ln w="9525"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Book Antiqua"/>
                    <a:ea typeface="Book Antiqua"/>
                    <a:cs typeface="Book Antiqua"/>
                  </a:rPr>
                  <a:t>The Standard Model</a:t>
                </a:r>
                <a:endParaRPr lang="ja-JP" altLang="en-US" sz="3200" i="1" kern="10">
                  <a:ln w="9525">
                    <a:round/>
                    <a:headEnd/>
                    <a:tailEnd/>
                  </a:ln>
                  <a:solidFill>
                    <a:srgbClr val="FFFF00"/>
                  </a:solidFill>
                  <a:latin typeface="Book Antiqua"/>
                  <a:ea typeface="Book Antiqua"/>
                  <a:cs typeface="Book Antiqua"/>
                </a:endParaRPr>
              </a:p>
            </p:txBody>
          </p:sp>
        </p:grpSp>
      </p:grpSp>
      <p:sp>
        <p:nvSpPr>
          <p:cNvPr id="138242" name="Rectangle 88"/>
          <p:cNvSpPr>
            <a:spLocks noChangeArrowheads="1"/>
          </p:cNvSpPr>
          <p:nvPr/>
        </p:nvSpPr>
        <p:spPr bwMode="auto">
          <a:xfrm>
            <a:off x="381000" y="508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defTabSz="762000"/>
            <a:endParaRPr lang="en-US" altLang="ja-JP" sz="3000" dirty="0">
              <a:latin typeface="Felix Titling" charset="0"/>
            </a:endParaRPr>
          </a:p>
        </p:txBody>
      </p:sp>
      <p:sp>
        <p:nvSpPr>
          <p:cNvPr id="138243" name="Text Box 93"/>
          <p:cNvSpPr txBox="1">
            <a:spLocks noChangeArrowheads="1"/>
          </p:cNvSpPr>
          <p:nvPr/>
        </p:nvSpPr>
        <p:spPr bwMode="auto">
          <a:xfrm>
            <a:off x="1676400" y="5867400"/>
            <a:ext cx="167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 defTabSz="7620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 defTabSz="7620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 defTabSz="7620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 defTabSz="7620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ja-JP" sz="900"/>
              <a:t>© Brian Foster</a:t>
            </a:r>
          </a:p>
        </p:txBody>
      </p:sp>
      <p:sp>
        <p:nvSpPr>
          <p:cNvPr id="138244" name="Text Box 94"/>
          <p:cNvSpPr txBox="1">
            <a:spLocks noChangeArrowheads="1"/>
          </p:cNvSpPr>
          <p:nvPr/>
        </p:nvSpPr>
        <p:spPr bwMode="auto">
          <a:xfrm>
            <a:off x="6948264" y="2060848"/>
            <a:ext cx="1943100" cy="16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ja-JP" sz="2800" b="1" dirty="0">
                <a:solidFill>
                  <a:srgbClr val="009900"/>
                </a:solidFill>
                <a:latin typeface="Book Antiqua" charset="0"/>
              </a:rPr>
              <a:t>Particles</a:t>
            </a:r>
            <a:r>
              <a:rPr lang="en-GB" altLang="ja-JP" sz="2800" b="1" dirty="0">
                <a:solidFill>
                  <a:srgbClr val="FFFF00"/>
                </a:solidFill>
                <a:latin typeface="Book Antiqua" charset="0"/>
              </a:rPr>
              <a:t> </a:t>
            </a:r>
            <a:r>
              <a:rPr lang="en-GB" altLang="ja-JP" sz="2800" b="1" dirty="0">
                <a:latin typeface="Book Antiqua" charset="0"/>
              </a:rPr>
              <a:t>and</a:t>
            </a:r>
            <a:r>
              <a:rPr lang="en-GB" altLang="ja-JP" sz="2800" b="1" dirty="0">
                <a:solidFill>
                  <a:srgbClr val="FFFF00"/>
                </a:solidFill>
                <a:latin typeface="Book Antiqua" charset="0"/>
              </a:rPr>
              <a:t> </a:t>
            </a:r>
            <a:endParaRPr lang="en-GB" altLang="ja-JP" sz="2800" b="1" dirty="0" smtClean="0">
              <a:solidFill>
                <a:srgbClr val="FFFF00"/>
              </a:solidFill>
              <a:latin typeface="Book Antiqua" charset="0"/>
            </a:endParaRPr>
          </a:p>
          <a:p>
            <a:pPr algn="ctr">
              <a:spcBef>
                <a:spcPct val="50000"/>
              </a:spcBef>
            </a:pPr>
            <a:r>
              <a:rPr lang="en-GB" altLang="ja-JP" sz="2800" b="1" dirty="0" smtClean="0">
                <a:solidFill>
                  <a:srgbClr val="FF3300"/>
                </a:solidFill>
                <a:latin typeface="Book Antiqua" charset="0"/>
              </a:rPr>
              <a:t>Forces</a:t>
            </a:r>
            <a:endParaRPr lang="en-GB" altLang="ja-JP" sz="2800" b="1" dirty="0">
              <a:solidFill>
                <a:srgbClr val="FF3300"/>
              </a:solidFill>
              <a:latin typeface="Book Antiqua" charset="0"/>
            </a:endParaRPr>
          </a:p>
        </p:txBody>
      </p:sp>
      <p:sp>
        <p:nvSpPr>
          <p:cNvPr id="94" name="左矢印 93"/>
          <p:cNvSpPr/>
          <p:nvPr/>
        </p:nvSpPr>
        <p:spPr>
          <a:xfrm>
            <a:off x="7092280" y="4941168"/>
            <a:ext cx="1066800" cy="457200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Palatino" charset="0"/>
              <a:ea typeface="Osaka" charset="0"/>
              <a:cs typeface="Osaka" charset="0"/>
            </a:endParaRPr>
          </a:p>
        </p:txBody>
      </p:sp>
      <p:sp>
        <p:nvSpPr>
          <p:cNvPr id="138246" name="テキスト ボックス 94"/>
          <p:cNvSpPr txBox="1">
            <a:spLocks noChangeArrowheads="1"/>
          </p:cNvSpPr>
          <p:nvPr/>
        </p:nvSpPr>
        <p:spPr bwMode="auto">
          <a:xfrm>
            <a:off x="6156176" y="5589240"/>
            <a:ext cx="26105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cs typeface="Calibri"/>
              </a:rPr>
              <a:t>Discovered at LHC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Calibri"/>
                <a:cs typeface="Calibri"/>
              </a:rPr>
              <a:t>Nobel prize in 2013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en-US" altLang="ja-JP" dirty="0" smtClean="0">
                <a:latin typeface="Calibri"/>
                <a:cs typeface="Calibri"/>
              </a:rPr>
              <a:t>A full set of Fundamental Particles  </a:t>
            </a:r>
            <a:endParaRPr kumimoji="1" lang="ja-JP" altLang="en-US" dirty="0">
              <a:latin typeface="Calibri"/>
              <a:cs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A. Yamamoto, 2015/12/4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err="1" smtClean="0"/>
              <a:t>ly</a:t>
            </a:r>
            <a:fld id="{FC577165-BA95-3748-91E8-B07C2A42AB64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pic>
        <p:nvPicPr>
          <p:cNvPr id="95" name="Picture 5"/>
          <p:cNvPicPr>
            <a:picLocks noChangeAspect="1" noChangeArrowheads="1"/>
          </p:cNvPicPr>
          <p:nvPr/>
        </p:nvPicPr>
        <p:blipFill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268760"/>
            <a:ext cx="1800200" cy="428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6862"/>
                  </a:schemeClr>
                </a:solidFill>
              </a14:hiddenFill>
            </a:ext>
          </a:extLst>
        </p:spPr>
      </p:pic>
      <p:sp>
        <p:nvSpPr>
          <p:cNvPr id="96" name="テキスト ボックス 95"/>
          <p:cNvSpPr txBox="1"/>
          <p:nvPr/>
        </p:nvSpPr>
        <p:spPr>
          <a:xfrm>
            <a:off x="1403648" y="1556792"/>
            <a:ext cx="1152128" cy="3785652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Calibri"/>
                <a:cs typeface="Calibri"/>
              </a:rPr>
              <a:t>Water </a:t>
            </a:r>
          </a:p>
          <a:p>
            <a:endParaRPr lang="en-US" altLang="ja-JP" sz="2000" dirty="0">
              <a:latin typeface="Calibri"/>
              <a:cs typeface="Calibri"/>
            </a:endParaRPr>
          </a:p>
          <a:p>
            <a:endParaRPr kumimoji="1" lang="en-US" altLang="ja-JP" sz="2000" dirty="0" smtClean="0">
              <a:latin typeface="Calibri"/>
              <a:cs typeface="Calibri"/>
            </a:endParaRPr>
          </a:p>
          <a:p>
            <a:r>
              <a:rPr lang="en-US" altLang="ja-JP" sz="2000" dirty="0" smtClean="0">
                <a:latin typeface="Calibri"/>
                <a:cs typeface="Calibri"/>
              </a:rPr>
              <a:t>Atom</a:t>
            </a:r>
          </a:p>
          <a:p>
            <a:endParaRPr kumimoji="1" lang="en-US" altLang="ja-JP" sz="2000" dirty="0">
              <a:latin typeface="Calibri"/>
              <a:cs typeface="Calibri"/>
            </a:endParaRPr>
          </a:p>
          <a:p>
            <a:endParaRPr lang="en-US" altLang="ja-JP" sz="2000" dirty="0" smtClean="0">
              <a:latin typeface="Calibri"/>
              <a:cs typeface="Calibri"/>
            </a:endParaRPr>
          </a:p>
          <a:p>
            <a:r>
              <a:rPr kumimoji="1" lang="en-US" altLang="ja-JP" sz="2000" dirty="0" smtClean="0">
                <a:latin typeface="Calibri"/>
                <a:cs typeface="Calibri"/>
              </a:rPr>
              <a:t>Nucleus</a:t>
            </a:r>
          </a:p>
          <a:p>
            <a:endParaRPr lang="en-US" altLang="ja-JP" sz="2000" dirty="0">
              <a:latin typeface="Calibri"/>
              <a:cs typeface="Calibri"/>
            </a:endParaRPr>
          </a:p>
          <a:p>
            <a:endParaRPr kumimoji="1" lang="en-US" altLang="ja-JP" sz="2000" dirty="0" smtClean="0">
              <a:latin typeface="Calibri"/>
              <a:cs typeface="Calibri"/>
            </a:endParaRPr>
          </a:p>
          <a:p>
            <a:r>
              <a:rPr kumimoji="1" lang="en-US" altLang="ja-JP" sz="2000" dirty="0" smtClean="0">
                <a:latin typeface="Calibri"/>
                <a:cs typeface="Calibri"/>
              </a:rPr>
              <a:t>Proton</a:t>
            </a:r>
          </a:p>
          <a:p>
            <a:endParaRPr lang="en-US" altLang="ja-JP" sz="2000" dirty="0">
              <a:latin typeface="Calibri"/>
              <a:cs typeface="Calibri"/>
            </a:endParaRPr>
          </a:p>
          <a:p>
            <a:r>
              <a:rPr kumimoji="1" lang="en-US" altLang="ja-JP" sz="2000" dirty="0" smtClean="0">
                <a:latin typeface="Calibri"/>
                <a:cs typeface="Calibri"/>
              </a:rPr>
              <a:t>Quark</a:t>
            </a:r>
            <a:endParaRPr kumimoji="1" lang="ja-JP" alt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808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79472" y="1340768"/>
            <a:ext cx="8268991" cy="5256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691" y="840196"/>
            <a:ext cx="863477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Discovery of a 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125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GeV</a:t>
            </a:r>
            <a:r>
              <a:rPr lang="en-US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Higgs </a:t>
            </a:r>
            <a:r>
              <a:rPr lang="en-US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has reinforced importance of ILC</a:t>
            </a:r>
          </a:p>
        </p:txBody>
      </p:sp>
      <p:sp>
        <p:nvSpPr>
          <p:cNvPr id="8" name="正方形/長方形 4"/>
          <p:cNvSpPr/>
          <p:nvPr/>
        </p:nvSpPr>
        <p:spPr bwMode="auto">
          <a:xfrm>
            <a:off x="1035145" y="1523686"/>
            <a:ext cx="7557395" cy="4262429"/>
          </a:xfrm>
          <a:prstGeom prst="rect">
            <a:avLst/>
          </a:prstGeom>
          <a:solidFill>
            <a:srgbClr val="0000CC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 sz="3200" dirty="0" smtClean="0">
              <a:solidFill>
                <a:prstClr val="black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9" name="グループ化 52"/>
          <p:cNvGrpSpPr>
            <a:grpSpLocks/>
          </p:cNvGrpSpPr>
          <p:nvPr/>
        </p:nvGrpSpPr>
        <p:grpSpPr bwMode="auto">
          <a:xfrm>
            <a:off x="614068" y="1523686"/>
            <a:ext cx="8016537" cy="4894188"/>
            <a:chOff x="585100" y="1526608"/>
            <a:chExt cx="8016227" cy="4894843"/>
          </a:xfrm>
          <a:solidFill>
            <a:schemeClr val="bg1"/>
          </a:solidFill>
        </p:grpSpPr>
        <p:cxnSp>
          <p:nvCxnSpPr>
            <p:cNvPr id="11" name="直線矢印コネクタ 6"/>
            <p:cNvCxnSpPr/>
            <p:nvPr/>
          </p:nvCxnSpPr>
          <p:spPr>
            <a:xfrm>
              <a:off x="1044225" y="5805973"/>
              <a:ext cx="7056167" cy="1587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8"/>
            <p:cNvCxnSpPr/>
            <p:nvPr/>
          </p:nvCxnSpPr>
          <p:spPr>
            <a:xfrm rot="5400000" flipH="1" flipV="1">
              <a:off x="-972961" y="3788786"/>
              <a:ext cx="4032786" cy="158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9"/>
            <p:cNvSpPr txBox="1">
              <a:spLocks noChangeArrowheads="1"/>
            </p:cNvSpPr>
            <p:nvPr/>
          </p:nvSpPr>
          <p:spPr bwMode="auto">
            <a:xfrm>
              <a:off x="7265857" y="5417483"/>
              <a:ext cx="1335470" cy="3385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dirty="0" smtClean="0">
                  <a:solidFill>
                    <a:srgbClr val="72BFC5"/>
                  </a:solidFill>
                  <a:latin typeface="Calibri"/>
                </a:rPr>
                <a:t>E </a:t>
              </a:r>
              <a:r>
                <a:rPr lang="en-US" altLang="ja-JP" baseline="-25000" dirty="0" smtClean="0">
                  <a:solidFill>
                    <a:srgbClr val="72BFC5"/>
                  </a:solidFill>
                  <a:latin typeface="Calibri"/>
                </a:rPr>
                <a:t>cm</a:t>
              </a:r>
              <a:r>
                <a:rPr lang="ja-JP" altLang="en-US" sz="1600" dirty="0" smtClean="0">
                  <a:solidFill>
                    <a:srgbClr val="72BFC5"/>
                  </a:solidFill>
                  <a:latin typeface="Calibri"/>
                </a:rPr>
                <a:t>　</a:t>
              </a:r>
              <a:r>
                <a:rPr lang="en-US" altLang="ja-JP" sz="1600" dirty="0" smtClean="0">
                  <a:solidFill>
                    <a:srgbClr val="72BFC5"/>
                  </a:solidFill>
                  <a:latin typeface="Calibri"/>
                </a:rPr>
                <a:t>(</a:t>
              </a:r>
              <a:r>
                <a:rPr lang="en-US" altLang="ja-JP" sz="1600" dirty="0" err="1" smtClean="0">
                  <a:solidFill>
                    <a:srgbClr val="72BFC5"/>
                  </a:solidFill>
                  <a:latin typeface="Calibri"/>
                </a:rPr>
                <a:t>GeV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Calibri"/>
                </a:rPr>
                <a:t>)</a:t>
              </a:r>
              <a:endParaRPr lang="ja-JP" altLang="en-US" sz="1600" dirty="0" smtClea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直線コネクタ 11"/>
            <p:cNvCxnSpPr/>
            <p:nvPr/>
          </p:nvCxnSpPr>
          <p:spPr>
            <a:xfrm rot="5400000">
              <a:off x="1583936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21"/>
            <p:cNvCxnSpPr/>
            <p:nvPr/>
          </p:nvCxnSpPr>
          <p:spPr>
            <a:xfrm rot="5400000">
              <a:off x="2879287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22"/>
            <p:cNvCxnSpPr/>
            <p:nvPr/>
          </p:nvCxnSpPr>
          <p:spPr>
            <a:xfrm rot="5400000">
              <a:off x="4104790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23"/>
            <p:cNvCxnSpPr/>
            <p:nvPr/>
          </p:nvCxnSpPr>
          <p:spPr>
            <a:xfrm rot="5400000">
              <a:off x="5328705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24"/>
            <p:cNvCxnSpPr/>
            <p:nvPr/>
          </p:nvCxnSpPr>
          <p:spPr>
            <a:xfrm rot="5400000">
              <a:off x="6624055" y="5913937"/>
              <a:ext cx="215929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26"/>
            <p:cNvSpPr txBox="1">
              <a:spLocks noChangeArrowheads="1"/>
            </p:cNvSpPr>
            <p:nvPr/>
          </p:nvSpPr>
          <p:spPr bwMode="auto">
            <a:xfrm>
              <a:off x="1403648" y="6021288"/>
              <a:ext cx="612569" cy="40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200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テキスト ボックス 27"/>
            <p:cNvSpPr txBox="1">
              <a:spLocks noChangeArrowheads="1"/>
            </p:cNvSpPr>
            <p:nvPr/>
          </p:nvSpPr>
          <p:spPr bwMode="auto">
            <a:xfrm>
              <a:off x="2627784" y="6021288"/>
              <a:ext cx="612569" cy="40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300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テキスト ボックス 28"/>
            <p:cNvSpPr txBox="1">
              <a:spLocks noChangeArrowheads="1"/>
            </p:cNvSpPr>
            <p:nvPr/>
          </p:nvSpPr>
          <p:spPr bwMode="auto">
            <a:xfrm>
              <a:off x="3923928" y="6021288"/>
              <a:ext cx="612569" cy="40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400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テキスト ボックス 29"/>
            <p:cNvSpPr txBox="1">
              <a:spLocks noChangeArrowheads="1"/>
            </p:cNvSpPr>
            <p:nvPr/>
          </p:nvSpPr>
          <p:spPr bwMode="auto">
            <a:xfrm>
              <a:off x="5148064" y="6021288"/>
              <a:ext cx="612569" cy="40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500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テキスト ボックス 30"/>
            <p:cNvSpPr txBox="1">
              <a:spLocks noChangeArrowheads="1"/>
            </p:cNvSpPr>
            <p:nvPr/>
          </p:nvSpPr>
          <p:spPr bwMode="auto">
            <a:xfrm>
              <a:off x="6444208" y="6021288"/>
              <a:ext cx="612569" cy="40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600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テキスト ボックス 31"/>
            <p:cNvSpPr txBox="1">
              <a:spLocks noChangeArrowheads="1"/>
            </p:cNvSpPr>
            <p:nvPr/>
          </p:nvSpPr>
          <p:spPr bwMode="auto">
            <a:xfrm>
              <a:off x="1052821" y="1526608"/>
              <a:ext cx="2397438" cy="30781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dirty="0" smtClean="0">
                  <a:solidFill>
                    <a:srgbClr val="72BFC5"/>
                  </a:solidFill>
                  <a:latin typeface="Calibri"/>
                </a:rPr>
                <a:t>Integrated</a:t>
              </a:r>
              <a:r>
                <a:rPr lang="en-US" altLang="ja-JP" sz="1400" dirty="0" smtClean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altLang="ja-JP" sz="1400" dirty="0" smtClean="0">
                  <a:solidFill>
                    <a:srgbClr val="4F81BD">
                      <a:lumMod val="75000"/>
                    </a:srgbClr>
                  </a:solidFill>
                  <a:latin typeface="Calibri"/>
                </a:rPr>
                <a:t>Luminosity (ab</a:t>
              </a:r>
              <a:r>
                <a:rPr lang="en-US" altLang="ja-JP" sz="1400" baseline="30000" dirty="0" smtClean="0">
                  <a:solidFill>
                    <a:srgbClr val="4F81BD">
                      <a:lumMod val="75000"/>
                    </a:srgbClr>
                  </a:solidFill>
                  <a:latin typeface="Calibri"/>
                </a:rPr>
                <a:t>-1</a:t>
              </a:r>
              <a:r>
                <a:rPr lang="en-US" altLang="ja-JP" sz="1400" dirty="0" smtClean="0">
                  <a:solidFill>
                    <a:srgbClr val="4F81BD">
                      <a:lumMod val="75000"/>
                    </a:srgbClr>
                  </a:solidFill>
                  <a:latin typeface="Calibri"/>
                </a:rPr>
                <a:t>)</a:t>
              </a:r>
              <a:endParaRPr lang="ja-JP" altLang="en-US" sz="1400" dirty="0" smtClean="0">
                <a:solidFill>
                  <a:srgbClr val="4F81BD">
                    <a:lumMod val="75000"/>
                  </a:srgbClr>
                </a:solidFill>
                <a:latin typeface="Calibri"/>
              </a:endParaRPr>
            </a:p>
          </p:txBody>
        </p:sp>
        <p:cxnSp>
          <p:nvCxnSpPr>
            <p:cNvPr id="25" name="直線コネクタ 36"/>
            <p:cNvCxnSpPr/>
            <p:nvPr/>
          </p:nvCxnSpPr>
          <p:spPr>
            <a:xfrm>
              <a:off x="828334" y="1989116"/>
              <a:ext cx="215892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37"/>
            <p:cNvCxnSpPr/>
            <p:nvPr/>
          </p:nvCxnSpPr>
          <p:spPr>
            <a:xfrm>
              <a:off x="828334" y="2852830"/>
              <a:ext cx="215892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38"/>
            <p:cNvCxnSpPr/>
            <p:nvPr/>
          </p:nvCxnSpPr>
          <p:spPr>
            <a:xfrm>
              <a:off x="828334" y="3789580"/>
              <a:ext cx="215892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39"/>
            <p:cNvCxnSpPr/>
            <p:nvPr/>
          </p:nvCxnSpPr>
          <p:spPr>
            <a:xfrm>
              <a:off x="828334" y="4724741"/>
              <a:ext cx="215892" cy="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41"/>
            <p:cNvSpPr txBox="1">
              <a:spLocks noChangeArrowheads="1"/>
            </p:cNvSpPr>
            <p:nvPr/>
          </p:nvSpPr>
          <p:spPr bwMode="auto">
            <a:xfrm>
              <a:off x="585100" y="3589498"/>
              <a:ext cx="327295" cy="40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1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テキスト ボックス 43"/>
            <p:cNvSpPr txBox="1">
              <a:spLocks noChangeArrowheads="1"/>
            </p:cNvSpPr>
            <p:nvPr/>
          </p:nvSpPr>
          <p:spPr bwMode="auto">
            <a:xfrm>
              <a:off x="586203" y="1770102"/>
              <a:ext cx="327295" cy="40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dirty="0" smtClean="0">
                  <a:solidFill>
                    <a:prstClr val="black"/>
                  </a:solidFill>
                  <a:latin typeface="Calibri"/>
                </a:rPr>
                <a:t>2</a:t>
              </a:r>
              <a:endParaRPr lang="ja-JP" altLang="en-US" sz="2000" dirty="0" smtClea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テキスト ボックス 44"/>
            <p:cNvSpPr txBox="1"/>
            <p:nvPr/>
          </p:nvSpPr>
          <p:spPr>
            <a:xfrm>
              <a:off x="2034844" y="4690556"/>
              <a:ext cx="520525" cy="461727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/>
                  <a:ea typeface="ＭＳ Ｐゴシック"/>
                </a:rPr>
                <a:t>HZ</a:t>
              </a:r>
              <a:endParaRPr lang="ja-JP" altLang="en-US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2" name="テキスト ボックス 46"/>
            <p:cNvSpPr txBox="1"/>
            <p:nvPr/>
          </p:nvSpPr>
          <p:spPr>
            <a:xfrm>
              <a:off x="3600307" y="4877505"/>
              <a:ext cx="412402" cy="523290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800" dirty="0" err="1">
                  <a:solidFill>
                    <a:srgbClr val="FF0000"/>
                  </a:solidFill>
                  <a:latin typeface="Calibri"/>
                  <a:ea typeface="ＭＳ Ｐゴシック"/>
                </a:rPr>
                <a:t>tt</a:t>
              </a:r>
              <a:endParaRPr lang="ja-JP" altLang="en-US" sz="2800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3" name="テキスト ボックス 47"/>
            <p:cNvSpPr txBox="1"/>
            <p:nvPr/>
          </p:nvSpPr>
          <p:spPr>
            <a:xfrm>
              <a:off x="4860032" y="1844824"/>
              <a:ext cx="712276" cy="461727"/>
            </a:xfrm>
            <a:prstGeom prst="rect">
              <a:avLst/>
            </a:prstGeom>
            <a:solidFill>
              <a:srgbClr val="FFFF00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>
                  <a:solidFill>
                    <a:srgbClr val="FF0000"/>
                  </a:solidFill>
                  <a:latin typeface="Calibri"/>
                  <a:ea typeface="ＭＳ Ｐゴシック"/>
                </a:rPr>
                <a:t>HHZ</a:t>
              </a:r>
              <a:endParaRPr lang="ja-JP" altLang="en-US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テキスト ボックス 48"/>
            <p:cNvSpPr txBox="1"/>
            <p:nvPr/>
          </p:nvSpPr>
          <p:spPr>
            <a:xfrm>
              <a:off x="5638858" y="5262385"/>
              <a:ext cx="600622" cy="461727"/>
            </a:xfrm>
            <a:prstGeom prst="rect">
              <a:avLst/>
            </a:prstGeom>
            <a:solidFill>
              <a:srgbClr val="3399FF"/>
            </a:solidFill>
            <a:ln>
              <a:solidFill>
                <a:srgbClr val="0000FF"/>
              </a:solidFill>
            </a:ln>
            <a:effectLst>
              <a:softEdge rad="63500"/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err="1" smtClean="0">
                  <a:solidFill>
                    <a:prstClr val="white"/>
                  </a:solidFill>
                  <a:latin typeface="Calibri"/>
                  <a:ea typeface="ＭＳ Ｐゴシック"/>
                </a:rPr>
                <a:t>ttH</a:t>
              </a:r>
              <a:endParaRPr lang="ja-JP" altLang="en-US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5" name="テキスト ボックス 50"/>
            <p:cNvSpPr txBox="1"/>
            <p:nvPr/>
          </p:nvSpPr>
          <p:spPr>
            <a:xfrm>
              <a:off x="2848968" y="4703516"/>
              <a:ext cx="749245" cy="461727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err="1">
                  <a:solidFill>
                    <a:prstClr val="white"/>
                  </a:solidFill>
                  <a:latin typeface="Symbol" charset="2"/>
                  <a:ea typeface="ＭＳ Ｐゴシック"/>
                  <a:cs typeface="Symbol" charset="2"/>
                </a:rPr>
                <a:t>nn</a:t>
              </a:r>
              <a:r>
                <a:rPr lang="en-US" altLang="ja-JP" dirty="0" err="1">
                  <a:solidFill>
                    <a:prstClr val="white"/>
                  </a:solidFill>
                  <a:latin typeface="Calibri"/>
                  <a:ea typeface="ＭＳ Ｐゴシック"/>
                </a:rPr>
                <a:t>H</a:t>
              </a:r>
              <a:endParaRPr lang="ja-JP" altLang="en-US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0" name="正方形/長方形 33"/>
          <p:cNvSpPr>
            <a:spLocks noChangeArrowheads="1"/>
          </p:cNvSpPr>
          <p:nvPr/>
        </p:nvSpPr>
        <p:spPr bwMode="auto">
          <a:xfrm>
            <a:off x="5024785" y="2660142"/>
            <a:ext cx="3277385" cy="1477328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smtClean="0">
                <a:solidFill>
                  <a:srgbClr val="3366FF"/>
                </a:solidFill>
                <a:latin typeface="Calibri"/>
                <a:ea typeface="ＭＳ Ｐゴシック"/>
                <a:cs typeface="+mn-cs"/>
              </a:rPr>
              <a:t>New Physics </a:t>
            </a:r>
            <a:r>
              <a:rPr lang="en-US" altLang="ja-JP" sz="2000" b="1" dirty="0">
                <a:solidFill>
                  <a:srgbClr val="3366FF"/>
                </a:solidFill>
                <a:latin typeface="Calibri"/>
                <a:ea typeface="ＭＳ Ｐゴシック"/>
                <a:cs typeface="+mn-cs"/>
              </a:rPr>
              <a:t>b</a:t>
            </a:r>
            <a:r>
              <a:rPr lang="en-US" altLang="ja-JP" sz="2000" b="1" dirty="0" smtClean="0">
                <a:solidFill>
                  <a:srgbClr val="3366FF"/>
                </a:solidFill>
                <a:latin typeface="Calibri"/>
                <a:ea typeface="ＭＳ Ｐゴシック"/>
                <a:cs typeface="+mn-cs"/>
              </a:rPr>
              <a:t>eyond SM:  </a:t>
            </a:r>
            <a:endParaRPr lang="en-US" altLang="ja-JP" sz="2000" dirty="0" smtClean="0">
              <a:solidFill>
                <a:srgbClr val="3366FF"/>
              </a:solidFill>
              <a:latin typeface="Calibri"/>
              <a:ea typeface="ＭＳ Ｐゴシック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ja-JP" sz="2000" dirty="0">
              <a:solidFill>
                <a:srgbClr val="FF0000"/>
              </a:solidFill>
              <a:latin typeface="Calibri"/>
              <a:ea typeface="ＭＳ Ｐゴシック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Direct or indirect </a:t>
            </a:r>
            <a:r>
              <a:rPr lang="en-US" altLang="ja-JP" sz="1800" b="1" dirty="0" smtClean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DM searches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Evidence for BSM physics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Hints of a new mass scale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01" y="3645024"/>
            <a:ext cx="1181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164" y="3654900"/>
            <a:ext cx="1171780" cy="76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74" y="1690958"/>
            <a:ext cx="1171575" cy="78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26" y="4412575"/>
            <a:ext cx="1171780" cy="79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正方形/長方形 33"/>
          <p:cNvSpPr>
            <a:spLocks noChangeArrowheads="1"/>
          </p:cNvSpPr>
          <p:nvPr/>
        </p:nvSpPr>
        <p:spPr bwMode="auto">
          <a:xfrm>
            <a:off x="1176000" y="2060848"/>
            <a:ext cx="3637842" cy="1384995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smtClean="0">
                <a:solidFill>
                  <a:srgbClr val="3366FF"/>
                </a:solidFill>
                <a:latin typeface="Calibri"/>
                <a:ea typeface="ＭＳ Ｐゴシック"/>
                <a:cs typeface="+mn-cs"/>
              </a:rPr>
              <a:t>Physics confident</a:t>
            </a:r>
            <a:r>
              <a:rPr lang="en-US" altLang="ja-JP" sz="2000" dirty="0" smtClean="0">
                <a:solidFill>
                  <a:srgbClr val="3366FF"/>
                </a:solidFill>
                <a:latin typeface="Calibri"/>
                <a:ea typeface="ＭＳ Ｐゴシック"/>
                <a:cs typeface="+mn-cs"/>
              </a:rPr>
              <a:t>: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lang="en-US" altLang="ja-JP" sz="1800" dirty="0" smtClean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    </a:t>
            </a:r>
            <a:r>
              <a:rPr lang="en-US" altLang="ja-JP" sz="1800" dirty="0" smtClean="0">
                <a:solidFill>
                  <a:srgbClr val="FF0000"/>
                </a:solidFill>
                <a:latin typeface="Calibri"/>
                <a:ea typeface="ＭＳ Ｐゴシック"/>
                <a:cs typeface="+mn-cs"/>
                <a:sym typeface="Wingdings" panose="05000000000000000000" pitchFamily="2" charset="2"/>
              </a:rPr>
              <a:t></a:t>
            </a:r>
            <a:r>
              <a:rPr lang="en-US" altLang="ja-JP" sz="1800" b="1" dirty="0" smtClean="0">
                <a:solidFill>
                  <a:srgbClr val="FF0000"/>
                </a:solidFill>
                <a:latin typeface="Calibri"/>
                <a:ea typeface="ＭＳ Ｐゴシック"/>
                <a:cs typeface="+mn-cs"/>
                <a:sym typeface="Wingdings" panose="05000000000000000000" pitchFamily="2" charset="2"/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Higgs </a:t>
            </a:r>
            <a:r>
              <a:rPr lang="en-US" altLang="ja-JP" sz="1800" dirty="0" smtClean="0">
                <a:solidFill>
                  <a:srgbClr val="000000"/>
                </a:solidFill>
                <a:latin typeface="Calibri"/>
                <a:ea typeface="ＭＳ Ｐゴシック"/>
                <a:cs typeface="+mn-cs"/>
              </a:rPr>
              <a:t>and</a:t>
            </a:r>
            <a:r>
              <a:rPr lang="en-US" altLang="ja-JP" sz="1800" dirty="0" smtClean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 </a:t>
            </a:r>
            <a:r>
              <a:rPr lang="en-US" altLang="ja-JP" sz="1800" b="1" dirty="0" smtClean="0">
                <a:solidFill>
                  <a:srgbClr val="FF0000"/>
                </a:solidFill>
                <a:latin typeface="Calibri"/>
                <a:ea typeface="ＭＳ Ｐゴシック"/>
                <a:cs typeface="+mn-cs"/>
              </a:rPr>
              <a:t>Top Quark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altLang="ja-JP" sz="1400" dirty="0" smtClean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Learn “everything” about H (125)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Probe dynamics of EWSB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26359" y="1579256"/>
            <a:ext cx="101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K. Kawagoe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(modified)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98900" y="76200"/>
            <a:ext cx="6883099" cy="713197"/>
          </a:xfrm>
        </p:spPr>
        <p:txBody>
          <a:bodyPr>
            <a:noAutofit/>
          </a:bodyPr>
          <a:lstStyle/>
          <a:p>
            <a:r>
              <a:rPr kumimoji="1" lang="en-US" altLang="ja-JP" b="1" dirty="0" smtClean="0"/>
              <a:t>Important </a:t>
            </a:r>
            <a:r>
              <a:rPr kumimoji="1" lang="en-US" altLang="ja-JP" b="1" dirty="0"/>
              <a:t>E</a:t>
            </a:r>
            <a:r>
              <a:rPr kumimoji="1" lang="en-US" altLang="ja-JP" b="1" dirty="0" smtClean="0"/>
              <a:t>nergies in ILC</a:t>
            </a:r>
            <a:endParaRPr kumimoji="1" lang="ja-JP" altLang="en-US" sz="2000" b="1" dirty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cxnSp>
        <p:nvCxnSpPr>
          <p:cNvPr id="5" name="直線コネクタ 4"/>
          <p:cNvCxnSpPr/>
          <p:nvPr/>
        </p:nvCxnSpPr>
        <p:spPr bwMode="auto">
          <a:xfrm>
            <a:off x="3080213" y="4828535"/>
            <a:ext cx="1892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線コネクタ 40"/>
          <p:cNvCxnSpPr/>
          <p:nvPr/>
        </p:nvCxnSpPr>
        <p:spPr bwMode="auto">
          <a:xfrm>
            <a:off x="5818602" y="5344435"/>
            <a:ext cx="9460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コネクタ 42"/>
          <p:cNvCxnSpPr/>
          <p:nvPr/>
        </p:nvCxnSpPr>
        <p:spPr bwMode="auto">
          <a:xfrm flipH="1">
            <a:off x="3797141" y="4969720"/>
            <a:ext cx="1149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スライド番号プレースホルダー 35"/>
          <p:cNvSpPr>
            <a:spLocks noGrp="1"/>
          </p:cNvSpPr>
          <p:nvPr>
            <p:ph type="sldNum" sz="quarter" idx="12"/>
          </p:nvPr>
        </p:nvSpPr>
        <p:spPr>
          <a:xfrm>
            <a:off x="6553200" y="6489056"/>
            <a:ext cx="2133600" cy="365125"/>
          </a:xfrm>
        </p:spPr>
        <p:txBody>
          <a:bodyPr/>
          <a:lstStyle/>
          <a:p>
            <a:fld id="{DC0A8B60-5C01-C045-B858-59631D46911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508104" y="1556792"/>
            <a:ext cx="3096344" cy="4248472"/>
          </a:xfrm>
          <a:prstGeom prst="rect">
            <a:avLst/>
          </a:prstGeom>
          <a:solidFill>
            <a:srgbClr val="CCFFCC">
              <a:alpha val="2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179512" y="6553150"/>
            <a:ext cx="2133600" cy="260226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A. Yamamoto, 2015/12/4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2959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スライド番号プレースホルダ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256E1F8F-FE83-564A-85D7-2B8E2136EC5B}" type="slidenum">
              <a:rPr kumimoji="0" lang="en-US" altLang="ja-JP" sz="1200">
                <a:latin typeface="Arial" charset="0"/>
              </a:rPr>
              <a:pPr/>
              <a:t>6</a:t>
            </a:fld>
            <a:endParaRPr kumimoji="0" lang="en-US" altLang="ja-JP" sz="1200">
              <a:latin typeface="Arial" charset="0"/>
            </a:endParaRPr>
          </a:p>
        </p:txBody>
      </p:sp>
      <p:sp>
        <p:nvSpPr>
          <p:cNvPr id="4771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>
              <a:defRPr/>
            </a:pPr>
            <a:r>
              <a:rPr lang="en-US" altLang="ja-JP" sz="4000" dirty="0" smtClean="0">
                <a:latin typeface="Calibri"/>
                <a:ea typeface="Osaka" charset="0"/>
                <a:cs typeface="Calibri"/>
              </a:rPr>
              <a:t>Linear Collider as a next Step </a:t>
            </a:r>
            <a:br>
              <a:rPr lang="en-US" altLang="ja-JP" sz="4000" dirty="0" smtClean="0">
                <a:latin typeface="Calibri"/>
                <a:ea typeface="Osaka" charset="0"/>
                <a:cs typeface="Calibri"/>
              </a:rPr>
            </a:br>
            <a:r>
              <a:rPr lang="en-US" altLang="ja-JP" sz="4000" dirty="0" smtClean="0">
                <a:latin typeface="Calibri"/>
                <a:ea typeface="Osaka" charset="0"/>
                <a:cs typeface="Calibri"/>
              </a:rPr>
              <a:t>for Electron-Positron Collider</a:t>
            </a:r>
            <a:endParaRPr lang="ja-JP" altLang="en-US" dirty="0">
              <a:latin typeface="Calibri"/>
              <a:ea typeface="Osaka" charset="0"/>
              <a:cs typeface="Calibri"/>
            </a:endParaRPr>
          </a:p>
        </p:txBody>
      </p:sp>
      <p:pic>
        <p:nvPicPr>
          <p:cNvPr id="10547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31" y="2159496"/>
            <a:ext cx="3005401" cy="34297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Text Box 9"/>
          <p:cNvSpPr txBox="1">
            <a:spLocks noChangeArrowheads="1"/>
          </p:cNvSpPr>
          <p:nvPr/>
        </p:nvSpPr>
        <p:spPr bwMode="auto">
          <a:xfrm>
            <a:off x="6588224" y="1628800"/>
            <a:ext cx="24874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dirty="0">
                <a:latin typeface="Calibri"/>
                <a:cs typeface="Calibri"/>
              </a:rPr>
              <a:t> </a:t>
            </a:r>
            <a:r>
              <a:rPr lang="en-US" altLang="ja-JP" dirty="0" smtClean="0">
                <a:latin typeface="Calibri"/>
                <a:cs typeface="Calibri"/>
              </a:rPr>
              <a:t>e-e+ accelerator</a:t>
            </a:r>
            <a:endParaRPr lang="en-US" altLang="ja-JP" dirty="0"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altLang="ja-JP" dirty="0" smtClean="0">
                <a:latin typeface="Calibri"/>
                <a:cs typeface="Calibri"/>
              </a:rPr>
              <a:t>Ring collider  </a:t>
            </a:r>
            <a:endParaRPr lang="en-US" altLang="ja-JP" dirty="0">
              <a:latin typeface="Calibri"/>
              <a:cs typeface="Calibri"/>
            </a:endParaRPr>
          </a:p>
          <a:p>
            <a:pPr>
              <a:spcBef>
                <a:spcPct val="50000"/>
              </a:spcBef>
            </a:pPr>
            <a:r>
              <a:rPr lang="en-US" altLang="ja-JP" dirty="0">
                <a:latin typeface="Calibri"/>
                <a:cs typeface="Calibri"/>
              </a:rPr>
              <a:t>--&gt;&gt; </a:t>
            </a:r>
            <a:r>
              <a:rPr lang="en-US" altLang="ja-JP" dirty="0" smtClean="0">
                <a:latin typeface="Calibri"/>
                <a:cs typeface="Calibri"/>
              </a:rPr>
              <a:t>Linear Collider</a:t>
            </a:r>
            <a:endParaRPr lang="ja-JP" altLang="en-US" dirty="0">
              <a:latin typeface="Calibri"/>
              <a:cs typeface="Calibri"/>
            </a:endParaRPr>
          </a:p>
        </p:txBody>
      </p:sp>
      <p:pic>
        <p:nvPicPr>
          <p:cNvPr id="105477" name="Picture 10" descr="l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1368152" cy="173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24003"/>
            <a:ext cx="3287124" cy="224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AutoShape 13"/>
          <p:cNvSpPr>
            <a:spLocks noChangeArrowheads="1"/>
          </p:cNvSpPr>
          <p:nvPr/>
        </p:nvSpPr>
        <p:spPr bwMode="auto">
          <a:xfrm>
            <a:off x="5364088" y="4869160"/>
            <a:ext cx="560388" cy="360362"/>
          </a:xfrm>
          <a:prstGeom prst="rightArrow">
            <a:avLst>
              <a:gd name="adj1" fmla="val 50000"/>
              <a:gd name="adj2" fmla="val 500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5481" name="図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1" t="44345" r="43958" b="40469"/>
          <a:stretch>
            <a:fillRect/>
          </a:stretch>
        </p:blipFill>
        <p:spPr bwMode="auto">
          <a:xfrm>
            <a:off x="6300192" y="4149080"/>
            <a:ext cx="24495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2015/12/4</a:t>
            </a: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725741" y="1003422"/>
            <a:ext cx="5100807" cy="5261428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GB" altLang="ja-JP" b="1" dirty="0" smtClean="0">
                <a:latin typeface="Arial" charset="0"/>
                <a:cs typeface="Arial Unicode MS" charset="0"/>
              </a:rPr>
              <a:t>ILC Technical Design Phase </a:t>
            </a:r>
            <a:r>
              <a:rPr lang="en-GB" altLang="ja-JP" sz="3200" b="1" dirty="0" smtClean="0">
                <a:latin typeface="Arial" charset="0"/>
                <a:cs typeface="Arial Unicode MS" charset="0"/>
              </a:rPr>
              <a:t/>
            </a:r>
            <a:br>
              <a:rPr lang="en-GB" altLang="ja-JP" sz="3200" b="1" dirty="0" smtClean="0">
                <a:latin typeface="Arial" charset="0"/>
                <a:cs typeface="Arial Unicode MS" charset="0"/>
              </a:rPr>
            </a:br>
            <a:endParaRPr lang="en-GB" altLang="ja-JP" sz="2000" dirty="0">
              <a:solidFill>
                <a:srgbClr val="3366FF"/>
              </a:solidFill>
              <a:latin typeface="ＭＳ Ｐゴシック"/>
              <a:ea typeface="ＭＳ Ｐゴシック"/>
              <a:cs typeface="ＭＳ Ｐゴシック"/>
            </a:endParaRPr>
          </a:p>
        </p:txBody>
      </p:sp>
      <p:sp>
        <p:nvSpPr>
          <p:cNvPr id="23573" name="日付プレースホルダ 44"/>
          <p:cNvSpPr>
            <a:spLocks noGrp="1"/>
          </p:cNvSpPr>
          <p:nvPr>
            <p:ph type="dt" sz="half" idx="10"/>
          </p:nvPr>
        </p:nvSpPr>
        <p:spPr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>
                <a:solidFill>
                  <a:prstClr val="black"/>
                </a:solidFill>
              </a:rPr>
              <a:t>A. Yamamoto, 2015/12/4</a:t>
            </a:r>
            <a:endParaRPr kumimoji="0" lang="en-US" altLang="ja-JP" sz="1200" dirty="0">
              <a:solidFill>
                <a:prstClr val="black"/>
              </a:solidFill>
            </a:endParaRPr>
          </a:p>
        </p:txBody>
      </p:sp>
      <p:sp>
        <p:nvSpPr>
          <p:cNvPr id="23569" name="Slide Number Placeholder 3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AA530E41-85CB-DD4B-BF90-7184FB9FD3ED}" type="slidenum">
              <a:rPr kumimoji="0" lang="en-GB" altLang="ja-JP" sz="1400">
                <a:solidFill>
                  <a:prstClr val="black"/>
                </a:solidFill>
              </a:rPr>
              <a:pPr/>
              <a:t>7</a:t>
            </a:fld>
            <a:endParaRPr kumimoji="0" lang="en-GB" altLang="ja-JP" sz="1400">
              <a:solidFill>
                <a:prstClr val="black"/>
              </a:solidFill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52478" y="2748089"/>
            <a:ext cx="1973263" cy="2365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725741" y="2984626"/>
            <a:ext cx="2586037" cy="4413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765176" y="2356168"/>
            <a:ext cx="7061371" cy="352233"/>
          </a:xfrm>
          <a:prstGeom prst="rect">
            <a:avLst/>
          </a:prstGeom>
          <a:gradFill rotWithShape="1">
            <a:gsLst>
              <a:gs pos="0">
                <a:schemeClr val="accent5">
                  <a:lumMod val="50000"/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642371" y="2332202"/>
            <a:ext cx="1224972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2000" dirty="0">
                <a:solidFill>
                  <a:srgbClr val="FFFFFF"/>
                </a:solidFill>
              </a:rPr>
              <a:t>ILC-GDE</a:t>
            </a: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887913" y="3487712"/>
            <a:ext cx="2386012" cy="4286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563" name="Group 58"/>
          <p:cNvGrpSpPr>
            <a:grpSpLocks/>
          </p:cNvGrpSpPr>
          <p:nvPr/>
        </p:nvGrpSpPr>
        <p:grpSpPr bwMode="auto">
          <a:xfrm>
            <a:off x="633415" y="1003424"/>
            <a:ext cx="7260810" cy="1450975"/>
            <a:chOff x="633413" y="1120775"/>
            <a:chExt cx="7260810" cy="1450976"/>
          </a:xfrm>
        </p:grpSpPr>
        <p:sp>
          <p:nvSpPr>
            <p:cNvPr id="23576" name="Rectangle 14"/>
            <p:cNvSpPr>
              <a:spLocks noChangeArrowheads="1"/>
            </p:cNvSpPr>
            <p:nvPr/>
          </p:nvSpPr>
          <p:spPr bwMode="auto">
            <a:xfrm>
              <a:off x="2725737" y="1824020"/>
              <a:ext cx="4805120" cy="479425"/>
            </a:xfrm>
            <a:prstGeom prst="rect">
              <a:avLst/>
            </a:prstGeom>
            <a:gradFill flip="none" rotWithShape="1">
              <a:gsLst>
                <a:gs pos="0">
                  <a:srgbClr val="3366FF"/>
                </a:gs>
                <a:gs pos="100000">
                  <a:srgbClr val="000090"/>
                </a:gs>
              </a:gsLst>
              <a:lin ang="0" scaled="1"/>
              <a:tileRect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/>
              <a:endParaRPr kumimoji="0" lang="de-DE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77" name="AutoShape 15"/>
            <p:cNvSpPr>
              <a:spLocks noChangeArrowheads="1"/>
            </p:cNvSpPr>
            <p:nvPr/>
          </p:nvSpPr>
          <p:spPr bwMode="auto">
            <a:xfrm>
              <a:off x="7174589" y="1611313"/>
              <a:ext cx="700087" cy="960438"/>
            </a:xfrm>
            <a:prstGeom prst="rightArrow">
              <a:avLst>
                <a:gd name="adj1" fmla="val 41157"/>
                <a:gd name="adj2" fmla="val 60093"/>
              </a:avLst>
            </a:prstGeom>
            <a:solidFill>
              <a:srgbClr val="00009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/>
              <a:endParaRPr kumimoji="0"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78" name="Line 16"/>
            <p:cNvSpPr>
              <a:spLocks noChangeShapeType="1"/>
            </p:cNvSpPr>
            <p:nvPr/>
          </p:nvSpPr>
          <p:spPr bwMode="auto">
            <a:xfrm>
              <a:off x="7953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79" name="Line 17"/>
            <p:cNvSpPr>
              <a:spLocks noChangeShapeType="1"/>
            </p:cNvSpPr>
            <p:nvPr/>
          </p:nvSpPr>
          <p:spPr bwMode="auto">
            <a:xfrm>
              <a:off x="16081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0" name="Line 18"/>
            <p:cNvSpPr>
              <a:spLocks noChangeShapeType="1"/>
            </p:cNvSpPr>
            <p:nvPr/>
          </p:nvSpPr>
          <p:spPr bwMode="auto">
            <a:xfrm>
              <a:off x="24209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1" name="Line 19"/>
            <p:cNvSpPr>
              <a:spLocks noChangeShapeType="1"/>
            </p:cNvSpPr>
            <p:nvPr/>
          </p:nvSpPr>
          <p:spPr bwMode="auto">
            <a:xfrm>
              <a:off x="32353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2" name="Line 20"/>
            <p:cNvSpPr>
              <a:spLocks noChangeShapeType="1"/>
            </p:cNvSpPr>
            <p:nvPr/>
          </p:nvSpPr>
          <p:spPr bwMode="auto">
            <a:xfrm>
              <a:off x="64881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3" name="Text Box 21"/>
            <p:cNvSpPr txBox="1">
              <a:spLocks noChangeArrowheads="1"/>
            </p:cNvSpPr>
            <p:nvPr/>
          </p:nvSpPr>
          <p:spPr bwMode="auto">
            <a:xfrm>
              <a:off x="633413" y="1120775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2005</a:t>
              </a:r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443038" y="1120775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2006</a:t>
              </a: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2270125" y="1120775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2007</a:t>
              </a:r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>
              <a:off x="3073400" y="1120775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2008</a:t>
              </a:r>
            </a:p>
          </p:txBody>
        </p:sp>
        <p:sp>
          <p:nvSpPr>
            <p:cNvPr id="23587" name="Text Box 25"/>
            <p:cNvSpPr txBox="1">
              <a:spLocks noChangeArrowheads="1"/>
            </p:cNvSpPr>
            <p:nvPr/>
          </p:nvSpPr>
          <p:spPr bwMode="auto">
            <a:xfrm>
              <a:off x="6329363" y="1120775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2012</a:t>
              </a:r>
            </a:p>
          </p:txBody>
        </p:sp>
        <p:sp>
          <p:nvSpPr>
            <p:cNvPr id="23588" name="Line 26"/>
            <p:cNvSpPr>
              <a:spLocks noChangeShapeType="1"/>
            </p:cNvSpPr>
            <p:nvPr/>
          </p:nvSpPr>
          <p:spPr bwMode="auto">
            <a:xfrm>
              <a:off x="40481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9" name="Text Box 27"/>
            <p:cNvSpPr txBox="1">
              <a:spLocks noChangeArrowheads="1"/>
            </p:cNvSpPr>
            <p:nvPr/>
          </p:nvSpPr>
          <p:spPr bwMode="auto">
            <a:xfrm>
              <a:off x="3867150" y="1120775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2009</a:t>
              </a:r>
            </a:p>
          </p:txBody>
        </p:sp>
        <p:sp>
          <p:nvSpPr>
            <p:cNvPr id="23590" name="Line 28"/>
            <p:cNvSpPr>
              <a:spLocks noChangeShapeType="1"/>
            </p:cNvSpPr>
            <p:nvPr/>
          </p:nvSpPr>
          <p:spPr bwMode="auto">
            <a:xfrm>
              <a:off x="48609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1" name="Text Box 29"/>
            <p:cNvSpPr txBox="1">
              <a:spLocks noChangeArrowheads="1"/>
            </p:cNvSpPr>
            <p:nvPr/>
          </p:nvSpPr>
          <p:spPr bwMode="auto">
            <a:xfrm>
              <a:off x="4699000" y="1120775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2010</a:t>
              </a:r>
            </a:p>
          </p:txBody>
        </p:sp>
        <p:sp>
          <p:nvSpPr>
            <p:cNvPr id="23592" name="Line 30"/>
            <p:cNvSpPr>
              <a:spLocks noChangeShapeType="1"/>
            </p:cNvSpPr>
            <p:nvPr/>
          </p:nvSpPr>
          <p:spPr bwMode="auto">
            <a:xfrm>
              <a:off x="56753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3" name="Text Box 31"/>
            <p:cNvSpPr txBox="1">
              <a:spLocks noChangeArrowheads="1"/>
            </p:cNvSpPr>
            <p:nvPr/>
          </p:nvSpPr>
          <p:spPr bwMode="auto">
            <a:xfrm>
              <a:off x="5511800" y="1120775"/>
              <a:ext cx="7361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2011</a:t>
              </a:r>
            </a:p>
          </p:txBody>
        </p:sp>
        <p:sp>
          <p:nvSpPr>
            <p:cNvPr id="23594" name="Line 37"/>
            <p:cNvSpPr>
              <a:spLocks noChangeShapeType="1"/>
            </p:cNvSpPr>
            <p:nvPr/>
          </p:nvSpPr>
          <p:spPr bwMode="auto">
            <a:xfrm>
              <a:off x="7302500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5" name="Text Box 38"/>
            <p:cNvSpPr txBox="1">
              <a:spLocks noChangeArrowheads="1"/>
            </p:cNvSpPr>
            <p:nvPr/>
          </p:nvSpPr>
          <p:spPr bwMode="auto">
            <a:xfrm>
              <a:off x="7138988" y="1120775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 dirty="0">
                  <a:solidFill>
                    <a:srgbClr val="C0504D"/>
                  </a:solidFill>
                </a:rPr>
                <a:t>2013</a:t>
              </a:r>
            </a:p>
          </p:txBody>
        </p:sp>
      </p:grpSp>
      <p:sp>
        <p:nvSpPr>
          <p:cNvPr id="23566" name="Text Box 8"/>
          <p:cNvSpPr txBox="1">
            <a:spLocks noChangeArrowheads="1"/>
          </p:cNvSpPr>
          <p:nvPr/>
        </p:nvSpPr>
        <p:spPr bwMode="auto">
          <a:xfrm>
            <a:off x="2967081" y="3027030"/>
            <a:ext cx="2309591" cy="36932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US" altLang="ja-JP" sz="1800" b="1" dirty="0">
                <a:solidFill>
                  <a:srgbClr val="3366FF"/>
                </a:solidFill>
              </a:rPr>
              <a:t>Tech. Design</a:t>
            </a:r>
            <a:r>
              <a:rPr kumimoji="0" lang="ja-JP" altLang="en-US" sz="1800" b="1" dirty="0">
                <a:solidFill>
                  <a:srgbClr val="3366FF"/>
                </a:solidFill>
              </a:rPr>
              <a:t>：</a:t>
            </a:r>
            <a:r>
              <a:rPr kumimoji="0" lang="en-GB" altLang="ja-JP" sz="1800" b="1" dirty="0">
                <a:solidFill>
                  <a:srgbClr val="3366FF"/>
                </a:solidFill>
              </a:rPr>
              <a:t>TDP1</a:t>
            </a:r>
          </a:p>
        </p:txBody>
      </p:sp>
      <p:sp>
        <p:nvSpPr>
          <p:cNvPr id="23568" name="AutoShape 52" descr="LCWS08 and ILC08"/>
          <p:cNvSpPr>
            <a:spLocks noChangeAspect="1" noChangeArrowheads="1"/>
          </p:cNvSpPr>
          <p:nvPr/>
        </p:nvSpPr>
        <p:spPr bwMode="auto">
          <a:xfrm>
            <a:off x="219075" y="-2746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07" eaLnBrk="0" fontAlgn="ctr" hangingPunct="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611" y="4770104"/>
            <a:ext cx="1505726" cy="1391076"/>
          </a:xfrm>
          <a:prstGeom prst="rect">
            <a:avLst/>
          </a:prstGeom>
          <a:ln>
            <a:solidFill>
              <a:srgbClr val="00007A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4994828" y="4465928"/>
            <a:ext cx="1090946" cy="584765"/>
          </a:xfrm>
          <a:prstGeom prst="rect">
            <a:avLst/>
          </a:prstGeom>
          <a:solidFill>
            <a:srgbClr val="FF6600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Higgs  </a:t>
            </a:r>
          </a:p>
          <a:p>
            <a:r>
              <a:rPr lang="en-US" altLang="ja-JP" sz="1600" dirty="0">
                <a:solidFill>
                  <a:srgbClr val="FFFFFF"/>
                </a:solidFill>
                <a:latin typeface="Calibri"/>
                <a:ea typeface="ＭＳ Ｐゴシック"/>
              </a:rPr>
              <a:t>discovered</a:t>
            </a:r>
          </a:p>
        </p:txBody>
      </p:sp>
      <p:sp>
        <p:nvSpPr>
          <p:cNvPr id="11" name="屈折矢印 10"/>
          <p:cNvSpPr/>
          <p:nvPr/>
        </p:nvSpPr>
        <p:spPr bwMode="auto">
          <a:xfrm>
            <a:off x="6182218" y="4470181"/>
            <a:ext cx="617082" cy="320729"/>
          </a:xfrm>
          <a:prstGeom prst="bentUpArrow">
            <a:avLst>
              <a:gd name="adj1" fmla="val 25000"/>
              <a:gd name="adj2" fmla="val 23502"/>
              <a:gd name="adj3" fmla="val 25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997" y="5098655"/>
            <a:ext cx="1350722" cy="106817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455499" y="4314620"/>
            <a:ext cx="1249042" cy="461655"/>
          </a:xfrm>
          <a:prstGeom prst="rect">
            <a:avLst/>
          </a:prstGeom>
          <a:noFill/>
          <a:ln>
            <a:noFill/>
          </a:ln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dirty="0">
                <a:solidFill>
                  <a:srgbClr val="FF6600"/>
                </a:solidFill>
                <a:latin typeface="Calibri"/>
                <a:ea typeface="ＭＳ Ｐゴシック"/>
              </a:rPr>
              <a:t>126 </a:t>
            </a:r>
            <a:r>
              <a:rPr lang="en-US" altLang="ja-JP" dirty="0" err="1">
                <a:solidFill>
                  <a:srgbClr val="FF6600"/>
                </a:solidFill>
                <a:latin typeface="Calibri"/>
                <a:ea typeface="ＭＳ Ｐゴシック"/>
              </a:rPr>
              <a:t>GeV</a:t>
            </a:r>
            <a:endParaRPr lang="ja-JP" altLang="en-US" dirty="0">
              <a:solidFill>
                <a:srgbClr val="FF6600"/>
              </a:solidFill>
              <a:latin typeface="Calibri"/>
              <a:ea typeface="ＭＳ Ｐゴシック"/>
            </a:endParaRPr>
          </a:p>
        </p:txBody>
      </p:sp>
      <p:sp>
        <p:nvSpPr>
          <p:cNvPr id="14" name="下矢印 13"/>
          <p:cNvSpPr/>
          <p:nvPr/>
        </p:nvSpPr>
        <p:spPr bwMode="auto">
          <a:xfrm>
            <a:off x="3740472" y="4866155"/>
            <a:ext cx="256836" cy="294946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1" y="1003420"/>
            <a:ext cx="2725738" cy="5261430"/>
          </a:xfrm>
          <a:prstGeom prst="rect">
            <a:avLst/>
          </a:prstGeom>
          <a:solidFill>
            <a:srgbClr val="3366FF">
              <a:alpha val="2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dirty="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7826548" y="980927"/>
            <a:ext cx="1317455" cy="5283923"/>
          </a:xfrm>
          <a:prstGeom prst="rect">
            <a:avLst/>
          </a:prstGeom>
          <a:solidFill>
            <a:srgbClr val="CCFFCC">
              <a:alpha val="6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2" name="図 52" descr="20070315_dc_1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55" y="4368309"/>
            <a:ext cx="1560486" cy="10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376" y="5531895"/>
            <a:ext cx="2139122" cy="307766"/>
          </a:xfrm>
          <a:prstGeom prst="rect">
            <a:avLst/>
          </a:prstGeom>
          <a:solidFill>
            <a:srgbClr val="3366FF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400" dirty="0">
                <a:solidFill>
                  <a:prstClr val="white"/>
                </a:solidFill>
                <a:latin typeface="Calibri"/>
                <a:ea typeface="ＭＳ Ｐゴシック"/>
              </a:rPr>
              <a:t>Selection of SC Technology</a:t>
            </a:r>
            <a:endParaRPr lang="ja-JP" altLang="en-US" sz="1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853" y="4839256"/>
            <a:ext cx="1362417" cy="1313759"/>
          </a:xfrm>
          <a:prstGeom prst="rect">
            <a:avLst/>
          </a:prstGeom>
        </p:spPr>
      </p:pic>
      <p:sp>
        <p:nvSpPr>
          <p:cNvPr id="5" name="上矢印 4"/>
          <p:cNvSpPr/>
          <p:nvPr/>
        </p:nvSpPr>
        <p:spPr bwMode="auto">
          <a:xfrm flipV="1">
            <a:off x="252709" y="1865921"/>
            <a:ext cx="252413" cy="88216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60" name="Text Box 33"/>
          <p:cNvSpPr txBox="1">
            <a:spLocks noChangeArrowheads="1"/>
          </p:cNvSpPr>
          <p:nvPr/>
        </p:nvSpPr>
        <p:spPr bwMode="auto">
          <a:xfrm>
            <a:off x="5329252" y="3497838"/>
            <a:ext cx="83465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1800" b="1" dirty="0">
                <a:solidFill>
                  <a:srgbClr val="FFFFFF"/>
                </a:solidFill>
              </a:rPr>
              <a:t>TDP 2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410475" y="2669344"/>
            <a:ext cx="210862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US" altLang="ja-JP" sz="1800" dirty="0">
                <a:solidFill>
                  <a:prstClr val="white"/>
                </a:solidFill>
              </a:rPr>
              <a:t>Ref. Design </a:t>
            </a:r>
            <a:r>
              <a:rPr kumimoji="0" lang="en-GB" altLang="ja-JP" sz="1800" dirty="0">
                <a:solidFill>
                  <a:prstClr val="black"/>
                </a:solidFill>
              </a:rPr>
              <a:t>(RDR)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7546996" y="2356163"/>
            <a:ext cx="1597007" cy="352234"/>
          </a:xfrm>
          <a:prstGeom prst="rect">
            <a:avLst/>
          </a:prstGeom>
          <a:gradFill rotWithShape="1">
            <a:gsLst>
              <a:gs pos="0">
                <a:srgbClr val="CCFFCC">
                  <a:alpha val="0"/>
                </a:srgbClr>
              </a:gs>
              <a:gs pos="100000">
                <a:srgbClr val="008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7993649" y="2320220"/>
            <a:ext cx="697734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2000" dirty="0">
                <a:solidFill>
                  <a:srgbClr val="FFFF00"/>
                </a:solidFill>
              </a:rPr>
              <a:t>LCC</a:t>
            </a:r>
          </a:p>
        </p:txBody>
      </p:sp>
      <p:sp>
        <p:nvSpPr>
          <p:cNvPr id="23562" name="Text Box 36"/>
          <p:cNvSpPr txBox="1">
            <a:spLocks noChangeArrowheads="1"/>
          </p:cNvSpPr>
          <p:nvPr/>
        </p:nvSpPr>
        <p:spPr bwMode="auto">
          <a:xfrm>
            <a:off x="5311778" y="4004583"/>
            <a:ext cx="3832225" cy="396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ja-JP" altLang="en-US" sz="2000" dirty="0">
                <a:solidFill>
                  <a:prstClr val="black"/>
                </a:solidFill>
              </a:rPr>
              <a:t>　</a:t>
            </a:r>
            <a:r>
              <a:rPr kumimoji="0" lang="en-GB" altLang="ja-JP" sz="2000" dirty="0">
                <a:solidFill>
                  <a:prstClr val="black"/>
                </a:solidFill>
              </a:rPr>
              <a:t>LHC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8969" y="1427482"/>
            <a:ext cx="548630" cy="307766"/>
          </a:xfrm>
          <a:prstGeom prst="rect">
            <a:avLst/>
          </a:prstGeom>
          <a:solidFill>
            <a:srgbClr val="3366FF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400" dirty="0">
                <a:solidFill>
                  <a:prstClr val="white"/>
                </a:solidFill>
                <a:latin typeface="Calibri"/>
                <a:ea typeface="ＭＳ Ｐゴシック"/>
              </a:rPr>
              <a:t>2004</a:t>
            </a:r>
            <a:endParaRPr lang="ja-JP" altLang="en-US" sz="1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58" name="Picture 2" descr="Rotation of ITR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0" y="3067807"/>
            <a:ext cx="1574599" cy="11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6807625" y="2748152"/>
            <a:ext cx="837832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1600" dirty="0">
                <a:solidFill>
                  <a:prstClr val="white"/>
                </a:solidFill>
              </a:rPr>
              <a:t>TDR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17" y="739241"/>
            <a:ext cx="2036714" cy="8309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1980’ ~  Basic Study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61" name="Picture 2" descr="http://sphotos-a.ak.fbcdn.net/hphotos-ak-prn2/971231_600912173260565_2028028656_n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6548" y="4478169"/>
            <a:ext cx="1216465" cy="14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7668344" y="5546168"/>
            <a:ext cx="1432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2013.6.12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296373" y="5661248"/>
            <a:ext cx="1587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2012.12.15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63" name="コンテンツ プレースホルダー 10" descr="DSC04655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0"/>
          <a:stretch/>
        </p:blipFill>
        <p:spPr>
          <a:xfrm>
            <a:off x="6996452" y="2638054"/>
            <a:ext cx="1886452" cy="1415038"/>
          </a:xfrm>
          <a:prstGeom prst="rect">
            <a:avLst/>
          </a:prstGeom>
        </p:spPr>
      </p:pic>
      <p:sp>
        <p:nvSpPr>
          <p:cNvPr id="23565" name="Text Box 44"/>
          <p:cNvSpPr txBox="1">
            <a:spLocks noChangeArrowheads="1"/>
          </p:cNvSpPr>
          <p:nvPr/>
        </p:nvSpPr>
        <p:spPr bwMode="auto">
          <a:xfrm>
            <a:off x="7137596" y="3777265"/>
            <a:ext cx="1431637" cy="584765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eaLnBrk="0" fontAlgn="ctr" hangingPunct="0"/>
            <a:r>
              <a:rPr kumimoji="0" lang="en-US" altLang="ja-JP" sz="1600" b="1" dirty="0" smtClean="0">
                <a:solidFill>
                  <a:prstClr val="black"/>
                </a:solidFill>
              </a:rPr>
              <a:t>TDR completion</a:t>
            </a:r>
            <a:endParaRPr kumimoji="0" lang="en-US" altLang="ja-JP" sz="1600" b="1" dirty="0">
              <a:solidFill>
                <a:prstClr val="black"/>
              </a:solidFill>
            </a:endParaRP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8093461" y="980928"/>
            <a:ext cx="755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2000" dirty="0" smtClean="0">
                <a:solidFill>
                  <a:srgbClr val="C0504D"/>
                </a:solidFill>
              </a:rPr>
              <a:t>2014</a:t>
            </a:r>
            <a:endParaRPr kumimoji="0" lang="en-GB" altLang="ja-JP" sz="2000" dirty="0">
              <a:solidFill>
                <a:srgbClr val="C0504D"/>
              </a:solidFill>
            </a:endParaRPr>
          </a:p>
        </p:txBody>
      </p:sp>
      <p:sp>
        <p:nvSpPr>
          <p:cNvPr id="66" name="Line 37"/>
          <p:cNvSpPr>
            <a:spLocks noChangeShapeType="1"/>
          </p:cNvSpPr>
          <p:nvPr/>
        </p:nvSpPr>
        <p:spPr bwMode="auto">
          <a:xfrm>
            <a:off x="8378602" y="1298932"/>
            <a:ext cx="0" cy="860424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107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下矢印 6"/>
          <p:cNvSpPr/>
          <p:nvPr/>
        </p:nvSpPr>
        <p:spPr bwMode="auto">
          <a:xfrm>
            <a:off x="7693073" y="4321923"/>
            <a:ext cx="276225" cy="4209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795339" y="1707526"/>
            <a:ext cx="1930400" cy="478566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000090"/>
              </a:gs>
            </a:gsLst>
            <a:lin ang="0" scaled="1"/>
            <a:tileRect/>
          </a:gra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107" eaLnBrk="0" fontAlgn="ctr" hangingPunct="0"/>
            <a:endParaRPr kumimoji="0" lang="de-D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75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058" y="1843831"/>
            <a:ext cx="59213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4572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8" y="116632"/>
            <a:ext cx="5968269" cy="838200"/>
          </a:xfrm>
          <a:noFill/>
        </p:spPr>
        <p:txBody>
          <a:bodyPr/>
          <a:lstStyle/>
          <a:p>
            <a:pPr>
              <a:defRPr/>
            </a:pPr>
            <a:r>
              <a:rPr lang="en-GB" sz="5400" dirty="0" smtClean="0">
                <a:latin typeface="Calibri"/>
                <a:cs typeface="Calibri"/>
              </a:rPr>
              <a:t>ILC </a:t>
            </a:r>
            <a:r>
              <a:rPr lang="en-US" sz="5400" dirty="0" smtClean="0">
                <a:latin typeface="Calibri"/>
                <a:cs typeface="Calibri"/>
              </a:rPr>
              <a:t>Layout Proposed</a:t>
            </a:r>
            <a:endParaRPr lang="en-GB" sz="5400" dirty="0">
              <a:latin typeface="Calibri"/>
              <a:cs typeface="Calibri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smtClean="0">
                <a:solidFill>
                  <a:srgbClr val="000000"/>
                </a:solidFill>
                <a:cs typeface="Arial Unicode MS" charset="0"/>
              </a:rPr>
              <a:t>A. Yamamoto, 2015/12/4</a:t>
            </a:r>
            <a:endParaRPr lang="en-US" altLang="ja-JP" sz="1000">
              <a:solidFill>
                <a:srgbClr val="000000"/>
              </a:solidFill>
              <a:cs typeface="Arial Unicode MS" charset="0"/>
            </a:endParaRPr>
          </a:p>
        </p:txBody>
      </p:sp>
      <p:pic>
        <p:nvPicPr>
          <p:cNvPr id="24580" name="Picture 5" descr="OT0105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" y="969886"/>
            <a:ext cx="871537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119652" y="969886"/>
            <a:ext cx="1762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Damping Rings</a:t>
            </a: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4860032" y="1988840"/>
            <a:ext cx="144016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 smtClean="0"/>
              <a:t> e- </a:t>
            </a:r>
            <a:r>
              <a:rPr lang="en-GB" sz="1800" dirty="0"/>
              <a:t>source</a:t>
            </a:r>
          </a:p>
        </p:txBody>
      </p:sp>
      <p:cxnSp>
        <p:nvCxnSpPr>
          <p:cNvPr id="24583" name="Straight Arrow Connector 11"/>
          <p:cNvCxnSpPr>
            <a:cxnSpLocks noChangeShapeType="1"/>
          </p:cNvCxnSpPr>
          <p:nvPr/>
        </p:nvCxnSpPr>
        <p:spPr bwMode="auto">
          <a:xfrm>
            <a:off x="5746962" y="1338188"/>
            <a:ext cx="0" cy="136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2503302" y="3933056"/>
            <a:ext cx="127952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 smtClean="0"/>
              <a:t>E+ source</a:t>
            </a:r>
            <a:endParaRPr lang="en-GB" sz="1800" dirty="0"/>
          </a:p>
        </p:txBody>
      </p:sp>
      <p:cxnSp>
        <p:nvCxnSpPr>
          <p:cNvPr id="24586" name="Straight Arrow Connector 17"/>
          <p:cNvCxnSpPr>
            <a:cxnSpLocks noChangeShapeType="1"/>
          </p:cNvCxnSpPr>
          <p:nvPr/>
        </p:nvCxnSpPr>
        <p:spPr bwMode="auto">
          <a:xfrm flipH="1" flipV="1">
            <a:off x="3212793" y="3825255"/>
            <a:ext cx="257599" cy="24699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Arrow Connector 8"/>
          <p:cNvCxnSpPr>
            <a:cxnSpLocks noChangeShapeType="1"/>
          </p:cNvCxnSpPr>
          <p:nvPr/>
        </p:nvCxnSpPr>
        <p:spPr bwMode="auto">
          <a:xfrm>
            <a:off x="3927687" y="1384223"/>
            <a:ext cx="0" cy="977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91" name="Straight Arrow Connector 24"/>
          <p:cNvCxnSpPr>
            <a:cxnSpLocks noChangeShapeType="1"/>
          </p:cNvCxnSpPr>
          <p:nvPr/>
        </p:nvCxnSpPr>
        <p:spPr bwMode="auto">
          <a:xfrm>
            <a:off x="616162" y="2360457"/>
            <a:ext cx="0" cy="155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891706" y="3022696"/>
            <a:ext cx="1871662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0000FF"/>
                </a:solidFill>
              </a:rPr>
              <a:t>e- Main </a:t>
            </a:r>
            <a:r>
              <a:rPr lang="en-GB" sz="1800" dirty="0" err="1">
                <a:solidFill>
                  <a:srgbClr val="0000FF"/>
                </a:solidFill>
              </a:rPr>
              <a:t>Linac</a:t>
            </a:r>
            <a:endParaRPr lang="en-GB" sz="1800" dirty="0">
              <a:solidFill>
                <a:srgbClr val="0000FF"/>
              </a:solidFill>
            </a:endParaRPr>
          </a:p>
        </p:txBody>
      </p:sp>
      <p:cxnSp>
        <p:nvCxnSpPr>
          <p:cNvPr id="24594" name="Straight Arrow Connector 29"/>
          <p:cNvCxnSpPr>
            <a:cxnSpLocks noChangeShapeType="1"/>
          </p:cNvCxnSpPr>
          <p:nvPr/>
        </p:nvCxnSpPr>
        <p:spPr bwMode="auto">
          <a:xfrm>
            <a:off x="2602125" y="2400565"/>
            <a:ext cx="365664" cy="942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6942558" y="1430479"/>
            <a:ext cx="1865312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>
                <a:solidFill>
                  <a:srgbClr val="008000"/>
                </a:solidFill>
              </a:rPr>
              <a:t>e+ Main </a:t>
            </a:r>
            <a:r>
              <a:rPr lang="en-GB" sz="2000" dirty="0" err="1">
                <a:solidFill>
                  <a:srgbClr val="008000"/>
                </a:solidFill>
              </a:rPr>
              <a:t>Linac</a:t>
            </a:r>
            <a:endParaRPr lang="en-GB" sz="2000" dirty="0">
              <a:solidFill>
                <a:srgbClr val="008000"/>
              </a:solidFill>
            </a:endParaRPr>
          </a:p>
        </p:txBody>
      </p:sp>
      <p:sp>
        <p:nvSpPr>
          <p:cNvPr id="24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AAECE3-A0EC-C944-B2BE-BA049A41EA7F}" type="slidenum">
              <a:rPr lang="en-US" altLang="ja-JP" sz="1400"/>
              <a:pPr/>
              <a:t>8</a:t>
            </a:fld>
            <a:endParaRPr lang="en-US" altLang="ja-JP" sz="1400">
              <a:latin typeface="Times" charset="0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5459947" y="3231326"/>
            <a:ext cx="3587825" cy="2900362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2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319484"/>
              </p:ext>
            </p:extLst>
          </p:nvPr>
        </p:nvGraphicFramePr>
        <p:xfrm>
          <a:off x="5533777" y="3377688"/>
          <a:ext cx="3435300" cy="261680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37991"/>
                <a:gridCol w="1797309"/>
              </a:tblGrid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289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Pulse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duration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601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Average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7526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gradient in SCRF acc. cavity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31.5 MV/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 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1E10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</a:tbl>
          </a:graphicData>
        </a:graphic>
      </p:graphicFrame>
      <p:pic>
        <p:nvPicPr>
          <p:cNvPr id="26" name="Picture 8" descr="ILDhall2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05" y="4409199"/>
            <a:ext cx="2644297" cy="2116145"/>
          </a:xfrm>
          <a:prstGeom prst="rect">
            <a:avLst/>
          </a:prstGeom>
          <a:noFill/>
          <a:ln w="5715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/>
          <p:cNvCxnSpPr/>
          <p:nvPr/>
        </p:nvCxnSpPr>
        <p:spPr bwMode="auto">
          <a:xfrm flipV="1">
            <a:off x="3779912" y="3463854"/>
            <a:ext cx="671796" cy="12612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102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200" smtClean="0"/>
              <a:t>A. Yamamoto, 2015/12/4</a:t>
            </a:r>
            <a:endParaRPr kumimoji="0" lang="en-US" altLang="ja-JP" sz="120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667768-DA10-814C-AACA-F0DF7D1CA816}" type="slidenum">
              <a:rPr kumimoji="0" lang="en-US" altLang="ja-JP" sz="1400"/>
              <a:pPr/>
              <a:t>9</a:t>
            </a:fld>
            <a:endParaRPr kumimoji="0" lang="en-US" altLang="ja-JP" sz="1400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/>
            <a:fld id="{8046F3EB-6E45-AF4C-8D00-13E06CE50CC5}" type="slidenum">
              <a:rPr kumimoji="0" lang="en-US" altLang="ja-JP" sz="1400"/>
              <a:pPr algn="r" fontAlgn="base"/>
              <a:t>9</a:t>
            </a:fld>
            <a:endParaRPr kumimoji="0" lang="en-US" altLang="ja-JP" sz="1400"/>
          </a:p>
        </p:txBody>
      </p:sp>
      <p:pic>
        <p:nvPicPr>
          <p:cNvPr id="2765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06112"/>
            <a:ext cx="8540750" cy="3657600"/>
          </a:xfrm>
          <a:prstGeom prst="rect">
            <a:avLst/>
          </a:prstGeom>
          <a:solidFill>
            <a:srgbClr val="001145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654" name="Text Box 3"/>
          <p:cNvSpPr txBox="1">
            <a:spLocks noChangeArrowheads="1"/>
          </p:cNvSpPr>
          <p:nvPr/>
        </p:nvSpPr>
        <p:spPr bwMode="auto">
          <a:xfrm>
            <a:off x="1923660" y="214313"/>
            <a:ext cx="6571030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/>
            <a:r>
              <a:rPr kumimoji="0" lang="en-US" altLang="ja-JP" sz="3200" b="1" dirty="0" smtClean="0"/>
              <a:t>ILC Accelerator: Functional View</a:t>
            </a:r>
            <a:endParaRPr kumimoji="0" lang="en-US" altLang="ja-JP" sz="3200" b="1" dirty="0"/>
          </a:p>
        </p:txBody>
      </p:sp>
      <p:sp>
        <p:nvSpPr>
          <p:cNvPr id="899076" name="Line 4"/>
          <p:cNvSpPr>
            <a:spLocks noChangeShapeType="1"/>
          </p:cNvSpPr>
          <p:nvPr/>
        </p:nvSpPr>
        <p:spPr bwMode="auto">
          <a:xfrm flipH="1">
            <a:off x="3779912" y="4509120"/>
            <a:ext cx="0" cy="685800"/>
          </a:xfrm>
          <a:prstGeom prst="line">
            <a:avLst/>
          </a:prstGeom>
          <a:noFill/>
          <a:ln w="101600">
            <a:solidFill>
              <a:srgbClr val="CC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99077" name="Text Box 5"/>
          <p:cNvSpPr txBox="1">
            <a:spLocks noChangeArrowheads="1"/>
          </p:cNvSpPr>
          <p:nvPr/>
        </p:nvSpPr>
        <p:spPr bwMode="auto">
          <a:xfrm>
            <a:off x="4139952" y="5229200"/>
            <a:ext cx="4380676" cy="830997"/>
          </a:xfrm>
          <a:prstGeom prst="rect">
            <a:avLst/>
          </a:prstGeom>
          <a:solidFill>
            <a:srgbClr val="FEFCAC"/>
          </a:solidFill>
          <a:ln w="76200">
            <a:solidFill>
              <a:srgbClr val="CCFF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/>
            <a:r>
              <a:rPr kumimoji="0" lang="en-US" altLang="ja-JP" b="1" dirty="0" smtClean="0">
                <a:solidFill>
                  <a:srgbClr val="3366FF"/>
                </a:solidFill>
              </a:rPr>
              <a:t>Linear Acceleration by using </a:t>
            </a:r>
          </a:p>
          <a:p>
            <a:pPr algn="ctr" fontAlgn="base"/>
            <a:r>
              <a:rPr kumimoji="0" lang="en-US" altLang="ja-JP" b="1" dirty="0" smtClean="0">
                <a:solidFill>
                  <a:srgbClr val="3366FF"/>
                </a:solidFill>
              </a:rPr>
              <a:t>SCRF Cavity Technology</a:t>
            </a:r>
            <a:endParaRPr kumimoji="0" lang="en-US" altLang="ja-JP" b="1" dirty="0">
              <a:solidFill>
                <a:srgbClr val="3366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12436" y="1272155"/>
            <a:ext cx="1473631" cy="369332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altLang="ja-JP" sz="1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en-US" altLang="ja-JP" sz="1800" dirty="0" smtClean="0">
                <a:solidFill>
                  <a:srgbClr val="FFFFFF"/>
                </a:solidFill>
                <a:latin typeface="Calibri"/>
                <a:cs typeface="Calibri"/>
              </a:rPr>
              <a:t>-/e+ Sources</a:t>
            </a:r>
            <a:endParaRPr kumimoji="1" lang="ja-JP" altLang="en-US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69747" y="2347146"/>
            <a:ext cx="2642896" cy="646331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latin typeface="Calibri"/>
                <a:cs typeface="Calibri"/>
              </a:rPr>
              <a:t>Ultra low-</a:t>
            </a:r>
            <a:r>
              <a:rPr lang="en-US" altLang="ja-JP" sz="1800" dirty="0" err="1" smtClean="0">
                <a:latin typeface="Calibri"/>
                <a:cs typeface="Calibri"/>
              </a:rPr>
              <a:t>emittance</a:t>
            </a:r>
            <a:r>
              <a:rPr lang="en-US" altLang="ja-JP" sz="1800" dirty="0" smtClean="0">
                <a:latin typeface="Calibri"/>
                <a:cs typeface="Calibri"/>
              </a:rPr>
              <a:t> beam </a:t>
            </a:r>
          </a:p>
          <a:p>
            <a:r>
              <a:rPr lang="en-US" altLang="ja-JP" sz="1800" dirty="0" smtClean="0">
                <a:latin typeface="Calibri"/>
                <a:cs typeface="Calibri"/>
              </a:rPr>
              <a:t>(ultimately parallel) 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94898" y="2347142"/>
            <a:ext cx="1682973" cy="584776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Calibri"/>
                <a:cs typeface="Calibri"/>
              </a:rPr>
              <a:t>Final focusing and </a:t>
            </a:r>
          </a:p>
          <a:p>
            <a:r>
              <a:rPr lang="en-US" altLang="ja-JP" sz="1600" dirty="0" smtClean="0">
                <a:latin typeface="Calibri"/>
                <a:cs typeface="Calibri"/>
              </a:rPr>
              <a:t>Collision 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88014" y="4265015"/>
            <a:ext cx="1544012" cy="338554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FFFF"/>
                </a:solidFill>
                <a:latin typeface="Calibri"/>
                <a:cs typeface="Calibri"/>
              </a:rPr>
              <a:t>SCRF Main </a:t>
            </a:r>
            <a:r>
              <a:rPr lang="en-US" altLang="ja-JP" sz="1600" dirty="0" err="1" smtClean="0">
                <a:solidFill>
                  <a:srgbClr val="FFFFFF"/>
                </a:solidFill>
                <a:latin typeface="Calibri"/>
                <a:cs typeface="Calibri"/>
              </a:rPr>
              <a:t>Linac</a:t>
            </a:r>
            <a:endParaRPr lang="en-US" altLang="ja-JP" sz="1600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Ingot-Nb based SRF for the ILC</a:t>
            </a:r>
            <a:endParaRPr lang="en-US" altLang="ja-JP"/>
          </a:p>
        </p:txBody>
      </p:sp>
      <p:pic>
        <p:nvPicPr>
          <p:cNvPr id="16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96654"/>
            <a:ext cx="3419872" cy="89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4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9076" grpId="0" animBg="1"/>
      <p:bldP spid="899077" grpId="0" animBg="1"/>
    </p:bldLst>
  </p:timing>
</p:sld>
</file>

<file path=ppt/theme/theme1.xml><?xml version="1.0" encoding="utf-8"?>
<a:theme xmlns:a="http://schemas.openxmlformats.org/drawingml/2006/main" name="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Osaka"/>
        <a:cs typeface="Osaka"/>
      </a:majorFont>
      <a:minorFont>
        <a:latin typeface="Palatino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Osaka"/>
        <a:cs typeface="Osaka"/>
      </a:majorFont>
      <a:minorFont>
        <a:latin typeface="Palatino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CLS-II Collabor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13468</TotalTime>
  <Words>2395</Words>
  <Application>Microsoft Macintosh PowerPoint</Application>
  <PresentationFormat>画面に合わせる (4:3)</PresentationFormat>
  <Paragraphs>576</Paragraphs>
  <Slides>31</Slides>
  <Notes>11</Notes>
  <HiddenSlides>4</HiddenSlides>
  <MMClips>0</MMClips>
  <ScaleCrop>false</ScaleCrop>
  <HeadingPairs>
    <vt:vector size="6" baseType="variant"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7" baseType="lpstr">
      <vt:lpstr>Stream</vt:lpstr>
      <vt:lpstr>ホワイト</vt:lpstr>
      <vt:lpstr>1_Stream</vt:lpstr>
      <vt:lpstr>LCLS-II Collaboration template</vt:lpstr>
      <vt:lpstr>1_ホワイト</vt:lpstr>
      <vt:lpstr>KGPlot</vt:lpstr>
      <vt:lpstr>Ingot-Nb Based SRF Technology for the  International Linear Collider</vt:lpstr>
      <vt:lpstr>PowerPoint プレゼンテーション</vt:lpstr>
      <vt:lpstr>Applied Superconductivy  Particle Acceleratoes</vt:lpstr>
      <vt:lpstr>A full set of Fundamental Particles  </vt:lpstr>
      <vt:lpstr>Important Energies in ILC</vt:lpstr>
      <vt:lpstr>Linear Collider as a next Step  for Electron-Positron Collider</vt:lpstr>
      <vt:lpstr>ILC Technical Design Phase  </vt:lpstr>
      <vt:lpstr>ILC Layout Proposed</vt:lpstr>
      <vt:lpstr>PowerPoint プレゼンテーション</vt:lpstr>
      <vt:lpstr>SCRF Industrialization required </vt:lpstr>
      <vt:lpstr>ILC Accelerator Parameters </vt:lpstr>
      <vt:lpstr>      SCRF Procurement/Manufacturing Model </vt:lpstr>
      <vt:lpstr>PowerPoint プレゼンテーション</vt:lpstr>
      <vt:lpstr>Cavity/Cryomodule Fabrication</vt:lpstr>
      <vt:lpstr>PowerPoint プレゼンテーション</vt:lpstr>
      <vt:lpstr>PowerPoint プレゼンテーション</vt:lpstr>
      <vt:lpstr>Optimization for Mass-production  in the ILC Preparation Stage</vt:lpstr>
      <vt:lpstr>Technical Specification for Nb Sheet </vt:lpstr>
      <vt:lpstr>FG-Nb rolled or  LG-Nb sliced from Ingot</vt:lpstr>
      <vt:lpstr>A Direction to be Investigated for the Nb disk Mass-production  </vt:lpstr>
      <vt:lpstr>A Direction to be Investigated for the Nb disk Mass-production  </vt:lpstr>
      <vt:lpstr>Nb Sheet directly cut out anticipated with medium grain size  </vt:lpstr>
      <vt:lpstr>PowerPoint プレゼンテーション</vt:lpstr>
      <vt:lpstr>Fabrication and evaluation of low-RRR, LG single cell cavity</vt:lpstr>
      <vt:lpstr>Objectives</vt:lpstr>
      <vt:lpstr>Fabrication </vt:lpstr>
      <vt:lpstr>Single-Cell cavity Fabricated</vt:lpstr>
      <vt:lpstr>Comparisons with high RRR Nb</vt:lpstr>
      <vt:lpstr>Progress and Comments</vt:lpstr>
      <vt:lpstr>Key Issues to be Settled</vt:lpstr>
      <vt:lpstr>Acknowledgments </vt:lpstr>
    </vt:vector>
  </TitlesOfParts>
  <Manager/>
  <Company>KEK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LHC加速器と超伝導技術の貢献  </dc:title>
  <dc:subject/>
  <dc:creator>Yamamoto/Akira Yamamoto</dc:creator>
  <cp:keywords/>
  <dc:description/>
  <cp:lastModifiedBy>Yamamoto Akira</cp:lastModifiedBy>
  <cp:revision>231</cp:revision>
  <cp:lastPrinted>2008-02-27T02:35:41Z</cp:lastPrinted>
  <dcterms:created xsi:type="dcterms:W3CDTF">2008-09-06T22:02:59Z</dcterms:created>
  <dcterms:modified xsi:type="dcterms:W3CDTF">2015-12-04T18:16:54Z</dcterms:modified>
  <cp:category/>
</cp:coreProperties>
</file>