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1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1" r:id="rId3"/>
    <p:sldId id="482" r:id="rId4"/>
    <p:sldId id="460" r:id="rId5"/>
    <p:sldId id="484" r:id="rId6"/>
    <p:sldId id="464" r:id="rId7"/>
    <p:sldId id="483" r:id="rId8"/>
    <p:sldId id="477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8" r:id="rId21"/>
    <p:sldId id="476" r:id="rId22"/>
    <p:sldId id="479" r:id="rId23"/>
    <p:sldId id="485" r:id="rId24"/>
    <p:sldId id="486" r:id="rId25"/>
    <p:sldId id="463" r:id="rId2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57" autoAdjust="0"/>
  </p:normalViewPr>
  <p:slideViewPr>
    <p:cSldViewPr>
      <p:cViewPr>
        <p:scale>
          <a:sx n="100" d="100"/>
          <a:sy n="100" d="100"/>
        </p:scale>
        <p:origin x="-100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21.emf"/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1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0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9713"/>
            <a:ext cx="9144000" cy="42062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5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LERF Readiness Review 9/30/15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COOL 15, Sept. 28-Oct. 2, 2015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69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16.emf"/><Relationship Id="rId24" Type="http://schemas.openxmlformats.org/officeDocument/2006/relationships/oleObject" Target="../embeddings/oleObject26.bin"/><Relationship Id="rId25" Type="http://schemas.openxmlformats.org/officeDocument/2006/relationships/image" Target="../media/image42.emf"/><Relationship Id="rId26" Type="http://schemas.openxmlformats.org/officeDocument/2006/relationships/oleObject" Target="../embeddings/oleObject27.bin"/><Relationship Id="rId27" Type="http://schemas.openxmlformats.org/officeDocument/2006/relationships/image" Target="../media/image18.emf"/><Relationship Id="rId28" Type="http://schemas.openxmlformats.org/officeDocument/2006/relationships/oleObject" Target="../embeddings/oleObject28.bin"/><Relationship Id="rId29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7.bin"/><Relationship Id="rId30" Type="http://schemas.openxmlformats.org/officeDocument/2006/relationships/oleObject" Target="../embeddings/oleObject29.bin"/><Relationship Id="rId31" Type="http://schemas.openxmlformats.org/officeDocument/2006/relationships/image" Target="../media/image20.emf"/><Relationship Id="rId32" Type="http://schemas.openxmlformats.org/officeDocument/2006/relationships/oleObject" Target="../embeddings/oleObject30.bin"/><Relationship Id="rId9" Type="http://schemas.openxmlformats.org/officeDocument/2006/relationships/oleObject" Target="../embeddings/oleObject19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9.emf"/><Relationship Id="rId33" Type="http://schemas.openxmlformats.org/officeDocument/2006/relationships/image" Target="../media/image43.emf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41.emf"/><Relationship Id="rId1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60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.bin"/><Relationship Id="rId21" Type="http://schemas.openxmlformats.org/officeDocument/2006/relationships/image" Target="../media/image15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6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7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8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20.emf"/><Relationship Id="rId32" Type="http://schemas.openxmlformats.org/officeDocument/2006/relationships/oleObject" Target="../embeddings/oleObject15.bin"/><Relationship Id="rId9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33" Type="http://schemas.openxmlformats.org/officeDocument/2006/relationships/image" Target="../media/image2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2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3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ERL MEIC</a:t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Cooler Design Studies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77000" cy="1752600"/>
          </a:xfrm>
        </p:spPr>
        <p:txBody>
          <a:bodyPr/>
          <a:lstStyle/>
          <a:p>
            <a:r>
              <a:rPr lang="en-US" sz="2000" dirty="0"/>
              <a:t>S.V. </a:t>
            </a:r>
            <a:r>
              <a:rPr lang="en-US" sz="2000" dirty="0" smtClean="0"/>
              <a:t>Benson, </a:t>
            </a:r>
            <a:r>
              <a:rPr lang="en-US" sz="2000" dirty="0"/>
              <a:t>Y</a:t>
            </a:r>
            <a:r>
              <a:rPr lang="en-US" sz="2000" dirty="0" smtClean="0"/>
              <a:t>. </a:t>
            </a:r>
            <a:r>
              <a:rPr lang="en-US" sz="2000" dirty="0" err="1" smtClean="0"/>
              <a:t>Derbenev</a:t>
            </a:r>
            <a:r>
              <a:rPr lang="en-US" sz="2000" dirty="0" smtClean="0"/>
              <a:t>, </a:t>
            </a:r>
            <a:r>
              <a:rPr lang="en-US" sz="2000" dirty="0"/>
              <a:t>D.R. </a:t>
            </a:r>
            <a:r>
              <a:rPr lang="en-US" sz="2000" dirty="0" smtClean="0"/>
              <a:t>Douglas, </a:t>
            </a:r>
            <a:r>
              <a:rPr lang="en-US" sz="2000" dirty="0"/>
              <a:t>F. </a:t>
            </a:r>
            <a:r>
              <a:rPr lang="en-US" sz="2000" dirty="0" smtClean="0"/>
              <a:t>Hannon, </a:t>
            </a:r>
            <a:br>
              <a:rPr lang="en-US" sz="2000" dirty="0" smtClean="0"/>
            </a:br>
            <a:r>
              <a:rPr lang="en-US" sz="2000" dirty="0" smtClean="0"/>
              <a:t>F</a:t>
            </a:r>
            <a:r>
              <a:rPr lang="en-US" sz="2000" dirty="0"/>
              <a:t>. </a:t>
            </a:r>
            <a:r>
              <a:rPr lang="en-US" sz="2000" dirty="0" err="1" smtClean="0"/>
              <a:t>Marhauser</a:t>
            </a:r>
            <a:r>
              <a:rPr lang="en-US" sz="2000" dirty="0" smtClean="0"/>
              <a:t>, </a:t>
            </a:r>
            <a:r>
              <a:rPr lang="en-US" sz="2000" dirty="0"/>
              <a:t>R. A </a:t>
            </a:r>
            <a:r>
              <a:rPr lang="en-US" sz="2000" dirty="0" err="1" smtClean="0"/>
              <a:t>Rimmer</a:t>
            </a:r>
            <a:r>
              <a:rPr lang="en-US" sz="2000" dirty="0" smtClean="0"/>
              <a:t>, </a:t>
            </a:r>
            <a:r>
              <a:rPr lang="en-US" sz="2000" dirty="0"/>
              <a:t>C.D. </a:t>
            </a:r>
            <a:r>
              <a:rPr lang="en-US" sz="2000" dirty="0" smtClean="0"/>
              <a:t>Tennant, </a:t>
            </a:r>
            <a:r>
              <a:rPr lang="en-US" sz="2000" dirty="0"/>
              <a:t>H. </a:t>
            </a:r>
            <a:r>
              <a:rPr lang="en-US" sz="2000" dirty="0" smtClean="0"/>
              <a:t>Zhang, </a:t>
            </a:r>
            <a:br>
              <a:rPr lang="en-US" sz="2000" dirty="0" smtClean="0"/>
            </a:br>
            <a:r>
              <a:rPr lang="en-US" sz="2000" dirty="0" smtClean="0"/>
              <a:t>H</a:t>
            </a:r>
            <a:r>
              <a:rPr lang="en-US" sz="2000" dirty="0"/>
              <a:t>. </a:t>
            </a:r>
            <a:r>
              <a:rPr lang="en-US" sz="2000" dirty="0" smtClean="0"/>
              <a:t>Wang, </a:t>
            </a:r>
            <a:r>
              <a:rPr lang="en-US" sz="2000" dirty="0"/>
              <a:t>and Y. </a:t>
            </a:r>
            <a:r>
              <a:rPr lang="en-US" sz="2000" dirty="0" smtClean="0"/>
              <a:t>Zhang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October 6,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67400"/>
            <a:ext cx="914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Longitudinal Match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15400" cy="838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Accelerate off-crest, decompress, energy compress </a:t>
            </a:r>
            <a:r>
              <a:rPr lang="en-US" sz="2000" dirty="0" smtClean="0">
                <a:sym typeface="Wingdings" panose="05000000000000000000" pitchFamily="2" charset="2"/>
              </a:rPr>
              <a:t> cooling channel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4" y="2133601"/>
            <a:ext cx="8961120" cy="35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14" y="6484180"/>
            <a:ext cx="1949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(courtesy D. Douglas)</a:t>
            </a:r>
            <a:endParaRPr lang="en-US" sz="1600" i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87761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Lattice for Study</a:t>
            </a:r>
            <a:endParaRPr lang="en-US" sz="36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1066800"/>
            <a:ext cx="8839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Schematic of modules for the </a:t>
            </a:r>
            <a:r>
              <a:rPr lang="en-US" sz="2400" b="1" u="sng" dirty="0" smtClean="0"/>
              <a:t>round beam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2018713"/>
            <a:ext cx="8229600" cy="1334087"/>
            <a:chOff x="533400" y="1981200"/>
            <a:chExt cx="8229600" cy="133408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33400" y="213360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29344" y="1981200"/>
              <a:ext cx="914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linac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0" y="1981200"/>
              <a:ext cx="3657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solenoid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58164" y="1981200"/>
              <a:ext cx="54864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1996738" y="2170390"/>
              <a:ext cx="274320" cy="54864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3288" y="2668956"/>
              <a:ext cx="1297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 from linac to arc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60841" y="1981200"/>
              <a:ext cx="54864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Brace 27"/>
            <p:cNvSpPr/>
            <p:nvPr/>
          </p:nvSpPr>
          <p:spPr>
            <a:xfrm rot="16200000">
              <a:off x="4299415" y="2170390"/>
              <a:ext cx="274320" cy="54864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4592" y="2668956"/>
              <a:ext cx="1602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Match from arc to solenoid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37636" y="1981200"/>
              <a:ext cx="128016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180° arc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8415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Linac Exit: Round Beam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" y="762000"/>
            <a:ext cx="8839200" cy="1219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Modeled in </a:t>
            </a:r>
            <a:r>
              <a:rPr lang="en-US" sz="2200" dirty="0" err="1" smtClean="0"/>
              <a:t>TStep</a:t>
            </a:r>
            <a:r>
              <a:rPr lang="en-US" sz="2200" dirty="0" smtClean="0"/>
              <a:t> with space charge effects (420 </a:t>
            </a:r>
            <a:r>
              <a:rPr lang="en-US" sz="2200" dirty="0" err="1" smtClean="0"/>
              <a:t>pC</a:t>
            </a:r>
            <a:r>
              <a:rPr lang="en-US" sz="2200" dirty="0" smtClean="0"/>
              <a:t>)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Acceleration 20°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crest</a:t>
            </a:r>
          </a:p>
          <a:p>
            <a:r>
              <a:rPr lang="en-US" sz="2200" dirty="0" smtClean="0"/>
              <a:t>Input transverse match: </a:t>
            </a:r>
            <a:r>
              <a:rPr lang="en-US" sz="2200" dirty="0" err="1" smtClean="0">
                <a:latin typeface="Symbol" panose="05050102010706020507" pitchFamily="18" charset="2"/>
              </a:rPr>
              <a:t>b</a:t>
            </a:r>
            <a:r>
              <a:rPr lang="en-US" sz="2200" baseline="-25000" dirty="0" err="1" smtClean="0"/>
              <a:t>x</a:t>
            </a:r>
            <a:r>
              <a:rPr lang="en-US" sz="2200" baseline="-25000" dirty="0" smtClean="0"/>
              <a:t>=y</a:t>
            </a:r>
            <a:r>
              <a:rPr lang="en-US" sz="2200" dirty="0" smtClean="0"/>
              <a:t> = 6.0 m, </a:t>
            </a:r>
            <a:r>
              <a:rPr lang="en-US" sz="2200" dirty="0" smtClean="0">
                <a:latin typeface="Symbol" panose="05050102010706020507" pitchFamily="18" charset="2"/>
              </a:rPr>
              <a:t>a</a:t>
            </a:r>
            <a:r>
              <a:rPr lang="en-US" sz="2200" baseline="-25000" dirty="0" smtClean="0"/>
              <a:t>x=y</a:t>
            </a:r>
            <a:r>
              <a:rPr lang="en-US" sz="2200" dirty="0" smtClean="0"/>
              <a:t> = -2.0</a:t>
            </a:r>
            <a:endParaRPr lang="en-US" sz="2200" dirty="0"/>
          </a:p>
        </p:txBody>
      </p:sp>
      <p:pic>
        <p:nvPicPr>
          <p:cNvPr id="4099" name="Picture 3" descr="C:\Users\tennant\Desktop\FBT\linac_exit_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715000" cy="44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2133600"/>
            <a:ext cx="1765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17.57 m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-4.33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30.3 mm-</a:t>
            </a:r>
            <a:r>
              <a:rPr lang="en-US" sz="1600" dirty="0" err="1" smtClean="0"/>
              <a:t>mrad</a:t>
            </a:r>
            <a:endParaRPr lang="en-US" sz="1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2133600"/>
            <a:ext cx="1765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17.60 m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-4.34</a:t>
            </a:r>
          </a:p>
          <a:p>
            <a:r>
              <a:rPr lang="en-US" sz="1600" dirty="0" smtClean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30.3 mm-</a:t>
            </a:r>
            <a:r>
              <a:rPr lang="en-US" sz="1600" dirty="0" err="1" smtClean="0"/>
              <a:t>mrad</a:t>
            </a:r>
            <a:endParaRPr lang="en-US" sz="1600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1817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Recirculation Arc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8037"/>
            <a:ext cx="8839200" cy="2087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Utilize indexed dipoles to provide azimuthally </a:t>
            </a:r>
            <a:r>
              <a:rPr lang="en-US" sz="2400" dirty="0"/>
              <a:t>symmetric </a:t>
            </a:r>
            <a:r>
              <a:rPr lang="en-US" sz="2400" dirty="0" smtClean="0"/>
              <a:t>focusing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hree </a:t>
            </a:r>
            <a:r>
              <a:rPr lang="en-US" sz="2400" dirty="0"/>
              <a:t>bend </a:t>
            </a:r>
            <a:r>
              <a:rPr lang="en-US" sz="2400" dirty="0" err="1"/>
              <a:t>achromats</a:t>
            </a:r>
            <a:r>
              <a:rPr lang="en-US" sz="2400" dirty="0"/>
              <a:t> with </a:t>
            </a:r>
            <a:r>
              <a:rPr lang="en-US" sz="2400" i="1" dirty="0"/>
              <a:t>reversed</a:t>
            </a:r>
            <a:r>
              <a:rPr lang="en-US" sz="2400" dirty="0"/>
              <a:t> center bend to increase </a:t>
            </a:r>
            <a:r>
              <a:rPr lang="en-US" sz="2400" dirty="0" smtClean="0"/>
              <a:t>the focusing </a:t>
            </a:r>
            <a:r>
              <a:rPr lang="en-US" sz="2400" dirty="0"/>
              <a:t>per unit bending </a:t>
            </a:r>
            <a:endParaRPr lang="en-US" sz="2400" dirty="0" smtClean="0"/>
          </a:p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/>
              <a:t>-</a:t>
            </a:r>
            <a:r>
              <a:rPr lang="en-US" sz="2400" dirty="0" smtClean="0"/>
              <a:t>integer </a:t>
            </a:r>
            <a:r>
              <a:rPr lang="en-US" sz="2400" dirty="0"/>
              <a:t>(tune of 0.2) in both </a:t>
            </a:r>
            <a:r>
              <a:rPr lang="en-US" sz="2400" dirty="0" smtClean="0"/>
              <a:t>planes</a:t>
            </a:r>
          </a:p>
        </p:txBody>
      </p:sp>
      <p:pic>
        <p:nvPicPr>
          <p:cNvPr id="3074" name="Picture 2" descr="C:\Users\tennant\Desktop\FBT\arcbe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071"/>
            <a:ext cx="4572000" cy="35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nnant\Desktop\FBT\arcsigm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572000" cy="35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22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(design by D. Douglas)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718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7311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Lattice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1"/>
            <a:ext cx="89154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the exit of the linac to the exit of a 30 m solenoid (B=2T)</a:t>
            </a:r>
            <a:endParaRPr lang="en-US" sz="2400" dirty="0"/>
          </a:p>
        </p:txBody>
      </p:sp>
      <p:pic>
        <p:nvPicPr>
          <p:cNvPr id="5123" name="Picture 3" descr="C:\Users\tennant\Desktop\FBT\allbe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46320" cy="3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ennant\Desktop\FBT\allSigm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752600"/>
            <a:ext cx="4846320" cy="3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38195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Lattice: Emittance Evolution</a:t>
            </a:r>
            <a:endParaRPr lang="en-US" sz="3600" b="1" dirty="0"/>
          </a:p>
        </p:txBody>
      </p:sp>
      <p:pic>
        <p:nvPicPr>
          <p:cNvPr id="7170" name="Picture 2" descr="C:\Users\tennant\Desktop\FBT\emit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7162800" cy="55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04871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nnant\Desktop\FBT\tp_s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553200" cy="50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Lattice: (</a:t>
            </a:r>
            <a:r>
              <a:rPr lang="en-US" sz="3600" b="1" dirty="0" err="1" smtClean="0"/>
              <a:t>t,p</a:t>
            </a:r>
            <a:r>
              <a:rPr lang="en-US" sz="3600" b="1" dirty="0" smtClean="0"/>
              <a:t>) Phase Space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914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Longitudinal phase space at entrance to cooling solenoid</a:t>
            </a:r>
          </a:p>
          <a:p>
            <a:pPr lvl="1"/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Note: energy spread actually order of magnitude </a:t>
            </a:r>
            <a:r>
              <a:rPr lang="en-US" sz="2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than spec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5512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638800"/>
            <a:ext cx="7239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Normalized emittance of an ideal, round beam through a 180 deg. arc with 420 </a:t>
            </a:r>
            <a:r>
              <a:rPr lang="en-US" sz="2000" dirty="0" err="1" smtClean="0"/>
              <a:t>pC</a:t>
            </a:r>
            <a:r>
              <a:rPr lang="en-US" sz="2000" dirty="0"/>
              <a:t> </a:t>
            </a:r>
            <a:r>
              <a:rPr lang="en-US" sz="2000" dirty="0" smtClean="0"/>
              <a:t>(space charge on)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1" y="815574"/>
            <a:ext cx="8630459" cy="489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TStep</a:t>
            </a:r>
            <a:r>
              <a:rPr lang="en-US" sz="3600" b="1" dirty="0" smtClean="0"/>
              <a:t> Output</a:t>
            </a:r>
            <a:endParaRPr lang="en-US" sz="36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65373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7" y="838200"/>
            <a:ext cx="859060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5715000"/>
            <a:ext cx="62103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Normalized emittance of an ideal, round beam through a 180 deg. arc with 420 </a:t>
            </a:r>
            <a:r>
              <a:rPr lang="en-US" sz="2000" dirty="0" err="1" smtClean="0"/>
              <a:t>pC</a:t>
            </a:r>
            <a:r>
              <a:rPr lang="en-US" sz="2000" dirty="0" smtClean="0"/>
              <a:t> (space charge on)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840468"/>
            <a:ext cx="11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Zoomed in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0"/>
            <a:ext cx="274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TStep</a:t>
            </a:r>
            <a:r>
              <a:rPr lang="en-US" sz="3600" b="1" dirty="0" smtClean="0"/>
              <a:t> Output</a:t>
            </a:r>
            <a:endParaRPr lang="en-US" sz="36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2031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But We Have Cheated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Elegant simulations have no space charge.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Tstep</a:t>
            </a:r>
            <a:r>
              <a:rPr lang="en-US" sz="2800" dirty="0" smtClean="0"/>
              <a:t> Started with ideal distribution.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 de-chirper was just a mathematical construct rather than a real RF cavity.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Have not demonstrated cathode to cooler transport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19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068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19200" y="1371600"/>
            <a:ext cx="60198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Cooler specifications</a:t>
            </a:r>
          </a:p>
          <a:p>
            <a:r>
              <a:rPr lang="en-US" sz="2800" dirty="0" smtClean="0"/>
              <a:t>Statement of the problem</a:t>
            </a:r>
          </a:p>
          <a:p>
            <a:r>
              <a:rPr lang="en-US" sz="2800" dirty="0" smtClean="0"/>
              <a:t>Can we bend the beam?</a:t>
            </a:r>
          </a:p>
          <a:p>
            <a:r>
              <a:rPr lang="en-US" sz="2800" dirty="0" smtClean="0"/>
              <a:t>Can we not bend the beam?</a:t>
            </a:r>
          </a:p>
          <a:p>
            <a:r>
              <a:rPr lang="en-US" sz="2800" dirty="0" smtClean="0"/>
              <a:t>Where do we go from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134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 err="1" smtClean="0"/>
              <a:t>Linac</a:t>
            </a:r>
            <a:r>
              <a:rPr lang="en-US" dirty="0" smtClean="0"/>
              <a:t>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merger</a:t>
            </a:r>
          </a:p>
          <a:p>
            <a:r>
              <a:rPr lang="en-US" dirty="0"/>
              <a:t>Up and down are linked in the same way as traditional ERL</a:t>
            </a:r>
          </a:p>
          <a:p>
            <a:r>
              <a:rPr lang="en-US" dirty="0"/>
              <a:t>Bend happens after the cooling </a:t>
            </a:r>
            <a:r>
              <a:rPr lang="en-US" dirty="0" smtClean="0"/>
              <a:t>solenoid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 need bends for bunch stretcher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Cavity phasing and positioning important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504238" cy="19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9048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Possible Dual Axis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21</a:t>
            </a:fld>
            <a:r>
              <a:rPr lang="en-US" smtClean="0"/>
              <a:t>--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4360795" cy="565072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0310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to </a:t>
            </a:r>
            <a:r>
              <a:rPr lang="en-US" dirty="0" err="1" smtClean="0"/>
              <a:t>Linac</a:t>
            </a:r>
            <a:r>
              <a:rPr lang="en-US" dirty="0" smtClean="0"/>
              <a:t> 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 b="35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2000" y="22860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984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Need Gun Design (see </a:t>
            </a:r>
            <a:r>
              <a:rPr lang="en-US" sz="2400" dirty="0" err="1" smtClean="0"/>
              <a:t>Riad</a:t>
            </a:r>
            <a:r>
              <a:rPr lang="en-US" sz="2400" dirty="0" smtClean="0"/>
              <a:t> Suleiman’s talk</a:t>
            </a:r>
            <a:r>
              <a:rPr lang="en-US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Need to understand how arbitrary bunch profile causes emittance growth.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Need Merger Design for traditional ERL layout.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Down select single cell or dual cell architecture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Need to incorporate realistic de-chirper and chirper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Consider non-linear effects (see </a:t>
            </a:r>
            <a:r>
              <a:rPr lang="en-US" sz="2400" dirty="0" err="1" smtClean="0"/>
              <a:t>Rui</a:t>
            </a:r>
            <a:r>
              <a:rPr lang="en-US" sz="2400" dirty="0" smtClean="0"/>
              <a:t> Li’s talk)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Do Start to End (cathode to dump)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Look at lower energy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15431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0"/>
            <a:ext cx="29718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LERF Readiness Review 9/30/15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447800"/>
            <a:ext cx="6934200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We now have a longitudinal solution for 952 MHz acceleration.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We can bend an ideal magnetized beam 180° without transverse emittance growth.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With no space charge the longitudinal emittance looks good.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Still lots of work to 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8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6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LSC-induced Energy Change </a:t>
            </a:r>
            <a:br>
              <a:rPr lang="en-US" sz="2400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accumulated in the Cooling Channel</a:t>
            </a:r>
            <a:endParaRPr lang="en-US" sz="2400" dirty="0">
              <a:solidFill>
                <a:srgbClr val="3366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04221"/>
              </p:ext>
            </p:extLst>
          </p:nvPr>
        </p:nvGraphicFramePr>
        <p:xfrm>
          <a:off x="352559" y="1066800"/>
          <a:ext cx="3126056" cy="378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028"/>
                <a:gridCol w="1563028"/>
              </a:tblGrid>
              <a:tr h="57498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74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98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982">
                <a:tc>
                  <a:txBody>
                    <a:bodyPr/>
                    <a:lstStyle/>
                    <a:p>
                      <a:r>
                        <a:rPr lang="en-US" dirty="0" smtClean="0"/>
                        <a:t>  Drift   Length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24299"/>
              </p:ext>
            </p:extLst>
          </p:nvPr>
        </p:nvGraphicFramePr>
        <p:xfrm>
          <a:off x="568190" y="1780928"/>
          <a:ext cx="1345186" cy="3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" name="Equation" r:id="rId3" imgW="850900" imgH="203200" progId="Equation.DSMT4">
                  <p:embed/>
                </p:oleObj>
              </mc:Choice>
              <mc:Fallback>
                <p:oleObj name="Equation" r:id="rId3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190" y="1780928"/>
                        <a:ext cx="1345186" cy="32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179023"/>
              </p:ext>
            </p:extLst>
          </p:nvPr>
        </p:nvGraphicFramePr>
        <p:xfrm>
          <a:off x="2227551" y="1767229"/>
          <a:ext cx="951677" cy="35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" name="Equation" r:id="rId5" imgW="508000" imgH="190500" progId="Equation.DSMT4">
                  <p:embed/>
                </p:oleObj>
              </mc:Choice>
              <mc:Fallback>
                <p:oleObj name="Equation" r:id="rId5" imgW="508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551" y="1767229"/>
                        <a:ext cx="951677" cy="35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80989"/>
              </p:ext>
            </p:extLst>
          </p:nvPr>
        </p:nvGraphicFramePr>
        <p:xfrm>
          <a:off x="568189" y="2403512"/>
          <a:ext cx="1345186" cy="3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" name="Equation" r:id="rId7" imgW="812800" imgH="203200" progId="Equation.DSMT4">
                  <p:embed/>
                </p:oleObj>
              </mc:Choice>
              <mc:Fallback>
                <p:oleObj name="Equation" r:id="rId7" imgW="812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189" y="2403512"/>
                        <a:ext cx="1345186" cy="3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69876"/>
              </p:ext>
            </p:extLst>
          </p:nvPr>
        </p:nvGraphicFramePr>
        <p:xfrm>
          <a:off x="2014495" y="2349968"/>
          <a:ext cx="1475944" cy="38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Equation" r:id="rId9" imgW="889000" imgH="228600" progId="Equation.DSMT4">
                  <p:embed/>
                </p:oleObj>
              </mc:Choice>
              <mc:Fallback>
                <p:oleObj name="Equation" r:id="rId9" imgW="889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4495" y="2349968"/>
                        <a:ext cx="1475944" cy="38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57976"/>
              </p:ext>
            </p:extLst>
          </p:nvPr>
        </p:nvGraphicFramePr>
        <p:xfrm>
          <a:off x="712248" y="2851161"/>
          <a:ext cx="1065331" cy="44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Equation" r:id="rId11" imgW="609600" imgH="254000" progId="Equation.DSMT4">
                  <p:embed/>
                </p:oleObj>
              </mc:Choice>
              <mc:Fallback>
                <p:oleObj name="Equation" r:id="rId11" imgW="609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2248" y="2851161"/>
                        <a:ext cx="1065331" cy="444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53519"/>
              </p:ext>
            </p:extLst>
          </p:nvPr>
        </p:nvGraphicFramePr>
        <p:xfrm>
          <a:off x="1939668" y="2956035"/>
          <a:ext cx="1545013" cy="33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13" imgW="927100" imgH="203200" progId="Equation.DSMT4">
                  <p:embed/>
                </p:oleObj>
              </mc:Choice>
              <mc:Fallback>
                <p:oleObj name="Equation" r:id="rId13" imgW="927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9668" y="2956035"/>
                        <a:ext cx="1545013" cy="33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51826"/>
              </p:ext>
            </p:extLst>
          </p:nvPr>
        </p:nvGraphicFramePr>
        <p:xfrm>
          <a:off x="655621" y="3517002"/>
          <a:ext cx="1098704" cy="71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Equation" r:id="rId15" imgW="685800" imgH="444500" progId="Equation.DSMT4">
                  <p:embed/>
                </p:oleObj>
              </mc:Choice>
              <mc:Fallback>
                <p:oleObj name="Equation" r:id="rId15" imgW="685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5621" y="3517002"/>
                        <a:ext cx="1098704" cy="715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50407"/>
              </p:ext>
            </p:extLst>
          </p:nvPr>
        </p:nvGraphicFramePr>
        <p:xfrm>
          <a:off x="1975759" y="3680364"/>
          <a:ext cx="1502856" cy="3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17" imgW="762000" imgH="190500" progId="Equation.DSMT4">
                  <p:embed/>
                </p:oleObj>
              </mc:Choice>
              <mc:Fallback>
                <p:oleObj name="Equation" r:id="rId17" imgW="762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75759" y="3680364"/>
                        <a:ext cx="1502856" cy="37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5-09-16 at 3.40.25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39" y="1552851"/>
            <a:ext cx="5639450" cy="322453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43898"/>
              </p:ext>
            </p:extLst>
          </p:nvPr>
        </p:nvGraphicFramePr>
        <p:xfrm>
          <a:off x="8114125" y="2768198"/>
          <a:ext cx="742825" cy="45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Equation" r:id="rId20" imgW="355600" imgH="215900" progId="Equation.DSMT4">
                  <p:embed/>
                </p:oleObj>
              </mc:Choice>
              <mc:Fallback>
                <p:oleObj name="Equation" r:id="rId20" imgW="355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14125" y="2768198"/>
                        <a:ext cx="742825" cy="45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27517"/>
              </p:ext>
            </p:extLst>
          </p:nvPr>
        </p:nvGraphicFramePr>
        <p:xfrm>
          <a:off x="5723955" y="1041000"/>
          <a:ext cx="1221083" cy="4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" name="Equation" r:id="rId22" imgW="558800" imgH="203200" progId="Equation.DSMT4">
                  <p:embed/>
                </p:oleObj>
              </mc:Choice>
              <mc:Fallback>
                <p:oleObj name="Equation" r:id="rId22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23955" y="1041000"/>
                        <a:ext cx="1221083" cy="44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45542"/>
              </p:ext>
            </p:extLst>
          </p:nvPr>
        </p:nvGraphicFramePr>
        <p:xfrm>
          <a:off x="2194978" y="4444930"/>
          <a:ext cx="984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" name="Equation" r:id="rId24" imgW="622300" imgH="152400" progId="Equation.DSMT4">
                  <p:embed/>
                </p:oleObj>
              </mc:Choice>
              <mc:Fallback>
                <p:oleObj name="Equation" r:id="rId24" imgW="6223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94978" y="4444930"/>
                        <a:ext cx="98425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93596"/>
              </p:ext>
            </p:extLst>
          </p:nvPr>
        </p:nvGraphicFramePr>
        <p:xfrm>
          <a:off x="6765253" y="1532012"/>
          <a:ext cx="1034511" cy="37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Equation" r:id="rId26" imgW="558800" imgH="203200" progId="Equation.DSMT4">
                  <p:embed/>
                </p:oleObj>
              </mc:Choice>
              <mc:Fallback>
                <p:oleObj name="Equation" r:id="rId26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65253" y="1532012"/>
                        <a:ext cx="1034511" cy="37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18035"/>
              </p:ext>
            </p:extLst>
          </p:nvPr>
        </p:nvGraphicFramePr>
        <p:xfrm>
          <a:off x="6413555" y="2155996"/>
          <a:ext cx="1062966" cy="38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Equation" r:id="rId28" imgW="558800" imgH="203200" progId="Equation.DSMT4">
                  <p:embed/>
                </p:oleObj>
              </mc:Choice>
              <mc:Fallback>
                <p:oleObj name="Equation" r:id="rId28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13555" y="2155996"/>
                        <a:ext cx="1062966" cy="38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08234"/>
              </p:ext>
            </p:extLst>
          </p:nvPr>
        </p:nvGraphicFramePr>
        <p:xfrm>
          <a:off x="5028665" y="231374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Equation" r:id="rId30" imgW="114300" imgH="165100" progId="Equation.DSMT4">
                  <p:embed/>
                </p:oleObj>
              </mc:Choice>
              <mc:Fallback>
                <p:oleObj name="Equation" r:id="rId3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028665" y="231374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80519"/>
              </p:ext>
            </p:extLst>
          </p:nvPr>
        </p:nvGraphicFramePr>
        <p:xfrm>
          <a:off x="2509339" y="5150081"/>
          <a:ext cx="5604786" cy="81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Equation" r:id="rId32" imgW="2705100" imgH="393700" progId="Equation.3">
                  <p:embed/>
                </p:oleObj>
              </mc:Choice>
              <mc:Fallback>
                <p:oleObj name="Equation" r:id="rId32" imgW="2705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509339" y="5150081"/>
                        <a:ext cx="5604786" cy="81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1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Cooler Specifications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6934200" cy="4576482"/>
          </a:xfrm>
        </p:spPr>
        <p:txBody>
          <a:bodyPr>
            <a:normAutofit/>
          </a:bodyPr>
          <a:lstStyle/>
          <a:p>
            <a:pPr>
              <a:tabLst>
                <a:tab pos="4572000" algn="l"/>
              </a:tabLst>
            </a:pPr>
            <a:r>
              <a:rPr lang="en-US" sz="2400" dirty="0" smtClean="0"/>
              <a:t>Energy	20-55 MeV</a:t>
            </a:r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Charge	420 </a:t>
            </a:r>
            <a:r>
              <a:rPr lang="en-US" sz="2400" dirty="0" err="1" smtClean="0"/>
              <a:t>pC</a:t>
            </a:r>
            <a:endParaRPr lang="en-US" sz="2400" dirty="0" smtClean="0"/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Repetition rate	</a:t>
            </a:r>
            <a:r>
              <a:rPr lang="en-US" sz="2400" dirty="0" smtClean="0"/>
              <a:t>476(952) </a:t>
            </a:r>
            <a:r>
              <a:rPr lang="en-US" sz="2400" dirty="0" smtClean="0"/>
              <a:t>MHz</a:t>
            </a:r>
          </a:p>
          <a:p>
            <a:pPr>
              <a:tabLst>
                <a:tab pos="4572000" algn="l"/>
              </a:tabLst>
            </a:pPr>
            <a:r>
              <a:rPr lang="en-US" sz="2400" i="1" dirty="0"/>
              <a:t>r</a:t>
            </a:r>
            <a:r>
              <a:rPr lang="en-US" sz="2400" i="1" dirty="0" smtClean="0"/>
              <a:t>ms </a:t>
            </a:r>
            <a:r>
              <a:rPr lang="en-US" sz="2400" dirty="0" smtClean="0"/>
              <a:t>Bunch length	70 </a:t>
            </a:r>
            <a:r>
              <a:rPr lang="en-US" sz="2400" dirty="0" smtClean="0"/>
              <a:t>psec (24°)</a:t>
            </a:r>
            <a:endParaRPr lang="en-US" sz="2400" dirty="0" smtClean="0"/>
          </a:p>
          <a:p>
            <a:pPr>
              <a:tabLst>
                <a:tab pos="4572000" algn="l"/>
              </a:tabLst>
            </a:pPr>
            <a:r>
              <a:rPr lang="en-US" sz="2400" i="1" dirty="0"/>
              <a:t>r</a:t>
            </a:r>
            <a:r>
              <a:rPr lang="en-US" sz="2400" i="1" dirty="0" smtClean="0"/>
              <a:t>ms</a:t>
            </a:r>
            <a:r>
              <a:rPr lang="en-US" sz="2400" dirty="0" smtClean="0"/>
              <a:t> emittance	30 mm-</a:t>
            </a:r>
            <a:r>
              <a:rPr lang="en-US" sz="2400" dirty="0" err="1" smtClean="0"/>
              <a:t>mrad</a:t>
            </a:r>
            <a:endParaRPr lang="en-US" sz="2400" dirty="0" smtClean="0"/>
          </a:p>
          <a:p>
            <a:pPr>
              <a:tabLst>
                <a:tab pos="4572000" algn="l"/>
              </a:tabLst>
            </a:pPr>
            <a:r>
              <a:rPr lang="en-US" sz="2400" i="1" dirty="0"/>
              <a:t>r</a:t>
            </a:r>
            <a:r>
              <a:rPr lang="en-US" sz="2400" i="1" dirty="0" smtClean="0"/>
              <a:t>ms</a:t>
            </a:r>
            <a:r>
              <a:rPr lang="en-US" sz="2400" dirty="0" smtClean="0"/>
              <a:t> Energy spread (</a:t>
            </a:r>
            <a:r>
              <a:rPr lang="en-US" sz="2400" dirty="0" err="1" smtClean="0"/>
              <a:t>uncorr</a:t>
            </a:r>
            <a:r>
              <a:rPr lang="en-US" sz="2400" dirty="0" smtClean="0"/>
              <a:t>.)*	3x10</a:t>
            </a:r>
            <a:r>
              <a:rPr lang="en-US" sz="2400" baseline="30000" dirty="0" smtClean="0"/>
              <a:t>-4</a:t>
            </a:r>
            <a:endParaRPr lang="en-US" sz="2400" dirty="0" smtClean="0"/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Energy spread (p-p corr.)*	&lt;2x10</a:t>
            </a:r>
            <a:r>
              <a:rPr lang="en-US" sz="2400" baseline="30000" dirty="0" smtClean="0"/>
              <a:t>-3</a:t>
            </a:r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Solenoid field	2 T</a:t>
            </a:r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Solenoid length	30 m</a:t>
            </a:r>
          </a:p>
          <a:p>
            <a:pPr>
              <a:tabLst>
                <a:tab pos="4572000" algn="l"/>
              </a:tabLst>
            </a:pPr>
            <a:r>
              <a:rPr lang="en-US" sz="2400" dirty="0" smtClean="0"/>
              <a:t>Injector	Magnetized!</a:t>
            </a:r>
            <a:r>
              <a:rPr lang="en-US" sz="2400" dirty="0" smtClean="0"/>
              <a:t>!</a:t>
            </a:r>
            <a:endParaRPr lang="en-US" sz="2400" dirty="0" smtClean="0"/>
          </a:p>
          <a:p>
            <a:pPr marL="0" indent="0">
              <a:buNone/>
              <a:tabLst>
                <a:tab pos="4572000" algn="l"/>
              </a:tabLst>
            </a:pPr>
            <a:endParaRPr lang="en-US" sz="2400" dirty="0" smtClean="0"/>
          </a:p>
          <a:p>
            <a:pPr>
              <a:tabLst>
                <a:tab pos="4176713" algn="l"/>
              </a:tabLs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8468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36" y="911122"/>
            <a:ext cx="4707376" cy="22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of the Correlated Electron Beam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9" y="2337436"/>
            <a:ext cx="5029200" cy="114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1" y="987322"/>
            <a:ext cx="2097405" cy="472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3886200"/>
                <a:ext cx="8253967" cy="225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 An ion only sees the electrons around itself.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In the co-moving frame, the electrons get a drift velocity.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In the local electron beam frame, the ion get a drift velocity.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is replaced as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, with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the drift velocity.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6200"/>
                <a:ext cx="8253967" cy="2259721"/>
              </a:xfrm>
              <a:prstGeom prst="rect">
                <a:avLst/>
              </a:prstGeom>
              <a:blipFill rotWithShape="1">
                <a:blip r:embed="rId8"/>
                <a:stretch>
                  <a:fillRect b="-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35560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Cooling Rate vs. Momentum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918882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Monte Carlo model.</a:t>
            </a:r>
            <a:endParaRPr lang="en-US" i="1" dirty="0">
              <a:latin typeface="Cambria Math"/>
            </a:endParaRPr>
          </a:p>
          <a:p>
            <a:r>
              <a:rPr lang="en-US" dirty="0">
                <a:latin typeface="Cambria Math"/>
              </a:rPr>
              <a:t>Enough </a:t>
            </a:r>
            <a:r>
              <a:rPr lang="en-US" dirty="0" smtClean="0">
                <a:latin typeface="Cambria Math"/>
              </a:rPr>
              <a:t>samples </a:t>
            </a:r>
            <a:r>
              <a:rPr lang="en-US" dirty="0">
                <a:latin typeface="Cambria Math"/>
              </a:rPr>
              <a:t>to make sure the result is stable till the third effective digit 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42814"/>
              </p:ext>
            </p:extLst>
          </p:nvPr>
        </p:nvGraphicFramePr>
        <p:xfrm>
          <a:off x="228600" y="2133600"/>
          <a:ext cx="8686800" cy="269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/>
                <a:gridCol w="838200"/>
                <a:gridCol w="1219200"/>
                <a:gridCol w="1219200"/>
                <a:gridCol w="1219200"/>
                <a:gridCol w="1066800"/>
                <a:gridCol w="1276350"/>
                <a:gridCol w="10858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δ</a:t>
                      </a:r>
                      <a:r>
                        <a:rPr lang="en-US" baseline="-25000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Uncorrelated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i="0" baseline="30000" dirty="0" smtClean="0"/>
                        <a:t>-4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err="1" smtClean="0"/>
                        <a:t>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err="1" smtClean="0"/>
                        <a:t>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0" dirty="0" smtClean="0"/>
                        <a:t>(×10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baseline="0" dirty="0" smtClean="0"/>
                        <a:t>(×10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baseline="0" dirty="0" smtClean="0"/>
                        <a:t>(×10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54864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Cooling rate is severely reduced, especially in the longitudinal direction. </a:t>
            </a:r>
            <a:endParaRPr lang="en-US" sz="2000" dirty="0">
              <a:solidFill>
                <a:srgbClr val="0000FF"/>
              </a:solidFill>
              <a:latin typeface="Cambria Math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92468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7 at 10.54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99" y="1635954"/>
            <a:ext cx="4787900" cy="30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767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LSC-induced Energy Change  Accumulated</a:t>
            </a:r>
            <a:br>
              <a:rPr lang="en-US" sz="2000" dirty="0" smtClean="0">
                <a:solidFill>
                  <a:srgbClr val="3366FF"/>
                </a:solidFill>
              </a:rPr>
            </a:br>
            <a:r>
              <a:rPr lang="en-US" sz="2000" dirty="0" smtClean="0">
                <a:solidFill>
                  <a:srgbClr val="3366FF"/>
                </a:solidFill>
              </a:rPr>
              <a:t> in the </a:t>
            </a:r>
            <a:r>
              <a:rPr lang="en-US" sz="2000" dirty="0" err="1" smtClean="0">
                <a:solidFill>
                  <a:srgbClr val="3366FF"/>
                </a:solidFill>
              </a:rPr>
              <a:t>Linac</a:t>
            </a:r>
            <a:r>
              <a:rPr lang="en-US" sz="2000" dirty="0" smtClean="0">
                <a:solidFill>
                  <a:srgbClr val="3366FF"/>
                </a:solidFill>
              </a:rPr>
              <a:t> (8m)  and the Following </a:t>
            </a:r>
            <a:r>
              <a:rPr lang="en-US" sz="2000" dirty="0">
                <a:solidFill>
                  <a:srgbClr val="3366FF"/>
                </a:solidFill>
              </a:rPr>
              <a:t>M</a:t>
            </a:r>
            <a:r>
              <a:rPr lang="en-US" sz="2000" dirty="0" smtClean="0">
                <a:solidFill>
                  <a:srgbClr val="3366FF"/>
                </a:solidFill>
              </a:rPr>
              <a:t>atching Section (4m)</a:t>
            </a:r>
            <a:endParaRPr lang="en-US" sz="2000" dirty="0">
              <a:solidFill>
                <a:srgbClr val="3366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50327"/>
              </p:ext>
            </p:extLst>
          </p:nvPr>
        </p:nvGraphicFramePr>
        <p:xfrm>
          <a:off x="457200" y="1143000"/>
          <a:ext cx="3137881" cy="363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020"/>
                <a:gridCol w="1387861"/>
              </a:tblGrid>
              <a:tr h="585102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3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103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322">
                <a:tc>
                  <a:txBody>
                    <a:bodyPr/>
                    <a:lstStyle/>
                    <a:p>
                      <a:r>
                        <a:rPr lang="en-US" dirty="0" smtClean="0"/>
                        <a:t>      Drift Length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88588"/>
              </p:ext>
            </p:extLst>
          </p:nvPr>
        </p:nvGraphicFramePr>
        <p:xfrm>
          <a:off x="493045" y="1856545"/>
          <a:ext cx="1425634" cy="2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" name="Equation" r:id="rId4" imgW="1079500" imgH="203200" progId="Equation.DSMT4">
                  <p:embed/>
                </p:oleObj>
              </mc:Choice>
              <mc:Fallback>
                <p:oleObj name="Equation" r:id="rId4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045" y="1856545"/>
                        <a:ext cx="1425634" cy="26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596046"/>
              </p:ext>
            </p:extLst>
          </p:nvPr>
        </p:nvGraphicFramePr>
        <p:xfrm>
          <a:off x="2359945" y="1843845"/>
          <a:ext cx="1180046" cy="28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2" name="Equation" r:id="rId6" imgW="800100" imgH="190500" progId="Equation.DSMT4">
                  <p:embed/>
                </p:oleObj>
              </mc:Choice>
              <mc:Fallback>
                <p:oleObj name="Equation" r:id="rId6" imgW="800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9945" y="1843845"/>
                        <a:ext cx="1180046" cy="28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59526"/>
              </p:ext>
            </p:extLst>
          </p:nvPr>
        </p:nvGraphicFramePr>
        <p:xfrm>
          <a:off x="573493" y="2320953"/>
          <a:ext cx="1345186" cy="3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" name="Equation" r:id="rId8" imgW="812800" imgH="203200" progId="Equation.DSMT4">
                  <p:embed/>
                </p:oleObj>
              </mc:Choice>
              <mc:Fallback>
                <p:oleObj name="Equation" r:id="rId8" imgW="812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493" y="2320953"/>
                        <a:ext cx="1345186" cy="3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63428"/>
              </p:ext>
            </p:extLst>
          </p:nvPr>
        </p:nvGraphicFramePr>
        <p:xfrm>
          <a:off x="2189138" y="2320953"/>
          <a:ext cx="1405943" cy="36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" name="Equation" r:id="rId10" imgW="889000" imgH="228600" progId="Equation.DSMT4">
                  <p:embed/>
                </p:oleObj>
              </mc:Choice>
              <mc:Fallback>
                <p:oleObj name="Equation" r:id="rId10" imgW="889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9138" y="2320953"/>
                        <a:ext cx="1405943" cy="36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2683"/>
              </p:ext>
            </p:extLst>
          </p:nvPr>
        </p:nvGraphicFramePr>
        <p:xfrm>
          <a:off x="816890" y="2927360"/>
          <a:ext cx="1065331" cy="44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" name="Equation" r:id="rId12" imgW="609600" imgH="254000" progId="Equation.DSMT4">
                  <p:embed/>
                </p:oleObj>
              </mc:Choice>
              <mc:Fallback>
                <p:oleObj name="Equation" r:id="rId12" imgW="609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6890" y="2927360"/>
                        <a:ext cx="1065331" cy="444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02153"/>
              </p:ext>
            </p:extLst>
          </p:nvPr>
        </p:nvGraphicFramePr>
        <p:xfrm>
          <a:off x="2189138" y="2927360"/>
          <a:ext cx="1406873" cy="30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" name="Equation" r:id="rId14" imgW="927100" imgH="203200" progId="Equation.DSMT4">
                  <p:embed/>
                </p:oleObj>
              </mc:Choice>
              <mc:Fallback>
                <p:oleObj name="Equation" r:id="rId14" imgW="927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89138" y="2927360"/>
                        <a:ext cx="1406873" cy="30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09259"/>
              </p:ext>
            </p:extLst>
          </p:nvPr>
        </p:nvGraphicFramePr>
        <p:xfrm>
          <a:off x="654354" y="3398581"/>
          <a:ext cx="13636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" name="Equation" r:id="rId16" imgW="850900" imgH="444500" progId="Equation.DSMT4">
                  <p:embed/>
                </p:oleObj>
              </mc:Choice>
              <mc:Fallback>
                <p:oleObj name="Equation" r:id="rId16" imgW="850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4354" y="3398581"/>
                        <a:ext cx="1363663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31906"/>
              </p:ext>
            </p:extLst>
          </p:nvPr>
        </p:nvGraphicFramePr>
        <p:xfrm>
          <a:off x="2161507" y="3380545"/>
          <a:ext cx="14525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" name="Equation" r:id="rId18" imgW="736600" imgH="457200" progId="Equation.3">
                  <p:embed/>
                </p:oleObj>
              </mc:Choice>
              <mc:Fallback>
                <p:oleObj name="Equation" r:id="rId18" imgW="73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61507" y="3380545"/>
                        <a:ext cx="145256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18067"/>
              </p:ext>
            </p:extLst>
          </p:nvPr>
        </p:nvGraphicFramePr>
        <p:xfrm>
          <a:off x="8165431" y="3173080"/>
          <a:ext cx="742825" cy="45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" name="Equation" r:id="rId20" imgW="355600" imgH="215900" progId="Equation.DSMT4">
                  <p:embed/>
                </p:oleObj>
              </mc:Choice>
              <mc:Fallback>
                <p:oleObj name="Equation" r:id="rId20" imgW="355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65431" y="3173080"/>
                        <a:ext cx="742825" cy="45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128671"/>
              </p:ext>
            </p:extLst>
          </p:nvPr>
        </p:nvGraphicFramePr>
        <p:xfrm>
          <a:off x="5828597" y="1117199"/>
          <a:ext cx="1221083" cy="4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" name="Equation" r:id="rId22" imgW="558800" imgH="203200" progId="Equation.DSMT4">
                  <p:embed/>
                </p:oleObj>
              </mc:Choice>
              <mc:Fallback>
                <p:oleObj name="Equation" r:id="rId22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28597" y="1117199"/>
                        <a:ext cx="1221083" cy="44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31249"/>
              </p:ext>
            </p:extLst>
          </p:nvPr>
        </p:nvGraphicFramePr>
        <p:xfrm>
          <a:off x="2190082" y="4388608"/>
          <a:ext cx="1204913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" name="Equation" r:id="rId24" imgW="762000" imgH="152400" progId="Equation.DSMT4">
                  <p:embed/>
                </p:oleObj>
              </mc:Choice>
              <mc:Fallback>
                <p:oleObj name="Equation" r:id="rId24" imgW="762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90082" y="4388608"/>
                        <a:ext cx="1204913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43419"/>
              </p:ext>
            </p:extLst>
          </p:nvPr>
        </p:nvGraphicFramePr>
        <p:xfrm>
          <a:off x="7063907" y="1561229"/>
          <a:ext cx="1034511" cy="376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" name="Equation" r:id="rId26" imgW="558800" imgH="203200" progId="Equation.DSMT4">
                  <p:embed/>
                </p:oleObj>
              </mc:Choice>
              <mc:Fallback>
                <p:oleObj name="Equation" r:id="rId26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63907" y="1561229"/>
                        <a:ext cx="1034511" cy="376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22202"/>
              </p:ext>
            </p:extLst>
          </p:nvPr>
        </p:nvGraphicFramePr>
        <p:xfrm>
          <a:off x="6518197" y="2286444"/>
          <a:ext cx="1062966" cy="38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" name="Equation" r:id="rId28" imgW="558800" imgH="203200" progId="Equation.DSMT4">
                  <p:embed/>
                </p:oleObj>
              </mc:Choice>
              <mc:Fallback>
                <p:oleObj name="Equation" r:id="rId28" imgW="55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518197" y="2286444"/>
                        <a:ext cx="1062966" cy="38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27659"/>
              </p:ext>
            </p:extLst>
          </p:nvPr>
        </p:nvGraphicFramePr>
        <p:xfrm>
          <a:off x="5133307" y="238994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" name="Equation" r:id="rId30" imgW="114300" imgH="165100" progId="Equation.DSMT4">
                  <p:embed/>
                </p:oleObj>
              </mc:Choice>
              <mc:Fallback>
                <p:oleObj name="Equation" r:id="rId3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33307" y="238994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40156"/>
              </p:ext>
            </p:extLst>
          </p:nvPr>
        </p:nvGraphicFramePr>
        <p:xfrm>
          <a:off x="2494882" y="5226808"/>
          <a:ext cx="5843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" name="Equation" r:id="rId32" imgW="2819400" imgH="393700" progId="Equation.3">
                  <p:embed/>
                </p:oleObj>
              </mc:Choice>
              <mc:Fallback>
                <p:oleObj name="Equation" r:id="rId32" imgW="2819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94882" y="5226808"/>
                        <a:ext cx="5843588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69968" y="4980143"/>
            <a:ext cx="374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Here is an under-estimated result: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50705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So Hard about This?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Have to run very high </a:t>
            </a:r>
            <a:r>
              <a:rPr lang="en-US" sz="2400" dirty="0" smtClean="0"/>
              <a:t>current (200 mA)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Must have energy recovery or cost is too high</a:t>
            </a:r>
          </a:p>
          <a:p>
            <a:pPr lvl="1">
              <a:buFont typeface="Wingdings" charset="2"/>
              <a:buChar char="Ø"/>
            </a:pPr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dirty="0" smtClean="0"/>
              <a:t>SRF </a:t>
            </a:r>
            <a:r>
              <a:rPr lang="en-US" sz="2400" dirty="0" smtClean="0"/>
              <a:t>cavities (at least in the linac)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No magnetic </a:t>
            </a:r>
            <a:r>
              <a:rPr lang="en-US" sz="2400" dirty="0" smtClean="0"/>
              <a:t>fields in the </a:t>
            </a:r>
            <a:r>
              <a:rPr lang="en-US" sz="2400" dirty="0" smtClean="0"/>
              <a:t>linac cavities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current varies with position in the micro-bunch so space charge forces vary and cannot be perfectly compensated.</a:t>
            </a:r>
          </a:p>
          <a:p>
            <a:r>
              <a:rPr lang="en-US" sz="2400" dirty="0" smtClean="0"/>
              <a:t>Any realistic design must bend the beam with discreet magnet elements.</a:t>
            </a:r>
          </a:p>
          <a:p>
            <a:r>
              <a:rPr lang="en-US" sz="2400" dirty="0" smtClean="0"/>
              <a:t>No micro-pulsed high current source has been demonstrated</a:t>
            </a:r>
          </a:p>
          <a:p>
            <a:r>
              <a:rPr lang="en-US" sz="2400" dirty="0" smtClean="0"/>
              <a:t>Bunch is very long in the cooler solenoid.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0900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Architecture: </a:t>
            </a:r>
            <a:r>
              <a:rPr lang="en-US" dirty="0" smtClean="0"/>
              <a:t>Traditional 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245"/>
          </a:xfrm>
        </p:spPr>
        <p:txBody>
          <a:bodyPr/>
          <a:lstStyle/>
          <a:p>
            <a:r>
              <a:rPr lang="en-US" dirty="0" smtClean="0"/>
              <a:t>Same-cell energy </a:t>
            </a:r>
            <a:r>
              <a:rPr lang="en-US" dirty="0" smtClean="0"/>
              <a:t>recovery in SRF cavities</a:t>
            </a:r>
          </a:p>
          <a:p>
            <a:r>
              <a:rPr lang="en-US" dirty="0" err="1" smtClean="0"/>
              <a:t>Dechirper</a:t>
            </a:r>
            <a:r>
              <a:rPr lang="en-US" dirty="0" smtClean="0"/>
              <a:t> and chirper before and after solenoid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Bends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Possible R2F/F2R with space charge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Dump energy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134100" cy="25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819400" y="5562600"/>
            <a:ext cx="3429000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6243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Bend the Beam?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9</a:t>
            </a:fld>
            <a:r>
              <a:rPr lang="en-US" smtClean="0"/>
              <a:t>--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95400"/>
            <a:ext cx="7347527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958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can transport beams and keep them “calm” if we use solenoids to focus and n=1/2 dipoles to bend the beam. This is all for a DC beam.  What about for a pulsed beam?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</p:spPr>
        <p:txBody>
          <a:bodyPr/>
          <a:lstStyle/>
          <a:p>
            <a:r>
              <a:rPr lang="en-US" dirty="0" smtClean="0"/>
              <a:t>MEIC Collaboration Mtg. Oct. 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8594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\delta_p$ is the drift momentum.&#10;&#10;At the entrance of the cooler: $A = 4\sigma_p$&#10;&#10;At the end of the cooler: $A = 8 \sigma_p$ &#10;&#10;Assume $A$ increases linearly inside the cooler.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\delta p = A \sin \left (\frac{z}{3 \sigma} \cdot \pi \right )$$&#10;\end{document}"/>
  <p:tag name="IGUANATEXSIZE" val="20"/>
</p:tagLst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47196</TotalTime>
  <Words>1129</Words>
  <Application>Microsoft Macintosh PowerPoint</Application>
  <PresentationFormat>On-screen Show (4:3)</PresentationFormat>
  <Paragraphs>206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JLabPowerpointMain</vt:lpstr>
      <vt:lpstr>Equation</vt:lpstr>
      <vt:lpstr>Overview of ERL MEIC Cooler Design Studies</vt:lpstr>
      <vt:lpstr>Outline</vt:lpstr>
      <vt:lpstr>Cooler Specifications</vt:lpstr>
      <vt:lpstr>PowerPoint Presentation</vt:lpstr>
      <vt:lpstr>Cooling Rate vs. Momentum Spread</vt:lpstr>
      <vt:lpstr>LSC-induced Energy Change  Accumulated  in the Linac (8m)  and the Following Matching Section (4m)</vt:lpstr>
      <vt:lpstr>So What is So Hard about This?</vt:lpstr>
      <vt:lpstr>Architecture: Traditional ERL</vt:lpstr>
      <vt:lpstr>Can We Bend the Beam?</vt:lpstr>
      <vt:lpstr>Longitudinal Match</vt:lpstr>
      <vt:lpstr>Lattice for Study</vt:lpstr>
      <vt:lpstr>Linac Exit: Round Beam</vt:lpstr>
      <vt:lpstr>Recirculation Arc</vt:lpstr>
      <vt:lpstr>Lattice</vt:lpstr>
      <vt:lpstr>Lattice: Emittance Evolution</vt:lpstr>
      <vt:lpstr>Lattice: (t,p) Phase Space</vt:lpstr>
      <vt:lpstr>PowerPoint Presentation</vt:lpstr>
      <vt:lpstr>PowerPoint Presentation</vt:lpstr>
      <vt:lpstr>But We Have Cheated</vt:lpstr>
      <vt:lpstr>Architecture: Linac to Linac ER</vt:lpstr>
      <vt:lpstr>Possible Dual Axis Design</vt:lpstr>
      <vt:lpstr>Linac to Linac ER</vt:lpstr>
      <vt:lpstr>Where Do We Go From Here?</vt:lpstr>
      <vt:lpstr>PowerPoint Presentation</vt:lpstr>
      <vt:lpstr>LSC-induced Energy Change  accumulated in the Cooling Channel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Stephen Benson</cp:lastModifiedBy>
  <cp:revision>813</cp:revision>
  <cp:lastPrinted>2015-08-26T16:19:31Z</cp:lastPrinted>
  <dcterms:created xsi:type="dcterms:W3CDTF">2007-06-12T14:12:08Z</dcterms:created>
  <dcterms:modified xsi:type="dcterms:W3CDTF">2015-10-05T13:43:32Z</dcterms:modified>
</cp:coreProperties>
</file>