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4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  <p:sldMasterId id="2147483667" r:id="rId2"/>
    <p:sldMasterId id="2147483680" r:id="rId3"/>
    <p:sldMasterId id="2147483693" r:id="rId4"/>
    <p:sldMasterId id="2147483706" r:id="rId5"/>
    <p:sldMasterId id="2147483719" r:id="rId6"/>
    <p:sldMasterId id="2147483732" r:id="rId7"/>
    <p:sldMasterId id="2147483745" r:id="rId8"/>
    <p:sldMasterId id="2147483758" r:id="rId9"/>
    <p:sldMasterId id="2147483771" r:id="rId10"/>
    <p:sldMasterId id="2147483784" r:id="rId11"/>
    <p:sldMasterId id="2147483797" r:id="rId12"/>
    <p:sldMasterId id="2147483810" r:id="rId13"/>
    <p:sldMasterId id="2147483823" r:id="rId14"/>
    <p:sldMasterId id="2147483837" r:id="rId15"/>
  </p:sldMasterIdLst>
  <p:notesMasterIdLst>
    <p:notesMasterId r:id="rId52"/>
  </p:notesMasterIdLst>
  <p:handoutMasterIdLst>
    <p:handoutMasterId r:id="rId53"/>
  </p:handoutMasterIdLst>
  <p:sldIdLst>
    <p:sldId id="256" r:id="rId16"/>
    <p:sldId id="277" r:id="rId17"/>
    <p:sldId id="278" r:id="rId18"/>
    <p:sldId id="281" r:id="rId19"/>
    <p:sldId id="283" r:id="rId20"/>
    <p:sldId id="284" r:id="rId21"/>
    <p:sldId id="288" r:id="rId22"/>
    <p:sldId id="257" r:id="rId23"/>
    <p:sldId id="310" r:id="rId24"/>
    <p:sldId id="311" r:id="rId25"/>
    <p:sldId id="289" r:id="rId26"/>
    <p:sldId id="291" r:id="rId27"/>
    <p:sldId id="290" r:id="rId28"/>
    <p:sldId id="293" r:id="rId29"/>
    <p:sldId id="312" r:id="rId30"/>
    <p:sldId id="307" r:id="rId31"/>
    <p:sldId id="294" r:id="rId32"/>
    <p:sldId id="259" r:id="rId33"/>
    <p:sldId id="260" r:id="rId34"/>
    <p:sldId id="261" r:id="rId35"/>
    <p:sldId id="264" r:id="rId36"/>
    <p:sldId id="266" r:id="rId37"/>
    <p:sldId id="269" r:id="rId38"/>
    <p:sldId id="301" r:id="rId39"/>
    <p:sldId id="273" r:id="rId40"/>
    <p:sldId id="299" r:id="rId41"/>
    <p:sldId id="296" r:id="rId42"/>
    <p:sldId id="297" r:id="rId43"/>
    <p:sldId id="300" r:id="rId44"/>
    <p:sldId id="298" r:id="rId45"/>
    <p:sldId id="308" r:id="rId46"/>
    <p:sldId id="305" r:id="rId47"/>
    <p:sldId id="302" r:id="rId48"/>
    <p:sldId id="303" r:id="rId49"/>
    <p:sldId id="304" r:id="rId50"/>
    <p:sldId id="309" r:id="rId51"/>
  </p:sldIdLst>
  <p:sldSz cx="9144000" cy="6858000" type="screen4x3"/>
  <p:notesSz cx="7010400" cy="939641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F9F"/>
    <a:srgbClr val="25408B"/>
    <a:srgbClr val="000000"/>
    <a:srgbClr val="0000FF"/>
    <a:srgbClr val="FF9900"/>
    <a:srgbClr val="0066FF"/>
    <a:srgbClr val="99CCFF"/>
    <a:srgbClr val="660066"/>
    <a:srgbClr val="FFFFFF"/>
    <a:srgbClr val="D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642" autoAdjust="0"/>
    <p:restoredTop sz="99340" autoAdjust="0"/>
  </p:normalViewPr>
  <p:slideViewPr>
    <p:cSldViewPr snapToGrid="0">
      <p:cViewPr>
        <p:scale>
          <a:sx n="126" d="100"/>
          <a:sy n="126" d="100"/>
        </p:scale>
        <p:origin x="-1194" y="-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553200" y="9002713"/>
            <a:ext cx="415925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28184" tIns="62448" rIns="128184" bIns="62448" anchor="ctr">
            <a:spAutoFit/>
          </a:bodyPr>
          <a:lstStyle/>
          <a:p>
            <a:pPr algn="r" defTabSz="1298575">
              <a:defRPr/>
            </a:pPr>
            <a:fld id="{F752B1B1-5586-4E15-8AED-7BA5A6AD5113}" type="slidenum">
              <a:rPr lang="en-US" sz="1000" b="0">
                <a:cs typeface="+mn-cs"/>
              </a:rPr>
              <a:pPr algn="r" defTabSz="1298575">
                <a:defRPr/>
              </a:pPr>
              <a:t>‹#›</a:t>
            </a:fld>
            <a:endParaRPr lang="en-US" sz="1000" b="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12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5" y="4462463"/>
            <a:ext cx="5135563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28184" tIns="62448" rIns="128184" bIns="624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3638" y="711200"/>
            <a:ext cx="4681537" cy="3511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10325" y="8924925"/>
            <a:ext cx="558800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28184" tIns="62448" rIns="128184" bIns="62448" anchor="ctr">
            <a:spAutoFit/>
          </a:bodyPr>
          <a:lstStyle/>
          <a:p>
            <a:pPr algn="r" defTabSz="1298575">
              <a:defRPr/>
            </a:pPr>
            <a:fld id="{AE436D56-BC2B-430C-A5AE-24920E72B34B}" type="slidenum">
              <a:rPr lang="en-US" sz="1900" b="0">
                <a:cs typeface="+mn-cs"/>
              </a:rPr>
              <a:pPr algn="r" defTabSz="1298575">
                <a:defRPr/>
              </a:pPr>
              <a:t>‹#›</a:t>
            </a:fld>
            <a:endParaRPr lang="en-US" sz="1900" b="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811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95917"/>
            <a:ext cx="7772400" cy="1470025"/>
          </a:xfrm>
        </p:spPr>
        <p:txBody>
          <a:bodyPr/>
          <a:lstStyle>
            <a:lvl1pPr>
              <a:defRPr sz="3400" baseline="0">
                <a:solidFill>
                  <a:srgbClr val="1D4F9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5283"/>
            <a:ext cx="4571999" cy="457200"/>
          </a:xfrm>
        </p:spPr>
        <p:txBody>
          <a:bodyPr/>
          <a:lstStyle>
            <a:lvl1pPr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Event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744801" y="177292"/>
            <a:ext cx="4289948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Location and Date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3919798"/>
            <a:ext cx="9144000" cy="20621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aseline="0" dirty="0" smtClean="0">
                <a:solidFill>
                  <a:schemeClr val="tx1"/>
                </a:solidFill>
                <a:effectLst/>
              </a:rPr>
              <a:t>Jean </a:t>
            </a:r>
            <a:r>
              <a:rPr lang="en-US" sz="2800" baseline="0" dirty="0" err="1" smtClean="0">
                <a:solidFill>
                  <a:schemeClr val="tx1"/>
                </a:solidFill>
                <a:effectLst/>
              </a:rPr>
              <a:t>Delayen</a:t>
            </a:r>
            <a:endParaRPr lang="en-US" sz="2800" baseline="0" dirty="0" smtClean="0">
              <a:solidFill>
                <a:schemeClr val="tx1"/>
              </a:solidFill>
              <a:effectLst/>
            </a:endParaRPr>
          </a:p>
          <a:p>
            <a:endParaRPr lang="en-US" sz="2000" baseline="0" dirty="0" smtClean="0">
              <a:solidFill>
                <a:schemeClr val="tx1"/>
              </a:solidFill>
              <a:effectLst/>
            </a:endParaRPr>
          </a:p>
          <a:p>
            <a:r>
              <a:rPr lang="en-US" sz="2000" baseline="0" dirty="0" smtClean="0">
                <a:solidFill>
                  <a:schemeClr val="tx1"/>
                </a:solidFill>
                <a:effectLst/>
              </a:rPr>
              <a:t>Center for Accelerator Science</a:t>
            </a:r>
          </a:p>
          <a:p>
            <a:r>
              <a:rPr lang="en-US" sz="2000" baseline="0" dirty="0" smtClean="0">
                <a:solidFill>
                  <a:schemeClr val="tx1"/>
                </a:solidFill>
                <a:effectLst/>
              </a:rPr>
              <a:t>Old Dominion University</a:t>
            </a:r>
          </a:p>
          <a:p>
            <a:r>
              <a:rPr lang="en-US" sz="2000" baseline="0" dirty="0" smtClean="0">
                <a:solidFill>
                  <a:schemeClr val="tx1"/>
                </a:solidFill>
                <a:effectLst/>
              </a:rPr>
              <a:t>and</a:t>
            </a:r>
          </a:p>
          <a:p>
            <a:r>
              <a:rPr lang="en-US" sz="2000" baseline="0" dirty="0" smtClean="0">
                <a:solidFill>
                  <a:schemeClr val="tx1"/>
                </a:solidFill>
                <a:effectLst/>
              </a:rPr>
              <a:t>Thomas Jefferson National Accelerator Facility</a:t>
            </a:r>
            <a:endParaRPr lang="en-US" sz="2000" baseline="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89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805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308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613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1310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9745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67708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29621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89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756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304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4351299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95917"/>
            <a:ext cx="7772400" cy="1470025"/>
          </a:xfrm>
        </p:spPr>
        <p:txBody>
          <a:bodyPr/>
          <a:lstStyle>
            <a:lvl1pPr>
              <a:defRPr sz="3400" baseline="0">
                <a:solidFill>
                  <a:srgbClr val="1D4F9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5283"/>
            <a:ext cx="5075853" cy="457200"/>
          </a:xfrm>
        </p:spPr>
        <p:txBody>
          <a:bodyPr/>
          <a:lstStyle>
            <a:lvl1pPr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location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60841" y="177292"/>
            <a:ext cx="2845907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049451"/>
            <a:ext cx="91440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Jean </a:t>
            </a:r>
            <a:r>
              <a:rPr lang="en-US" sz="2800" dirty="0" err="1" smtClean="0">
                <a:solidFill>
                  <a:srgbClr val="000000"/>
                </a:solidFill>
              </a:rPr>
              <a:t>Delayen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Center for Accelerator Science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Old Dominion University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484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9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121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3317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242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308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619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7161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4158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87936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45621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89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0096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74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238212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95917"/>
            <a:ext cx="7772400" cy="1470025"/>
          </a:xfrm>
        </p:spPr>
        <p:txBody>
          <a:bodyPr/>
          <a:lstStyle>
            <a:lvl1pPr>
              <a:defRPr sz="3400" baseline="0">
                <a:solidFill>
                  <a:srgbClr val="1D4F9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5283"/>
            <a:ext cx="5075853" cy="457200"/>
          </a:xfrm>
        </p:spPr>
        <p:txBody>
          <a:bodyPr/>
          <a:lstStyle>
            <a:lvl1pPr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location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60841" y="177292"/>
            <a:ext cx="2845907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049451"/>
            <a:ext cx="91440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Jean </a:t>
            </a:r>
            <a:r>
              <a:rPr lang="en-US" sz="2800" dirty="0" err="1" smtClean="0">
                <a:solidFill>
                  <a:srgbClr val="000000"/>
                </a:solidFill>
              </a:rPr>
              <a:t>Delayen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Center for Accelerator Science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Old Dominion University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300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9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898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67332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538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308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941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12211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21198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98145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732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5283"/>
            <a:ext cx="6153150" cy="457200"/>
          </a:xfrm>
        </p:spPr>
        <p:txBody>
          <a:bodyPr/>
          <a:lstStyle>
            <a:lvl1pPr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Crab Cavity Manufacturing Readiness Meeting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33252" y="205867"/>
            <a:ext cx="3010748" cy="457200"/>
          </a:xfrm>
        </p:spPr>
        <p:txBody>
          <a:bodyPr/>
          <a:lstStyle>
            <a:lvl1pPr algn="r">
              <a:buNone/>
              <a:defRPr sz="18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October 1-2, 2014 CERN</a:t>
            </a:r>
            <a:endParaRPr lang="en-US" dirty="0"/>
          </a:p>
        </p:txBody>
      </p:sp>
      <p:sp>
        <p:nvSpPr>
          <p:cNvPr id="7" name="Title 3"/>
          <p:cNvSpPr txBox="1">
            <a:spLocks/>
          </p:cNvSpPr>
          <p:nvPr userDrawn="1"/>
        </p:nvSpPr>
        <p:spPr bwMode="auto">
          <a:xfrm>
            <a:off x="419100" y="1981692"/>
            <a:ext cx="84582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4F9F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kern="0" dirty="0" smtClean="0"/>
              <a:t>Higher Order Mode Couplers</a:t>
            </a:r>
          </a:p>
          <a:p>
            <a:r>
              <a:rPr lang="en-US" kern="0" dirty="0" smtClean="0"/>
              <a:t>for RFD Cavity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2286000" y="391691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0" dirty="0" smtClean="0">
                <a:solidFill>
                  <a:srgbClr val="000000"/>
                </a:solidFill>
                <a:latin typeface="Arial"/>
                <a:cs typeface="Arial"/>
              </a:rPr>
              <a:t>HyeKyoung Park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Center for Accelerator Science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Old Dominion University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711457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89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64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438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37082154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95917"/>
            <a:ext cx="7772400" cy="1470025"/>
          </a:xfrm>
        </p:spPr>
        <p:txBody>
          <a:bodyPr/>
          <a:lstStyle>
            <a:lvl1pPr>
              <a:defRPr sz="3400" baseline="0">
                <a:solidFill>
                  <a:srgbClr val="1D4F9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5283"/>
            <a:ext cx="5075853" cy="457200"/>
          </a:xfrm>
        </p:spPr>
        <p:txBody>
          <a:bodyPr/>
          <a:lstStyle>
            <a:lvl1pPr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location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60841" y="177292"/>
            <a:ext cx="2845907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049451"/>
            <a:ext cx="91440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Jean </a:t>
            </a:r>
            <a:r>
              <a:rPr lang="en-US" sz="2800" dirty="0" err="1" smtClean="0">
                <a:solidFill>
                  <a:srgbClr val="000000"/>
                </a:solidFill>
              </a:rPr>
              <a:t>Delayen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Center for Accelerator Science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Old Dominion University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194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9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178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711526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2237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308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810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48915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938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93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4473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71516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11094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89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9753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1972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21795884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95917"/>
            <a:ext cx="7772400" cy="1470025"/>
          </a:xfrm>
        </p:spPr>
        <p:txBody>
          <a:bodyPr/>
          <a:lstStyle>
            <a:lvl1pPr>
              <a:defRPr sz="3400" baseline="0">
                <a:solidFill>
                  <a:srgbClr val="1D4F9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5283"/>
            <a:ext cx="5075853" cy="457200"/>
          </a:xfrm>
        </p:spPr>
        <p:txBody>
          <a:bodyPr/>
          <a:lstStyle>
            <a:lvl1pPr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location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60841" y="177292"/>
            <a:ext cx="2845907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049451"/>
            <a:ext cx="91440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Jean </a:t>
            </a:r>
            <a:r>
              <a:rPr lang="en-US" sz="2800" dirty="0" err="1" smtClean="0">
                <a:solidFill>
                  <a:srgbClr val="000000"/>
                </a:solidFill>
              </a:rPr>
              <a:t>Delayen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Center for Accelerator Science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Old Dominion University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4444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9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3089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793242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583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308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96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71915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40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09730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182582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118757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89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9280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0553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66375487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95917"/>
            <a:ext cx="7772400" cy="1470025"/>
          </a:xfrm>
        </p:spPr>
        <p:txBody>
          <a:bodyPr/>
          <a:lstStyle>
            <a:lvl1pPr>
              <a:defRPr sz="3400" baseline="0">
                <a:solidFill>
                  <a:srgbClr val="1D4F9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5283"/>
            <a:ext cx="4571999" cy="457200"/>
          </a:xfrm>
        </p:spPr>
        <p:txBody>
          <a:bodyPr/>
          <a:lstStyle>
            <a:lvl1pPr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Event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744801" y="177292"/>
            <a:ext cx="4289948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Location and Date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049451"/>
            <a:ext cx="9144000" cy="2369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Jean </a:t>
            </a:r>
            <a:r>
              <a:rPr lang="en-US" sz="2800" dirty="0" err="1" smtClean="0">
                <a:solidFill>
                  <a:srgbClr val="000000"/>
                </a:solidFill>
              </a:rPr>
              <a:t>Delayen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Center for Accelerator Science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Old Dominion University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and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Thomas Jefferson National Accelerator Facility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9006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9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49176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0988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4339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90600"/>
            <a:ext cx="4495800" cy="5257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4685" y="983285"/>
            <a:ext cx="4509821" cy="5257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8884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66838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80616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226510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98489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89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233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6347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69332650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07-Oct-15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8989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76200"/>
            <a:ext cx="7848600" cy="6172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239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30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3336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95917"/>
            <a:ext cx="7772400" cy="1470025"/>
          </a:xfrm>
        </p:spPr>
        <p:txBody>
          <a:bodyPr/>
          <a:lstStyle>
            <a:lvl1pPr>
              <a:defRPr sz="3400" baseline="0">
                <a:solidFill>
                  <a:srgbClr val="1D4F9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5283"/>
            <a:ext cx="4571999" cy="457200"/>
          </a:xfrm>
        </p:spPr>
        <p:txBody>
          <a:bodyPr/>
          <a:lstStyle>
            <a:lvl1pPr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Event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744801" y="177292"/>
            <a:ext cx="4289948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Location and Date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049451"/>
            <a:ext cx="9144000" cy="2369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Jean </a:t>
            </a:r>
            <a:r>
              <a:rPr lang="en-US" sz="2800" dirty="0" err="1" smtClean="0">
                <a:solidFill>
                  <a:srgbClr val="000000"/>
                </a:solidFill>
              </a:rPr>
              <a:t>Delayen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Center for Accelerator Science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Old Dominion University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and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Thomas Jefferson National Accelerator Facility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078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9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09672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948628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90600"/>
            <a:ext cx="4495800" cy="5257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4685" y="983285"/>
            <a:ext cx="4509821" cy="5257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23518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06294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48942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805235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634593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89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4962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293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06674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56594964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07-Oct-15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3242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76200"/>
            <a:ext cx="7848600" cy="6172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195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76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9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8397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471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898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34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64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33493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95917"/>
            <a:ext cx="7772400" cy="1470025"/>
          </a:xfrm>
        </p:spPr>
        <p:txBody>
          <a:bodyPr/>
          <a:lstStyle>
            <a:lvl1pPr>
              <a:defRPr sz="3400" baseline="0">
                <a:solidFill>
                  <a:srgbClr val="1D4F9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5283"/>
            <a:ext cx="5075853" cy="457200"/>
          </a:xfrm>
        </p:spPr>
        <p:txBody>
          <a:bodyPr/>
          <a:lstStyle>
            <a:lvl1pPr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location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60841" y="177292"/>
            <a:ext cx="2845907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049451"/>
            <a:ext cx="91440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Jean </a:t>
            </a:r>
            <a:r>
              <a:rPr lang="en-US" sz="2800" dirty="0" err="1" smtClean="0">
                <a:solidFill>
                  <a:srgbClr val="000000"/>
                </a:solidFill>
              </a:rPr>
              <a:t>Delayen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Center for Accelerator Science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Old Dominion University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12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9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03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8260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42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308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20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2239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219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11981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7201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89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63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355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4225881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95917"/>
            <a:ext cx="7772400" cy="1470025"/>
          </a:xfrm>
        </p:spPr>
        <p:txBody>
          <a:bodyPr/>
          <a:lstStyle>
            <a:lvl1pPr>
              <a:defRPr sz="3400" baseline="0">
                <a:solidFill>
                  <a:srgbClr val="1D4F9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5283"/>
            <a:ext cx="5075853" cy="457200"/>
          </a:xfrm>
        </p:spPr>
        <p:txBody>
          <a:bodyPr/>
          <a:lstStyle>
            <a:lvl1pPr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location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60841" y="177292"/>
            <a:ext cx="2845907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049451"/>
            <a:ext cx="91440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Jean </a:t>
            </a:r>
            <a:r>
              <a:rPr lang="en-US" sz="2800" dirty="0" err="1" smtClean="0">
                <a:solidFill>
                  <a:srgbClr val="000000"/>
                </a:solidFill>
              </a:rPr>
              <a:t>Delayen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Center for Accelerator Science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Old Dominion University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91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9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38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870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34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308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506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982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166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99461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76250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89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357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267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5154042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95917"/>
            <a:ext cx="7772400" cy="1470025"/>
          </a:xfrm>
        </p:spPr>
        <p:txBody>
          <a:bodyPr/>
          <a:lstStyle>
            <a:lvl1pPr>
              <a:defRPr sz="3400" baseline="0">
                <a:solidFill>
                  <a:srgbClr val="1D4F9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5283"/>
            <a:ext cx="5075853" cy="457200"/>
          </a:xfrm>
        </p:spPr>
        <p:txBody>
          <a:bodyPr/>
          <a:lstStyle>
            <a:lvl1pPr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location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60841" y="177292"/>
            <a:ext cx="2845907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049451"/>
            <a:ext cx="91440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Jean </a:t>
            </a:r>
            <a:r>
              <a:rPr lang="en-US" sz="2800" dirty="0" err="1" smtClean="0">
                <a:solidFill>
                  <a:srgbClr val="000000"/>
                </a:solidFill>
              </a:rPr>
              <a:t>Delayen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Center for Accelerator Science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Old Dominion University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967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308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9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80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36393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249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308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27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4662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5025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57050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2808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89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661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55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8522365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95917"/>
            <a:ext cx="7772400" cy="1470025"/>
          </a:xfrm>
        </p:spPr>
        <p:txBody>
          <a:bodyPr/>
          <a:lstStyle>
            <a:lvl1pPr>
              <a:defRPr sz="3400" baseline="0">
                <a:solidFill>
                  <a:srgbClr val="1D4F9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5283"/>
            <a:ext cx="5075853" cy="457200"/>
          </a:xfrm>
        </p:spPr>
        <p:txBody>
          <a:bodyPr/>
          <a:lstStyle>
            <a:lvl1pPr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location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60841" y="177292"/>
            <a:ext cx="2845907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049451"/>
            <a:ext cx="91440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Jean </a:t>
            </a:r>
            <a:r>
              <a:rPr lang="en-US" sz="2800" dirty="0" err="1" smtClean="0">
                <a:solidFill>
                  <a:srgbClr val="000000"/>
                </a:solidFill>
              </a:rPr>
              <a:t>Delayen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Center for Accelerator Science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Old Dominion University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539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9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761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237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853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308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315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1031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8805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42603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9758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89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50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839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0160884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95917"/>
            <a:ext cx="7772400" cy="1470025"/>
          </a:xfrm>
        </p:spPr>
        <p:txBody>
          <a:bodyPr/>
          <a:lstStyle>
            <a:lvl1pPr>
              <a:defRPr sz="3400" baseline="0">
                <a:solidFill>
                  <a:srgbClr val="1D4F9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5283"/>
            <a:ext cx="5075853" cy="457200"/>
          </a:xfrm>
        </p:spPr>
        <p:txBody>
          <a:bodyPr/>
          <a:lstStyle>
            <a:lvl1pPr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location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60841" y="177292"/>
            <a:ext cx="2845907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049451"/>
            <a:ext cx="91440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Jean </a:t>
            </a:r>
            <a:r>
              <a:rPr lang="en-US" sz="2800" dirty="0" err="1" smtClean="0">
                <a:solidFill>
                  <a:srgbClr val="000000"/>
                </a:solidFill>
              </a:rPr>
              <a:t>Delayen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Center for Accelerator Science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Old Dominion University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604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9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741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82110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285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308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823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3904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358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856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2435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89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093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634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313146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95917"/>
            <a:ext cx="7772400" cy="1470025"/>
          </a:xfrm>
        </p:spPr>
        <p:txBody>
          <a:bodyPr/>
          <a:lstStyle>
            <a:lvl1pPr>
              <a:defRPr sz="3400" baseline="0">
                <a:solidFill>
                  <a:srgbClr val="1D4F9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5283"/>
            <a:ext cx="5075853" cy="457200"/>
          </a:xfrm>
        </p:spPr>
        <p:txBody>
          <a:bodyPr/>
          <a:lstStyle>
            <a:lvl1pPr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location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60841" y="177292"/>
            <a:ext cx="2845907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049451"/>
            <a:ext cx="91440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Jean </a:t>
            </a:r>
            <a:r>
              <a:rPr lang="en-US" sz="2800" dirty="0" err="1" smtClean="0">
                <a:solidFill>
                  <a:srgbClr val="000000"/>
                </a:solidFill>
              </a:rPr>
              <a:t>Delayen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Center for Accelerator Science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Old Dominion University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620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9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405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14574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387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308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33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5192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7586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2250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21256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89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748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820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6643879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95917"/>
            <a:ext cx="7772400" cy="1470025"/>
          </a:xfrm>
        </p:spPr>
        <p:txBody>
          <a:bodyPr/>
          <a:lstStyle>
            <a:lvl1pPr>
              <a:defRPr sz="3400" baseline="0">
                <a:solidFill>
                  <a:srgbClr val="1D4F9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5283"/>
            <a:ext cx="5075853" cy="457200"/>
          </a:xfrm>
        </p:spPr>
        <p:txBody>
          <a:bodyPr/>
          <a:lstStyle>
            <a:lvl1pPr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location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60841" y="177292"/>
            <a:ext cx="2845907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049451"/>
            <a:ext cx="91440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Jean </a:t>
            </a:r>
            <a:r>
              <a:rPr lang="en-US" sz="2800" dirty="0" err="1" smtClean="0">
                <a:solidFill>
                  <a:srgbClr val="000000"/>
                </a:solidFill>
              </a:rPr>
              <a:t>Delayen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Center for Accelerator Science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Old Dominion University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759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9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755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5438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1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1.gi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2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image" Target="../media/image1.gi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1.gif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4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image" Target="../media/image1.gif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image" Target="../media/image1.gif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5" Type="http://schemas.openxmlformats.org/officeDocument/2006/relationships/image" Target="../media/image1.gif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g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gi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gi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gi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gi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gi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9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0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27716" name="Line 4"/>
          <p:cNvSpPr>
            <a:spLocks noChangeShapeType="1"/>
          </p:cNvSpPr>
          <p:nvPr/>
        </p:nvSpPr>
        <p:spPr bwMode="auto">
          <a:xfrm>
            <a:off x="0" y="816742"/>
            <a:ext cx="9144000" cy="0"/>
          </a:xfrm>
          <a:prstGeom prst="line">
            <a:avLst/>
          </a:prstGeom>
          <a:noFill/>
          <a:ln w="635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27717" name="Line 5"/>
          <p:cNvSpPr>
            <a:spLocks noChangeShapeType="1"/>
          </p:cNvSpPr>
          <p:nvPr/>
        </p:nvSpPr>
        <p:spPr bwMode="auto">
          <a:xfrm>
            <a:off x="0" y="6281531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2971800" y="6554908"/>
            <a:ext cx="31305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800" b="0" i="1" dirty="0" smtClean="0">
                <a:latin typeface="Times New Roman" pitchFamily="18" charset="0"/>
                <a:cs typeface="+mn-cs"/>
              </a:rPr>
              <a:t>Page </a:t>
            </a:r>
            <a:fld id="{1B5B5EA7-2DCA-4A86-8031-B157A36EB5B6}" type="slidenum">
              <a:rPr lang="en-US" sz="800" b="0" i="1" smtClean="0">
                <a:latin typeface="Times New Roman" pitchFamily="18" charset="0"/>
                <a:cs typeface="+mn-cs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b="0" i="1" dirty="0">
              <a:latin typeface="Times New Roman" pitchFamily="18" charset="0"/>
              <a:cs typeface="+mn-cs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2" name="Picture 11" descr="identifier.gif"/>
          <p:cNvPicPr>
            <a:picLocks noChangeAspect="1"/>
          </p:cNvPicPr>
          <p:nvPr/>
        </p:nvPicPr>
        <p:blipFill>
          <a:blip r:embed="rId14" cstate="print">
            <a:lum bright="9000"/>
          </a:blip>
          <a:stretch>
            <a:fillRect/>
          </a:stretch>
        </p:blipFill>
        <p:spPr>
          <a:xfrm>
            <a:off x="6355797" y="6319407"/>
            <a:ext cx="796967" cy="518029"/>
          </a:xfrm>
          <a:prstGeom prst="rect">
            <a:avLst/>
          </a:prstGeom>
        </p:spPr>
      </p:pic>
      <p:pic>
        <p:nvPicPr>
          <p:cNvPr id="8" name="Picture 7" descr="New JLab Logo wo word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4156" y="6437516"/>
            <a:ext cx="1074198" cy="26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084800" y="6319130"/>
            <a:ext cx="204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1D4F9F"/>
                </a:solidFill>
              </a:rPr>
              <a:t>Center for Accelerator Science</a:t>
            </a:r>
            <a:endParaRPr lang="en-US" sz="1400" i="1" dirty="0">
              <a:solidFill>
                <a:srgbClr val="1D4F9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4F9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0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27716" name="Line 4"/>
          <p:cNvSpPr>
            <a:spLocks noChangeShapeType="1"/>
          </p:cNvSpPr>
          <p:nvPr/>
        </p:nvSpPr>
        <p:spPr bwMode="auto">
          <a:xfrm>
            <a:off x="0" y="816742"/>
            <a:ext cx="9144000" cy="0"/>
          </a:xfrm>
          <a:prstGeom prst="line">
            <a:avLst/>
          </a:prstGeom>
          <a:noFill/>
          <a:ln w="635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17" name="Line 5"/>
          <p:cNvSpPr>
            <a:spLocks noChangeShapeType="1"/>
          </p:cNvSpPr>
          <p:nvPr/>
        </p:nvSpPr>
        <p:spPr bwMode="auto">
          <a:xfrm>
            <a:off x="0" y="6281531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2971800" y="6554908"/>
            <a:ext cx="31305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800" b="0" i="1" dirty="0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t>Page </a:t>
            </a:r>
            <a:fld id="{1B5B5EA7-2DCA-4A86-8031-B157A36EB5B6}" type="slidenum">
              <a:rPr lang="en-US" sz="800" b="0" i="1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b="0" i="1" dirty="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12" name="Picture 11" descr="identifier.gif"/>
          <p:cNvPicPr>
            <a:picLocks noChangeAspect="1"/>
          </p:cNvPicPr>
          <p:nvPr/>
        </p:nvPicPr>
        <p:blipFill>
          <a:blip r:embed="rId14" cstate="print">
            <a:lum bright="9000"/>
          </a:blip>
          <a:stretch>
            <a:fillRect/>
          </a:stretch>
        </p:blipFill>
        <p:spPr>
          <a:xfrm>
            <a:off x="7197884" y="6320316"/>
            <a:ext cx="796967" cy="518029"/>
          </a:xfrm>
          <a:prstGeom prst="rect">
            <a:avLst/>
          </a:prstGeom>
        </p:spPr>
      </p:pic>
      <p:pic>
        <p:nvPicPr>
          <p:cNvPr id="8" name="Picture 7" descr="SLAC_Logo_our_name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24897" y="6418497"/>
            <a:ext cx="938660" cy="33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9200" y="6324731"/>
            <a:ext cx="1339200" cy="461648"/>
            <a:chOff x="140854" y="5334000"/>
            <a:chExt cx="2471332" cy="8519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6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 descr="HiLumi logo.jpe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792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4F9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0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27716" name="Line 4"/>
          <p:cNvSpPr>
            <a:spLocks noChangeShapeType="1"/>
          </p:cNvSpPr>
          <p:nvPr/>
        </p:nvSpPr>
        <p:spPr bwMode="auto">
          <a:xfrm>
            <a:off x="0" y="816742"/>
            <a:ext cx="9144000" cy="0"/>
          </a:xfrm>
          <a:prstGeom prst="line">
            <a:avLst/>
          </a:prstGeom>
          <a:noFill/>
          <a:ln w="635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17" name="Line 5"/>
          <p:cNvSpPr>
            <a:spLocks noChangeShapeType="1"/>
          </p:cNvSpPr>
          <p:nvPr/>
        </p:nvSpPr>
        <p:spPr bwMode="auto">
          <a:xfrm>
            <a:off x="0" y="6281531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2971800" y="6554908"/>
            <a:ext cx="31305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800" b="0" i="1" dirty="0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t>Page </a:t>
            </a:r>
            <a:fld id="{1B5B5EA7-2DCA-4A86-8031-B157A36EB5B6}" type="slidenum">
              <a:rPr lang="en-US" sz="800" b="0" i="1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b="0" i="1" dirty="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12" name="Picture 11" descr="identifier.gif"/>
          <p:cNvPicPr>
            <a:picLocks noChangeAspect="1"/>
          </p:cNvPicPr>
          <p:nvPr/>
        </p:nvPicPr>
        <p:blipFill>
          <a:blip r:embed="rId14" cstate="print">
            <a:lum bright="9000"/>
          </a:blip>
          <a:stretch>
            <a:fillRect/>
          </a:stretch>
        </p:blipFill>
        <p:spPr>
          <a:xfrm>
            <a:off x="7197884" y="6320316"/>
            <a:ext cx="796967" cy="518029"/>
          </a:xfrm>
          <a:prstGeom prst="rect">
            <a:avLst/>
          </a:prstGeom>
        </p:spPr>
      </p:pic>
      <p:pic>
        <p:nvPicPr>
          <p:cNvPr id="8" name="Picture 7" descr="SLAC_Logo_our_name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24897" y="6418497"/>
            <a:ext cx="938660" cy="33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9200" y="6324731"/>
            <a:ext cx="1339200" cy="461648"/>
            <a:chOff x="140854" y="5334000"/>
            <a:chExt cx="2471332" cy="8519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6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 descr="HiLumi logo.jpe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876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4F9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0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27716" name="Line 4"/>
          <p:cNvSpPr>
            <a:spLocks noChangeShapeType="1"/>
          </p:cNvSpPr>
          <p:nvPr/>
        </p:nvSpPr>
        <p:spPr bwMode="auto">
          <a:xfrm>
            <a:off x="0" y="816742"/>
            <a:ext cx="9144000" cy="0"/>
          </a:xfrm>
          <a:prstGeom prst="line">
            <a:avLst/>
          </a:prstGeom>
          <a:noFill/>
          <a:ln w="635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17" name="Line 5"/>
          <p:cNvSpPr>
            <a:spLocks noChangeShapeType="1"/>
          </p:cNvSpPr>
          <p:nvPr/>
        </p:nvSpPr>
        <p:spPr bwMode="auto">
          <a:xfrm>
            <a:off x="0" y="6281531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2971800" y="6554908"/>
            <a:ext cx="31305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800" b="0" i="1" dirty="0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t>Page </a:t>
            </a:r>
            <a:fld id="{1B5B5EA7-2DCA-4A86-8031-B157A36EB5B6}" type="slidenum">
              <a:rPr lang="en-US" sz="800" b="0" i="1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b="0" i="1" dirty="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12" name="Picture 11" descr="identifier.gif"/>
          <p:cNvPicPr>
            <a:picLocks noChangeAspect="1"/>
          </p:cNvPicPr>
          <p:nvPr/>
        </p:nvPicPr>
        <p:blipFill>
          <a:blip r:embed="rId14" cstate="print">
            <a:lum bright="9000"/>
          </a:blip>
          <a:stretch>
            <a:fillRect/>
          </a:stretch>
        </p:blipFill>
        <p:spPr>
          <a:xfrm>
            <a:off x="7197884" y="6320316"/>
            <a:ext cx="796967" cy="518029"/>
          </a:xfrm>
          <a:prstGeom prst="rect">
            <a:avLst/>
          </a:prstGeom>
        </p:spPr>
      </p:pic>
      <p:pic>
        <p:nvPicPr>
          <p:cNvPr id="8" name="Picture 7" descr="SLAC_Logo_our_name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24897" y="6418497"/>
            <a:ext cx="938660" cy="33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9200" y="6324731"/>
            <a:ext cx="1339200" cy="461648"/>
            <a:chOff x="140854" y="5334000"/>
            <a:chExt cx="2471332" cy="8519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6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 descr="HiLumi logo.jpe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358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4F9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0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27716" name="Line 4"/>
          <p:cNvSpPr>
            <a:spLocks noChangeShapeType="1"/>
          </p:cNvSpPr>
          <p:nvPr/>
        </p:nvSpPr>
        <p:spPr bwMode="auto">
          <a:xfrm>
            <a:off x="0" y="816742"/>
            <a:ext cx="9144000" cy="0"/>
          </a:xfrm>
          <a:prstGeom prst="line">
            <a:avLst/>
          </a:prstGeom>
          <a:noFill/>
          <a:ln w="635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17" name="Line 5"/>
          <p:cNvSpPr>
            <a:spLocks noChangeShapeType="1"/>
          </p:cNvSpPr>
          <p:nvPr/>
        </p:nvSpPr>
        <p:spPr bwMode="auto">
          <a:xfrm>
            <a:off x="0" y="6281531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2971800" y="6554908"/>
            <a:ext cx="31305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800" b="0" i="1" dirty="0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t>Page </a:t>
            </a:r>
            <a:fld id="{1B5B5EA7-2DCA-4A86-8031-B157A36EB5B6}" type="slidenum">
              <a:rPr lang="en-US" sz="800" b="0" i="1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b="0" i="1" dirty="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12" name="Picture 11" descr="identifier.gif"/>
          <p:cNvPicPr>
            <a:picLocks noChangeAspect="1"/>
          </p:cNvPicPr>
          <p:nvPr/>
        </p:nvPicPr>
        <p:blipFill>
          <a:blip r:embed="rId14" cstate="print">
            <a:lum bright="9000"/>
          </a:blip>
          <a:stretch>
            <a:fillRect/>
          </a:stretch>
        </p:blipFill>
        <p:spPr>
          <a:xfrm>
            <a:off x="7197884" y="6320316"/>
            <a:ext cx="796967" cy="518029"/>
          </a:xfrm>
          <a:prstGeom prst="rect">
            <a:avLst/>
          </a:prstGeom>
        </p:spPr>
      </p:pic>
      <p:pic>
        <p:nvPicPr>
          <p:cNvPr id="8" name="Picture 7" descr="SLAC_Logo_our_name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24897" y="6418497"/>
            <a:ext cx="938660" cy="33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9200" y="6324731"/>
            <a:ext cx="1339200" cy="461648"/>
            <a:chOff x="140854" y="5334000"/>
            <a:chExt cx="2471332" cy="8519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6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 descr="HiLumi logo.jpe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611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4F9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0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27716" name="Line 4"/>
          <p:cNvSpPr>
            <a:spLocks noChangeShapeType="1"/>
          </p:cNvSpPr>
          <p:nvPr/>
        </p:nvSpPr>
        <p:spPr bwMode="auto">
          <a:xfrm>
            <a:off x="0" y="816742"/>
            <a:ext cx="9144000" cy="0"/>
          </a:xfrm>
          <a:prstGeom prst="line">
            <a:avLst/>
          </a:prstGeom>
          <a:noFill/>
          <a:ln w="635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17" name="Line 5"/>
          <p:cNvSpPr>
            <a:spLocks noChangeShapeType="1"/>
          </p:cNvSpPr>
          <p:nvPr/>
        </p:nvSpPr>
        <p:spPr bwMode="auto">
          <a:xfrm>
            <a:off x="0" y="6281531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2971800" y="6554908"/>
            <a:ext cx="31305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800" b="0" i="1" dirty="0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t>Page </a:t>
            </a:r>
            <a:fld id="{1B5B5EA7-2DCA-4A86-8031-B157A36EB5B6}" type="slidenum">
              <a:rPr lang="en-US" sz="800" b="0" i="1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b="0" i="1" dirty="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91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12" name="Picture 11" descr="identifier.gif"/>
          <p:cNvPicPr>
            <a:picLocks noChangeAspect="1"/>
          </p:cNvPicPr>
          <p:nvPr/>
        </p:nvPicPr>
        <p:blipFill>
          <a:blip r:embed="rId15" cstate="print">
            <a:lum bright="9000"/>
          </a:blip>
          <a:stretch>
            <a:fillRect/>
          </a:stretch>
        </p:blipFill>
        <p:spPr>
          <a:xfrm>
            <a:off x="6287833" y="6319130"/>
            <a:ext cx="796967" cy="5180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84800" y="6319130"/>
            <a:ext cx="204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1D4F9F"/>
                </a:solidFill>
              </a:rPr>
              <a:t>Center for Accelerator Science</a:t>
            </a:r>
            <a:endParaRPr lang="en-US" i="1" dirty="0">
              <a:solidFill>
                <a:srgbClr val="1D4F9F"/>
              </a:solidFill>
            </a:endParaRPr>
          </a:p>
        </p:txBody>
      </p:sp>
      <p:pic>
        <p:nvPicPr>
          <p:cNvPr id="9" name="Picture 8" descr="New JLab Logo wo words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4156" y="6437516"/>
            <a:ext cx="1074198" cy="26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993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4F9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0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27716" name="Line 4"/>
          <p:cNvSpPr>
            <a:spLocks noChangeShapeType="1"/>
          </p:cNvSpPr>
          <p:nvPr/>
        </p:nvSpPr>
        <p:spPr bwMode="auto">
          <a:xfrm>
            <a:off x="0" y="816742"/>
            <a:ext cx="9144000" cy="0"/>
          </a:xfrm>
          <a:prstGeom prst="line">
            <a:avLst/>
          </a:prstGeom>
          <a:noFill/>
          <a:ln w="635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17" name="Line 5"/>
          <p:cNvSpPr>
            <a:spLocks noChangeShapeType="1"/>
          </p:cNvSpPr>
          <p:nvPr/>
        </p:nvSpPr>
        <p:spPr bwMode="auto">
          <a:xfrm>
            <a:off x="0" y="6281531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2971800" y="6554908"/>
            <a:ext cx="31305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800" b="0" i="1" dirty="0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t>Page </a:t>
            </a:r>
            <a:fld id="{1B5B5EA7-2DCA-4A86-8031-B157A36EB5B6}" type="slidenum">
              <a:rPr lang="en-US" sz="800" b="0" i="1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b="0" i="1" dirty="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91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12" name="Picture 11" descr="identifier.gif"/>
          <p:cNvPicPr>
            <a:picLocks noChangeAspect="1"/>
          </p:cNvPicPr>
          <p:nvPr/>
        </p:nvPicPr>
        <p:blipFill>
          <a:blip r:embed="rId15" cstate="print">
            <a:lum bright="9000"/>
          </a:blip>
          <a:stretch>
            <a:fillRect/>
          </a:stretch>
        </p:blipFill>
        <p:spPr>
          <a:xfrm>
            <a:off x="6287833" y="6319130"/>
            <a:ext cx="796967" cy="5180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84800" y="6319130"/>
            <a:ext cx="204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1D4F9F"/>
                </a:solidFill>
              </a:rPr>
              <a:t>Center for Accelerator Science</a:t>
            </a:r>
            <a:endParaRPr lang="en-US" i="1" dirty="0">
              <a:solidFill>
                <a:srgbClr val="1D4F9F"/>
              </a:solidFill>
            </a:endParaRPr>
          </a:p>
        </p:txBody>
      </p:sp>
      <p:pic>
        <p:nvPicPr>
          <p:cNvPr id="9" name="Picture 8" descr="New JLab Logo wo words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4156" y="6437516"/>
            <a:ext cx="1074198" cy="26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659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4F9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6" name="Line 4"/>
          <p:cNvSpPr>
            <a:spLocks noChangeShapeType="1"/>
          </p:cNvSpPr>
          <p:nvPr/>
        </p:nvSpPr>
        <p:spPr bwMode="auto">
          <a:xfrm>
            <a:off x="0" y="816742"/>
            <a:ext cx="9144000" cy="0"/>
          </a:xfrm>
          <a:prstGeom prst="line">
            <a:avLst/>
          </a:prstGeom>
          <a:noFill/>
          <a:ln w="635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17" name="Line 5"/>
          <p:cNvSpPr>
            <a:spLocks noChangeShapeType="1"/>
          </p:cNvSpPr>
          <p:nvPr/>
        </p:nvSpPr>
        <p:spPr bwMode="auto">
          <a:xfrm>
            <a:off x="0" y="6281531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2971800" y="6554908"/>
            <a:ext cx="31305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800" b="0" i="1" dirty="0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t>Page </a:t>
            </a:r>
            <a:fld id="{1B5B5EA7-2DCA-4A86-8031-B157A36EB5B6}" type="slidenum">
              <a:rPr lang="en-US" sz="800" b="0" i="1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b="0" i="1" dirty="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12" name="Picture 11" descr="identifier.gif"/>
          <p:cNvPicPr>
            <a:picLocks noChangeAspect="1"/>
          </p:cNvPicPr>
          <p:nvPr/>
        </p:nvPicPr>
        <p:blipFill>
          <a:blip r:embed="rId14" cstate="print">
            <a:lum bright="9000"/>
          </a:blip>
          <a:stretch>
            <a:fillRect/>
          </a:stretch>
        </p:blipFill>
        <p:spPr>
          <a:xfrm>
            <a:off x="7197884" y="6320316"/>
            <a:ext cx="796967" cy="518029"/>
          </a:xfrm>
          <a:prstGeom prst="rect">
            <a:avLst/>
          </a:prstGeom>
        </p:spPr>
      </p:pic>
      <p:pic>
        <p:nvPicPr>
          <p:cNvPr id="8" name="Picture 7" descr="SLAC_Logo_our_name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24897" y="6418497"/>
            <a:ext cx="938660" cy="33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9200" y="6324731"/>
            <a:ext cx="1339200" cy="461648"/>
            <a:chOff x="140854" y="5334000"/>
            <a:chExt cx="2471332" cy="8519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6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 descr="HiLumi logo.jpe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151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4F9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0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27716" name="Line 4"/>
          <p:cNvSpPr>
            <a:spLocks noChangeShapeType="1"/>
          </p:cNvSpPr>
          <p:nvPr/>
        </p:nvSpPr>
        <p:spPr bwMode="auto">
          <a:xfrm>
            <a:off x="0" y="816742"/>
            <a:ext cx="9144000" cy="0"/>
          </a:xfrm>
          <a:prstGeom prst="line">
            <a:avLst/>
          </a:prstGeom>
          <a:noFill/>
          <a:ln w="635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17" name="Line 5"/>
          <p:cNvSpPr>
            <a:spLocks noChangeShapeType="1"/>
          </p:cNvSpPr>
          <p:nvPr/>
        </p:nvSpPr>
        <p:spPr bwMode="auto">
          <a:xfrm>
            <a:off x="0" y="6281531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2971800" y="6554908"/>
            <a:ext cx="31305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800" b="0" i="1" dirty="0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t>Page </a:t>
            </a:r>
            <a:fld id="{1B5B5EA7-2DCA-4A86-8031-B157A36EB5B6}" type="slidenum">
              <a:rPr lang="en-US" sz="800" b="0" i="1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b="0" i="1" dirty="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12" name="Picture 11" descr="identifier.gif"/>
          <p:cNvPicPr>
            <a:picLocks noChangeAspect="1"/>
          </p:cNvPicPr>
          <p:nvPr/>
        </p:nvPicPr>
        <p:blipFill>
          <a:blip r:embed="rId14" cstate="print">
            <a:lum bright="9000"/>
          </a:blip>
          <a:stretch>
            <a:fillRect/>
          </a:stretch>
        </p:blipFill>
        <p:spPr>
          <a:xfrm>
            <a:off x="7197884" y="6320316"/>
            <a:ext cx="796967" cy="518029"/>
          </a:xfrm>
          <a:prstGeom prst="rect">
            <a:avLst/>
          </a:prstGeom>
        </p:spPr>
      </p:pic>
      <p:pic>
        <p:nvPicPr>
          <p:cNvPr id="8" name="Picture 7" descr="SLAC_Logo_our_name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24897" y="6418497"/>
            <a:ext cx="938660" cy="33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9200" y="6324731"/>
            <a:ext cx="1339200" cy="461648"/>
            <a:chOff x="140854" y="5334000"/>
            <a:chExt cx="2471332" cy="8519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6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 descr="HiLumi logo.jpe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073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4F9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0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27716" name="Line 4"/>
          <p:cNvSpPr>
            <a:spLocks noChangeShapeType="1"/>
          </p:cNvSpPr>
          <p:nvPr/>
        </p:nvSpPr>
        <p:spPr bwMode="auto">
          <a:xfrm>
            <a:off x="0" y="816742"/>
            <a:ext cx="9144000" cy="0"/>
          </a:xfrm>
          <a:prstGeom prst="line">
            <a:avLst/>
          </a:prstGeom>
          <a:noFill/>
          <a:ln w="635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17" name="Line 5"/>
          <p:cNvSpPr>
            <a:spLocks noChangeShapeType="1"/>
          </p:cNvSpPr>
          <p:nvPr/>
        </p:nvSpPr>
        <p:spPr bwMode="auto">
          <a:xfrm>
            <a:off x="0" y="6281531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2971800" y="6554908"/>
            <a:ext cx="31305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800" b="0" i="1" dirty="0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t>Page </a:t>
            </a:r>
            <a:fld id="{1B5B5EA7-2DCA-4A86-8031-B157A36EB5B6}" type="slidenum">
              <a:rPr lang="en-US" sz="800" b="0" i="1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b="0" i="1" dirty="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12" name="Picture 11" descr="identifier.gif"/>
          <p:cNvPicPr>
            <a:picLocks noChangeAspect="1"/>
          </p:cNvPicPr>
          <p:nvPr/>
        </p:nvPicPr>
        <p:blipFill>
          <a:blip r:embed="rId14" cstate="print">
            <a:lum bright="9000"/>
          </a:blip>
          <a:stretch>
            <a:fillRect/>
          </a:stretch>
        </p:blipFill>
        <p:spPr>
          <a:xfrm>
            <a:off x="7197884" y="6320316"/>
            <a:ext cx="796967" cy="518029"/>
          </a:xfrm>
          <a:prstGeom prst="rect">
            <a:avLst/>
          </a:prstGeom>
        </p:spPr>
      </p:pic>
      <p:pic>
        <p:nvPicPr>
          <p:cNvPr id="8" name="Picture 7" descr="SLAC_Logo_our_name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24897" y="6418497"/>
            <a:ext cx="938660" cy="33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9200" y="6324731"/>
            <a:ext cx="1339200" cy="461648"/>
            <a:chOff x="140854" y="5334000"/>
            <a:chExt cx="2471332" cy="8519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6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 descr="HiLumi logo.jpe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16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4F9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0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27716" name="Line 4"/>
          <p:cNvSpPr>
            <a:spLocks noChangeShapeType="1"/>
          </p:cNvSpPr>
          <p:nvPr/>
        </p:nvSpPr>
        <p:spPr bwMode="auto">
          <a:xfrm>
            <a:off x="0" y="816742"/>
            <a:ext cx="9144000" cy="0"/>
          </a:xfrm>
          <a:prstGeom prst="line">
            <a:avLst/>
          </a:prstGeom>
          <a:noFill/>
          <a:ln w="635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17" name="Line 5"/>
          <p:cNvSpPr>
            <a:spLocks noChangeShapeType="1"/>
          </p:cNvSpPr>
          <p:nvPr/>
        </p:nvSpPr>
        <p:spPr bwMode="auto">
          <a:xfrm>
            <a:off x="0" y="6281531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2971800" y="6554908"/>
            <a:ext cx="31305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800" b="0" i="1" dirty="0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t>Page </a:t>
            </a:r>
            <a:fld id="{1B5B5EA7-2DCA-4A86-8031-B157A36EB5B6}" type="slidenum">
              <a:rPr lang="en-US" sz="800" b="0" i="1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b="0" i="1" dirty="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12" name="Picture 11" descr="identifier.gif"/>
          <p:cNvPicPr>
            <a:picLocks noChangeAspect="1"/>
          </p:cNvPicPr>
          <p:nvPr/>
        </p:nvPicPr>
        <p:blipFill>
          <a:blip r:embed="rId14" cstate="print">
            <a:lum bright="9000"/>
          </a:blip>
          <a:stretch>
            <a:fillRect/>
          </a:stretch>
        </p:blipFill>
        <p:spPr>
          <a:xfrm>
            <a:off x="7197884" y="6320316"/>
            <a:ext cx="796967" cy="518029"/>
          </a:xfrm>
          <a:prstGeom prst="rect">
            <a:avLst/>
          </a:prstGeom>
        </p:spPr>
      </p:pic>
      <p:pic>
        <p:nvPicPr>
          <p:cNvPr id="8" name="Picture 7" descr="SLAC_Logo_our_name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24897" y="6418497"/>
            <a:ext cx="938660" cy="33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9200" y="6324731"/>
            <a:ext cx="1339200" cy="461648"/>
            <a:chOff x="140854" y="5334000"/>
            <a:chExt cx="2471332" cy="8519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6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 descr="HiLumi logo.jpe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499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4F9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0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27716" name="Line 4"/>
          <p:cNvSpPr>
            <a:spLocks noChangeShapeType="1"/>
          </p:cNvSpPr>
          <p:nvPr/>
        </p:nvSpPr>
        <p:spPr bwMode="auto">
          <a:xfrm>
            <a:off x="0" y="816742"/>
            <a:ext cx="9144000" cy="0"/>
          </a:xfrm>
          <a:prstGeom prst="line">
            <a:avLst/>
          </a:prstGeom>
          <a:noFill/>
          <a:ln w="635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17" name="Line 5"/>
          <p:cNvSpPr>
            <a:spLocks noChangeShapeType="1"/>
          </p:cNvSpPr>
          <p:nvPr/>
        </p:nvSpPr>
        <p:spPr bwMode="auto">
          <a:xfrm>
            <a:off x="0" y="6281531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2971800" y="6554908"/>
            <a:ext cx="31305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800" b="0" i="1" dirty="0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t>Page </a:t>
            </a:r>
            <a:fld id="{1B5B5EA7-2DCA-4A86-8031-B157A36EB5B6}" type="slidenum">
              <a:rPr lang="en-US" sz="800" b="0" i="1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b="0" i="1" dirty="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12" name="Picture 11" descr="identifier.gif"/>
          <p:cNvPicPr>
            <a:picLocks noChangeAspect="1"/>
          </p:cNvPicPr>
          <p:nvPr/>
        </p:nvPicPr>
        <p:blipFill>
          <a:blip r:embed="rId14" cstate="print">
            <a:lum bright="9000"/>
          </a:blip>
          <a:stretch>
            <a:fillRect/>
          </a:stretch>
        </p:blipFill>
        <p:spPr>
          <a:xfrm>
            <a:off x="7197884" y="6320316"/>
            <a:ext cx="796967" cy="518029"/>
          </a:xfrm>
          <a:prstGeom prst="rect">
            <a:avLst/>
          </a:prstGeom>
        </p:spPr>
      </p:pic>
      <p:pic>
        <p:nvPicPr>
          <p:cNvPr id="8" name="Picture 7" descr="SLAC_Logo_our_name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24897" y="6418497"/>
            <a:ext cx="938660" cy="33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9200" y="6324731"/>
            <a:ext cx="1339200" cy="461648"/>
            <a:chOff x="140854" y="5334000"/>
            <a:chExt cx="2471332" cy="8519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6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 descr="HiLumi logo.jpe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170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4F9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0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27716" name="Line 4"/>
          <p:cNvSpPr>
            <a:spLocks noChangeShapeType="1"/>
          </p:cNvSpPr>
          <p:nvPr/>
        </p:nvSpPr>
        <p:spPr bwMode="auto">
          <a:xfrm>
            <a:off x="0" y="816742"/>
            <a:ext cx="9144000" cy="0"/>
          </a:xfrm>
          <a:prstGeom prst="line">
            <a:avLst/>
          </a:prstGeom>
          <a:noFill/>
          <a:ln w="635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17" name="Line 5"/>
          <p:cNvSpPr>
            <a:spLocks noChangeShapeType="1"/>
          </p:cNvSpPr>
          <p:nvPr/>
        </p:nvSpPr>
        <p:spPr bwMode="auto">
          <a:xfrm>
            <a:off x="0" y="6281531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2971800" y="6554908"/>
            <a:ext cx="31305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800" b="0" i="1" dirty="0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t>Page </a:t>
            </a:r>
            <a:fld id="{1B5B5EA7-2DCA-4A86-8031-B157A36EB5B6}" type="slidenum">
              <a:rPr lang="en-US" sz="800" b="0" i="1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b="0" i="1" dirty="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12" name="Picture 11" descr="identifier.gif"/>
          <p:cNvPicPr>
            <a:picLocks noChangeAspect="1"/>
          </p:cNvPicPr>
          <p:nvPr/>
        </p:nvPicPr>
        <p:blipFill>
          <a:blip r:embed="rId14" cstate="print">
            <a:lum bright="9000"/>
          </a:blip>
          <a:stretch>
            <a:fillRect/>
          </a:stretch>
        </p:blipFill>
        <p:spPr>
          <a:xfrm>
            <a:off x="7197884" y="6320316"/>
            <a:ext cx="796967" cy="518029"/>
          </a:xfrm>
          <a:prstGeom prst="rect">
            <a:avLst/>
          </a:prstGeom>
        </p:spPr>
      </p:pic>
      <p:pic>
        <p:nvPicPr>
          <p:cNvPr id="8" name="Picture 7" descr="SLAC_Logo_our_name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24897" y="6418497"/>
            <a:ext cx="938660" cy="33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9200" y="6324731"/>
            <a:ext cx="1339200" cy="461648"/>
            <a:chOff x="140854" y="5334000"/>
            <a:chExt cx="2471332" cy="8519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6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 descr="HiLumi logo.jpe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76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4F9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0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27716" name="Line 4"/>
          <p:cNvSpPr>
            <a:spLocks noChangeShapeType="1"/>
          </p:cNvSpPr>
          <p:nvPr/>
        </p:nvSpPr>
        <p:spPr bwMode="auto">
          <a:xfrm>
            <a:off x="0" y="816742"/>
            <a:ext cx="9144000" cy="0"/>
          </a:xfrm>
          <a:prstGeom prst="line">
            <a:avLst/>
          </a:prstGeom>
          <a:noFill/>
          <a:ln w="635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17" name="Line 5"/>
          <p:cNvSpPr>
            <a:spLocks noChangeShapeType="1"/>
          </p:cNvSpPr>
          <p:nvPr/>
        </p:nvSpPr>
        <p:spPr bwMode="auto">
          <a:xfrm>
            <a:off x="0" y="6281531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2971800" y="6554908"/>
            <a:ext cx="31305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800" b="0" i="1" dirty="0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t>Page </a:t>
            </a:r>
            <a:fld id="{1B5B5EA7-2DCA-4A86-8031-B157A36EB5B6}" type="slidenum">
              <a:rPr lang="en-US" sz="800" b="0" i="1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b="0" i="1" dirty="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12" name="Picture 11" descr="identifier.gif"/>
          <p:cNvPicPr>
            <a:picLocks noChangeAspect="1"/>
          </p:cNvPicPr>
          <p:nvPr/>
        </p:nvPicPr>
        <p:blipFill>
          <a:blip r:embed="rId14" cstate="print">
            <a:lum bright="9000"/>
          </a:blip>
          <a:stretch>
            <a:fillRect/>
          </a:stretch>
        </p:blipFill>
        <p:spPr>
          <a:xfrm>
            <a:off x="7197884" y="6320316"/>
            <a:ext cx="796967" cy="518029"/>
          </a:xfrm>
          <a:prstGeom prst="rect">
            <a:avLst/>
          </a:prstGeom>
        </p:spPr>
      </p:pic>
      <p:pic>
        <p:nvPicPr>
          <p:cNvPr id="8" name="Picture 7" descr="SLAC_Logo_our_name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24897" y="6418497"/>
            <a:ext cx="938660" cy="33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9200" y="6324731"/>
            <a:ext cx="1339200" cy="461648"/>
            <a:chOff x="140854" y="5334000"/>
            <a:chExt cx="2471332" cy="8519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6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 descr="HiLumi logo.jpe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305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4F9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0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27716" name="Line 4"/>
          <p:cNvSpPr>
            <a:spLocks noChangeShapeType="1"/>
          </p:cNvSpPr>
          <p:nvPr/>
        </p:nvSpPr>
        <p:spPr bwMode="auto">
          <a:xfrm>
            <a:off x="0" y="816742"/>
            <a:ext cx="9144000" cy="0"/>
          </a:xfrm>
          <a:prstGeom prst="line">
            <a:avLst/>
          </a:prstGeom>
          <a:noFill/>
          <a:ln w="635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17" name="Line 5"/>
          <p:cNvSpPr>
            <a:spLocks noChangeShapeType="1"/>
          </p:cNvSpPr>
          <p:nvPr/>
        </p:nvSpPr>
        <p:spPr bwMode="auto">
          <a:xfrm>
            <a:off x="0" y="6281531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2971800" y="6554908"/>
            <a:ext cx="31305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800" b="0" i="1" dirty="0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t>Page </a:t>
            </a:r>
            <a:fld id="{1B5B5EA7-2DCA-4A86-8031-B157A36EB5B6}" type="slidenum">
              <a:rPr lang="en-US" sz="800" b="0" i="1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b="0" i="1" dirty="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12" name="Picture 11" descr="identifier.gif"/>
          <p:cNvPicPr>
            <a:picLocks noChangeAspect="1"/>
          </p:cNvPicPr>
          <p:nvPr/>
        </p:nvPicPr>
        <p:blipFill>
          <a:blip r:embed="rId14" cstate="print">
            <a:lum bright="9000"/>
          </a:blip>
          <a:stretch>
            <a:fillRect/>
          </a:stretch>
        </p:blipFill>
        <p:spPr>
          <a:xfrm>
            <a:off x="7197884" y="6320316"/>
            <a:ext cx="796967" cy="518029"/>
          </a:xfrm>
          <a:prstGeom prst="rect">
            <a:avLst/>
          </a:prstGeom>
        </p:spPr>
      </p:pic>
      <p:pic>
        <p:nvPicPr>
          <p:cNvPr id="8" name="Picture 7" descr="SLAC_Logo_our_name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24897" y="6418497"/>
            <a:ext cx="938660" cy="33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9200" y="6324731"/>
            <a:ext cx="1339200" cy="461648"/>
            <a:chOff x="140854" y="5334000"/>
            <a:chExt cx="2471332" cy="8519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6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 descr="HiLumi logo.jpe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083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4F9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80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945" y="1177262"/>
            <a:ext cx="7772400" cy="2078556"/>
          </a:xfrm>
        </p:spPr>
        <p:txBody>
          <a:bodyPr/>
          <a:lstStyle/>
          <a:p>
            <a:r>
              <a:rPr lang="en-US" dirty="0" smtClean="0"/>
              <a:t>ODU Activities on Crabbing/Deflecting Cavities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205283"/>
            <a:ext cx="4513477" cy="457200"/>
          </a:xfrm>
        </p:spPr>
        <p:txBody>
          <a:bodyPr/>
          <a:lstStyle/>
          <a:p>
            <a:r>
              <a:rPr lang="en-US" dirty="0" smtClean="0"/>
              <a:t>MEIC Collaboration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98695" y="177292"/>
            <a:ext cx="4008054" cy="457200"/>
          </a:xfrm>
        </p:spPr>
        <p:txBody>
          <a:bodyPr/>
          <a:lstStyle/>
          <a:p>
            <a:r>
              <a:rPr lang="en-US" dirty="0" err="1" smtClean="0"/>
              <a:t>JLab</a:t>
            </a:r>
            <a:r>
              <a:rPr lang="en-US" dirty="0" smtClean="0"/>
              <a:t>, 5-7 </a:t>
            </a:r>
            <a:r>
              <a:rPr lang="en-US" dirty="0" smtClean="0"/>
              <a:t>October 2015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750 MHz Crabbing Cavity</a:t>
            </a:r>
            <a:endParaRPr lang="en-US" dirty="0"/>
          </a:p>
        </p:txBody>
      </p:sp>
      <p:pic>
        <p:nvPicPr>
          <p:cNvPr id="15" name="Picture 6" descr="C:\Users\physics\Documents\Alx CST\na-pac13\WEPAC39\750_bd0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95" b="14975"/>
          <a:stretch>
            <a:fillRect/>
          </a:stretch>
        </p:blipFill>
        <p:spPr bwMode="auto">
          <a:xfrm>
            <a:off x="503608" y="4216050"/>
            <a:ext cx="4170806" cy="218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16673" y="946453"/>
            <a:ext cx="4126685" cy="3341199"/>
            <a:chOff x="7917377" y="3670960"/>
            <a:chExt cx="3728898" cy="301912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7377" y="4110508"/>
              <a:ext cx="3728898" cy="257958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8066048" y="3670960"/>
              <a:ext cx="31343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rgbClr val="000000">
                      <a:lumMod val="50000"/>
                      <a:lumOff val="50000"/>
                    </a:srgbClr>
                  </a:solidFill>
                </a:rPr>
                <a:t>Multipacting</a:t>
              </a:r>
              <a:endParaRPr lang="en-US" sz="2400" dirty="0">
                <a:solidFill>
                  <a:srgbClr val="000000">
                    <a:lumMod val="50000"/>
                    <a:lumOff val="50000"/>
                  </a:srgbClr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43132" y="946453"/>
            <a:ext cx="4171440" cy="4115138"/>
            <a:chOff x="111243" y="1236382"/>
            <a:chExt cx="5212278" cy="545370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43" y="1698047"/>
              <a:ext cx="5212278" cy="499204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150206" y="1236382"/>
              <a:ext cx="3134351" cy="5302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000000">
                      <a:lumMod val="50000"/>
                      <a:lumOff val="50000"/>
                    </a:srgbClr>
                  </a:solidFill>
                </a:rPr>
                <a:t>Cryogenic Tests</a:t>
              </a:r>
              <a:endParaRPr lang="en-US" sz="2000" dirty="0">
                <a:solidFill>
                  <a:srgbClr val="000000">
                    <a:lumMod val="50000"/>
                    <a:lumOff val="50000"/>
                  </a:srgb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8"/>
              <p:cNvSpPr txBox="1"/>
              <p:nvPr/>
            </p:nvSpPr>
            <p:spPr>
              <a:xfrm>
                <a:off x="5840751" y="5033663"/>
                <a:ext cx="223501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=13.5 </m:t>
                      </m:r>
                      <m:f>
                        <m:fPr>
                          <m:type m:val="lin"/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𝑀𝑉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18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=2.7 </m:t>
                      </m:r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𝑀𝑉</m:t>
                      </m:r>
                    </m:oMath>
                  </m:oMathPara>
                </a14:m>
                <a:endParaRPr lang="en-US" sz="18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=60</m:t>
                      </m:r>
                      <m:f>
                        <m:fPr>
                          <m:type m:val="lin"/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𝑀𝑉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1800" b="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=126 </m:t>
                      </m:r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𝑚𝑇</m:t>
                      </m:r>
                    </m:oMath>
                  </m:oMathPara>
                </a14:m>
                <a:endParaRPr lang="en-US" sz="1800" b="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751" y="5033663"/>
                <a:ext cx="2235014" cy="1200329"/>
              </a:xfrm>
              <a:prstGeom prst="rect">
                <a:avLst/>
              </a:prstGeom>
              <a:blipFill rotWithShape="1">
                <a:blip r:embed="rId6"/>
                <a:stretch>
                  <a:fillRect t="-35533" r="-12807" b="-31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0891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82" y="2865922"/>
            <a:ext cx="2096393" cy="162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Prototype </a:t>
            </a:r>
            <a:r>
              <a:rPr lang="en-US" dirty="0" smtClean="0"/>
              <a:t>Design vs</a:t>
            </a:r>
            <a:r>
              <a:rPr lang="en-US" dirty="0"/>
              <a:t>. </a:t>
            </a:r>
            <a:r>
              <a:rPr lang="en-US" dirty="0" smtClean="0"/>
              <a:t>Proof-of-Principle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99106" y="404833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Surface Electric Field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99106" y="533148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Surface Magnetic Field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78" y="4432570"/>
            <a:ext cx="2147600" cy="157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71" y="887085"/>
            <a:ext cx="1491647" cy="185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423232" y="1553543"/>
            <a:ext cx="1526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Transverse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Electric Field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284" y="970984"/>
            <a:ext cx="2920562" cy="212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63822" y="2965503"/>
            <a:ext cx="957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</a:rPr>
              <a:t>* At energy content of 1 J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983" y="3124936"/>
            <a:ext cx="2101682" cy="146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37" y="4548275"/>
            <a:ext cx="2033220" cy="1566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880" y="1071967"/>
            <a:ext cx="1812037" cy="187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60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RF Dipole Design</a:t>
            </a:r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81568" y="1771454"/>
            <a:ext cx="2848310" cy="2030180"/>
            <a:chOff x="609600" y="914399"/>
            <a:chExt cx="3581400" cy="255270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97" t="14331" r="19206" b="30159"/>
            <a:stretch/>
          </p:blipFill>
          <p:spPr bwMode="auto">
            <a:xfrm>
              <a:off x="1238390" y="914399"/>
              <a:ext cx="2908948" cy="249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 bwMode="auto">
            <a:xfrm>
              <a:off x="1261293" y="1630130"/>
              <a:ext cx="0" cy="1660061"/>
            </a:xfrm>
            <a:prstGeom prst="straightConnector1">
              <a:avLst/>
            </a:prstGeom>
            <a:noFill/>
            <a:ln w="31750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 w="med" len="med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 bwMode="auto">
            <a:xfrm rot="-60000" flipV="1">
              <a:off x="2472609" y="2422060"/>
              <a:ext cx="1718391" cy="1045041"/>
            </a:xfrm>
            <a:prstGeom prst="straightConnector1">
              <a:avLst/>
            </a:prstGeom>
            <a:noFill/>
            <a:ln w="31750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 w="med" len="med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3505200" y="2859941"/>
              <a:ext cx="45720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</a:rPr>
                <a:t>54 cm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9600" y="2375521"/>
              <a:ext cx="57150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</a:rPr>
                <a:t>28.1 cm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761581"/>
              </p:ext>
            </p:extLst>
          </p:nvPr>
        </p:nvGraphicFramePr>
        <p:xfrm>
          <a:off x="4336085" y="1495924"/>
          <a:ext cx="4719513" cy="403022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57400"/>
                <a:gridCol w="934911"/>
                <a:gridCol w="741489"/>
                <a:gridCol w="985713"/>
              </a:tblGrid>
              <a:tr h="245853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Parameters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Prototype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P-o-P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Units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45853"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/>
                        <a:t>Frequency of fundamental</a:t>
                      </a:r>
                      <a:endParaRPr lang="en-US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400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400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MHz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45853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Frequency of 1</a:t>
                      </a:r>
                      <a:r>
                        <a:rPr lang="en-US" sz="1200" b="0" i="0" baseline="300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st</a:t>
                      </a:r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HOM</a:t>
                      </a:r>
                      <a:endParaRPr lang="en-US" sz="1200" b="0" i="0" baseline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632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590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MHz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45853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Deflecting Voltage (V</a:t>
                      </a:r>
                      <a:r>
                        <a:rPr lang="en-US" sz="1200" baseline="-25000" dirty="0" smtClean="0"/>
                        <a:t>T</a:t>
                      </a:r>
                      <a:r>
                        <a:rPr lang="en-US" sz="1200" baseline="30000" dirty="0" smtClean="0"/>
                        <a:t>*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0.375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0.375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MV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45853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Peak</a:t>
                      </a:r>
                      <a:r>
                        <a:rPr lang="en-US" sz="1200" baseline="0" dirty="0" smtClean="0"/>
                        <a:t> Electric Field (</a:t>
                      </a:r>
                      <a:r>
                        <a:rPr lang="en-US" sz="1200" dirty="0" err="1" smtClean="0"/>
                        <a:t>E</a:t>
                      </a:r>
                      <a:r>
                        <a:rPr lang="en-US" sz="1200" baseline="-25000" dirty="0" err="1" smtClean="0"/>
                        <a:t>p</a:t>
                      </a:r>
                      <a:r>
                        <a:rPr lang="en-US" sz="1200" baseline="30000" dirty="0" smtClean="0"/>
                        <a:t>*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3.65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4.02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MV/m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45853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Peak</a:t>
                      </a:r>
                      <a:r>
                        <a:rPr lang="en-US" sz="1200" baseline="0" dirty="0" smtClean="0"/>
                        <a:t> Magnetic Field (</a:t>
                      </a:r>
                      <a:r>
                        <a:rPr lang="en-US" sz="1200" dirty="0" err="1" smtClean="0"/>
                        <a:t>B</a:t>
                      </a:r>
                      <a:r>
                        <a:rPr lang="en-US" sz="1200" baseline="-25000" dirty="0" err="1" smtClean="0"/>
                        <a:t>p</a:t>
                      </a:r>
                      <a:r>
                        <a:rPr lang="en-US" sz="1200" baseline="30000" dirty="0" smtClean="0"/>
                        <a:t>*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6.22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7.06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mT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458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Peak</a:t>
                      </a:r>
                      <a:r>
                        <a:rPr lang="en-US" sz="1200" baseline="0" dirty="0" smtClean="0"/>
                        <a:t> Electric Field (</a:t>
                      </a:r>
                      <a:r>
                        <a:rPr lang="en-US" sz="1200" dirty="0" err="1" smtClean="0"/>
                        <a:t>E</a:t>
                      </a:r>
                      <a:r>
                        <a:rPr lang="en-US" sz="1200" baseline="-25000" dirty="0" err="1" smtClean="0"/>
                        <a:t>p</a:t>
                      </a:r>
                      <a:r>
                        <a:rPr lang="en-US" sz="1200" baseline="30000" dirty="0" smtClean="0"/>
                        <a:t>**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32.6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35.9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MV/m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458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Peak</a:t>
                      </a:r>
                      <a:r>
                        <a:rPr lang="en-US" sz="1200" baseline="0" dirty="0" smtClean="0"/>
                        <a:t> Magnetic Field (</a:t>
                      </a:r>
                      <a:r>
                        <a:rPr lang="en-US" sz="1200" dirty="0" err="1" smtClean="0"/>
                        <a:t>B</a:t>
                      </a:r>
                      <a:r>
                        <a:rPr lang="en-US" sz="1200" baseline="-25000" dirty="0" err="1" smtClean="0"/>
                        <a:t>p</a:t>
                      </a:r>
                      <a:r>
                        <a:rPr lang="en-US" sz="1200" baseline="30000" dirty="0" smtClean="0"/>
                        <a:t>**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55.6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63.1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mT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2862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/>
                        <a:t>B</a:t>
                      </a:r>
                      <a:r>
                        <a:rPr lang="en-US" sz="1200" baseline="-25000" dirty="0" err="1" smtClean="0"/>
                        <a:t>p</a:t>
                      </a:r>
                      <a:r>
                        <a:rPr lang="en-US" sz="1200" dirty="0" smtClean="0"/>
                        <a:t>/</a:t>
                      </a:r>
                      <a:r>
                        <a:rPr lang="en-US" sz="1200" dirty="0" err="1" smtClean="0"/>
                        <a:t>E</a:t>
                      </a:r>
                      <a:r>
                        <a:rPr lang="en-US" sz="1200" baseline="-25000" dirty="0" err="1" smtClean="0"/>
                        <a:t>p</a:t>
                      </a:r>
                      <a:endParaRPr lang="en-US" sz="12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1.71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1.76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mT</a:t>
                      </a:r>
                      <a:r>
                        <a:rPr lang="en-US" sz="1200" dirty="0" smtClean="0"/>
                        <a:t>/(MV/m)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45853"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/>
                        <a:t>Stored Energy (U</a:t>
                      </a:r>
                      <a:r>
                        <a:rPr lang="en-US" sz="1200" baseline="30000" dirty="0" smtClean="0"/>
                        <a:t>*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0.13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0.195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J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45853"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/>
                        <a:t>[R/Q]</a:t>
                      </a:r>
                      <a:r>
                        <a:rPr lang="en-US" sz="1200" baseline="-25000" dirty="0" smtClean="0"/>
                        <a:t>T</a:t>
                      </a:r>
                      <a:endParaRPr lang="en-US" sz="1200" b="0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427.4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287.0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/>
                        <a:t>Ω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09755"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/>
                        <a:t>Geometrical Factor (G)</a:t>
                      </a:r>
                      <a:endParaRPr lang="en-US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106.7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140.9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dirty="0" smtClean="0"/>
                        <a:t>Ω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45853"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/>
                        <a:t>R</a:t>
                      </a:r>
                      <a:r>
                        <a:rPr lang="en-US" sz="1200" baseline="-25000" dirty="0" smtClean="0"/>
                        <a:t>T</a:t>
                      </a:r>
                      <a:r>
                        <a:rPr lang="en-US" sz="1200" baseline="0" dirty="0" smtClean="0"/>
                        <a:t>R</a:t>
                      </a:r>
                      <a:r>
                        <a:rPr lang="en-US" sz="1200" baseline="-25000" dirty="0" smtClean="0"/>
                        <a:t>S</a:t>
                      </a:r>
                      <a:endParaRPr lang="en-US" sz="1200" b="0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4.6×10</a:t>
                      </a:r>
                      <a:r>
                        <a:rPr lang="en-US" sz="1200" baseline="30000" dirty="0" smtClean="0"/>
                        <a:t>4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4.0×10</a:t>
                      </a:r>
                      <a:r>
                        <a:rPr lang="en-US" sz="1200" baseline="30000" dirty="0" smtClean="0"/>
                        <a:t>4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/>
                        <a:t>Ω</a:t>
                      </a:r>
                      <a:r>
                        <a:rPr lang="en-US" sz="1200" baseline="30000" dirty="0" smtClean="0"/>
                        <a:t>2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45853">
                <a:tc gridSpan="4">
                  <a:txBody>
                    <a:bodyPr/>
                    <a:lstStyle/>
                    <a:p>
                      <a:pPr algn="l"/>
                      <a:r>
                        <a:rPr lang="en-US" sz="1200" baseline="30000" dirty="0" smtClean="0"/>
                        <a:t>*</a:t>
                      </a:r>
                      <a:r>
                        <a:rPr lang="en-US" sz="1200" baseline="0" dirty="0" smtClean="0"/>
                        <a:t>At E</a:t>
                      </a:r>
                      <a:r>
                        <a:rPr lang="en-US" sz="1200" baseline="-25000" dirty="0" smtClean="0"/>
                        <a:t>T</a:t>
                      </a:r>
                      <a:r>
                        <a:rPr lang="en-US" sz="1200" baseline="0" dirty="0" smtClean="0"/>
                        <a:t> = 1 MV/m          </a:t>
                      </a:r>
                      <a:r>
                        <a:rPr lang="en-US" sz="1200" baseline="30000" dirty="0" smtClean="0"/>
                        <a:t>**</a:t>
                      </a:r>
                      <a:r>
                        <a:rPr lang="en-US" sz="1200" baseline="0" dirty="0" smtClean="0"/>
                        <a:t> At  </a:t>
                      </a:r>
                      <a:r>
                        <a:rPr lang="en-US" sz="1200" dirty="0" smtClean="0"/>
                        <a:t>V</a:t>
                      </a:r>
                      <a:r>
                        <a:rPr lang="en-US" sz="1200" baseline="-25000" dirty="0" smtClean="0"/>
                        <a:t>T</a:t>
                      </a:r>
                      <a:r>
                        <a:rPr lang="en-US" sz="1200" baseline="0" dirty="0" smtClean="0"/>
                        <a:t> = 3.35 MV</a:t>
                      </a:r>
                      <a:endParaRPr lang="en-US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07844" y="919277"/>
            <a:ext cx="4155463" cy="99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400" kern="0" dirty="0" smtClean="0">
                <a:solidFill>
                  <a:srgbClr val="0070C0"/>
                </a:solidFill>
                <a:sym typeface="Wingdings" pitchFamily="2" charset="2"/>
              </a:rPr>
              <a:t>Prototype design has improved rf-properties</a:t>
            </a:r>
          </a:p>
          <a:p>
            <a:pPr marL="171450" indent="-228600"/>
            <a:endParaRPr lang="en-US" sz="2400" kern="0" dirty="0">
              <a:solidFill>
                <a:srgbClr val="000000">
                  <a:lumMod val="75000"/>
                </a:srgbClr>
              </a:solidFill>
              <a:sym typeface="Wingdings" panose="05000000000000000000" pitchFamily="2" charset="2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259019" y="4260320"/>
            <a:ext cx="3936868" cy="1711257"/>
            <a:chOff x="259019" y="4656840"/>
            <a:chExt cx="5533717" cy="2405367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29" t="12167" r="20319" b="29447"/>
            <a:stretch/>
          </p:blipFill>
          <p:spPr bwMode="auto">
            <a:xfrm>
              <a:off x="3080993" y="4784848"/>
              <a:ext cx="2711743" cy="2277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819400" y="4656840"/>
              <a:ext cx="1295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B Field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76" t="12554" r="23909" b="29723"/>
            <a:stretch/>
          </p:blipFill>
          <p:spPr bwMode="auto">
            <a:xfrm>
              <a:off x="494729" y="4810728"/>
              <a:ext cx="2472286" cy="2251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59019" y="4656841"/>
              <a:ext cx="1295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E Field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131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RF-Dipole Square Cavity Options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0503" y="841375"/>
            <a:ext cx="8481397" cy="5257800"/>
          </a:xfrm>
        </p:spPr>
        <p:txBody>
          <a:bodyPr/>
          <a:lstStyle/>
          <a:p>
            <a:r>
              <a:rPr lang="en-US" sz="2000" dirty="0" smtClean="0"/>
              <a:t>Square-type rf-dipole cavity to further reduce the transverse dimensions</a:t>
            </a:r>
          </a:p>
          <a:p>
            <a:pPr marL="342900" lvl="1" indent="-342900">
              <a:buFontTx/>
              <a:buChar char="•"/>
            </a:pPr>
            <a:r>
              <a:rPr lang="en-US" sz="2000" dirty="0"/>
              <a:t>Frequency </a:t>
            </a:r>
            <a:r>
              <a:rPr lang="en-US" sz="2000" dirty="0" smtClean="0"/>
              <a:t>is adjusted by curving radius of the edges</a:t>
            </a:r>
            <a:endParaRPr lang="en-US" sz="2000" dirty="0"/>
          </a:p>
          <a:p>
            <a:r>
              <a:rPr lang="en-US" sz="2000" dirty="0" smtClean="0"/>
              <a:t>RF-dipole cavity with modified curved loading elements across the beam aperture to reduce field non-uniformity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12556" y="3301453"/>
            <a:ext cx="3098162" cy="2673684"/>
            <a:chOff x="412556" y="2924728"/>
            <a:chExt cx="3098162" cy="2673684"/>
          </a:xfrm>
        </p:grpSpPr>
        <p:grpSp>
          <p:nvGrpSpPr>
            <p:cNvPr id="3" name="Group 2"/>
            <p:cNvGrpSpPr/>
            <p:nvPr/>
          </p:nvGrpSpPr>
          <p:grpSpPr>
            <a:xfrm>
              <a:off x="412556" y="2924728"/>
              <a:ext cx="2875344" cy="2673684"/>
              <a:chOff x="62357" y="2474978"/>
              <a:chExt cx="3833792" cy="3564912"/>
            </a:xfrm>
          </p:grpSpPr>
          <p:pic>
            <p:nvPicPr>
              <p:cNvPr id="23" name="Picture 22"/>
              <p:cNvPicPr/>
              <p:nvPr/>
            </p:nvPicPr>
            <p:blipFill rotWithShape="1">
              <a:blip r:embed="rId2" cstate="print"/>
              <a:srcRect l="40866" t="14616" r="26602" b="32820"/>
              <a:stretch/>
            </p:blipFill>
            <p:spPr bwMode="auto">
              <a:xfrm>
                <a:off x="1071712" y="4567914"/>
                <a:ext cx="1457616" cy="1471976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4" name="Picture 23"/>
              <p:cNvPicPr/>
              <p:nvPr/>
            </p:nvPicPr>
            <p:blipFill rotWithShape="1">
              <a:blip r:embed="rId3" cstate="print"/>
              <a:srcRect l="33814" t="12821" r="31891" b="30769"/>
              <a:stretch/>
            </p:blipFill>
            <p:spPr bwMode="auto">
              <a:xfrm>
                <a:off x="2030268" y="2474978"/>
                <a:ext cx="1865881" cy="191818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5" name="Picture 24"/>
              <p:cNvPicPr/>
              <p:nvPr/>
            </p:nvPicPr>
            <p:blipFill rotWithShape="1">
              <a:blip r:embed="rId4" cstate="print"/>
              <a:srcRect l="34775" t="14102" r="25802" b="32052"/>
              <a:stretch/>
            </p:blipFill>
            <p:spPr bwMode="auto">
              <a:xfrm>
                <a:off x="62357" y="2627273"/>
                <a:ext cx="2018710" cy="1723287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cxnSp>
          <p:nvCxnSpPr>
            <p:cNvPr id="8" name="Straight Arrow Connector 7"/>
            <p:cNvCxnSpPr/>
            <p:nvPr/>
          </p:nvCxnSpPr>
          <p:spPr bwMode="auto">
            <a:xfrm>
              <a:off x="2299639" y="4549368"/>
              <a:ext cx="0" cy="1043207"/>
            </a:xfrm>
            <a:prstGeom prst="straightConnector1">
              <a:avLst/>
            </a:prstGeom>
            <a:noFill/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2299639" y="4702746"/>
              <a:ext cx="121107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Height and Width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&lt; 145 mm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 rot="5400000">
              <a:off x="1716177" y="4549368"/>
              <a:ext cx="0" cy="1043207"/>
            </a:xfrm>
            <a:prstGeom prst="straightConnector1">
              <a:avLst/>
            </a:prstGeom>
            <a:noFill/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</p:grpSp>
      <p:grpSp>
        <p:nvGrpSpPr>
          <p:cNvPr id="20" name="Group 19"/>
          <p:cNvGrpSpPr/>
          <p:nvPr/>
        </p:nvGrpSpPr>
        <p:grpSpPr>
          <a:xfrm>
            <a:off x="3871320" y="3247401"/>
            <a:ext cx="1020351" cy="2781071"/>
            <a:chOff x="5244933" y="2596844"/>
            <a:chExt cx="1020351" cy="2781071"/>
          </a:xfrm>
        </p:grpSpPr>
        <p:grpSp>
          <p:nvGrpSpPr>
            <p:cNvPr id="21" name="Group 20"/>
            <p:cNvGrpSpPr/>
            <p:nvPr/>
          </p:nvGrpSpPr>
          <p:grpSpPr>
            <a:xfrm>
              <a:off x="5244933" y="2596844"/>
              <a:ext cx="1020351" cy="2781071"/>
              <a:chOff x="1971606" y="323494"/>
              <a:chExt cx="1813954" cy="4944121"/>
            </a:xfrm>
          </p:grpSpPr>
          <p:pic>
            <p:nvPicPr>
              <p:cNvPr id="26" name="Picture 25"/>
              <p:cNvPicPr/>
              <p:nvPr/>
            </p:nvPicPr>
            <p:blipFill rotWithShape="1">
              <a:blip r:embed="rId5" cstate="print"/>
              <a:srcRect l="41221" t="14775" r="26659" b="32548"/>
              <a:stretch/>
            </p:blipFill>
            <p:spPr bwMode="auto">
              <a:xfrm>
                <a:off x="1971606" y="323494"/>
                <a:ext cx="1798944" cy="184392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7" name="Picture 26"/>
              <p:cNvPicPr/>
              <p:nvPr/>
            </p:nvPicPr>
            <p:blipFill rotWithShape="1">
              <a:blip r:embed="rId6" cstate="print"/>
              <a:srcRect l="40953" t="14347" r="26659" b="32762"/>
              <a:stretch/>
            </p:blipFill>
            <p:spPr bwMode="auto">
              <a:xfrm>
                <a:off x="1971606" y="3416200"/>
                <a:ext cx="1813954" cy="185141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2441034" y="340550"/>
                <a:ext cx="829415" cy="547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(A)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56846" y="3467000"/>
                <a:ext cx="843470" cy="547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(B)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9" t="40905" r="60263" b="56220"/>
            <a:stretch/>
          </p:blipFill>
          <p:spPr bwMode="auto">
            <a:xfrm rot="5400000">
              <a:off x="5401422" y="3901473"/>
              <a:ext cx="707370" cy="172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2" name="Content Placeholder 2"/>
          <p:cNvSpPr txBox="1">
            <a:spLocks/>
          </p:cNvSpPr>
          <p:nvPr/>
        </p:nvSpPr>
        <p:spPr>
          <a:xfrm>
            <a:off x="643701" y="3014295"/>
            <a:ext cx="2644199" cy="26742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7150" indent="0" algn="ctr">
              <a:buFontTx/>
              <a:buNone/>
            </a:pPr>
            <a:r>
              <a:rPr lang="en-US" sz="1400" b="0" dirty="0" smtClean="0">
                <a:solidFill>
                  <a:srgbClr val="000000"/>
                </a:solidFill>
              </a:rPr>
              <a:t>400 MHz Crabbing Cavity</a:t>
            </a:r>
            <a:endParaRPr lang="en-US" sz="1100" b="0" baseline="30000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8485" y="4872388"/>
            <a:ext cx="659048" cy="764601"/>
            <a:chOff x="298485" y="4872388"/>
            <a:chExt cx="659048" cy="764601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V="1">
              <a:off x="412556" y="5169513"/>
              <a:ext cx="0" cy="338248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rot="5400000" flipH="1" flipV="1">
              <a:off x="564956" y="5321913"/>
              <a:ext cx="0" cy="338248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716828" y="5326615"/>
              <a:ext cx="240705" cy="31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x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8485" y="4872388"/>
              <a:ext cx="240705" cy="31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y</a:t>
              </a:r>
            </a:p>
          </p:txBody>
        </p:sp>
      </p:grp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" t="1589" r="1631" b="2371"/>
          <a:stretch/>
        </p:blipFill>
        <p:spPr bwMode="auto">
          <a:xfrm>
            <a:off x="5036652" y="3301453"/>
            <a:ext cx="4018448" cy="289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Content Placeholder 3"/>
          <p:cNvSpPr txBox="1">
            <a:spLocks/>
          </p:cNvSpPr>
          <p:nvPr/>
        </p:nvSpPr>
        <p:spPr>
          <a:xfrm>
            <a:off x="5699762" y="2498725"/>
            <a:ext cx="3431537" cy="86049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00050"/>
            <a:r>
              <a:rPr lang="en-US" sz="1800" b="0" dirty="0" smtClean="0">
                <a:solidFill>
                  <a:srgbClr val="000000"/>
                </a:solidFill>
              </a:rPr>
              <a:t>Voltage </a:t>
            </a:r>
            <a:r>
              <a:rPr lang="en-US" sz="1800" b="0" dirty="0">
                <a:solidFill>
                  <a:srgbClr val="000000"/>
                </a:solidFill>
              </a:rPr>
              <a:t>deviation </a:t>
            </a:r>
            <a:r>
              <a:rPr lang="en-US" sz="1800" b="0" dirty="0" smtClean="0">
                <a:solidFill>
                  <a:srgbClr val="000000"/>
                </a:solidFill>
              </a:rPr>
              <a:t>at 20 mm</a:t>
            </a:r>
            <a:endParaRPr lang="en-US" sz="1800" b="0" dirty="0">
              <a:solidFill>
                <a:srgbClr val="000000"/>
              </a:solidFill>
            </a:endParaRPr>
          </a:p>
          <a:p>
            <a:pPr marL="800100" lvl="1"/>
            <a:r>
              <a:rPr lang="en-US" sz="1400" b="0" dirty="0">
                <a:solidFill>
                  <a:srgbClr val="000000"/>
                </a:solidFill>
              </a:rPr>
              <a:t>Horizontal: </a:t>
            </a:r>
            <a:r>
              <a:rPr lang="en-US" sz="1400" b="0" dirty="0" smtClean="0">
                <a:solidFill>
                  <a:srgbClr val="000000"/>
                </a:solidFill>
              </a:rPr>
              <a:t>5.0% </a:t>
            </a:r>
            <a:r>
              <a:rPr lang="en-US" sz="1400" b="0" dirty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en-US" sz="1400" b="0" dirty="0" smtClean="0">
                <a:solidFill>
                  <a:srgbClr val="000000"/>
                </a:solidFill>
                <a:sym typeface="Wingdings" pitchFamily="2" charset="2"/>
              </a:rPr>
              <a:t>0.2%</a:t>
            </a:r>
            <a:endParaRPr lang="en-US" sz="1400" b="0" dirty="0">
              <a:solidFill>
                <a:srgbClr val="000000"/>
              </a:solidFill>
              <a:sym typeface="Wingdings" pitchFamily="2" charset="2"/>
            </a:endParaRPr>
          </a:p>
          <a:p>
            <a:pPr marL="800100" lvl="1"/>
            <a:r>
              <a:rPr lang="en-US" sz="1400" b="0" dirty="0">
                <a:solidFill>
                  <a:srgbClr val="000000"/>
                </a:solidFill>
                <a:sym typeface="Wingdings" pitchFamily="2" charset="2"/>
              </a:rPr>
              <a:t>Vertical: </a:t>
            </a:r>
            <a:r>
              <a:rPr lang="en-US" sz="1400" b="0" dirty="0" smtClean="0">
                <a:solidFill>
                  <a:srgbClr val="000000"/>
                </a:solidFill>
                <a:sym typeface="Wingdings" pitchFamily="2" charset="2"/>
              </a:rPr>
              <a:t>5.5% </a:t>
            </a:r>
            <a:r>
              <a:rPr lang="en-US" sz="1400" b="0" dirty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en-US" sz="1400" b="0" dirty="0" smtClean="0">
                <a:solidFill>
                  <a:srgbClr val="000000"/>
                </a:solidFill>
                <a:sym typeface="Wingdings" pitchFamily="2" charset="2"/>
              </a:rPr>
              <a:t>2.4%</a:t>
            </a:r>
            <a:endParaRPr lang="en-US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8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RF Dipole Design</a:t>
            </a: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2998003" y="1637695"/>
            <a:ext cx="2640797" cy="227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14300" indent="-114300"/>
            <a:r>
              <a:rPr lang="en-US" sz="900" kern="0" dirty="0" smtClean="0">
                <a:solidFill>
                  <a:srgbClr val="0070C0"/>
                </a:solidFill>
              </a:rPr>
              <a:t>(A) Yaw (rotation about y-axis) of one pole. </a:t>
            </a:r>
          </a:p>
          <a:p>
            <a:pPr marL="114300" indent="-114300"/>
            <a:r>
              <a:rPr lang="en-US" sz="900" kern="0" dirty="0" smtClean="0">
                <a:solidFill>
                  <a:srgbClr val="0070C0"/>
                </a:solidFill>
              </a:rPr>
              <a:t>(B) Pitch (rotation about x-axis) of one pole.</a:t>
            </a:r>
          </a:p>
          <a:p>
            <a:pPr marL="114300" indent="-114300"/>
            <a:r>
              <a:rPr lang="en-US" sz="900" kern="0" dirty="0" smtClean="0">
                <a:solidFill>
                  <a:srgbClr val="0070C0"/>
                </a:solidFill>
              </a:rPr>
              <a:t>(C) Roll (rotation about z-axis) of one pole.</a:t>
            </a:r>
          </a:p>
          <a:p>
            <a:pPr marL="114300" indent="-114300"/>
            <a:r>
              <a:rPr lang="en-US" sz="900" kern="0" dirty="0" smtClean="0">
                <a:solidFill>
                  <a:srgbClr val="0070C0"/>
                </a:solidFill>
              </a:rPr>
              <a:t>(D) Horizontal displacement of one pole. </a:t>
            </a:r>
          </a:p>
          <a:p>
            <a:pPr marL="114300" indent="-114300"/>
            <a:r>
              <a:rPr lang="en-US" sz="900" kern="0" dirty="0" smtClean="0">
                <a:solidFill>
                  <a:srgbClr val="0070C0"/>
                </a:solidFill>
              </a:rPr>
              <a:t>(E) Vertical displacement of one pole. </a:t>
            </a:r>
          </a:p>
          <a:p>
            <a:pPr marL="114300" indent="-114300"/>
            <a:r>
              <a:rPr lang="en-US" sz="900" kern="0" dirty="0" smtClean="0">
                <a:solidFill>
                  <a:srgbClr val="0070C0"/>
                </a:solidFill>
              </a:rPr>
              <a:t>(F) Blending radius along depth  of one pole. </a:t>
            </a:r>
          </a:p>
          <a:p>
            <a:pPr marL="114300" indent="-114300"/>
            <a:r>
              <a:rPr lang="en-US" sz="900" kern="0" dirty="0" smtClean="0">
                <a:solidFill>
                  <a:srgbClr val="0070C0"/>
                </a:solidFill>
              </a:rPr>
              <a:t>(G) Blending radius of the feather-like structure near the beam line of one pole. </a:t>
            </a:r>
          </a:p>
          <a:p>
            <a:pPr marL="114300" indent="-114300"/>
            <a:r>
              <a:rPr lang="en-US" sz="900" kern="0" dirty="0" smtClean="0">
                <a:solidFill>
                  <a:srgbClr val="0070C0"/>
                </a:solidFill>
              </a:rPr>
              <a:t>(H) Aperture radius in one pole. </a:t>
            </a:r>
          </a:p>
          <a:p>
            <a:pPr marL="114300" indent="-114300"/>
            <a:r>
              <a:rPr lang="en-US" sz="900" kern="0" dirty="0" smtClean="0">
                <a:solidFill>
                  <a:srgbClr val="0070C0"/>
                </a:solidFill>
              </a:rPr>
              <a:t>(I) Blending radius at the outer corner of one pole</a:t>
            </a:r>
          </a:p>
          <a:p>
            <a:pPr marL="114300" indent="-114300"/>
            <a:r>
              <a:rPr lang="en-US" sz="900" kern="0" dirty="0" smtClean="0">
                <a:solidFill>
                  <a:srgbClr val="0070C0"/>
                </a:solidFill>
              </a:rPr>
              <a:t>(J) Width of pole (uneven) at </a:t>
            </a:r>
            <a:r>
              <a:rPr lang="en-US" sz="900" kern="0" dirty="0" err="1" smtClean="0">
                <a:solidFill>
                  <a:srgbClr val="0070C0"/>
                </a:solidFill>
              </a:rPr>
              <a:t>beamline</a:t>
            </a:r>
            <a:endParaRPr lang="en-US" sz="900" kern="0" dirty="0" smtClean="0">
              <a:solidFill>
                <a:srgbClr val="0070C0"/>
              </a:solidFill>
            </a:endParaRPr>
          </a:p>
          <a:p>
            <a:pPr marL="114300" indent="-114300"/>
            <a:r>
              <a:rPr lang="en-US" sz="900" kern="0" dirty="0" smtClean="0">
                <a:solidFill>
                  <a:srgbClr val="0070C0"/>
                </a:solidFill>
              </a:rPr>
              <a:t>(K) Width of pole (uneven) at outer conductor</a:t>
            </a:r>
          </a:p>
          <a:p>
            <a:pPr marL="114300" indent="-114300"/>
            <a:r>
              <a:rPr lang="en-US" sz="900" kern="0" dirty="0" smtClean="0">
                <a:solidFill>
                  <a:srgbClr val="0070C0"/>
                </a:solidFill>
              </a:rPr>
              <a:t>(L) Aperture displacement at </a:t>
            </a:r>
            <a:r>
              <a:rPr lang="en-US" sz="900" kern="0" dirty="0" err="1" smtClean="0">
                <a:solidFill>
                  <a:srgbClr val="0070C0"/>
                </a:solidFill>
              </a:rPr>
              <a:t>beamline</a:t>
            </a:r>
            <a:endParaRPr lang="en-US" sz="900" kern="0" dirty="0" smtClean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5731" y="4624463"/>
            <a:ext cx="3810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</a:rPr>
              <a:t>Strength of the multipole components is mainly determined by the aperture region of the poles near the </a:t>
            </a:r>
            <a:r>
              <a:rPr lang="en-US" sz="1200" dirty="0" err="1" smtClean="0">
                <a:solidFill>
                  <a:srgbClr val="0070C0"/>
                </a:solidFill>
              </a:rPr>
              <a:t>beamline</a:t>
            </a:r>
            <a:r>
              <a:rPr lang="en-US" sz="1200" dirty="0" smtClean="0">
                <a:solidFill>
                  <a:srgbClr val="0070C0"/>
                </a:solidFill>
              </a:rPr>
              <a:t>. 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</a:rPr>
              <a:t>Analysis focused on individual imperfections of the ideal cavity poles due to fabrication or welding errors (no deformations due to tuning processes considered).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5638800" y="947395"/>
            <a:ext cx="3414732" cy="20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800" b="0" kern="0" dirty="0" smtClean="0">
                <a:solidFill>
                  <a:srgbClr val="0070C0"/>
                </a:solidFill>
              </a:rPr>
              <a:t>Small individual imperfections (~1 mm) have negligible effects on the multipole components, but may shift the electrical center and operating frequency.</a:t>
            </a:r>
            <a:endParaRPr lang="en-US" sz="1800" b="0" kern="0" dirty="0">
              <a:solidFill>
                <a:srgbClr val="0070C0"/>
              </a:solidFill>
            </a:endParaRP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328143" y="1599043"/>
            <a:ext cx="2669860" cy="2602834"/>
            <a:chOff x="328142" y="1599042"/>
            <a:chExt cx="4701057" cy="4583039"/>
          </a:xfrm>
        </p:grpSpPr>
        <p:grpSp>
          <p:nvGrpSpPr>
            <p:cNvPr id="31" name="Group 30"/>
            <p:cNvGrpSpPr>
              <a:grpSpLocks noChangeAspect="1"/>
            </p:cNvGrpSpPr>
            <p:nvPr/>
          </p:nvGrpSpPr>
          <p:grpSpPr>
            <a:xfrm>
              <a:off x="328142" y="1599042"/>
              <a:ext cx="4701057" cy="4583039"/>
              <a:chOff x="-1143000" y="2011875"/>
              <a:chExt cx="5752540" cy="5608125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143000" y="2011875"/>
                <a:ext cx="5752540" cy="56081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8" name="Arc 17"/>
              <p:cNvSpPr/>
              <p:nvPr/>
            </p:nvSpPr>
            <p:spPr>
              <a:xfrm rot="10031050">
                <a:off x="826941" y="2686312"/>
                <a:ext cx="190500" cy="266700"/>
              </a:xfrm>
              <a:prstGeom prst="arc">
                <a:avLst>
                  <a:gd name="adj1" fmla="val 15503025"/>
                  <a:gd name="adj2" fmla="val 0"/>
                </a:avLst>
              </a:prstGeom>
              <a:noFill/>
              <a:ln w="635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28979" y="2956284"/>
                <a:ext cx="723341" cy="546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  <a:latin typeface="Arial"/>
                  </a:rPr>
                  <a:t>(I)</a:t>
                </a:r>
                <a:endParaRPr lang="en-US" dirty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1733270" y="5486400"/>
                <a:ext cx="0" cy="576688"/>
              </a:xfrm>
              <a:prstGeom prst="straightConnector1">
                <a:avLst/>
              </a:prstGeom>
              <a:ln w="50800">
                <a:solidFill>
                  <a:srgbClr val="FF33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2587076" y="5297570"/>
                <a:ext cx="0" cy="765518"/>
              </a:xfrm>
              <a:prstGeom prst="straightConnector1">
                <a:avLst/>
              </a:prstGeom>
              <a:ln w="50800">
                <a:solidFill>
                  <a:srgbClr val="FF33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733270" y="5618955"/>
                <a:ext cx="853806" cy="563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Arial"/>
                  </a:rPr>
                  <a:t>(J)</a:t>
                </a:r>
                <a:endParaRPr lang="en-US" sz="11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572526" y="5460749"/>
                <a:ext cx="831281" cy="563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rgbClr val="000000"/>
                    </a:solidFill>
                    <a:latin typeface="Arial"/>
                  </a:rPr>
                  <a:t>(K)</a:t>
                </a:r>
                <a:endParaRPr lang="en-US" sz="105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" name="Arc 2"/>
            <p:cNvSpPr/>
            <p:nvPr/>
          </p:nvSpPr>
          <p:spPr>
            <a:xfrm rot="3046518">
              <a:off x="2192952" y="4750809"/>
              <a:ext cx="377389" cy="377978"/>
            </a:xfrm>
            <a:prstGeom prst="arc">
              <a:avLst/>
            </a:prstGeom>
            <a:ln w="444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51814" y="5205485"/>
              <a:ext cx="591125" cy="46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  <a:latin typeface="Arial"/>
                </a:rPr>
                <a:t>(L)</a:t>
              </a:r>
              <a:endParaRPr lang="en-US" sz="11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2501779" y="5114310"/>
              <a:ext cx="145596" cy="0"/>
            </a:xfrm>
            <a:prstGeom prst="straightConnector1">
              <a:avLst/>
            </a:prstGeom>
            <a:ln w="19050">
              <a:solidFill>
                <a:srgbClr val="FF33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ontent Placeholder 2"/>
          <p:cNvSpPr txBox="1">
            <a:spLocks/>
          </p:cNvSpPr>
          <p:nvPr/>
        </p:nvSpPr>
        <p:spPr>
          <a:xfrm>
            <a:off x="5018039" y="5614415"/>
            <a:ext cx="3945683" cy="676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 smtClean="0">
                <a:solidFill>
                  <a:srgbClr val="000000"/>
                </a:solidFill>
              </a:rPr>
              <a:t>The largest frequency shift observed is produced by the horizontal aperture reduction (or displacement) of a pole </a:t>
            </a:r>
            <a:r>
              <a:rPr lang="en-US" sz="12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loss of field uniformity across aperture</a:t>
            </a:r>
            <a:endParaRPr lang="en-US" sz="1200" dirty="0" smtClean="0">
              <a:solidFill>
                <a:srgbClr val="000000"/>
              </a:solidFill>
            </a:endParaRP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126480"/>
            <a:ext cx="2652732" cy="247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4572000" y="4624463"/>
            <a:ext cx="1773292" cy="936392"/>
            <a:chOff x="8936740" y="1951632"/>
            <a:chExt cx="5034519" cy="2658489"/>
          </a:xfrm>
        </p:grpSpPr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9251939" y="1951632"/>
              <a:ext cx="4719320" cy="2415540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8936740" y="3159400"/>
              <a:ext cx="2801809" cy="1450721"/>
              <a:chOff x="5794003" y="-349312"/>
              <a:chExt cx="2803594" cy="1450721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>
                <a:off x="7061150" y="-349312"/>
                <a:ext cx="711724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 Box 2"/>
              <p:cNvSpPr txBox="1">
                <a:spLocks noChangeArrowheads="1"/>
              </p:cNvSpPr>
              <p:nvPr/>
            </p:nvSpPr>
            <p:spPr bwMode="auto">
              <a:xfrm>
                <a:off x="5794003" y="-206001"/>
                <a:ext cx="2803594" cy="13074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rgbClr val="000000"/>
                    </a:solidFill>
                    <a:latin typeface="Calibri"/>
                    <a:ea typeface="Calibri"/>
                    <a:cs typeface="Times New Roman"/>
                  </a:rPr>
                  <a:t>Aperture reduction</a:t>
                </a:r>
                <a:endParaRPr lang="en-US" sz="1000" dirty="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602153" y="1066799"/>
            <a:ext cx="3969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</a:rPr>
              <a:t>Multipole analysis</a:t>
            </a:r>
            <a:endParaRPr lang="en-US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64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Multipacting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9056" y="990600"/>
            <a:ext cx="9034943" cy="5257800"/>
          </a:xfrm>
        </p:spPr>
        <p:txBody>
          <a:bodyPr/>
          <a:lstStyle/>
          <a:p>
            <a:r>
              <a:rPr lang="en-US" dirty="0" smtClean="0"/>
              <a:t>Extensive simulations of </a:t>
            </a:r>
            <a:r>
              <a:rPr lang="en-US" dirty="0" err="1" smtClean="0"/>
              <a:t>multipacting</a:t>
            </a:r>
            <a:r>
              <a:rPr lang="en-US" dirty="0" smtClean="0"/>
              <a:t> have been performed using the SLAC ACE3P suite of codes</a:t>
            </a:r>
          </a:p>
          <a:p>
            <a:r>
              <a:rPr lang="en-US" dirty="0" err="1" smtClean="0"/>
              <a:t>Multipacting</a:t>
            </a:r>
            <a:r>
              <a:rPr lang="en-US" dirty="0" smtClean="0"/>
              <a:t> occurred in the proof-of-principle cavities where predicted, was easily processed, and did not reoccur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666" t="24095" r="35318" b="34000"/>
          <a:stretch/>
        </p:blipFill>
        <p:spPr>
          <a:xfrm>
            <a:off x="2410690" y="2834427"/>
            <a:ext cx="4100945" cy="33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2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 Damping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lower-order mode</a:t>
            </a:r>
          </a:p>
          <a:p>
            <a:r>
              <a:rPr lang="en-US" dirty="0" smtClean="0"/>
              <a:t>Frequency of first HOM is about 1.5 that of fundamental deflecting mode</a:t>
            </a: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4" y="2900787"/>
            <a:ext cx="4291542" cy="320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7298" y="3203274"/>
            <a:ext cx="3003966" cy="17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707581" y="5318151"/>
            <a:ext cx="2229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Nearest cavity mode </a:t>
            </a:r>
          </a:p>
          <a:p>
            <a:pPr marL="0" indent="0">
              <a:buNone/>
            </a:pPr>
            <a:r>
              <a:rPr lang="en-US" b="0" dirty="0"/>
              <a:t>   ~230 MHz away</a:t>
            </a:r>
          </a:p>
        </p:txBody>
      </p:sp>
    </p:spTree>
    <p:extLst>
      <p:ext uri="{BB962C8B-B14F-4D97-AF65-F5344CB8AC3E}">
        <p14:creationId xmlns:p14="http://schemas.microsoft.com/office/powerpoint/2010/main" val="2760942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 Damping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7044" y="990600"/>
            <a:ext cx="8785554" cy="2264664"/>
          </a:xfrm>
        </p:spPr>
        <p:txBody>
          <a:bodyPr/>
          <a:lstStyle/>
          <a:p>
            <a:r>
              <a:rPr lang="en-US" sz="2400" dirty="0" smtClean="0"/>
              <a:t>2 HOM ports</a:t>
            </a:r>
          </a:p>
          <a:p>
            <a:pPr lvl="1"/>
            <a:r>
              <a:rPr lang="en-US" sz="2000" dirty="0" smtClean="0"/>
              <a:t>1 port does not couple to the fundamental mode</a:t>
            </a:r>
          </a:p>
          <a:p>
            <a:pPr lvl="2"/>
            <a:r>
              <a:rPr lang="en-US" sz="1800" dirty="0" smtClean="0"/>
              <a:t>Does not perturb the symmetry</a:t>
            </a:r>
          </a:p>
          <a:p>
            <a:pPr lvl="2"/>
            <a:r>
              <a:rPr lang="en-US" sz="1800" dirty="0" smtClean="0"/>
              <a:t>No need for filtering the fundamental mode</a:t>
            </a:r>
          </a:p>
          <a:p>
            <a:pPr lvl="1"/>
            <a:r>
              <a:rPr lang="en-US" sz="2000" dirty="0" smtClean="0"/>
              <a:t>1 port couples to the fundamental mode</a:t>
            </a:r>
          </a:p>
          <a:p>
            <a:pPr lvl="2"/>
            <a:r>
              <a:rPr lang="en-US" sz="1800" dirty="0" smtClean="0"/>
              <a:t>Aperture symmetrical to aperture for fundamental power coupler</a:t>
            </a:r>
          </a:p>
          <a:p>
            <a:pPr lvl="2"/>
            <a:r>
              <a:rPr lang="en-US" sz="1800" dirty="0" smtClean="0"/>
              <a:t>2 options for filter</a:t>
            </a:r>
          </a:p>
          <a:p>
            <a:pPr lvl="3"/>
            <a:r>
              <a:rPr lang="en-US" sz="1600" dirty="0" smtClean="0"/>
              <a:t>Waveguide with cut-off frequency between fundamental and HOM</a:t>
            </a:r>
          </a:p>
          <a:p>
            <a:pPr lvl="3"/>
            <a:r>
              <a:rPr lang="en-US" sz="1600" dirty="0" smtClean="0"/>
              <a:t>Lumped element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131" y="3774643"/>
            <a:ext cx="3100537" cy="245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4" t="12921" r="18096" b="29048"/>
          <a:stretch/>
        </p:blipFill>
        <p:spPr bwMode="auto">
          <a:xfrm>
            <a:off x="979869" y="4111054"/>
            <a:ext cx="2332028" cy="211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78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FPC and HOM Coupler Designs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537" y="4017420"/>
            <a:ext cx="8823747" cy="1842621"/>
          </a:xfrm>
        </p:spPr>
        <p:txBody>
          <a:bodyPr/>
          <a:lstStyle/>
          <a:p>
            <a:r>
              <a:rPr lang="en-US" sz="2000" dirty="0" smtClean="0"/>
              <a:t>Coupler at locations of low field region on cavity body</a:t>
            </a:r>
          </a:p>
          <a:p>
            <a:pPr lvl="1"/>
            <a:r>
              <a:rPr lang="en-US" sz="1800" dirty="0" smtClean="0"/>
              <a:t>Minimizes RF heating on the coupler components</a:t>
            </a:r>
          </a:p>
          <a:p>
            <a:r>
              <a:rPr lang="en-US" sz="2000" dirty="0" smtClean="0"/>
              <a:t>Location preserves field symmetry</a:t>
            </a:r>
          </a:p>
          <a:p>
            <a:pPr lvl="1"/>
            <a:r>
              <a:rPr lang="en-US" sz="1800" dirty="0" smtClean="0"/>
              <a:t>Electrical center moved by 50 microns</a:t>
            </a:r>
          </a:p>
          <a:p>
            <a:r>
              <a:rPr lang="en-US" sz="2000" dirty="0" smtClean="0"/>
              <a:t>Selective coupling (V-coupler) to reduce the number of filters</a:t>
            </a:r>
          </a:p>
          <a:p>
            <a:r>
              <a:rPr lang="en-US" sz="2000" dirty="0" smtClean="0"/>
              <a:t>FPC/HOM ports oriented to keep clearance for the second beam pipe   </a:t>
            </a:r>
            <a:endParaRPr lang="en-US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240972" y="1132110"/>
            <a:ext cx="4972628" cy="2822538"/>
            <a:chOff x="4171372" y="1043210"/>
            <a:chExt cx="4972628" cy="282253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7403" y="1043210"/>
              <a:ext cx="2930459" cy="2822538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171372" y="1108163"/>
              <a:ext cx="4972628" cy="841091"/>
              <a:chOff x="2097465" y="1046756"/>
              <a:chExt cx="4972628" cy="841091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3916641" y="104675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FPC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678378" y="1101459"/>
                <a:ext cx="139171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 smtClean="0">
                    <a:solidFill>
                      <a:srgbClr val="000000"/>
                    </a:solidFill>
                  </a:rPr>
                  <a:t>H-HOM</a:t>
                </a:r>
              </a:p>
              <a:p>
                <a:pPr algn="l"/>
                <a:r>
                  <a:rPr lang="en-US" dirty="0" smtClean="0">
                    <a:solidFill>
                      <a:srgbClr val="000000"/>
                    </a:solidFill>
                  </a:rPr>
                  <a:t>(Hi-pass filter)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097465" y="1149183"/>
                <a:ext cx="141952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>
                    <a:solidFill>
                      <a:srgbClr val="000000"/>
                    </a:solidFill>
                  </a:rPr>
                  <a:t>V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-HOM</a:t>
                </a:r>
              </a:p>
              <a:p>
                <a:pPr algn="l"/>
                <a:r>
                  <a:rPr lang="en-US" dirty="0" smtClean="0">
                    <a:solidFill>
                      <a:srgbClr val="000000"/>
                    </a:solidFill>
                  </a:rPr>
                  <a:t>(selective coupling)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563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FPC and HOM Couplers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963333" y="889000"/>
            <a:ext cx="3359450" cy="3376806"/>
            <a:chOff x="18421" y="2594583"/>
            <a:chExt cx="3359450" cy="33768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92" t="3439" r="32860" b="4029"/>
            <a:stretch/>
          </p:blipFill>
          <p:spPr>
            <a:xfrm>
              <a:off x="544767" y="3361353"/>
              <a:ext cx="2229101" cy="220026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23" t="25967" r="61932" b="14929"/>
            <a:stretch/>
          </p:blipFill>
          <p:spPr>
            <a:xfrm>
              <a:off x="182172" y="3416209"/>
              <a:ext cx="330799" cy="120463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3" t="2713" r="41098" b="4028"/>
            <a:stretch/>
          </p:blipFill>
          <p:spPr>
            <a:xfrm>
              <a:off x="2876737" y="3642403"/>
              <a:ext cx="501134" cy="221755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30" t="43408" r="52367" b="20015"/>
            <a:stretch/>
          </p:blipFill>
          <p:spPr>
            <a:xfrm>
              <a:off x="2544480" y="2895600"/>
              <a:ext cx="322553" cy="86974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8421" y="2703845"/>
              <a:ext cx="10454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FPC 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Coupling Hook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75137" y="2975677"/>
              <a:ext cx="883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00000"/>
                  </a:solidFill>
                </a:rPr>
                <a:t>H-HOM Coupler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66858" y="5232725"/>
              <a:ext cx="105291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H-HOM High Pass Filter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10335" y="2594583"/>
              <a:ext cx="9074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V-HOM Coupler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84667" y="863601"/>
            <a:ext cx="277988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0" u="sng" dirty="0" smtClean="0">
                <a:solidFill>
                  <a:srgbClr val="000000"/>
                </a:solidFill>
              </a:rPr>
              <a:t>FPC</a:t>
            </a:r>
          </a:p>
          <a:p>
            <a:r>
              <a:rPr lang="en-US" sz="1600" b="0" dirty="0" smtClean="0">
                <a:solidFill>
                  <a:srgbClr val="000000"/>
                </a:solidFill>
              </a:rPr>
              <a:t>Outer diameter – 62 mm</a:t>
            </a:r>
          </a:p>
          <a:p>
            <a:r>
              <a:rPr lang="en-US" sz="1600" b="0" dirty="0" smtClean="0">
                <a:solidFill>
                  <a:srgbClr val="000000"/>
                </a:solidFill>
              </a:rPr>
              <a:t>Inner diameter – 27 mm</a:t>
            </a:r>
          </a:p>
          <a:p>
            <a:r>
              <a:rPr lang="en-US" sz="1600" b="0" dirty="0" smtClean="0">
                <a:solidFill>
                  <a:srgbClr val="000000"/>
                </a:solidFill>
              </a:rPr>
              <a:t>Interface </a:t>
            </a:r>
            <a:r>
              <a:rPr lang="en-US" sz="1600" b="0" dirty="0">
                <a:solidFill>
                  <a:srgbClr val="000000"/>
                </a:solidFill>
              </a:rPr>
              <a:t>to LHC main coupler </a:t>
            </a:r>
            <a:r>
              <a:rPr lang="en-US" sz="1600" b="0" dirty="0" smtClean="0">
                <a:solidFill>
                  <a:srgbClr val="000000"/>
                </a:solidFill>
              </a:rPr>
              <a:t>design</a:t>
            </a:r>
            <a:endParaRPr lang="en-US" sz="1600" b="0" dirty="0">
              <a:solidFill>
                <a:srgbClr val="000000"/>
              </a:solidFill>
            </a:endParaRPr>
          </a:p>
          <a:p>
            <a:r>
              <a:rPr lang="en-US" sz="1600" b="0" i="1" dirty="0" smtClean="0">
                <a:solidFill>
                  <a:srgbClr val="000000"/>
                </a:solidFill>
              </a:rPr>
              <a:t>Q</a:t>
            </a:r>
            <a:r>
              <a:rPr lang="en-US" sz="1600" b="0" i="1" baseline="-25000" dirty="0" smtClean="0">
                <a:solidFill>
                  <a:srgbClr val="000000"/>
                </a:solidFill>
              </a:rPr>
              <a:t>L</a:t>
            </a:r>
            <a:r>
              <a:rPr lang="en-US" sz="1600" b="0" dirty="0" smtClean="0">
                <a:solidFill>
                  <a:srgbClr val="000000"/>
                </a:solidFill>
              </a:rPr>
              <a:t> = 5.0</a:t>
            </a:r>
            <a:r>
              <a:rPr lang="en-US" sz="1600" b="0" dirty="0" smtClean="0">
                <a:solidFill>
                  <a:srgbClr val="000000"/>
                </a:solidFill>
                <a:sym typeface="Wingdings"/>
              </a:rPr>
              <a:t>×10</a:t>
            </a:r>
            <a:r>
              <a:rPr lang="en-US" sz="1600" b="0" baseline="30000" dirty="0" smtClean="0">
                <a:solidFill>
                  <a:srgbClr val="000000"/>
                </a:solidFill>
                <a:sym typeface="Wingdings"/>
              </a:rPr>
              <a:t>5</a:t>
            </a:r>
          </a:p>
          <a:p>
            <a:r>
              <a:rPr lang="en-US" sz="1600" b="0" dirty="0" smtClean="0">
                <a:solidFill>
                  <a:srgbClr val="000000"/>
                </a:solidFill>
                <a:sym typeface="Wingdings"/>
              </a:rPr>
              <a:t>Hook shaped coupler reduced RF heating  69 W</a:t>
            </a:r>
          </a:p>
          <a:p>
            <a:endParaRPr lang="en-US" sz="1600" b="0" baseline="30000" dirty="0">
              <a:solidFill>
                <a:srgbClr val="000000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6248400" y="973669"/>
            <a:ext cx="2895600" cy="187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0" u="sng" dirty="0" smtClean="0">
                <a:solidFill>
                  <a:srgbClr val="000000"/>
                </a:solidFill>
              </a:rPr>
              <a:t>V_HOM</a:t>
            </a:r>
          </a:p>
          <a:p>
            <a:r>
              <a:rPr lang="en-US" sz="1600" b="0" dirty="0" smtClean="0">
                <a:solidFill>
                  <a:srgbClr val="000000"/>
                </a:solidFill>
              </a:rPr>
              <a:t>Doesn’t couple to fundamental mode</a:t>
            </a:r>
          </a:p>
          <a:p>
            <a:pPr lvl="1"/>
            <a:r>
              <a:rPr lang="en-US" sz="1400" b="0" dirty="0" smtClean="0">
                <a:solidFill>
                  <a:srgbClr val="000000"/>
                </a:solidFill>
              </a:rPr>
              <a:t>No filter necessary</a:t>
            </a:r>
          </a:p>
          <a:p>
            <a:r>
              <a:rPr lang="en-US" sz="1600" b="0" dirty="0" smtClean="0">
                <a:solidFill>
                  <a:srgbClr val="000000"/>
                </a:solidFill>
              </a:rPr>
              <a:t>Damps vertical dipole modes and some accelerating modes</a:t>
            </a:r>
            <a:endParaRPr lang="en-US" sz="1600" b="0" dirty="0">
              <a:solidFill>
                <a:srgbClr val="000000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157133" y="4244623"/>
            <a:ext cx="4958645" cy="193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0" u="sng" dirty="0" smtClean="0">
                <a:solidFill>
                  <a:srgbClr val="000000"/>
                </a:solidFill>
              </a:rPr>
              <a:t>H_HOM</a:t>
            </a:r>
          </a:p>
          <a:p>
            <a:r>
              <a:rPr lang="en-US" sz="1600" b="0" dirty="0">
                <a:solidFill>
                  <a:srgbClr val="000000"/>
                </a:solidFill>
              </a:rPr>
              <a:t>Horizontal </a:t>
            </a:r>
            <a:r>
              <a:rPr lang="en-US" sz="1600" b="0" dirty="0" smtClean="0">
                <a:solidFill>
                  <a:srgbClr val="000000"/>
                </a:solidFill>
              </a:rPr>
              <a:t>HOM high pass filter to cut off fundamental mode</a:t>
            </a:r>
          </a:p>
          <a:p>
            <a:r>
              <a:rPr lang="en-US" sz="1600" b="0" dirty="0" smtClean="0">
                <a:solidFill>
                  <a:srgbClr val="000000"/>
                </a:solidFill>
              </a:rPr>
              <a:t>Couples to horizontal dipole modes and accelerating modes</a:t>
            </a:r>
            <a:endParaRPr lang="en-US" sz="1600" b="0" dirty="0">
              <a:solidFill>
                <a:srgbClr val="000000"/>
              </a:solidFill>
            </a:endParaRPr>
          </a:p>
          <a:p>
            <a:r>
              <a:rPr lang="en-US" sz="1600" b="0" dirty="0" smtClean="0">
                <a:solidFill>
                  <a:srgbClr val="000000"/>
                </a:solidFill>
              </a:rPr>
              <a:t>Both </a:t>
            </a:r>
            <a:r>
              <a:rPr lang="en-US" sz="1600" b="0" dirty="0">
                <a:solidFill>
                  <a:srgbClr val="000000"/>
                </a:solidFill>
              </a:rPr>
              <a:t>options damp adequately </a:t>
            </a:r>
            <a:r>
              <a:rPr lang="en-US" sz="1600" b="0" dirty="0" smtClean="0">
                <a:solidFill>
                  <a:srgbClr val="000000"/>
                </a:solidFill>
              </a:rPr>
              <a:t>to meet </a:t>
            </a:r>
            <a:r>
              <a:rPr lang="en-US" sz="1600" b="0" dirty="0">
                <a:solidFill>
                  <a:srgbClr val="000000"/>
                </a:solidFill>
              </a:rPr>
              <a:t>impedance </a:t>
            </a:r>
            <a:r>
              <a:rPr lang="en-US" sz="1600" b="0" dirty="0" smtClean="0">
                <a:solidFill>
                  <a:srgbClr val="000000"/>
                </a:solidFill>
              </a:rPr>
              <a:t>requirements</a:t>
            </a:r>
            <a:endParaRPr lang="en-US" sz="1200" b="0" dirty="0">
              <a:solidFill>
                <a:srgbClr val="000000"/>
              </a:solidFill>
            </a:endParaRPr>
          </a:p>
          <a:p>
            <a:endParaRPr lang="en-US" sz="1600" b="0" baseline="30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1" t="2316" b="5692"/>
          <a:stretch/>
        </p:blipFill>
        <p:spPr>
          <a:xfrm>
            <a:off x="258235" y="3759203"/>
            <a:ext cx="3501383" cy="248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8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 of Characters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9764"/>
            <a:ext cx="9144000" cy="5394960"/>
          </a:xfrm>
        </p:spPr>
        <p:txBody>
          <a:bodyPr/>
          <a:lstStyle/>
          <a:p>
            <a:r>
              <a:rPr lang="en-US" sz="1800" dirty="0" err="1" smtClean="0"/>
              <a:t>Subashini</a:t>
            </a:r>
            <a:r>
              <a:rPr lang="en-US" sz="1800" dirty="0" smtClean="0"/>
              <a:t> De Silva</a:t>
            </a:r>
          </a:p>
          <a:p>
            <a:pPr lvl="1"/>
            <a:r>
              <a:rPr lang="en-US" sz="1400" dirty="0"/>
              <a:t>PhD ODU 2014 : </a:t>
            </a:r>
            <a:r>
              <a:rPr lang="en-US" sz="1400" dirty="0" smtClean="0"/>
              <a:t>“Investigation and optimization of a new compact superconducting cavity for deflecting and crabbing applications”  (2015 IEEE PAST Award, 2015 ODU College of Science Lee </a:t>
            </a:r>
            <a:r>
              <a:rPr lang="en-US" sz="1400" dirty="0" err="1" smtClean="0"/>
              <a:t>Entsminger</a:t>
            </a:r>
            <a:r>
              <a:rPr lang="en-US" sz="1400" dirty="0" smtClean="0"/>
              <a:t> Outstanding PhD Dissertation Award)</a:t>
            </a:r>
          </a:p>
          <a:p>
            <a:pPr lvl="1"/>
            <a:r>
              <a:rPr lang="en-US" sz="1400" dirty="0" smtClean="0"/>
              <a:t>Post-doc at ODU</a:t>
            </a:r>
          </a:p>
          <a:p>
            <a:pPr lvl="1"/>
            <a:r>
              <a:rPr lang="en-US" sz="1400" dirty="0" smtClean="0"/>
              <a:t>RF separator for 12 GeV upgrade</a:t>
            </a:r>
          </a:p>
          <a:p>
            <a:pPr lvl="1"/>
            <a:r>
              <a:rPr lang="en-US" sz="1400" dirty="0" smtClean="0"/>
              <a:t>Crabbing system for LHC High Luminosity Upgrade</a:t>
            </a:r>
          </a:p>
          <a:p>
            <a:pPr lvl="1"/>
            <a:endParaRPr lang="en-US" sz="1400" dirty="0" smtClean="0"/>
          </a:p>
          <a:p>
            <a:r>
              <a:rPr lang="en-US" sz="1800" dirty="0" smtClean="0"/>
              <a:t>Alejandro </a:t>
            </a:r>
            <a:r>
              <a:rPr lang="en-US" sz="1800" dirty="0" err="1" smtClean="0"/>
              <a:t>Castilla</a:t>
            </a:r>
            <a:endParaRPr lang="en-US" sz="1800" dirty="0" smtClean="0"/>
          </a:p>
          <a:p>
            <a:pPr lvl="1"/>
            <a:r>
              <a:rPr lang="en-US" sz="1400" dirty="0" smtClean="0"/>
              <a:t>PhD ODU later this year, now at CERN</a:t>
            </a:r>
          </a:p>
          <a:p>
            <a:pPr lvl="1"/>
            <a:r>
              <a:rPr lang="en-US" sz="1400" dirty="0" smtClean="0"/>
              <a:t>Crabbing system for electron-ion colliders (first place at </a:t>
            </a:r>
            <a:r>
              <a:rPr lang="en-US" sz="1400" dirty="0" err="1" smtClean="0"/>
              <a:t>JLab</a:t>
            </a:r>
            <a:r>
              <a:rPr lang="en-US" sz="1400" dirty="0" smtClean="0"/>
              <a:t> Users Annual Meeting student poster competition)</a:t>
            </a:r>
          </a:p>
          <a:p>
            <a:pPr lvl="1"/>
            <a:endParaRPr lang="en-US" sz="1400" dirty="0" smtClean="0"/>
          </a:p>
          <a:p>
            <a:r>
              <a:rPr lang="en-US" sz="1800" dirty="0" err="1" smtClean="0"/>
              <a:t>HyeKyoung</a:t>
            </a:r>
            <a:r>
              <a:rPr lang="en-US" sz="1800" dirty="0" smtClean="0"/>
              <a:t> Park</a:t>
            </a:r>
          </a:p>
          <a:p>
            <a:pPr lvl="1"/>
            <a:r>
              <a:rPr lang="en-US" sz="1400" dirty="0" err="1" smtClean="0"/>
              <a:t>JLab</a:t>
            </a:r>
            <a:r>
              <a:rPr lang="en-US" sz="1400" dirty="0" smtClean="0"/>
              <a:t> Engineer and ODU PhD Physics Student</a:t>
            </a:r>
          </a:p>
          <a:p>
            <a:pPr lvl="1"/>
            <a:r>
              <a:rPr lang="en-US" sz="1400" dirty="0" smtClean="0"/>
              <a:t>Superconducting RF </a:t>
            </a:r>
            <a:r>
              <a:rPr lang="en-US" sz="1400" dirty="0"/>
              <a:t>separator for 12 GeV upgrade</a:t>
            </a:r>
          </a:p>
          <a:p>
            <a:pPr lvl="1"/>
            <a:r>
              <a:rPr lang="en-US" sz="1400" dirty="0"/>
              <a:t>Crabbing system for LHC High Luminosity </a:t>
            </a:r>
            <a:r>
              <a:rPr lang="en-US" sz="1400" dirty="0" smtClean="0"/>
              <a:t>Upgrade</a:t>
            </a:r>
          </a:p>
          <a:p>
            <a:pPr lvl="1"/>
            <a:endParaRPr lang="en-US" sz="1400" dirty="0"/>
          </a:p>
          <a:p>
            <a:r>
              <a:rPr lang="en-US" sz="1800" dirty="0" smtClean="0"/>
              <a:t>Rocio </a:t>
            </a:r>
            <a:r>
              <a:rPr lang="en-US" sz="1800" dirty="0" err="1" smtClean="0"/>
              <a:t>Olave</a:t>
            </a:r>
            <a:endParaRPr lang="en-US" sz="1800" dirty="0" smtClean="0"/>
          </a:p>
          <a:p>
            <a:pPr lvl="1"/>
            <a:r>
              <a:rPr lang="en-US" sz="1400" dirty="0" smtClean="0"/>
              <a:t>ODU Post-doc, now part-time</a:t>
            </a:r>
            <a:endParaRPr lang="en-US" sz="1400" dirty="0"/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3492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HHOM – High Pass 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201" y="965636"/>
            <a:ext cx="3962484" cy="2338208"/>
          </a:xfrm>
        </p:spPr>
        <p:txBody>
          <a:bodyPr/>
          <a:lstStyle/>
          <a:p>
            <a:pPr marL="174625" indent="-174625"/>
            <a:r>
              <a:rPr lang="en-US" sz="2000" dirty="0" smtClean="0"/>
              <a:t>High pass filter</a:t>
            </a:r>
          </a:p>
          <a:p>
            <a:pPr marL="574675" lvl="1" indent="-174625"/>
            <a:r>
              <a:rPr lang="en-US" sz="1600" dirty="0" smtClean="0"/>
              <a:t>Simple filter design</a:t>
            </a:r>
          </a:p>
          <a:p>
            <a:pPr marL="574675" lvl="1" indent="-174625"/>
            <a:r>
              <a:rPr lang="en-US" sz="1600" dirty="0" smtClean="0"/>
              <a:t>Damps horizontal deflecting and accelerating modes</a:t>
            </a:r>
          </a:p>
          <a:p>
            <a:pPr marL="574675" lvl="1" indent="-174625"/>
            <a:r>
              <a:rPr lang="en-US" sz="1600" dirty="0" smtClean="0"/>
              <a:t>Demountable coupler</a:t>
            </a:r>
          </a:p>
          <a:p>
            <a:pPr marL="574675" lvl="1" indent="-174625"/>
            <a:r>
              <a:rPr lang="en-US" sz="1600" dirty="0" smtClean="0"/>
              <a:t>Low fields in the filter</a:t>
            </a:r>
            <a:endParaRPr lang="en-US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6595110" y="4074836"/>
            <a:ext cx="2520294" cy="205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74625" indent="-174625"/>
            <a:r>
              <a:rPr lang="en-US" sz="2000" b="0" kern="0" dirty="0" smtClean="0">
                <a:solidFill>
                  <a:srgbClr val="000000"/>
                </a:solidFill>
              </a:rPr>
              <a:t>Dimensions</a:t>
            </a:r>
          </a:p>
          <a:p>
            <a:pPr marL="574675" lvl="1" indent="-174625"/>
            <a:r>
              <a:rPr lang="en-US" sz="1600" b="0" kern="0" dirty="0" smtClean="0">
                <a:solidFill>
                  <a:srgbClr val="000000"/>
                </a:solidFill>
              </a:rPr>
              <a:t>Center rod diameter: 14 mm</a:t>
            </a:r>
          </a:p>
          <a:p>
            <a:pPr marL="574675" lvl="1" indent="-174625"/>
            <a:r>
              <a:rPr lang="en-US" sz="1600" b="0" kern="0" dirty="0" smtClean="0">
                <a:solidFill>
                  <a:srgbClr val="000000"/>
                </a:solidFill>
              </a:rPr>
              <a:t>Larger cylinder diameter: 74 mm</a:t>
            </a:r>
          </a:p>
          <a:p>
            <a:pPr marL="574675" lvl="1" indent="-174625"/>
            <a:r>
              <a:rPr lang="en-US" sz="1600" b="0" kern="0" dirty="0" smtClean="0">
                <a:solidFill>
                  <a:srgbClr val="000000"/>
                </a:solidFill>
              </a:rPr>
              <a:t>50 ohm port: 14mm/32.2mm</a:t>
            </a:r>
          </a:p>
          <a:p>
            <a:pPr marL="341313" lvl="1" indent="-166688"/>
            <a:endParaRPr lang="en-US" sz="1600" b="0" kern="0" dirty="0" smtClean="0">
              <a:solidFill>
                <a:srgbClr val="000000"/>
              </a:solidFill>
            </a:endParaRPr>
          </a:p>
          <a:p>
            <a:endParaRPr lang="en-US" b="0" kern="0" dirty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3655" y="3265744"/>
            <a:ext cx="2792315" cy="2934558"/>
            <a:chOff x="306815" y="2986344"/>
            <a:chExt cx="2792315" cy="2934558"/>
          </a:xfrm>
        </p:grpSpPr>
        <p:grpSp>
          <p:nvGrpSpPr>
            <p:cNvPr id="5" name="Group 4"/>
            <p:cNvGrpSpPr/>
            <p:nvPr/>
          </p:nvGrpSpPr>
          <p:grpSpPr>
            <a:xfrm>
              <a:off x="432156" y="2986344"/>
              <a:ext cx="2666974" cy="2934558"/>
              <a:chOff x="5930932" y="551620"/>
              <a:chExt cx="2666974" cy="2934558"/>
            </a:xfrm>
          </p:grpSpPr>
          <p:pic>
            <p:nvPicPr>
              <p:cNvPr id="10243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58" t="14603" r="28809" b="32952"/>
              <a:stretch/>
            </p:blipFill>
            <p:spPr bwMode="auto">
              <a:xfrm>
                <a:off x="5930932" y="863600"/>
                <a:ext cx="2666974" cy="26225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656148" y="971321"/>
                <a:ext cx="812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solidFill>
                      <a:srgbClr val="000000"/>
                    </a:solidFill>
                  </a:rPr>
                  <a:t>H-HOM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705438" y="551620"/>
                <a:ext cx="812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solidFill>
                      <a:srgbClr val="000000"/>
                    </a:solidFill>
                  </a:rPr>
                  <a:t>V-HOM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06815" y="3499911"/>
              <a:ext cx="812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FPC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97409" y="3675722"/>
            <a:ext cx="3479228" cy="2568406"/>
            <a:chOff x="3115882" y="3402530"/>
            <a:chExt cx="3479228" cy="2568406"/>
          </a:xfrm>
        </p:grpSpPr>
        <p:grpSp>
          <p:nvGrpSpPr>
            <p:cNvPr id="7" name="Group 6"/>
            <p:cNvGrpSpPr/>
            <p:nvPr/>
          </p:nvGrpSpPr>
          <p:grpSpPr>
            <a:xfrm>
              <a:off x="3115882" y="3500025"/>
              <a:ext cx="3479228" cy="2470911"/>
              <a:chOff x="3077782" y="3353791"/>
              <a:chExt cx="3479228" cy="2470911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/>
              <a:srcRect l="5294" t="7916" r="1087" b="8726"/>
              <a:stretch/>
            </p:blipFill>
            <p:spPr>
              <a:xfrm>
                <a:off x="3270181" y="3353791"/>
                <a:ext cx="3286829" cy="2301634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 rot="5400000" flipH="1" flipV="1">
                <a:off x="2187999" y="4355014"/>
                <a:ext cx="1948843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</a:rPr>
                  <a:t>S</a:t>
                </a:r>
                <a:r>
                  <a:rPr lang="en-US" sz="1100" baseline="-25000" dirty="0" smtClean="0">
                    <a:solidFill>
                      <a:srgbClr val="000000"/>
                    </a:solidFill>
                  </a:rPr>
                  <a:t>21</a:t>
                </a:r>
                <a:r>
                  <a:rPr lang="en-US" sz="1100" dirty="0" smtClean="0">
                    <a:solidFill>
                      <a:srgbClr val="000000"/>
                    </a:solidFill>
                  </a:rPr>
                  <a:t> [dB]</a:t>
                </a:r>
                <a:endParaRPr lang="en-US" sz="11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325281" y="5655425"/>
                <a:ext cx="1214791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</a:rPr>
                  <a:t>Frequency [GHz]</a:t>
                </a:r>
                <a:endParaRPr lang="en-US" sz="11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692486" y="3402530"/>
              <a:ext cx="2669851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</a:rPr>
                <a:t>High pass filter transmission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584700" y="913009"/>
            <a:ext cx="1811564" cy="2477959"/>
            <a:chOff x="4432300" y="1014609"/>
            <a:chExt cx="1811564" cy="2477959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21" t="33458" r="55477" b="31147"/>
            <a:stretch/>
          </p:blipFill>
          <p:spPr bwMode="auto">
            <a:xfrm>
              <a:off x="5515549" y="1014609"/>
              <a:ext cx="728315" cy="2477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4432300" y="2487713"/>
              <a:ext cx="10341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Rejection of operating mode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19792" y="960667"/>
            <a:ext cx="2413772" cy="3126605"/>
            <a:chOff x="6491192" y="960667"/>
            <a:chExt cx="2413772" cy="3126605"/>
          </a:xfrm>
        </p:grpSpPr>
        <p:grpSp>
          <p:nvGrpSpPr>
            <p:cNvPr id="4" name="Group 3"/>
            <p:cNvGrpSpPr/>
            <p:nvPr/>
          </p:nvGrpSpPr>
          <p:grpSpPr>
            <a:xfrm>
              <a:off x="6491192" y="960667"/>
              <a:ext cx="2413772" cy="3126605"/>
              <a:chOff x="3428260" y="910123"/>
              <a:chExt cx="2413772" cy="3126605"/>
            </a:xfrm>
          </p:grpSpPr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049"/>
              <a:stretch/>
            </p:blipFill>
            <p:spPr bwMode="auto">
              <a:xfrm>
                <a:off x="3596448" y="910123"/>
                <a:ext cx="1591852" cy="31266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4568172" y="910123"/>
                <a:ext cx="12738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50 </a:t>
                </a:r>
                <a:r>
                  <a:rPr lang="el-GR" dirty="0" smtClean="0">
                    <a:solidFill>
                      <a:srgbClr val="000000"/>
                    </a:solidFill>
                  </a:rPr>
                  <a:t>Ω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probe (Cu)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428260" y="1585743"/>
                <a:ext cx="7696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solidFill>
                      <a:srgbClr val="000000"/>
                    </a:solidFill>
                  </a:rPr>
                  <a:t>T (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Nb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)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639958" y="3247780"/>
                <a:ext cx="76969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 smtClean="0">
                    <a:solidFill>
                      <a:srgbClr val="000000"/>
                    </a:solidFill>
                  </a:rPr>
                  <a:t>Hook (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Nb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)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 bwMode="auto">
            <a:xfrm>
              <a:off x="8125838" y="2057400"/>
              <a:ext cx="142196" cy="6731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7871838" y="1981200"/>
              <a:ext cx="396196" cy="33655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469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HOM Manufacturing Tolerance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88084" y="859405"/>
            <a:ext cx="515591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l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000000"/>
                </a:solidFill>
              </a:rPr>
              <a:t>Deviations introduced during manufacturing and also the </a:t>
            </a:r>
            <a:r>
              <a:rPr lang="en-US" sz="2000" b="0" dirty="0">
                <a:solidFill>
                  <a:srgbClr val="000000"/>
                </a:solidFill>
              </a:rPr>
              <a:t>most crucial </a:t>
            </a:r>
            <a:r>
              <a:rPr lang="en-US" sz="2000" b="0" dirty="0" smtClean="0">
                <a:solidFill>
                  <a:srgbClr val="000000"/>
                </a:solidFill>
              </a:rPr>
              <a:t>GD&amp;T for performance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b="0" dirty="0" err="1" smtClean="0">
                <a:solidFill>
                  <a:srgbClr val="FF0000"/>
                </a:solidFill>
              </a:rPr>
              <a:t>gap_bar</a:t>
            </a:r>
            <a:endParaRPr lang="en-US" sz="2000" b="0" dirty="0">
              <a:solidFill>
                <a:srgbClr val="FF0000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b="0" dirty="0" err="1" smtClean="0">
                <a:solidFill>
                  <a:srgbClr val="FF0000"/>
                </a:solidFill>
              </a:rPr>
              <a:t>rot_about_z</a:t>
            </a:r>
            <a:endParaRPr lang="en-US" sz="2000" b="0" dirty="0">
              <a:solidFill>
                <a:srgbClr val="0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b="0" dirty="0" smtClean="0">
              <a:solidFill>
                <a:srgbClr val="0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000000"/>
                </a:solidFill>
              </a:rPr>
              <a:t>Introduced during manufacturing, easily controlled or large allowable tolerance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b="0" dirty="0" err="1" smtClean="0">
                <a:solidFill>
                  <a:srgbClr val="008000"/>
                </a:solidFill>
              </a:rPr>
              <a:t>tank_radius</a:t>
            </a:r>
            <a:endParaRPr lang="en-US" sz="2000" b="0" dirty="0" smtClean="0">
              <a:solidFill>
                <a:srgbClr val="008000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b="0" dirty="0" err="1" smtClean="0">
                <a:solidFill>
                  <a:srgbClr val="008000"/>
                </a:solidFill>
              </a:rPr>
              <a:t>bar_radius</a:t>
            </a:r>
            <a:endParaRPr lang="en-US" sz="2000" b="0" dirty="0" smtClean="0">
              <a:solidFill>
                <a:srgbClr val="008000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b="0" dirty="0" err="1" smtClean="0">
                <a:solidFill>
                  <a:srgbClr val="008000"/>
                </a:solidFill>
              </a:rPr>
              <a:t>gap_top</a:t>
            </a:r>
            <a:endParaRPr lang="en-US" sz="2000" b="0" dirty="0" smtClean="0">
              <a:solidFill>
                <a:srgbClr val="008000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b="0" dirty="0" err="1">
                <a:solidFill>
                  <a:srgbClr val="008000"/>
                </a:solidFill>
              </a:rPr>
              <a:t>rot_about_x</a:t>
            </a:r>
            <a:endParaRPr lang="en-US" sz="2000" b="0" dirty="0">
              <a:solidFill>
                <a:srgbClr val="008000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sz="2000" b="0" dirty="0" smtClean="0">
              <a:solidFill>
                <a:srgbClr val="008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000000"/>
                </a:solidFill>
              </a:rPr>
              <a:t>Introduced during assembly but with large tolerance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b="0" dirty="0" err="1" smtClean="0">
                <a:solidFill>
                  <a:srgbClr val="0066FF"/>
                </a:solidFill>
              </a:rPr>
              <a:t>y_tip</a:t>
            </a:r>
            <a:endParaRPr lang="en-US" sz="2000" b="0" dirty="0" smtClean="0">
              <a:solidFill>
                <a:srgbClr val="0066FF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b="0" dirty="0" err="1" smtClean="0">
                <a:solidFill>
                  <a:srgbClr val="0066FF"/>
                </a:solidFill>
              </a:rPr>
              <a:t>gap_probe</a:t>
            </a:r>
            <a:endParaRPr lang="en-US" sz="2000" b="0" dirty="0" smtClean="0">
              <a:solidFill>
                <a:srgbClr val="0066FF"/>
              </a:solidFill>
            </a:endParaRPr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155350" y="1154230"/>
            <a:ext cx="4093791" cy="4462652"/>
            <a:chOff x="81844" y="811388"/>
            <a:chExt cx="5546829" cy="604661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44" y="811389"/>
              <a:ext cx="3198933" cy="604661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2200" y="811388"/>
              <a:ext cx="1642757" cy="6046611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>
            <a:xfrm flipV="1">
              <a:off x="2533594" y="1743921"/>
              <a:ext cx="259046" cy="631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2822218" y="1750994"/>
              <a:ext cx="19510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755380" y="1430024"/>
              <a:ext cx="897806" cy="354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solidFill>
                    <a:srgbClr val="FF0000"/>
                  </a:solidFill>
                  <a:latin typeface="Calibri"/>
                </a:rPr>
                <a:t>gap_bar</a:t>
              </a:r>
              <a:endParaRPr lang="en-US" sz="1100" dirty="0">
                <a:solidFill>
                  <a:srgbClr val="FF0000"/>
                </a:solidFill>
                <a:latin typeface="Calibri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2711266" y="1377444"/>
              <a:ext cx="0" cy="164282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921367" y="1133401"/>
              <a:ext cx="910489" cy="354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solidFill>
                    <a:srgbClr val="008000"/>
                  </a:solidFill>
                  <a:latin typeface="Calibri"/>
                </a:rPr>
                <a:t>gap_top</a:t>
              </a:r>
              <a:endParaRPr lang="en-US" sz="1100" dirty="0">
                <a:solidFill>
                  <a:srgbClr val="008000"/>
                </a:solidFill>
                <a:latin typeface="Calibri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3017318" y="1863307"/>
              <a:ext cx="0" cy="141191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3018086" y="2068433"/>
              <a:ext cx="0" cy="117782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2850229" y="1872317"/>
              <a:ext cx="1104990" cy="354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solidFill>
                    <a:srgbClr val="0066FF"/>
                  </a:solidFill>
                  <a:latin typeface="Calibri"/>
                </a:rPr>
                <a:t>gap_probe</a:t>
              </a:r>
              <a:endParaRPr lang="en-US" sz="1100" dirty="0">
                <a:solidFill>
                  <a:srgbClr val="0066FF"/>
                </a:solidFill>
                <a:latin typeface="Calibri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2881094" y="3330669"/>
              <a:ext cx="89218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807445" y="3173212"/>
              <a:ext cx="1101622" cy="354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solidFill>
                    <a:srgbClr val="008000"/>
                  </a:solidFill>
                  <a:latin typeface="Calibri"/>
                </a:rPr>
                <a:t>bar_radius</a:t>
              </a:r>
              <a:endParaRPr lang="en-US" sz="1100" dirty="0">
                <a:solidFill>
                  <a:srgbClr val="008000"/>
                </a:solidFill>
                <a:latin typeface="Calibri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2822218" y="5320977"/>
              <a:ext cx="381868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460143" y="5332730"/>
              <a:ext cx="1190945" cy="354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solidFill>
                    <a:srgbClr val="008000"/>
                  </a:solidFill>
                  <a:latin typeface="Calibri"/>
                </a:rPr>
                <a:t>tank_radius</a:t>
              </a:r>
              <a:endParaRPr lang="en-US" sz="1100" dirty="0">
                <a:solidFill>
                  <a:srgbClr val="008000"/>
                </a:solidFill>
                <a:latin typeface="Calibri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2486831" y="2186215"/>
              <a:ext cx="483724" cy="257797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598471" y="2942379"/>
              <a:ext cx="1358320" cy="583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 smtClean="0">
                  <a:solidFill>
                    <a:srgbClr val="FF0000"/>
                  </a:solidFill>
                  <a:latin typeface="Calibri"/>
                </a:rPr>
                <a:t>rot_about_z</a:t>
              </a:r>
              <a:endParaRPr lang="en-US" sz="1100" dirty="0" smtClean="0">
                <a:solidFill>
                  <a:srgbClr val="FF0000"/>
                </a:solidFill>
                <a:latin typeface="Calibri"/>
              </a:endParaRPr>
            </a:p>
            <a:p>
              <a:r>
                <a:rPr lang="en-US" sz="1100" dirty="0" smtClean="0">
                  <a:solidFill>
                    <a:srgbClr val="FF0000"/>
                  </a:solidFill>
                  <a:latin typeface="Calibri"/>
                </a:rPr>
                <a:t>(+)</a:t>
              </a:r>
              <a:endParaRPr lang="en-US" sz="1100" dirty="0">
                <a:solidFill>
                  <a:srgbClr val="FF0000"/>
                </a:solidFill>
                <a:latin typeface="Calibri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4252142" y="2149316"/>
              <a:ext cx="435955" cy="2614869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388045" y="2625894"/>
              <a:ext cx="1240628" cy="583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solidFill>
                    <a:srgbClr val="FF0000"/>
                  </a:solidFill>
                  <a:latin typeface="Calibri"/>
                </a:rPr>
                <a:t>rot_about_x</a:t>
              </a:r>
              <a:endParaRPr lang="en-US" sz="1100" dirty="0" smtClean="0">
                <a:solidFill>
                  <a:srgbClr val="FF0000"/>
                </a:solidFill>
                <a:latin typeface="Calibri"/>
              </a:endParaRPr>
            </a:p>
            <a:p>
              <a:r>
                <a:rPr lang="en-US" sz="1100" dirty="0" smtClean="0">
                  <a:solidFill>
                    <a:srgbClr val="FF0000"/>
                  </a:solidFill>
                  <a:latin typeface="Calibri"/>
                </a:rPr>
                <a:t>(+)</a:t>
              </a:r>
              <a:endParaRPr lang="en-US" sz="1100" dirty="0">
                <a:solidFill>
                  <a:srgbClr val="FF0000"/>
                </a:solidFill>
                <a:latin typeface="Calibri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4336079" y="4855670"/>
              <a:ext cx="0" cy="382411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946545" y="5263357"/>
              <a:ext cx="836325" cy="0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4282241" y="4905478"/>
              <a:ext cx="580349" cy="354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solidFill>
                    <a:srgbClr val="0066FF"/>
                  </a:solidFill>
                  <a:latin typeface="Calibri"/>
                </a:rPr>
                <a:t>ytip</a:t>
              </a:r>
              <a:endParaRPr lang="en-US" sz="1100" dirty="0">
                <a:solidFill>
                  <a:srgbClr val="0066FF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14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Cavity Tolerances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79778"/>
            <a:ext cx="8229600" cy="1968621"/>
          </a:xfrm>
        </p:spPr>
        <p:txBody>
          <a:bodyPr/>
          <a:lstStyle/>
          <a:p>
            <a:pPr>
              <a:buAutoNum type="arabicParenBoth"/>
            </a:pPr>
            <a:r>
              <a:rPr lang="en-US" sz="1600" dirty="0"/>
              <a:t> </a:t>
            </a:r>
            <a:r>
              <a:rPr lang="en-US" sz="1600" dirty="0" smtClean="0"/>
              <a:t> Roll </a:t>
            </a:r>
            <a:r>
              <a:rPr lang="en-US" sz="1600" dirty="0"/>
              <a:t>– Rotation around z axis of one pole </a:t>
            </a:r>
            <a:r>
              <a:rPr lang="en-US" sz="1600" dirty="0">
                <a:sym typeface="Wingdings" pitchFamily="2" charset="2"/>
              </a:rPr>
              <a:t> ± 1.0 </a:t>
            </a:r>
            <a:r>
              <a:rPr lang="en-US" sz="1600" dirty="0" err="1">
                <a:sym typeface="Wingdings" pitchFamily="2" charset="2"/>
              </a:rPr>
              <a:t>deg</a:t>
            </a:r>
            <a:endParaRPr lang="en-US" sz="1600" dirty="0"/>
          </a:p>
          <a:p>
            <a:pPr>
              <a:buAutoNum type="arabicParenBoth"/>
            </a:pPr>
            <a:r>
              <a:rPr lang="en-US" sz="1600" dirty="0"/>
              <a:t>  Pitch – Rotation around x axis of one pole </a:t>
            </a:r>
            <a:r>
              <a:rPr lang="en-US" sz="1600" dirty="0">
                <a:sym typeface="Wingdings" pitchFamily="2" charset="2"/>
              </a:rPr>
              <a:t> ± 1.0 </a:t>
            </a:r>
            <a:r>
              <a:rPr lang="en-US" sz="1600" dirty="0" err="1">
                <a:sym typeface="Wingdings" pitchFamily="2" charset="2"/>
              </a:rPr>
              <a:t>deg</a:t>
            </a:r>
            <a:endParaRPr lang="en-US" sz="1600" dirty="0"/>
          </a:p>
          <a:p>
            <a:pPr>
              <a:buAutoNum type="arabicParenBoth"/>
            </a:pPr>
            <a:r>
              <a:rPr lang="en-US" sz="1600" dirty="0"/>
              <a:t>  Yaw – Rotation around y axis of one pole  </a:t>
            </a:r>
            <a:r>
              <a:rPr lang="en-US" sz="1600" dirty="0">
                <a:sym typeface="Wingdings" pitchFamily="2" charset="2"/>
              </a:rPr>
              <a:t> ± 1.0 </a:t>
            </a:r>
            <a:r>
              <a:rPr lang="en-US" sz="1600" dirty="0" err="1">
                <a:sym typeface="Wingdings" pitchFamily="2" charset="2"/>
              </a:rPr>
              <a:t>deg</a:t>
            </a:r>
            <a:endParaRPr lang="en-US" sz="1600" dirty="0"/>
          </a:p>
          <a:p>
            <a:pPr>
              <a:buAutoNum type="arabicParenBoth"/>
            </a:pPr>
            <a:r>
              <a:rPr lang="en-US" sz="1600" dirty="0"/>
              <a:t>  X offset  </a:t>
            </a:r>
            <a:r>
              <a:rPr lang="en-US" sz="1600" dirty="0">
                <a:sym typeface="Wingdings" pitchFamily="2" charset="2"/>
              </a:rPr>
              <a:t> ± 0.5 mm</a:t>
            </a:r>
            <a:endParaRPr lang="en-US" sz="1600" dirty="0"/>
          </a:p>
          <a:p>
            <a:pPr>
              <a:buAutoNum type="arabicParenBoth"/>
            </a:pPr>
            <a:r>
              <a:rPr lang="en-US" sz="1600" dirty="0"/>
              <a:t>  Y offset </a:t>
            </a:r>
            <a:r>
              <a:rPr lang="en-US" sz="1600" dirty="0">
                <a:sym typeface="Wingdings" pitchFamily="2" charset="2"/>
              </a:rPr>
              <a:t> ± 0.5 mm</a:t>
            </a:r>
            <a:endParaRPr lang="en-US" sz="1600" dirty="0"/>
          </a:p>
          <a:p>
            <a:pPr>
              <a:buAutoNum type="arabicParenBoth"/>
            </a:pPr>
            <a:r>
              <a:rPr lang="en-US" sz="1600" dirty="0"/>
              <a:t>  Z offset </a:t>
            </a:r>
            <a:r>
              <a:rPr lang="en-US" sz="1600" dirty="0">
                <a:sym typeface="Wingdings" pitchFamily="2" charset="2"/>
              </a:rPr>
              <a:t> ± 0.5 mm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61" y="877332"/>
            <a:ext cx="8510754" cy="336528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0186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Improved </a:t>
            </a:r>
            <a:r>
              <a:rPr lang="en-US" dirty="0"/>
              <a:t>HOM Damping</a:t>
            </a:r>
          </a:p>
        </p:txBody>
      </p:sp>
      <p:sp>
        <p:nvSpPr>
          <p:cNvPr id="4" name="Text Box 154"/>
          <p:cNvSpPr txBox="1">
            <a:spLocks noChangeArrowheads="1"/>
          </p:cNvSpPr>
          <p:nvPr/>
        </p:nvSpPr>
        <p:spPr bwMode="auto">
          <a:xfrm>
            <a:off x="75514" y="1332139"/>
            <a:ext cx="352186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 smtClean="0">
                <a:solidFill>
                  <a:srgbClr val="000066"/>
                </a:solidFill>
              </a:rPr>
              <a:t>Horizontal HOM </a:t>
            </a:r>
            <a:r>
              <a:rPr lang="en-US" sz="1600" dirty="0">
                <a:solidFill>
                  <a:srgbClr val="000066"/>
                </a:solidFill>
              </a:rPr>
              <a:t>C</a:t>
            </a:r>
            <a:r>
              <a:rPr lang="en-US" sz="1600" dirty="0" smtClean="0">
                <a:solidFill>
                  <a:srgbClr val="000066"/>
                </a:solidFill>
              </a:rPr>
              <a:t>oupler</a:t>
            </a:r>
          </a:p>
          <a:p>
            <a:pPr marL="342900" indent="-342900" algn="l"/>
            <a:endParaRPr lang="en-GB" sz="1600" b="0" dirty="0" smtClean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GB" sz="1600" b="0" dirty="0" smtClean="0">
                <a:solidFill>
                  <a:srgbClr val="000000"/>
                </a:solidFill>
              </a:rPr>
              <a:t>Coupling hook optimized </a:t>
            </a:r>
          </a:p>
          <a:p>
            <a:pPr marL="342900" indent="-342900" algn="l">
              <a:buFont typeface="Arial"/>
              <a:buChar char="•"/>
            </a:pPr>
            <a:r>
              <a:rPr lang="en-GB" sz="1600" b="0" dirty="0" smtClean="0">
                <a:solidFill>
                  <a:srgbClr val="000000"/>
                </a:solidFill>
              </a:rPr>
              <a:t>30 degree hook orientation</a:t>
            </a:r>
          </a:p>
          <a:p>
            <a:pPr marL="342900" indent="-342900" algn="l">
              <a:buFont typeface="Arial"/>
              <a:buChar char="•"/>
            </a:pPr>
            <a:r>
              <a:rPr lang="en-GB" sz="1600" b="0" dirty="0" smtClean="0">
                <a:solidFill>
                  <a:srgbClr val="000000"/>
                </a:solidFill>
              </a:rPr>
              <a:t>No change in filter elements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490" y="1030112"/>
            <a:ext cx="1440287" cy="25500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029" y="1143000"/>
            <a:ext cx="468082" cy="231269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293557" y="1044222"/>
            <a:ext cx="2850443" cy="2550045"/>
            <a:chOff x="197547" y="1665420"/>
            <a:chExt cx="4872548" cy="431604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197547" y="1665420"/>
              <a:ext cx="3702594" cy="4316041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1884947" y="4036870"/>
              <a:ext cx="2179053" cy="1588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884947" y="3489154"/>
              <a:ext cx="2179053" cy="965700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/>
            <p:cNvSpPr/>
            <p:nvPr/>
          </p:nvSpPr>
          <p:spPr>
            <a:xfrm>
              <a:off x="3375338" y="3402945"/>
              <a:ext cx="635190" cy="866638"/>
            </a:xfrm>
            <a:prstGeom prst="arc">
              <a:avLst>
                <a:gd name="adj1" fmla="val 18534712"/>
                <a:gd name="adj2" fmla="val 1737347"/>
              </a:avLst>
            </a:prstGeom>
            <a:ln w="127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10528" y="3496520"/>
              <a:ext cx="1059567" cy="442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</a:rPr>
                <a:t>30deg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 Box 154"/>
          <p:cNvSpPr txBox="1">
            <a:spLocks noChangeArrowheads="1"/>
          </p:cNvSpPr>
          <p:nvPr/>
        </p:nvSpPr>
        <p:spPr bwMode="auto">
          <a:xfrm>
            <a:off x="112888" y="3922891"/>
            <a:ext cx="463760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 smtClean="0">
                <a:solidFill>
                  <a:srgbClr val="000066"/>
                </a:solidFill>
              </a:rPr>
              <a:t>Vertical HOM Coupler</a:t>
            </a:r>
          </a:p>
          <a:p>
            <a:pPr marL="342900" indent="-342900" algn="l"/>
            <a:endParaRPr lang="en-GB" sz="1600" b="0" dirty="0" smtClean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GB" sz="1600" b="0" dirty="0" smtClean="0">
                <a:solidFill>
                  <a:srgbClr val="000000"/>
                </a:solidFill>
              </a:rPr>
              <a:t>7 mm offset </a:t>
            </a:r>
            <a:r>
              <a:rPr lang="en-GB" sz="1600" b="0" dirty="0">
                <a:solidFill>
                  <a:srgbClr val="000000"/>
                </a:solidFill>
              </a:rPr>
              <a:t>incorporated into the pickup tip to enhance coupling to the dipole modes at around </a:t>
            </a:r>
            <a:r>
              <a:rPr lang="en-GB" sz="1600" b="0" dirty="0" smtClean="0">
                <a:solidFill>
                  <a:srgbClr val="000000"/>
                </a:solidFill>
              </a:rPr>
              <a:t>2GHz</a:t>
            </a:r>
          </a:p>
          <a:p>
            <a:pPr marL="342900" indent="-342900" algn="l">
              <a:buFont typeface="Arial"/>
              <a:buChar char="•"/>
            </a:pPr>
            <a:r>
              <a:rPr lang="en-GB" sz="1600" b="0" dirty="0" smtClean="0">
                <a:solidFill>
                  <a:srgbClr val="000000"/>
                </a:solidFill>
              </a:rPr>
              <a:t>Small </a:t>
            </a:r>
            <a:r>
              <a:rPr lang="en-GB" sz="1600" b="0" dirty="0">
                <a:solidFill>
                  <a:srgbClr val="000000"/>
                </a:solidFill>
              </a:rPr>
              <a:t>RF power leakage through the coupler, ~</a:t>
            </a:r>
            <a:r>
              <a:rPr lang="en-GB" sz="1600" b="0" dirty="0" smtClean="0">
                <a:solidFill>
                  <a:srgbClr val="000000"/>
                </a:solidFill>
              </a:rPr>
              <a:t>1.5W, due to asymmetry</a:t>
            </a:r>
            <a:endParaRPr lang="en-US" sz="1600" b="0" dirty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810" y="4129204"/>
            <a:ext cx="1903558" cy="19890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166" y="3790706"/>
            <a:ext cx="1867474" cy="229930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/>
            </a:ext>
          </a:extLst>
        </p:spPr>
      </p:pic>
    </p:spTree>
    <p:extLst>
      <p:ext uri="{BB962C8B-B14F-4D97-AF65-F5344CB8AC3E}">
        <p14:creationId xmlns:p14="http://schemas.microsoft.com/office/powerpoint/2010/main" val="39000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Coupler Design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876800" y="1480457"/>
            <a:ext cx="914400" cy="914400"/>
          </a:xfrm>
          <a:prstGeom prst="straightConnector1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5763638" y="4599703"/>
            <a:ext cx="3082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Vertical HOM Feedthrough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68755" y="5883533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Horizontal HOM Coupler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638" y="3120516"/>
            <a:ext cx="1186313" cy="1524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35" y="3120517"/>
            <a:ext cx="1201925" cy="1525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2" t="8174" r="21501" b="6760"/>
          <a:stretch/>
        </p:blipFill>
        <p:spPr>
          <a:xfrm>
            <a:off x="411466" y="923948"/>
            <a:ext cx="2098578" cy="4971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6" t="7866" r="18474" b="6525"/>
          <a:stretch/>
        </p:blipFill>
        <p:spPr>
          <a:xfrm>
            <a:off x="2420913" y="923948"/>
            <a:ext cx="2443805" cy="49431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75960" y="5025169"/>
            <a:ext cx="3246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1D4F9F"/>
                </a:solidFill>
              </a:rPr>
              <a:t>Same </a:t>
            </a:r>
            <a:r>
              <a:rPr lang="en-US" sz="1800" dirty="0" err="1">
                <a:solidFill>
                  <a:srgbClr val="1D4F9F"/>
                </a:solidFill>
              </a:rPr>
              <a:t>feedthru</a:t>
            </a:r>
            <a:r>
              <a:rPr lang="en-US" sz="1800" dirty="0">
                <a:solidFill>
                  <a:srgbClr val="1D4F9F"/>
                </a:solidFill>
              </a:rPr>
              <a:t> design from H-HOM </a:t>
            </a:r>
            <a:r>
              <a:rPr lang="en-US" sz="1800" dirty="0" smtClean="0">
                <a:solidFill>
                  <a:srgbClr val="1D4F9F"/>
                </a:solidFill>
              </a:rPr>
              <a:t>coupler with different flange size and probe configuration</a:t>
            </a:r>
            <a:endParaRPr lang="en-US" sz="1800" dirty="0">
              <a:solidFill>
                <a:srgbClr val="1D4F9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903" y="904077"/>
            <a:ext cx="3389536" cy="219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 bwMode="auto">
          <a:xfrm flipH="1" flipV="1">
            <a:off x="5667703" y="1937658"/>
            <a:ext cx="543911" cy="1365218"/>
          </a:xfrm>
          <a:prstGeom prst="straightConnector1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3941379" y="1111469"/>
            <a:ext cx="3649718" cy="368988"/>
          </a:xfrm>
          <a:prstGeom prst="straightConnector1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8151450" y="1295963"/>
            <a:ext cx="426989" cy="326385"/>
          </a:xfrm>
          <a:prstGeom prst="straightConnector1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8255273" y="9284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FPC</a:t>
            </a:r>
          </a:p>
        </p:txBody>
      </p:sp>
    </p:spTree>
    <p:extLst>
      <p:ext uri="{BB962C8B-B14F-4D97-AF65-F5344CB8AC3E}">
        <p14:creationId xmlns:p14="http://schemas.microsoft.com/office/powerpoint/2010/main" val="314971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Cavity Fabrication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939800"/>
            <a:ext cx="8724900" cy="5257800"/>
          </a:xfrm>
        </p:spPr>
        <p:txBody>
          <a:bodyPr/>
          <a:lstStyle/>
          <a:p>
            <a:r>
              <a:rPr lang="en-US" sz="2000" dirty="0" smtClean="0"/>
              <a:t>CERN requested extension of beam pipe 7 mm each side to have space for magnetic shielding.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 descr="N:\Project Engineering\13-0017 400 MHz Crab Cryomodule for LHC (Phase II)\Photos\150415 RFD Nb End Cap\Stamped Part\IMG_20150417_0647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1563" r="-101" b="2020"/>
          <a:stretch/>
        </p:blipFill>
        <p:spPr bwMode="auto">
          <a:xfrm>
            <a:off x="3097871" y="4563832"/>
            <a:ext cx="2352917" cy="152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98" y="1522785"/>
            <a:ext cx="2415678" cy="181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N:\Project Engineering\13-0017 400 MHz Crab Cryomodule for LHC (Phase II)\Photos\150327 CERN Meeting\IMG_20150327_0924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8809" y="3649633"/>
            <a:ext cx="2136371" cy="284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4"/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3243" y="1542816"/>
            <a:ext cx="2921092" cy="218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023" y="3469467"/>
            <a:ext cx="2057499" cy="123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:\Project Engineering\13-0017 400 MHz Crab Cryomodule for LHC (Phase II)\Photos\150422 RFD Nb Bowl\IMG_20150423_16465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9"/>
          <a:stretch/>
        </p:blipFill>
        <p:spPr bwMode="auto">
          <a:xfrm>
            <a:off x="509135" y="1769033"/>
            <a:ext cx="2881191" cy="196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259" y="4039399"/>
            <a:ext cx="1956910" cy="210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13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Engineering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6256020" cy="5257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SPS Cavities under production by </a:t>
            </a:r>
            <a:r>
              <a:rPr lang="en-US" sz="2000" dirty="0" smtClean="0"/>
              <a:t>DOE LARP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HOM prototyping to be launched (JLAB or CERN); production for SPS will be done by </a:t>
            </a:r>
            <a:r>
              <a:rPr lang="en-US" sz="2000" dirty="0" smtClean="0"/>
              <a:t>CERN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Helium vessel </a:t>
            </a:r>
            <a:r>
              <a:rPr lang="en-US" sz="2000" dirty="0" smtClean="0"/>
              <a:t>designed by CERN and will be produced by LARP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Tuning system will be produced by </a:t>
            </a:r>
            <a:r>
              <a:rPr lang="en-US" sz="2000" dirty="0" smtClean="0"/>
              <a:t>CERN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Magnetic shielding to be finalized by STFC</a:t>
            </a:r>
          </a:p>
          <a:p>
            <a:endParaRPr lang="en-US" dirty="0"/>
          </a:p>
        </p:txBody>
      </p:sp>
      <p:pic>
        <p:nvPicPr>
          <p:cNvPr id="4" name="Picture 3" descr="C:\Ofelia\crab cavities\HL-LHC_meeting_may2015\Dressed_cavities_images\CRAB Cavity RFD He Tank - 32 ligh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320" y="701040"/>
            <a:ext cx="2423910" cy="540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40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Magnetic Shielding and Helium Tank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0" t="15954" r="30092" b="15430"/>
          <a:stretch/>
        </p:blipFill>
        <p:spPr>
          <a:xfrm>
            <a:off x="56913" y="895300"/>
            <a:ext cx="3006327" cy="3052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719" y="790228"/>
            <a:ext cx="4550281" cy="5544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2" t="13327" r="28938" b="14020"/>
          <a:stretch/>
        </p:blipFill>
        <p:spPr>
          <a:xfrm>
            <a:off x="2201752" y="3451859"/>
            <a:ext cx="2921169" cy="267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9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Tuner Engineering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7" r="11238" b="2701"/>
          <a:stretch/>
        </p:blipFill>
        <p:spPr>
          <a:xfrm>
            <a:off x="2999106" y="2069743"/>
            <a:ext cx="3776572" cy="3352800"/>
          </a:xfrm>
          <a:prstGeom prst="rect">
            <a:avLst/>
          </a:prstGeom>
        </p:spPr>
      </p:pic>
      <p:pic>
        <p:nvPicPr>
          <p:cNvPr id="4" name="Picture 3" descr="C:\Ofelia\crab cavities\HL-LHC_meeting_may2015\Dressed_cavities_images\CRAB Cavity RFD He Tank - 32 ligh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678" y="914400"/>
            <a:ext cx="2368322" cy="528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r="2133"/>
          <a:stretch/>
        </p:blipFill>
        <p:spPr>
          <a:xfrm>
            <a:off x="0" y="853540"/>
            <a:ext cx="3701491" cy="534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3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Cryostat Engineering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68432" y="1191263"/>
            <a:ext cx="8946028" cy="4768112"/>
            <a:chOff x="68432" y="1191263"/>
            <a:chExt cx="8946028" cy="4768112"/>
          </a:xfrm>
        </p:grpSpPr>
        <p:pic>
          <p:nvPicPr>
            <p:cNvPr id="24" name="Picture 2" descr="C:\Ofelia\crab cavities\HL-LHC_meeting_may2015\Cryomodules_images\RFD CRYMODULE (21)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32" y="1287781"/>
              <a:ext cx="8946028" cy="4671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1380174" y="1249479"/>
              <a:ext cx="1237011" cy="349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 smtClean="0"/>
                <a:t>Cryo</a:t>
              </a:r>
              <a:r>
                <a:rPr lang="en-US" sz="1200" b="1" dirty="0" smtClean="0"/>
                <a:t> Jumper</a:t>
              </a:r>
              <a:endParaRPr lang="en-GB" sz="1200" b="1" dirty="0"/>
            </a:p>
          </p:txBody>
        </p:sp>
        <p:sp>
          <p:nvSpPr>
            <p:cNvPr id="26" name="TextBox 41"/>
            <p:cNvSpPr txBox="1"/>
            <p:nvPr/>
          </p:nvSpPr>
          <p:spPr>
            <a:xfrm>
              <a:off x="2999201" y="1249480"/>
              <a:ext cx="1469205" cy="349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 smtClean="0"/>
                <a:t>Tuning System</a:t>
              </a:r>
              <a:endParaRPr lang="en-GB" sz="12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490145" y="1365910"/>
              <a:ext cx="1296028" cy="4657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 smtClean="0"/>
                <a:t>Fundamental Power Coupler </a:t>
              </a:r>
              <a:endParaRPr lang="en-GB" sz="12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59554" y="1191263"/>
              <a:ext cx="1660202" cy="349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HOM Couplers</a:t>
              </a:r>
              <a:endParaRPr lang="en-GB" sz="1200" b="1" dirty="0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2166559" y="1540556"/>
              <a:ext cx="172781" cy="17394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3733803" y="1523696"/>
              <a:ext cx="312417" cy="73944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7269480" y="1773417"/>
              <a:ext cx="720689" cy="88596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5760720" y="1477159"/>
              <a:ext cx="339690" cy="195946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6289655" y="1523697"/>
              <a:ext cx="498590" cy="176814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622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Sources of Support for deflecting/crabbing cavities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8981"/>
            <a:ext cx="9144000" cy="5361709"/>
          </a:xfrm>
        </p:spPr>
        <p:txBody>
          <a:bodyPr/>
          <a:lstStyle/>
          <a:p>
            <a:r>
              <a:rPr lang="en-US" sz="1800" dirty="0" smtClean="0"/>
              <a:t>JLAB</a:t>
            </a:r>
          </a:p>
          <a:p>
            <a:pPr lvl="1"/>
            <a:r>
              <a:rPr lang="en-US" sz="1400" dirty="0" smtClean="0"/>
              <a:t>RF separator for 12 GeV upgrade (ARRA $2.7M, completed)  </a:t>
            </a:r>
          </a:p>
          <a:p>
            <a:pPr lvl="1"/>
            <a:endParaRPr lang="en-US" sz="1400" dirty="0" smtClean="0"/>
          </a:p>
          <a:p>
            <a:r>
              <a:rPr lang="en-US" sz="1800" dirty="0" smtClean="0"/>
              <a:t>ODU</a:t>
            </a:r>
          </a:p>
          <a:p>
            <a:pPr lvl="1"/>
            <a:r>
              <a:rPr lang="en-US" sz="1400" dirty="0" smtClean="0"/>
              <a:t>4 Phase I STTRs with </a:t>
            </a:r>
            <a:r>
              <a:rPr lang="en-US" sz="1400" dirty="0" err="1" smtClean="0"/>
              <a:t>Niowave</a:t>
            </a:r>
            <a:r>
              <a:rPr lang="en-US" sz="1400" dirty="0" smtClean="0"/>
              <a:t> </a:t>
            </a:r>
            <a:r>
              <a:rPr lang="en-US" sz="1400" dirty="0" err="1" smtClean="0"/>
              <a:t>Inc</a:t>
            </a:r>
            <a:r>
              <a:rPr lang="en-US" sz="1400" dirty="0" smtClean="0"/>
              <a:t>  ($50k each, completed, DOE NP and HEP)</a:t>
            </a:r>
          </a:p>
          <a:p>
            <a:pPr lvl="2"/>
            <a:r>
              <a:rPr lang="en-US" sz="1100" dirty="0"/>
              <a:t>Development of a 499 MHz Superconducting </a:t>
            </a:r>
            <a:r>
              <a:rPr lang="en-US" sz="1100" dirty="0" smtClean="0"/>
              <a:t>RF </a:t>
            </a:r>
            <a:r>
              <a:rPr lang="en-US" sz="1100" dirty="0"/>
              <a:t>Deflecting </a:t>
            </a:r>
            <a:r>
              <a:rPr lang="en-US" sz="1100" dirty="0" smtClean="0"/>
              <a:t>Cavity</a:t>
            </a:r>
          </a:p>
          <a:p>
            <a:pPr lvl="2"/>
            <a:r>
              <a:rPr lang="en-US" sz="1100" dirty="0"/>
              <a:t>Development of a 400 MHz Superconducting </a:t>
            </a:r>
            <a:r>
              <a:rPr lang="en-US" sz="1100" dirty="0" smtClean="0"/>
              <a:t>RF </a:t>
            </a:r>
            <a:r>
              <a:rPr lang="en-US" sz="1100" dirty="0"/>
              <a:t>Crabbing </a:t>
            </a:r>
            <a:r>
              <a:rPr lang="en-US" sz="1100" dirty="0" smtClean="0"/>
              <a:t>Cavity</a:t>
            </a:r>
          </a:p>
          <a:p>
            <a:pPr lvl="2"/>
            <a:r>
              <a:rPr lang="en-US" sz="1100" dirty="0"/>
              <a:t>Development of an SRF Deflecting/Crabbing System for </a:t>
            </a:r>
            <a:r>
              <a:rPr lang="en-US" sz="1100" dirty="0" err="1"/>
              <a:t>Fermilab’s</a:t>
            </a:r>
            <a:r>
              <a:rPr lang="en-US" sz="1100" dirty="0"/>
              <a:t> Project </a:t>
            </a:r>
            <a:r>
              <a:rPr lang="en-US" sz="1100" dirty="0" smtClean="0"/>
              <a:t>X</a:t>
            </a:r>
          </a:p>
          <a:p>
            <a:pPr lvl="2"/>
            <a:r>
              <a:rPr lang="en-US" sz="1100" dirty="0" smtClean="0"/>
              <a:t>Development </a:t>
            </a:r>
            <a:r>
              <a:rPr lang="en-US" sz="1100" dirty="0"/>
              <a:t>of an SRF Crabbing Cavity for an Electron-Ion </a:t>
            </a:r>
            <a:r>
              <a:rPr lang="en-US" sz="1100" dirty="0" smtClean="0"/>
              <a:t>Collider</a:t>
            </a:r>
          </a:p>
          <a:p>
            <a:pPr lvl="2"/>
            <a:endParaRPr lang="en-US" sz="1100" dirty="0" smtClean="0"/>
          </a:p>
          <a:p>
            <a:pPr lvl="1"/>
            <a:r>
              <a:rPr lang="en-US" sz="1400" dirty="0" smtClean="0"/>
              <a:t>2 Phase II STTRs with </a:t>
            </a:r>
            <a:r>
              <a:rPr lang="en-US" sz="1400" dirty="0" err="1" smtClean="0"/>
              <a:t>Niowave</a:t>
            </a:r>
            <a:r>
              <a:rPr lang="en-US" sz="1400" dirty="0" smtClean="0"/>
              <a:t> </a:t>
            </a:r>
            <a:r>
              <a:rPr lang="en-US" sz="1400" dirty="0" err="1" smtClean="0"/>
              <a:t>Inc</a:t>
            </a:r>
            <a:r>
              <a:rPr lang="en-US" sz="1400" dirty="0" smtClean="0"/>
              <a:t> ($375k each, completed, DOE NP and HEP)</a:t>
            </a:r>
          </a:p>
          <a:p>
            <a:pPr lvl="2"/>
            <a:r>
              <a:rPr lang="en-US" sz="1100" dirty="0"/>
              <a:t>Development of a 400 MHz Superconducting RF Crabbing Cavity</a:t>
            </a:r>
          </a:p>
          <a:p>
            <a:pPr lvl="2"/>
            <a:r>
              <a:rPr lang="en-US" sz="1100" dirty="0"/>
              <a:t>Development of an SRF Crabbing Cavity for an Electron-Ion Collider</a:t>
            </a:r>
            <a:endParaRPr lang="en-US" sz="1100" dirty="0" smtClean="0"/>
          </a:p>
          <a:p>
            <a:pPr lvl="2"/>
            <a:endParaRPr lang="en-US" sz="1100" dirty="0" smtClean="0"/>
          </a:p>
          <a:p>
            <a:pPr lvl="1"/>
            <a:r>
              <a:rPr lang="en-US" sz="1500" dirty="0" smtClean="0"/>
              <a:t>Spreader for LCLS II</a:t>
            </a:r>
          </a:p>
          <a:p>
            <a:pPr lvl="2"/>
            <a:r>
              <a:rPr lang="en-US" sz="1100" dirty="0" smtClean="0"/>
              <a:t>SLAC, $54k</a:t>
            </a:r>
          </a:p>
          <a:p>
            <a:pPr lvl="2"/>
            <a:endParaRPr lang="en-US" sz="1100" dirty="0"/>
          </a:p>
          <a:p>
            <a:pPr lvl="1"/>
            <a:r>
              <a:rPr lang="en-US" sz="1400" dirty="0" smtClean="0"/>
              <a:t>Development of a crabbing system for the LHC High-Luminosity upgrade</a:t>
            </a:r>
          </a:p>
          <a:p>
            <a:pPr lvl="2"/>
            <a:r>
              <a:rPr lang="en-US" sz="1100" dirty="0" smtClean="0"/>
              <a:t>Ongoing since 2010</a:t>
            </a:r>
          </a:p>
          <a:p>
            <a:pPr lvl="2"/>
            <a:r>
              <a:rPr lang="en-US" sz="1100" dirty="0" smtClean="0"/>
              <a:t>DOE HEP LARP, $709k to date, $250k for FY16</a:t>
            </a:r>
          </a:p>
          <a:p>
            <a:pPr lvl="2"/>
            <a:endParaRPr lang="en-US" sz="1100" dirty="0"/>
          </a:p>
          <a:p>
            <a:pPr lvl="1"/>
            <a:r>
              <a:rPr lang="en-US" sz="1400" dirty="0" smtClean="0"/>
              <a:t>1 Phase I/II SBIR with </a:t>
            </a:r>
            <a:r>
              <a:rPr lang="en-US" sz="1400" dirty="0" err="1" smtClean="0"/>
              <a:t>Niowave</a:t>
            </a:r>
            <a:r>
              <a:rPr lang="en-US" sz="1400" dirty="0" smtClean="0"/>
              <a:t> </a:t>
            </a:r>
            <a:r>
              <a:rPr lang="en-US" sz="1400" dirty="0" err="1" smtClean="0"/>
              <a:t>Inc</a:t>
            </a:r>
            <a:r>
              <a:rPr lang="en-US" sz="1400" dirty="0" smtClean="0"/>
              <a:t>, (DOE HEP, $550k, just starting)</a:t>
            </a:r>
          </a:p>
          <a:p>
            <a:pPr lvl="2"/>
            <a:r>
              <a:rPr lang="en-US" sz="1100" dirty="0" smtClean="0"/>
              <a:t>Development of HOM couplers for the LHC superconducting crab cavities</a:t>
            </a:r>
          </a:p>
          <a:p>
            <a:pPr lvl="2"/>
            <a:endParaRPr lang="en-US" sz="1200" dirty="0"/>
          </a:p>
          <a:p>
            <a:pPr marL="914400" lvl="2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5420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SPS Test (2016-2017?)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10" y="1089215"/>
            <a:ext cx="8718454" cy="491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0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Aperture-dependent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27" y="862500"/>
            <a:ext cx="8229600" cy="5257800"/>
          </a:xfrm>
        </p:spPr>
        <p:txBody>
          <a:bodyPr/>
          <a:lstStyle/>
          <a:p>
            <a:r>
              <a:rPr lang="en-US" dirty="0" smtClean="0"/>
              <a:t>Electromagnetic properties of “TE” cavities are quite sensitive to beamline aperture (separation between the poles)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897" y="3491400"/>
            <a:ext cx="2969005" cy="225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3" y="3471602"/>
            <a:ext cx="6085790" cy="229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5757" r="36528" b="5757"/>
          <a:stretch/>
        </p:blipFill>
        <p:spPr>
          <a:xfrm>
            <a:off x="5122626" y="1808478"/>
            <a:ext cx="1691785" cy="16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32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Impact of Beam Aperture (84 → 100 mm)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274127" y="990600"/>
            <a:ext cx="4412673" cy="5257800"/>
          </a:xfrm>
        </p:spPr>
        <p:txBody>
          <a:bodyPr/>
          <a:lstStyle/>
          <a:p>
            <a:r>
              <a:rPr lang="en-US" sz="2000" dirty="0" smtClean="0"/>
              <a:t>Preliminary design looks promising</a:t>
            </a:r>
          </a:p>
          <a:p>
            <a:pPr lvl="1"/>
            <a:r>
              <a:rPr lang="en-US" sz="1600" dirty="0" smtClean="0"/>
              <a:t>Still room for further optimization</a:t>
            </a:r>
          </a:p>
          <a:p>
            <a:r>
              <a:rPr lang="en-US" sz="2000" dirty="0" smtClean="0"/>
              <a:t>Remains to be done</a:t>
            </a:r>
          </a:p>
          <a:p>
            <a:pPr lvl="1"/>
            <a:r>
              <a:rPr lang="en-US" sz="1600" dirty="0" smtClean="0"/>
              <a:t>HOM damping</a:t>
            </a:r>
          </a:p>
          <a:p>
            <a:pPr lvl="1"/>
            <a:r>
              <a:rPr lang="en-US" sz="1600" dirty="0" smtClean="0"/>
              <a:t>Multipole components</a:t>
            </a:r>
            <a:endParaRPr lang="en-US" sz="1600" dirty="0"/>
          </a:p>
          <a:p>
            <a:pPr lvl="1"/>
            <a:r>
              <a:rPr lang="en-US" sz="1600" dirty="0" smtClean="0"/>
              <a:t>Multipacting analysis</a:t>
            </a:r>
            <a:endParaRPr lang="en-US" sz="1600" dirty="0"/>
          </a:p>
          <a:p>
            <a:endParaRPr lang="en-US" sz="2000" dirty="0"/>
          </a:p>
          <a:p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132998"/>
              </p:ext>
            </p:extLst>
          </p:nvPr>
        </p:nvGraphicFramePr>
        <p:xfrm>
          <a:off x="236712" y="1051862"/>
          <a:ext cx="3877139" cy="433324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258049"/>
                <a:gridCol w="882518"/>
                <a:gridCol w="831720"/>
                <a:gridCol w="904852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Aperture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Frequency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MHz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Nearest HOM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633.5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630.0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MHz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6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6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6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3.6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4.2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MV/m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16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6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6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6.2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6.9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16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6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en-US" sz="16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/E</a:t>
                      </a:r>
                      <a:r>
                        <a:rPr lang="en-US" sz="16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6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6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1.71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1.66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mT/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(MV/m)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[</a:t>
                      </a:r>
                      <a:r>
                        <a:rPr lang="en-US" sz="16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R/Q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r>
                        <a:rPr lang="en-US" sz="16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1600" b="0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429.7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277.7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Geometrical Factor (</a:t>
                      </a:r>
                      <a:r>
                        <a:rPr lang="en-US" sz="16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6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106.7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112.2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en-US" sz="16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6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en-US" sz="16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1600" b="0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4.6×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sz="1600" b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6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3.1×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sz="1600" b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6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r>
                        <a:rPr lang="en-US" sz="1600" b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6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 gridSpan="4">
                  <a:txBody>
                    <a:bodyPr/>
                    <a:lstStyle/>
                    <a:p>
                      <a:pPr algn="l"/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At </a:t>
                      </a:r>
                      <a:r>
                        <a:rPr lang="en-US" sz="16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6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6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en-US" sz="16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= 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6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MV/m</a:t>
                      </a:r>
                      <a:endParaRPr lang="en-US" sz="16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8" r="33488"/>
          <a:stretch/>
        </p:blipFill>
        <p:spPr bwMode="auto">
          <a:xfrm>
            <a:off x="7137439" y="2129970"/>
            <a:ext cx="2006561" cy="1859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5757" r="36528" b="5757"/>
          <a:stretch/>
        </p:blipFill>
        <p:spPr>
          <a:xfrm>
            <a:off x="4436826" y="4285502"/>
            <a:ext cx="1691785" cy="16829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0" t="26139" r="34140" b="5048"/>
          <a:stretch/>
        </p:blipFill>
        <p:spPr>
          <a:xfrm>
            <a:off x="6690360" y="4253924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3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Crabbing System for MEIC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Proof-of-principle cavities have been successfully demonstrated at 400 MHz, 499 MHz, 750 MHz</a:t>
            </a:r>
          </a:p>
          <a:p>
            <a:pPr lvl="1"/>
            <a:r>
              <a:rPr lang="en-US" sz="1600" dirty="0" smtClean="0"/>
              <a:t>In all cases performance exceeded specifications</a:t>
            </a:r>
          </a:p>
          <a:p>
            <a:pPr lvl="1"/>
            <a:r>
              <a:rPr lang="en-US" sz="1600" dirty="0" err="1" smtClean="0"/>
              <a:t>Multipacting</a:t>
            </a:r>
            <a:r>
              <a:rPr lang="en-US" sz="1600" dirty="0" smtClean="0"/>
              <a:t> never was an issue</a:t>
            </a:r>
          </a:p>
          <a:p>
            <a:pPr lvl="1"/>
            <a:endParaRPr lang="en-US" sz="1600" dirty="0" smtClean="0"/>
          </a:p>
          <a:p>
            <a:r>
              <a:rPr lang="en-US" sz="2000" dirty="0" smtClean="0"/>
              <a:t>A prototype </a:t>
            </a:r>
            <a:r>
              <a:rPr lang="en-US" sz="2000" dirty="0"/>
              <a:t>400 MHz </a:t>
            </a:r>
            <a:r>
              <a:rPr lang="en-US" sz="2000" dirty="0" smtClean="0"/>
              <a:t>cavity and cryomodule are under development for LHC upgrade</a:t>
            </a:r>
          </a:p>
          <a:p>
            <a:pPr lvl="1"/>
            <a:r>
              <a:rPr lang="en-US" sz="1600" dirty="0" smtClean="0"/>
              <a:t>Cavity is quite different from </a:t>
            </a:r>
            <a:r>
              <a:rPr lang="en-US" sz="1600" dirty="0" err="1" smtClean="0"/>
              <a:t>PoP</a:t>
            </a:r>
            <a:endParaRPr lang="en-US" sz="1600" dirty="0" smtClean="0"/>
          </a:p>
          <a:p>
            <a:pPr lvl="1"/>
            <a:r>
              <a:rPr lang="en-US" sz="1600" dirty="0" smtClean="0"/>
              <a:t>Much work taking place on ancillary systems and cryomodule design</a:t>
            </a:r>
          </a:p>
          <a:p>
            <a:pPr lvl="1"/>
            <a:endParaRPr lang="en-US" sz="1600" dirty="0" smtClean="0"/>
          </a:p>
          <a:p>
            <a:r>
              <a:rPr lang="en-US" sz="2000" dirty="0" smtClean="0"/>
              <a:t>A fully developed crabbing system for MEIC will look substantially different from the proof of principle</a:t>
            </a:r>
          </a:p>
          <a:p>
            <a:pPr lvl="1"/>
            <a:r>
              <a:rPr lang="en-US" sz="1600" dirty="0" smtClean="0"/>
              <a:t>Incorporate beam properties in cavity design</a:t>
            </a:r>
          </a:p>
          <a:p>
            <a:pPr lvl="2"/>
            <a:r>
              <a:rPr lang="en-US" sz="1400" dirty="0" smtClean="0"/>
              <a:t>Higher order modes</a:t>
            </a:r>
          </a:p>
          <a:p>
            <a:pPr lvl="2"/>
            <a:r>
              <a:rPr lang="en-US" sz="1400" dirty="0" smtClean="0"/>
              <a:t>Multipole components</a:t>
            </a:r>
          </a:p>
          <a:p>
            <a:pPr lvl="1"/>
            <a:r>
              <a:rPr lang="en-US" sz="1600" dirty="0" smtClean="0"/>
              <a:t>Need requirements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69939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Crabbing System for MEIC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56" y="990600"/>
            <a:ext cx="9023088" cy="5257800"/>
          </a:xfrm>
        </p:spPr>
        <p:txBody>
          <a:bodyPr/>
          <a:lstStyle/>
          <a:p>
            <a:r>
              <a:rPr lang="en-US" sz="2400" dirty="0" smtClean="0"/>
              <a:t>Frequency choice (476 MHz or 952 MHz)</a:t>
            </a:r>
          </a:p>
          <a:p>
            <a:pPr lvl="1"/>
            <a:r>
              <a:rPr lang="en-US" sz="2000" dirty="0" smtClean="0"/>
              <a:t>Both can be made to work but the optimal choice (performance vs. cost) is not obvious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If all dimensions can be scaled by the same factor </a:t>
            </a:r>
          </a:p>
          <a:p>
            <a:pPr lvl="2"/>
            <a:r>
              <a:rPr lang="en-US" sz="1600" dirty="0"/>
              <a:t>T</a:t>
            </a:r>
            <a:r>
              <a:rPr lang="en-US" sz="1600" dirty="0" smtClean="0"/>
              <a:t>he number of cavities will be the same at 476 MHz and 952 MHz</a:t>
            </a:r>
          </a:p>
          <a:p>
            <a:pPr lvl="2"/>
            <a:r>
              <a:rPr lang="en-US" sz="1600" dirty="0" smtClean="0"/>
              <a:t>Cryogenic load will be higher at 952 MHz</a:t>
            </a:r>
          </a:p>
          <a:p>
            <a:pPr lvl="2"/>
            <a:endParaRPr lang="en-US" sz="1600" dirty="0" smtClean="0"/>
          </a:p>
          <a:p>
            <a:pPr lvl="1"/>
            <a:r>
              <a:rPr lang="en-US" sz="2000" dirty="0" smtClean="0"/>
              <a:t>At constant beam aperture (dictated by beam properties and impedance requirements) a 952 MHz cavity will have lower properties</a:t>
            </a:r>
          </a:p>
          <a:p>
            <a:pPr lvl="2"/>
            <a:r>
              <a:rPr lang="en-US" sz="1600" dirty="0" smtClean="0"/>
              <a:t>Higher surface fields</a:t>
            </a:r>
          </a:p>
          <a:p>
            <a:pPr lvl="2"/>
            <a:r>
              <a:rPr lang="en-US" sz="1600" dirty="0" smtClean="0"/>
              <a:t>Lower shunt impedance</a:t>
            </a:r>
          </a:p>
          <a:p>
            <a:pPr lvl="2"/>
            <a:r>
              <a:rPr lang="en-US" sz="1600" dirty="0" smtClean="0"/>
              <a:t>Higher number of cavities</a:t>
            </a:r>
          </a:p>
          <a:p>
            <a:pPr lvl="2"/>
            <a:r>
              <a:rPr lang="en-US" sz="1600" dirty="0" smtClean="0"/>
              <a:t>Increased cryogenic load</a:t>
            </a:r>
          </a:p>
        </p:txBody>
      </p:sp>
    </p:spTree>
    <p:extLst>
      <p:ext uri="{BB962C8B-B14F-4D97-AF65-F5344CB8AC3E}">
        <p14:creationId xmlns:p14="http://schemas.microsoft.com/office/powerpoint/2010/main" val="1628309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Plans for Crabbing </a:t>
            </a:r>
            <a:r>
              <a:rPr lang="en-US" dirty="0"/>
              <a:t>System for MEIC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33" y="922587"/>
            <a:ext cx="9005454" cy="5228831"/>
          </a:xfrm>
        </p:spPr>
        <p:txBody>
          <a:bodyPr/>
          <a:lstStyle/>
          <a:p>
            <a:r>
              <a:rPr lang="en-US" sz="2400" dirty="0" smtClean="0"/>
              <a:t>Phase</a:t>
            </a:r>
            <a:r>
              <a:rPr lang="en-US" sz="2400" dirty="0" smtClean="0"/>
              <a:t> </a:t>
            </a:r>
            <a:r>
              <a:rPr lang="en-US" sz="2400" dirty="0" smtClean="0"/>
              <a:t>1: </a:t>
            </a:r>
            <a:r>
              <a:rPr lang="en-US" sz="2400" dirty="0"/>
              <a:t>T</a:t>
            </a:r>
            <a:r>
              <a:rPr lang="en-US" sz="2400" dirty="0" smtClean="0"/>
              <a:t>horough </a:t>
            </a:r>
            <a:r>
              <a:rPr lang="en-US" sz="2400" dirty="0"/>
              <a:t>evaluation of both frequency </a:t>
            </a:r>
            <a:r>
              <a:rPr lang="en-US" sz="2400" dirty="0" smtClean="0"/>
              <a:t>options</a:t>
            </a:r>
          </a:p>
          <a:p>
            <a:pPr lvl="1"/>
            <a:r>
              <a:rPr lang="en-US" sz="2000" dirty="0" smtClean="0"/>
              <a:t>6 to 9 months</a:t>
            </a:r>
            <a:endParaRPr lang="en-US" sz="2000" dirty="0"/>
          </a:p>
          <a:p>
            <a:pPr lvl="1"/>
            <a:r>
              <a:rPr lang="en-US" sz="2000" dirty="0" smtClean="0"/>
              <a:t>Smallest </a:t>
            </a:r>
            <a:r>
              <a:rPr lang="en-US" sz="2000" dirty="0"/>
              <a:t>beam aperture compatible with beam physics </a:t>
            </a:r>
            <a:r>
              <a:rPr lang="en-US" sz="2000" dirty="0" smtClean="0"/>
              <a:t>requirements</a:t>
            </a:r>
            <a:endParaRPr lang="en-US" sz="2000" dirty="0" smtClean="0"/>
          </a:p>
          <a:p>
            <a:pPr lvl="1"/>
            <a:r>
              <a:rPr lang="en-US" sz="2000" dirty="0" smtClean="0"/>
              <a:t>Define the beam physics requirements</a:t>
            </a:r>
          </a:p>
          <a:p>
            <a:pPr lvl="2"/>
            <a:r>
              <a:rPr lang="en-US" sz="1600" dirty="0" smtClean="0"/>
              <a:t>Voltage</a:t>
            </a:r>
          </a:p>
          <a:p>
            <a:pPr lvl="2"/>
            <a:r>
              <a:rPr lang="en-US" sz="1600" dirty="0" smtClean="0"/>
              <a:t>Impedance</a:t>
            </a:r>
          </a:p>
          <a:p>
            <a:pPr lvl="2"/>
            <a:r>
              <a:rPr lang="en-US" sz="1600" dirty="0" smtClean="0"/>
              <a:t>Multipoles</a:t>
            </a:r>
          </a:p>
          <a:p>
            <a:pPr lvl="2"/>
            <a:r>
              <a:rPr lang="en-US" sz="1600" dirty="0" smtClean="0"/>
              <a:t>HOM</a:t>
            </a:r>
          </a:p>
          <a:p>
            <a:pPr lvl="1"/>
            <a:r>
              <a:rPr lang="en-US" sz="2000" dirty="0" smtClean="0"/>
              <a:t>Size, </a:t>
            </a:r>
            <a:r>
              <a:rPr lang="en-US" sz="2000" dirty="0" err="1" smtClean="0"/>
              <a:t>rf</a:t>
            </a:r>
            <a:r>
              <a:rPr lang="en-US" sz="2000" dirty="0" smtClean="0"/>
              <a:t> power, cryogenics</a:t>
            </a:r>
            <a:r>
              <a:rPr lang="en-US" sz="2000" dirty="0" smtClean="0"/>
              <a:t>, integration with interaction point…</a:t>
            </a:r>
            <a:endParaRPr lang="en-US" sz="2000" dirty="0"/>
          </a:p>
          <a:p>
            <a:pPr lvl="1"/>
            <a:r>
              <a:rPr lang="en-US" sz="2000" dirty="0"/>
              <a:t>Crabbing at “arbitrary angle” ?</a:t>
            </a:r>
          </a:p>
          <a:p>
            <a:pPr lvl="2"/>
            <a:r>
              <a:rPr lang="en-US" sz="1600" dirty="0"/>
              <a:t>Include horizontal and vertical crabbing </a:t>
            </a:r>
            <a:r>
              <a:rPr lang="en-US" sz="1600" dirty="0" smtClean="0"/>
              <a:t>cavities</a:t>
            </a:r>
            <a:endParaRPr lang="en-US" sz="2000" dirty="0"/>
          </a:p>
          <a:p>
            <a:pPr lvl="1"/>
            <a:r>
              <a:rPr lang="en-US" sz="2000" dirty="0"/>
              <a:t>Close </a:t>
            </a:r>
            <a:r>
              <a:rPr lang="en-US" sz="2000" dirty="0" smtClean="0"/>
              <a:t>interaction and iteration </a:t>
            </a:r>
            <a:r>
              <a:rPr lang="en-US" sz="2000" dirty="0"/>
              <a:t>between beam physics and cavity </a:t>
            </a:r>
            <a:r>
              <a:rPr lang="en-US" sz="2000" dirty="0" smtClean="0"/>
              <a:t>design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Risk:  Beam physics requirements would lead to inefficient cavity geometry, or challenging engineering</a:t>
            </a:r>
            <a:endParaRPr lang="en-US" sz="1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61668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Plans for Crabbing </a:t>
            </a:r>
            <a:r>
              <a:rPr lang="en-US" dirty="0"/>
              <a:t>System for MEIC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684" y="899285"/>
            <a:ext cx="8947517" cy="5305031"/>
          </a:xfrm>
        </p:spPr>
        <p:txBody>
          <a:bodyPr/>
          <a:lstStyle/>
          <a:p>
            <a:r>
              <a:rPr lang="en-US" sz="2400" dirty="0" smtClean="0"/>
              <a:t>Phase </a:t>
            </a:r>
            <a:r>
              <a:rPr lang="en-US" sz="2400" dirty="0" smtClean="0"/>
              <a:t>2: Design and prototyping after frequency </a:t>
            </a:r>
            <a:r>
              <a:rPr lang="en-US" sz="2400" dirty="0" smtClean="0"/>
              <a:t>down-select</a:t>
            </a:r>
          </a:p>
          <a:p>
            <a:pPr lvl="1"/>
            <a:r>
              <a:rPr lang="en-US" sz="2000" dirty="0" smtClean="0"/>
              <a:t>12 to 18 months, starting half-way through Phase 1</a:t>
            </a:r>
            <a:endParaRPr lang="en-US" sz="2000" dirty="0" smtClean="0"/>
          </a:p>
          <a:p>
            <a:pPr lvl="1"/>
            <a:r>
              <a:rPr lang="en-US" sz="2000" dirty="0" smtClean="0"/>
              <a:t>Cavity prototype design (driven by beam physics)</a:t>
            </a:r>
          </a:p>
          <a:p>
            <a:pPr lvl="2"/>
            <a:r>
              <a:rPr lang="en-US" sz="1600" dirty="0" smtClean="0"/>
              <a:t>Aperture</a:t>
            </a:r>
          </a:p>
          <a:p>
            <a:pPr lvl="2"/>
            <a:r>
              <a:rPr lang="en-US" sz="1600" dirty="0" smtClean="0"/>
              <a:t>Impedances (HOM damping requirement)</a:t>
            </a:r>
          </a:p>
          <a:p>
            <a:pPr lvl="2"/>
            <a:r>
              <a:rPr lang="en-US" sz="1600" dirty="0" smtClean="0"/>
              <a:t>Nonlinearities and instabilities (Multipole </a:t>
            </a:r>
            <a:r>
              <a:rPr lang="en-US" sz="1600" dirty="0" smtClean="0"/>
              <a:t>components, quenches, …)</a:t>
            </a:r>
            <a:endParaRPr lang="en-US" sz="1600" dirty="0" smtClean="0"/>
          </a:p>
          <a:p>
            <a:pPr lvl="2"/>
            <a:r>
              <a:rPr lang="en-US" sz="1600" dirty="0" err="1" smtClean="0"/>
              <a:t>Multipacting</a:t>
            </a:r>
            <a:r>
              <a:rPr lang="en-US" sz="1600" dirty="0" smtClean="0"/>
              <a:t> </a:t>
            </a:r>
            <a:r>
              <a:rPr lang="en-US" sz="1600" dirty="0" smtClean="0"/>
              <a:t>simulations</a:t>
            </a:r>
            <a:endParaRPr lang="en-US" sz="1600" dirty="0" smtClean="0"/>
          </a:p>
          <a:p>
            <a:pPr lvl="1"/>
            <a:r>
              <a:rPr lang="en-US" sz="2000" dirty="0"/>
              <a:t>Cavity prototype </a:t>
            </a:r>
            <a:r>
              <a:rPr lang="en-US" sz="2000" dirty="0" smtClean="0"/>
              <a:t>fabrication</a:t>
            </a:r>
            <a:r>
              <a:rPr lang="en-US" sz="2000" dirty="0"/>
              <a:t>, and </a:t>
            </a:r>
            <a:r>
              <a:rPr lang="en-US" sz="2000" dirty="0" smtClean="0"/>
              <a:t>testing</a:t>
            </a:r>
            <a:endParaRPr lang="en-US" sz="2000" dirty="0" smtClean="0"/>
          </a:p>
          <a:p>
            <a:pPr lvl="1"/>
            <a:r>
              <a:rPr lang="en-US" sz="2000" dirty="0" smtClean="0"/>
              <a:t>Design, prototyping, and testing of ancillary components </a:t>
            </a:r>
          </a:p>
          <a:p>
            <a:pPr lvl="2"/>
            <a:r>
              <a:rPr lang="en-US" sz="1600" dirty="0" smtClean="0"/>
              <a:t>Tuner, Couplers</a:t>
            </a:r>
            <a:r>
              <a:rPr lang="en-US" sz="1600" dirty="0"/>
              <a:t>, </a:t>
            </a:r>
            <a:r>
              <a:rPr lang="en-US" sz="1600" dirty="0" smtClean="0"/>
              <a:t>Cryostat, LLRF, …..</a:t>
            </a:r>
          </a:p>
          <a:p>
            <a:pPr lvl="2"/>
            <a:r>
              <a:rPr lang="en-US" sz="1600" dirty="0" smtClean="0"/>
              <a:t>Only </a:t>
            </a:r>
            <a:r>
              <a:rPr lang="en-US" sz="1600" dirty="0"/>
              <a:t>if substantially different from state of the art</a:t>
            </a:r>
          </a:p>
          <a:p>
            <a:pPr marL="914400" lvl="2" indent="0">
              <a:buNone/>
            </a:pPr>
            <a:endParaRPr lang="en-US" sz="1600" dirty="0" smtClean="0"/>
          </a:p>
          <a:p>
            <a:pPr lvl="1"/>
            <a:r>
              <a:rPr lang="en-US" sz="1800" dirty="0" smtClean="0"/>
              <a:t>Risk: </a:t>
            </a:r>
          </a:p>
          <a:p>
            <a:pPr lvl="2"/>
            <a:r>
              <a:rPr lang="en-US" sz="1600" dirty="0" smtClean="0"/>
              <a:t>Beam </a:t>
            </a:r>
            <a:r>
              <a:rPr lang="en-US" sz="1600" dirty="0"/>
              <a:t>physics requirements would lead to inefficient cavity geometry, or challenging </a:t>
            </a:r>
            <a:r>
              <a:rPr lang="en-US" sz="1600" dirty="0" smtClean="0"/>
              <a:t>engineering</a:t>
            </a:r>
          </a:p>
          <a:p>
            <a:pPr lvl="2"/>
            <a:r>
              <a:rPr lang="en-US" sz="1600" dirty="0" smtClean="0"/>
              <a:t>Unknown unknown</a:t>
            </a:r>
            <a:endParaRPr lang="en-US" sz="1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7047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Evolution: From Parallel-bar to RF Dipole Cavity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053" y="3383118"/>
            <a:ext cx="8229600" cy="2514600"/>
          </a:xfrm>
        </p:spPr>
        <p:txBody>
          <a:bodyPr/>
          <a:lstStyle/>
          <a:p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Aspects of optimization</a:t>
            </a:r>
          </a:p>
          <a:p>
            <a:pPr lvl="1"/>
            <a:r>
              <a:rPr lang="en-US" sz="1600" dirty="0" smtClean="0"/>
              <a:t>Lower and balanced peak surface fields</a:t>
            </a:r>
          </a:p>
          <a:p>
            <a:pPr lvl="1"/>
            <a:r>
              <a:rPr lang="en-US" sz="1600" dirty="0" smtClean="0"/>
              <a:t>Stability of the design</a:t>
            </a:r>
          </a:p>
          <a:p>
            <a:pPr lvl="2">
              <a:buFont typeface="Wingdings" pitchFamily="2" charset="2"/>
              <a:buChar char="Ø"/>
            </a:pPr>
            <a:r>
              <a:rPr lang="en-US" sz="1600" dirty="0" smtClean="0"/>
              <a:t>Cylindrical shape is preferred to reduce flat surfaces</a:t>
            </a:r>
          </a:p>
          <a:p>
            <a:pPr lvl="1"/>
            <a:r>
              <a:rPr lang="en-US" sz="1600" dirty="0" smtClean="0"/>
              <a:t>Cavity processing</a:t>
            </a:r>
          </a:p>
          <a:p>
            <a:pPr lvl="2">
              <a:buFont typeface="Wingdings" pitchFamily="2" charset="2"/>
              <a:buChar char="Ø"/>
            </a:pPr>
            <a:r>
              <a:rPr lang="en-US" sz="1600" dirty="0" smtClean="0"/>
              <a:t>Curved end plates for cleaning the cavity</a:t>
            </a:r>
          </a:p>
          <a:p>
            <a:pPr lvl="1"/>
            <a:r>
              <a:rPr lang="en-US" sz="1600" dirty="0" smtClean="0"/>
              <a:t>Wider separation in Higher Order Mode (HOM) spectrum</a:t>
            </a:r>
          </a:p>
          <a:p>
            <a:pPr lvl="1"/>
            <a:r>
              <a:rPr lang="en-US" sz="1600" dirty="0" err="1" smtClean="0"/>
              <a:t>Multipacting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24894" y="978319"/>
            <a:ext cx="8868807" cy="2564573"/>
            <a:chOff x="58219" y="987844"/>
            <a:chExt cx="8868807" cy="25645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/>
            <a:srcRect l="37870" t="11579" r="28720" b="30132"/>
            <a:stretch>
              <a:fillRect/>
            </a:stretch>
          </p:blipFill>
          <p:spPr bwMode="auto">
            <a:xfrm>
              <a:off x="58219" y="987844"/>
              <a:ext cx="1222004" cy="1332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/>
            <p:nvPr/>
          </p:nvPicPr>
          <p:blipFill>
            <a:blip r:embed="rId3" cstate="print"/>
            <a:srcRect l="41055" t="12237" r="27156" b="34527"/>
            <a:stretch>
              <a:fillRect/>
            </a:stretch>
          </p:blipFill>
          <p:spPr bwMode="auto">
            <a:xfrm>
              <a:off x="1631638" y="2264392"/>
              <a:ext cx="1162714" cy="1216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/>
            <p:cNvPicPr/>
            <p:nvPr/>
          </p:nvPicPr>
          <p:blipFill>
            <a:blip r:embed="rId4" cstate="print"/>
            <a:srcRect l="43054" t="16711" r="25428" b="36973"/>
            <a:stretch>
              <a:fillRect/>
            </a:stretch>
          </p:blipFill>
          <p:spPr bwMode="auto">
            <a:xfrm>
              <a:off x="3281797" y="1124695"/>
              <a:ext cx="1152802" cy="1058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/>
            <a:srcRect l="46099" t="17237" r="23782" b="37632"/>
            <a:stretch>
              <a:fillRect/>
            </a:stretch>
          </p:blipFill>
          <p:spPr bwMode="auto">
            <a:xfrm>
              <a:off x="4673679" y="2520722"/>
              <a:ext cx="1101633" cy="1031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/>
            <a:srcRect l="45358" t="19342" r="22137" b="34605"/>
            <a:stretch>
              <a:fillRect/>
            </a:stretch>
          </p:blipFill>
          <p:spPr bwMode="auto">
            <a:xfrm>
              <a:off x="6338556" y="1211620"/>
              <a:ext cx="1188903" cy="1052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1"/>
            <p:cNvPicPr/>
            <p:nvPr/>
          </p:nvPicPr>
          <p:blipFill>
            <a:blip r:embed="rId7" cstate="print"/>
            <a:srcRect l="42882" t="17763" r="24852" b="36711"/>
            <a:stretch>
              <a:fillRect/>
            </a:stretch>
          </p:blipFill>
          <p:spPr bwMode="auto">
            <a:xfrm>
              <a:off x="7746865" y="2440643"/>
              <a:ext cx="1180161" cy="1040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ight Arrow 13"/>
            <p:cNvSpPr/>
            <p:nvPr/>
          </p:nvSpPr>
          <p:spPr bwMode="auto">
            <a:xfrm rot="3004623">
              <a:off x="1189586" y="2190590"/>
              <a:ext cx="384161" cy="330422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ight Arrow 14"/>
            <p:cNvSpPr/>
            <p:nvPr/>
          </p:nvSpPr>
          <p:spPr bwMode="auto">
            <a:xfrm rot="19259089">
              <a:off x="2836469" y="2155120"/>
              <a:ext cx="384161" cy="330422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ight Arrow 15"/>
            <p:cNvSpPr/>
            <p:nvPr/>
          </p:nvSpPr>
          <p:spPr bwMode="auto">
            <a:xfrm rot="3004623">
              <a:off x="4312054" y="2270887"/>
              <a:ext cx="384161" cy="330422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ight Arrow 16"/>
            <p:cNvSpPr/>
            <p:nvPr/>
          </p:nvSpPr>
          <p:spPr bwMode="auto">
            <a:xfrm rot="19259089">
              <a:off x="5893228" y="2266838"/>
              <a:ext cx="384161" cy="330422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ight Arrow 17"/>
            <p:cNvSpPr/>
            <p:nvPr/>
          </p:nvSpPr>
          <p:spPr bwMode="auto">
            <a:xfrm rot="3004623">
              <a:off x="7442474" y="2275431"/>
              <a:ext cx="384161" cy="330422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7457" y="5896440"/>
            <a:ext cx="9108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0" dirty="0" smtClean="0"/>
              <a:t>S. U De Silva and J. R. </a:t>
            </a:r>
            <a:r>
              <a:rPr lang="en-US" sz="900" b="0" dirty="0" err="1" smtClean="0"/>
              <a:t>Delayen</a:t>
            </a:r>
            <a:r>
              <a:rPr lang="en-US" sz="900" b="0" dirty="0"/>
              <a:t>, “Design evolution and properties of superconducting parallel-bar </a:t>
            </a:r>
            <a:r>
              <a:rPr lang="en-US" sz="900" b="0" dirty="0" err="1" smtClean="0"/>
              <a:t>rf</a:t>
            </a:r>
            <a:r>
              <a:rPr lang="en-US" sz="900" b="0" dirty="0" smtClean="0"/>
              <a:t>-dipole deflecting </a:t>
            </a:r>
            <a:r>
              <a:rPr lang="en-US" sz="900" b="0" dirty="0"/>
              <a:t>and crabbing cavities, </a:t>
            </a:r>
            <a:r>
              <a:rPr lang="en-US" sz="900" b="0" dirty="0" smtClean="0"/>
              <a:t>PRSTAB 16</a:t>
            </a:r>
            <a:r>
              <a:rPr lang="en-US" sz="900" b="0" dirty="0"/>
              <a:t>, 012004 (2013</a:t>
            </a:r>
            <a:r>
              <a:rPr lang="en-US" sz="900" b="0" dirty="0" smtClean="0"/>
              <a:t>)</a:t>
            </a:r>
          </a:p>
          <a:p>
            <a:pPr algn="l"/>
            <a:r>
              <a:rPr lang="en-US" sz="900" b="0" dirty="0" smtClean="0"/>
              <a:t>S. U. De Silva, PhD thesis, ODU 2014 </a:t>
            </a:r>
            <a:endParaRPr lang="en-US" sz="900" b="0" dirty="0"/>
          </a:p>
        </p:txBody>
      </p:sp>
    </p:spTree>
    <p:extLst>
      <p:ext uri="{BB962C8B-B14F-4D97-AF65-F5344CB8AC3E}">
        <p14:creationId xmlns:p14="http://schemas.microsoft.com/office/powerpoint/2010/main" val="17005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Field Profile of RF Dipole Cavity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30396" y="932079"/>
            <a:ext cx="8773105" cy="5255384"/>
            <a:chOff x="-59741" y="838200"/>
            <a:chExt cx="8773105" cy="5255384"/>
          </a:xfrm>
        </p:grpSpPr>
        <p:pic>
          <p:nvPicPr>
            <p:cNvPr id="40965" name="Picture 5" descr="C:\My Data\3 PRST-AB\3 PRSTAB 400 MHz Results Paper\Images\E Field Half Cavity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7" r="9418"/>
            <a:stretch/>
          </p:blipFill>
          <p:spPr bwMode="auto">
            <a:xfrm>
              <a:off x="0" y="838200"/>
              <a:ext cx="3107710" cy="2627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64" name="Picture 4" descr="C:\My Data\3 PRST-AB\3 PRSTAB 400 MHz Results Paper\Images\Surface H Field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4" r="7895"/>
            <a:stretch/>
          </p:blipFill>
          <p:spPr bwMode="auto">
            <a:xfrm>
              <a:off x="5101892" y="3465892"/>
              <a:ext cx="3366120" cy="2627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63" name="Picture 3" descr="C:\My Data\3 PRST-AB\3 PRSTAB 400 MHz Results Paper\Images\Surface E Field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51" r="7756"/>
            <a:stretch/>
          </p:blipFill>
          <p:spPr bwMode="auto">
            <a:xfrm>
              <a:off x="-59741" y="3465892"/>
              <a:ext cx="3403086" cy="2627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62" name="Picture 2" descr="C:\My Data\3 PRST-AB\3 PRSTAB 400 MHz Results Paper\Images\H Field Half Cavit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 r="8864"/>
            <a:stretch/>
          </p:blipFill>
          <p:spPr bwMode="auto">
            <a:xfrm>
              <a:off x="4876800" y="838200"/>
              <a:ext cx="3150764" cy="2627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119521" y="301787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E Field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08464" y="2710093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B 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Field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65434" y="5674543"/>
              <a:ext cx="1590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Surface E 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Field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73857" y="5685516"/>
              <a:ext cx="16395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Surface B 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06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Dipole Cavity Properties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Compact design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800" dirty="0" smtClean="0">
                <a:latin typeface="Arial" charset="0"/>
                <a:cs typeface="Arial" charset="0"/>
              </a:rPr>
              <a:t>Supports low frequencies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Fundamental deflecting/crabbing mode has the lowest frequency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800" dirty="0" smtClean="0">
                <a:latin typeface="Arial" charset="0"/>
                <a:cs typeface="Arial" charset="0"/>
                <a:sym typeface="Wingdings" pitchFamily="2" charset="2"/>
              </a:rPr>
              <a:t>No LOMs, no need for notch filter in HOM coupler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800" dirty="0" smtClean="0">
                <a:latin typeface="Arial" charset="0"/>
                <a:cs typeface="Arial" charset="0"/>
                <a:sym typeface="Wingdings" pitchFamily="2" charset="2"/>
              </a:rPr>
              <a:t>Nearest HOM widely separated ( ~ 1.5 fundamental)</a:t>
            </a:r>
            <a:endParaRPr lang="en-US" sz="1800" dirty="0" smtClean="0">
              <a:latin typeface="Arial" charset="0"/>
              <a:cs typeface="Arial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Low surface fields and high shunt impedance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Good balance between peak surface electric and magnetic field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Good uniformity of deflecting field due to high degree symmetry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Many degrees of freedom to tailor design to application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US" sz="200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91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Fabrication</a:t>
            </a:r>
            <a:endParaRPr lang="en-US" sz="32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386935" y="901344"/>
            <a:ext cx="3880265" cy="5305241"/>
            <a:chOff x="4816728" y="866959"/>
            <a:chExt cx="3880265" cy="5305241"/>
          </a:xfrm>
        </p:grpSpPr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5353585" y="866959"/>
              <a:ext cx="3095624" cy="362059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marL="57150" indent="0" algn="ctr">
                <a:buNone/>
              </a:pPr>
              <a:r>
                <a:rPr lang="en-US" sz="1800" b="0" u="sng" dirty="0" smtClean="0"/>
                <a:t>499 MHz Deflecting Cavity</a:t>
              </a:r>
            </a:p>
            <a:p>
              <a:pPr marL="57150" indent="0" algn="ctr">
                <a:buNone/>
              </a:pPr>
              <a:r>
                <a:rPr lang="en-US" sz="1800" b="0" dirty="0">
                  <a:latin typeface="Calibri" pitchFamily="34" charset="0"/>
                </a:rPr>
                <a:t>Fabricated at </a:t>
              </a:r>
              <a:r>
                <a:rPr lang="en-US" sz="1800" b="0" dirty="0" smtClean="0">
                  <a:latin typeface="Calibri" pitchFamily="34" charset="0"/>
                </a:rPr>
                <a:t>Jefferson Lab</a:t>
              </a:r>
              <a:endParaRPr lang="en-US" sz="1400" b="0" dirty="0">
                <a:latin typeface="Calibri" pitchFamily="34" charset="0"/>
              </a:endParaRPr>
            </a:p>
            <a:p>
              <a:pPr marL="57150" indent="0" algn="ctr">
                <a:buNone/>
              </a:pPr>
              <a:endParaRPr lang="en-US" sz="1800" b="0" baseline="30000" dirty="0"/>
            </a:p>
            <a:p>
              <a:pPr marL="57150" indent="0" algn="ctr">
                <a:buNone/>
              </a:pPr>
              <a:endParaRPr lang="en-US" sz="1400" b="0" baseline="30000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816728" y="1679102"/>
              <a:ext cx="3880265" cy="4493098"/>
              <a:chOff x="4705595" y="1226170"/>
              <a:chExt cx="4311405" cy="4992331"/>
            </a:xfrm>
          </p:grpSpPr>
          <p:pic>
            <p:nvPicPr>
              <p:cNvPr id="24" name="Picture 3" descr="C:\Documents and Settings\sdesilva\Desktop\Pizza Seminar\IMG_0799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705595" y="1268865"/>
                <a:ext cx="2284961" cy="1714500"/>
              </a:xfrm>
              <a:prstGeom prst="rect">
                <a:avLst/>
              </a:prstGeom>
              <a:noFill/>
            </p:spPr>
          </p:pic>
          <p:pic>
            <p:nvPicPr>
              <p:cNvPr id="25" name="Picture 24" descr="photo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77" t="20950" r="16521" b="10405"/>
              <a:stretch/>
            </p:blipFill>
            <p:spPr>
              <a:xfrm>
                <a:off x="5003499" y="3241245"/>
                <a:ext cx="1689151" cy="1307687"/>
              </a:xfrm>
              <a:prstGeom prst="rect">
                <a:avLst/>
              </a:prstGeom>
            </p:spPr>
          </p:pic>
          <p:pic>
            <p:nvPicPr>
              <p:cNvPr id="26" name="Picture 25" descr="AL End block 01.jpg"/>
              <p:cNvPicPr>
                <a:picLocks noChangeAspect="1"/>
              </p:cNvPicPr>
              <p:nvPr/>
            </p:nvPicPr>
            <p:blipFill rotWithShape="1">
              <a:blip r:embed="rId4" cstate="print"/>
              <a:srcRect t="13333" b="17486"/>
              <a:stretch/>
            </p:blipFill>
            <p:spPr>
              <a:xfrm>
                <a:off x="7112000" y="1226170"/>
                <a:ext cx="1905000" cy="1757196"/>
              </a:xfrm>
              <a:prstGeom prst="rect">
                <a:avLst/>
              </a:prstGeom>
            </p:spPr>
          </p:pic>
          <p:pic>
            <p:nvPicPr>
              <p:cNvPr id="27" name="Picture 26" descr="AL End block 02.jpg"/>
              <p:cNvPicPr>
                <a:picLocks noChangeAspect="1"/>
              </p:cNvPicPr>
              <p:nvPr/>
            </p:nvPicPr>
            <p:blipFill rotWithShape="1">
              <a:blip r:embed="rId5" cstate="print"/>
              <a:srcRect t="21419" b="12222"/>
              <a:stretch/>
            </p:blipFill>
            <p:spPr>
              <a:xfrm>
                <a:off x="7112000" y="2983365"/>
                <a:ext cx="1905000" cy="1685518"/>
              </a:xfrm>
              <a:prstGeom prst="rect">
                <a:avLst/>
              </a:prstGeom>
            </p:spPr>
          </p:pic>
          <p:pic>
            <p:nvPicPr>
              <p:cNvPr id="28" name="Picture 2" descr="C:\My Data\499 MHz Cavity Measurements\499 MHz Deflecting Cavity Pictures\IMG_3962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198" b="10593"/>
              <a:stretch/>
            </p:blipFill>
            <p:spPr bwMode="auto">
              <a:xfrm>
                <a:off x="5155979" y="4621712"/>
                <a:ext cx="3657600" cy="15967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9" name="Group 28"/>
          <p:cNvGrpSpPr/>
          <p:nvPr/>
        </p:nvGrpSpPr>
        <p:grpSpPr>
          <a:xfrm>
            <a:off x="4873813" y="838200"/>
            <a:ext cx="3812987" cy="5672558"/>
            <a:chOff x="351968" y="869827"/>
            <a:chExt cx="3812987" cy="5672558"/>
          </a:xfrm>
        </p:grpSpPr>
        <p:sp>
          <p:nvSpPr>
            <p:cNvPr id="30" name="Content Placeholder 2"/>
            <p:cNvSpPr txBox="1">
              <a:spLocks/>
            </p:cNvSpPr>
            <p:nvPr/>
          </p:nvSpPr>
          <p:spPr>
            <a:xfrm>
              <a:off x="953219" y="869827"/>
              <a:ext cx="3095624" cy="362059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marL="57150" indent="0" algn="ctr">
                <a:buNone/>
              </a:pPr>
              <a:r>
                <a:rPr lang="en-US" sz="1800" b="0" u="sng" dirty="0" smtClean="0"/>
                <a:t>400 MHz Crabbing Cavity</a:t>
              </a:r>
            </a:p>
            <a:p>
              <a:pPr marL="57150" indent="0" algn="ctr">
                <a:buNone/>
              </a:pPr>
              <a:r>
                <a:rPr lang="en-US" sz="1800" b="0" dirty="0" smtClean="0">
                  <a:latin typeface="Calibri" pitchFamily="34" charset="0"/>
                </a:rPr>
                <a:t>Fabricated at Niowave Inc.</a:t>
              </a:r>
              <a:endParaRPr lang="en-US" sz="1400" b="0" dirty="0">
                <a:latin typeface="Calibri" pitchFamily="34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51968" y="1653790"/>
              <a:ext cx="3812987" cy="4888595"/>
              <a:chOff x="351968" y="1653790"/>
              <a:chExt cx="3812987" cy="4888595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351968" y="1653790"/>
                <a:ext cx="3812987" cy="2937174"/>
                <a:chOff x="201067" y="1204870"/>
                <a:chExt cx="4236652" cy="3263526"/>
              </a:xfrm>
            </p:grpSpPr>
            <p:pic>
              <p:nvPicPr>
                <p:cNvPr id="34" name="Picture 33" descr="100_6560.JPG"/>
                <p:cNvPicPr>
                  <a:picLocks noChangeAspect="1"/>
                </p:cNvPicPr>
                <p:nvPr/>
              </p:nvPicPr>
              <p:blipFill>
                <a:blip r:embed="rId7" cstate="print"/>
                <a:srcRect l="10469" r="8053" b="23623"/>
                <a:stretch>
                  <a:fillRect/>
                </a:stretch>
              </p:blipFill>
              <p:spPr>
                <a:xfrm>
                  <a:off x="2739039" y="1268865"/>
                  <a:ext cx="1698680" cy="1193614"/>
                </a:xfrm>
                <a:prstGeom prst="rect">
                  <a:avLst/>
                </a:prstGeom>
              </p:spPr>
            </p:pic>
            <p:pic>
              <p:nvPicPr>
                <p:cNvPr id="35" name="Picture 34" descr="IMG_1349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 t="20258"/>
                <a:stretch>
                  <a:fillRect/>
                </a:stretch>
              </p:blipFill>
              <p:spPr bwMode="auto">
                <a:xfrm>
                  <a:off x="201067" y="1204870"/>
                  <a:ext cx="2210146" cy="132160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" name="Picture 35" descr="100_6635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 l="6711" t="13422"/>
                <a:stretch>
                  <a:fillRect/>
                </a:stretch>
              </p:blipFill>
              <p:spPr bwMode="auto">
                <a:xfrm>
                  <a:off x="1099672" y="2643958"/>
                  <a:ext cx="2623082" cy="1824438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3" name="Picture 2" descr="C:\My Data\3 PRST-AB\3 PRSTAB 400 MHz Results Paper\Images\DSC03819 - Copy Compressed 2.jp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256"/>
              <a:stretch/>
            </p:blipFill>
            <p:spPr bwMode="auto">
              <a:xfrm>
                <a:off x="875431" y="4657396"/>
                <a:ext cx="3251200" cy="18849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2230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400 MHz Proof-of-Principle Cavity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7" y="863601"/>
            <a:ext cx="4826000" cy="5257800"/>
          </a:xfrm>
        </p:spPr>
        <p:txBody>
          <a:bodyPr/>
          <a:lstStyle/>
          <a:p>
            <a:r>
              <a:rPr lang="en-US" sz="2000" dirty="0" smtClean="0"/>
              <a:t>Cavity reached a </a:t>
            </a:r>
            <a:r>
              <a:rPr lang="en-US" sz="2000" i="1" dirty="0" smtClean="0"/>
              <a:t>V</a:t>
            </a:r>
            <a:r>
              <a:rPr lang="en-US" sz="2000" i="1" baseline="-25000" dirty="0" smtClean="0"/>
              <a:t>T</a:t>
            </a:r>
            <a:r>
              <a:rPr lang="en-US" sz="2000" dirty="0" smtClean="0"/>
              <a:t> of 7.0 MV</a:t>
            </a:r>
          </a:p>
          <a:p>
            <a:r>
              <a:rPr lang="en-US" sz="2000" dirty="0" smtClean="0"/>
              <a:t>Test II </a:t>
            </a:r>
            <a:r>
              <a:rPr lang="en-US" sz="2000" dirty="0" smtClean="0">
                <a:sym typeface="Wingdings"/>
              </a:rPr>
              <a:t></a:t>
            </a:r>
          </a:p>
          <a:p>
            <a:pPr lvl="1"/>
            <a:r>
              <a:rPr lang="en-US" sz="1800" dirty="0" smtClean="0"/>
              <a:t>Cavity was retested with </a:t>
            </a:r>
            <a:r>
              <a:rPr lang="en-US" sz="1800" dirty="0" err="1" smtClean="0"/>
              <a:t>Nb</a:t>
            </a:r>
            <a:r>
              <a:rPr lang="en-US" sz="1800" dirty="0" smtClean="0"/>
              <a:t> coated flanges provided by CERN</a:t>
            </a:r>
          </a:p>
          <a:p>
            <a:pPr lvl="1"/>
            <a:r>
              <a:rPr lang="en-US" sz="1800" i="1" dirty="0" smtClean="0">
                <a:sym typeface="Wingdings"/>
              </a:rPr>
              <a:t>Q</a:t>
            </a:r>
            <a:r>
              <a:rPr lang="en-US" sz="1800" i="1" baseline="-25000" dirty="0" smtClean="0">
                <a:sym typeface="Wingdings"/>
              </a:rPr>
              <a:t>0</a:t>
            </a:r>
            <a:r>
              <a:rPr lang="en-US" sz="1800" dirty="0" smtClean="0">
                <a:sym typeface="Wingdings"/>
              </a:rPr>
              <a:t> increased by a factor of 3 from 4×10</a:t>
            </a:r>
            <a:r>
              <a:rPr lang="en-US" sz="1800" baseline="30000" dirty="0" smtClean="0">
                <a:sym typeface="Wingdings"/>
              </a:rPr>
              <a:t>9</a:t>
            </a:r>
            <a:r>
              <a:rPr lang="en-US" sz="1800" dirty="0">
                <a:sym typeface="Wingdings"/>
              </a:rPr>
              <a:t> to </a:t>
            </a:r>
            <a:r>
              <a:rPr lang="en-US" sz="1800" dirty="0" smtClean="0">
                <a:sym typeface="Wingdings"/>
              </a:rPr>
              <a:t>1.2×10</a:t>
            </a:r>
            <a:r>
              <a:rPr lang="en-US" sz="1800" baseline="30000" dirty="0" smtClean="0">
                <a:sym typeface="Wingdings"/>
              </a:rPr>
              <a:t>10</a:t>
            </a:r>
            <a:endParaRPr lang="en-US" sz="1800" dirty="0" smtClean="0">
              <a:sym typeface="Wingdings"/>
            </a:endParaRPr>
          </a:p>
          <a:p>
            <a:r>
              <a:rPr lang="en-US" sz="2000" dirty="0" err="1" smtClean="0">
                <a:sym typeface="Wingdings"/>
              </a:rPr>
              <a:t>Multipacting</a:t>
            </a:r>
            <a:r>
              <a:rPr lang="en-US" sz="2000" dirty="0" smtClean="0">
                <a:sym typeface="Wingdings"/>
              </a:rPr>
              <a:t> was processed easily and did not reoccur</a:t>
            </a:r>
          </a:p>
          <a:p>
            <a:r>
              <a:rPr lang="en-US" sz="2000" dirty="0" smtClean="0">
                <a:sym typeface="Wingdings"/>
              </a:rPr>
              <a:t>Results were confirmed by CERN</a:t>
            </a:r>
          </a:p>
          <a:p>
            <a:endParaRPr lang="en-US" sz="2000" baseline="30000" dirty="0"/>
          </a:p>
        </p:txBody>
      </p:sp>
      <p:pic>
        <p:nvPicPr>
          <p:cNvPr id="11" name="Picture 2" descr="C:\My Data\3 PRST-AB\3 PRSTAB 400 MHz Results Paper\Images\DSC03819 - Copy Compressed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6"/>
          <a:stretch/>
        </p:blipFill>
        <p:spPr bwMode="auto">
          <a:xfrm>
            <a:off x="5925821" y="882672"/>
            <a:ext cx="2437707" cy="141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4539246" y="2131596"/>
            <a:ext cx="4549534" cy="4005419"/>
            <a:chOff x="4267041" y="1800258"/>
            <a:chExt cx="4549534" cy="4005419"/>
          </a:xfrm>
        </p:grpSpPr>
        <p:grpSp>
          <p:nvGrpSpPr>
            <p:cNvPr id="18" name="Group 17"/>
            <p:cNvGrpSpPr/>
            <p:nvPr/>
          </p:nvGrpSpPr>
          <p:grpSpPr>
            <a:xfrm>
              <a:off x="4267041" y="1800258"/>
              <a:ext cx="4549534" cy="4005419"/>
              <a:chOff x="4521041" y="2090581"/>
              <a:chExt cx="4549534" cy="4005419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1041" y="2090581"/>
                <a:ext cx="4549534" cy="4005419"/>
              </a:xfrm>
              <a:prstGeom prst="rect">
                <a:avLst/>
              </a:prstGeom>
            </p:spPr>
          </p:pic>
          <p:cxnSp>
            <p:nvCxnSpPr>
              <p:cNvPr id="22" name="Straight Connector 21"/>
              <p:cNvCxnSpPr/>
              <p:nvPr/>
            </p:nvCxnSpPr>
            <p:spPr>
              <a:xfrm flipV="1">
                <a:off x="7010400" y="2485970"/>
                <a:ext cx="0" cy="2714016"/>
              </a:xfrm>
              <a:prstGeom prst="line">
                <a:avLst/>
              </a:prstGeom>
              <a:ln w="38100">
                <a:solidFill>
                  <a:srgbClr val="1D4F9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Content Placeholder 2"/>
              <p:cNvSpPr txBox="1">
                <a:spLocks/>
              </p:cNvSpPr>
              <p:nvPr/>
            </p:nvSpPr>
            <p:spPr>
              <a:xfrm>
                <a:off x="6316273" y="4480274"/>
                <a:ext cx="662844" cy="211063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marL="57150" indent="0" algn="ctr">
                  <a:buFontTx/>
                  <a:buNone/>
                </a:pPr>
                <a:r>
                  <a:rPr lang="en-US" sz="1400" dirty="0" smtClean="0">
                    <a:solidFill>
                      <a:srgbClr val="000000"/>
                    </a:solidFill>
                  </a:rPr>
                  <a:t>3.4 MV</a:t>
                </a:r>
                <a:endParaRPr lang="en-US" sz="1100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 flipH="1" flipV="1">
              <a:off x="7496044" y="2498838"/>
              <a:ext cx="6366" cy="2397555"/>
            </a:xfrm>
            <a:prstGeom prst="line">
              <a:avLst/>
            </a:prstGeom>
            <a:ln w="38100">
              <a:solidFill>
                <a:srgbClr val="1D4F9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ontent Placeholder 2"/>
            <p:cNvSpPr txBox="1">
              <a:spLocks/>
            </p:cNvSpPr>
            <p:nvPr/>
          </p:nvSpPr>
          <p:spPr>
            <a:xfrm>
              <a:off x="6808282" y="4176681"/>
              <a:ext cx="662844" cy="211063"/>
            </a:xfrm>
            <a:prstGeom prst="rect">
              <a:avLst/>
            </a:prstGeom>
          </p:spPr>
          <p:txBody>
            <a:bodyPr lIns="0" tIns="0" rIns="0" bIns="0"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marL="57150" indent="0" algn="ctr">
                <a:buFontTx/>
                <a:buNone/>
              </a:pPr>
              <a:r>
                <a:rPr lang="en-US" sz="1400" dirty="0" smtClean="0">
                  <a:solidFill>
                    <a:srgbClr val="000000"/>
                  </a:solidFill>
                </a:rPr>
                <a:t>5.0 MV</a:t>
              </a:r>
              <a:endParaRPr lang="en-US" sz="11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307" y="3883993"/>
            <a:ext cx="189547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8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499 MHz Deflecting Cavity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583256"/>
              </p:ext>
            </p:extLst>
          </p:nvPr>
        </p:nvGraphicFramePr>
        <p:xfrm>
          <a:off x="58522" y="855575"/>
          <a:ext cx="2882188" cy="3612762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190619"/>
                <a:gridCol w="835216"/>
                <a:gridCol w="856353"/>
              </a:tblGrid>
              <a:tr h="320166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Frequency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499.0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MHz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94726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Aperture Diameter (d)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0166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Nearest HOM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777.0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MHz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0166">
                <a:tc>
                  <a:txBody>
                    <a:bodyPr/>
                    <a:lstStyle/>
                    <a:p>
                      <a:pPr algn="l"/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2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2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2.86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MV/m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0166">
                <a:tc>
                  <a:txBody>
                    <a:bodyPr/>
                    <a:lstStyle/>
                    <a:p>
                      <a:pPr algn="l"/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2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2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4.38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4726">
                <a:tc>
                  <a:txBody>
                    <a:bodyPr/>
                    <a:lstStyle/>
                    <a:p>
                      <a:pPr algn="l"/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2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/E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2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2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1.53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mT/</a:t>
                      </a:r>
                    </a:p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(MV/m)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0166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[</a:t>
                      </a:r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R/Q</a:t>
                      </a:r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1200" b="0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982.5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4726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Geometrical Factor (</a:t>
                      </a:r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105.9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0166">
                <a:tc>
                  <a:txBody>
                    <a:bodyPr/>
                    <a:lstStyle/>
                    <a:p>
                      <a:pPr algn="l"/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1200" b="0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1.0×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0166">
                <a:tc gridSpan="3">
                  <a:txBody>
                    <a:bodyPr/>
                    <a:lstStyle/>
                    <a:p>
                      <a:pPr algn="l"/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At </a:t>
                      </a:r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2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= 1 </a:t>
                      </a:r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MV/m</a:t>
                      </a:r>
                      <a:endParaRPr lang="en-US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4" b="10357"/>
          <a:stretch/>
        </p:blipFill>
        <p:spPr bwMode="auto">
          <a:xfrm>
            <a:off x="43890" y="4502323"/>
            <a:ext cx="3650285" cy="17279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3760013" y="961700"/>
            <a:ext cx="5208588" cy="4751469"/>
            <a:chOff x="76200" y="1415142"/>
            <a:chExt cx="5962405" cy="5419814"/>
          </a:xfrm>
        </p:grpSpPr>
        <p:grpSp>
          <p:nvGrpSpPr>
            <p:cNvPr id="19" name="Group 18"/>
            <p:cNvGrpSpPr/>
            <p:nvPr/>
          </p:nvGrpSpPr>
          <p:grpSpPr>
            <a:xfrm>
              <a:off x="76200" y="1415142"/>
              <a:ext cx="5962405" cy="5419814"/>
              <a:chOff x="76200" y="1415142"/>
              <a:chExt cx="5962405" cy="5419814"/>
            </a:xfrm>
          </p:grpSpPr>
          <p:pic>
            <p:nvPicPr>
              <p:cNvPr id="24" name="Picture 2" descr="C:\My Data\2 Thesis\Image files\Images Formats\499_MHz_Q_Curves_Test_2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1415142"/>
                <a:ext cx="5962405" cy="54198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Down Arrow 24"/>
              <p:cNvSpPr/>
              <p:nvPr/>
            </p:nvSpPr>
            <p:spPr>
              <a:xfrm>
                <a:off x="5324475" y="3361560"/>
                <a:ext cx="228600" cy="457200"/>
              </a:xfrm>
              <a:prstGeom prst="downArrow">
                <a:avLst/>
              </a:prstGeom>
              <a:solidFill>
                <a:srgbClr val="002F5D"/>
              </a:solidFill>
              <a:ln>
                <a:solidFill>
                  <a:srgbClr val="002F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ln>
                    <a:solidFill>
                      <a:srgbClr val="002F5D"/>
                    </a:solidFill>
                  </a:ln>
                  <a:solidFill>
                    <a:srgbClr val="002F5D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974335" y="3971160"/>
                <a:ext cx="1005462" cy="351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Quench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>
              <a:off x="5469256" y="3200400"/>
              <a:ext cx="1" cy="2295144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143500" y="5562600"/>
              <a:ext cx="647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4.2</a:t>
              </a:r>
              <a:endPara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4631057" y="2971800"/>
              <a:ext cx="0" cy="2523744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381500" y="5562600"/>
              <a:ext cx="647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3.3</a:t>
              </a:r>
              <a:endPara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10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DU-JLAB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ODU-SLAC-LARP-HiLumi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ODU-SLAC-LARP-HiLumi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ODU-SLAC-LARP-HiLumi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ODU-SLAC-LARP-HiLumi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ODU-JLAB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ODU-JLAB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DU-SLAC-LARP-HiLumi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DU-SLAC-LARP-HiLumi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DU-SLAC-LARP-HiLumi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DU-SLAC-LARP-HiLumi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ODU-SLAC-LARP-HiLumi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ODU-SLAC-LARP-HiLumi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ODU-SLAC-LARP-HiLumi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ODU-SLAC-LARP-HiLumi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ODU-JLAB</Template>
  <TotalTime>928</TotalTime>
  <Words>2238</Words>
  <Application>Microsoft Office PowerPoint</Application>
  <PresentationFormat>On-screen Show (4:3)</PresentationFormat>
  <Paragraphs>468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ODU-JLAB</vt:lpstr>
      <vt:lpstr>ODU-SLAC-LARP-HiLumi</vt:lpstr>
      <vt:lpstr>1_ODU-SLAC-LARP-HiLumi</vt:lpstr>
      <vt:lpstr>2_ODU-SLAC-LARP-HiLumi</vt:lpstr>
      <vt:lpstr>3_ODU-SLAC-LARP-HiLumi</vt:lpstr>
      <vt:lpstr>4_ODU-SLAC-LARP-HiLumi</vt:lpstr>
      <vt:lpstr>5_ODU-SLAC-LARP-HiLumi</vt:lpstr>
      <vt:lpstr>6_ODU-SLAC-LARP-HiLumi</vt:lpstr>
      <vt:lpstr>7_ODU-SLAC-LARP-HiLumi</vt:lpstr>
      <vt:lpstr>8_ODU-SLAC-LARP-HiLumi</vt:lpstr>
      <vt:lpstr>9_ODU-SLAC-LARP-HiLumi</vt:lpstr>
      <vt:lpstr>10_ODU-SLAC-LARP-HiLumi</vt:lpstr>
      <vt:lpstr>11_ODU-SLAC-LARP-HiLumi</vt:lpstr>
      <vt:lpstr>1_ODU-JLAB</vt:lpstr>
      <vt:lpstr>2_ODU-JLAB</vt:lpstr>
      <vt:lpstr>ODU Activities on Crabbing/Deflecting Cavities</vt:lpstr>
      <vt:lpstr>Cast of Characters</vt:lpstr>
      <vt:lpstr>Sources of Support for deflecting/crabbing cavities</vt:lpstr>
      <vt:lpstr>Evolution: From Parallel-bar to RF Dipole Cavity</vt:lpstr>
      <vt:lpstr>RF Field Profile of RF Dipole Cavity</vt:lpstr>
      <vt:lpstr>RF Dipole Cavity Properties</vt:lpstr>
      <vt:lpstr>Fabrication</vt:lpstr>
      <vt:lpstr>400 MHz Proof-of-Principle Cavity Test</vt:lpstr>
      <vt:lpstr>499 MHz Deflecting Cavity</vt:lpstr>
      <vt:lpstr>750 MHz Crabbing Cavity</vt:lpstr>
      <vt:lpstr>Prototype Design vs. Proof-of-Principle</vt:lpstr>
      <vt:lpstr>Prototype RF Dipole Design</vt:lpstr>
      <vt:lpstr>RF-Dipole Square Cavity Options</vt:lpstr>
      <vt:lpstr>Prototype RF Dipole Design</vt:lpstr>
      <vt:lpstr>Multipacting</vt:lpstr>
      <vt:lpstr>HOM Damping</vt:lpstr>
      <vt:lpstr>HOM Damping</vt:lpstr>
      <vt:lpstr>FPC and HOM Coupler Designs</vt:lpstr>
      <vt:lpstr>FPC and HOM Couplers</vt:lpstr>
      <vt:lpstr>HHOM – High Pass Filter</vt:lpstr>
      <vt:lpstr>HOM Manufacturing Tolerance</vt:lpstr>
      <vt:lpstr>Cavity Tolerances</vt:lpstr>
      <vt:lpstr>Improved HOM Damping</vt:lpstr>
      <vt:lpstr>Coupler Design</vt:lpstr>
      <vt:lpstr>Cavity Fabrication</vt:lpstr>
      <vt:lpstr>Engineering Activities</vt:lpstr>
      <vt:lpstr>Magnetic Shielding and Helium Tank</vt:lpstr>
      <vt:lpstr>Tuner Engineering</vt:lpstr>
      <vt:lpstr>Cryostat Engineering</vt:lpstr>
      <vt:lpstr>SPS Test (2016-2017?)</vt:lpstr>
      <vt:lpstr>Aperture-dependent Properties</vt:lpstr>
      <vt:lpstr>Impact of Beam Aperture (84 → 100 mm)</vt:lpstr>
      <vt:lpstr>Crabbing System for MEIC</vt:lpstr>
      <vt:lpstr>Crabbing System for MEIC</vt:lpstr>
      <vt:lpstr>Plans for Crabbing System for MEIC</vt:lpstr>
      <vt:lpstr>Plans for Crabbing System for MEIC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ODU Activities on Crabbing/Deflecting Cavities</dc:title>
  <dc:creator>Jean Delayen</dc:creator>
  <cp:lastModifiedBy>Jean Delayen</cp:lastModifiedBy>
  <cp:revision>50</cp:revision>
  <cp:lastPrinted>2002-07-12T17:50:26Z</cp:lastPrinted>
  <dcterms:created xsi:type="dcterms:W3CDTF">2015-05-18T18:41:13Z</dcterms:created>
  <dcterms:modified xsi:type="dcterms:W3CDTF">2015-10-07T14:54:18Z</dcterms:modified>
</cp:coreProperties>
</file>