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37"/>
  </p:notesMasterIdLst>
  <p:sldIdLst>
    <p:sldId id="368" r:id="rId2"/>
    <p:sldId id="407" r:id="rId3"/>
    <p:sldId id="412" r:id="rId4"/>
    <p:sldId id="408" r:id="rId5"/>
    <p:sldId id="373" r:id="rId6"/>
    <p:sldId id="409" r:id="rId7"/>
    <p:sldId id="410" r:id="rId8"/>
    <p:sldId id="371" r:id="rId9"/>
    <p:sldId id="389" r:id="rId10"/>
    <p:sldId id="390" r:id="rId11"/>
    <p:sldId id="391" r:id="rId12"/>
    <p:sldId id="383" r:id="rId13"/>
    <p:sldId id="397" r:id="rId14"/>
    <p:sldId id="384" r:id="rId15"/>
    <p:sldId id="385" r:id="rId16"/>
    <p:sldId id="386" r:id="rId17"/>
    <p:sldId id="418" r:id="rId18"/>
    <p:sldId id="419" r:id="rId19"/>
    <p:sldId id="420" r:id="rId20"/>
    <p:sldId id="395" r:id="rId21"/>
    <p:sldId id="399" r:id="rId22"/>
    <p:sldId id="400" r:id="rId23"/>
    <p:sldId id="401" r:id="rId24"/>
    <p:sldId id="402" r:id="rId25"/>
    <p:sldId id="403" r:id="rId26"/>
    <p:sldId id="404" r:id="rId27"/>
    <p:sldId id="405" r:id="rId28"/>
    <p:sldId id="406" r:id="rId29"/>
    <p:sldId id="413" r:id="rId30"/>
    <p:sldId id="414" r:id="rId31"/>
    <p:sldId id="415" r:id="rId32"/>
    <p:sldId id="416" r:id="rId33"/>
    <p:sldId id="417" r:id="rId34"/>
    <p:sldId id="381" r:id="rId35"/>
    <p:sldId id="392" r:id="rId36"/>
  </p:sldIdLst>
  <p:sldSz cx="9144000" cy="6858000" type="screen4x3"/>
  <p:notesSz cx="6934200" cy="92329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ward Nissen" initials="E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0000"/>
    <a:srgbClr val="0066FF"/>
    <a:srgbClr val="66FFFF"/>
    <a:srgbClr val="FFFFFF"/>
    <a:srgbClr val="FF9900"/>
    <a:srgbClr val="99CCFF"/>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96286" autoAdjust="0"/>
  </p:normalViewPr>
  <p:slideViewPr>
    <p:cSldViewPr>
      <p:cViewPr varScale="1">
        <p:scale>
          <a:sx n="69" d="100"/>
          <a:sy n="69" d="100"/>
        </p:scale>
        <p:origin x="-592" y="-68"/>
      </p:cViewPr>
      <p:guideLst>
        <p:guide orient="horz" pos="2160"/>
        <p:guide pos="2880"/>
      </p:guideLst>
    </p:cSldViewPr>
  </p:slideViewPr>
  <p:outlineViewPr>
    <p:cViewPr>
      <p:scale>
        <a:sx n="33" d="100"/>
        <a:sy n="33" d="100"/>
      </p:scale>
      <p:origin x="0" y="13578"/>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4820" cy="46164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927775" y="0"/>
            <a:ext cx="3004820" cy="46164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3420" y="4385628"/>
            <a:ext cx="5547360" cy="415480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69653"/>
            <a:ext cx="3004820" cy="46164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927775" y="8769653"/>
            <a:ext cx="3004820" cy="46164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a:defRPr sz="1200"/>
            </a:lvl1pPr>
          </a:lstStyle>
          <a:p>
            <a:pPr>
              <a:defRPr/>
            </a:pPr>
            <a:fld id="{6E6A8F75-AEBC-4578-9F46-5B1D3ADC1C71}" type="slidenum">
              <a:rPr lang="en-US"/>
              <a:pPr>
                <a:defRPr/>
              </a:pPr>
              <a:t>‹#›</a:t>
            </a:fld>
            <a:endParaRPr lang="en-US"/>
          </a:p>
        </p:txBody>
      </p:sp>
    </p:spTree>
    <p:extLst>
      <p:ext uri="{BB962C8B-B14F-4D97-AF65-F5344CB8AC3E}">
        <p14:creationId xmlns:p14="http://schemas.microsoft.com/office/powerpoint/2010/main" val="2406090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DB346B1E-01EA-42A6-921F-57BF5199E4A4}" type="slidenum">
              <a:rPr lang="en-US" smtClean="0"/>
              <a:t>2</a:t>
            </a:fld>
            <a:endParaRPr lang="en-US"/>
          </a:p>
        </p:txBody>
      </p:sp>
    </p:spTree>
    <p:extLst>
      <p:ext uri="{BB962C8B-B14F-4D97-AF65-F5344CB8AC3E}">
        <p14:creationId xmlns:p14="http://schemas.microsoft.com/office/powerpoint/2010/main" val="190311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6A8F75-AEBC-4578-9F46-5B1D3ADC1C71}" type="slidenum">
              <a:rPr lang="en-US" smtClean="0"/>
              <a:pPr>
                <a:defRPr/>
              </a:pPr>
              <a:t>22</a:t>
            </a:fld>
            <a:endParaRPr lang="en-US"/>
          </a:p>
        </p:txBody>
      </p:sp>
    </p:spTree>
    <p:extLst>
      <p:ext uri="{BB962C8B-B14F-4D97-AF65-F5344CB8AC3E}">
        <p14:creationId xmlns:p14="http://schemas.microsoft.com/office/powerpoint/2010/main" val="387385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Small</a:t>
            </a:r>
            <a:r>
              <a:rPr lang="en-US" baseline="0" dirty="0" smtClean="0"/>
              <a:t> mode will manifest in a low “temperature” of the round-rotating beam</a:t>
            </a:r>
            <a:endParaRPr lang="en-US" dirty="0"/>
          </a:p>
        </p:txBody>
      </p:sp>
      <p:sp>
        <p:nvSpPr>
          <p:cNvPr id="4" name="Slide Number Placeholder 3"/>
          <p:cNvSpPr>
            <a:spLocks noGrp="1"/>
          </p:cNvSpPr>
          <p:nvPr>
            <p:ph type="sldNum" sz="quarter" idx="10"/>
          </p:nvPr>
        </p:nvSpPr>
        <p:spPr/>
        <p:txBody>
          <a:bodyPr/>
          <a:lstStyle/>
          <a:p>
            <a:pPr>
              <a:defRPr/>
            </a:pPr>
            <a:fld id="{6E6A8F75-AEBC-4578-9F46-5B1D3ADC1C71}" type="slidenum">
              <a:rPr lang="en-US" smtClean="0"/>
              <a:pPr>
                <a:defRPr/>
              </a:pPr>
              <a:t>23</a:t>
            </a:fld>
            <a:endParaRPr lang="en-US"/>
          </a:p>
        </p:txBody>
      </p:sp>
    </p:spTree>
    <p:extLst>
      <p:ext uri="{BB962C8B-B14F-4D97-AF65-F5344CB8AC3E}">
        <p14:creationId xmlns:p14="http://schemas.microsoft.com/office/powerpoint/2010/main" val="18250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endParaRPr lang="en-US" dirty="0"/>
          </a:p>
        </p:txBody>
      </p:sp>
      <p:sp>
        <p:nvSpPr>
          <p:cNvPr id="4" name="Slide Number Placeholder 3"/>
          <p:cNvSpPr>
            <a:spLocks noGrp="1"/>
          </p:cNvSpPr>
          <p:nvPr>
            <p:ph type="sldNum" sz="quarter" idx="10"/>
          </p:nvPr>
        </p:nvSpPr>
        <p:spPr/>
        <p:txBody>
          <a:bodyPr/>
          <a:lstStyle/>
          <a:p>
            <a:pPr>
              <a:defRPr/>
            </a:pPr>
            <a:fld id="{6E6A8F75-AEBC-4578-9F46-5B1D3ADC1C71}" type="slidenum">
              <a:rPr lang="en-US" smtClean="0"/>
              <a:pPr>
                <a:defRPr/>
              </a:pPr>
              <a:t>9</a:t>
            </a:fld>
            <a:endParaRPr lang="en-US"/>
          </a:p>
        </p:txBody>
      </p:sp>
    </p:spTree>
    <p:extLst>
      <p:ext uri="{BB962C8B-B14F-4D97-AF65-F5344CB8AC3E}">
        <p14:creationId xmlns:p14="http://schemas.microsoft.com/office/powerpoint/2010/main" val="309694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ScS</a:t>
            </a:r>
            <a:r>
              <a:rPr lang="en-US" dirty="0" smtClean="0"/>
              <a:t> cycle rep. rate for 2.1 KM </a:t>
            </a:r>
            <a:r>
              <a:rPr lang="en-US" dirty="0" err="1" smtClean="0"/>
              <a:t>circuference</a:t>
            </a:r>
            <a:r>
              <a:rPr lang="en-US" dirty="0" smtClean="0"/>
              <a:t> is 70 KHz</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6A8F75-AEBC-4578-9F46-5B1D3ADC1C71}" type="slidenum">
              <a:rPr lang="en-US" smtClean="0"/>
              <a:pPr>
                <a:defRPr/>
              </a:pPr>
              <a:t>10</a:t>
            </a:fld>
            <a:endParaRPr lang="en-US"/>
          </a:p>
        </p:txBody>
      </p:sp>
    </p:spTree>
    <p:extLst>
      <p:ext uri="{BB962C8B-B14F-4D97-AF65-F5344CB8AC3E}">
        <p14:creationId xmlns:p14="http://schemas.microsoft.com/office/powerpoint/2010/main" val="197693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a:t>
            </a:r>
            <a:r>
              <a:rPr lang="en-US" dirty="0" err="1" smtClean="0"/>
              <a:t>quadrupole</a:t>
            </a:r>
            <a:r>
              <a:rPr lang="en-US" dirty="0" smtClean="0"/>
              <a:t> and </a:t>
            </a:r>
            <a:r>
              <a:rPr lang="en-US" dirty="0" err="1" smtClean="0"/>
              <a:t>sextupole</a:t>
            </a:r>
            <a:r>
              <a:rPr lang="en-US" dirty="0" smtClean="0"/>
              <a:t> fields at conductors</a:t>
            </a:r>
            <a:endParaRPr lang="en-US" dirty="0"/>
          </a:p>
        </p:txBody>
      </p:sp>
      <p:sp>
        <p:nvSpPr>
          <p:cNvPr id="4" name="Slide Number Placeholder 3"/>
          <p:cNvSpPr>
            <a:spLocks noGrp="1"/>
          </p:cNvSpPr>
          <p:nvPr>
            <p:ph type="sldNum" sz="quarter" idx="10"/>
          </p:nvPr>
        </p:nvSpPr>
        <p:spPr/>
        <p:txBody>
          <a:bodyPr/>
          <a:lstStyle/>
          <a:p>
            <a:pPr>
              <a:defRPr/>
            </a:pPr>
            <a:fld id="{6E6A8F75-AEBC-4578-9F46-5B1D3ADC1C71}" type="slidenum">
              <a:rPr lang="en-US" smtClean="0"/>
              <a:pPr>
                <a:defRPr/>
              </a:pPr>
              <a:t>11</a:t>
            </a:fld>
            <a:endParaRPr lang="en-US"/>
          </a:p>
        </p:txBody>
      </p:sp>
    </p:spTree>
    <p:extLst>
      <p:ext uri="{BB962C8B-B14F-4D97-AF65-F5344CB8AC3E}">
        <p14:creationId xmlns:p14="http://schemas.microsoft.com/office/powerpoint/2010/main" val="64948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56C3D-9C26-4C6C-AC19-6E529580C8C2}" type="slidenum">
              <a:rPr lang="en-US" altLang="en-US"/>
              <a:pPr/>
              <a:t>14</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669BE-366F-4CC5-A9CE-DFE2914696C4}" type="slidenum">
              <a:rPr lang="en-US" altLang="en-US"/>
              <a:pPr/>
              <a:t>15</a:t>
            </a:fld>
            <a:endParaRPr lang="en-US" alt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V. Popov</a:t>
            </a:r>
            <a:endParaRPr lang="en-US" i="1" dirty="0"/>
          </a:p>
        </p:txBody>
      </p:sp>
      <p:sp>
        <p:nvSpPr>
          <p:cNvPr id="4" name="Slide Number Placeholder 3"/>
          <p:cNvSpPr>
            <a:spLocks noGrp="1"/>
          </p:cNvSpPr>
          <p:nvPr>
            <p:ph type="sldNum" sz="quarter" idx="10"/>
          </p:nvPr>
        </p:nvSpPr>
        <p:spPr/>
        <p:txBody>
          <a:bodyPr/>
          <a:lstStyle/>
          <a:p>
            <a:fld id="{DB346B1E-01EA-42A6-921F-57BF5199E4A4}" type="slidenum">
              <a:rPr lang="en-US" smtClean="0"/>
              <a:t>16</a:t>
            </a:fld>
            <a:endParaRPr lang="en-US"/>
          </a:p>
        </p:txBody>
      </p:sp>
    </p:spTree>
    <p:extLst>
      <p:ext uri="{BB962C8B-B14F-4D97-AF65-F5344CB8AC3E}">
        <p14:creationId xmlns:p14="http://schemas.microsoft.com/office/powerpoint/2010/main" val="3332704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C495513-0E49-4E8D-BB62-048D4933F9A2}" type="slidenum">
              <a:rPr lang="en-US" sz="1200" smtClean="0"/>
              <a:pPr/>
              <a:t>19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a:t>
            </a:r>
            <a:r>
              <a:rPr lang="en-US" baseline="0" dirty="0" smtClean="0"/>
              <a:t> </a:t>
            </a:r>
            <a:r>
              <a:rPr lang="en-US" dirty="0" smtClean="0"/>
              <a:t>Interior Page Design 2</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34838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46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922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002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93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857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399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709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73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404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892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rxiv.org/abs/1407.0304" TargetMode="External"/><Relationship Id="rId2" Type="http://schemas.openxmlformats.org/officeDocument/2006/relationships/hyperlink" Target="callto:760,%20(2014)%2019-2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78364"/>
            <a:ext cx="7772400" cy="990600"/>
          </a:xfrm>
        </p:spPr>
        <p:txBody>
          <a:bodyPr/>
          <a:lstStyle/>
          <a:p>
            <a:r>
              <a:rPr lang="en-US" b="1" i="1" dirty="0" smtClean="0">
                <a:solidFill>
                  <a:srgbClr val="FF0000"/>
                </a:solidFill>
              </a:rPr>
              <a:t> MEIC R&amp;D</a:t>
            </a:r>
            <a:br>
              <a:rPr lang="en-US" b="1" i="1" dirty="0" smtClean="0">
                <a:solidFill>
                  <a:srgbClr val="FF0000"/>
                </a:solidFill>
              </a:rPr>
            </a:br>
            <a:r>
              <a:rPr lang="en-US" i="1" dirty="0" smtClean="0">
                <a:solidFill>
                  <a:srgbClr val="FF0000"/>
                </a:solidFill>
              </a:rPr>
              <a:t>Some Facts &amp; some thoughts</a:t>
            </a:r>
            <a:r>
              <a:rPr lang="en-US" b="1" i="1" dirty="0" smtClean="0">
                <a:solidFill>
                  <a:srgbClr val="FF0000"/>
                </a:solidFill>
              </a:rPr>
              <a:t>  </a:t>
            </a:r>
            <a:r>
              <a:rPr lang="en-US" dirty="0" smtClean="0">
                <a:solidFill>
                  <a:srgbClr val="FF0000"/>
                </a:solidFill>
              </a:rPr>
              <a:t/>
            </a:r>
            <a:br>
              <a:rPr lang="en-US" dirty="0" smtClean="0">
                <a:solidFill>
                  <a:srgbClr val="FF0000"/>
                </a:solidFill>
              </a:rPr>
            </a:br>
            <a:endParaRPr lang="en-US" sz="2400" b="0" i="1" dirty="0"/>
          </a:p>
        </p:txBody>
      </p:sp>
      <p:sp>
        <p:nvSpPr>
          <p:cNvPr id="3" name="Subtitle 2"/>
          <p:cNvSpPr>
            <a:spLocks noGrp="1"/>
          </p:cNvSpPr>
          <p:nvPr>
            <p:ph type="subTitle" idx="1"/>
          </p:nvPr>
        </p:nvSpPr>
        <p:spPr>
          <a:xfrm>
            <a:off x="1295400" y="4495800"/>
            <a:ext cx="6400800" cy="1752600"/>
          </a:xfrm>
        </p:spPr>
        <p:txBody>
          <a:bodyPr/>
          <a:lstStyle/>
          <a:p>
            <a:r>
              <a:rPr lang="en-US" dirty="0" smtClean="0"/>
              <a:t>MEIC  Collaboration meeting </a:t>
            </a:r>
          </a:p>
          <a:p>
            <a:r>
              <a:rPr lang="en-US" dirty="0" smtClean="0"/>
              <a:t> October 5-7, 2015</a:t>
            </a:r>
          </a:p>
          <a:p>
            <a:r>
              <a:rPr lang="en-US" dirty="0" smtClean="0"/>
              <a:t> </a:t>
            </a:r>
            <a:r>
              <a:rPr lang="en-US" dirty="0" err="1" smtClean="0"/>
              <a:t>JLab</a:t>
            </a:r>
            <a:r>
              <a:rPr lang="en-US" dirty="0" smtClean="0"/>
              <a:t> </a:t>
            </a:r>
            <a:endParaRPr lang="en-US" dirty="0"/>
          </a:p>
        </p:txBody>
      </p:sp>
      <p:sp>
        <p:nvSpPr>
          <p:cNvPr id="4" name="Rectangle 3"/>
          <p:cNvSpPr/>
          <p:nvPr/>
        </p:nvSpPr>
        <p:spPr>
          <a:xfrm>
            <a:off x="838200" y="2362200"/>
            <a:ext cx="7620000" cy="1569660"/>
          </a:xfrm>
          <a:prstGeom prst="rect">
            <a:avLst/>
          </a:prstGeom>
        </p:spPr>
        <p:txBody>
          <a:bodyPr wrap="square">
            <a:spAutoFit/>
          </a:bodyPr>
          <a:lstStyle/>
          <a:p>
            <a:pPr marL="0" indent="0" algn="just">
              <a:buNone/>
            </a:pPr>
            <a:r>
              <a:rPr lang="en-US" b="1" dirty="0" smtClean="0">
                <a:solidFill>
                  <a:srgbClr val="FF0000"/>
                </a:solidFill>
              </a:rPr>
              <a:t>           </a:t>
            </a:r>
          </a:p>
          <a:p>
            <a:pPr marL="0" indent="0" algn="just">
              <a:buNone/>
            </a:pPr>
            <a:endParaRPr lang="en-US" b="1" dirty="0">
              <a:solidFill>
                <a:srgbClr val="FF0000"/>
              </a:solidFill>
            </a:endParaRPr>
          </a:p>
          <a:p>
            <a:pPr marL="0" indent="0" algn="just">
              <a:buNone/>
            </a:pPr>
            <a:endParaRPr lang="en-US" b="1" dirty="0" smtClean="0">
              <a:solidFill>
                <a:srgbClr val="FF0000"/>
              </a:solidFill>
            </a:endParaRPr>
          </a:p>
          <a:p>
            <a:pPr marL="0" indent="0" algn="just">
              <a:buNone/>
            </a:pPr>
            <a:endParaRPr lang="en-US" dirty="0"/>
          </a:p>
        </p:txBody>
      </p:sp>
      <p:sp>
        <p:nvSpPr>
          <p:cNvPr id="5" name="Rectangle 4"/>
          <p:cNvSpPr/>
          <p:nvPr/>
        </p:nvSpPr>
        <p:spPr>
          <a:xfrm>
            <a:off x="1981200" y="3350186"/>
            <a:ext cx="5562600" cy="461665"/>
          </a:xfrm>
          <a:prstGeom prst="rect">
            <a:avLst/>
          </a:prstGeom>
        </p:spPr>
        <p:txBody>
          <a:bodyPr wrap="square">
            <a:spAutoFit/>
          </a:bodyPr>
          <a:lstStyle/>
          <a:p>
            <a:r>
              <a:rPr lang="en-US" i="1" kern="0" dirty="0">
                <a:solidFill>
                  <a:srgbClr val="000000"/>
                </a:solidFill>
                <a:latin typeface="Times"/>
              </a:rPr>
              <a:t>Y. </a:t>
            </a:r>
            <a:r>
              <a:rPr lang="en-US" i="1" kern="0" dirty="0" err="1">
                <a:solidFill>
                  <a:srgbClr val="000000"/>
                </a:solidFill>
                <a:latin typeface="Times"/>
              </a:rPr>
              <a:t>Derbenev</a:t>
            </a:r>
            <a:r>
              <a:rPr lang="en-US" i="1" kern="0" dirty="0">
                <a:solidFill>
                  <a:srgbClr val="000000"/>
                </a:solidFill>
                <a:latin typeface="Times"/>
              </a:rPr>
              <a:t> for the design participants</a:t>
            </a:r>
            <a:endParaRPr lang="en-US" dirty="0"/>
          </a:p>
        </p:txBody>
      </p:sp>
    </p:spTree>
    <p:extLst>
      <p:ext uri="{BB962C8B-B14F-4D97-AF65-F5344CB8AC3E}">
        <p14:creationId xmlns:p14="http://schemas.microsoft.com/office/powerpoint/2010/main" val="166817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954"/>
            <a:ext cx="7772400" cy="914400"/>
          </a:xfrm>
        </p:spPr>
        <p:txBody>
          <a:bodyPr/>
          <a:lstStyle/>
          <a:p>
            <a:r>
              <a:rPr lang="en-US" dirty="0" err="1" smtClean="0">
                <a:solidFill>
                  <a:srgbClr val="FF0000"/>
                </a:solidFill>
              </a:rPr>
              <a:t>ScSyn</a:t>
            </a:r>
            <a:r>
              <a:rPr lang="en-US" dirty="0" smtClean="0">
                <a:solidFill>
                  <a:srgbClr val="FF0000"/>
                </a:solidFill>
              </a:rPr>
              <a:t> cycles</a:t>
            </a:r>
            <a:endParaRPr lang="en-US" dirty="0">
              <a:solidFill>
                <a:srgbClr val="FF0000"/>
              </a:solidFill>
            </a:endParaRPr>
          </a:p>
        </p:txBody>
      </p:sp>
      <p:grpSp>
        <p:nvGrpSpPr>
          <p:cNvPr id="4" name="Group 317"/>
          <p:cNvGrpSpPr>
            <a:grpSpLocks/>
          </p:cNvGrpSpPr>
          <p:nvPr/>
        </p:nvGrpSpPr>
        <p:grpSpPr bwMode="auto">
          <a:xfrm>
            <a:off x="1468258" y="2648305"/>
            <a:ext cx="5537110" cy="1439500"/>
            <a:chOff x="96" y="1306"/>
            <a:chExt cx="5636" cy="1526"/>
          </a:xfrm>
        </p:grpSpPr>
        <p:sp>
          <p:nvSpPr>
            <p:cNvPr id="5" name="Line 309"/>
            <p:cNvSpPr>
              <a:spLocks noChangeShapeType="1"/>
            </p:cNvSpPr>
            <p:nvPr/>
          </p:nvSpPr>
          <p:spPr bwMode="auto">
            <a:xfrm>
              <a:off x="4435" y="2208"/>
              <a:ext cx="1037" cy="0"/>
            </a:xfrm>
            <a:prstGeom prst="line">
              <a:avLst/>
            </a:prstGeom>
            <a:noFill/>
            <a:ln w="19050">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303"/>
            <p:cNvSpPr>
              <a:spLocks noChangeShapeType="1"/>
            </p:cNvSpPr>
            <p:nvPr/>
          </p:nvSpPr>
          <p:spPr bwMode="auto">
            <a:xfrm>
              <a:off x="390" y="2208"/>
              <a:ext cx="44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239"/>
            <p:cNvSpPr>
              <a:spLocks noChangeShapeType="1"/>
            </p:cNvSpPr>
            <p:nvPr/>
          </p:nvSpPr>
          <p:spPr bwMode="auto">
            <a:xfrm>
              <a:off x="2664" y="1584"/>
              <a:ext cx="0" cy="1248"/>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214"/>
            <p:cNvSpPr txBox="1">
              <a:spLocks noChangeArrowheads="1"/>
            </p:cNvSpPr>
            <p:nvPr/>
          </p:nvSpPr>
          <p:spPr bwMode="auto">
            <a:xfrm>
              <a:off x="5382" y="1306"/>
              <a:ext cx="3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rgbClr val="0000FF"/>
                  </a:solidFill>
                </a:rPr>
                <a:t>ions</a:t>
              </a:r>
            </a:p>
          </p:txBody>
        </p:sp>
        <p:sp>
          <p:nvSpPr>
            <p:cNvPr id="9" name="Line 299"/>
            <p:cNvSpPr>
              <a:spLocks noChangeShapeType="1"/>
            </p:cNvSpPr>
            <p:nvPr/>
          </p:nvSpPr>
          <p:spPr bwMode="auto">
            <a:xfrm>
              <a:off x="1632" y="2088"/>
              <a:ext cx="2064"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218"/>
            <p:cNvSpPr>
              <a:spLocks noChangeShapeType="1"/>
            </p:cNvSpPr>
            <p:nvPr/>
          </p:nvSpPr>
          <p:spPr bwMode="auto">
            <a:xfrm>
              <a:off x="843" y="2206"/>
              <a:ext cx="3587" cy="0"/>
            </a:xfrm>
            <a:prstGeom prst="line">
              <a:avLst/>
            </a:prstGeom>
            <a:noFill/>
            <a:ln w="19050">
              <a:solidFill>
                <a:srgbClr val="FF0000"/>
              </a:solidFill>
              <a:prstDash val="dash"/>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AutoShape 221"/>
            <p:cNvSpPr>
              <a:spLocks noChangeAspect="1" noChangeArrowheads="1"/>
            </p:cNvSpPr>
            <p:nvPr/>
          </p:nvSpPr>
          <p:spPr bwMode="auto">
            <a:xfrm>
              <a:off x="4575" y="2164"/>
              <a:ext cx="86" cy="86"/>
            </a:xfrm>
            <a:prstGeom prst="octagon">
              <a:avLst>
                <a:gd name="adj" fmla="val 29287"/>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222"/>
            <p:cNvSpPr>
              <a:spLocks noChangeAspect="1" noChangeArrowheads="1"/>
            </p:cNvSpPr>
            <p:nvPr/>
          </p:nvSpPr>
          <p:spPr bwMode="auto">
            <a:xfrm>
              <a:off x="591" y="2164"/>
              <a:ext cx="86" cy="86"/>
            </a:xfrm>
            <a:prstGeom prst="octagon">
              <a:avLst>
                <a:gd name="adj" fmla="val 29287"/>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234"/>
            <p:cNvSpPr>
              <a:spLocks noChangeAspect="1" noChangeArrowheads="1"/>
            </p:cNvSpPr>
            <p:nvPr/>
          </p:nvSpPr>
          <p:spPr bwMode="auto">
            <a:xfrm rot="42780000">
              <a:off x="3040" y="2045"/>
              <a:ext cx="86" cy="86"/>
            </a:xfrm>
            <a:prstGeom prst="octagon">
              <a:avLst>
                <a:gd name="adj" fmla="val 2928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235"/>
            <p:cNvSpPr>
              <a:spLocks noChangeAspect="1" noChangeArrowheads="1"/>
            </p:cNvSpPr>
            <p:nvPr/>
          </p:nvSpPr>
          <p:spPr bwMode="auto">
            <a:xfrm rot="42780000">
              <a:off x="4982" y="2164"/>
              <a:ext cx="86" cy="86"/>
            </a:xfrm>
            <a:prstGeom prst="octagon">
              <a:avLst>
                <a:gd name="adj" fmla="val 2928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236"/>
            <p:cNvSpPr>
              <a:spLocks noChangeAspect="1" noChangeArrowheads="1"/>
            </p:cNvSpPr>
            <p:nvPr/>
          </p:nvSpPr>
          <p:spPr bwMode="auto">
            <a:xfrm rot="42780000">
              <a:off x="1028" y="2130"/>
              <a:ext cx="86" cy="86"/>
            </a:xfrm>
            <a:prstGeom prst="octagon">
              <a:avLst>
                <a:gd name="adj" fmla="val 2928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219"/>
            <p:cNvSpPr>
              <a:spLocks noChangeShapeType="1"/>
            </p:cNvSpPr>
            <p:nvPr/>
          </p:nvSpPr>
          <p:spPr bwMode="auto">
            <a:xfrm rot="42300000">
              <a:off x="382" y="2128"/>
              <a:ext cx="5136" cy="0"/>
            </a:xfrm>
            <a:prstGeom prst="line">
              <a:avLst/>
            </a:prstGeom>
            <a:noFill/>
            <a:ln w="19050">
              <a:solidFill>
                <a:srgbClr val="0000FF"/>
              </a:solidFill>
              <a:round/>
              <a:headEnd type="stealth"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AutoShape 220"/>
            <p:cNvSpPr>
              <a:spLocks noChangeAspect="1" noChangeArrowheads="1"/>
            </p:cNvSpPr>
            <p:nvPr/>
          </p:nvSpPr>
          <p:spPr bwMode="auto">
            <a:xfrm rot="21300000">
              <a:off x="2622" y="2160"/>
              <a:ext cx="86" cy="86"/>
            </a:xfrm>
            <a:prstGeom prst="octagon">
              <a:avLst>
                <a:gd name="adj" fmla="val 29287"/>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223"/>
            <p:cNvSpPr>
              <a:spLocks noChangeAspect="1" noChangeArrowheads="1"/>
            </p:cNvSpPr>
            <p:nvPr/>
          </p:nvSpPr>
          <p:spPr bwMode="auto">
            <a:xfrm rot="21300000">
              <a:off x="1420" y="2502"/>
              <a:ext cx="58" cy="58"/>
            </a:xfrm>
            <a:prstGeom prst="octagon">
              <a:avLst>
                <a:gd name="adj" fmla="val 29287"/>
              </a:avLst>
            </a:prstGeom>
            <a:solidFill>
              <a:schemeClr val="bg1"/>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224"/>
            <p:cNvSpPr>
              <a:spLocks noChangeAspect="1" noChangeArrowheads="1"/>
            </p:cNvSpPr>
            <p:nvPr/>
          </p:nvSpPr>
          <p:spPr bwMode="auto">
            <a:xfrm rot="21300000">
              <a:off x="5322" y="1458"/>
              <a:ext cx="58" cy="58"/>
            </a:xfrm>
            <a:prstGeom prst="octagon">
              <a:avLst>
                <a:gd name="adj" fmla="val 29287"/>
              </a:avLst>
            </a:prstGeom>
            <a:solidFill>
              <a:schemeClr val="bg1"/>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25"/>
            <p:cNvSpPr>
              <a:spLocks noChangeAspect="1" noChangeArrowheads="1"/>
            </p:cNvSpPr>
            <p:nvPr/>
          </p:nvSpPr>
          <p:spPr bwMode="auto">
            <a:xfrm rot="21300000">
              <a:off x="3417" y="1968"/>
              <a:ext cx="58" cy="58"/>
            </a:xfrm>
            <a:prstGeom prst="octagon">
              <a:avLst>
                <a:gd name="adj" fmla="val 29287"/>
              </a:avLst>
            </a:prstGeom>
            <a:solidFill>
              <a:schemeClr val="bg1"/>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28"/>
            <p:cNvSpPr>
              <a:spLocks noChangeAspect="1" noChangeArrowheads="1"/>
            </p:cNvSpPr>
            <p:nvPr/>
          </p:nvSpPr>
          <p:spPr bwMode="auto">
            <a:xfrm rot="21300000">
              <a:off x="1059" y="2595"/>
              <a:ext cx="58" cy="58"/>
            </a:xfrm>
            <a:prstGeom prst="octagon">
              <a:avLst>
                <a:gd name="adj" fmla="val 29287"/>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29"/>
            <p:cNvSpPr>
              <a:spLocks noChangeAspect="1" noChangeArrowheads="1"/>
            </p:cNvSpPr>
            <p:nvPr/>
          </p:nvSpPr>
          <p:spPr bwMode="auto">
            <a:xfrm rot="21300000">
              <a:off x="4961" y="1551"/>
              <a:ext cx="58" cy="58"/>
            </a:xfrm>
            <a:prstGeom prst="octagon">
              <a:avLst>
                <a:gd name="adj" fmla="val 29287"/>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30"/>
            <p:cNvSpPr>
              <a:spLocks noChangeAspect="1" noChangeArrowheads="1"/>
            </p:cNvSpPr>
            <p:nvPr/>
          </p:nvSpPr>
          <p:spPr bwMode="auto">
            <a:xfrm rot="21300000">
              <a:off x="3056" y="2061"/>
              <a:ext cx="58" cy="58"/>
            </a:xfrm>
            <a:prstGeom prst="octagon">
              <a:avLst>
                <a:gd name="adj" fmla="val 29287"/>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97"/>
            <p:cNvSpPr>
              <a:spLocks noChangeShapeType="1"/>
            </p:cNvSpPr>
            <p:nvPr/>
          </p:nvSpPr>
          <p:spPr bwMode="auto">
            <a:xfrm>
              <a:off x="1632" y="1728"/>
              <a:ext cx="0" cy="912"/>
            </a:xfrm>
            <a:prstGeom prst="line">
              <a:avLst/>
            </a:prstGeom>
            <a:noFill/>
            <a:ln w="19050">
              <a:solidFill>
                <a:srgbClr val="FF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98"/>
            <p:cNvSpPr>
              <a:spLocks noChangeShapeType="1"/>
            </p:cNvSpPr>
            <p:nvPr/>
          </p:nvSpPr>
          <p:spPr bwMode="auto">
            <a:xfrm>
              <a:off x="3696" y="1728"/>
              <a:ext cx="0" cy="912"/>
            </a:xfrm>
            <a:prstGeom prst="line">
              <a:avLst/>
            </a:prstGeom>
            <a:noFill/>
            <a:ln w="19050">
              <a:solidFill>
                <a:srgbClr val="FF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Rectangle 302"/>
            <p:cNvSpPr>
              <a:spLocks noChangeArrowheads="1"/>
            </p:cNvSpPr>
            <p:nvPr/>
          </p:nvSpPr>
          <p:spPr bwMode="auto">
            <a:xfrm>
              <a:off x="768" y="2064"/>
              <a:ext cx="144" cy="288"/>
            </a:xfrm>
            <a:prstGeom prst="rect">
              <a:avLst/>
            </a:prstGeom>
            <a:solidFill>
              <a:srgbClr val="008000">
                <a:alpha val="50000"/>
              </a:srgbClr>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304"/>
            <p:cNvSpPr>
              <a:spLocks noChangeShapeType="1"/>
            </p:cNvSpPr>
            <p:nvPr/>
          </p:nvSpPr>
          <p:spPr bwMode="auto">
            <a:xfrm flipV="1">
              <a:off x="847" y="2091"/>
              <a:ext cx="781" cy="11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305"/>
            <p:cNvSpPr>
              <a:spLocks noChangeShapeType="1"/>
            </p:cNvSpPr>
            <p:nvPr/>
          </p:nvSpPr>
          <p:spPr bwMode="auto">
            <a:xfrm flipH="1">
              <a:off x="834" y="1698"/>
              <a:ext cx="0" cy="324"/>
            </a:xfrm>
            <a:prstGeom prst="line">
              <a:avLst/>
            </a:prstGeom>
            <a:noFill/>
            <a:ln w="9525">
              <a:solidFill>
                <a:schemeClr val="tx1"/>
              </a:solidFill>
              <a:prstDash val="dash"/>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307"/>
            <p:cNvSpPr txBox="1">
              <a:spLocks noChangeArrowheads="1"/>
            </p:cNvSpPr>
            <p:nvPr/>
          </p:nvSpPr>
          <p:spPr bwMode="auto">
            <a:xfrm>
              <a:off x="96" y="2082"/>
              <a:ext cx="2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FF0000"/>
                  </a:solidFill>
                </a:rPr>
                <a:t>e</a:t>
              </a:r>
              <a:r>
                <a:rPr lang="en-US" altLang="en-US" sz="1600" baseline="30000">
                  <a:solidFill>
                    <a:srgbClr val="FF0000"/>
                  </a:solidFill>
                </a:rPr>
                <a:t>-</a:t>
              </a:r>
              <a:endParaRPr lang="en-US" altLang="en-US" sz="1600">
                <a:solidFill>
                  <a:srgbClr val="FF0000"/>
                </a:solidFill>
              </a:endParaRPr>
            </a:p>
          </p:txBody>
        </p:sp>
        <p:sp>
          <p:nvSpPr>
            <p:cNvPr id="30" name="Rectangle 308"/>
            <p:cNvSpPr>
              <a:spLocks noChangeArrowheads="1"/>
            </p:cNvSpPr>
            <p:nvPr/>
          </p:nvSpPr>
          <p:spPr bwMode="auto">
            <a:xfrm>
              <a:off x="4356" y="2064"/>
              <a:ext cx="144" cy="288"/>
            </a:xfrm>
            <a:prstGeom prst="rect">
              <a:avLst/>
            </a:prstGeom>
            <a:solidFill>
              <a:srgbClr val="008000">
                <a:alpha val="50000"/>
              </a:srgbClr>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0"/>
            <p:cNvSpPr>
              <a:spLocks noChangeShapeType="1"/>
            </p:cNvSpPr>
            <p:nvPr/>
          </p:nvSpPr>
          <p:spPr bwMode="auto">
            <a:xfrm>
              <a:off x="3696" y="2085"/>
              <a:ext cx="743" cy="11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11"/>
            <p:cNvSpPr>
              <a:spLocks noChangeShapeType="1"/>
            </p:cNvSpPr>
            <p:nvPr/>
          </p:nvSpPr>
          <p:spPr bwMode="auto">
            <a:xfrm>
              <a:off x="1632" y="2328"/>
              <a:ext cx="2064"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12"/>
            <p:cNvSpPr>
              <a:spLocks noChangeShapeType="1"/>
            </p:cNvSpPr>
            <p:nvPr/>
          </p:nvSpPr>
          <p:spPr bwMode="auto">
            <a:xfrm>
              <a:off x="846" y="2208"/>
              <a:ext cx="783" cy="119"/>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13"/>
            <p:cNvSpPr>
              <a:spLocks noChangeShapeType="1"/>
            </p:cNvSpPr>
            <p:nvPr/>
          </p:nvSpPr>
          <p:spPr bwMode="auto">
            <a:xfrm flipV="1">
              <a:off x="3694" y="2202"/>
              <a:ext cx="745" cy="129"/>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14"/>
            <p:cNvSpPr>
              <a:spLocks noChangeShapeType="1"/>
            </p:cNvSpPr>
            <p:nvPr/>
          </p:nvSpPr>
          <p:spPr bwMode="auto">
            <a:xfrm flipV="1">
              <a:off x="2208" y="1878"/>
              <a:ext cx="0" cy="192"/>
            </a:xfrm>
            <a:prstGeom prst="line">
              <a:avLst/>
            </a:prstGeom>
            <a:noFill/>
            <a:ln w="19050">
              <a:solidFill>
                <a:srgbClr val="FF00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15"/>
            <p:cNvSpPr>
              <a:spLocks noChangeShapeType="1"/>
            </p:cNvSpPr>
            <p:nvPr/>
          </p:nvSpPr>
          <p:spPr bwMode="auto">
            <a:xfrm rot="10800000" flipV="1">
              <a:off x="2208" y="2221"/>
              <a:ext cx="0" cy="192"/>
            </a:xfrm>
            <a:prstGeom prst="line">
              <a:avLst/>
            </a:prstGeom>
            <a:noFill/>
            <a:ln w="19050">
              <a:solidFill>
                <a:srgbClr val="FF00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 name="Content Placeholder 2"/>
          <p:cNvSpPr txBox="1">
            <a:spLocks noGrp="1"/>
          </p:cNvSpPr>
          <p:nvPr>
            <p:ph idx="1"/>
          </p:nvPr>
        </p:nvSpPr>
        <p:spPr bwMode="auto">
          <a:xfrm>
            <a:off x="762000" y="838200"/>
            <a:ext cx="7772400" cy="148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lgn="just"/>
            <a:r>
              <a:rPr lang="en-GB" sz="1600" kern="0" dirty="0" smtClean="0"/>
              <a:t> </a:t>
            </a:r>
            <a:r>
              <a:rPr lang="en-GB" sz="1800" kern="0" dirty="0" smtClean="0"/>
              <a:t>A cycle of the RF voltage control implies two tact: the </a:t>
            </a:r>
            <a:r>
              <a:rPr lang="en-GB" sz="1800" i="1" kern="0" dirty="0" smtClean="0"/>
              <a:t>collisions</a:t>
            </a:r>
            <a:r>
              <a:rPr lang="en-GB" sz="1800" kern="0" dirty="0" smtClean="0"/>
              <a:t> tact (CT) and the </a:t>
            </a:r>
            <a:r>
              <a:rPr lang="en-GB" sz="1800" i="1" kern="0" dirty="0" smtClean="0"/>
              <a:t>switching</a:t>
            </a:r>
            <a:r>
              <a:rPr lang="en-GB" sz="1800" kern="0" dirty="0" smtClean="0"/>
              <a:t> tact (ST). </a:t>
            </a:r>
          </a:p>
          <a:p>
            <a:pPr algn="just"/>
            <a:r>
              <a:rPr lang="en-GB" sz="1800" kern="0" dirty="0" smtClean="0"/>
              <a:t>In CT, RF amplitude (including sign) changes linearly with time (according to the diagram of Fig. 2). </a:t>
            </a:r>
          </a:p>
          <a:p>
            <a:pPr algn="just"/>
            <a:r>
              <a:rPr lang="en-GB" sz="1800" kern="0" dirty="0" smtClean="0"/>
              <a:t>During ST, the kicking RF voltage is supposed to be quickly returned to its initial amplitude and phase to start the next cycle. </a:t>
            </a:r>
          </a:p>
          <a:p>
            <a:pPr algn="just"/>
            <a:endParaRPr lang="en-GB" sz="1800" dirty="0"/>
          </a:p>
          <a:p>
            <a:pPr algn="just"/>
            <a:endParaRPr lang="en-GB" sz="1600" kern="0" dirty="0" smtClean="0"/>
          </a:p>
          <a:p>
            <a:pPr algn="just"/>
            <a:endParaRPr lang="en-GB" sz="1600" dirty="0"/>
          </a:p>
          <a:p>
            <a:pPr algn="just"/>
            <a:endParaRPr lang="en-GB" sz="1600" kern="0" dirty="0" smtClean="0"/>
          </a:p>
          <a:p>
            <a:pPr algn="just"/>
            <a:endParaRPr lang="en-GB" sz="1600" dirty="0"/>
          </a:p>
          <a:p>
            <a:pPr algn="just"/>
            <a:endParaRPr lang="en-GB" sz="1600" kern="0" dirty="0" smtClean="0"/>
          </a:p>
          <a:p>
            <a:pPr algn="just"/>
            <a:r>
              <a:rPr lang="en-GB" sz="1800" kern="0" dirty="0" smtClean="0"/>
              <a:t>The cycle duration will be equal to the two inverse differences in the bunch repetition rates of two beams. </a:t>
            </a:r>
          </a:p>
          <a:p>
            <a:pPr algn="just"/>
            <a:r>
              <a:rPr lang="en-GB" sz="1800" kern="0" dirty="0" smtClean="0"/>
              <a:t>Minimum duration of a cycle is equal  2 periods of beam revolution </a:t>
            </a:r>
          </a:p>
          <a:p>
            <a:pPr marL="0" indent="0" algn="just">
              <a:buNone/>
            </a:pPr>
            <a:r>
              <a:rPr lang="en-GB" sz="1800" dirty="0"/>
              <a:t> </a:t>
            </a:r>
            <a:r>
              <a:rPr lang="en-GB" sz="1800" dirty="0" smtClean="0"/>
              <a:t>      </a:t>
            </a:r>
            <a:r>
              <a:rPr lang="en-GB" sz="1800" kern="0" dirty="0" smtClean="0"/>
              <a:t>(14 </a:t>
            </a:r>
            <a:r>
              <a:rPr lang="en-GB" sz="1800" kern="0" dirty="0" err="1" smtClean="0"/>
              <a:t>mcs</a:t>
            </a:r>
            <a:r>
              <a:rPr lang="en-GB" sz="1800" kern="0" dirty="0" smtClean="0"/>
              <a:t> at 2.1. KM of circumference, i.e. 70 KHz rep. rate)</a:t>
            </a:r>
            <a:endParaRPr lang="en-US" sz="1800" kern="0" dirty="0" smtClean="0"/>
          </a:p>
          <a:p>
            <a:pPr algn="just"/>
            <a:endParaRPr lang="en-US" sz="1600" kern="0" dirty="0"/>
          </a:p>
        </p:txBody>
      </p:sp>
    </p:spTree>
    <p:extLst>
      <p:ext uri="{BB962C8B-B14F-4D97-AF65-F5344CB8AC3E}">
        <p14:creationId xmlns:p14="http://schemas.microsoft.com/office/powerpoint/2010/main" val="847500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115" y="-76200"/>
            <a:ext cx="7772400" cy="914400"/>
          </a:xfrm>
        </p:spPr>
        <p:txBody>
          <a:bodyPr/>
          <a:lstStyle/>
          <a:p>
            <a:r>
              <a:rPr lang="en-US" dirty="0" smtClean="0">
                <a:solidFill>
                  <a:srgbClr val="C00000"/>
                </a:solidFill>
              </a:rPr>
              <a:t>Adjustment of beam focusing at </a:t>
            </a:r>
            <a:r>
              <a:rPr lang="en-US" dirty="0" err="1" smtClean="0">
                <a:solidFill>
                  <a:srgbClr val="C00000"/>
                </a:solidFill>
              </a:rPr>
              <a:t>ScS</a:t>
            </a:r>
            <a:r>
              <a:rPr lang="en-US" dirty="0" smtClean="0">
                <a:solidFill>
                  <a:srgbClr val="C00000"/>
                </a:solidFill>
              </a:rPr>
              <a:t> </a:t>
            </a:r>
            <a:endParaRPr lang="en-US"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914400"/>
                <a:ext cx="8382000" cy="3218211"/>
              </a:xfrm>
            </p:spPr>
            <p:txBody>
              <a:bodyPr/>
              <a:lstStyle/>
              <a:p>
                <a:pPr algn="just"/>
                <a:r>
                  <a:rPr lang="en-GB" sz="2000" dirty="0" smtClean="0"/>
                  <a:t>A </a:t>
                </a:r>
                <a:r>
                  <a:rPr lang="en-GB" sz="2000" dirty="0"/>
                  <a:t>complete dynamic concept of </a:t>
                </a:r>
                <a:r>
                  <a:rPr lang="en-GB" sz="2000" dirty="0" smtClean="0"/>
                  <a:t> </a:t>
                </a:r>
                <a:r>
                  <a:rPr lang="en-GB" sz="2000" dirty="0" err="1" smtClean="0"/>
                  <a:t>ScS</a:t>
                </a:r>
                <a:r>
                  <a:rPr lang="en-GB" sz="2000" dirty="0" smtClean="0"/>
                  <a:t> requires </a:t>
                </a:r>
                <a:r>
                  <a:rPr lang="en-GB" sz="2000" dirty="0"/>
                  <a:t>correction of </a:t>
                </a:r>
                <a:r>
                  <a:rPr lang="en-GB" sz="2000" b="1" i="1" dirty="0"/>
                  <a:t>focal distance </a:t>
                </a:r>
                <a:r>
                  <a:rPr lang="en-GB" sz="2000" dirty="0"/>
                  <a:t>of both beams in tact with </a:t>
                </a:r>
                <a:r>
                  <a:rPr lang="en-GB" sz="2000" dirty="0" smtClean="0"/>
                  <a:t>the IP motion. </a:t>
                </a:r>
                <a:r>
                  <a:rPr lang="en-GB" sz="2000" dirty="0"/>
                  <a:t>This can be achieved in automatic regime by introduction of small constant </a:t>
                </a:r>
                <a:r>
                  <a:rPr lang="en-GB" sz="2000" dirty="0" err="1"/>
                  <a:t>sextupole</a:t>
                </a:r>
                <a:r>
                  <a:rPr lang="en-GB" sz="2000" dirty="0"/>
                  <a:t> magnets before the FFB of a proper strength. </a:t>
                </a:r>
                <a:endParaRPr lang="en-GB" sz="2000" dirty="0" smtClean="0"/>
              </a:p>
              <a:p>
                <a:pPr marL="0" indent="0" algn="just">
                  <a:buNone/>
                </a:pPr>
                <a:r>
                  <a:rPr lang="en-US" altLang="en-US" sz="2000" dirty="0" smtClean="0"/>
                  <a:t>                                                </a:t>
                </a:r>
                <a:endParaRPr lang="en-GB" sz="2000" dirty="0" smtClean="0"/>
              </a:p>
              <a:p>
                <a:pPr marL="0" indent="0" algn="just">
                  <a:buNone/>
                </a:pPr>
                <a:r>
                  <a:rPr lang="en-US" altLang="en-US" sz="2000" dirty="0" smtClean="0"/>
                  <a:t>                                                       h</a:t>
                </a:r>
                <a:endParaRPr lang="en-GB" sz="2000" dirty="0"/>
              </a:p>
              <a:p>
                <a:pPr algn="just"/>
                <a:endParaRPr lang="en-GB" sz="2000" dirty="0" smtClean="0"/>
              </a:p>
              <a:p>
                <a:pPr algn="just"/>
                <a:endParaRPr lang="en-US" altLang="en-US" sz="1800" b="0" i="1" dirty="0" smtClean="0">
                  <a:latin typeface="Cambria Math"/>
                  <a:sym typeface="Symbol" pitchFamily="18" charset="2"/>
                </a:endParaRPr>
              </a:p>
              <a:p>
                <a:pPr algn="just"/>
                <a:endParaRPr lang="en-US" altLang="en-US" sz="1800" i="1" dirty="0">
                  <a:latin typeface="Cambria Math"/>
                  <a:sym typeface="Symbol" pitchFamily="18" charset="2"/>
                </a:endParaRPr>
              </a:p>
              <a:p>
                <a:pPr marL="0" indent="0" algn="just">
                  <a:buNone/>
                </a:pPr>
                <a:endParaRPr lang="en-US" altLang="en-US" sz="1800" b="0" i="1" dirty="0" smtClean="0">
                  <a:latin typeface="Cambria Math"/>
                  <a:sym typeface="Symbol" pitchFamily="18" charset="2"/>
                </a:endParaRPr>
              </a:p>
              <a:p>
                <a:pPr marL="0" indent="0" algn="just">
                  <a:buNone/>
                </a:pPr>
                <a:endParaRPr lang="en-US" altLang="en-US" sz="1800" b="0" i="1" dirty="0" smtClean="0">
                  <a:latin typeface="Cambria Math"/>
                  <a:sym typeface="Symbol" pitchFamily="18" charset="2"/>
                </a:endParaRPr>
              </a:p>
              <a:p>
                <a:pPr marL="0" indent="0" algn="just">
                  <a:buNone/>
                </a:pPr>
                <a14:m>
                  <m:oMathPara xmlns:m="http://schemas.openxmlformats.org/officeDocument/2006/math">
                    <m:oMathParaPr>
                      <m:jc m:val="centerGroup"/>
                    </m:oMathParaPr>
                    <m:oMath xmlns:m="http://schemas.openxmlformats.org/officeDocument/2006/math">
                      <m:f>
                        <m:fPr>
                          <m:ctrlPr>
                            <a:rPr lang="en-US" altLang="en-US" sz="1600" b="0" i="1" smtClean="0">
                              <a:latin typeface="Cambria Math"/>
                              <a:sym typeface="Symbol" pitchFamily="18" charset="2"/>
                            </a:rPr>
                          </m:ctrlPr>
                        </m:fPr>
                        <m:num>
                          <m:r>
                            <a:rPr lang="en-US" altLang="en-US" sz="1600" i="1">
                              <a:latin typeface="Cambria Math"/>
                              <a:ea typeface="Cambria Math"/>
                              <a:sym typeface="Symbol" pitchFamily="18" charset="2"/>
                            </a:rPr>
                            <m:t>∆</m:t>
                          </m:r>
                          <m:r>
                            <m:rPr>
                              <m:nor/>
                            </m:rPr>
                            <a:rPr lang="en-US" altLang="en-US" sz="1600" i="1" dirty="0">
                              <a:sym typeface="Symbol" pitchFamily="18" charset="2"/>
                            </a:rPr>
                            <m:t>F</m:t>
                          </m:r>
                        </m:num>
                        <m:den>
                          <m:r>
                            <m:rPr>
                              <m:nor/>
                            </m:rPr>
                            <a:rPr lang="en-US" altLang="en-US" sz="1600" i="1" dirty="0">
                              <a:sym typeface="Symbol" pitchFamily="18" charset="2"/>
                            </a:rPr>
                            <m:t>F</m:t>
                          </m:r>
                        </m:den>
                      </m:f>
                      <m:r>
                        <a:rPr lang="en-US" altLang="en-US" sz="1600" b="0" i="1" smtClean="0">
                          <a:latin typeface="Cambria Math"/>
                          <a:sym typeface="Symbol" pitchFamily="18" charset="2"/>
                        </a:rPr>
                        <m:t>=</m:t>
                      </m:r>
                      <m:r>
                        <a:rPr lang="en-US" altLang="en-US" sz="1600" b="0" i="1" dirty="0" smtClean="0">
                          <a:latin typeface="Cambria Math"/>
                          <a:sym typeface="Symbol" pitchFamily="18" charset="2"/>
                        </a:rPr>
                        <m:t>−</m:t>
                      </m:r>
                      <m:f>
                        <m:fPr>
                          <m:ctrlPr>
                            <a:rPr lang="en-US" altLang="en-US" sz="1600" i="1">
                              <a:latin typeface="Cambria Math"/>
                              <a:sym typeface="Symbol" pitchFamily="18" charset="2"/>
                            </a:rPr>
                          </m:ctrlPr>
                        </m:fPr>
                        <m:num>
                          <m:r>
                            <a:rPr lang="en-US" altLang="en-US" sz="1600" i="1">
                              <a:latin typeface="Cambria Math"/>
                              <a:ea typeface="Cambria Math"/>
                              <a:sym typeface="Symbol" pitchFamily="18" charset="2"/>
                            </a:rPr>
                            <m:t>∆</m:t>
                          </m:r>
                          <m:r>
                            <a:rPr lang="en-US" altLang="en-US" sz="1600" b="0" i="1" smtClean="0">
                              <a:latin typeface="Cambria Math"/>
                              <a:ea typeface="Cambria Math"/>
                              <a:sym typeface="Symbol" pitchFamily="18" charset="2"/>
                            </a:rPr>
                            <m:t>(</m:t>
                          </m:r>
                          <m:r>
                            <a:rPr lang="en-US" altLang="en-US" sz="1600" b="0" i="1" smtClean="0">
                              <a:latin typeface="Cambria Math"/>
                              <a:ea typeface="Cambria Math"/>
                              <a:sym typeface="Symbol" pitchFamily="18" charset="2"/>
                            </a:rPr>
                            <m:t>𝛻</m:t>
                          </m:r>
                          <m:r>
                            <a:rPr lang="en-US" altLang="en-US" sz="1600" b="0" i="1" smtClean="0">
                              <a:latin typeface="Cambria Math"/>
                              <a:ea typeface="Cambria Math"/>
                              <a:sym typeface="Symbol" pitchFamily="18" charset="2"/>
                            </a:rPr>
                            <m:t>𝐵</m:t>
                          </m:r>
                          <m:r>
                            <a:rPr lang="en-US" altLang="en-US" sz="1600" b="0" i="1" smtClean="0">
                              <a:latin typeface="Cambria Math"/>
                              <a:ea typeface="Cambria Math"/>
                              <a:sym typeface="Symbol" pitchFamily="18" charset="2"/>
                            </a:rPr>
                            <m:t>)</m:t>
                          </m:r>
                        </m:num>
                        <m:den>
                          <m:r>
                            <a:rPr lang="en-US" altLang="en-US" sz="1600" b="0" i="1" smtClean="0">
                              <a:latin typeface="Cambria Math"/>
                              <a:ea typeface="Cambria Math"/>
                              <a:sym typeface="Symbol" pitchFamily="18" charset="2"/>
                            </a:rPr>
                            <m:t>2</m:t>
                          </m:r>
                          <m:r>
                            <a:rPr lang="en-US" altLang="en-US" sz="1600" b="0" i="1" smtClean="0">
                              <a:latin typeface="Cambria Math"/>
                              <a:ea typeface="Cambria Math"/>
                              <a:sym typeface="Symbol" pitchFamily="18" charset="2"/>
                            </a:rPr>
                            <m:t>𝛻</m:t>
                          </m:r>
                          <m:r>
                            <a:rPr lang="en-US" altLang="en-US" sz="1600" b="0" i="1" smtClean="0">
                              <a:latin typeface="Cambria Math"/>
                              <a:ea typeface="Cambria Math"/>
                              <a:sym typeface="Symbol" pitchFamily="18" charset="2"/>
                            </a:rPr>
                            <m:t>𝐵</m:t>
                          </m:r>
                        </m:den>
                      </m:f>
                      <m:r>
                        <a:rPr lang="en-US" altLang="en-US" sz="1600" b="0" i="1" dirty="0" smtClean="0">
                          <a:latin typeface="Cambria Math"/>
                          <a:ea typeface="Cambria Math"/>
                          <a:sym typeface="Symbol" pitchFamily="18" charset="2"/>
                        </a:rPr>
                        <m:t>=−</m:t>
                      </m:r>
                      <m:f>
                        <m:fPr>
                          <m:ctrlPr>
                            <a:rPr lang="en-US" altLang="en-US" sz="1600" b="0" i="1" dirty="0" smtClean="0">
                              <a:latin typeface="Cambria Math"/>
                              <a:ea typeface="Cambria Math"/>
                              <a:sym typeface="Symbol" pitchFamily="18" charset="2"/>
                            </a:rPr>
                          </m:ctrlPr>
                        </m:fPr>
                        <m:num>
                          <m:sSub>
                            <m:sSubPr>
                              <m:ctrlPr>
                                <a:rPr lang="en-US" altLang="en-US" sz="1600" b="0" i="1" dirty="0" smtClean="0">
                                  <a:latin typeface="Cambria Math"/>
                                  <a:ea typeface="Cambria Math"/>
                                  <a:sym typeface="Symbol" pitchFamily="18" charset="2"/>
                                </a:rPr>
                              </m:ctrlPr>
                            </m:sSubPr>
                            <m:e>
                              <m:r>
                                <a:rPr lang="en-US" altLang="en-US" sz="1600" b="0" i="1" dirty="0" smtClean="0">
                                  <a:latin typeface="Cambria Math"/>
                                  <a:ea typeface="Cambria Math"/>
                                  <a:sym typeface="Symbol" pitchFamily="18" charset="2"/>
                                </a:rPr>
                                <m:t>𝐵</m:t>
                              </m:r>
                            </m:e>
                            <m:sub>
                              <m:r>
                                <a:rPr lang="en-US" altLang="en-US" sz="1600" b="0" i="1" dirty="0" smtClean="0">
                                  <a:latin typeface="Cambria Math"/>
                                  <a:ea typeface="Cambria Math"/>
                                  <a:sym typeface="Symbol" pitchFamily="18" charset="2"/>
                                </a:rPr>
                                <m:t>𝑠</m:t>
                              </m:r>
                            </m:sub>
                          </m:sSub>
                          <m:r>
                            <a:rPr lang="en-US" altLang="en-US" sz="1600" b="0" i="1" dirty="0" smtClean="0">
                              <a:latin typeface="Cambria Math"/>
                              <a:ea typeface="Cambria Math"/>
                              <a:sym typeface="Symbol" pitchFamily="18" charset="2"/>
                            </a:rPr>
                            <m:t>h</m:t>
                          </m:r>
                        </m:num>
                        <m:den>
                          <m:sSub>
                            <m:sSubPr>
                              <m:ctrlPr>
                                <a:rPr lang="en-US" altLang="en-US" sz="1600" b="0" i="1" dirty="0" smtClean="0">
                                  <a:latin typeface="Cambria Math"/>
                                  <a:ea typeface="Cambria Math"/>
                                  <a:sym typeface="Symbol" pitchFamily="18" charset="2"/>
                                </a:rPr>
                              </m:ctrlPr>
                            </m:sSubPr>
                            <m:e>
                              <m:r>
                                <a:rPr lang="en-US" altLang="en-US" sz="1600" b="0" i="1" dirty="0" smtClean="0">
                                  <a:latin typeface="Cambria Math"/>
                                  <a:ea typeface="Cambria Math"/>
                                  <a:sym typeface="Symbol" pitchFamily="18" charset="2"/>
                                </a:rPr>
                                <m:t>𝐵</m:t>
                              </m:r>
                            </m:e>
                            <m:sub>
                              <m:r>
                                <a:rPr lang="en-US" altLang="en-US" sz="1600" b="0" i="1" dirty="0" smtClean="0">
                                  <a:latin typeface="Cambria Math"/>
                                  <a:ea typeface="Cambria Math"/>
                                  <a:sym typeface="Symbol" pitchFamily="18" charset="2"/>
                                </a:rPr>
                                <m:t>𝑞</m:t>
                              </m:r>
                            </m:sub>
                          </m:sSub>
                          <m:r>
                            <a:rPr lang="en-US" altLang="en-US" sz="1600" b="0" i="1" dirty="0" smtClean="0">
                              <a:latin typeface="Cambria Math"/>
                              <a:ea typeface="Cambria Math"/>
                              <a:sym typeface="Symbol" pitchFamily="18" charset="2"/>
                            </a:rPr>
                            <m:t>𝐴</m:t>
                          </m:r>
                        </m:den>
                      </m:f>
                      <m:r>
                        <a:rPr lang="en-US" altLang="en-US" sz="1600" b="0" i="1" dirty="0" smtClean="0">
                          <a:latin typeface="Cambria Math"/>
                          <a:ea typeface="Cambria Math"/>
                          <a:sym typeface="Symbol" pitchFamily="18" charset="2"/>
                        </a:rPr>
                        <m:t>   ⟶  </m:t>
                      </m:r>
                      <m:f>
                        <m:fPr>
                          <m:ctrlPr>
                            <a:rPr lang="en-US" altLang="en-US" sz="1600" i="1" dirty="0">
                              <a:latin typeface="Cambria Math"/>
                              <a:ea typeface="Cambria Math"/>
                              <a:sym typeface="Symbol" pitchFamily="18" charset="2"/>
                            </a:rPr>
                          </m:ctrlPr>
                        </m:fPr>
                        <m:num>
                          <m:sSub>
                            <m:sSubPr>
                              <m:ctrlPr>
                                <a:rPr lang="en-US" altLang="en-US" sz="1600" i="1" dirty="0">
                                  <a:latin typeface="Cambria Math"/>
                                  <a:ea typeface="Cambria Math"/>
                                  <a:sym typeface="Symbol" pitchFamily="18" charset="2"/>
                                </a:rPr>
                              </m:ctrlPr>
                            </m:sSubPr>
                            <m:e>
                              <m:r>
                                <a:rPr lang="en-US" altLang="en-US" sz="1600" b="0" i="1" dirty="0" smtClean="0">
                                  <a:latin typeface="Cambria Math"/>
                                  <a:ea typeface="Cambria Math"/>
                                  <a:sym typeface="Symbol" pitchFamily="18" charset="2"/>
                                </a:rPr>
                                <m:t>𝐵</m:t>
                              </m:r>
                            </m:e>
                            <m:sub>
                              <m:r>
                                <a:rPr lang="en-US" altLang="en-US" sz="1600" i="1" dirty="0">
                                  <a:latin typeface="Cambria Math"/>
                                  <a:ea typeface="Cambria Math"/>
                                  <a:sym typeface="Symbol" pitchFamily="18" charset="2"/>
                                </a:rPr>
                                <m:t>𝑠</m:t>
                              </m:r>
                            </m:sub>
                          </m:sSub>
                        </m:num>
                        <m:den>
                          <m:sSub>
                            <m:sSubPr>
                              <m:ctrlPr>
                                <a:rPr lang="en-US" altLang="en-US" sz="1600" i="1" dirty="0" smtClean="0">
                                  <a:latin typeface="Cambria Math"/>
                                  <a:ea typeface="Cambria Math"/>
                                  <a:sym typeface="Symbol" pitchFamily="18" charset="2"/>
                                </a:rPr>
                              </m:ctrlPr>
                            </m:sSubPr>
                            <m:e>
                              <m:r>
                                <a:rPr lang="en-US" altLang="en-US" sz="1600" b="0" i="1" dirty="0" smtClean="0">
                                  <a:latin typeface="Cambria Math"/>
                                  <a:ea typeface="Cambria Math"/>
                                  <a:sym typeface="Symbol" pitchFamily="18" charset="2"/>
                                </a:rPr>
                                <m:t>𝐵</m:t>
                              </m:r>
                            </m:e>
                            <m:sub>
                              <m:r>
                                <a:rPr lang="en-US" altLang="en-US" sz="1600" b="0" i="1" dirty="0" smtClean="0">
                                  <a:latin typeface="Cambria Math"/>
                                  <a:ea typeface="Cambria Math"/>
                                  <a:sym typeface="Symbol" pitchFamily="18" charset="2"/>
                                </a:rPr>
                                <m:t>𝑞</m:t>
                              </m:r>
                            </m:sub>
                          </m:sSub>
                        </m:den>
                      </m:f>
                      <m:r>
                        <a:rPr lang="en-US" altLang="en-US" sz="1600" b="0" i="1" dirty="0" smtClean="0">
                          <a:latin typeface="Cambria Math"/>
                          <a:ea typeface="Cambria Math"/>
                          <a:sym typeface="Symbol" pitchFamily="18" charset="2"/>
                        </a:rPr>
                        <m:t>=−</m:t>
                      </m:r>
                      <m:f>
                        <m:fPr>
                          <m:ctrlPr>
                            <a:rPr lang="en-US" altLang="en-US" sz="1600" b="0" i="1" dirty="0" smtClean="0">
                              <a:latin typeface="Cambria Math"/>
                              <a:ea typeface="Cambria Math"/>
                              <a:sym typeface="Symbol" pitchFamily="18" charset="2"/>
                            </a:rPr>
                          </m:ctrlPr>
                        </m:fPr>
                        <m:num>
                          <m:r>
                            <a:rPr lang="en-US" altLang="en-US" sz="1600" i="1">
                              <a:latin typeface="Cambria Math"/>
                              <a:ea typeface="Cambria Math"/>
                              <a:sym typeface="Symbol" pitchFamily="18" charset="2"/>
                            </a:rPr>
                            <m:t>∆</m:t>
                          </m:r>
                          <m:r>
                            <m:rPr>
                              <m:nor/>
                            </m:rPr>
                            <a:rPr lang="en-US" altLang="en-US" sz="1600" i="1" dirty="0">
                              <a:sym typeface="Symbol" pitchFamily="18" charset="2"/>
                            </a:rPr>
                            <m:t>F</m:t>
                          </m:r>
                        </m:num>
                        <m:den>
                          <m:r>
                            <a:rPr lang="en-US" altLang="en-US" sz="1600" b="0" i="1" dirty="0" smtClean="0">
                              <a:latin typeface="Cambria Math"/>
                              <a:ea typeface="Cambria Math"/>
                              <a:sym typeface="Symbol" pitchFamily="18" charset="2"/>
                            </a:rPr>
                            <m:t>𝐹</m:t>
                          </m:r>
                        </m:den>
                      </m:f>
                      <m:f>
                        <m:fPr>
                          <m:ctrlPr>
                            <a:rPr lang="en-US" sz="1600" i="1" dirty="0" smtClean="0">
                              <a:latin typeface="Cambria Math"/>
                            </a:rPr>
                          </m:ctrlPr>
                        </m:fPr>
                        <m:num>
                          <m:r>
                            <a:rPr lang="en-US" sz="1600" b="0" i="1" dirty="0" smtClean="0">
                              <a:latin typeface="Cambria Math"/>
                            </a:rPr>
                            <m:t>𝐴</m:t>
                          </m:r>
                        </m:num>
                        <m:den>
                          <m:r>
                            <a:rPr lang="en-US" sz="1600" b="0" i="1" dirty="0" smtClean="0">
                              <a:latin typeface="Cambria Math"/>
                            </a:rPr>
                            <m:t>h</m:t>
                          </m:r>
                        </m:den>
                      </m:f>
                      <m:r>
                        <a:rPr lang="en-US" altLang="en-US" sz="1600" b="0" i="1" dirty="0" smtClean="0">
                          <a:latin typeface="Cambria Math"/>
                          <a:ea typeface="Cambria Math"/>
                          <a:sym typeface="Symbol" pitchFamily="18" charset="2"/>
                        </a:rPr>
                        <m:t>=</m:t>
                      </m:r>
                      <m:f>
                        <m:fPr>
                          <m:ctrlPr>
                            <a:rPr lang="en-US" altLang="en-US" sz="1600" b="0" i="1" dirty="0" smtClean="0">
                              <a:latin typeface="Cambria Math"/>
                              <a:ea typeface="Cambria Math"/>
                              <a:sym typeface="Symbol" pitchFamily="18" charset="2"/>
                            </a:rPr>
                          </m:ctrlPr>
                        </m:fPr>
                        <m:num>
                          <m:r>
                            <a:rPr lang="en-US" altLang="en-US" sz="1600" b="0" i="1" dirty="0" smtClean="0">
                              <a:latin typeface="Cambria Math"/>
                              <a:ea typeface="Cambria Math"/>
                              <a:sym typeface="Symbol" pitchFamily="18" charset="2"/>
                            </a:rPr>
                            <m:t>𝐴</m:t>
                          </m:r>
                        </m:num>
                        <m:den>
                          <m:r>
                            <a:rPr lang="en-US" altLang="en-US" sz="1600" b="0" i="1" dirty="0" smtClean="0">
                              <a:latin typeface="Cambria Math"/>
                              <a:ea typeface="Cambria Math"/>
                              <a:sym typeface="Symbol" pitchFamily="18" charset="2"/>
                            </a:rPr>
                            <m:t>𝐹</m:t>
                          </m:r>
                          <m:sSub>
                            <m:sSubPr>
                              <m:ctrlPr>
                                <a:rPr lang="en-US" altLang="en-US" sz="1600" b="0" i="1" dirty="0" smtClean="0">
                                  <a:latin typeface="Cambria Math"/>
                                  <a:ea typeface="Cambria Math"/>
                                  <a:sym typeface="Symbol" pitchFamily="18" charset="2"/>
                                </a:rPr>
                              </m:ctrlPr>
                            </m:sSubPr>
                            <m:e>
                              <m:r>
                                <a:rPr lang="en-US" altLang="en-US" sz="1600" b="0" i="1" dirty="0" smtClean="0">
                                  <a:latin typeface="Cambria Math"/>
                                  <a:ea typeface="Cambria Math"/>
                                  <a:sym typeface="Symbol" pitchFamily="18" charset="2"/>
                                </a:rPr>
                                <m:t>𝜃</m:t>
                              </m:r>
                            </m:e>
                            <m:sub>
                              <m:r>
                                <a:rPr lang="en-US" altLang="en-US" sz="1600" b="0" i="1" dirty="0" smtClean="0">
                                  <a:latin typeface="Cambria Math"/>
                                  <a:ea typeface="Cambria Math"/>
                                  <a:sym typeface="Symbol" pitchFamily="18" charset="2"/>
                                </a:rPr>
                                <m:t>𝑐𝑟</m:t>
                              </m:r>
                            </m:sub>
                          </m:sSub>
                        </m:den>
                      </m:f>
                    </m:oMath>
                  </m:oMathPara>
                </a14:m>
                <a:endParaRPr lang="en-US" sz="1600" dirty="0"/>
              </a:p>
              <a:p>
                <a:pPr marL="0" indent="0" algn="just">
                  <a:buNone/>
                </a:pPr>
                <a:r>
                  <a:rPr lang="en-GB" sz="2000" dirty="0"/>
                  <a:t> </a:t>
                </a:r>
                <a:r>
                  <a:rPr lang="en-GB" sz="2000" dirty="0" smtClean="0"/>
                  <a:t> </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914400"/>
                <a:ext cx="8382000" cy="3218211"/>
              </a:xfrm>
              <a:blipFill rotWithShape="1">
                <a:blip r:embed="rId3"/>
                <a:stretch>
                  <a:fillRect l="-727" t="-947" r="-727" b="-31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Box 316"/>
              <p:cNvSpPr txBox="1">
                <a:spLocks noChangeArrowheads="1"/>
              </p:cNvSpPr>
              <p:nvPr/>
            </p:nvSpPr>
            <p:spPr bwMode="auto">
              <a:xfrm>
                <a:off x="3687978" y="3784349"/>
                <a:ext cx="2743200" cy="6699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14:m>
                  <m:oMath xmlns:m="http://schemas.openxmlformats.org/officeDocument/2006/math">
                    <m:r>
                      <a:rPr lang="en-US" altLang="en-US" sz="2000" i="1" smtClean="0">
                        <a:latin typeface="Cambria Math"/>
                        <a:ea typeface="Cambria Math"/>
                        <a:sym typeface="Symbol" pitchFamily="18" charset="2"/>
                      </a:rPr>
                      <m:t>∆</m:t>
                    </m:r>
                  </m:oMath>
                </a14:m>
                <a:r>
                  <a:rPr lang="en-US" altLang="en-US" sz="2000" i="1" dirty="0">
                    <a:sym typeface="Symbol" pitchFamily="18" charset="2"/>
                  </a:rPr>
                  <a:t>F</a:t>
                </a:r>
                <a:r>
                  <a:rPr lang="en-US" altLang="en-US" sz="2000" dirty="0" smtClean="0">
                    <a:sym typeface="Symbol" pitchFamily="18" charset="2"/>
                  </a:rPr>
                  <a:t> </a:t>
                </a:r>
                <a14:m>
                  <m:oMath xmlns:m="http://schemas.openxmlformats.org/officeDocument/2006/math">
                    <m:r>
                      <a:rPr lang="en-US" altLang="en-US" b="0" i="1" dirty="0" smtClean="0">
                        <a:latin typeface="Cambria Math"/>
                        <a:sym typeface="Symbol" pitchFamily="18" charset="2"/>
                      </a:rPr>
                      <m:t>=</m:t>
                    </m:r>
                    <m:f>
                      <m:fPr>
                        <m:ctrlPr>
                          <a:rPr lang="en-US" altLang="en-US" i="1" smtClean="0">
                            <a:latin typeface="Cambria Math"/>
                            <a:sym typeface="Symbol" pitchFamily="18" charset="2"/>
                          </a:rPr>
                        </m:ctrlPr>
                      </m:fPr>
                      <m:num>
                        <m:r>
                          <a:rPr lang="en-US" altLang="en-US" b="0" i="1" smtClean="0">
                            <a:latin typeface="Cambria Math"/>
                            <a:sym typeface="Symbol" pitchFamily="18" charset="2"/>
                          </a:rPr>
                          <m:t>h</m:t>
                        </m:r>
                      </m:num>
                      <m:den>
                        <m:sSub>
                          <m:sSubPr>
                            <m:ctrlPr>
                              <a:rPr lang="en-US" altLang="en-US" i="1" smtClean="0">
                                <a:latin typeface="Cambria Math"/>
                                <a:sym typeface="Symbol" pitchFamily="18" charset="2"/>
                              </a:rPr>
                            </m:ctrlPr>
                          </m:sSubPr>
                          <m:e>
                            <m:r>
                              <a:rPr lang="en-US" altLang="en-US" i="1" smtClean="0">
                                <a:latin typeface="Cambria Math"/>
                                <a:ea typeface="Cambria Math"/>
                                <a:sym typeface="Symbol" pitchFamily="18" charset="2"/>
                              </a:rPr>
                              <m:t>𝜃</m:t>
                            </m:r>
                          </m:e>
                          <m:sub>
                            <m:r>
                              <a:rPr lang="en-US" altLang="en-US" b="0" i="1" smtClean="0">
                                <a:latin typeface="Cambria Math"/>
                                <a:sym typeface="Symbol" pitchFamily="18" charset="2"/>
                              </a:rPr>
                              <m:t>𝑐𝑟𝑜𝑠𝑠</m:t>
                            </m:r>
                          </m:sub>
                        </m:sSub>
                      </m:den>
                    </m:f>
                  </m:oMath>
                </a14:m>
                <a:endParaRPr lang="en-US" altLang="en-US" dirty="0">
                  <a:sym typeface="Symbol" pitchFamily="18" charset="2"/>
                </a:endParaRPr>
              </a:p>
            </p:txBody>
          </p:sp>
        </mc:Choice>
        <mc:Fallback xmlns="">
          <p:sp>
            <p:nvSpPr>
              <p:cNvPr id="4" name="Text Box 316"/>
              <p:cNvSpPr txBox="1">
                <a:spLocks noRot="1" noChangeAspect="1" noMove="1" noResize="1" noEditPoints="1" noAdjustHandles="1" noChangeArrowheads="1" noChangeShapeType="1" noTextEdit="1"/>
              </p:cNvSpPr>
              <p:nvPr/>
            </p:nvSpPr>
            <p:spPr bwMode="auto">
              <a:xfrm>
                <a:off x="3687978" y="3784349"/>
                <a:ext cx="2743200" cy="669992"/>
              </a:xfrm>
              <a:prstGeom prst="rect">
                <a:avLst/>
              </a:prstGeom>
              <a:blipFill rotWithShape="1">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5" name="Group 317"/>
          <p:cNvGrpSpPr>
            <a:grpSpLocks/>
          </p:cNvGrpSpPr>
          <p:nvPr/>
        </p:nvGrpSpPr>
        <p:grpSpPr bwMode="auto">
          <a:xfrm>
            <a:off x="1863146" y="2262825"/>
            <a:ext cx="5234516" cy="1539491"/>
            <a:chOff x="96" y="1200"/>
            <a:chExt cx="5486" cy="1632"/>
          </a:xfrm>
        </p:grpSpPr>
        <p:sp>
          <p:nvSpPr>
            <p:cNvPr id="6" name="Line 309"/>
            <p:cNvSpPr>
              <a:spLocks noChangeShapeType="1"/>
            </p:cNvSpPr>
            <p:nvPr/>
          </p:nvSpPr>
          <p:spPr bwMode="auto">
            <a:xfrm>
              <a:off x="4435" y="2208"/>
              <a:ext cx="1037" cy="0"/>
            </a:xfrm>
            <a:prstGeom prst="line">
              <a:avLst/>
            </a:prstGeom>
            <a:noFill/>
            <a:ln w="19050">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303"/>
            <p:cNvSpPr>
              <a:spLocks noChangeShapeType="1"/>
            </p:cNvSpPr>
            <p:nvPr/>
          </p:nvSpPr>
          <p:spPr bwMode="auto">
            <a:xfrm>
              <a:off x="390" y="2208"/>
              <a:ext cx="44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239"/>
            <p:cNvSpPr>
              <a:spLocks noChangeShapeType="1"/>
            </p:cNvSpPr>
            <p:nvPr/>
          </p:nvSpPr>
          <p:spPr bwMode="auto">
            <a:xfrm>
              <a:off x="2664" y="1584"/>
              <a:ext cx="0" cy="1248"/>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214"/>
            <p:cNvSpPr txBox="1">
              <a:spLocks noChangeArrowheads="1"/>
            </p:cNvSpPr>
            <p:nvPr/>
          </p:nvSpPr>
          <p:spPr bwMode="auto">
            <a:xfrm>
              <a:off x="5232" y="1200"/>
              <a:ext cx="3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00FF"/>
                  </a:solidFill>
                </a:rPr>
                <a:t>ions</a:t>
              </a:r>
            </a:p>
          </p:txBody>
        </p:sp>
        <p:sp>
          <p:nvSpPr>
            <p:cNvPr id="11" name="Line 299"/>
            <p:cNvSpPr>
              <a:spLocks noChangeShapeType="1"/>
            </p:cNvSpPr>
            <p:nvPr/>
          </p:nvSpPr>
          <p:spPr bwMode="auto">
            <a:xfrm>
              <a:off x="1632" y="2088"/>
              <a:ext cx="2064"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218"/>
            <p:cNvSpPr>
              <a:spLocks noChangeShapeType="1"/>
            </p:cNvSpPr>
            <p:nvPr/>
          </p:nvSpPr>
          <p:spPr bwMode="auto">
            <a:xfrm>
              <a:off x="843" y="2206"/>
              <a:ext cx="3587" cy="0"/>
            </a:xfrm>
            <a:prstGeom prst="line">
              <a:avLst/>
            </a:prstGeom>
            <a:noFill/>
            <a:ln w="19050">
              <a:solidFill>
                <a:srgbClr val="FF0000"/>
              </a:solidFill>
              <a:prstDash val="dash"/>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AutoShape 221"/>
            <p:cNvSpPr>
              <a:spLocks noChangeAspect="1" noChangeArrowheads="1"/>
            </p:cNvSpPr>
            <p:nvPr/>
          </p:nvSpPr>
          <p:spPr bwMode="auto">
            <a:xfrm>
              <a:off x="4575" y="2164"/>
              <a:ext cx="86" cy="86"/>
            </a:xfrm>
            <a:prstGeom prst="octagon">
              <a:avLst>
                <a:gd name="adj" fmla="val 29287"/>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222"/>
            <p:cNvSpPr>
              <a:spLocks noChangeAspect="1" noChangeArrowheads="1"/>
            </p:cNvSpPr>
            <p:nvPr/>
          </p:nvSpPr>
          <p:spPr bwMode="auto">
            <a:xfrm>
              <a:off x="591" y="2164"/>
              <a:ext cx="86" cy="86"/>
            </a:xfrm>
            <a:prstGeom prst="octagon">
              <a:avLst>
                <a:gd name="adj" fmla="val 29287"/>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234"/>
            <p:cNvSpPr>
              <a:spLocks noChangeAspect="1" noChangeArrowheads="1"/>
            </p:cNvSpPr>
            <p:nvPr/>
          </p:nvSpPr>
          <p:spPr bwMode="auto">
            <a:xfrm rot="42780000">
              <a:off x="3040" y="2045"/>
              <a:ext cx="86" cy="86"/>
            </a:xfrm>
            <a:prstGeom prst="octagon">
              <a:avLst>
                <a:gd name="adj" fmla="val 2928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235"/>
            <p:cNvSpPr>
              <a:spLocks noChangeAspect="1" noChangeArrowheads="1"/>
            </p:cNvSpPr>
            <p:nvPr/>
          </p:nvSpPr>
          <p:spPr bwMode="auto">
            <a:xfrm rot="42780000">
              <a:off x="4982" y="2164"/>
              <a:ext cx="86" cy="86"/>
            </a:xfrm>
            <a:prstGeom prst="octagon">
              <a:avLst>
                <a:gd name="adj" fmla="val 2928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236"/>
            <p:cNvSpPr>
              <a:spLocks noChangeAspect="1" noChangeArrowheads="1"/>
            </p:cNvSpPr>
            <p:nvPr/>
          </p:nvSpPr>
          <p:spPr bwMode="auto">
            <a:xfrm rot="42780000">
              <a:off x="1028" y="2130"/>
              <a:ext cx="86" cy="86"/>
            </a:xfrm>
            <a:prstGeom prst="octagon">
              <a:avLst>
                <a:gd name="adj" fmla="val 2928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219"/>
            <p:cNvSpPr>
              <a:spLocks noChangeShapeType="1"/>
            </p:cNvSpPr>
            <p:nvPr/>
          </p:nvSpPr>
          <p:spPr bwMode="auto">
            <a:xfrm rot="42300000">
              <a:off x="382" y="2128"/>
              <a:ext cx="5136" cy="0"/>
            </a:xfrm>
            <a:prstGeom prst="line">
              <a:avLst/>
            </a:prstGeom>
            <a:noFill/>
            <a:ln w="19050">
              <a:solidFill>
                <a:srgbClr val="0000FF"/>
              </a:solidFill>
              <a:round/>
              <a:headEnd type="stealth"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AutoShape 220"/>
            <p:cNvSpPr>
              <a:spLocks noChangeAspect="1" noChangeArrowheads="1"/>
            </p:cNvSpPr>
            <p:nvPr/>
          </p:nvSpPr>
          <p:spPr bwMode="auto">
            <a:xfrm rot="21300000">
              <a:off x="2622" y="2160"/>
              <a:ext cx="86" cy="86"/>
            </a:xfrm>
            <a:prstGeom prst="octagon">
              <a:avLst>
                <a:gd name="adj" fmla="val 29287"/>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23"/>
            <p:cNvSpPr>
              <a:spLocks noChangeAspect="1" noChangeArrowheads="1"/>
            </p:cNvSpPr>
            <p:nvPr/>
          </p:nvSpPr>
          <p:spPr bwMode="auto">
            <a:xfrm rot="21300000">
              <a:off x="1420" y="2502"/>
              <a:ext cx="58" cy="58"/>
            </a:xfrm>
            <a:prstGeom prst="octagon">
              <a:avLst>
                <a:gd name="adj" fmla="val 29287"/>
              </a:avLst>
            </a:prstGeom>
            <a:solidFill>
              <a:schemeClr val="bg1"/>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24"/>
            <p:cNvSpPr>
              <a:spLocks noChangeAspect="1" noChangeArrowheads="1"/>
            </p:cNvSpPr>
            <p:nvPr/>
          </p:nvSpPr>
          <p:spPr bwMode="auto">
            <a:xfrm rot="21300000">
              <a:off x="5322" y="1458"/>
              <a:ext cx="58" cy="58"/>
            </a:xfrm>
            <a:prstGeom prst="octagon">
              <a:avLst>
                <a:gd name="adj" fmla="val 29287"/>
              </a:avLst>
            </a:prstGeom>
            <a:solidFill>
              <a:schemeClr val="bg1"/>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25"/>
            <p:cNvSpPr>
              <a:spLocks noChangeAspect="1" noChangeArrowheads="1"/>
            </p:cNvSpPr>
            <p:nvPr/>
          </p:nvSpPr>
          <p:spPr bwMode="auto">
            <a:xfrm rot="21300000">
              <a:off x="3417" y="1968"/>
              <a:ext cx="58" cy="58"/>
            </a:xfrm>
            <a:prstGeom prst="octagon">
              <a:avLst>
                <a:gd name="adj" fmla="val 29287"/>
              </a:avLst>
            </a:prstGeom>
            <a:solidFill>
              <a:schemeClr val="bg1"/>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28"/>
            <p:cNvSpPr>
              <a:spLocks noChangeAspect="1" noChangeArrowheads="1"/>
            </p:cNvSpPr>
            <p:nvPr/>
          </p:nvSpPr>
          <p:spPr bwMode="auto">
            <a:xfrm rot="21300000">
              <a:off x="1059" y="2595"/>
              <a:ext cx="58" cy="58"/>
            </a:xfrm>
            <a:prstGeom prst="octagon">
              <a:avLst>
                <a:gd name="adj" fmla="val 29287"/>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29"/>
            <p:cNvSpPr>
              <a:spLocks noChangeAspect="1" noChangeArrowheads="1"/>
            </p:cNvSpPr>
            <p:nvPr/>
          </p:nvSpPr>
          <p:spPr bwMode="auto">
            <a:xfrm rot="21300000">
              <a:off x="4961" y="1551"/>
              <a:ext cx="58" cy="58"/>
            </a:xfrm>
            <a:prstGeom prst="octagon">
              <a:avLst>
                <a:gd name="adj" fmla="val 29287"/>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30"/>
            <p:cNvSpPr>
              <a:spLocks noChangeAspect="1" noChangeArrowheads="1"/>
            </p:cNvSpPr>
            <p:nvPr/>
          </p:nvSpPr>
          <p:spPr bwMode="auto">
            <a:xfrm rot="21300000">
              <a:off x="3056" y="2061"/>
              <a:ext cx="58" cy="58"/>
            </a:xfrm>
            <a:prstGeom prst="octagon">
              <a:avLst>
                <a:gd name="adj" fmla="val 29287"/>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97"/>
            <p:cNvSpPr>
              <a:spLocks noChangeShapeType="1"/>
            </p:cNvSpPr>
            <p:nvPr/>
          </p:nvSpPr>
          <p:spPr bwMode="auto">
            <a:xfrm>
              <a:off x="1632" y="1728"/>
              <a:ext cx="0" cy="912"/>
            </a:xfrm>
            <a:prstGeom prst="line">
              <a:avLst/>
            </a:prstGeom>
            <a:noFill/>
            <a:ln w="19050">
              <a:solidFill>
                <a:srgbClr val="FF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98"/>
            <p:cNvSpPr>
              <a:spLocks noChangeShapeType="1"/>
            </p:cNvSpPr>
            <p:nvPr/>
          </p:nvSpPr>
          <p:spPr bwMode="auto">
            <a:xfrm>
              <a:off x="3696" y="1728"/>
              <a:ext cx="0" cy="912"/>
            </a:xfrm>
            <a:prstGeom prst="line">
              <a:avLst/>
            </a:prstGeom>
            <a:noFill/>
            <a:ln w="19050">
              <a:solidFill>
                <a:srgbClr val="FF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Rectangle 302"/>
            <p:cNvSpPr>
              <a:spLocks noChangeArrowheads="1"/>
            </p:cNvSpPr>
            <p:nvPr/>
          </p:nvSpPr>
          <p:spPr bwMode="auto">
            <a:xfrm>
              <a:off x="768" y="2064"/>
              <a:ext cx="144" cy="288"/>
            </a:xfrm>
            <a:prstGeom prst="rect">
              <a:avLst/>
            </a:prstGeom>
            <a:solidFill>
              <a:srgbClr val="008000">
                <a:alpha val="50000"/>
              </a:srgbClr>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304"/>
            <p:cNvSpPr>
              <a:spLocks noChangeShapeType="1"/>
            </p:cNvSpPr>
            <p:nvPr/>
          </p:nvSpPr>
          <p:spPr bwMode="auto">
            <a:xfrm flipV="1">
              <a:off x="847" y="2091"/>
              <a:ext cx="781" cy="11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05"/>
            <p:cNvSpPr>
              <a:spLocks noChangeShapeType="1"/>
            </p:cNvSpPr>
            <p:nvPr/>
          </p:nvSpPr>
          <p:spPr bwMode="auto">
            <a:xfrm flipH="1">
              <a:off x="834" y="1698"/>
              <a:ext cx="0" cy="324"/>
            </a:xfrm>
            <a:prstGeom prst="line">
              <a:avLst/>
            </a:prstGeom>
            <a:noFill/>
            <a:ln w="9525">
              <a:solidFill>
                <a:schemeClr val="tx1"/>
              </a:solidFill>
              <a:prstDash val="dash"/>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307"/>
            <p:cNvSpPr txBox="1">
              <a:spLocks noChangeArrowheads="1"/>
            </p:cNvSpPr>
            <p:nvPr/>
          </p:nvSpPr>
          <p:spPr bwMode="auto">
            <a:xfrm>
              <a:off x="96" y="2082"/>
              <a:ext cx="2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FF0000"/>
                  </a:solidFill>
                </a:rPr>
                <a:t>e</a:t>
              </a:r>
              <a:r>
                <a:rPr lang="en-US" altLang="en-US" sz="1600" baseline="30000">
                  <a:solidFill>
                    <a:srgbClr val="FF0000"/>
                  </a:solidFill>
                </a:rPr>
                <a:t>-</a:t>
              </a:r>
              <a:endParaRPr lang="en-US" altLang="en-US" sz="1600">
                <a:solidFill>
                  <a:srgbClr val="FF0000"/>
                </a:solidFill>
              </a:endParaRPr>
            </a:p>
          </p:txBody>
        </p:sp>
        <p:sp>
          <p:nvSpPr>
            <p:cNvPr id="33" name="Rectangle 308"/>
            <p:cNvSpPr>
              <a:spLocks noChangeArrowheads="1"/>
            </p:cNvSpPr>
            <p:nvPr/>
          </p:nvSpPr>
          <p:spPr bwMode="auto">
            <a:xfrm>
              <a:off x="4356" y="2064"/>
              <a:ext cx="144" cy="288"/>
            </a:xfrm>
            <a:prstGeom prst="rect">
              <a:avLst/>
            </a:prstGeom>
            <a:solidFill>
              <a:srgbClr val="008000">
                <a:alpha val="50000"/>
              </a:srgbClr>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10"/>
            <p:cNvSpPr>
              <a:spLocks noChangeShapeType="1"/>
            </p:cNvSpPr>
            <p:nvPr/>
          </p:nvSpPr>
          <p:spPr bwMode="auto">
            <a:xfrm>
              <a:off x="3696" y="2085"/>
              <a:ext cx="743" cy="11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11"/>
            <p:cNvSpPr>
              <a:spLocks noChangeShapeType="1"/>
            </p:cNvSpPr>
            <p:nvPr/>
          </p:nvSpPr>
          <p:spPr bwMode="auto">
            <a:xfrm>
              <a:off x="1632" y="2328"/>
              <a:ext cx="2064"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12"/>
            <p:cNvSpPr>
              <a:spLocks noChangeShapeType="1"/>
            </p:cNvSpPr>
            <p:nvPr/>
          </p:nvSpPr>
          <p:spPr bwMode="auto">
            <a:xfrm>
              <a:off x="846" y="2208"/>
              <a:ext cx="783" cy="119"/>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13"/>
            <p:cNvSpPr>
              <a:spLocks noChangeShapeType="1"/>
            </p:cNvSpPr>
            <p:nvPr/>
          </p:nvSpPr>
          <p:spPr bwMode="auto">
            <a:xfrm flipV="1">
              <a:off x="3694" y="2202"/>
              <a:ext cx="745" cy="129"/>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14"/>
            <p:cNvSpPr>
              <a:spLocks noChangeShapeType="1"/>
            </p:cNvSpPr>
            <p:nvPr/>
          </p:nvSpPr>
          <p:spPr bwMode="auto">
            <a:xfrm flipV="1">
              <a:off x="2208" y="1878"/>
              <a:ext cx="0" cy="192"/>
            </a:xfrm>
            <a:prstGeom prst="line">
              <a:avLst/>
            </a:prstGeom>
            <a:noFill/>
            <a:ln w="19050">
              <a:solidFill>
                <a:srgbClr val="FF00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15"/>
            <p:cNvSpPr>
              <a:spLocks noChangeShapeType="1"/>
            </p:cNvSpPr>
            <p:nvPr/>
          </p:nvSpPr>
          <p:spPr bwMode="auto">
            <a:xfrm rot="10800000" flipV="1">
              <a:off x="2208" y="2221"/>
              <a:ext cx="0" cy="192"/>
            </a:xfrm>
            <a:prstGeom prst="line">
              <a:avLst/>
            </a:prstGeom>
            <a:noFill/>
            <a:ln w="19050">
              <a:solidFill>
                <a:srgbClr val="FF00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mc:AlternateContent xmlns:mc="http://schemas.openxmlformats.org/markup-compatibility/2006" xmlns:a14="http://schemas.microsoft.com/office/drawing/2010/main">
        <mc:Choice Requires="a14">
          <p:sp>
            <p:nvSpPr>
              <p:cNvPr id="10" name="Rectangle 9"/>
              <p:cNvSpPr/>
              <p:nvPr/>
            </p:nvSpPr>
            <p:spPr>
              <a:xfrm>
                <a:off x="596164" y="5334000"/>
                <a:ext cx="7564688" cy="667747"/>
              </a:xfrm>
              <a:prstGeom prst="rect">
                <a:avLst/>
              </a:prstGeom>
            </p:spPr>
            <p:txBody>
              <a:bodyPr wrap="square">
                <a:spAutoFit/>
              </a:bodyPr>
              <a:lstStyle/>
              <a:p>
                <a:r>
                  <a:rPr lang="en-US" sz="1800" dirty="0" smtClean="0"/>
                  <a:t>Here  </a:t>
                </a:r>
                <a14:m>
                  <m:oMath xmlns:m="http://schemas.openxmlformats.org/officeDocument/2006/math">
                    <m:sSub>
                      <m:sSubPr>
                        <m:ctrlPr>
                          <a:rPr lang="en-US" sz="1800" i="1" smtClean="0">
                            <a:latin typeface="Cambria Math"/>
                          </a:rPr>
                        </m:ctrlPr>
                      </m:sSubPr>
                      <m:e>
                        <m:r>
                          <a:rPr lang="en-US" sz="1800" b="0" i="1" smtClean="0">
                            <a:latin typeface="Cambria Math"/>
                          </a:rPr>
                          <m:t>𝐵</m:t>
                        </m:r>
                      </m:e>
                      <m:sub>
                        <m:r>
                          <a:rPr lang="en-US" sz="1800" b="0" i="1" smtClean="0">
                            <a:latin typeface="Cambria Math"/>
                          </a:rPr>
                          <m:t>𝑞</m:t>
                        </m:r>
                      </m:sub>
                    </m:sSub>
                    <m:r>
                      <a:rPr lang="en-US" sz="1800" b="0" i="1" smtClean="0">
                        <a:latin typeface="Cambria Math"/>
                      </a:rPr>
                      <m:t> </m:t>
                    </m:r>
                  </m:oMath>
                </a14:m>
                <a:r>
                  <a:rPr lang="en-US" sz="1800" dirty="0" smtClean="0"/>
                  <a:t>and </a:t>
                </a:r>
                <a14:m>
                  <m:oMath xmlns:m="http://schemas.openxmlformats.org/officeDocument/2006/math">
                    <m:sSub>
                      <m:sSubPr>
                        <m:ctrlPr>
                          <a:rPr lang="en-US" sz="1800" i="1">
                            <a:latin typeface="Cambria Math"/>
                          </a:rPr>
                        </m:ctrlPr>
                      </m:sSubPr>
                      <m:e>
                        <m:r>
                          <a:rPr lang="en-US" sz="1800" i="1">
                            <a:latin typeface="Cambria Math"/>
                          </a:rPr>
                          <m:t>𝐵</m:t>
                        </m:r>
                      </m:e>
                      <m:sub>
                        <m:r>
                          <a:rPr lang="en-US" sz="1800" b="0" i="1" smtClean="0">
                            <a:latin typeface="Cambria Math"/>
                          </a:rPr>
                          <m:t>𝑠</m:t>
                        </m:r>
                      </m:sub>
                    </m:sSub>
                    <m:r>
                      <a:rPr lang="en-US" sz="1800" i="1">
                        <a:latin typeface="Cambria Math"/>
                      </a:rPr>
                      <m:t> </m:t>
                    </m:r>
                  </m:oMath>
                </a14:m>
                <a:r>
                  <a:rPr lang="en-US" sz="1800" dirty="0" smtClean="0"/>
                  <a:t>are </a:t>
                </a:r>
                <a:r>
                  <a:rPr lang="en-US" sz="1800" dirty="0"/>
                  <a:t>the </a:t>
                </a:r>
                <a:r>
                  <a:rPr lang="en-US" sz="1800" dirty="0" err="1"/>
                  <a:t>quadrupole</a:t>
                </a:r>
                <a:r>
                  <a:rPr lang="en-US" sz="1800" dirty="0"/>
                  <a:t> and </a:t>
                </a:r>
                <a:r>
                  <a:rPr lang="en-US" sz="1800" dirty="0" err="1"/>
                  <a:t>sextupole</a:t>
                </a:r>
                <a:r>
                  <a:rPr lang="en-US" sz="1800" dirty="0"/>
                  <a:t> fields </a:t>
                </a:r>
                <a:r>
                  <a:rPr lang="en-US" sz="1800" dirty="0" smtClean="0"/>
                  <a:t>value at conductors; </a:t>
                </a:r>
              </a:p>
              <a:p>
                <a14:m>
                  <m:oMath xmlns:m="http://schemas.openxmlformats.org/officeDocument/2006/math">
                    <m:r>
                      <a:rPr lang="en-US" sz="1800" b="0" i="1" smtClean="0">
                        <a:latin typeface="Cambria Math"/>
                      </a:rPr>
                      <m:t>𝐴</m:t>
                    </m:r>
                    <m:r>
                      <a:rPr lang="en-US" sz="1800" b="0" i="1" smtClean="0">
                        <a:latin typeface="Cambria Math"/>
                      </a:rPr>
                      <m:t> </m:t>
                    </m:r>
                  </m:oMath>
                </a14:m>
                <a:r>
                  <a:rPr lang="en-US" sz="1800" dirty="0" smtClean="0"/>
                  <a:t> is the aperture .</a:t>
                </a:r>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596164" y="5334000"/>
                <a:ext cx="7564688" cy="667747"/>
              </a:xfrm>
              <a:prstGeom prst="rect">
                <a:avLst/>
              </a:prstGeom>
              <a:blipFill rotWithShape="1">
                <a:blip r:embed="rId5"/>
                <a:stretch>
                  <a:fillRect l="-725" t="-4545" b="-13636"/>
                </a:stretch>
              </a:blipFill>
            </p:spPr>
            <p:txBody>
              <a:bodyPr/>
              <a:lstStyle/>
              <a:p>
                <a:r>
                  <a:rPr lang="en-US">
                    <a:noFill/>
                  </a:rPr>
                  <a:t> </a:t>
                </a:r>
              </a:p>
            </p:txBody>
          </p:sp>
        </mc:Fallback>
      </mc:AlternateContent>
    </p:spTree>
    <p:extLst>
      <p:ext uri="{BB962C8B-B14F-4D97-AF65-F5344CB8AC3E}">
        <p14:creationId xmlns:p14="http://schemas.microsoft.com/office/powerpoint/2010/main" val="319581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00000"/>
                </a:solidFill>
              </a:rPr>
              <a:t>Estimations of </a:t>
            </a:r>
            <a:r>
              <a:rPr lang="en-US" sz="3200" dirty="0" err="1" smtClean="0">
                <a:solidFill>
                  <a:srgbClr val="C00000"/>
                </a:solidFill>
              </a:rPr>
              <a:t>ScSyn</a:t>
            </a:r>
            <a:r>
              <a:rPr lang="en-US" sz="3200" dirty="0" smtClean="0">
                <a:solidFill>
                  <a:srgbClr val="C00000"/>
                </a:solidFill>
              </a:rPr>
              <a:t> parameters</a:t>
            </a:r>
            <a:endParaRPr lang="en-US" sz="3200" dirty="0">
              <a:solidFill>
                <a:srgbClr val="C00000"/>
              </a:solidFill>
            </a:endParaRPr>
          </a:p>
        </p:txBody>
      </p:sp>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762000" y="1143000"/>
                <a:ext cx="7772400" cy="4810741"/>
              </a:xfrm>
              <a:prstGeom prst="rect">
                <a:avLst/>
              </a:prstGeom>
              <a:noFill/>
            </p:spPr>
            <p:txBody>
              <a:bodyPr wrap="square" rtlCol="0">
                <a:spAutoFit/>
              </a:bodyPr>
              <a:lstStyle/>
              <a:p>
                <a:pPr marL="0" indent="0">
                  <a:buNone/>
                </a:pPr>
                <a:r>
                  <a:rPr lang="en-US" sz="1800" i="1" dirty="0" smtClean="0">
                    <a:latin typeface="Cambria Math"/>
                    <a:ea typeface="Cambria Math"/>
                  </a:rPr>
                  <a:t>Electrons</a:t>
                </a:r>
              </a:p>
              <a:p>
                <a14:m>
                  <m:oMath xmlns:m="http://schemas.openxmlformats.org/officeDocument/2006/math">
                    <m:r>
                      <a:rPr lang="en-US" sz="1800" i="1" smtClean="0">
                        <a:latin typeface="Cambria Math"/>
                        <a:ea typeface="Cambria Math"/>
                      </a:rPr>
                      <m:t>𝜆</m:t>
                    </m:r>
                    <m:r>
                      <a:rPr lang="en-US" sz="1800" i="1" smtClean="0">
                        <a:latin typeface="Cambria Math"/>
                        <a:ea typeface="Cambria Math"/>
                      </a:rPr>
                      <m:t>=30 </m:t>
                    </m:r>
                    <m:r>
                      <a:rPr lang="en-US" sz="1800" i="1" smtClean="0">
                        <a:latin typeface="Cambria Math"/>
                        <a:ea typeface="Cambria Math"/>
                      </a:rPr>
                      <m:t>𝑐𝑚</m:t>
                    </m:r>
                    <m:r>
                      <m:rPr>
                        <m:nor/>
                      </m:rPr>
                      <a:rPr lang="en-US" sz="1800" dirty="0"/>
                      <m:t> </m:t>
                    </m:r>
                    <m:r>
                      <a:rPr lang="en-US" sz="1800">
                        <a:latin typeface="Cambria Math"/>
                        <a:ea typeface="Cambria Math"/>
                      </a:rPr>
                      <m:t>    </m:t>
                    </m:r>
                    <m:r>
                      <a:rPr lang="en-US" sz="1800" i="1">
                        <a:latin typeface="Cambria Math"/>
                        <a:ea typeface="Cambria Math"/>
                      </a:rPr>
                      <m:t>⟶</m:t>
                    </m:r>
                    <m:r>
                      <a:rPr lang="en-US" sz="1800" b="0" i="1" smtClean="0">
                        <a:latin typeface="Cambria Math"/>
                        <a:ea typeface="Cambria Math"/>
                      </a:rPr>
                      <m:t>         </m:t>
                    </m:r>
                    <m:r>
                      <a:rPr lang="en-US" sz="1800" i="1">
                        <a:latin typeface="Cambria Math"/>
                        <a:ea typeface="Cambria Math"/>
                      </a:rPr>
                      <m:t>∆</m:t>
                    </m:r>
                    <m:r>
                      <a:rPr lang="en-US" sz="1800" i="1">
                        <a:latin typeface="Cambria Math"/>
                        <a:ea typeface="Cambria Math"/>
                      </a:rPr>
                      <m:t>𝐹</m:t>
                    </m:r>
                    <m:r>
                      <a:rPr lang="en-US" sz="1800" i="1">
                        <a:latin typeface="Cambria Math"/>
                        <a:ea typeface="Cambria Math"/>
                      </a:rPr>
                      <m:t>=±3.75 </m:t>
                    </m:r>
                    <m:r>
                      <a:rPr lang="en-US" sz="1800" i="1">
                        <a:latin typeface="Cambria Math"/>
                        <a:ea typeface="Cambria Math"/>
                      </a:rPr>
                      <m:t>𝑐𝑚</m:t>
                    </m:r>
                  </m:oMath>
                </a14:m>
                <a:r>
                  <a:rPr lang="en-US" sz="1800" dirty="0" smtClean="0"/>
                  <a:t>;</a:t>
                </a:r>
              </a:p>
              <a:p>
                <a14:m>
                  <m:oMath xmlns:m="http://schemas.openxmlformats.org/officeDocument/2006/math">
                    <m:sSub>
                      <m:sSubPr>
                        <m:ctrlPr>
                          <a:rPr lang="en-US" sz="1800" i="1" dirty="0" smtClean="0">
                            <a:latin typeface="Cambria Math"/>
                          </a:rPr>
                        </m:ctrlPr>
                      </m:sSubPr>
                      <m:e>
                        <m:sSub>
                          <m:sSubPr>
                            <m:ctrlPr>
                              <a:rPr lang="en-US" sz="1800" i="1">
                                <a:latin typeface="Cambria Math"/>
                                <a:ea typeface="Cambria Math"/>
                              </a:rPr>
                            </m:ctrlPr>
                          </m:sSubPr>
                          <m:e>
                            <m:r>
                              <a:rPr lang="en-US" sz="1800" i="1">
                                <a:latin typeface="Cambria Math"/>
                                <a:ea typeface="Cambria Math"/>
                              </a:rPr>
                              <m:t>𝜃</m:t>
                            </m:r>
                          </m:e>
                          <m:sub>
                            <m:r>
                              <a:rPr lang="en-US" sz="1800" i="1">
                                <a:latin typeface="Cambria Math"/>
                                <a:ea typeface="Cambria Math"/>
                              </a:rPr>
                              <m:t>𝑐𝑟</m:t>
                            </m:r>
                          </m:sub>
                        </m:sSub>
                        <m:r>
                          <a:rPr lang="en-US" sz="1800">
                            <a:latin typeface="Cambria Math"/>
                            <a:ea typeface="Cambria Math"/>
                          </a:rPr>
                          <m:t>=50</m:t>
                        </m:r>
                        <m:r>
                          <a:rPr lang="en-US" sz="1800" b="0" i="0" smtClean="0">
                            <a:latin typeface="Cambria Math"/>
                            <a:ea typeface="Cambria Math"/>
                          </a:rPr>
                          <m:t> </m:t>
                        </m:r>
                        <m:r>
                          <a:rPr lang="en-US" sz="1800" i="1">
                            <a:latin typeface="Cambria Math"/>
                            <a:ea typeface="Cambria Math"/>
                          </a:rPr>
                          <m:t>𝑚𝑟</m:t>
                        </m:r>
                        <m:r>
                          <a:rPr lang="en-US" sz="1800" b="0" i="1" smtClean="0">
                            <a:latin typeface="Cambria Math"/>
                            <a:ea typeface="Cambria Math"/>
                          </a:rPr>
                          <m:t>  </m:t>
                        </m:r>
                        <m:r>
                          <a:rPr lang="en-US" sz="1800" i="1">
                            <a:latin typeface="Cambria Math"/>
                            <a:ea typeface="Cambria Math"/>
                          </a:rPr>
                          <m:t>⟶</m:t>
                        </m:r>
                        <m:r>
                          <a:rPr lang="en-US" sz="1800" b="0" i="1" smtClean="0">
                            <a:latin typeface="Cambria Math"/>
                            <a:ea typeface="Cambria Math"/>
                          </a:rPr>
                          <m:t>          </m:t>
                        </m:r>
                        <m:r>
                          <a:rPr lang="en-US" sz="1800" b="0" i="1" dirty="0" smtClean="0">
                            <a:latin typeface="Cambria Math"/>
                          </a:rPr>
                          <m:t>h</m:t>
                        </m:r>
                      </m:e>
                      <m:sub>
                        <m:r>
                          <a:rPr lang="en-US" sz="1800" b="0" i="1" dirty="0" smtClean="0">
                            <a:latin typeface="Cambria Math"/>
                          </a:rPr>
                          <m:t>𝑚𝑎𝑥</m:t>
                        </m:r>
                      </m:sub>
                    </m:sSub>
                  </m:oMath>
                </a14:m>
                <a:r>
                  <a:rPr lang="en-US" sz="1800" i="1" dirty="0" smtClean="0">
                    <a:latin typeface="Cambria Math"/>
                    <a:ea typeface="Cambria Math"/>
                  </a:rPr>
                  <a:t>= </a:t>
                </a:r>
                <a14:m>
                  <m:oMath xmlns:m="http://schemas.openxmlformats.org/officeDocument/2006/math">
                    <m:r>
                      <a:rPr lang="en-US" sz="1800" i="1" dirty="0" smtClean="0">
                        <a:latin typeface="Cambria Math"/>
                        <a:ea typeface="Cambria Math"/>
                      </a:rPr>
                      <m:t>±</m:t>
                    </m:r>
                  </m:oMath>
                </a14:m>
                <a:r>
                  <a:rPr lang="en-US" sz="1800" dirty="0" smtClean="0">
                    <a:latin typeface="Cambria Math"/>
                    <a:ea typeface="Cambria Math"/>
                  </a:rPr>
                  <a:t>2 mm</a:t>
                </a:r>
              </a:p>
              <a:p>
                <a14:m>
                  <m:oMath xmlns:m="http://schemas.openxmlformats.org/officeDocument/2006/math">
                    <m:sSub>
                      <m:sSubPr>
                        <m:ctrlPr>
                          <a:rPr lang="en-US" sz="1800" b="0" i="1" smtClean="0">
                            <a:latin typeface="Cambria Math"/>
                            <a:ea typeface="Cambria Math"/>
                          </a:rPr>
                        </m:ctrlPr>
                      </m:sSubPr>
                      <m:e>
                        <m:r>
                          <a:rPr lang="en-US" sz="1800" b="0" i="1" smtClean="0">
                            <a:latin typeface="Cambria Math"/>
                            <a:ea typeface="Cambria Math"/>
                          </a:rPr>
                          <m:t>𝐹</m:t>
                        </m:r>
                      </m:e>
                      <m:sub>
                        <m:r>
                          <a:rPr lang="en-US" sz="1800" b="0" i="1" smtClean="0">
                            <a:latin typeface="Cambria Math"/>
                            <a:ea typeface="Cambria Math"/>
                          </a:rPr>
                          <m:t>𝑒</m:t>
                        </m:r>
                      </m:sub>
                    </m:sSub>
                    <m:r>
                      <a:rPr lang="en-US" sz="1800" b="0" i="1" smtClean="0">
                        <a:latin typeface="Cambria Math"/>
                        <a:ea typeface="Cambria Math"/>
                      </a:rPr>
                      <m:t>=4</m:t>
                    </m:r>
                    <m:r>
                      <a:rPr lang="en-US" sz="1800" b="0" i="1" smtClean="0">
                        <a:latin typeface="Cambria Math"/>
                        <a:ea typeface="Cambria Math"/>
                      </a:rPr>
                      <m:t>𝑚</m:t>
                    </m:r>
                    <m:r>
                      <a:rPr lang="en-US" sz="1800" b="0" i="1" smtClean="0">
                        <a:latin typeface="Cambria Math"/>
                        <a:ea typeface="Cambria Math"/>
                      </a:rPr>
                      <m:t>          ⟶           </m:t>
                    </m:r>
                    <m:sSub>
                      <m:sSubPr>
                        <m:ctrlPr>
                          <a:rPr lang="en-US" sz="1800" i="1" dirty="0" smtClean="0">
                            <a:latin typeface="Cambria Math"/>
                          </a:rPr>
                        </m:ctrlPr>
                      </m:sSubPr>
                      <m:e>
                        <m:r>
                          <a:rPr lang="en-US" sz="1800" i="1" dirty="0" smtClean="0">
                            <a:latin typeface="Cambria Math"/>
                            <a:ea typeface="Cambria Math"/>
                          </a:rPr>
                          <m:t>𝛼</m:t>
                        </m:r>
                      </m:e>
                      <m:sub>
                        <m:r>
                          <a:rPr lang="en-US" sz="1800" b="0" i="1" dirty="0" smtClean="0">
                            <a:latin typeface="Cambria Math"/>
                          </a:rPr>
                          <m:t>𝑒</m:t>
                        </m:r>
                      </m:sub>
                    </m:sSub>
                    <m:r>
                      <a:rPr lang="en-US" sz="1800" b="0" i="1" smtClean="0">
                        <a:latin typeface="Cambria Math"/>
                        <a:ea typeface="Cambria Math"/>
                      </a:rPr>
                      <m:t>=0.5 </m:t>
                    </m:r>
                    <m:r>
                      <a:rPr lang="en-US" sz="1800" b="0" i="1" smtClean="0">
                        <a:latin typeface="Cambria Math"/>
                        <a:ea typeface="Cambria Math"/>
                      </a:rPr>
                      <m:t>𝑚𝑟𝑎𝑑</m:t>
                    </m:r>
                    <m:r>
                      <a:rPr lang="en-US" sz="1800" b="0" i="1" smtClean="0">
                        <a:latin typeface="Cambria Math"/>
                        <a:ea typeface="Cambria Math"/>
                      </a:rPr>
                      <m:t>; </m:t>
                    </m:r>
                  </m:oMath>
                </a14:m>
                <a:endParaRPr lang="en-US" sz="1800" b="0" i="1" dirty="0" smtClean="0">
                  <a:latin typeface="Cambria Math"/>
                  <a:ea typeface="Cambria Math"/>
                </a:endParaRPr>
              </a:p>
              <a:p>
                <a14:m>
                  <m:oMath xmlns:m="http://schemas.openxmlformats.org/officeDocument/2006/math">
                    <m:r>
                      <a:rPr lang="en-US" sz="1800" b="0" i="1" smtClean="0">
                        <a:latin typeface="Cambria Math"/>
                      </a:rPr>
                      <m:t>𝐴</m:t>
                    </m:r>
                    <m:r>
                      <a:rPr lang="en-US" sz="1800" b="0" i="1" smtClean="0">
                        <a:latin typeface="Cambria Math"/>
                      </a:rPr>
                      <m:t>=3 </m:t>
                    </m:r>
                    <m:r>
                      <a:rPr lang="en-US" sz="1800" b="0" i="1" smtClean="0">
                        <a:latin typeface="Cambria Math"/>
                      </a:rPr>
                      <m:t>𝑐𝑚</m:t>
                    </m:r>
                  </m:oMath>
                </a14:m>
                <a:r>
                  <a:rPr lang="en-US" sz="1800" dirty="0" smtClean="0"/>
                  <a:t> </a:t>
                </a:r>
                <a14:m>
                  <m:oMath xmlns:m="http://schemas.openxmlformats.org/officeDocument/2006/math">
                    <m:r>
                      <a:rPr lang="en-US" sz="1800" b="0" i="0" smtClean="0">
                        <a:latin typeface="Cambria Math"/>
                        <a:ea typeface="Cambria Math"/>
                      </a:rPr>
                      <m:t>        </m:t>
                    </m:r>
                    <m:r>
                      <a:rPr lang="en-US" sz="1800" i="1">
                        <a:latin typeface="Cambria Math"/>
                        <a:ea typeface="Cambria Math"/>
                      </a:rPr>
                      <m:t>⟶</m:t>
                    </m:r>
                    <m:r>
                      <a:rPr lang="en-US" sz="1800" b="0" i="1" smtClean="0">
                        <a:latin typeface="Cambria Math"/>
                        <a:ea typeface="Cambria Math"/>
                      </a:rPr>
                      <m:t>           </m:t>
                    </m:r>
                    <m:f>
                      <m:fPr>
                        <m:ctrlPr>
                          <a:rPr lang="en-US" sz="1800" i="1" dirty="0">
                            <a:latin typeface="Cambria Math"/>
                            <a:ea typeface="Cambria Math"/>
                          </a:rPr>
                        </m:ctrlPr>
                      </m:fPr>
                      <m:num>
                        <m:sSub>
                          <m:sSubPr>
                            <m:ctrlPr>
                              <a:rPr lang="en-US" sz="1800" i="1" dirty="0">
                                <a:latin typeface="Cambria Math"/>
                              </a:rPr>
                            </m:ctrlPr>
                          </m:sSubPr>
                          <m:e>
                            <m:r>
                              <a:rPr lang="en-US" sz="1800" i="1" dirty="0">
                                <a:latin typeface="Cambria Math"/>
                              </a:rPr>
                              <m:t>𝐵</m:t>
                            </m:r>
                          </m:e>
                          <m:sub>
                            <m:r>
                              <a:rPr lang="en-US" sz="1800" i="1" dirty="0">
                                <a:latin typeface="Cambria Math"/>
                              </a:rPr>
                              <m:t>𝑠</m:t>
                            </m:r>
                          </m:sub>
                        </m:sSub>
                      </m:num>
                      <m:den>
                        <m:sSub>
                          <m:sSubPr>
                            <m:ctrlPr>
                              <a:rPr lang="en-US" sz="1800" i="1" dirty="0">
                                <a:latin typeface="Cambria Math"/>
                              </a:rPr>
                            </m:ctrlPr>
                          </m:sSubPr>
                          <m:e>
                            <m:r>
                              <a:rPr lang="en-US" sz="1800" i="1" dirty="0">
                                <a:latin typeface="Cambria Math"/>
                              </a:rPr>
                              <m:t>𝐵</m:t>
                            </m:r>
                          </m:e>
                          <m:sub>
                            <m:r>
                              <a:rPr lang="en-US" sz="1800" i="1" dirty="0">
                                <a:latin typeface="Cambria Math"/>
                              </a:rPr>
                              <m:t>𝑞</m:t>
                            </m:r>
                          </m:sub>
                        </m:sSub>
                      </m:den>
                    </m:f>
                    <m:r>
                      <a:rPr lang="en-US" sz="1800" i="1" dirty="0">
                        <a:latin typeface="Cambria Math"/>
                      </a:rPr>
                      <m:t>=0.15</m:t>
                    </m:r>
                  </m:oMath>
                </a14:m>
                <a:endParaRPr lang="en-US" sz="1800" dirty="0"/>
              </a:p>
              <a:p>
                <a14:m>
                  <m:oMath xmlns:m="http://schemas.openxmlformats.org/officeDocument/2006/math">
                    <m:sSub>
                      <m:sSubPr>
                        <m:ctrlPr>
                          <a:rPr lang="en-US" sz="1800" i="1">
                            <a:latin typeface="Cambria Math"/>
                            <a:ea typeface="Cambria Math"/>
                          </a:rPr>
                        </m:ctrlPr>
                      </m:sSubPr>
                      <m:e>
                        <m:r>
                          <a:rPr lang="en-US" sz="1800" i="1">
                            <a:latin typeface="Cambria Math"/>
                            <a:ea typeface="Cambria Math"/>
                          </a:rPr>
                          <m:t>𝐸</m:t>
                        </m:r>
                      </m:e>
                      <m:sub>
                        <m:r>
                          <a:rPr lang="en-US" sz="1800" i="1">
                            <a:latin typeface="Cambria Math"/>
                            <a:ea typeface="Cambria Math"/>
                          </a:rPr>
                          <m:t>𝑒</m:t>
                        </m:r>
                      </m:sub>
                    </m:sSub>
                    <m:r>
                      <a:rPr lang="en-US" sz="1800" i="1">
                        <a:latin typeface="Cambria Math"/>
                        <a:ea typeface="Cambria Math"/>
                      </a:rPr>
                      <m:t>=</m:t>
                    </m:r>
                  </m:oMath>
                </a14:m>
                <a:r>
                  <a:rPr lang="en-US" sz="1800" dirty="0"/>
                  <a:t> 10 </a:t>
                </a:r>
                <a:r>
                  <a:rPr lang="en-US" sz="1800" dirty="0" err="1"/>
                  <a:t>Ge</a:t>
                </a:r>
                <a:r>
                  <a:rPr lang="en-US" sz="1800" dirty="0"/>
                  <a:t>V </a:t>
                </a:r>
                <a14:m>
                  <m:oMath xmlns:m="http://schemas.openxmlformats.org/officeDocument/2006/math">
                    <m:r>
                      <a:rPr lang="en-US" sz="1800">
                        <a:latin typeface="Cambria Math"/>
                        <a:ea typeface="Cambria Math"/>
                      </a:rPr>
                      <m:t>  </m:t>
                    </m:r>
                    <m:r>
                      <a:rPr lang="en-US" sz="1800" i="1">
                        <a:latin typeface="Cambria Math"/>
                        <a:ea typeface="Cambria Math"/>
                      </a:rPr>
                      <m:t>⟶ </m:t>
                    </m:r>
                    <m:sSub>
                      <m:sSubPr>
                        <m:ctrlPr>
                          <a:rPr lang="en-US" sz="1800" i="1">
                            <a:latin typeface="Cambria Math"/>
                            <a:ea typeface="Cambria Math"/>
                          </a:rPr>
                        </m:ctrlPr>
                      </m:sSubPr>
                      <m:e>
                        <m:r>
                          <a:rPr lang="en-US" sz="1800" i="1">
                            <a:latin typeface="Cambria Math"/>
                            <a:ea typeface="Cambria Math"/>
                          </a:rPr>
                          <m:t>      </m:t>
                        </m:r>
                        <m:r>
                          <m:rPr>
                            <m:sty m:val="p"/>
                          </m:rPr>
                          <a:rPr lang="el-GR" sz="1800" i="1">
                            <a:latin typeface="Cambria Math"/>
                            <a:ea typeface="Cambria Math"/>
                          </a:rPr>
                          <m:t>Σ</m:t>
                        </m:r>
                        <m:r>
                          <a:rPr lang="en-US" sz="1800" i="1">
                            <a:latin typeface="Cambria Math"/>
                            <a:ea typeface="Cambria Math"/>
                          </a:rPr>
                          <m:t> </m:t>
                        </m:r>
                        <m:r>
                          <a:rPr lang="en-US" sz="1800" i="1">
                            <a:latin typeface="Cambria Math"/>
                            <a:ea typeface="Cambria Math"/>
                          </a:rPr>
                          <m:t>𝑉</m:t>
                        </m:r>
                      </m:e>
                      <m:sub>
                        <m:r>
                          <a:rPr lang="en-US" sz="1800" i="1">
                            <a:latin typeface="Cambria Math"/>
                            <a:ea typeface="Cambria Math"/>
                          </a:rPr>
                          <m:t>𝑠𝑠𝑒</m:t>
                        </m:r>
                      </m:sub>
                    </m:sSub>
                    <m:r>
                      <a:rPr lang="en-US" sz="1800" i="1">
                        <a:latin typeface="Cambria Math"/>
                        <a:ea typeface="Cambria Math"/>
                      </a:rPr>
                      <m:t>=5 </m:t>
                    </m:r>
                    <m:r>
                      <m:rPr>
                        <m:sty m:val="p"/>
                      </m:rPr>
                      <a:rPr lang="en-US" sz="1800">
                        <a:latin typeface="Cambria Math"/>
                        <a:ea typeface="Cambria Math"/>
                      </a:rPr>
                      <m:t>MV</m:t>
                    </m:r>
                  </m:oMath>
                </a14:m>
                <a:r>
                  <a:rPr lang="en-US" sz="1800" dirty="0"/>
                  <a:t> </a:t>
                </a:r>
              </a:p>
              <a:p>
                <a:r>
                  <a:rPr lang="en-US" sz="1800" dirty="0" smtClean="0"/>
                  <a:t>SRF power  </a:t>
                </a:r>
                <a14:m>
                  <m:oMath xmlns:m="http://schemas.openxmlformats.org/officeDocument/2006/math">
                    <m:r>
                      <a:rPr lang="en-US" sz="1800" i="1" smtClean="0">
                        <a:latin typeface="Cambria Math"/>
                        <a:ea typeface="Cambria Math"/>
                      </a:rPr>
                      <m:t>≅</m:t>
                    </m:r>
                    <m:r>
                      <a:rPr lang="en-US" sz="1800" b="0" i="1" smtClean="0">
                        <a:latin typeface="Cambria Math"/>
                        <a:ea typeface="Cambria Math"/>
                      </a:rPr>
                      <m:t>10 </m:t>
                    </m:r>
                    <m:r>
                      <a:rPr lang="en-US" sz="1800" b="0" i="1" smtClean="0">
                        <a:latin typeface="Cambria Math"/>
                        <a:ea typeface="Cambria Math"/>
                      </a:rPr>
                      <m:t>𝐾𝑊𝑡</m:t>
                    </m:r>
                  </m:oMath>
                </a14:m>
                <a:r>
                  <a:rPr lang="en-US" sz="1800" dirty="0" smtClean="0"/>
                  <a:t>   </a:t>
                </a:r>
              </a:p>
              <a:p>
                <a:endParaRPr lang="en-US" sz="1800" dirty="0"/>
              </a:p>
              <a:p>
                <a:pPr marL="0" indent="0">
                  <a:buNone/>
                </a:pPr>
                <a:r>
                  <a:rPr lang="en-US" sz="1800" i="1" dirty="0" smtClean="0"/>
                  <a:t>Protons</a:t>
                </a:r>
                <a:endParaRPr lang="en-US" sz="1800" i="1" dirty="0"/>
              </a:p>
              <a:p>
                <a14:m>
                  <m:oMath xmlns:m="http://schemas.openxmlformats.org/officeDocument/2006/math">
                    <m:sSub>
                      <m:sSubPr>
                        <m:ctrlPr>
                          <a:rPr lang="en-US" sz="1800" i="1">
                            <a:latin typeface="Cambria Math"/>
                            <a:ea typeface="Cambria Math"/>
                          </a:rPr>
                        </m:ctrlPr>
                      </m:sSubPr>
                      <m:e>
                        <m:r>
                          <a:rPr lang="en-US" sz="1800" i="1">
                            <a:latin typeface="Cambria Math"/>
                            <a:ea typeface="Cambria Math"/>
                          </a:rPr>
                          <m:t>𝐹</m:t>
                        </m:r>
                      </m:e>
                      <m:sub>
                        <m:r>
                          <a:rPr lang="en-US" sz="1800" b="0" i="1" smtClean="0">
                            <a:latin typeface="Cambria Math"/>
                            <a:ea typeface="Cambria Math"/>
                          </a:rPr>
                          <m:t>𝑝</m:t>
                        </m:r>
                      </m:sub>
                    </m:sSub>
                    <m:r>
                      <a:rPr lang="en-US" sz="1800" i="1">
                        <a:latin typeface="Cambria Math"/>
                        <a:ea typeface="Cambria Math"/>
                      </a:rPr>
                      <m:t>=</m:t>
                    </m:r>
                    <m:r>
                      <a:rPr lang="en-US" sz="1800" b="0" i="1" smtClean="0">
                        <a:latin typeface="Cambria Math"/>
                        <a:ea typeface="Cambria Math"/>
                      </a:rPr>
                      <m:t>7</m:t>
                    </m:r>
                    <m:r>
                      <a:rPr lang="en-US" sz="1800" i="1">
                        <a:latin typeface="Cambria Math"/>
                        <a:ea typeface="Cambria Math"/>
                      </a:rPr>
                      <m:t>𝑚</m:t>
                    </m:r>
                  </m:oMath>
                </a14:m>
                <a:r>
                  <a:rPr lang="en-US" sz="1800" dirty="0" smtClean="0"/>
                  <a:t>         </a:t>
                </a:r>
                <a14:m>
                  <m:oMath xmlns:m="http://schemas.openxmlformats.org/officeDocument/2006/math">
                    <m:r>
                      <a:rPr lang="en-US" sz="1800" i="1">
                        <a:latin typeface="Cambria Math"/>
                        <a:ea typeface="Cambria Math"/>
                      </a:rPr>
                      <m:t>⟶</m:t>
                    </m:r>
                  </m:oMath>
                </a14:m>
                <a:r>
                  <a:rPr lang="en-US" sz="1800" dirty="0" smtClean="0"/>
                  <a:t>     </a:t>
                </a:r>
                <a14:m>
                  <m:oMath xmlns:m="http://schemas.openxmlformats.org/officeDocument/2006/math">
                    <m:sSub>
                      <m:sSubPr>
                        <m:ctrlPr>
                          <a:rPr lang="en-US" sz="1800" i="1" dirty="0">
                            <a:latin typeface="Cambria Math"/>
                          </a:rPr>
                        </m:ctrlPr>
                      </m:sSubPr>
                      <m:e>
                        <m:r>
                          <a:rPr lang="en-US" sz="1800" i="1" dirty="0">
                            <a:latin typeface="Cambria Math"/>
                            <a:ea typeface="Cambria Math"/>
                          </a:rPr>
                          <m:t>𝛼</m:t>
                        </m:r>
                      </m:e>
                      <m:sub>
                        <m:r>
                          <a:rPr lang="en-US" sz="1800" b="0" i="1" dirty="0" smtClean="0">
                            <a:latin typeface="Cambria Math"/>
                            <a:ea typeface="Cambria Math"/>
                          </a:rPr>
                          <m:t>𝑝</m:t>
                        </m:r>
                      </m:sub>
                    </m:sSub>
                    <m:r>
                      <a:rPr lang="en-US" sz="1800" i="1">
                        <a:latin typeface="Cambria Math"/>
                        <a:ea typeface="Cambria Math"/>
                      </a:rPr>
                      <m:t>=0.</m:t>
                    </m:r>
                    <m:r>
                      <a:rPr lang="en-US" sz="1800" b="0" i="1" smtClean="0">
                        <a:latin typeface="Cambria Math"/>
                        <a:ea typeface="Cambria Math"/>
                      </a:rPr>
                      <m:t>3</m:t>
                    </m:r>
                    <m:r>
                      <a:rPr lang="en-US" sz="1800" i="1">
                        <a:latin typeface="Cambria Math"/>
                        <a:ea typeface="Cambria Math"/>
                      </a:rPr>
                      <m:t> </m:t>
                    </m:r>
                    <m:r>
                      <a:rPr lang="en-US" sz="1800" i="1">
                        <a:latin typeface="Cambria Math"/>
                        <a:ea typeface="Cambria Math"/>
                      </a:rPr>
                      <m:t>𝑚𝑟𝑎𝑑</m:t>
                    </m:r>
                  </m:oMath>
                </a14:m>
                <a:r>
                  <a:rPr lang="en-US" sz="1800" dirty="0" smtClean="0"/>
                  <a:t>;      </a:t>
                </a:r>
                <a14:m>
                  <m:oMath xmlns:m="http://schemas.openxmlformats.org/officeDocument/2006/math">
                    <m:f>
                      <m:fPr>
                        <m:ctrlPr>
                          <a:rPr lang="en-US" sz="1800" i="1" dirty="0">
                            <a:latin typeface="Cambria Math"/>
                            <a:ea typeface="Cambria Math"/>
                          </a:rPr>
                        </m:ctrlPr>
                      </m:fPr>
                      <m:num>
                        <m:sSub>
                          <m:sSubPr>
                            <m:ctrlPr>
                              <a:rPr lang="en-US" sz="1800" i="1" dirty="0">
                                <a:latin typeface="Cambria Math"/>
                              </a:rPr>
                            </m:ctrlPr>
                          </m:sSubPr>
                          <m:e>
                            <m:r>
                              <a:rPr lang="en-US" sz="1800" i="1" dirty="0">
                                <a:latin typeface="Cambria Math"/>
                              </a:rPr>
                              <m:t>𝐵</m:t>
                            </m:r>
                          </m:e>
                          <m:sub>
                            <m:r>
                              <a:rPr lang="en-US" sz="1800" i="1" dirty="0">
                                <a:latin typeface="Cambria Math"/>
                              </a:rPr>
                              <m:t>𝑠</m:t>
                            </m:r>
                          </m:sub>
                        </m:sSub>
                      </m:num>
                      <m:den>
                        <m:sSub>
                          <m:sSubPr>
                            <m:ctrlPr>
                              <a:rPr lang="en-US" sz="1800" i="1" dirty="0">
                                <a:latin typeface="Cambria Math"/>
                              </a:rPr>
                            </m:ctrlPr>
                          </m:sSubPr>
                          <m:e>
                            <m:r>
                              <a:rPr lang="en-US" sz="1800" i="1" dirty="0">
                                <a:latin typeface="Cambria Math"/>
                              </a:rPr>
                              <m:t>𝐵</m:t>
                            </m:r>
                          </m:e>
                          <m:sub>
                            <m:r>
                              <a:rPr lang="en-US" sz="1800" i="1" dirty="0">
                                <a:latin typeface="Cambria Math"/>
                              </a:rPr>
                              <m:t>𝑞</m:t>
                            </m:r>
                          </m:sub>
                        </m:sSub>
                      </m:den>
                    </m:f>
                    <m:r>
                      <a:rPr lang="en-US" sz="1800" i="1" dirty="0">
                        <a:latin typeface="Cambria Math"/>
                      </a:rPr>
                      <m:t>=0.</m:t>
                    </m:r>
                    <m:r>
                      <a:rPr lang="en-US" sz="1800" b="0" i="1" dirty="0" smtClean="0">
                        <a:latin typeface="Cambria Math"/>
                      </a:rPr>
                      <m:t>085</m:t>
                    </m:r>
                  </m:oMath>
                </a14:m>
                <a:r>
                  <a:rPr lang="en-US" sz="1800" dirty="0" smtClean="0"/>
                  <a:t> </a:t>
                </a:r>
              </a:p>
              <a:p>
                <a14:m>
                  <m:oMath xmlns:m="http://schemas.openxmlformats.org/officeDocument/2006/math">
                    <m:sSub>
                      <m:sSubPr>
                        <m:ctrlPr>
                          <a:rPr lang="en-US" sz="1800" i="1">
                            <a:latin typeface="Cambria Math"/>
                            <a:ea typeface="Cambria Math"/>
                          </a:rPr>
                        </m:ctrlPr>
                      </m:sSubPr>
                      <m:e>
                        <m:r>
                          <a:rPr lang="en-US" sz="1800" i="1">
                            <a:latin typeface="Cambria Math"/>
                            <a:ea typeface="Cambria Math"/>
                          </a:rPr>
                          <m:t>𝐸</m:t>
                        </m:r>
                      </m:e>
                      <m:sub>
                        <m:r>
                          <a:rPr lang="en-US" sz="1800" b="0" i="1" smtClean="0">
                            <a:latin typeface="Cambria Math"/>
                            <a:ea typeface="Cambria Math"/>
                          </a:rPr>
                          <m:t>𝑝</m:t>
                        </m:r>
                      </m:sub>
                    </m:sSub>
                    <m:r>
                      <a:rPr lang="en-US" sz="1800" i="1">
                        <a:latin typeface="Cambria Math"/>
                        <a:ea typeface="Cambria Math"/>
                      </a:rPr>
                      <m:t>=</m:t>
                    </m:r>
                  </m:oMath>
                </a14:m>
                <a:r>
                  <a:rPr lang="en-US" sz="1800" dirty="0"/>
                  <a:t> </a:t>
                </a:r>
                <a:r>
                  <a:rPr lang="en-US" sz="1800" dirty="0" smtClean="0"/>
                  <a:t>100 </a:t>
                </a:r>
                <a:r>
                  <a:rPr lang="en-US" sz="1800" dirty="0" err="1"/>
                  <a:t>Ge</a:t>
                </a:r>
                <a:r>
                  <a:rPr lang="en-US" sz="1800" dirty="0"/>
                  <a:t>V </a:t>
                </a:r>
                <a14:m>
                  <m:oMath xmlns:m="http://schemas.openxmlformats.org/officeDocument/2006/math">
                    <m:r>
                      <a:rPr lang="en-US" sz="1800">
                        <a:latin typeface="Cambria Math"/>
                        <a:ea typeface="Cambria Math"/>
                      </a:rPr>
                      <m:t>  </m:t>
                    </m:r>
                    <m:r>
                      <a:rPr lang="en-US" sz="1800" i="1">
                        <a:latin typeface="Cambria Math"/>
                        <a:ea typeface="Cambria Math"/>
                      </a:rPr>
                      <m:t>⟶ </m:t>
                    </m:r>
                    <m:sSub>
                      <m:sSubPr>
                        <m:ctrlPr>
                          <a:rPr lang="en-US" sz="1800" i="1">
                            <a:latin typeface="Cambria Math"/>
                            <a:ea typeface="Cambria Math"/>
                          </a:rPr>
                        </m:ctrlPr>
                      </m:sSubPr>
                      <m:e>
                        <m:r>
                          <a:rPr lang="en-US" sz="1800" i="1">
                            <a:latin typeface="Cambria Math"/>
                            <a:ea typeface="Cambria Math"/>
                          </a:rPr>
                          <m:t>     </m:t>
                        </m:r>
                        <m:r>
                          <m:rPr>
                            <m:sty m:val="p"/>
                          </m:rPr>
                          <a:rPr lang="el-GR" sz="1800" i="1" smtClean="0">
                            <a:latin typeface="Cambria Math"/>
                            <a:ea typeface="Cambria Math"/>
                          </a:rPr>
                          <m:t>Σ</m:t>
                        </m:r>
                        <m:r>
                          <a:rPr lang="en-US" sz="1800" i="1">
                            <a:latin typeface="Cambria Math"/>
                            <a:ea typeface="Cambria Math"/>
                          </a:rPr>
                          <m:t>𝑉</m:t>
                        </m:r>
                      </m:e>
                      <m:sub>
                        <m:r>
                          <a:rPr lang="en-US" sz="1800" b="0" i="1" smtClean="0">
                            <a:latin typeface="Cambria Math"/>
                            <a:ea typeface="Cambria Math"/>
                          </a:rPr>
                          <m:t>𝑠𝑠𝑝</m:t>
                        </m:r>
                      </m:sub>
                    </m:sSub>
                    <m:r>
                      <a:rPr lang="en-US" sz="1800" i="1">
                        <a:latin typeface="Cambria Math"/>
                        <a:ea typeface="Cambria Math"/>
                      </a:rPr>
                      <m:t>=</m:t>
                    </m:r>
                    <m:r>
                      <a:rPr lang="en-US" sz="1800" b="0" i="1" smtClean="0">
                        <a:latin typeface="Cambria Math"/>
                        <a:ea typeface="Cambria Math"/>
                      </a:rPr>
                      <m:t>30</m:t>
                    </m:r>
                    <m:r>
                      <a:rPr lang="en-US" sz="1800" i="1">
                        <a:latin typeface="Cambria Math"/>
                        <a:ea typeface="Cambria Math"/>
                      </a:rPr>
                      <m:t> </m:t>
                    </m:r>
                    <m:r>
                      <m:rPr>
                        <m:sty m:val="p"/>
                      </m:rPr>
                      <a:rPr lang="en-US" sz="1800" i="0">
                        <a:latin typeface="Cambria Math"/>
                        <a:ea typeface="Cambria Math"/>
                      </a:rPr>
                      <m:t>MV</m:t>
                    </m:r>
                  </m:oMath>
                </a14:m>
                <a:r>
                  <a:rPr lang="en-US" sz="1800" dirty="0"/>
                  <a:t> </a:t>
                </a:r>
              </a:p>
              <a:p>
                <a:r>
                  <a:rPr lang="en-US" sz="1800" dirty="0"/>
                  <a:t>SRF power  </a:t>
                </a:r>
                <a14:m>
                  <m:oMath xmlns:m="http://schemas.openxmlformats.org/officeDocument/2006/math">
                    <m:r>
                      <a:rPr lang="en-US" sz="1800" i="1">
                        <a:latin typeface="Cambria Math"/>
                        <a:ea typeface="Cambria Math"/>
                      </a:rPr>
                      <m:t>≅</m:t>
                    </m:r>
                    <m:r>
                      <a:rPr lang="en-US" sz="1800" b="0" i="1" smtClean="0">
                        <a:latin typeface="Cambria Math"/>
                        <a:ea typeface="Cambria Math"/>
                      </a:rPr>
                      <m:t>6</m:t>
                    </m:r>
                    <m:r>
                      <a:rPr lang="en-US" sz="1800" i="1">
                        <a:latin typeface="Cambria Math"/>
                        <a:ea typeface="Cambria Math"/>
                      </a:rPr>
                      <m:t>0 </m:t>
                    </m:r>
                    <m:r>
                      <a:rPr lang="en-US" sz="1800" i="1">
                        <a:latin typeface="Cambria Math"/>
                        <a:ea typeface="Cambria Math"/>
                      </a:rPr>
                      <m:t>𝐾𝑊𝑡</m:t>
                    </m:r>
                  </m:oMath>
                </a14:m>
                <a:r>
                  <a:rPr lang="en-US" sz="1800" dirty="0"/>
                  <a:t>   </a:t>
                </a:r>
              </a:p>
              <a:p>
                <a:endParaRPr lang="en-US" sz="1800" dirty="0"/>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762000" y="1143000"/>
                <a:ext cx="7772400" cy="4810741"/>
              </a:xfrm>
              <a:prstGeom prst="rect">
                <a:avLst/>
              </a:prstGeom>
              <a:blipFill rotWithShape="1">
                <a:blip r:embed="rId2"/>
                <a:stretch>
                  <a:fillRect l="-627" t="-760"/>
                </a:stretch>
              </a:blipFill>
            </p:spPr>
            <p:txBody>
              <a:bodyPr/>
              <a:lstStyle/>
              <a:p>
                <a:r>
                  <a:rPr lang="en-US">
                    <a:noFill/>
                  </a:rPr>
                  <a:t> </a:t>
                </a:r>
              </a:p>
            </p:txBody>
          </p:sp>
        </mc:Fallback>
      </mc:AlternateContent>
    </p:spTree>
    <p:extLst>
      <p:ext uri="{BB962C8B-B14F-4D97-AF65-F5344CB8AC3E}">
        <p14:creationId xmlns:p14="http://schemas.microsoft.com/office/powerpoint/2010/main" val="411974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pPr algn="just"/>
            <a:r>
              <a:rPr lang="en-US" sz="2400" dirty="0" smtClean="0">
                <a:solidFill>
                  <a:srgbClr val="0000FF"/>
                </a:solidFill>
              </a:rPr>
              <a:t>Transmitters </a:t>
            </a:r>
            <a:r>
              <a:rPr lang="en-US" sz="2400" dirty="0">
                <a:solidFill>
                  <a:srgbClr val="0000FF"/>
                </a:solidFill>
              </a:rPr>
              <a:t>with the frequency-locked </a:t>
            </a:r>
            <a:r>
              <a:rPr lang="en-US" sz="2400" dirty="0" smtClean="0">
                <a:solidFill>
                  <a:srgbClr val="0000FF"/>
                </a:solidFill>
              </a:rPr>
              <a:t>magnetrons for</a:t>
            </a:r>
            <a:br>
              <a:rPr lang="en-US" sz="2400" dirty="0" smtClean="0">
                <a:solidFill>
                  <a:srgbClr val="0000FF"/>
                </a:solidFill>
              </a:rPr>
            </a:br>
            <a:r>
              <a:rPr lang="en-US" sz="2400" dirty="0">
                <a:solidFill>
                  <a:srgbClr val="0000FF"/>
                </a:solidFill>
              </a:rPr>
              <a:t> </a:t>
            </a:r>
            <a:r>
              <a:rPr lang="en-US" sz="2400" dirty="0" smtClean="0">
                <a:solidFill>
                  <a:srgbClr val="0000FF"/>
                </a:solidFill>
              </a:rPr>
              <a:t>                         </a:t>
            </a:r>
            <a:r>
              <a:rPr lang="en-US" sz="2400" i="1" dirty="0" smtClean="0">
                <a:solidFill>
                  <a:srgbClr val="0000FF"/>
                </a:solidFill>
              </a:rPr>
              <a:t>digital control </a:t>
            </a:r>
            <a:r>
              <a:rPr lang="en-US" sz="2400" dirty="0" smtClean="0">
                <a:solidFill>
                  <a:srgbClr val="0000FF"/>
                </a:solidFill>
              </a:rPr>
              <a:t>of</a:t>
            </a:r>
            <a:r>
              <a:rPr lang="en-US" sz="2400" i="1" dirty="0" smtClean="0">
                <a:solidFill>
                  <a:srgbClr val="0000FF"/>
                </a:solidFill>
              </a:rPr>
              <a:t> </a:t>
            </a:r>
            <a:r>
              <a:rPr lang="en-US" sz="2400" dirty="0" err="1" smtClean="0">
                <a:solidFill>
                  <a:srgbClr val="0000FF"/>
                </a:solidFill>
              </a:rPr>
              <a:t>ScSyn</a:t>
            </a:r>
            <a:r>
              <a:rPr lang="en-US" sz="2400" dirty="0" smtClean="0">
                <a:solidFill>
                  <a:srgbClr val="0000FF"/>
                </a:solidFill>
              </a:rPr>
              <a:t> </a:t>
            </a:r>
            <a:r>
              <a:rPr lang="en-US" sz="1600" b="0" dirty="0" smtClean="0">
                <a:solidFill>
                  <a:schemeClr val="tx1"/>
                </a:solidFill>
              </a:rPr>
              <a:t>(</a:t>
            </a:r>
            <a:r>
              <a:rPr lang="en-US" sz="1600" b="0" dirty="0" err="1" smtClean="0">
                <a:solidFill>
                  <a:schemeClr val="tx1"/>
                </a:solidFill>
              </a:rPr>
              <a:t>G.Kazakevich</a:t>
            </a:r>
            <a:r>
              <a:rPr lang="en-US" sz="1600" b="0" dirty="0" smtClean="0">
                <a:solidFill>
                  <a:schemeClr val="tx1"/>
                </a:solidFill>
              </a:rPr>
              <a:t> / Muons, Inc.)</a:t>
            </a:r>
            <a:endParaRPr lang="en-US" sz="1600" b="0" dirty="0">
              <a:solidFill>
                <a:schemeClr val="tx1"/>
              </a:solidFill>
            </a:endParaRPr>
          </a:p>
        </p:txBody>
      </p:sp>
      <p:sp>
        <p:nvSpPr>
          <p:cNvPr id="3" name="Content Placeholder 2"/>
          <p:cNvSpPr>
            <a:spLocks noGrp="1"/>
          </p:cNvSpPr>
          <p:nvPr>
            <p:ph idx="1"/>
          </p:nvPr>
        </p:nvSpPr>
        <p:spPr>
          <a:xfrm>
            <a:off x="228600" y="914400"/>
            <a:ext cx="8305800" cy="5334000"/>
          </a:xfrm>
        </p:spPr>
        <p:txBody>
          <a:bodyPr/>
          <a:lstStyle/>
          <a:p>
            <a:pPr algn="just"/>
            <a:r>
              <a:rPr lang="en-US" sz="1800" b="1" dirty="0" smtClean="0"/>
              <a:t>A wide-band </a:t>
            </a:r>
            <a:r>
              <a:rPr lang="en-US" sz="1800" b="1" dirty="0"/>
              <a:t>phase </a:t>
            </a:r>
            <a:r>
              <a:rPr lang="en-US" sz="1800" b="1" dirty="0" smtClean="0"/>
              <a:t>and amplitude control </a:t>
            </a:r>
            <a:r>
              <a:rPr lang="en-US" sz="1800" b="1" dirty="0"/>
              <a:t>of magnetrons via phase-modulated injection-locking </a:t>
            </a:r>
            <a:r>
              <a:rPr lang="en-US" sz="1800" b="1" dirty="0" smtClean="0"/>
              <a:t>signal had been demonstrated at </a:t>
            </a:r>
            <a:r>
              <a:rPr lang="en-US" sz="1800" b="1" dirty="0"/>
              <a:t>FNAL “ </a:t>
            </a:r>
            <a:r>
              <a:rPr lang="en-US" sz="1800" b="1" dirty="0">
                <a:solidFill>
                  <a:srgbClr val="0000FF"/>
                </a:solidFill>
              </a:rPr>
              <a:t>NIM A </a:t>
            </a:r>
            <a:r>
              <a:rPr lang="en-US" sz="1800" b="1" dirty="0">
                <a:solidFill>
                  <a:srgbClr val="0000FF"/>
                </a:solidFill>
                <a:hlinkClick r:id="rId2"/>
              </a:rPr>
              <a:t>760, (2014) </a:t>
            </a:r>
            <a:r>
              <a:rPr lang="en-US" sz="1800" b="1" dirty="0" smtClean="0">
                <a:solidFill>
                  <a:srgbClr val="0000FF"/>
                </a:solidFill>
              </a:rPr>
              <a:t> </a:t>
            </a:r>
            <a:endParaRPr lang="en-US" sz="1800" b="1" dirty="0">
              <a:solidFill>
                <a:srgbClr val="0000FF"/>
              </a:solidFill>
            </a:endParaRPr>
          </a:p>
          <a:p>
            <a:pPr algn="just"/>
            <a:r>
              <a:rPr lang="en-US" sz="1400" dirty="0" smtClean="0"/>
              <a:t>The </a:t>
            </a:r>
            <a:r>
              <a:rPr lang="en-US" sz="1400" dirty="0"/>
              <a:t>injection (frequency)-locked magnetrons keeping precisely-stable carrier frequency are available for a wide-band phase modulation almost like klystrons and IOTs, [</a:t>
            </a:r>
            <a:r>
              <a:rPr lang="en-US" sz="1400" u="sng" dirty="0">
                <a:hlinkClick r:id="rId3"/>
              </a:rPr>
              <a:t>http://arxiv.org/abs/1407.0304</a:t>
            </a:r>
            <a:r>
              <a:rPr lang="en-US" sz="1400" u="sng" dirty="0"/>
              <a:t>]</a:t>
            </a:r>
            <a:r>
              <a:rPr lang="en-US" sz="1400" dirty="0"/>
              <a:t>. </a:t>
            </a:r>
          </a:p>
          <a:p>
            <a:pPr algn="just"/>
            <a:r>
              <a:rPr lang="en-US" sz="1400" dirty="0" smtClean="0"/>
              <a:t>The </a:t>
            </a:r>
            <a:r>
              <a:rPr lang="en-US" sz="1400" dirty="0"/>
              <a:t>RF transmitters based on the frequency-locked controlled magnetrons can compete with traditional amplifiers (klystrons, IOTs and solid-state amplifiers) in feeding of RF cavities of accelerators requiring controlled manipulations in phase and power. </a:t>
            </a:r>
          </a:p>
          <a:p>
            <a:pPr algn="just"/>
            <a:r>
              <a:rPr lang="en-US" sz="1400" dirty="0"/>
              <a:t>However, the magnetrons are much more cost-effective RF sources. Cost of 1 W power from high-power magnetron RF sources is ~ $1, while cost of 1 W from klystrons is ~ $5, cost of 1 W from IOT is ~$10 and cost of 1 W from solid-state high-power amplifiers is ~$16.</a:t>
            </a:r>
          </a:p>
          <a:p>
            <a:pPr algn="just"/>
            <a:r>
              <a:rPr lang="en-US" sz="1400" dirty="0"/>
              <a:t>Magnetrons are most efficient RF sources. Efficiency of high-power CW commercial magnetrons is ~85%, while efficiency of the traditional high-power RF amplifiers does not reach 60</a:t>
            </a:r>
            <a:r>
              <a:rPr lang="en-US" sz="1400" dirty="0" smtClean="0"/>
              <a:t>%.</a:t>
            </a:r>
            <a:endParaRPr lang="en-US" sz="1400" dirty="0"/>
          </a:p>
          <a:p>
            <a:pPr algn="just"/>
            <a:r>
              <a:rPr lang="en-US" sz="1400" dirty="0"/>
              <a:t>Thus utilization of magnetrons in high-energy intensity-frontier accelerators can save very significant capital and maintenance costs in comparison with application of the traditional RF sources</a:t>
            </a:r>
            <a:r>
              <a:rPr lang="en-US" sz="1400" dirty="0" smtClean="0"/>
              <a:t>.</a:t>
            </a:r>
            <a:r>
              <a:rPr lang="en-US" sz="1400" dirty="0"/>
              <a:t> </a:t>
            </a:r>
          </a:p>
          <a:p>
            <a:pPr algn="just"/>
            <a:r>
              <a:rPr lang="en-US" sz="1400" dirty="0" smtClean="0"/>
              <a:t>Transmitter </a:t>
            </a:r>
            <a:r>
              <a:rPr lang="en-US" sz="1400" dirty="0"/>
              <a:t>with the frequency-locked magnetrons </a:t>
            </a:r>
            <a:r>
              <a:rPr lang="en-US" sz="1400" dirty="0" smtClean="0"/>
              <a:t>can be applied for </a:t>
            </a:r>
            <a:r>
              <a:rPr lang="en-US" sz="1400" b="1" i="1" dirty="0"/>
              <a:t>digitally controlled </a:t>
            </a:r>
            <a:r>
              <a:rPr lang="en-US" sz="1400" dirty="0"/>
              <a:t>Scanning Synchronization.</a:t>
            </a:r>
          </a:p>
          <a:p>
            <a:pPr algn="just"/>
            <a:r>
              <a:rPr lang="en-US" sz="1400" dirty="0"/>
              <a:t>The transmitter can provide a fast phase flip (~200 ns) for energy recovery by beats and a controlled ramp of the deflecting voltage. At the ramp duration of &gt;10 </a:t>
            </a:r>
            <a:r>
              <a:rPr lang="en-US" sz="1400" dirty="0" err="1"/>
              <a:t>mcs</a:t>
            </a:r>
            <a:r>
              <a:rPr lang="en-US" sz="1400" dirty="0"/>
              <a:t> one can expect nonlinearity &lt; 1%. I guess that for cycle with duration of 14 </a:t>
            </a:r>
            <a:r>
              <a:rPr lang="en-US" sz="1400" dirty="0" err="1"/>
              <a:t>mcs</a:t>
            </a:r>
            <a:r>
              <a:rPr lang="en-US" sz="1400" dirty="0"/>
              <a:t> the nonlinearity may be ~ 0.1%. Duration of the linear ramps is limited by bandwidth of the phase control and for shortest ramps, (~ 1 </a:t>
            </a:r>
            <a:r>
              <a:rPr lang="en-US" sz="1400" dirty="0" err="1"/>
              <a:t>mcs</a:t>
            </a:r>
            <a:r>
              <a:rPr lang="en-US" sz="1400" dirty="0"/>
              <a:t>) one can expect nonlinearity ~ a few %.  </a:t>
            </a:r>
          </a:p>
          <a:p>
            <a:pPr marL="0" indent="0" algn="just">
              <a:buNone/>
            </a:pPr>
            <a:r>
              <a:rPr lang="en-US" sz="1400" dirty="0"/>
              <a:t> </a:t>
            </a:r>
          </a:p>
        </p:txBody>
      </p:sp>
    </p:spTree>
    <p:extLst>
      <p:ext uri="{BB962C8B-B14F-4D97-AF65-F5344CB8AC3E}">
        <p14:creationId xmlns:p14="http://schemas.microsoft.com/office/powerpoint/2010/main" val="1453585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4294967295"/>
          </p:nvPr>
        </p:nvSpPr>
        <p:spPr>
          <a:xfrm>
            <a:off x="6553200" y="6356350"/>
            <a:ext cx="2133600" cy="365125"/>
          </a:xfrm>
          <a:prstGeom prst="rect">
            <a:avLst/>
          </a:prstGeom>
        </p:spPr>
        <p:txBody>
          <a:bodyPr/>
          <a:lstStyle/>
          <a:p>
            <a:fld id="{0FA20221-9789-448D-A92F-4455E231954E}" type="slidenum">
              <a:rPr lang="en-US" altLang="en-US"/>
              <a:pPr/>
              <a:t>14</a:t>
            </a:fld>
            <a:endParaRPr lang="en-US" altLang="en-US"/>
          </a:p>
        </p:txBody>
      </p:sp>
      <p:sp>
        <p:nvSpPr>
          <p:cNvPr id="2052" name="Rectangle 4"/>
          <p:cNvSpPr>
            <a:spLocks noChangeArrowheads="1"/>
          </p:cNvSpPr>
          <p:nvPr/>
        </p:nvSpPr>
        <p:spPr bwMode="auto">
          <a:xfrm>
            <a:off x="463706" y="68270"/>
            <a:ext cx="2872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3200" b="1" i="1" dirty="0" smtClean="0">
                <a:solidFill>
                  <a:srgbClr val="FF0000"/>
                </a:solidFill>
              </a:rPr>
              <a:t> </a:t>
            </a:r>
            <a:endParaRPr lang="en-US" altLang="en-US" sz="3200" b="1" i="1" dirty="0">
              <a:solidFill>
                <a:srgbClr val="FF0000"/>
              </a:solidFill>
            </a:endParaRPr>
          </a:p>
        </p:txBody>
      </p:sp>
      <p:sp>
        <p:nvSpPr>
          <p:cNvPr id="2055" name="Rectangle 7"/>
          <p:cNvSpPr>
            <a:spLocks noChangeArrowheads="1"/>
          </p:cNvSpPr>
          <p:nvPr/>
        </p:nvSpPr>
        <p:spPr bwMode="auto">
          <a:xfrm>
            <a:off x="308293" y="-30219"/>
            <a:ext cx="8694102" cy="78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30000"/>
              </a:spcBef>
            </a:pPr>
            <a:r>
              <a:rPr lang="en-US" altLang="en-US" b="1" i="1" dirty="0" smtClean="0">
                <a:solidFill>
                  <a:srgbClr val="FF0000"/>
                </a:solidFill>
              </a:rPr>
              <a:t>                        </a:t>
            </a:r>
            <a:r>
              <a:rPr lang="en-US" altLang="en-US" b="1" i="1" dirty="0" err="1" smtClean="0">
                <a:solidFill>
                  <a:srgbClr val="FF0000"/>
                </a:solidFill>
              </a:rPr>
              <a:t>ScSyn</a:t>
            </a:r>
            <a:r>
              <a:rPr lang="en-US" altLang="en-US" b="1" i="1" dirty="0" smtClean="0">
                <a:solidFill>
                  <a:srgbClr val="FF0000"/>
                </a:solidFill>
              </a:rPr>
              <a:t> </a:t>
            </a:r>
            <a:r>
              <a:rPr lang="en-US" altLang="en-US" sz="2400" b="1" i="1" dirty="0" smtClean="0">
                <a:solidFill>
                  <a:srgbClr val="0000FF"/>
                </a:solidFill>
              </a:rPr>
              <a:t>Electro-dynamical concept </a:t>
            </a:r>
          </a:p>
          <a:p>
            <a:pPr>
              <a:spcBef>
                <a:spcPct val="30000"/>
              </a:spcBef>
            </a:pPr>
            <a:r>
              <a:rPr lang="en-US" altLang="en-US" sz="1600" i="1" dirty="0" smtClean="0"/>
              <a:t>                             (Y. </a:t>
            </a:r>
            <a:r>
              <a:rPr lang="en-US" altLang="en-US" sz="1600" i="1" dirty="0" err="1" smtClean="0"/>
              <a:t>Derbenev</a:t>
            </a:r>
            <a:r>
              <a:rPr lang="en-US" altLang="en-US" sz="1600" i="1" dirty="0" smtClean="0"/>
              <a:t>, V. Popov (</a:t>
            </a:r>
            <a:r>
              <a:rPr lang="en-US" altLang="en-US" sz="1600" i="1" dirty="0" err="1" smtClean="0"/>
              <a:t>JLab</a:t>
            </a:r>
            <a:r>
              <a:rPr lang="en-US" altLang="en-US" sz="1600" i="1" dirty="0" smtClean="0"/>
              <a:t>); </a:t>
            </a:r>
            <a:r>
              <a:rPr lang="en-US" altLang="en-US" sz="1600" i="1" dirty="0" err="1" smtClean="0"/>
              <a:t>G.Kazakevich</a:t>
            </a:r>
            <a:r>
              <a:rPr lang="en-US" altLang="en-US" sz="1600" i="1" dirty="0" smtClean="0"/>
              <a:t>  (Muons, </a:t>
            </a:r>
            <a:r>
              <a:rPr lang="en-US" altLang="en-US" sz="1600" i="1" dirty="0" err="1" smtClean="0"/>
              <a:t>Inc</a:t>
            </a:r>
            <a:r>
              <a:rPr lang="en-US" altLang="en-US" sz="1600" i="1" dirty="0" smtClean="0"/>
              <a:t>)</a:t>
            </a:r>
            <a:endParaRPr lang="en-US" altLang="en-US" sz="1600" i="1" dirty="0"/>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36" y="990600"/>
            <a:ext cx="4113213" cy="299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8" name="Object 10"/>
          <p:cNvGraphicFramePr>
            <a:graphicFrameLocks noChangeAspect="1"/>
          </p:cNvGraphicFramePr>
          <p:nvPr>
            <p:extLst>
              <p:ext uri="{D42A27DB-BD31-4B8C-83A1-F6EECF244321}">
                <p14:modId xmlns:p14="http://schemas.microsoft.com/office/powerpoint/2010/main" val="3990871568"/>
              </p:ext>
            </p:extLst>
          </p:nvPr>
        </p:nvGraphicFramePr>
        <p:xfrm>
          <a:off x="4585311" y="1114669"/>
          <a:ext cx="4570412" cy="2501900"/>
        </p:xfrm>
        <a:graphic>
          <a:graphicData uri="http://schemas.openxmlformats.org/presentationml/2006/ole">
            <mc:AlternateContent xmlns:mc="http://schemas.openxmlformats.org/markup-compatibility/2006">
              <mc:Choice xmlns:v="urn:schemas-microsoft-com:vml" Requires="v">
                <p:oleObj spid="_x0000_s2111" r:id="rId5" imgW="5012131" imgH="2957779" progId="Origin50.Graph">
                  <p:embed/>
                </p:oleObj>
              </mc:Choice>
              <mc:Fallback>
                <p:oleObj r:id="rId5" imgW="5012131" imgH="2957779"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5311" y="1114669"/>
                        <a:ext cx="4570412" cy="250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Rectangle 11"/>
          <p:cNvSpPr>
            <a:spLocks noChangeArrowheads="1"/>
          </p:cNvSpPr>
          <p:nvPr/>
        </p:nvSpPr>
        <p:spPr bwMode="auto">
          <a:xfrm>
            <a:off x="1038849" y="3810000"/>
            <a:ext cx="1857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a:t>Conceptual scheme</a:t>
            </a:r>
          </a:p>
        </p:txBody>
      </p:sp>
      <p:sp>
        <p:nvSpPr>
          <p:cNvPr id="2060" name="Rectangle 12"/>
          <p:cNvSpPr>
            <a:spLocks noChangeArrowheads="1"/>
          </p:cNvSpPr>
          <p:nvPr/>
        </p:nvSpPr>
        <p:spPr bwMode="auto">
          <a:xfrm>
            <a:off x="4953000" y="3493477"/>
            <a:ext cx="4037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30000"/>
              </a:spcBef>
            </a:pPr>
            <a:r>
              <a:rPr lang="en-US" altLang="en-US" sz="1400" b="1" dirty="0"/>
              <a:t>Modeling of energy transfer into the buffer cavity</a:t>
            </a:r>
          </a:p>
        </p:txBody>
      </p:sp>
      <p:sp>
        <p:nvSpPr>
          <p:cNvPr id="2062" name="Rectangle 14"/>
          <p:cNvSpPr>
            <a:spLocks noChangeArrowheads="1"/>
          </p:cNvSpPr>
          <p:nvPr/>
        </p:nvSpPr>
        <p:spPr bwMode="auto">
          <a:xfrm>
            <a:off x="3962400" y="6553200"/>
            <a:ext cx="1385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400" b="1"/>
              <a:t>G. Kazakevich</a:t>
            </a:r>
          </a:p>
        </p:txBody>
      </p:sp>
      <p:sp>
        <p:nvSpPr>
          <p:cNvPr id="2063" name="Rectangle 15"/>
          <p:cNvSpPr>
            <a:spLocks noChangeArrowheads="1"/>
          </p:cNvSpPr>
          <p:nvPr/>
        </p:nvSpPr>
        <p:spPr bwMode="auto">
          <a:xfrm>
            <a:off x="8172450" y="6553200"/>
            <a:ext cx="971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7.30.2015</a:t>
            </a:r>
          </a:p>
        </p:txBody>
      </p:sp>
      <p:sp>
        <p:nvSpPr>
          <p:cNvPr id="2" name="Rectangle 1"/>
          <p:cNvSpPr/>
          <p:nvPr/>
        </p:nvSpPr>
        <p:spPr>
          <a:xfrm>
            <a:off x="-37322" y="6482056"/>
            <a:ext cx="340158" cy="461665"/>
          </a:xfrm>
          <a:prstGeom prst="rect">
            <a:avLst/>
          </a:prstGeom>
        </p:spPr>
        <p:txBody>
          <a:bodyPr wrap="none">
            <a:spAutoFit/>
          </a:bodyPr>
          <a:lstStyle/>
          <a:p>
            <a:r>
              <a:rPr lang="en-US" sz="2400" dirty="0" smtClean="0"/>
              <a:t>7</a:t>
            </a:r>
            <a:endParaRPr lang="en-US" sz="2400" dirty="0"/>
          </a:p>
        </p:txBody>
      </p:sp>
      <p:sp>
        <p:nvSpPr>
          <p:cNvPr id="3" name="Rectangle 2"/>
          <p:cNvSpPr/>
          <p:nvPr/>
        </p:nvSpPr>
        <p:spPr>
          <a:xfrm>
            <a:off x="498875" y="4138246"/>
            <a:ext cx="8160543" cy="1815882"/>
          </a:xfrm>
          <a:prstGeom prst="rect">
            <a:avLst/>
          </a:prstGeom>
        </p:spPr>
        <p:txBody>
          <a:bodyPr wrap="square">
            <a:spAutoFit/>
          </a:bodyPr>
          <a:lstStyle/>
          <a:p>
            <a:pPr marL="285750" indent="-285750" algn="just">
              <a:buFont typeface="Arial" panose="020B0604020202020204" pitchFamily="34" charset="0"/>
              <a:buChar char="•"/>
            </a:pPr>
            <a:r>
              <a:rPr lang="en-GB" altLang="en-US" sz="1800" b="1" dirty="0">
                <a:solidFill>
                  <a:srgbClr val="0000FF"/>
                </a:solidFill>
              </a:rPr>
              <a:t>A novel method of </a:t>
            </a:r>
            <a:r>
              <a:rPr lang="en-GB" altLang="en-US" sz="1800" b="1" i="1" dirty="0">
                <a:solidFill>
                  <a:srgbClr val="0000FF"/>
                </a:solidFill>
              </a:rPr>
              <a:t>energy recovery</a:t>
            </a:r>
            <a:r>
              <a:rPr lang="en-GB" altLang="en-US" sz="1800" b="1" dirty="0">
                <a:solidFill>
                  <a:srgbClr val="0000FF"/>
                </a:solidFill>
              </a:rPr>
              <a:t> in the deflecting cavities, based on a fast transfer by beats of the stored energy in coupled high Q-factor cavities has been proposed and considered for use at </a:t>
            </a:r>
            <a:r>
              <a:rPr lang="en-GB" altLang="en-US" sz="1800" b="1" dirty="0" err="1" smtClean="0">
                <a:solidFill>
                  <a:srgbClr val="0000FF"/>
                </a:solidFill>
              </a:rPr>
              <a:t>ScS</a:t>
            </a:r>
            <a:r>
              <a:rPr lang="en-GB" altLang="en-US" sz="1800" b="1" dirty="0" smtClean="0">
                <a:solidFill>
                  <a:srgbClr val="0000FF"/>
                </a:solidFill>
              </a:rPr>
              <a:t>.</a:t>
            </a:r>
          </a:p>
          <a:p>
            <a:pPr algn="just"/>
            <a:endParaRPr lang="en-GB" altLang="en-US" sz="1800" b="1" dirty="0" smtClean="0">
              <a:solidFill>
                <a:srgbClr val="0000FF"/>
              </a:solidFill>
            </a:endParaRPr>
          </a:p>
          <a:p>
            <a:pPr marL="342900" indent="-342900" algn="just">
              <a:buFont typeface="Arial" panose="020B0604020202020204" pitchFamily="34" charset="0"/>
              <a:buChar char="•"/>
            </a:pPr>
            <a:r>
              <a:rPr lang="en-GB" sz="2000" b="1" dirty="0" smtClean="0">
                <a:solidFill>
                  <a:srgbClr val="FF0000"/>
                </a:solidFill>
              </a:rPr>
              <a:t>Need a precise phase and amplitude control</a:t>
            </a:r>
          </a:p>
          <a:p>
            <a:pPr marL="342900" indent="-342900" algn="just">
              <a:buFont typeface="Arial" panose="020B0604020202020204" pitchFamily="34" charset="0"/>
              <a:buChar char="•"/>
            </a:pPr>
            <a:r>
              <a:rPr lang="en-GB" sz="2000" b="1" dirty="0" smtClean="0">
                <a:solidFill>
                  <a:srgbClr val="FF0000"/>
                </a:solidFill>
              </a:rPr>
              <a:t>Need a superfast switch !</a:t>
            </a:r>
            <a:endParaRPr lang="en-US" sz="2000" dirty="0"/>
          </a:p>
        </p:txBody>
      </p:sp>
    </p:spTree>
    <p:extLst>
      <p:ext uri="{BB962C8B-B14F-4D97-AF65-F5344CB8AC3E}">
        <p14:creationId xmlns:p14="http://schemas.microsoft.com/office/powerpoint/2010/main" val="350285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7B31649C-8AE4-40DF-AB1A-CC3857EC7B24}" type="slidenum">
              <a:rPr lang="en-US" altLang="en-US"/>
              <a:pPr/>
              <a:t>15</a:t>
            </a:fld>
            <a:endParaRPr lang="en-US" altLang="en-US"/>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99" y="1066800"/>
            <a:ext cx="45704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533400" y="152400"/>
            <a:ext cx="80127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i="1" dirty="0">
                <a:solidFill>
                  <a:srgbClr val="C00000"/>
                </a:solidFill>
              </a:rPr>
              <a:t>Controlled Magnetron RF Source for </a:t>
            </a:r>
            <a:r>
              <a:rPr lang="en-US" altLang="en-US" sz="2800" b="1" i="1" dirty="0" err="1" smtClean="0">
                <a:solidFill>
                  <a:srgbClr val="C00000"/>
                </a:solidFill>
              </a:rPr>
              <a:t>ScS</a:t>
            </a:r>
            <a:r>
              <a:rPr lang="en-US" altLang="en-US" sz="2800" b="1" i="1" dirty="0" smtClean="0">
                <a:solidFill>
                  <a:srgbClr val="C00000"/>
                </a:solidFill>
              </a:rPr>
              <a:t> </a:t>
            </a:r>
            <a:r>
              <a:rPr lang="en-US" altLang="en-US" sz="1800" i="1" dirty="0" smtClean="0"/>
              <a:t>(G. </a:t>
            </a:r>
            <a:r>
              <a:rPr lang="en-US" altLang="en-US" sz="1800" i="1" dirty="0" err="1" smtClean="0"/>
              <a:t>Kazakevich</a:t>
            </a:r>
            <a:r>
              <a:rPr lang="en-US" altLang="en-US" sz="1800" i="1" dirty="0" smtClean="0"/>
              <a:t>)</a:t>
            </a:r>
            <a:endParaRPr lang="en-US" altLang="en-US" sz="1800" i="1" dirty="0"/>
          </a:p>
        </p:txBody>
      </p:sp>
      <p:sp>
        <p:nvSpPr>
          <p:cNvPr id="5126" name="Rectangle 6"/>
          <p:cNvSpPr>
            <a:spLocks noChangeArrowheads="1"/>
          </p:cNvSpPr>
          <p:nvPr/>
        </p:nvSpPr>
        <p:spPr bwMode="auto">
          <a:xfrm>
            <a:off x="1714499" y="3246437"/>
            <a:ext cx="64008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30000"/>
              </a:spcBef>
            </a:pPr>
            <a:r>
              <a:rPr lang="en-US" altLang="en-US" sz="1400" b="1" dirty="0"/>
              <a:t>The magnetron transmitter providing a wideband phase and power control</a:t>
            </a:r>
          </a:p>
        </p:txBody>
      </p:sp>
      <p:sp>
        <p:nvSpPr>
          <p:cNvPr id="5128" name="Rectangle 8"/>
          <p:cNvSpPr>
            <a:spLocks noChangeArrowheads="1"/>
          </p:cNvSpPr>
          <p:nvPr/>
        </p:nvSpPr>
        <p:spPr bwMode="auto">
          <a:xfrm>
            <a:off x="216877" y="3657600"/>
            <a:ext cx="844134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b="1" dirty="0" smtClean="0">
                <a:solidFill>
                  <a:srgbClr val="C00000"/>
                </a:solidFill>
              </a:rPr>
              <a:t> </a:t>
            </a:r>
            <a:endParaRPr lang="en-GB" altLang="en-US" sz="2000" b="1" dirty="0">
              <a:solidFill>
                <a:srgbClr val="C00000"/>
              </a:solidFill>
            </a:endParaRPr>
          </a:p>
          <a:p>
            <a:endParaRPr lang="en-GB" altLang="en-US" sz="2000" b="1" dirty="0">
              <a:solidFill>
                <a:srgbClr val="C00000"/>
              </a:solidFill>
            </a:endParaRPr>
          </a:p>
          <a:p>
            <a:r>
              <a:rPr lang="en-GB" altLang="en-US" sz="2000" b="1" dirty="0">
                <a:solidFill>
                  <a:srgbClr val="C00000"/>
                </a:solidFill>
              </a:rPr>
              <a:t>The proposed RF energy recovery method using efficient transmitters based on magnetrons frequency-locked by phase-modulated wide-band signal will be cost-effective and will allow a significant decrease of the RF power required for the deflecting cavities at the scanning synchronization.</a:t>
            </a:r>
            <a:r>
              <a:rPr lang="en-GB" altLang="en-US" sz="2000" dirty="0">
                <a:solidFill>
                  <a:srgbClr val="C00000"/>
                </a:solidFill>
              </a:rPr>
              <a:t> </a:t>
            </a:r>
          </a:p>
        </p:txBody>
      </p:sp>
      <p:sp>
        <p:nvSpPr>
          <p:cNvPr id="5129" name="Rectangle 9"/>
          <p:cNvSpPr>
            <a:spLocks noChangeArrowheads="1"/>
          </p:cNvSpPr>
          <p:nvPr/>
        </p:nvSpPr>
        <p:spPr bwMode="auto">
          <a:xfrm>
            <a:off x="3962400" y="6553200"/>
            <a:ext cx="1385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400" b="1"/>
              <a:t>G. Kazakevich</a:t>
            </a:r>
          </a:p>
        </p:txBody>
      </p:sp>
      <p:sp>
        <p:nvSpPr>
          <p:cNvPr id="5130" name="Rectangle 10"/>
          <p:cNvSpPr>
            <a:spLocks noChangeArrowheads="1"/>
          </p:cNvSpPr>
          <p:nvPr/>
        </p:nvSpPr>
        <p:spPr bwMode="auto">
          <a:xfrm>
            <a:off x="8172450" y="6537865"/>
            <a:ext cx="971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7.30.2015</a:t>
            </a:r>
          </a:p>
        </p:txBody>
      </p:sp>
      <p:sp>
        <p:nvSpPr>
          <p:cNvPr id="11" name="Title 1"/>
          <p:cNvSpPr txBox="1">
            <a:spLocks/>
          </p:cNvSpPr>
          <p:nvPr/>
        </p:nvSpPr>
        <p:spPr>
          <a:xfrm>
            <a:off x="-2133600" y="3048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sp>
        <p:nvSpPr>
          <p:cNvPr id="2" name="Rectangle 1"/>
          <p:cNvSpPr/>
          <p:nvPr/>
        </p:nvSpPr>
        <p:spPr>
          <a:xfrm>
            <a:off x="-25907" y="6473333"/>
            <a:ext cx="340158" cy="461665"/>
          </a:xfrm>
          <a:prstGeom prst="rect">
            <a:avLst/>
          </a:prstGeom>
        </p:spPr>
        <p:txBody>
          <a:bodyPr wrap="none">
            <a:spAutoFit/>
          </a:bodyPr>
          <a:lstStyle/>
          <a:p>
            <a:r>
              <a:rPr lang="en-US" sz="2400" dirty="0" smtClean="0"/>
              <a:t>8</a:t>
            </a:r>
            <a:endParaRPr lang="en-US" sz="2400" dirty="0"/>
          </a:p>
        </p:txBody>
      </p:sp>
    </p:spTree>
    <p:extLst>
      <p:ext uri="{BB962C8B-B14F-4D97-AF65-F5344CB8AC3E}">
        <p14:creationId xmlns:p14="http://schemas.microsoft.com/office/powerpoint/2010/main" val="260101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97" y="-76200"/>
            <a:ext cx="7772400" cy="914400"/>
          </a:xfrm>
        </p:spPr>
        <p:txBody>
          <a:bodyPr>
            <a:normAutofit/>
          </a:bodyPr>
          <a:lstStyle/>
          <a:p>
            <a:r>
              <a:rPr lang="en-US" sz="3200" b="1" i="1" dirty="0" smtClean="0">
                <a:solidFill>
                  <a:srgbClr val="C00000"/>
                </a:solidFill>
              </a:rPr>
              <a:t>Superfast Switch for </a:t>
            </a:r>
            <a:r>
              <a:rPr lang="en-US" sz="3200" b="1" i="1" dirty="0" err="1" smtClean="0">
                <a:solidFill>
                  <a:srgbClr val="C00000"/>
                </a:solidFill>
              </a:rPr>
              <a:t>ScS</a:t>
            </a:r>
            <a:r>
              <a:rPr lang="en-US" sz="3200" b="1" i="1" dirty="0" smtClean="0">
                <a:solidFill>
                  <a:srgbClr val="C00000"/>
                </a:solidFill>
              </a:rPr>
              <a:t> </a:t>
            </a:r>
            <a:r>
              <a:rPr lang="en-US" sz="1800" b="0" i="1" dirty="0" smtClean="0">
                <a:solidFill>
                  <a:schemeClr val="tx1"/>
                </a:solidFill>
              </a:rPr>
              <a:t>(V. Popov)</a:t>
            </a:r>
            <a:endParaRPr lang="en-US" sz="1800" b="0" dirty="0">
              <a:solidFill>
                <a:schemeClr val="tx1"/>
              </a:solidFill>
            </a:endParaRPr>
          </a:p>
        </p:txBody>
      </p:sp>
      <p:sp>
        <p:nvSpPr>
          <p:cNvPr id="3" name="Content Placeholder 2"/>
          <p:cNvSpPr>
            <a:spLocks noGrp="1"/>
          </p:cNvSpPr>
          <p:nvPr>
            <p:ph idx="1"/>
          </p:nvPr>
        </p:nvSpPr>
        <p:spPr>
          <a:xfrm>
            <a:off x="733882" y="990600"/>
            <a:ext cx="7772400" cy="5334000"/>
          </a:xfrm>
        </p:spPr>
        <p:txBody>
          <a:bodyPr>
            <a:normAutofit/>
          </a:bodyPr>
          <a:lstStyle/>
          <a:p>
            <a:pPr marL="0" indent="0" algn="just">
              <a:buNone/>
            </a:pPr>
            <a:r>
              <a:rPr lang="en-US" sz="2000" b="1" dirty="0" smtClean="0"/>
              <a:t>Photoconductive Semiconductor Switch (PCSS) for use</a:t>
            </a:r>
          </a:p>
          <a:p>
            <a:pPr marL="0" indent="0" algn="just">
              <a:buNone/>
            </a:pPr>
            <a:r>
              <a:rPr lang="en-US" sz="2000" b="1" dirty="0" smtClean="0"/>
              <a:t> in “MEIC Scanning Synchronization”.</a:t>
            </a:r>
            <a:endParaRPr lang="en-US" sz="2000" dirty="0" smtClean="0"/>
          </a:p>
          <a:p>
            <a:pPr algn="just"/>
            <a:r>
              <a:rPr lang="en-US" sz="1600" dirty="0" smtClean="0">
                <a:effectLst/>
              </a:rPr>
              <a:t>The PCSS switch was proposed as an advanced alternative to the PIN diode microwave switching circuit for control the energy transfer process in coupled resonators-cavities (see. G. </a:t>
            </a:r>
            <a:r>
              <a:rPr lang="en-US" sz="1600" dirty="0" err="1" smtClean="0">
                <a:effectLst/>
              </a:rPr>
              <a:t>Kazakevitch</a:t>
            </a:r>
            <a:r>
              <a:rPr lang="en-US" sz="1600" dirty="0" smtClean="0">
                <a:effectLst/>
              </a:rPr>
              <a:t> Conceptual scheme). </a:t>
            </a:r>
          </a:p>
          <a:p>
            <a:pPr algn="just"/>
            <a:r>
              <a:rPr lang="en-US" sz="1600" dirty="0" smtClean="0">
                <a:effectLst/>
              </a:rPr>
              <a:t>The PCSS switch is a very fast photo-electrical  switch-device with a lot of potential applications including sub-nanosecond fast microwave switching. However, for use in the MEIC Scanning Synchronization the microwave circuit with embedded one or more optically controlled PCSS devices has to be designed, simulated and tested. Some PCSS models and semiconductor raw material dedicated for application in PCSS are available from the market (</a:t>
            </a:r>
            <a:r>
              <a:rPr lang="en-US" sz="1600" dirty="0" err="1" smtClean="0">
                <a:effectLst/>
              </a:rPr>
              <a:t>Kyma</a:t>
            </a:r>
            <a:r>
              <a:rPr lang="en-US" sz="1600" dirty="0" smtClean="0">
                <a:effectLst/>
              </a:rPr>
              <a:t> Technologies). </a:t>
            </a:r>
          </a:p>
          <a:p>
            <a:pPr algn="just"/>
            <a:endParaRPr lang="en-US" sz="2000" dirty="0"/>
          </a:p>
        </p:txBody>
      </p:sp>
      <p:sp>
        <p:nvSpPr>
          <p:cNvPr id="4" name="Rectangle 3"/>
          <p:cNvSpPr/>
          <p:nvPr/>
        </p:nvSpPr>
        <p:spPr>
          <a:xfrm>
            <a:off x="8001000" y="6324600"/>
            <a:ext cx="975395" cy="369332"/>
          </a:xfrm>
          <a:prstGeom prst="rect">
            <a:avLst/>
          </a:prstGeom>
        </p:spPr>
        <p:txBody>
          <a:bodyPr wrap="none">
            <a:spAutoFit/>
          </a:bodyPr>
          <a:lstStyle/>
          <a:p>
            <a:r>
              <a:rPr lang="en-US" i="1" dirty="0"/>
              <a:t>V. Popov</a:t>
            </a:r>
          </a:p>
        </p:txBody>
      </p:sp>
      <p:sp>
        <p:nvSpPr>
          <p:cNvPr id="5" name="Rectangle 4"/>
          <p:cNvSpPr/>
          <p:nvPr/>
        </p:nvSpPr>
        <p:spPr>
          <a:xfrm>
            <a:off x="0" y="6488668"/>
            <a:ext cx="340158" cy="461665"/>
          </a:xfrm>
          <a:prstGeom prst="rect">
            <a:avLst/>
          </a:prstGeom>
        </p:spPr>
        <p:txBody>
          <a:bodyPr wrap="none">
            <a:spAutoFit/>
          </a:bodyPr>
          <a:lstStyle/>
          <a:p>
            <a:r>
              <a:rPr lang="en-US" sz="2400" dirty="0" smtClean="0"/>
              <a:t>9</a:t>
            </a:r>
            <a:endParaRPr lang="en-US" sz="2400" dirty="0"/>
          </a:p>
        </p:txBody>
      </p:sp>
      <p:sp>
        <p:nvSpPr>
          <p:cNvPr id="6" name="Content Placeholder 2"/>
          <p:cNvSpPr txBox="1">
            <a:spLocks/>
          </p:cNvSpPr>
          <p:nvPr/>
        </p:nvSpPr>
        <p:spPr bwMode="auto">
          <a:xfrm>
            <a:off x="716297" y="4290536"/>
            <a:ext cx="7772400" cy="219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r>
              <a:rPr lang="en-US" sz="1600" b="1" u="sng" kern="0" dirty="0" smtClean="0"/>
              <a:t>List of questions </a:t>
            </a:r>
            <a:r>
              <a:rPr lang="en-US" sz="1600" kern="0" dirty="0" smtClean="0"/>
              <a:t>which need to be answered: </a:t>
            </a:r>
          </a:p>
          <a:p>
            <a:pPr marL="0" indent="0">
              <a:buFontTx/>
              <a:buNone/>
            </a:pPr>
            <a:r>
              <a:rPr lang="en-US" sz="1600" kern="0" dirty="0" smtClean="0"/>
              <a:t>1.       What type of semiconductor is preferred</a:t>
            </a:r>
          </a:p>
          <a:p>
            <a:pPr marL="0" indent="0">
              <a:buFontTx/>
              <a:buNone/>
            </a:pPr>
            <a:r>
              <a:rPr lang="en-US" sz="1600" kern="0" dirty="0" smtClean="0"/>
              <a:t>2.       On/Off timing and ratio.</a:t>
            </a:r>
          </a:p>
          <a:p>
            <a:pPr marL="0" indent="0">
              <a:buFontTx/>
              <a:buNone/>
            </a:pPr>
            <a:r>
              <a:rPr lang="en-US" sz="1600" kern="0" dirty="0" smtClean="0"/>
              <a:t>3.       Insertion loss</a:t>
            </a:r>
          </a:p>
          <a:p>
            <a:pPr marL="0" indent="0">
              <a:buFontTx/>
              <a:buNone/>
            </a:pPr>
            <a:r>
              <a:rPr lang="en-US" sz="1600" kern="0" dirty="0" smtClean="0"/>
              <a:t>4.       Long term stability</a:t>
            </a:r>
          </a:p>
          <a:p>
            <a:pPr marL="0" indent="0">
              <a:buFontTx/>
              <a:buNone/>
            </a:pPr>
            <a:r>
              <a:rPr lang="en-US" sz="1600" kern="0" dirty="0" smtClean="0"/>
              <a:t>5.       Operation inside of high strength microwave field.</a:t>
            </a:r>
          </a:p>
          <a:p>
            <a:pPr marL="0" indent="0">
              <a:buFontTx/>
              <a:buNone/>
            </a:pPr>
            <a:r>
              <a:rPr lang="en-US" sz="1600" kern="0" dirty="0" smtClean="0"/>
              <a:t>A possible microwave circuit and light pulse control system also must be designed and tested.</a:t>
            </a:r>
            <a:br>
              <a:rPr lang="en-US" sz="1600" kern="0" dirty="0" smtClean="0"/>
            </a:br>
            <a:endParaRPr lang="en-US" sz="1600" kern="0" dirty="0" smtClean="0"/>
          </a:p>
          <a:p>
            <a:endParaRPr lang="en-US" sz="1600" kern="0" dirty="0"/>
          </a:p>
        </p:txBody>
      </p:sp>
    </p:spTree>
    <p:extLst>
      <p:ext uri="{BB962C8B-B14F-4D97-AF65-F5344CB8AC3E}">
        <p14:creationId xmlns:p14="http://schemas.microsoft.com/office/powerpoint/2010/main" val="185384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dirty="0" smtClean="0">
                <a:solidFill>
                  <a:srgbClr val="0000FF"/>
                </a:solidFill>
              </a:rPr>
              <a:t>Electron Cooling</a:t>
            </a:r>
            <a:endParaRPr lang="en-US" dirty="0">
              <a:solidFill>
                <a:srgbClr val="0000FF"/>
              </a:solidFill>
            </a:endParaRPr>
          </a:p>
        </p:txBody>
      </p:sp>
      <p:sp>
        <p:nvSpPr>
          <p:cNvPr id="3" name="Subtitle 2"/>
          <p:cNvSpPr>
            <a:spLocks noGrp="1"/>
          </p:cNvSpPr>
          <p:nvPr>
            <p:ph type="subTitle" idx="1"/>
          </p:nvPr>
        </p:nvSpPr>
        <p:spPr>
          <a:xfrm>
            <a:off x="1447800" y="2514600"/>
            <a:ext cx="6400800" cy="3581400"/>
          </a:xfrm>
        </p:spPr>
        <p:txBody>
          <a:bodyPr/>
          <a:lstStyle/>
          <a:p>
            <a:r>
              <a:rPr lang="en-US" b="1" dirty="0" smtClean="0">
                <a:solidFill>
                  <a:srgbClr val="FF3300"/>
                </a:solidFill>
              </a:rPr>
              <a:t>Circulator-cooler ring, overall issues </a:t>
            </a:r>
          </a:p>
          <a:p>
            <a:r>
              <a:rPr lang="en-US" b="1" dirty="0" smtClean="0">
                <a:solidFill>
                  <a:srgbClr val="FF3300"/>
                </a:solidFill>
              </a:rPr>
              <a:t>Fast SRF kicker</a:t>
            </a:r>
          </a:p>
          <a:p>
            <a:r>
              <a:rPr lang="en-US" b="1" dirty="0" smtClean="0">
                <a:solidFill>
                  <a:srgbClr val="FF3300"/>
                </a:solidFill>
              </a:rPr>
              <a:t>Beam-beam kicker</a:t>
            </a:r>
          </a:p>
          <a:p>
            <a:r>
              <a:rPr lang="en-US" b="1" dirty="0">
                <a:solidFill>
                  <a:srgbClr val="FF3300"/>
                </a:solidFill>
              </a:rPr>
              <a:t>Electron Storage Ring-Cooler</a:t>
            </a:r>
          </a:p>
          <a:p>
            <a:r>
              <a:rPr lang="en-US" b="1" dirty="0" smtClean="0">
                <a:solidFill>
                  <a:srgbClr val="FF3300"/>
                </a:solidFill>
              </a:rPr>
              <a:t>Circular Modes Ion </a:t>
            </a:r>
            <a:r>
              <a:rPr lang="en-US" b="1" dirty="0">
                <a:solidFill>
                  <a:srgbClr val="FF3300"/>
                </a:solidFill>
              </a:rPr>
              <a:t>T</a:t>
            </a:r>
            <a:r>
              <a:rPr lang="en-US" b="1" dirty="0" smtClean="0">
                <a:solidFill>
                  <a:srgbClr val="FF3300"/>
                </a:solidFill>
              </a:rPr>
              <a:t>ransport</a:t>
            </a:r>
          </a:p>
          <a:p>
            <a:endParaRPr lang="en-US" b="1" dirty="0">
              <a:solidFill>
                <a:srgbClr val="FF3300"/>
              </a:solidFill>
            </a:endParaRPr>
          </a:p>
        </p:txBody>
      </p:sp>
    </p:spTree>
    <p:extLst>
      <p:ext uri="{BB962C8B-B14F-4D97-AF65-F5344CB8AC3E}">
        <p14:creationId xmlns:p14="http://schemas.microsoft.com/office/powerpoint/2010/main" val="68184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3300"/>
                </a:solidFill>
              </a:rPr>
              <a:t>Superfast Kickers</a:t>
            </a:r>
            <a:endParaRPr lang="en-US" dirty="0">
              <a:solidFill>
                <a:srgbClr val="FF3300"/>
              </a:solidFill>
            </a:endParaRPr>
          </a:p>
        </p:txBody>
      </p:sp>
      <p:sp>
        <p:nvSpPr>
          <p:cNvPr id="3" name="Content Placeholder 2"/>
          <p:cNvSpPr>
            <a:spLocks noGrp="1"/>
          </p:cNvSpPr>
          <p:nvPr>
            <p:ph idx="1"/>
          </p:nvPr>
        </p:nvSpPr>
        <p:spPr>
          <a:xfrm>
            <a:off x="762000" y="2286000"/>
            <a:ext cx="7772400" cy="5334000"/>
          </a:xfrm>
        </p:spPr>
        <p:txBody>
          <a:bodyPr/>
          <a:lstStyle/>
          <a:p>
            <a:r>
              <a:rPr lang="en-US" b="1" dirty="0" smtClean="0">
                <a:solidFill>
                  <a:srgbClr val="0000FF"/>
                </a:solidFill>
              </a:rPr>
              <a:t>SRF multi-harmonic kicker</a:t>
            </a:r>
          </a:p>
          <a:p>
            <a:r>
              <a:rPr lang="en-US" b="1" dirty="0" smtClean="0">
                <a:solidFill>
                  <a:srgbClr val="0000FF"/>
                </a:solidFill>
              </a:rPr>
              <a:t>Beam-beam kicker</a:t>
            </a:r>
            <a:endParaRPr lang="en-US" b="1" dirty="0">
              <a:solidFill>
                <a:srgbClr val="0000FF"/>
              </a:solidFill>
            </a:endParaRPr>
          </a:p>
        </p:txBody>
      </p:sp>
    </p:spTree>
    <p:extLst>
      <p:ext uri="{BB962C8B-B14F-4D97-AF65-F5344CB8AC3E}">
        <p14:creationId xmlns:p14="http://schemas.microsoft.com/office/powerpoint/2010/main" val="6316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41"/>
          <p:cNvGrpSpPr>
            <a:grpSpLocks/>
          </p:cNvGrpSpPr>
          <p:nvPr/>
        </p:nvGrpSpPr>
        <p:grpSpPr bwMode="auto">
          <a:xfrm>
            <a:off x="152400" y="1431925"/>
            <a:ext cx="4386263" cy="2168525"/>
            <a:chOff x="47161" y="1336187"/>
            <a:chExt cx="3792186" cy="2129858"/>
          </a:xfrm>
        </p:grpSpPr>
        <p:sp>
          <p:nvSpPr>
            <p:cNvPr id="11327" name="Parallelogram 2"/>
            <p:cNvSpPr>
              <a:spLocks noChangeArrowheads="1"/>
            </p:cNvSpPr>
            <p:nvPr/>
          </p:nvSpPr>
          <p:spPr bwMode="auto">
            <a:xfrm>
              <a:off x="218267" y="2459412"/>
              <a:ext cx="3450496" cy="489039"/>
            </a:xfrm>
            <a:prstGeom prst="parallelogram">
              <a:avLst>
                <a:gd name="adj" fmla="val 110016"/>
              </a:avLst>
            </a:prstGeom>
            <a:solidFill>
              <a:schemeClr val="accent1"/>
            </a:solidFill>
            <a:ln w="9525" algn="ctr">
              <a:solidFill>
                <a:schemeClr val="tx1"/>
              </a:solidFill>
              <a:round/>
              <a:headEnd/>
              <a:tailEnd/>
            </a:ln>
          </p:spPr>
          <p:txBody>
            <a:bodyPr/>
            <a:lstStyle/>
            <a:p>
              <a:pPr eaLnBrk="0" hangingPunct="0"/>
              <a:endParaRPr lang="en-US" sz="1600"/>
            </a:p>
          </p:txBody>
        </p:sp>
        <p:sp>
          <p:nvSpPr>
            <p:cNvPr id="11328" name="Right Brace 6"/>
            <p:cNvSpPr>
              <a:spLocks/>
            </p:cNvSpPr>
            <p:nvPr/>
          </p:nvSpPr>
          <p:spPr bwMode="auto">
            <a:xfrm flipH="1">
              <a:off x="1814469" y="1850981"/>
              <a:ext cx="181871" cy="833371"/>
            </a:xfrm>
            <a:prstGeom prst="rightBrace">
              <a:avLst>
                <a:gd name="adj1" fmla="val 833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a:p>
          </p:txBody>
        </p:sp>
        <p:sp>
          <p:nvSpPr>
            <p:cNvPr id="11329" name="TextBox 7"/>
            <p:cNvSpPr txBox="1">
              <a:spLocks noChangeArrowheads="1"/>
            </p:cNvSpPr>
            <p:nvPr/>
          </p:nvSpPr>
          <p:spPr bwMode="auto">
            <a:xfrm>
              <a:off x="1599199" y="2085004"/>
              <a:ext cx="363741" cy="41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1600">
                  <a:latin typeface="Arial" charset="0"/>
                  <a:cs typeface="Arial" charset="0"/>
                </a:rPr>
                <a:t>h</a:t>
              </a:r>
            </a:p>
          </p:txBody>
        </p:sp>
        <p:cxnSp>
          <p:nvCxnSpPr>
            <p:cNvPr id="11330" name="Straight Arrow Connector 9"/>
            <p:cNvCxnSpPr>
              <a:cxnSpLocks noChangeShapeType="1"/>
            </p:cNvCxnSpPr>
            <p:nvPr/>
          </p:nvCxnSpPr>
          <p:spPr bwMode="auto">
            <a:xfrm flipV="1">
              <a:off x="3445790" y="2684058"/>
              <a:ext cx="263471" cy="528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331" name="Straight Arrow Connector 10"/>
            <p:cNvCxnSpPr>
              <a:cxnSpLocks noChangeShapeType="1"/>
            </p:cNvCxnSpPr>
            <p:nvPr/>
          </p:nvCxnSpPr>
          <p:spPr bwMode="auto">
            <a:xfrm>
              <a:off x="2360081" y="1850981"/>
              <a:ext cx="636547" cy="193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332" name="Oval 4"/>
            <p:cNvSpPr>
              <a:spLocks noChangeArrowheads="1"/>
            </p:cNvSpPr>
            <p:nvPr/>
          </p:nvSpPr>
          <p:spPr bwMode="auto">
            <a:xfrm>
              <a:off x="2087275" y="1758384"/>
              <a:ext cx="454677" cy="185194"/>
            </a:xfrm>
            <a:prstGeom prst="ellipse">
              <a:avLst/>
            </a:prstGeom>
            <a:solidFill>
              <a:srgbClr val="99CCFF"/>
            </a:solidFill>
            <a:ln w="9525" algn="ctr">
              <a:solidFill>
                <a:schemeClr val="tx1"/>
              </a:solidFill>
              <a:round/>
              <a:headEnd/>
              <a:tailEnd/>
            </a:ln>
          </p:spPr>
          <p:txBody>
            <a:bodyPr/>
            <a:lstStyle/>
            <a:p>
              <a:pPr eaLnBrk="0" hangingPunct="0"/>
              <a:endParaRPr lang="en-US" sz="1600"/>
            </a:p>
          </p:txBody>
        </p:sp>
        <p:sp>
          <p:nvSpPr>
            <p:cNvPr id="11333" name="TextBox 11"/>
            <p:cNvSpPr txBox="1">
              <a:spLocks noChangeArrowheads="1"/>
            </p:cNvSpPr>
            <p:nvPr/>
          </p:nvSpPr>
          <p:spPr bwMode="auto">
            <a:xfrm>
              <a:off x="3477899" y="2650888"/>
              <a:ext cx="361448" cy="33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1600">
                  <a:latin typeface="Arial" charset="0"/>
                  <a:cs typeface="Arial" charset="0"/>
                </a:rPr>
                <a:t>v</a:t>
              </a:r>
              <a:r>
                <a:rPr lang="en-US" sz="1600" baseline="-25000">
                  <a:latin typeface="Arial" charset="0"/>
                  <a:cs typeface="Arial" charset="0"/>
                </a:rPr>
                <a:t>0</a:t>
              </a:r>
            </a:p>
          </p:txBody>
        </p:sp>
        <p:sp>
          <p:nvSpPr>
            <p:cNvPr id="11334" name="TextBox 12"/>
            <p:cNvSpPr txBox="1">
              <a:spLocks noChangeArrowheads="1"/>
            </p:cNvSpPr>
            <p:nvPr/>
          </p:nvSpPr>
          <p:spPr bwMode="auto">
            <a:xfrm>
              <a:off x="2950956" y="1673600"/>
              <a:ext cx="727483" cy="41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1600">
                  <a:latin typeface="Arial" charset="0"/>
                  <a:cs typeface="Arial" charset="0"/>
                </a:rPr>
                <a:t>v≈c</a:t>
              </a:r>
            </a:p>
          </p:txBody>
        </p:sp>
        <p:sp>
          <p:nvSpPr>
            <p:cNvPr id="11335" name="TextBox 13"/>
            <p:cNvSpPr txBox="1">
              <a:spLocks noChangeArrowheads="1"/>
            </p:cNvSpPr>
            <p:nvPr/>
          </p:nvSpPr>
          <p:spPr bwMode="auto">
            <a:xfrm>
              <a:off x="316244" y="1635714"/>
              <a:ext cx="1298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sz="1200">
                  <a:latin typeface="Arial" charset="0"/>
                  <a:cs typeface="Arial" charset="0"/>
                </a:rPr>
                <a:t>surface charge density</a:t>
              </a:r>
            </a:p>
          </p:txBody>
        </p:sp>
        <p:sp>
          <p:nvSpPr>
            <p:cNvPr id="11336" name="Down Arrow 16"/>
            <p:cNvSpPr>
              <a:spLocks noChangeArrowheads="1"/>
            </p:cNvSpPr>
            <p:nvPr/>
          </p:nvSpPr>
          <p:spPr bwMode="auto">
            <a:xfrm flipV="1">
              <a:off x="2178210" y="1387997"/>
              <a:ext cx="272806" cy="370387"/>
            </a:xfrm>
            <a:prstGeom prst="downArrow">
              <a:avLst>
                <a:gd name="adj1" fmla="val 50000"/>
                <a:gd name="adj2" fmla="val 50002"/>
              </a:avLst>
            </a:prstGeom>
            <a:solidFill>
              <a:srgbClr val="FF9900"/>
            </a:solidFill>
            <a:ln w="9525" algn="ctr">
              <a:solidFill>
                <a:schemeClr val="tx1"/>
              </a:solidFill>
              <a:round/>
              <a:headEnd/>
              <a:tailEnd/>
            </a:ln>
          </p:spPr>
          <p:txBody>
            <a:bodyPr/>
            <a:lstStyle/>
            <a:p>
              <a:pPr eaLnBrk="0" hangingPunct="0"/>
              <a:endParaRPr lang="en-US"/>
            </a:p>
          </p:txBody>
        </p:sp>
        <p:sp>
          <p:nvSpPr>
            <p:cNvPr id="11337" name="TextBox 17"/>
            <p:cNvSpPr txBox="1">
              <a:spLocks noChangeArrowheads="1"/>
            </p:cNvSpPr>
            <p:nvPr/>
          </p:nvSpPr>
          <p:spPr bwMode="auto">
            <a:xfrm>
              <a:off x="2430739" y="1336187"/>
              <a:ext cx="336013" cy="32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1600">
                  <a:latin typeface="Arial" charset="0"/>
                  <a:cs typeface="Arial" charset="0"/>
                </a:rPr>
                <a:t>F</a:t>
              </a:r>
            </a:p>
          </p:txBody>
        </p:sp>
        <p:sp>
          <p:nvSpPr>
            <p:cNvPr id="11338" name="Right Brace 23"/>
            <p:cNvSpPr>
              <a:spLocks/>
            </p:cNvSpPr>
            <p:nvPr/>
          </p:nvSpPr>
          <p:spPr bwMode="auto">
            <a:xfrm rot="5400000">
              <a:off x="1595682" y="1589484"/>
              <a:ext cx="273440" cy="2964052"/>
            </a:xfrm>
            <a:prstGeom prst="rightBrace">
              <a:avLst>
                <a:gd name="adj1" fmla="val 8331"/>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11339" name="TextBox 24"/>
            <p:cNvSpPr txBox="1">
              <a:spLocks noChangeArrowheads="1"/>
            </p:cNvSpPr>
            <p:nvPr/>
          </p:nvSpPr>
          <p:spPr bwMode="auto">
            <a:xfrm>
              <a:off x="1567733" y="3133348"/>
              <a:ext cx="329339" cy="33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1600">
                  <a:latin typeface="Arial" charset="0"/>
                  <a:cs typeface="Arial" charset="0"/>
                </a:rPr>
                <a:t>L</a:t>
              </a:r>
            </a:p>
          </p:txBody>
        </p:sp>
        <p:sp>
          <p:nvSpPr>
            <p:cNvPr id="11340" name="TextBox 25"/>
            <p:cNvSpPr txBox="1">
              <a:spLocks noChangeArrowheads="1"/>
            </p:cNvSpPr>
            <p:nvPr/>
          </p:nvSpPr>
          <p:spPr bwMode="auto">
            <a:xfrm>
              <a:off x="1040790" y="2459414"/>
              <a:ext cx="329339" cy="33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l-GR" sz="1600">
                  <a:latin typeface="Arial" charset="0"/>
                  <a:cs typeface="Arial" charset="0"/>
                </a:rPr>
                <a:t>σ</a:t>
              </a:r>
              <a:r>
                <a:rPr lang="en-US" sz="1600" baseline="-25000">
                  <a:latin typeface="Arial" charset="0"/>
                  <a:cs typeface="Arial" charset="0"/>
                </a:rPr>
                <a:t>c</a:t>
              </a:r>
              <a:endParaRPr lang="en-US" sz="1600">
                <a:latin typeface="Arial" charset="0"/>
                <a:cs typeface="Arial" charset="0"/>
              </a:endParaRPr>
            </a:p>
          </p:txBody>
        </p:sp>
        <p:cxnSp>
          <p:nvCxnSpPr>
            <p:cNvPr id="11341" name="Straight Arrow Connector 27"/>
            <p:cNvCxnSpPr>
              <a:cxnSpLocks noChangeShapeType="1"/>
            </p:cNvCxnSpPr>
            <p:nvPr/>
          </p:nvCxnSpPr>
          <p:spPr bwMode="auto">
            <a:xfrm rot="16200000" flipV="1">
              <a:off x="849081" y="2351595"/>
              <a:ext cx="449290" cy="6587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342" name="Right Brace 29"/>
            <p:cNvSpPr>
              <a:spLocks/>
            </p:cNvSpPr>
            <p:nvPr/>
          </p:nvSpPr>
          <p:spPr bwMode="auto">
            <a:xfrm rot="2788036" flipH="1">
              <a:off x="179020" y="2293542"/>
              <a:ext cx="362786" cy="626504"/>
            </a:xfrm>
            <a:prstGeom prst="rightBrace">
              <a:avLst>
                <a:gd name="adj1" fmla="val 8331"/>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a:p>
          </p:txBody>
        </p:sp>
        <p:sp>
          <p:nvSpPr>
            <p:cNvPr id="11343" name="TextBox 30"/>
            <p:cNvSpPr txBox="1">
              <a:spLocks noChangeArrowheads="1"/>
            </p:cNvSpPr>
            <p:nvPr/>
          </p:nvSpPr>
          <p:spPr bwMode="auto">
            <a:xfrm>
              <a:off x="155149" y="2159886"/>
              <a:ext cx="272806" cy="41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1600">
                  <a:latin typeface="Arial" charset="0"/>
                  <a:cs typeface="Arial" charset="0"/>
                </a:rPr>
                <a:t>D</a:t>
              </a:r>
            </a:p>
          </p:txBody>
        </p:sp>
        <p:sp>
          <p:nvSpPr>
            <p:cNvPr id="11344" name="TextBox 33"/>
            <p:cNvSpPr txBox="1">
              <a:spLocks noChangeArrowheads="1"/>
            </p:cNvSpPr>
            <p:nvPr/>
          </p:nvSpPr>
          <p:spPr bwMode="auto">
            <a:xfrm>
              <a:off x="2292279" y="2411851"/>
              <a:ext cx="1185621" cy="27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sz="1200" b="1">
                  <a:solidFill>
                    <a:srgbClr val="FF0000"/>
                  </a:solidFill>
                  <a:latin typeface="Arial" charset="0"/>
                  <a:cs typeface="Arial" charset="0"/>
                </a:rPr>
                <a:t>kicking beam</a:t>
              </a:r>
            </a:p>
          </p:txBody>
        </p:sp>
      </p:grpSp>
      <p:sp>
        <p:nvSpPr>
          <p:cNvPr id="1028" name="TextBox 36"/>
          <p:cNvSpPr txBox="1">
            <a:spLocks noChangeArrowheads="1"/>
          </p:cNvSpPr>
          <p:nvPr/>
        </p:nvSpPr>
        <p:spPr bwMode="auto">
          <a:xfrm>
            <a:off x="4724400" y="1219200"/>
            <a:ext cx="4419600" cy="4678363"/>
          </a:xfrm>
          <a:prstGeom prst="rect">
            <a:avLst/>
          </a:prstGeom>
          <a:noFill/>
          <a:ln w="9525">
            <a:noFill/>
            <a:miter lim="800000"/>
            <a:headEnd/>
            <a:tailEnd/>
          </a:ln>
        </p:spPr>
        <p:txBody>
          <a:bodyPr>
            <a:spAutoFit/>
          </a:bodyPr>
          <a:lstStyle/>
          <a:p>
            <a:pPr marL="228600" indent="-228600">
              <a:buFont typeface="Arial" charset="0"/>
              <a:buChar char="•"/>
              <a:defRPr/>
            </a:pPr>
            <a:r>
              <a:rPr lang="en-US" sz="1600" dirty="0">
                <a:latin typeface="Arial" charset="0"/>
                <a:cs typeface="Arial" charset="0"/>
              </a:rPr>
              <a:t>Both beams magnetized</a:t>
            </a:r>
          </a:p>
          <a:p>
            <a:pPr marL="228600" indent="-228600">
              <a:buFont typeface="Arial" charset="0"/>
              <a:buChar char="•"/>
              <a:defRPr/>
            </a:pPr>
            <a:r>
              <a:rPr lang="en-US" sz="1600" dirty="0">
                <a:latin typeface="Arial" pitchFamily="34" charset="0"/>
                <a:cs typeface="Arial" pitchFamily="34" charset="0"/>
              </a:rPr>
              <a:t>Both beams should be flattened in the kick sections to have a small horizontal size while relatively large the vertical sizes</a:t>
            </a:r>
          </a:p>
          <a:p>
            <a:pPr marL="228600" indent="-228600">
              <a:buFont typeface="Arial" charset="0"/>
              <a:buChar char="•"/>
              <a:defRPr/>
            </a:pPr>
            <a:r>
              <a:rPr lang="en-US" sz="1600" dirty="0">
                <a:latin typeface="Arial" charset="0"/>
                <a:cs typeface="Arial" charset="0"/>
              </a:rPr>
              <a:t>A short (1~ 3 cm) target electron bunch passes through a long (10 - 20 cm) low-energy flat bunch at a very close distance, receiving a transverse kick       :</a:t>
            </a:r>
          </a:p>
          <a:p>
            <a:pPr marL="228600" indent="-228600">
              <a:buFont typeface="Arial" charset="0"/>
              <a:buChar char="•"/>
              <a:defRPr/>
            </a:pPr>
            <a:endParaRPr lang="en-US" sz="1600" dirty="0">
              <a:latin typeface="Arial" charset="0"/>
              <a:cs typeface="Arial" charset="0"/>
            </a:endParaRPr>
          </a:p>
          <a:p>
            <a:pPr marL="228600" indent="-228600">
              <a:buFont typeface="Arial" charset="0"/>
              <a:buChar char="•"/>
              <a:defRPr/>
            </a:pPr>
            <a:endParaRPr lang="en-US" sz="1600" dirty="0">
              <a:latin typeface="Arial" charset="0"/>
              <a:cs typeface="Arial" charset="0"/>
            </a:endParaRPr>
          </a:p>
          <a:p>
            <a:pPr marL="228600" indent="-228600">
              <a:buFont typeface="Arial" charset="0"/>
              <a:buChar char="•"/>
              <a:defRPr/>
            </a:pPr>
            <a:endParaRPr lang="en-US" sz="1600" dirty="0">
              <a:latin typeface="Arial" charset="0"/>
              <a:cs typeface="Arial" charset="0"/>
            </a:endParaRPr>
          </a:p>
          <a:p>
            <a:pPr marL="228600" indent="-228600">
              <a:buFont typeface="Arial" charset="0"/>
              <a:buChar char="•"/>
              <a:defRPr/>
            </a:pPr>
            <a:r>
              <a:rPr lang="en-US" sz="1600" dirty="0">
                <a:latin typeface="Arial" charset="0"/>
                <a:cs typeface="Arial" charset="0"/>
              </a:rPr>
              <a:t>Coherence conditions:</a:t>
            </a:r>
          </a:p>
          <a:p>
            <a:pPr marL="228600" indent="-228600">
              <a:defRPr/>
            </a:pPr>
            <a:r>
              <a:rPr lang="en-US" sz="1600" dirty="0">
                <a:latin typeface="Arial" pitchFamily="34" charset="0"/>
                <a:cs typeface="Arial" pitchFamily="34" charset="0"/>
              </a:rPr>
              <a:t> </a:t>
            </a:r>
          </a:p>
          <a:p>
            <a:pPr marL="228600" indent="-228600">
              <a:defRPr/>
            </a:pPr>
            <a:endParaRPr lang="en-US" sz="1800" dirty="0">
              <a:latin typeface="Arial" charset="0"/>
              <a:cs typeface="Arial" charset="0"/>
            </a:endParaRPr>
          </a:p>
          <a:p>
            <a:pPr>
              <a:defRPr/>
            </a:pPr>
            <a:r>
              <a:rPr lang="en-US" sz="1800" dirty="0"/>
              <a:t> </a:t>
            </a:r>
          </a:p>
          <a:p>
            <a:pPr>
              <a:defRPr/>
            </a:pPr>
            <a:r>
              <a:rPr lang="en-US" sz="1800" dirty="0"/>
              <a:t> </a:t>
            </a:r>
            <a:endParaRPr lang="en-US" sz="1800" dirty="0">
              <a:latin typeface="Arial" charset="0"/>
              <a:cs typeface="Arial" charset="0"/>
            </a:endParaRPr>
          </a:p>
          <a:p>
            <a:pPr marL="228600" indent="-228600">
              <a:defRPr/>
            </a:pPr>
            <a:endParaRPr lang="en-US" sz="1800" dirty="0">
              <a:latin typeface="Arial" charset="0"/>
              <a:cs typeface="Arial" charset="0"/>
            </a:endParaRPr>
          </a:p>
          <a:p>
            <a:pPr marL="228600" indent="-228600">
              <a:defRPr/>
            </a:pPr>
            <a:endParaRPr lang="en-US" sz="1800" dirty="0">
              <a:latin typeface="Arial" charset="0"/>
              <a:cs typeface="Arial" charset="0"/>
            </a:endParaRPr>
          </a:p>
        </p:txBody>
      </p:sp>
      <p:graphicFrame>
        <p:nvGraphicFramePr>
          <p:cNvPr id="41" name="Table 40"/>
          <p:cNvGraphicFramePr>
            <a:graphicFrameLocks noGrp="1"/>
          </p:cNvGraphicFramePr>
          <p:nvPr/>
        </p:nvGraphicFramePr>
        <p:xfrm>
          <a:off x="304800" y="3565525"/>
          <a:ext cx="4267200" cy="2682872"/>
        </p:xfrm>
        <a:graphic>
          <a:graphicData uri="http://schemas.openxmlformats.org/drawingml/2006/table">
            <a:tbl>
              <a:tblPr firstRow="1" bandRow="1">
                <a:tableStyleId>{21E4AEA4-8DFA-4A89-87EB-49C32662AFE0}</a:tableStyleId>
              </a:tblPr>
              <a:tblGrid>
                <a:gridCol w="2590800"/>
                <a:gridCol w="762000"/>
                <a:gridCol w="914400"/>
              </a:tblGrid>
              <a:tr h="335359">
                <a:tc>
                  <a:txBody>
                    <a:bodyPr/>
                    <a:lstStyle/>
                    <a:p>
                      <a:endParaRPr lang="en-US" sz="1600" b="0" i="0" dirty="0">
                        <a:latin typeface="Arial" pitchFamily="34" charset="0"/>
                        <a:cs typeface="Arial" pitchFamily="34" charset="0"/>
                      </a:endParaRPr>
                    </a:p>
                  </a:txBody>
                  <a:tcPr marT="45731" marB="45731"/>
                </a:tc>
                <a:tc>
                  <a:txBody>
                    <a:bodyPr/>
                    <a:lstStyle/>
                    <a:p>
                      <a:pPr algn="ctr"/>
                      <a:endParaRPr lang="en-US" sz="1600" b="0" i="0" dirty="0">
                        <a:latin typeface="Arial" pitchFamily="34" charset="0"/>
                        <a:cs typeface="Arial" pitchFamily="34" charset="0"/>
                      </a:endParaRPr>
                    </a:p>
                  </a:txBody>
                  <a:tcPr marT="45731" marB="45731"/>
                </a:tc>
                <a:tc>
                  <a:txBody>
                    <a:bodyPr/>
                    <a:lstStyle/>
                    <a:p>
                      <a:pPr algn="ctr"/>
                      <a:endParaRPr lang="en-US" sz="1600" b="0" i="0">
                        <a:latin typeface="Arial" pitchFamily="34" charset="0"/>
                        <a:cs typeface="Arial" pitchFamily="34" charset="0"/>
                      </a:endParaRPr>
                    </a:p>
                  </a:txBody>
                  <a:tcPr marT="45731" marB="45731"/>
                </a:tc>
              </a:tr>
              <a:tr h="335359">
                <a:tc>
                  <a:txBody>
                    <a:bodyPr/>
                    <a:lstStyle/>
                    <a:p>
                      <a:r>
                        <a:rPr lang="en-US" sz="1600" b="0" i="0" dirty="0" smtClean="0">
                          <a:latin typeface="Arial" pitchFamily="34" charset="0"/>
                          <a:cs typeface="Arial" pitchFamily="34" charset="0"/>
                        </a:rPr>
                        <a:t>Circulating beam energy</a:t>
                      </a:r>
                      <a:endParaRPr lang="en-US" sz="1600" b="0" i="0" dirty="0">
                        <a:latin typeface="Arial" pitchFamily="34" charset="0"/>
                        <a:cs typeface="Arial" pitchFamily="34" charset="0"/>
                      </a:endParaRPr>
                    </a:p>
                  </a:txBody>
                  <a:tcPr marT="45731" marB="45731"/>
                </a:tc>
                <a:tc>
                  <a:txBody>
                    <a:bodyPr/>
                    <a:lstStyle/>
                    <a:p>
                      <a:pPr algn="ctr"/>
                      <a:r>
                        <a:rPr lang="en-US" sz="1600" b="0" i="0" dirty="0" err="1" smtClean="0">
                          <a:latin typeface="Arial" pitchFamily="34" charset="0"/>
                          <a:cs typeface="Arial" pitchFamily="34" charset="0"/>
                        </a:rPr>
                        <a:t>MeV</a:t>
                      </a:r>
                      <a:endParaRPr lang="en-US" sz="1600" b="0" i="0" dirty="0">
                        <a:latin typeface="Arial" pitchFamily="34" charset="0"/>
                        <a:cs typeface="Arial" pitchFamily="34" charset="0"/>
                      </a:endParaRPr>
                    </a:p>
                  </a:txBody>
                  <a:tcPr marT="45731" marB="45731"/>
                </a:tc>
                <a:tc>
                  <a:txBody>
                    <a:bodyPr/>
                    <a:lstStyle/>
                    <a:p>
                      <a:pPr algn="ctr"/>
                      <a:r>
                        <a:rPr lang="en-US" sz="1600" b="0" i="0" dirty="0" smtClean="0">
                          <a:solidFill>
                            <a:schemeClr val="tx1"/>
                          </a:solidFill>
                          <a:latin typeface="Arial" pitchFamily="34" charset="0"/>
                          <a:cs typeface="Arial" pitchFamily="34" charset="0"/>
                        </a:rPr>
                        <a:t>33</a:t>
                      </a:r>
                      <a:endParaRPr lang="en-US" sz="1600" b="0" i="0" dirty="0">
                        <a:solidFill>
                          <a:schemeClr val="tx1"/>
                        </a:solidFill>
                        <a:latin typeface="Arial" pitchFamily="34" charset="0"/>
                        <a:cs typeface="Arial" pitchFamily="34" charset="0"/>
                      </a:endParaRPr>
                    </a:p>
                  </a:txBody>
                  <a:tcPr marT="45731" marB="45731"/>
                </a:tc>
              </a:tr>
              <a:tr h="335359">
                <a:tc>
                  <a:txBody>
                    <a:bodyPr/>
                    <a:lstStyle/>
                    <a:p>
                      <a:r>
                        <a:rPr lang="en-US" sz="1600" b="0" i="0" dirty="0" smtClean="0">
                          <a:latin typeface="Arial" pitchFamily="34" charset="0"/>
                          <a:cs typeface="Arial" pitchFamily="34" charset="0"/>
                        </a:rPr>
                        <a:t>Kicking beam energy</a:t>
                      </a:r>
                      <a:endParaRPr lang="en-US" sz="1600" b="0" i="0" dirty="0">
                        <a:latin typeface="Arial" pitchFamily="34" charset="0"/>
                        <a:cs typeface="Arial" pitchFamily="34" charset="0"/>
                      </a:endParaRPr>
                    </a:p>
                  </a:txBody>
                  <a:tcPr marT="45731" marB="45731"/>
                </a:tc>
                <a:tc>
                  <a:txBody>
                    <a:bodyPr/>
                    <a:lstStyle/>
                    <a:p>
                      <a:pPr algn="ctr"/>
                      <a:r>
                        <a:rPr lang="en-US" sz="1600" b="0" i="0" dirty="0" err="1" smtClean="0">
                          <a:latin typeface="Arial" pitchFamily="34" charset="0"/>
                          <a:cs typeface="Arial" pitchFamily="34" charset="0"/>
                        </a:rPr>
                        <a:t>MeV</a:t>
                      </a:r>
                      <a:endParaRPr lang="en-US" sz="1600" b="0" i="0" dirty="0">
                        <a:latin typeface="Arial" pitchFamily="34" charset="0"/>
                        <a:cs typeface="Arial" pitchFamily="34" charset="0"/>
                      </a:endParaRPr>
                    </a:p>
                  </a:txBody>
                  <a:tcPr marT="45731" marB="45731"/>
                </a:tc>
                <a:tc>
                  <a:txBody>
                    <a:bodyPr/>
                    <a:lstStyle/>
                    <a:p>
                      <a:pPr algn="ctr"/>
                      <a:r>
                        <a:rPr lang="en-US" sz="1600" b="0" i="0" dirty="0" smtClean="0">
                          <a:solidFill>
                            <a:schemeClr val="tx1"/>
                          </a:solidFill>
                          <a:latin typeface="Arial" pitchFamily="34" charset="0"/>
                          <a:cs typeface="Arial" pitchFamily="34" charset="0"/>
                        </a:rPr>
                        <a:t>~0.3</a:t>
                      </a:r>
                      <a:endParaRPr lang="en-US" sz="1600" b="0" i="0" dirty="0">
                        <a:solidFill>
                          <a:schemeClr val="tx1"/>
                        </a:solidFill>
                        <a:latin typeface="Arial" pitchFamily="34" charset="0"/>
                        <a:cs typeface="Arial" pitchFamily="34" charset="0"/>
                      </a:endParaRPr>
                    </a:p>
                  </a:txBody>
                  <a:tcPr marT="45731" marB="45731"/>
                </a:tc>
              </a:tr>
              <a:tr h="335359">
                <a:tc>
                  <a:txBody>
                    <a:bodyPr/>
                    <a:lstStyle/>
                    <a:p>
                      <a:r>
                        <a:rPr lang="en-US" sz="1600" b="0" i="0" dirty="0" smtClean="0">
                          <a:latin typeface="Arial" pitchFamily="34" charset="0"/>
                          <a:cs typeface="Arial" pitchFamily="34" charset="0"/>
                        </a:rPr>
                        <a:t>Repetition</a:t>
                      </a:r>
                      <a:r>
                        <a:rPr lang="en-US" sz="1600" b="0" i="0" baseline="0" dirty="0" smtClean="0">
                          <a:latin typeface="Arial" pitchFamily="34" charset="0"/>
                          <a:cs typeface="Arial" pitchFamily="34" charset="0"/>
                        </a:rPr>
                        <a:t> frequency</a:t>
                      </a:r>
                      <a:endParaRPr lang="en-US" sz="1600" b="0" i="0" dirty="0">
                        <a:latin typeface="Arial" pitchFamily="34" charset="0"/>
                        <a:cs typeface="Arial" pitchFamily="34" charset="0"/>
                      </a:endParaRPr>
                    </a:p>
                  </a:txBody>
                  <a:tcPr marT="45731" marB="45731"/>
                </a:tc>
                <a:tc>
                  <a:txBody>
                    <a:bodyPr/>
                    <a:lstStyle/>
                    <a:p>
                      <a:pPr algn="ctr"/>
                      <a:r>
                        <a:rPr lang="en-US" sz="1600" b="0" i="0" dirty="0" smtClean="0">
                          <a:latin typeface="Arial" pitchFamily="34" charset="0"/>
                          <a:cs typeface="Arial" pitchFamily="34" charset="0"/>
                        </a:rPr>
                        <a:t>MHz</a:t>
                      </a:r>
                      <a:endParaRPr lang="en-US" sz="1600" b="0" i="0" dirty="0">
                        <a:latin typeface="Arial" pitchFamily="34" charset="0"/>
                        <a:cs typeface="Arial" pitchFamily="34" charset="0"/>
                      </a:endParaRPr>
                    </a:p>
                  </a:txBody>
                  <a:tcPr marT="45731" marB="45731"/>
                </a:tc>
                <a:tc>
                  <a:txBody>
                    <a:bodyPr/>
                    <a:lstStyle/>
                    <a:p>
                      <a:pPr algn="ctr"/>
                      <a:r>
                        <a:rPr lang="en-US" sz="1600" b="0" i="0" dirty="0" smtClean="0">
                          <a:solidFill>
                            <a:schemeClr val="tx1"/>
                          </a:solidFill>
                          <a:latin typeface="Arial" pitchFamily="34" charset="0"/>
                          <a:cs typeface="Arial" pitchFamily="34" charset="0"/>
                        </a:rPr>
                        <a:t>5 -15</a:t>
                      </a:r>
                      <a:endParaRPr lang="en-US" sz="1600" b="0" i="0" dirty="0">
                        <a:solidFill>
                          <a:schemeClr val="tx1"/>
                        </a:solidFill>
                        <a:latin typeface="Arial" pitchFamily="34" charset="0"/>
                        <a:cs typeface="Arial" pitchFamily="34" charset="0"/>
                      </a:endParaRPr>
                    </a:p>
                  </a:txBody>
                  <a:tcPr marT="45731" marB="45731"/>
                </a:tc>
              </a:tr>
              <a:tr h="335359">
                <a:tc>
                  <a:txBody>
                    <a:bodyPr/>
                    <a:lstStyle/>
                    <a:p>
                      <a:r>
                        <a:rPr lang="en-US" sz="1600" b="0" i="0" dirty="0" smtClean="0">
                          <a:latin typeface="Arial" pitchFamily="34" charset="0"/>
                          <a:cs typeface="Arial" pitchFamily="34" charset="0"/>
                        </a:rPr>
                        <a:t>Kicking angle</a:t>
                      </a:r>
                      <a:endParaRPr lang="en-US" sz="1600" b="0" i="0" dirty="0">
                        <a:latin typeface="Arial" pitchFamily="34" charset="0"/>
                        <a:cs typeface="Arial" pitchFamily="34" charset="0"/>
                      </a:endParaRPr>
                    </a:p>
                  </a:txBody>
                  <a:tcPr marT="45731" marB="45731"/>
                </a:tc>
                <a:tc>
                  <a:txBody>
                    <a:bodyPr/>
                    <a:lstStyle/>
                    <a:p>
                      <a:pPr algn="ctr"/>
                      <a:r>
                        <a:rPr lang="en-US" sz="1600" b="0" i="0" dirty="0" err="1" smtClean="0">
                          <a:latin typeface="Arial" pitchFamily="34" charset="0"/>
                          <a:cs typeface="Arial" pitchFamily="34" charset="0"/>
                        </a:rPr>
                        <a:t>mrad</a:t>
                      </a:r>
                      <a:endParaRPr lang="en-US" sz="1600" b="0" i="0" dirty="0">
                        <a:latin typeface="Arial" pitchFamily="34" charset="0"/>
                        <a:cs typeface="Arial" pitchFamily="34" charset="0"/>
                      </a:endParaRPr>
                    </a:p>
                  </a:txBody>
                  <a:tcPr marT="45731" marB="45731"/>
                </a:tc>
                <a:tc>
                  <a:txBody>
                    <a:bodyPr/>
                    <a:lstStyle/>
                    <a:p>
                      <a:pPr algn="ctr"/>
                      <a:r>
                        <a:rPr lang="en-US" sz="1600" b="0" i="0" dirty="0" smtClean="0">
                          <a:solidFill>
                            <a:schemeClr val="tx1"/>
                          </a:solidFill>
                          <a:latin typeface="Arial" pitchFamily="34" charset="0"/>
                          <a:cs typeface="Arial" pitchFamily="34" charset="0"/>
                        </a:rPr>
                        <a:t>0.7</a:t>
                      </a:r>
                      <a:endParaRPr lang="en-US" sz="1600" b="0" i="0" dirty="0">
                        <a:solidFill>
                          <a:schemeClr val="tx1"/>
                        </a:solidFill>
                        <a:latin typeface="Arial" pitchFamily="34" charset="0"/>
                        <a:cs typeface="Arial" pitchFamily="34" charset="0"/>
                      </a:endParaRPr>
                    </a:p>
                  </a:txBody>
                  <a:tcPr marT="45731" marB="45731"/>
                </a:tc>
              </a:tr>
              <a:tr h="335359">
                <a:tc>
                  <a:txBody>
                    <a:bodyPr/>
                    <a:lstStyle/>
                    <a:p>
                      <a:r>
                        <a:rPr lang="en-US" sz="1600" b="0" i="0" dirty="0" smtClean="0">
                          <a:latin typeface="Arial" pitchFamily="34" charset="0"/>
                          <a:cs typeface="Arial" pitchFamily="34" charset="0"/>
                        </a:rPr>
                        <a:t>K- bunch length</a:t>
                      </a:r>
                      <a:endParaRPr lang="en-US" sz="1600" b="0" i="0" dirty="0">
                        <a:latin typeface="Arial" pitchFamily="34" charset="0"/>
                        <a:cs typeface="Arial" pitchFamily="34" charset="0"/>
                      </a:endParaRPr>
                    </a:p>
                  </a:txBody>
                  <a:tcPr marT="45731" marB="45731"/>
                </a:tc>
                <a:tc>
                  <a:txBody>
                    <a:bodyPr/>
                    <a:lstStyle/>
                    <a:p>
                      <a:pPr algn="ctr"/>
                      <a:r>
                        <a:rPr lang="en-US" sz="1600" b="0" i="0" dirty="0" smtClean="0">
                          <a:latin typeface="Arial" pitchFamily="34" charset="0"/>
                          <a:cs typeface="Arial" pitchFamily="34" charset="0"/>
                        </a:rPr>
                        <a:t>cm</a:t>
                      </a:r>
                      <a:endParaRPr lang="en-US" sz="1600" b="0" i="0" dirty="0">
                        <a:latin typeface="Arial" pitchFamily="34" charset="0"/>
                        <a:cs typeface="Arial" pitchFamily="34" charset="0"/>
                      </a:endParaRPr>
                    </a:p>
                  </a:txBody>
                  <a:tcPr marT="45731" marB="45731"/>
                </a:tc>
                <a:tc>
                  <a:txBody>
                    <a:bodyPr/>
                    <a:lstStyle/>
                    <a:p>
                      <a:pPr algn="ctr"/>
                      <a:r>
                        <a:rPr lang="en-US" sz="1600" b="0" i="0" dirty="0" smtClean="0">
                          <a:solidFill>
                            <a:schemeClr val="tx1"/>
                          </a:solidFill>
                          <a:latin typeface="Arial" pitchFamily="34" charset="0"/>
                          <a:cs typeface="Arial" pitchFamily="34" charset="0"/>
                        </a:rPr>
                        <a:t>15-30</a:t>
                      </a:r>
                      <a:endParaRPr lang="en-US" sz="1600" b="0" i="0" dirty="0">
                        <a:solidFill>
                          <a:schemeClr val="tx1"/>
                        </a:solidFill>
                        <a:latin typeface="Arial" pitchFamily="34" charset="0"/>
                        <a:cs typeface="Arial" pitchFamily="34" charset="0"/>
                      </a:endParaRPr>
                    </a:p>
                  </a:txBody>
                  <a:tcPr marT="45731" marB="45731"/>
                </a:tc>
              </a:tr>
              <a:tr h="335359">
                <a:tc>
                  <a:txBody>
                    <a:bodyPr/>
                    <a:lstStyle/>
                    <a:p>
                      <a:r>
                        <a:rPr lang="en-US" sz="1600" b="0" i="0" dirty="0" smtClean="0">
                          <a:latin typeface="Arial" pitchFamily="34" charset="0"/>
                          <a:cs typeface="Arial" pitchFamily="34" charset="0"/>
                        </a:rPr>
                        <a:t>K-</a:t>
                      </a:r>
                      <a:r>
                        <a:rPr lang="en-US" sz="1600" b="0" i="0" baseline="0" dirty="0" smtClean="0">
                          <a:latin typeface="Arial" pitchFamily="34" charset="0"/>
                          <a:cs typeface="Arial" pitchFamily="34" charset="0"/>
                        </a:rPr>
                        <a:t> bunch width</a:t>
                      </a:r>
                      <a:endParaRPr lang="en-US" sz="1600" b="0" i="0" dirty="0">
                        <a:latin typeface="Arial" pitchFamily="34" charset="0"/>
                        <a:cs typeface="Arial" pitchFamily="34" charset="0"/>
                      </a:endParaRPr>
                    </a:p>
                  </a:txBody>
                  <a:tcPr marT="45731" marB="45731"/>
                </a:tc>
                <a:tc>
                  <a:txBody>
                    <a:bodyPr/>
                    <a:lstStyle/>
                    <a:p>
                      <a:pPr algn="ctr"/>
                      <a:r>
                        <a:rPr lang="en-US" sz="1600" b="0" i="0" dirty="0" smtClean="0">
                          <a:latin typeface="Arial" pitchFamily="34" charset="0"/>
                          <a:cs typeface="Arial" pitchFamily="34" charset="0"/>
                        </a:rPr>
                        <a:t>cm</a:t>
                      </a:r>
                      <a:endParaRPr lang="en-US" sz="1600" b="0" i="0" dirty="0">
                        <a:latin typeface="Arial" pitchFamily="34" charset="0"/>
                        <a:cs typeface="Arial" pitchFamily="34" charset="0"/>
                      </a:endParaRPr>
                    </a:p>
                  </a:txBody>
                  <a:tcPr marT="45731" marB="45731"/>
                </a:tc>
                <a:tc>
                  <a:txBody>
                    <a:bodyPr/>
                    <a:lstStyle/>
                    <a:p>
                      <a:pPr algn="ctr"/>
                      <a:r>
                        <a:rPr lang="en-US" sz="1600" b="0" i="0" dirty="0" smtClean="0">
                          <a:solidFill>
                            <a:schemeClr val="tx1"/>
                          </a:solidFill>
                          <a:latin typeface="Arial" pitchFamily="34" charset="0"/>
                          <a:cs typeface="Arial" pitchFamily="34" charset="0"/>
                        </a:rPr>
                        <a:t>0.5</a:t>
                      </a:r>
                      <a:endParaRPr lang="en-US" sz="1600" b="0" i="0" dirty="0">
                        <a:solidFill>
                          <a:schemeClr val="tx1"/>
                        </a:solidFill>
                        <a:latin typeface="Arial" pitchFamily="34" charset="0"/>
                        <a:cs typeface="Arial" pitchFamily="34" charset="0"/>
                      </a:endParaRPr>
                    </a:p>
                  </a:txBody>
                  <a:tcPr marT="45731" marB="45731"/>
                </a:tc>
              </a:tr>
              <a:tr h="3353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dirty="0" smtClean="0">
                          <a:latin typeface="Arial" pitchFamily="34" charset="0"/>
                          <a:cs typeface="Arial" pitchFamily="34" charset="0"/>
                        </a:rPr>
                        <a:t>K-bunch charge</a:t>
                      </a:r>
                      <a:endParaRPr lang="en-US" sz="1600" b="0" i="0" dirty="0" smtClean="0">
                        <a:latin typeface="Arial" pitchFamily="34" charset="0"/>
                        <a:cs typeface="Arial" pitchFamily="34" charset="0"/>
                      </a:endParaRPr>
                    </a:p>
                  </a:txBody>
                  <a:tcPr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dirty="0" err="1" smtClean="0">
                          <a:latin typeface="Arial" pitchFamily="34" charset="0"/>
                          <a:cs typeface="Arial" pitchFamily="34" charset="0"/>
                        </a:rPr>
                        <a:t>nC</a:t>
                      </a:r>
                      <a:r>
                        <a:rPr lang="en-US" sz="1600" b="0" i="0" dirty="0" smtClean="0">
                          <a:latin typeface="Arial" pitchFamily="34" charset="0"/>
                          <a:cs typeface="Arial" pitchFamily="34" charset="0"/>
                        </a:rPr>
                        <a:t> </a:t>
                      </a:r>
                      <a:endParaRPr lang="en-US" sz="1600" b="0" i="0" baseline="30000" dirty="0">
                        <a:latin typeface="Arial" pitchFamily="34" charset="0"/>
                        <a:cs typeface="Arial" pitchFamily="34" charset="0"/>
                      </a:endParaRPr>
                    </a:p>
                  </a:txBody>
                  <a:tcPr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dirty="0" smtClean="0">
                          <a:solidFill>
                            <a:schemeClr val="tx1"/>
                          </a:solidFill>
                          <a:latin typeface="Arial" pitchFamily="34" charset="0"/>
                          <a:cs typeface="Arial" pitchFamily="34" charset="0"/>
                        </a:rPr>
                        <a:t>2 </a:t>
                      </a:r>
                      <a:endParaRPr lang="en-US" sz="1600" b="0" i="0" dirty="0">
                        <a:solidFill>
                          <a:schemeClr val="tx1"/>
                        </a:solidFill>
                        <a:latin typeface="Arial" pitchFamily="34" charset="0"/>
                        <a:cs typeface="Arial" pitchFamily="34" charset="0"/>
                      </a:endParaRPr>
                    </a:p>
                  </a:txBody>
                  <a:tcPr marT="45731" marB="45731"/>
                </a:tc>
              </a:tr>
            </a:tbl>
          </a:graphicData>
        </a:graphic>
      </p:graphicFrame>
      <p:sp>
        <p:nvSpPr>
          <p:cNvPr id="11306" name="Title 32"/>
          <p:cNvSpPr>
            <a:spLocks noGrp="1"/>
          </p:cNvSpPr>
          <p:nvPr>
            <p:ph type="title"/>
          </p:nvPr>
        </p:nvSpPr>
        <p:spPr>
          <a:xfrm>
            <a:off x="685800" y="0"/>
            <a:ext cx="7772400" cy="1143000"/>
          </a:xfrm>
        </p:spPr>
        <p:txBody>
          <a:bodyPr/>
          <a:lstStyle/>
          <a:p>
            <a:r>
              <a:rPr lang="en-US" sz="2800" smtClean="0">
                <a:solidFill>
                  <a:srgbClr val="FF0000"/>
                </a:solidFill>
                <a:latin typeface="Arial" charset="0"/>
                <a:cs typeface="Arial" charset="0"/>
              </a:rPr>
              <a:t>Beam-beam Kicker</a:t>
            </a:r>
          </a:p>
        </p:txBody>
      </p:sp>
      <p:sp>
        <p:nvSpPr>
          <p:cNvPr id="11307" name="Rectangle 6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1308" name="Picture 6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3276600"/>
            <a:ext cx="1066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9" name="Rectangle 64"/>
          <p:cNvSpPr>
            <a:spLocks noChangeArrowheads="1"/>
          </p:cNvSpPr>
          <p:nvPr/>
        </p:nvSpPr>
        <p:spPr bwMode="auto">
          <a:xfrm>
            <a:off x="0" y="952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11310" name="Rectangle 6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sz="1400" i="1">
                <a:latin typeface="Times New Roman" pitchFamily="18" charset="0"/>
                <a:ea typeface="Calibri" pitchFamily="34" charset="0"/>
                <a:cs typeface="Times New Roman" pitchFamily="18" charset="0"/>
              </a:rPr>
              <a:t> </a:t>
            </a:r>
            <a:r>
              <a:rPr lang="en-US" sz="14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pic>
        <p:nvPicPr>
          <p:cNvPr id="11311" name="Picture 6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43434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2" name="Rectangle 6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313" name="Rectangle 7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314" name="Rectangle 73"/>
          <p:cNvSpPr>
            <a:spLocks noChangeArrowheads="1"/>
          </p:cNvSpPr>
          <p:nvPr/>
        </p:nvSpPr>
        <p:spPr bwMode="auto">
          <a:xfrm>
            <a:off x="0" y="714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en-US" sz="1400">
                <a:cs typeface="Times New Roman" pitchFamily="18" charset="0"/>
              </a:rPr>
              <a:t>     </a:t>
            </a:r>
            <a:endParaRPr lang="en-US"/>
          </a:p>
        </p:txBody>
      </p:sp>
      <p:sp>
        <p:nvSpPr>
          <p:cNvPr id="11315" name="Rectangle 7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1316" name="Picture 7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4648200"/>
            <a:ext cx="1276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7" name="Rectangle 76"/>
          <p:cNvSpPr>
            <a:spLocks noChangeArrowheads="1"/>
          </p:cNvSpPr>
          <p:nvPr/>
        </p:nvSpPr>
        <p:spPr bwMode="auto">
          <a:xfrm>
            <a:off x="0" y="714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en-US" sz="1400">
                <a:cs typeface="Times New Roman" pitchFamily="18" charset="0"/>
              </a:rPr>
              <a:t>     </a:t>
            </a:r>
            <a:endParaRPr lang="en-US"/>
          </a:p>
        </p:txBody>
      </p:sp>
      <p:sp>
        <p:nvSpPr>
          <p:cNvPr id="11318" name="Rectangle 74"/>
          <p:cNvSpPr>
            <a:spLocks noChangeArrowheads="1"/>
          </p:cNvSpPr>
          <p:nvPr/>
        </p:nvSpPr>
        <p:spPr bwMode="auto">
          <a:xfrm>
            <a:off x="381000" y="898525"/>
            <a:ext cx="7543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600">
                <a:latin typeface="Arial" charset="0"/>
                <a:ea typeface="Calibri" pitchFamily="34" charset="0"/>
                <a:cs typeface="Arial" charset="0"/>
              </a:rPr>
              <a:t>Ejection/injection of cooling bunches in the horizontal plane by kicks in x-direction </a:t>
            </a:r>
          </a:p>
        </p:txBody>
      </p:sp>
      <p:sp>
        <p:nvSpPr>
          <p:cNvPr id="11319" name="Rectangle 7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1320" name="Picture 7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4953000"/>
            <a:ext cx="231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21" name="Rectangle 7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1322" name="Picture 7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5638800"/>
            <a:ext cx="30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23" name="Rectangle 8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1324" name="Picture 80"/>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5943600"/>
            <a:ext cx="377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25" name="Rectangle 82"/>
          <p:cNvSpPr>
            <a:spLocks noChangeArrowheads="1"/>
          </p:cNvSpPr>
          <p:nvPr/>
        </p:nvSpPr>
        <p:spPr bwMode="auto">
          <a:xfrm>
            <a:off x="0" y="695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pic>
        <p:nvPicPr>
          <p:cNvPr id="11326" name="Picture 7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971800"/>
            <a:ext cx="231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2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b="1" dirty="0" smtClean="0">
                <a:solidFill>
                  <a:srgbClr val="C00000"/>
                </a:solidFill>
              </a:rPr>
              <a:t> Outline</a:t>
            </a:r>
            <a:endParaRPr lang="en-US" sz="3600" b="1" dirty="0">
              <a:solidFill>
                <a:srgbClr val="C00000"/>
              </a:solidFill>
            </a:endParaRPr>
          </a:p>
        </p:txBody>
      </p:sp>
      <p:sp>
        <p:nvSpPr>
          <p:cNvPr id="3" name="Content Placeholder 2"/>
          <p:cNvSpPr>
            <a:spLocks noGrp="1"/>
          </p:cNvSpPr>
          <p:nvPr>
            <p:ph idx="1"/>
          </p:nvPr>
        </p:nvSpPr>
        <p:spPr>
          <a:xfrm>
            <a:off x="533400" y="1371600"/>
            <a:ext cx="7315200" cy="4525963"/>
          </a:xfrm>
        </p:spPr>
        <p:txBody>
          <a:bodyPr>
            <a:normAutofit/>
          </a:bodyPr>
          <a:lstStyle/>
          <a:p>
            <a:pPr marL="514350" indent="-514350" algn="just">
              <a:buAutoNum type="romanUcPeriod"/>
            </a:pPr>
            <a:r>
              <a:rPr lang="en-US" b="1" dirty="0" err="1" smtClean="0">
                <a:solidFill>
                  <a:srgbClr val="C00000"/>
                </a:solidFill>
              </a:rPr>
              <a:t>EIC@JLab</a:t>
            </a:r>
            <a:r>
              <a:rPr lang="en-US" b="1" dirty="0" smtClean="0">
                <a:solidFill>
                  <a:srgbClr val="C00000"/>
                </a:solidFill>
              </a:rPr>
              <a:t> catechism</a:t>
            </a:r>
          </a:p>
          <a:p>
            <a:pPr marL="514350" indent="-514350" algn="just">
              <a:buAutoNum type="romanUcPeriod"/>
            </a:pPr>
            <a:r>
              <a:rPr lang="en-US" b="1" dirty="0" smtClean="0">
                <a:solidFill>
                  <a:srgbClr val="C00000"/>
                </a:solidFill>
              </a:rPr>
              <a:t>Ion Magnets</a:t>
            </a:r>
          </a:p>
          <a:p>
            <a:pPr marL="514350" indent="-514350" algn="just">
              <a:buAutoNum type="romanUcPeriod"/>
            </a:pPr>
            <a:r>
              <a:rPr lang="en-US" b="1" dirty="0" smtClean="0">
                <a:solidFill>
                  <a:srgbClr val="C00000"/>
                </a:solidFill>
              </a:rPr>
              <a:t>Ion Components</a:t>
            </a:r>
          </a:p>
          <a:p>
            <a:pPr marL="514350" indent="-514350" algn="just">
              <a:buAutoNum type="romanUcPeriod"/>
            </a:pPr>
            <a:r>
              <a:rPr lang="en-US" b="1" dirty="0" smtClean="0">
                <a:solidFill>
                  <a:srgbClr val="C00000"/>
                </a:solidFill>
              </a:rPr>
              <a:t>Electron Collider Ring</a:t>
            </a:r>
          </a:p>
          <a:p>
            <a:pPr marL="514350" indent="-514350" algn="just">
              <a:buFontTx/>
              <a:buAutoNum type="romanUcPeriod"/>
            </a:pPr>
            <a:r>
              <a:rPr lang="en-US" b="1" dirty="0">
                <a:solidFill>
                  <a:srgbClr val="C00000"/>
                </a:solidFill>
              </a:rPr>
              <a:t>Synchronization</a:t>
            </a:r>
          </a:p>
          <a:p>
            <a:pPr marL="514350" indent="-514350" algn="just">
              <a:buAutoNum type="romanUcPeriod"/>
            </a:pPr>
            <a:r>
              <a:rPr lang="en-US" b="1" dirty="0" smtClean="0">
                <a:solidFill>
                  <a:srgbClr val="C00000"/>
                </a:solidFill>
              </a:rPr>
              <a:t>Beam Cooling</a:t>
            </a:r>
          </a:p>
          <a:p>
            <a:pPr marL="514350" indent="-514350" algn="just">
              <a:buAutoNum type="romanUcPeriod"/>
            </a:pPr>
            <a:r>
              <a:rPr lang="en-US" b="1" dirty="0" smtClean="0">
                <a:solidFill>
                  <a:srgbClr val="C00000"/>
                </a:solidFill>
              </a:rPr>
              <a:t> </a:t>
            </a:r>
            <a:r>
              <a:rPr lang="en-US" b="1" dirty="0" err="1" smtClean="0">
                <a:solidFill>
                  <a:srgbClr val="C00000"/>
                </a:solidFill>
              </a:rPr>
              <a:t>IonTest</a:t>
            </a:r>
            <a:r>
              <a:rPr lang="en-US" b="1" dirty="0" smtClean="0">
                <a:solidFill>
                  <a:srgbClr val="C00000"/>
                </a:solidFill>
              </a:rPr>
              <a:t> Stand &amp; Studies </a:t>
            </a:r>
            <a:r>
              <a:rPr lang="en-US" b="1" dirty="0" smtClean="0">
                <a:solidFill>
                  <a:srgbClr val="0000FF"/>
                </a:solidFill>
              </a:rPr>
              <a:t>/a proposition/</a:t>
            </a:r>
          </a:p>
          <a:p>
            <a:pPr marL="514350" indent="-514350" algn="just">
              <a:buAutoNum type="romanUcPeriod"/>
            </a:pPr>
            <a:endParaRPr lang="en-US" sz="2400" b="1" dirty="0" smtClean="0">
              <a:solidFill>
                <a:srgbClr val="C00000"/>
              </a:solidFill>
            </a:endParaRPr>
          </a:p>
          <a:p>
            <a:pPr marL="0" indent="0" algn="just">
              <a:buNone/>
            </a:pPr>
            <a:r>
              <a:rPr lang="en-US" sz="2400" b="1" dirty="0" smtClean="0">
                <a:solidFill>
                  <a:srgbClr val="C00000"/>
                </a:solidFill>
              </a:rPr>
              <a:t>     </a:t>
            </a:r>
            <a:endParaRPr lang="en-US" sz="2400" b="1" dirty="0" smtClean="0">
              <a:solidFill>
                <a:srgbClr val="FF0000"/>
              </a:solidFill>
            </a:endParaRPr>
          </a:p>
          <a:p>
            <a:pPr marL="0" indent="0" algn="just">
              <a:buNone/>
            </a:pPr>
            <a:endParaRPr lang="en-US" sz="2400" dirty="0" smtClean="0"/>
          </a:p>
          <a:p>
            <a:pPr marL="0" indent="0" algn="just">
              <a:buNone/>
            </a:pPr>
            <a:endParaRPr lang="en-US" sz="2400" dirty="0"/>
          </a:p>
        </p:txBody>
      </p:sp>
      <p:sp>
        <p:nvSpPr>
          <p:cNvPr id="4" name="Rectangle 3"/>
          <p:cNvSpPr/>
          <p:nvPr/>
        </p:nvSpPr>
        <p:spPr>
          <a:xfrm>
            <a:off x="0" y="6488668"/>
            <a:ext cx="340158" cy="461665"/>
          </a:xfrm>
          <a:prstGeom prst="rect">
            <a:avLst/>
          </a:prstGeom>
        </p:spPr>
        <p:txBody>
          <a:bodyPr wrap="none">
            <a:spAutoFit/>
          </a:bodyPr>
          <a:lstStyle/>
          <a:p>
            <a:r>
              <a:rPr lang="en-US" sz="2400" dirty="0"/>
              <a:t>2</a:t>
            </a:r>
          </a:p>
        </p:txBody>
      </p:sp>
    </p:spTree>
    <p:extLst>
      <p:ext uri="{BB962C8B-B14F-4D97-AF65-F5344CB8AC3E}">
        <p14:creationId xmlns:p14="http://schemas.microsoft.com/office/powerpoint/2010/main" val="337035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itle 230"/>
          <p:cNvSpPr>
            <a:spLocks noGrp="1"/>
          </p:cNvSpPr>
          <p:nvPr>
            <p:ph type="title"/>
          </p:nvPr>
        </p:nvSpPr>
        <p:spPr>
          <a:xfrm>
            <a:off x="-176408" y="416623"/>
            <a:ext cx="9130989" cy="762000"/>
          </a:xfrm>
        </p:spPr>
        <p:txBody>
          <a:bodyPr>
            <a:noAutofit/>
          </a:bodyPr>
          <a:lstStyle/>
          <a:p>
            <a:pPr lvl="0"/>
            <a:r>
              <a:rPr lang="en-US" sz="3200" b="1" dirty="0" smtClean="0">
                <a:solidFill>
                  <a:srgbClr val="C00000"/>
                </a:solidFill>
                <a:latin typeface="Arial" panose="020B0604020202020204" pitchFamily="34" charset="0"/>
                <a:cs typeface="Arial" panose="020B0604020202020204" pitchFamily="34" charset="0"/>
              </a:rPr>
              <a:t>ERL storage ring as Cooler</a:t>
            </a:r>
            <a:br>
              <a:rPr lang="en-US" sz="3200" b="1" dirty="0" smtClean="0">
                <a:solidFill>
                  <a:srgbClr val="C00000"/>
                </a:solidFill>
                <a:latin typeface="Arial" panose="020B0604020202020204" pitchFamily="34" charset="0"/>
                <a:cs typeface="Arial" panose="020B0604020202020204" pitchFamily="34" charset="0"/>
              </a:rPr>
            </a:br>
            <a:r>
              <a:rPr lang="en-US" sz="3200" b="1" dirty="0" smtClean="0">
                <a:solidFill>
                  <a:srgbClr val="C00000"/>
                </a:solidFill>
                <a:latin typeface="Arial" panose="020B0604020202020204" pitchFamily="34" charset="0"/>
                <a:cs typeface="Arial" panose="020B0604020202020204" pitchFamily="34" charset="0"/>
              </a:rPr>
              <a:t>  </a:t>
            </a:r>
            <a:r>
              <a:rPr lang="en-US" sz="3600" b="1" dirty="0" smtClean="0">
                <a:solidFill>
                  <a:srgbClr val="0000FF"/>
                </a:solidFill>
                <a:latin typeface="Arial" panose="020B0604020202020204" pitchFamily="34" charset="0"/>
                <a:cs typeface="Arial" panose="020B0604020202020204" pitchFamily="34" charset="0"/>
              </a:rPr>
              <a:t/>
            </a:r>
            <a:br>
              <a:rPr lang="en-US" sz="3600" b="1" dirty="0" smtClean="0">
                <a:solidFill>
                  <a:srgbClr val="0000FF"/>
                </a:solidFill>
                <a:latin typeface="Arial" panose="020B0604020202020204" pitchFamily="34" charset="0"/>
                <a:cs typeface="Arial" panose="020B0604020202020204" pitchFamily="34" charset="0"/>
              </a:rPr>
            </a:br>
            <a:endParaRPr lang="en-US" sz="2000" b="0" dirty="0">
              <a:solidFill>
                <a:schemeClr val="tx1"/>
              </a:solidFill>
              <a:latin typeface="Arial" panose="020B0604020202020204" pitchFamily="34" charset="0"/>
              <a:cs typeface="Arial" panose="020B0604020202020204" pitchFamily="34" charset="0"/>
            </a:endParaRPr>
          </a:p>
        </p:txBody>
      </p:sp>
      <p:grpSp>
        <p:nvGrpSpPr>
          <p:cNvPr id="303" name="Group 302"/>
          <p:cNvGrpSpPr/>
          <p:nvPr/>
        </p:nvGrpSpPr>
        <p:grpSpPr>
          <a:xfrm>
            <a:off x="307200" y="1922351"/>
            <a:ext cx="7909560" cy="2290416"/>
            <a:chOff x="788450" y="1508476"/>
            <a:chExt cx="7909560" cy="2290416"/>
          </a:xfrm>
        </p:grpSpPr>
        <p:sp>
          <p:nvSpPr>
            <p:cNvPr id="169" name="Arc 7"/>
            <p:cNvSpPr>
              <a:spLocks noChangeAspect="1"/>
            </p:cNvSpPr>
            <p:nvPr/>
          </p:nvSpPr>
          <p:spPr bwMode="auto">
            <a:xfrm>
              <a:off x="6235777" y="2238792"/>
              <a:ext cx="403549" cy="457200"/>
            </a:xfrm>
            <a:custGeom>
              <a:avLst/>
              <a:gdLst>
                <a:gd name="T0" fmla="*/ 2147483647 w 21600"/>
                <a:gd name="T1" fmla="*/ 0 h 21593"/>
                <a:gd name="T2" fmla="*/ 2147483647 w 21600"/>
                <a:gd name="T3" fmla="*/ 2147483647 h 21593"/>
                <a:gd name="T4" fmla="*/ 0 w 21600"/>
                <a:gd name="T5" fmla="*/ 2147483647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38100">
              <a:solidFill>
                <a:schemeClr val="tx1"/>
              </a:solidFill>
              <a:round/>
              <a:headEnd type="arrow" w="med" len="med"/>
              <a:tailEnd type="none" w="med" len="med"/>
            </a:ln>
          </p:spPr>
          <p:txBody>
            <a:bodyPr wrap="none" anchor="ctr"/>
            <a:lstStyle/>
            <a:p>
              <a:pPr defTabSz="457200"/>
              <a:endParaRPr lang="en-US" sz="2000" b="1">
                <a:solidFill>
                  <a:prstClr val="black"/>
                </a:solidFill>
              </a:endParaRPr>
            </a:p>
          </p:txBody>
        </p:sp>
        <p:sp>
          <p:nvSpPr>
            <p:cNvPr id="170" name="Arc 8"/>
            <p:cNvSpPr>
              <a:spLocks/>
            </p:cNvSpPr>
            <p:nvPr/>
          </p:nvSpPr>
          <p:spPr bwMode="auto">
            <a:xfrm flipV="1">
              <a:off x="6255027" y="3341692"/>
              <a:ext cx="403549" cy="457200"/>
            </a:xfrm>
            <a:custGeom>
              <a:avLst/>
              <a:gdLst>
                <a:gd name="T0" fmla="*/ 2147483647 w 21600"/>
                <a:gd name="T1" fmla="*/ 0 h 21593"/>
                <a:gd name="T2" fmla="*/ 2147483647 w 21600"/>
                <a:gd name="T3" fmla="*/ 2147483647 h 21593"/>
                <a:gd name="T4" fmla="*/ 0 w 21600"/>
                <a:gd name="T5" fmla="*/ 2147483647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38100">
              <a:solidFill>
                <a:schemeClr val="tx1"/>
              </a:solidFill>
              <a:round/>
              <a:headEnd/>
              <a:tailEnd type="triangle" w="med" len="med"/>
            </a:ln>
          </p:spPr>
          <p:txBody>
            <a:bodyPr wrap="none" anchor="ctr"/>
            <a:lstStyle/>
            <a:p>
              <a:pPr defTabSz="457200"/>
              <a:endParaRPr lang="en-US" sz="1400" b="1">
                <a:solidFill>
                  <a:prstClr val="black"/>
                </a:solidFill>
              </a:endParaRPr>
            </a:p>
          </p:txBody>
        </p:sp>
        <p:sp>
          <p:nvSpPr>
            <p:cNvPr id="171" name="Line 10"/>
            <p:cNvSpPr>
              <a:spLocks noChangeShapeType="1"/>
            </p:cNvSpPr>
            <p:nvPr/>
          </p:nvSpPr>
          <p:spPr bwMode="auto">
            <a:xfrm flipH="1">
              <a:off x="7151072" y="2209280"/>
              <a:ext cx="646110" cy="0"/>
            </a:xfrm>
            <a:prstGeom prst="line">
              <a:avLst/>
            </a:prstGeom>
            <a:noFill/>
            <a:ln w="38100">
              <a:solidFill>
                <a:schemeClr val="tx1"/>
              </a:solidFill>
              <a:round/>
              <a:headEnd/>
              <a:tailEnd type="triangle" w="med" len="med"/>
            </a:ln>
          </p:spPr>
          <p:txBody>
            <a:bodyPr/>
            <a:lstStyle/>
            <a:p>
              <a:pPr defTabSz="457200"/>
              <a:endParaRPr lang="en-US" sz="2000" b="1">
                <a:solidFill>
                  <a:prstClr val="black"/>
                </a:solidFill>
              </a:endParaRPr>
            </a:p>
          </p:txBody>
        </p:sp>
        <p:sp>
          <p:nvSpPr>
            <p:cNvPr id="172" name="Line 11"/>
            <p:cNvSpPr>
              <a:spLocks noChangeShapeType="1"/>
            </p:cNvSpPr>
            <p:nvPr/>
          </p:nvSpPr>
          <p:spPr bwMode="auto">
            <a:xfrm flipH="1">
              <a:off x="1393342" y="2238792"/>
              <a:ext cx="646110" cy="0"/>
            </a:xfrm>
            <a:prstGeom prst="line">
              <a:avLst/>
            </a:prstGeom>
            <a:noFill/>
            <a:ln w="38100">
              <a:solidFill>
                <a:schemeClr val="tx1"/>
              </a:solidFill>
              <a:round/>
              <a:headEnd/>
              <a:tailEnd type="triangle" w="med" len="med"/>
            </a:ln>
          </p:spPr>
          <p:txBody>
            <a:bodyPr/>
            <a:lstStyle/>
            <a:p>
              <a:pPr defTabSz="457200"/>
              <a:endParaRPr lang="en-US" sz="2000" b="1">
                <a:solidFill>
                  <a:prstClr val="black"/>
                </a:solidFill>
              </a:endParaRPr>
            </a:p>
          </p:txBody>
        </p:sp>
        <p:sp>
          <p:nvSpPr>
            <p:cNvPr id="173" name="Oval 16"/>
            <p:cNvSpPr>
              <a:spLocks noChangeArrowheads="1"/>
            </p:cNvSpPr>
            <p:nvPr/>
          </p:nvSpPr>
          <p:spPr bwMode="auto">
            <a:xfrm rot="19275161">
              <a:off x="6513524" y="2308503"/>
              <a:ext cx="214616" cy="435672"/>
            </a:xfrm>
            <a:prstGeom prst="ellipse">
              <a:avLst/>
            </a:prstGeom>
            <a:solidFill>
              <a:srgbClr val="0066FF"/>
            </a:solidFill>
            <a:ln w="9525">
              <a:solidFill>
                <a:schemeClr val="tx1"/>
              </a:solidFill>
              <a:round/>
              <a:headEnd/>
              <a:tailEnd/>
            </a:ln>
          </p:spPr>
          <p:txBody>
            <a:bodyPr wrap="none" anchor="ctr"/>
            <a:lstStyle/>
            <a:p>
              <a:pPr defTabSz="457200"/>
              <a:endParaRPr lang="en-US" sz="2000" b="1">
                <a:solidFill>
                  <a:prstClr val="black"/>
                </a:solidFill>
                <a:latin typeface="Arial" charset="0"/>
                <a:cs typeface="Arial" charset="0"/>
              </a:endParaRPr>
            </a:p>
          </p:txBody>
        </p:sp>
        <p:sp>
          <p:nvSpPr>
            <p:cNvPr id="174" name="Text Box 17"/>
            <p:cNvSpPr txBox="1">
              <a:spLocks noChangeArrowheads="1"/>
            </p:cNvSpPr>
            <p:nvPr/>
          </p:nvSpPr>
          <p:spPr bwMode="auto">
            <a:xfrm>
              <a:off x="6877250" y="1839844"/>
              <a:ext cx="1447211" cy="338554"/>
            </a:xfrm>
            <a:prstGeom prst="rect">
              <a:avLst/>
            </a:prstGeom>
            <a:noFill/>
            <a:ln w="9525">
              <a:noFill/>
              <a:miter lim="800000"/>
              <a:headEnd/>
              <a:tailEnd/>
            </a:ln>
          </p:spPr>
          <p:txBody>
            <a:bodyPr wrap="square">
              <a:spAutoFit/>
            </a:bodyPr>
            <a:lstStyle/>
            <a:p>
              <a:pPr algn="ctr" defTabSz="457200"/>
              <a:r>
                <a:rPr lang="en-US" sz="1600" b="1" dirty="0">
                  <a:solidFill>
                    <a:prstClr val="black"/>
                  </a:solidFill>
                  <a:latin typeface="Arial" charset="0"/>
                  <a:cs typeface="Arial" charset="0"/>
                </a:rPr>
                <a:t>ion bunch</a:t>
              </a:r>
            </a:p>
          </p:txBody>
        </p:sp>
        <p:sp>
          <p:nvSpPr>
            <p:cNvPr id="175" name="Text Box 18"/>
            <p:cNvSpPr txBox="1">
              <a:spLocks noChangeArrowheads="1"/>
            </p:cNvSpPr>
            <p:nvPr/>
          </p:nvSpPr>
          <p:spPr bwMode="auto">
            <a:xfrm>
              <a:off x="6586422" y="2252721"/>
              <a:ext cx="1124135" cy="584775"/>
            </a:xfrm>
            <a:prstGeom prst="rect">
              <a:avLst/>
            </a:prstGeom>
            <a:noFill/>
            <a:ln w="9525">
              <a:noFill/>
              <a:miter lim="800000"/>
              <a:headEnd/>
              <a:tailEnd/>
            </a:ln>
          </p:spPr>
          <p:txBody>
            <a:bodyPr wrap="square">
              <a:spAutoFit/>
            </a:bodyPr>
            <a:lstStyle/>
            <a:p>
              <a:pPr algn="ctr" defTabSz="457200"/>
              <a:r>
                <a:rPr lang="en-US" sz="1600" b="1" dirty="0">
                  <a:solidFill>
                    <a:prstClr val="black"/>
                  </a:solidFill>
                  <a:latin typeface="Arial" charset="0"/>
                  <a:cs typeface="Arial" charset="0"/>
                </a:rPr>
                <a:t>electron bunch</a:t>
              </a:r>
            </a:p>
          </p:txBody>
        </p:sp>
        <p:grpSp>
          <p:nvGrpSpPr>
            <p:cNvPr id="180" name="Group 120"/>
            <p:cNvGrpSpPr/>
            <p:nvPr/>
          </p:nvGrpSpPr>
          <p:grpSpPr>
            <a:xfrm>
              <a:off x="3475180" y="1898961"/>
              <a:ext cx="2450933" cy="652710"/>
              <a:chOff x="2506954" y="1206795"/>
              <a:chExt cx="3764618" cy="845328"/>
            </a:xfrm>
          </p:grpSpPr>
          <p:sp>
            <p:nvSpPr>
              <p:cNvPr id="198" name="Rectangle 3"/>
              <p:cNvSpPr>
                <a:spLocks noChangeArrowheads="1"/>
              </p:cNvSpPr>
              <p:nvPr/>
            </p:nvSpPr>
            <p:spPr bwMode="auto">
              <a:xfrm>
                <a:off x="2506954" y="1443314"/>
                <a:ext cx="3764618" cy="382343"/>
              </a:xfrm>
              <a:prstGeom prst="rect">
                <a:avLst/>
              </a:prstGeom>
              <a:solidFill>
                <a:srgbClr val="FFFF66"/>
              </a:solidFill>
              <a:ln w="12700">
                <a:solidFill>
                  <a:schemeClr val="tx1"/>
                </a:solidFill>
                <a:prstDash val="dash"/>
                <a:miter lim="800000"/>
                <a:headEnd/>
                <a:tailEnd/>
              </a:ln>
            </p:spPr>
            <p:txBody>
              <a:bodyPr wrap="none" anchor="ctr"/>
              <a:lstStyle/>
              <a:p>
                <a:pPr defTabSz="457200"/>
                <a:endParaRPr lang="en-US" sz="2000" b="1">
                  <a:solidFill>
                    <a:prstClr val="black"/>
                  </a:solidFill>
                  <a:latin typeface="Arial" charset="0"/>
                  <a:cs typeface="Arial" charset="0"/>
                </a:endParaRPr>
              </a:p>
            </p:txBody>
          </p:sp>
          <p:sp>
            <p:nvSpPr>
              <p:cNvPr id="199" name="Line 12"/>
              <p:cNvSpPr>
                <a:spLocks noChangeShapeType="1"/>
              </p:cNvSpPr>
              <p:nvPr/>
            </p:nvSpPr>
            <p:spPr bwMode="auto">
              <a:xfrm flipH="1">
                <a:off x="3970972" y="1538898"/>
                <a:ext cx="732009" cy="0"/>
              </a:xfrm>
              <a:prstGeom prst="line">
                <a:avLst/>
              </a:prstGeom>
              <a:noFill/>
              <a:ln w="25400">
                <a:solidFill>
                  <a:schemeClr val="tx1"/>
                </a:solidFill>
                <a:round/>
                <a:headEnd/>
                <a:tailEnd type="triangle" w="med" len="med"/>
              </a:ln>
            </p:spPr>
            <p:txBody>
              <a:bodyPr/>
              <a:lstStyle/>
              <a:p>
                <a:pPr defTabSz="457200"/>
                <a:endParaRPr lang="en-US" sz="2000" b="1">
                  <a:solidFill>
                    <a:prstClr val="black"/>
                  </a:solidFill>
                </a:endParaRPr>
              </a:p>
            </p:txBody>
          </p:sp>
          <p:sp>
            <p:nvSpPr>
              <p:cNvPr id="200" name="Line 13"/>
              <p:cNvSpPr>
                <a:spLocks noChangeShapeType="1"/>
              </p:cNvSpPr>
              <p:nvPr/>
            </p:nvSpPr>
            <p:spPr bwMode="auto">
              <a:xfrm flipH="1">
                <a:off x="3970972" y="1730071"/>
                <a:ext cx="732009" cy="0"/>
              </a:xfrm>
              <a:prstGeom prst="line">
                <a:avLst/>
              </a:prstGeom>
              <a:noFill/>
              <a:ln w="25400">
                <a:solidFill>
                  <a:schemeClr val="tx1"/>
                </a:solidFill>
                <a:round/>
                <a:headEnd/>
                <a:tailEnd type="triangle" w="med" len="med"/>
              </a:ln>
            </p:spPr>
            <p:txBody>
              <a:bodyPr/>
              <a:lstStyle/>
              <a:p>
                <a:pPr defTabSz="457200"/>
                <a:endParaRPr lang="en-US" sz="2000" b="1">
                  <a:solidFill>
                    <a:prstClr val="black"/>
                  </a:solidFill>
                </a:endParaRPr>
              </a:p>
            </p:txBody>
          </p:sp>
          <p:grpSp>
            <p:nvGrpSpPr>
              <p:cNvPr id="201" name="Group 20"/>
              <p:cNvGrpSpPr>
                <a:grpSpLocks/>
              </p:cNvGrpSpPr>
              <p:nvPr/>
            </p:nvGrpSpPr>
            <p:grpSpPr bwMode="auto">
              <a:xfrm>
                <a:off x="2506954" y="1206795"/>
                <a:ext cx="3764618" cy="191171"/>
                <a:chOff x="1872" y="1200"/>
                <a:chExt cx="1728" cy="96"/>
              </a:xfrm>
            </p:grpSpPr>
            <p:grpSp>
              <p:nvGrpSpPr>
                <p:cNvPr id="264" name="Group 21"/>
                <p:cNvGrpSpPr>
                  <a:grpSpLocks/>
                </p:cNvGrpSpPr>
                <p:nvPr/>
              </p:nvGrpSpPr>
              <p:grpSpPr bwMode="auto">
                <a:xfrm>
                  <a:off x="1872" y="1200"/>
                  <a:ext cx="144" cy="96"/>
                  <a:chOff x="1680" y="3648"/>
                  <a:chExt cx="192" cy="48"/>
                </a:xfrm>
              </p:grpSpPr>
              <p:sp>
                <p:nvSpPr>
                  <p:cNvPr id="298" name="Arc 22"/>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99" name="Arc 23"/>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65" name="Group 24"/>
                <p:cNvGrpSpPr>
                  <a:grpSpLocks/>
                </p:cNvGrpSpPr>
                <p:nvPr/>
              </p:nvGrpSpPr>
              <p:grpSpPr bwMode="auto">
                <a:xfrm>
                  <a:off x="2016" y="1200"/>
                  <a:ext cx="144" cy="96"/>
                  <a:chOff x="1680" y="3648"/>
                  <a:chExt cx="192" cy="48"/>
                </a:xfrm>
              </p:grpSpPr>
              <p:sp>
                <p:nvSpPr>
                  <p:cNvPr id="296" name="Arc 25"/>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97" name="Arc 26"/>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66" name="Group 27"/>
                <p:cNvGrpSpPr>
                  <a:grpSpLocks/>
                </p:cNvGrpSpPr>
                <p:nvPr/>
              </p:nvGrpSpPr>
              <p:grpSpPr bwMode="auto">
                <a:xfrm>
                  <a:off x="2160" y="1200"/>
                  <a:ext cx="144" cy="96"/>
                  <a:chOff x="1680" y="3648"/>
                  <a:chExt cx="192" cy="48"/>
                </a:xfrm>
              </p:grpSpPr>
              <p:sp>
                <p:nvSpPr>
                  <p:cNvPr id="294" name="Arc 28"/>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95" name="Arc 29"/>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67" name="Group 30"/>
                <p:cNvGrpSpPr>
                  <a:grpSpLocks/>
                </p:cNvGrpSpPr>
                <p:nvPr/>
              </p:nvGrpSpPr>
              <p:grpSpPr bwMode="auto">
                <a:xfrm>
                  <a:off x="2304" y="1200"/>
                  <a:ext cx="144" cy="96"/>
                  <a:chOff x="1680" y="3648"/>
                  <a:chExt cx="192" cy="48"/>
                </a:xfrm>
              </p:grpSpPr>
              <p:sp>
                <p:nvSpPr>
                  <p:cNvPr id="292" name="Arc 31"/>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93" name="Arc 32"/>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68" name="Group 33"/>
                <p:cNvGrpSpPr>
                  <a:grpSpLocks/>
                </p:cNvGrpSpPr>
                <p:nvPr/>
              </p:nvGrpSpPr>
              <p:grpSpPr bwMode="auto">
                <a:xfrm>
                  <a:off x="2448" y="1200"/>
                  <a:ext cx="144" cy="96"/>
                  <a:chOff x="1680" y="3648"/>
                  <a:chExt cx="192" cy="48"/>
                </a:xfrm>
              </p:grpSpPr>
              <p:sp>
                <p:nvSpPr>
                  <p:cNvPr id="290" name="Arc 34"/>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91" name="Arc 35"/>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69" name="Group 36"/>
                <p:cNvGrpSpPr>
                  <a:grpSpLocks/>
                </p:cNvGrpSpPr>
                <p:nvPr/>
              </p:nvGrpSpPr>
              <p:grpSpPr bwMode="auto">
                <a:xfrm>
                  <a:off x="2592" y="1200"/>
                  <a:ext cx="144" cy="96"/>
                  <a:chOff x="1680" y="3648"/>
                  <a:chExt cx="192" cy="48"/>
                </a:xfrm>
              </p:grpSpPr>
              <p:sp>
                <p:nvSpPr>
                  <p:cNvPr id="288" name="Arc 37"/>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89" name="Arc 38"/>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70" name="Group 39"/>
                <p:cNvGrpSpPr>
                  <a:grpSpLocks/>
                </p:cNvGrpSpPr>
                <p:nvPr/>
              </p:nvGrpSpPr>
              <p:grpSpPr bwMode="auto">
                <a:xfrm>
                  <a:off x="2736" y="1200"/>
                  <a:ext cx="144" cy="96"/>
                  <a:chOff x="1680" y="3648"/>
                  <a:chExt cx="192" cy="48"/>
                </a:xfrm>
              </p:grpSpPr>
              <p:sp>
                <p:nvSpPr>
                  <p:cNvPr id="286" name="Arc 40"/>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87" name="Arc 41"/>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71" name="Group 42"/>
                <p:cNvGrpSpPr>
                  <a:grpSpLocks/>
                </p:cNvGrpSpPr>
                <p:nvPr/>
              </p:nvGrpSpPr>
              <p:grpSpPr bwMode="auto">
                <a:xfrm>
                  <a:off x="2880" y="1200"/>
                  <a:ext cx="144" cy="96"/>
                  <a:chOff x="1680" y="3648"/>
                  <a:chExt cx="192" cy="48"/>
                </a:xfrm>
              </p:grpSpPr>
              <p:sp>
                <p:nvSpPr>
                  <p:cNvPr id="284" name="Arc 43"/>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85" name="Arc 44"/>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72" name="Group 45"/>
                <p:cNvGrpSpPr>
                  <a:grpSpLocks/>
                </p:cNvGrpSpPr>
                <p:nvPr/>
              </p:nvGrpSpPr>
              <p:grpSpPr bwMode="auto">
                <a:xfrm>
                  <a:off x="3024" y="1200"/>
                  <a:ext cx="144" cy="96"/>
                  <a:chOff x="1680" y="3648"/>
                  <a:chExt cx="192" cy="48"/>
                </a:xfrm>
              </p:grpSpPr>
              <p:sp>
                <p:nvSpPr>
                  <p:cNvPr id="282" name="Arc 46"/>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83" name="Arc 47"/>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73" name="Group 48"/>
                <p:cNvGrpSpPr>
                  <a:grpSpLocks/>
                </p:cNvGrpSpPr>
                <p:nvPr/>
              </p:nvGrpSpPr>
              <p:grpSpPr bwMode="auto">
                <a:xfrm>
                  <a:off x="3168" y="1200"/>
                  <a:ext cx="144" cy="96"/>
                  <a:chOff x="1680" y="3648"/>
                  <a:chExt cx="192" cy="48"/>
                </a:xfrm>
              </p:grpSpPr>
              <p:sp>
                <p:nvSpPr>
                  <p:cNvPr id="280" name="Arc 49"/>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81" name="Arc 50"/>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74" name="Group 51"/>
                <p:cNvGrpSpPr>
                  <a:grpSpLocks/>
                </p:cNvGrpSpPr>
                <p:nvPr/>
              </p:nvGrpSpPr>
              <p:grpSpPr bwMode="auto">
                <a:xfrm>
                  <a:off x="3312" y="1200"/>
                  <a:ext cx="144" cy="96"/>
                  <a:chOff x="1680" y="3648"/>
                  <a:chExt cx="192" cy="48"/>
                </a:xfrm>
              </p:grpSpPr>
              <p:sp>
                <p:nvSpPr>
                  <p:cNvPr id="278" name="Arc 52"/>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79" name="Arc 53"/>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75" name="Group 54"/>
                <p:cNvGrpSpPr>
                  <a:grpSpLocks/>
                </p:cNvGrpSpPr>
                <p:nvPr/>
              </p:nvGrpSpPr>
              <p:grpSpPr bwMode="auto">
                <a:xfrm>
                  <a:off x="3456" y="1200"/>
                  <a:ext cx="144" cy="96"/>
                  <a:chOff x="1680" y="3648"/>
                  <a:chExt cx="192" cy="48"/>
                </a:xfrm>
              </p:grpSpPr>
              <p:sp>
                <p:nvSpPr>
                  <p:cNvPr id="276" name="Arc 55"/>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77" name="Arc 56"/>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grpSp>
            <p:nvGrpSpPr>
              <p:cNvPr id="202" name="Group 57"/>
              <p:cNvGrpSpPr>
                <a:grpSpLocks/>
              </p:cNvGrpSpPr>
              <p:nvPr/>
            </p:nvGrpSpPr>
            <p:grpSpPr bwMode="auto">
              <a:xfrm>
                <a:off x="2506954" y="1860952"/>
                <a:ext cx="3764618" cy="191171"/>
                <a:chOff x="1872" y="1680"/>
                <a:chExt cx="1728" cy="96"/>
              </a:xfrm>
            </p:grpSpPr>
            <p:grpSp>
              <p:nvGrpSpPr>
                <p:cNvPr id="203" name="Group 58"/>
                <p:cNvGrpSpPr>
                  <a:grpSpLocks/>
                </p:cNvGrpSpPr>
                <p:nvPr/>
              </p:nvGrpSpPr>
              <p:grpSpPr bwMode="auto">
                <a:xfrm flipV="1">
                  <a:off x="1872" y="1680"/>
                  <a:ext cx="144" cy="96"/>
                  <a:chOff x="1680" y="3648"/>
                  <a:chExt cx="192" cy="48"/>
                </a:xfrm>
              </p:grpSpPr>
              <p:sp>
                <p:nvSpPr>
                  <p:cNvPr id="262" name="Arc 59"/>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63" name="Arc 60"/>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06" name="Group 61"/>
                <p:cNvGrpSpPr>
                  <a:grpSpLocks/>
                </p:cNvGrpSpPr>
                <p:nvPr/>
              </p:nvGrpSpPr>
              <p:grpSpPr bwMode="auto">
                <a:xfrm flipV="1">
                  <a:off x="2016" y="1680"/>
                  <a:ext cx="144" cy="96"/>
                  <a:chOff x="1680" y="3648"/>
                  <a:chExt cx="192" cy="48"/>
                </a:xfrm>
              </p:grpSpPr>
              <p:sp>
                <p:nvSpPr>
                  <p:cNvPr id="260" name="Arc 62"/>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61" name="Arc 63"/>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07" name="Group 64"/>
                <p:cNvGrpSpPr>
                  <a:grpSpLocks/>
                </p:cNvGrpSpPr>
                <p:nvPr/>
              </p:nvGrpSpPr>
              <p:grpSpPr bwMode="auto">
                <a:xfrm flipV="1">
                  <a:off x="2160" y="1680"/>
                  <a:ext cx="144" cy="96"/>
                  <a:chOff x="1680" y="3648"/>
                  <a:chExt cx="192" cy="48"/>
                </a:xfrm>
              </p:grpSpPr>
              <p:sp>
                <p:nvSpPr>
                  <p:cNvPr id="258" name="Arc 65"/>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59" name="Arc 66"/>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08" name="Group 67"/>
                <p:cNvGrpSpPr>
                  <a:grpSpLocks/>
                </p:cNvGrpSpPr>
                <p:nvPr/>
              </p:nvGrpSpPr>
              <p:grpSpPr bwMode="auto">
                <a:xfrm flipV="1">
                  <a:off x="2304" y="1680"/>
                  <a:ext cx="144" cy="96"/>
                  <a:chOff x="1680" y="3648"/>
                  <a:chExt cx="192" cy="48"/>
                </a:xfrm>
              </p:grpSpPr>
              <p:sp>
                <p:nvSpPr>
                  <p:cNvPr id="256" name="Arc 68"/>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57" name="Arc 69"/>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09" name="Group 70"/>
                <p:cNvGrpSpPr>
                  <a:grpSpLocks/>
                </p:cNvGrpSpPr>
                <p:nvPr/>
              </p:nvGrpSpPr>
              <p:grpSpPr bwMode="auto">
                <a:xfrm flipV="1">
                  <a:off x="2448" y="1680"/>
                  <a:ext cx="144" cy="96"/>
                  <a:chOff x="1680" y="3648"/>
                  <a:chExt cx="192" cy="48"/>
                </a:xfrm>
              </p:grpSpPr>
              <p:sp>
                <p:nvSpPr>
                  <p:cNvPr id="254" name="Arc 71"/>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55" name="Arc 72"/>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12" name="Group 73"/>
                <p:cNvGrpSpPr>
                  <a:grpSpLocks/>
                </p:cNvGrpSpPr>
                <p:nvPr/>
              </p:nvGrpSpPr>
              <p:grpSpPr bwMode="auto">
                <a:xfrm flipV="1">
                  <a:off x="2592" y="1680"/>
                  <a:ext cx="144" cy="96"/>
                  <a:chOff x="1680" y="3648"/>
                  <a:chExt cx="192" cy="48"/>
                </a:xfrm>
              </p:grpSpPr>
              <p:sp>
                <p:nvSpPr>
                  <p:cNvPr id="252" name="Arc 74"/>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53" name="Arc 75"/>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13" name="Group 76"/>
                <p:cNvGrpSpPr>
                  <a:grpSpLocks/>
                </p:cNvGrpSpPr>
                <p:nvPr/>
              </p:nvGrpSpPr>
              <p:grpSpPr bwMode="auto">
                <a:xfrm flipV="1">
                  <a:off x="2736" y="1680"/>
                  <a:ext cx="144" cy="96"/>
                  <a:chOff x="1680" y="3648"/>
                  <a:chExt cx="192" cy="48"/>
                </a:xfrm>
              </p:grpSpPr>
              <p:sp>
                <p:nvSpPr>
                  <p:cNvPr id="250" name="Arc 77"/>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51" name="Arc 78"/>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14" name="Group 79"/>
                <p:cNvGrpSpPr>
                  <a:grpSpLocks/>
                </p:cNvGrpSpPr>
                <p:nvPr/>
              </p:nvGrpSpPr>
              <p:grpSpPr bwMode="auto">
                <a:xfrm flipV="1">
                  <a:off x="2880" y="1680"/>
                  <a:ext cx="144" cy="96"/>
                  <a:chOff x="1680" y="3648"/>
                  <a:chExt cx="192" cy="48"/>
                </a:xfrm>
              </p:grpSpPr>
              <p:sp>
                <p:nvSpPr>
                  <p:cNvPr id="228" name="Arc 80"/>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29" name="Arc 81"/>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15" name="Group 82"/>
                <p:cNvGrpSpPr>
                  <a:grpSpLocks/>
                </p:cNvGrpSpPr>
                <p:nvPr/>
              </p:nvGrpSpPr>
              <p:grpSpPr bwMode="auto">
                <a:xfrm flipV="1">
                  <a:off x="3024" y="1680"/>
                  <a:ext cx="144" cy="96"/>
                  <a:chOff x="1680" y="3648"/>
                  <a:chExt cx="192" cy="48"/>
                </a:xfrm>
              </p:grpSpPr>
              <p:sp>
                <p:nvSpPr>
                  <p:cNvPr id="226" name="Arc 83"/>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27" name="Arc 84"/>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16" name="Group 85"/>
                <p:cNvGrpSpPr>
                  <a:grpSpLocks/>
                </p:cNvGrpSpPr>
                <p:nvPr/>
              </p:nvGrpSpPr>
              <p:grpSpPr bwMode="auto">
                <a:xfrm flipV="1">
                  <a:off x="3168" y="1680"/>
                  <a:ext cx="144" cy="96"/>
                  <a:chOff x="1680" y="3648"/>
                  <a:chExt cx="192" cy="48"/>
                </a:xfrm>
              </p:grpSpPr>
              <p:sp>
                <p:nvSpPr>
                  <p:cNvPr id="224" name="Arc 86"/>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25" name="Arc 87"/>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17" name="Group 88"/>
                <p:cNvGrpSpPr>
                  <a:grpSpLocks/>
                </p:cNvGrpSpPr>
                <p:nvPr/>
              </p:nvGrpSpPr>
              <p:grpSpPr bwMode="auto">
                <a:xfrm flipV="1">
                  <a:off x="3312" y="1680"/>
                  <a:ext cx="144" cy="96"/>
                  <a:chOff x="1680" y="3648"/>
                  <a:chExt cx="192" cy="48"/>
                </a:xfrm>
              </p:grpSpPr>
              <p:sp>
                <p:nvSpPr>
                  <p:cNvPr id="222" name="Arc 89"/>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23" name="Arc 90"/>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nvGrpSpPr>
                <p:cNvPr id="219" name="Group 91"/>
                <p:cNvGrpSpPr>
                  <a:grpSpLocks/>
                </p:cNvGrpSpPr>
                <p:nvPr/>
              </p:nvGrpSpPr>
              <p:grpSpPr bwMode="auto">
                <a:xfrm flipV="1">
                  <a:off x="3456" y="1680"/>
                  <a:ext cx="144" cy="96"/>
                  <a:chOff x="1680" y="3648"/>
                  <a:chExt cx="192" cy="48"/>
                </a:xfrm>
              </p:grpSpPr>
              <p:sp>
                <p:nvSpPr>
                  <p:cNvPr id="220" name="Arc 92"/>
                  <p:cNvSpPr>
                    <a:spLocks/>
                  </p:cNvSpPr>
                  <p:nvPr/>
                </p:nvSpPr>
                <p:spPr bwMode="auto">
                  <a:xfrm flipH="1">
                    <a:off x="1680"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sp>
                <p:nvSpPr>
                  <p:cNvPr id="221" name="Arc 93"/>
                  <p:cNvSpPr>
                    <a:spLocks/>
                  </p:cNvSpPr>
                  <p:nvPr/>
                </p:nvSpPr>
                <p:spPr bwMode="auto">
                  <a:xfrm>
                    <a:off x="1776" y="364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pPr defTabSz="457200"/>
                    <a:endParaRPr lang="en-US" sz="2000" b="1">
                      <a:solidFill>
                        <a:prstClr val="black"/>
                      </a:solidFill>
                    </a:endParaRPr>
                  </a:p>
                </p:txBody>
              </p:sp>
            </p:grpSp>
          </p:grpSp>
        </p:grpSp>
        <p:sp>
          <p:nvSpPr>
            <p:cNvPr id="182" name="Text Box 94"/>
            <p:cNvSpPr txBox="1">
              <a:spLocks noChangeArrowheads="1"/>
            </p:cNvSpPr>
            <p:nvPr/>
          </p:nvSpPr>
          <p:spPr bwMode="auto">
            <a:xfrm>
              <a:off x="3341647" y="1508476"/>
              <a:ext cx="2887322" cy="400110"/>
            </a:xfrm>
            <a:prstGeom prst="rect">
              <a:avLst/>
            </a:prstGeom>
            <a:noFill/>
            <a:ln w="9525">
              <a:noFill/>
              <a:miter lim="800000"/>
              <a:headEnd/>
              <a:tailEnd/>
            </a:ln>
          </p:spPr>
          <p:txBody>
            <a:bodyPr wrap="square">
              <a:spAutoFit/>
            </a:bodyPr>
            <a:lstStyle/>
            <a:p>
              <a:pPr algn="ctr" defTabSz="457200"/>
              <a:r>
                <a:rPr lang="en-US" sz="2000" b="1" dirty="0">
                  <a:solidFill>
                    <a:prstClr val="black"/>
                  </a:solidFill>
                  <a:latin typeface="Arial" charset="0"/>
                  <a:cs typeface="Arial" charset="0"/>
                </a:rPr>
                <a:t>Cooling </a:t>
              </a:r>
              <a:r>
                <a:rPr lang="en-US" sz="2000" b="1" dirty="0" smtClean="0">
                  <a:solidFill>
                    <a:prstClr val="black"/>
                  </a:solidFill>
                  <a:latin typeface="Arial" charset="0"/>
                  <a:cs typeface="Arial" charset="0"/>
                </a:rPr>
                <a:t>section</a:t>
              </a:r>
              <a:endParaRPr lang="en-US" sz="2000" b="1" dirty="0">
                <a:solidFill>
                  <a:prstClr val="black"/>
                </a:solidFill>
                <a:latin typeface="Arial" charset="0"/>
                <a:cs typeface="Arial" charset="0"/>
              </a:endParaRPr>
            </a:p>
          </p:txBody>
        </p:sp>
        <p:sp>
          <p:nvSpPr>
            <p:cNvPr id="183" name="Text Box 95"/>
            <p:cNvSpPr txBox="1">
              <a:spLocks noChangeArrowheads="1"/>
            </p:cNvSpPr>
            <p:nvPr/>
          </p:nvSpPr>
          <p:spPr bwMode="auto">
            <a:xfrm>
              <a:off x="3914250" y="2447011"/>
              <a:ext cx="1475171" cy="400110"/>
            </a:xfrm>
            <a:prstGeom prst="rect">
              <a:avLst/>
            </a:prstGeom>
            <a:noFill/>
            <a:ln w="9525">
              <a:noFill/>
              <a:miter lim="800000"/>
              <a:headEnd/>
              <a:tailEnd/>
            </a:ln>
          </p:spPr>
          <p:txBody>
            <a:bodyPr wrap="square">
              <a:spAutoFit/>
            </a:bodyPr>
            <a:lstStyle/>
            <a:p>
              <a:pPr algn="ctr" defTabSz="457200"/>
              <a:r>
                <a:rPr lang="en-US" sz="2000" b="1" dirty="0">
                  <a:solidFill>
                    <a:prstClr val="black"/>
                  </a:solidFill>
                  <a:latin typeface="Arial" charset="0"/>
                  <a:cs typeface="Arial" charset="0"/>
                </a:rPr>
                <a:t>solenoid</a:t>
              </a:r>
            </a:p>
          </p:txBody>
        </p:sp>
        <p:sp>
          <p:nvSpPr>
            <p:cNvPr id="184" name="Line 2"/>
            <p:cNvSpPr>
              <a:spLocks noChangeShapeType="1"/>
            </p:cNvSpPr>
            <p:nvPr/>
          </p:nvSpPr>
          <p:spPr bwMode="auto">
            <a:xfrm flipV="1">
              <a:off x="788450" y="2235540"/>
              <a:ext cx="7909560" cy="3252"/>
            </a:xfrm>
            <a:prstGeom prst="line">
              <a:avLst/>
            </a:prstGeom>
            <a:noFill/>
            <a:ln w="38100">
              <a:solidFill>
                <a:schemeClr val="tx1"/>
              </a:solidFill>
              <a:round/>
              <a:headEnd/>
              <a:tailEnd/>
            </a:ln>
          </p:spPr>
          <p:txBody>
            <a:bodyPr/>
            <a:lstStyle/>
            <a:p>
              <a:pPr defTabSz="457200"/>
              <a:endParaRPr lang="en-US" sz="2000" b="1">
                <a:solidFill>
                  <a:prstClr val="black"/>
                </a:solidFill>
              </a:endParaRPr>
            </a:p>
          </p:txBody>
        </p:sp>
        <p:sp>
          <p:nvSpPr>
            <p:cNvPr id="185" name="Oval 15"/>
            <p:cNvSpPr>
              <a:spLocks noChangeArrowheads="1"/>
            </p:cNvSpPr>
            <p:nvPr/>
          </p:nvSpPr>
          <p:spPr bwMode="auto">
            <a:xfrm>
              <a:off x="7379750" y="2141478"/>
              <a:ext cx="368404" cy="147804"/>
            </a:xfrm>
            <a:prstGeom prst="ellipse">
              <a:avLst/>
            </a:prstGeom>
            <a:solidFill>
              <a:srgbClr val="FF0000"/>
            </a:solidFill>
            <a:ln w="9525">
              <a:solidFill>
                <a:schemeClr val="tx1"/>
              </a:solidFill>
              <a:round/>
              <a:headEnd/>
              <a:tailEnd/>
            </a:ln>
          </p:spPr>
          <p:txBody>
            <a:bodyPr wrap="none" anchor="ctr"/>
            <a:lstStyle/>
            <a:p>
              <a:pPr defTabSz="457200"/>
              <a:endParaRPr lang="en-US" sz="2000" b="1">
                <a:solidFill>
                  <a:prstClr val="black"/>
                </a:solidFill>
                <a:latin typeface="Arial" charset="0"/>
                <a:cs typeface="Arial" charset="0"/>
              </a:endParaRPr>
            </a:p>
          </p:txBody>
        </p:sp>
        <p:sp>
          <p:nvSpPr>
            <p:cNvPr id="186" name="Text Box 116"/>
            <p:cNvSpPr txBox="1">
              <a:spLocks noChangeArrowheads="1"/>
            </p:cNvSpPr>
            <p:nvPr/>
          </p:nvSpPr>
          <p:spPr bwMode="auto">
            <a:xfrm>
              <a:off x="846542" y="2408877"/>
              <a:ext cx="1546938" cy="646331"/>
            </a:xfrm>
            <a:prstGeom prst="rect">
              <a:avLst/>
            </a:prstGeom>
            <a:noFill/>
            <a:ln w="9525">
              <a:noFill/>
              <a:miter lim="800000"/>
              <a:headEnd/>
              <a:tailEnd/>
            </a:ln>
          </p:spPr>
          <p:txBody>
            <a:bodyPr wrap="square">
              <a:spAutoFit/>
            </a:bodyPr>
            <a:lstStyle/>
            <a:p>
              <a:pPr algn="ctr" defTabSz="457200"/>
              <a:r>
                <a:rPr lang="en-US" b="1" dirty="0">
                  <a:solidFill>
                    <a:prstClr val="black"/>
                  </a:solidFill>
                  <a:latin typeface="Arial" charset="0"/>
                  <a:cs typeface="Arial" charset="0"/>
                </a:rPr>
                <a:t>Full energy injector</a:t>
              </a:r>
            </a:p>
          </p:txBody>
        </p:sp>
        <p:sp>
          <p:nvSpPr>
            <p:cNvPr id="187" name="Rectangle 98"/>
            <p:cNvSpPr>
              <a:spLocks noChangeArrowheads="1"/>
            </p:cNvSpPr>
            <p:nvPr/>
          </p:nvSpPr>
          <p:spPr bwMode="auto">
            <a:xfrm rot="10800000">
              <a:off x="2208414" y="2701946"/>
              <a:ext cx="521715" cy="250078"/>
            </a:xfrm>
            <a:prstGeom prst="rect">
              <a:avLst/>
            </a:prstGeom>
            <a:solidFill>
              <a:srgbClr val="FF7C80"/>
            </a:solidFill>
            <a:ln w="38100">
              <a:solidFill>
                <a:schemeClr val="tx1"/>
              </a:solidFill>
              <a:miter lim="800000"/>
              <a:headEnd/>
              <a:tailEnd/>
            </a:ln>
          </p:spPr>
          <p:txBody>
            <a:bodyPr wrap="none" anchor="ctr"/>
            <a:lstStyle/>
            <a:p>
              <a:pPr defTabSz="457200"/>
              <a:endParaRPr lang="en-US" sz="1400" b="1">
                <a:solidFill>
                  <a:prstClr val="black"/>
                </a:solidFill>
                <a:latin typeface="Arial" charset="0"/>
                <a:cs typeface="Arial" charset="0"/>
              </a:endParaRPr>
            </a:p>
          </p:txBody>
        </p:sp>
        <p:sp>
          <p:nvSpPr>
            <p:cNvPr id="188" name="Line 118"/>
            <p:cNvSpPr>
              <a:spLocks noChangeShapeType="1"/>
            </p:cNvSpPr>
            <p:nvPr/>
          </p:nvSpPr>
          <p:spPr bwMode="auto">
            <a:xfrm>
              <a:off x="2755311" y="2863571"/>
              <a:ext cx="224835" cy="266700"/>
            </a:xfrm>
            <a:prstGeom prst="line">
              <a:avLst/>
            </a:prstGeom>
            <a:noFill/>
            <a:ln w="38100">
              <a:solidFill>
                <a:schemeClr val="tx1"/>
              </a:solidFill>
              <a:round/>
              <a:headEnd/>
              <a:tailEnd type="triangle" w="med" len="med"/>
            </a:ln>
          </p:spPr>
          <p:txBody>
            <a:bodyPr/>
            <a:lstStyle/>
            <a:p>
              <a:pPr defTabSz="457200"/>
              <a:endParaRPr lang="en-US" sz="2000" b="1">
                <a:solidFill>
                  <a:prstClr val="black"/>
                </a:solidFill>
              </a:endParaRPr>
            </a:p>
          </p:txBody>
        </p:sp>
        <p:sp>
          <p:nvSpPr>
            <p:cNvPr id="189" name="Line 118"/>
            <p:cNvSpPr>
              <a:spLocks noChangeShapeType="1"/>
            </p:cNvSpPr>
            <p:nvPr/>
          </p:nvSpPr>
          <p:spPr bwMode="auto">
            <a:xfrm>
              <a:off x="2941763" y="2600547"/>
              <a:ext cx="0" cy="731520"/>
            </a:xfrm>
            <a:prstGeom prst="line">
              <a:avLst/>
            </a:prstGeom>
            <a:noFill/>
            <a:ln w="38100">
              <a:solidFill>
                <a:schemeClr val="tx1"/>
              </a:solidFill>
              <a:round/>
              <a:headEnd/>
              <a:tailEnd/>
            </a:ln>
          </p:spPr>
          <p:txBody>
            <a:bodyPr/>
            <a:lstStyle/>
            <a:p>
              <a:pPr defTabSz="457200"/>
              <a:endParaRPr lang="en-US" sz="1400" b="1">
                <a:solidFill>
                  <a:prstClr val="black"/>
                </a:solidFill>
              </a:endParaRPr>
            </a:p>
          </p:txBody>
        </p:sp>
        <p:sp>
          <p:nvSpPr>
            <p:cNvPr id="190" name="Text Box 115"/>
            <p:cNvSpPr txBox="1">
              <a:spLocks noChangeArrowheads="1"/>
            </p:cNvSpPr>
            <p:nvPr/>
          </p:nvSpPr>
          <p:spPr bwMode="auto">
            <a:xfrm>
              <a:off x="6016816" y="2404061"/>
              <a:ext cx="502210" cy="523220"/>
            </a:xfrm>
            <a:prstGeom prst="rect">
              <a:avLst/>
            </a:prstGeom>
            <a:noFill/>
            <a:ln w="9525">
              <a:noFill/>
              <a:miter lim="800000"/>
              <a:headEnd/>
              <a:tailEnd/>
            </a:ln>
          </p:spPr>
          <p:txBody>
            <a:bodyPr wrap="square">
              <a:spAutoFit/>
            </a:bodyPr>
            <a:lstStyle/>
            <a:p>
              <a:pPr algn="ctr" defTabSz="457200"/>
              <a:r>
                <a:rPr lang="en-US" sz="2800" b="1" i="1" dirty="0">
                  <a:solidFill>
                    <a:srgbClr val="FF0000"/>
                  </a:solidFill>
                  <a:latin typeface="Arial" charset="0"/>
                  <a:cs typeface="Arial" charset="0"/>
                </a:rPr>
                <a:t>E</a:t>
              </a:r>
            </a:p>
          </p:txBody>
        </p:sp>
        <p:sp>
          <p:nvSpPr>
            <p:cNvPr id="191" name="Text Box 115"/>
            <p:cNvSpPr txBox="1">
              <a:spLocks noChangeArrowheads="1"/>
            </p:cNvSpPr>
            <p:nvPr/>
          </p:nvSpPr>
          <p:spPr bwMode="auto">
            <a:xfrm>
              <a:off x="2899414" y="2350544"/>
              <a:ext cx="502210" cy="523220"/>
            </a:xfrm>
            <a:prstGeom prst="rect">
              <a:avLst/>
            </a:prstGeom>
            <a:noFill/>
            <a:ln w="9525">
              <a:noFill/>
              <a:miter lim="800000"/>
              <a:headEnd/>
              <a:tailEnd/>
            </a:ln>
          </p:spPr>
          <p:txBody>
            <a:bodyPr wrap="square">
              <a:spAutoFit/>
            </a:bodyPr>
            <a:lstStyle/>
            <a:p>
              <a:pPr algn="ctr" defTabSz="457200"/>
              <a:r>
                <a:rPr lang="en-US" sz="2800" b="1" i="1" dirty="0">
                  <a:solidFill>
                    <a:srgbClr val="FF0000"/>
                  </a:solidFill>
                  <a:latin typeface="Arial" charset="0"/>
                  <a:cs typeface="Arial" charset="0"/>
                </a:rPr>
                <a:t>E</a:t>
              </a:r>
            </a:p>
          </p:txBody>
        </p:sp>
        <p:sp>
          <p:nvSpPr>
            <p:cNvPr id="192" name="Line 118"/>
            <p:cNvSpPr>
              <a:spLocks noChangeShapeType="1"/>
            </p:cNvSpPr>
            <p:nvPr/>
          </p:nvSpPr>
          <p:spPr bwMode="auto">
            <a:xfrm>
              <a:off x="3308783" y="3798892"/>
              <a:ext cx="3017520" cy="0"/>
            </a:xfrm>
            <a:prstGeom prst="line">
              <a:avLst/>
            </a:prstGeom>
            <a:noFill/>
            <a:ln w="38100">
              <a:solidFill>
                <a:schemeClr val="tx1"/>
              </a:solidFill>
              <a:round/>
              <a:headEnd/>
              <a:tailEnd/>
            </a:ln>
          </p:spPr>
          <p:txBody>
            <a:bodyPr/>
            <a:lstStyle/>
            <a:p>
              <a:pPr defTabSz="457200"/>
              <a:endParaRPr lang="en-US" sz="1400" b="1">
                <a:solidFill>
                  <a:prstClr val="black"/>
                </a:solidFill>
              </a:endParaRPr>
            </a:p>
          </p:txBody>
        </p:sp>
        <p:sp>
          <p:nvSpPr>
            <p:cNvPr id="193" name="Arc 5"/>
            <p:cNvSpPr>
              <a:spLocks/>
            </p:cNvSpPr>
            <p:nvPr/>
          </p:nvSpPr>
          <p:spPr bwMode="auto">
            <a:xfrm flipH="1">
              <a:off x="2941646" y="2248417"/>
              <a:ext cx="403549" cy="457200"/>
            </a:xfrm>
            <a:custGeom>
              <a:avLst/>
              <a:gdLst>
                <a:gd name="T0" fmla="*/ 2147483647 w 21600"/>
                <a:gd name="T1" fmla="*/ 0 h 21593"/>
                <a:gd name="T2" fmla="*/ 2147483647 w 21600"/>
                <a:gd name="T3" fmla="*/ 2147483647 h 21593"/>
                <a:gd name="T4" fmla="*/ 0 w 21600"/>
                <a:gd name="T5" fmla="*/ 2147483647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38100">
              <a:solidFill>
                <a:schemeClr val="tx1"/>
              </a:solidFill>
              <a:round/>
              <a:headEnd/>
              <a:tailEnd type="triangle" w="med" len="med"/>
            </a:ln>
          </p:spPr>
          <p:txBody>
            <a:bodyPr wrap="none" anchor="ctr"/>
            <a:lstStyle/>
            <a:p>
              <a:pPr defTabSz="457200"/>
              <a:endParaRPr lang="en-US" sz="2000" b="1">
                <a:solidFill>
                  <a:prstClr val="black"/>
                </a:solidFill>
              </a:endParaRPr>
            </a:p>
          </p:txBody>
        </p:sp>
        <p:sp>
          <p:nvSpPr>
            <p:cNvPr id="194" name="Arc 6"/>
            <p:cNvSpPr>
              <a:spLocks/>
            </p:cNvSpPr>
            <p:nvPr/>
          </p:nvSpPr>
          <p:spPr bwMode="auto">
            <a:xfrm flipH="1" flipV="1">
              <a:off x="2941646" y="3332067"/>
              <a:ext cx="403549" cy="457200"/>
            </a:xfrm>
            <a:custGeom>
              <a:avLst/>
              <a:gdLst>
                <a:gd name="T0" fmla="*/ 2147483647 w 21600"/>
                <a:gd name="T1" fmla="*/ 0 h 21593"/>
                <a:gd name="T2" fmla="*/ 2147483647 w 21600"/>
                <a:gd name="T3" fmla="*/ 2147483647 h 21593"/>
                <a:gd name="T4" fmla="*/ 0 w 21600"/>
                <a:gd name="T5" fmla="*/ 2147483647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38100">
              <a:solidFill>
                <a:schemeClr val="tx1"/>
              </a:solidFill>
              <a:round/>
              <a:headEnd type="triangle" w="med" len="med"/>
              <a:tailEnd/>
            </a:ln>
          </p:spPr>
          <p:txBody>
            <a:bodyPr wrap="none" anchor="ctr"/>
            <a:lstStyle/>
            <a:p>
              <a:pPr defTabSz="457200"/>
              <a:endParaRPr lang="en-US" sz="1400" b="1">
                <a:solidFill>
                  <a:prstClr val="black"/>
                </a:solidFill>
              </a:endParaRPr>
            </a:p>
          </p:txBody>
        </p:sp>
        <p:sp>
          <p:nvSpPr>
            <p:cNvPr id="195" name="Line 118"/>
            <p:cNvSpPr>
              <a:spLocks noChangeShapeType="1"/>
            </p:cNvSpPr>
            <p:nvPr/>
          </p:nvSpPr>
          <p:spPr bwMode="auto">
            <a:xfrm>
              <a:off x="6658576" y="2695992"/>
              <a:ext cx="0" cy="731520"/>
            </a:xfrm>
            <a:prstGeom prst="line">
              <a:avLst/>
            </a:prstGeom>
            <a:noFill/>
            <a:ln w="38100">
              <a:solidFill>
                <a:schemeClr val="tx1"/>
              </a:solidFill>
              <a:round/>
              <a:headEnd/>
              <a:tailEnd/>
            </a:ln>
          </p:spPr>
          <p:txBody>
            <a:bodyPr/>
            <a:lstStyle/>
            <a:p>
              <a:pPr defTabSz="457200"/>
              <a:endParaRPr lang="en-US" sz="1400" b="1">
                <a:solidFill>
                  <a:prstClr val="black"/>
                </a:solidFill>
              </a:endParaRPr>
            </a:p>
          </p:txBody>
        </p:sp>
        <p:sp>
          <p:nvSpPr>
            <p:cNvPr id="197" name="TextBox 196"/>
            <p:cNvSpPr txBox="1"/>
            <p:nvPr/>
          </p:nvSpPr>
          <p:spPr>
            <a:xfrm>
              <a:off x="3704394" y="2868661"/>
              <a:ext cx="1645920" cy="400110"/>
            </a:xfrm>
            <a:prstGeom prst="rect">
              <a:avLst/>
            </a:prstGeom>
            <a:solidFill>
              <a:srgbClr val="00B0F0"/>
            </a:solidFill>
          </p:spPr>
          <p:txBody>
            <a:bodyPr wrap="square" rtlCol="0">
              <a:spAutoFit/>
            </a:bodyPr>
            <a:lstStyle/>
            <a:p>
              <a:pPr algn="ctr"/>
              <a:r>
                <a:rPr lang="en-US" sz="2000" b="1" dirty="0" smtClean="0">
                  <a:solidFill>
                    <a:schemeClr val="bg1"/>
                  </a:solidFill>
                  <a:latin typeface="Arial" pitchFamily="34" charset="0"/>
                  <a:cs typeface="Arial" pitchFamily="34" charset="0"/>
                </a:rPr>
                <a:t>cooling ring</a:t>
              </a:r>
              <a:endParaRPr lang="en-US" sz="2000" b="1" dirty="0">
                <a:solidFill>
                  <a:schemeClr val="bg1"/>
                </a:solidFill>
                <a:latin typeface="Arial" pitchFamily="34" charset="0"/>
                <a:cs typeface="Arial" pitchFamily="34" charset="0"/>
              </a:endParaRPr>
            </a:p>
          </p:txBody>
        </p:sp>
        <p:sp>
          <p:nvSpPr>
            <p:cNvPr id="301" name="Rectangle 300"/>
            <p:cNvSpPr/>
            <p:nvPr/>
          </p:nvSpPr>
          <p:spPr>
            <a:xfrm>
              <a:off x="6519026" y="2899052"/>
              <a:ext cx="274320" cy="182880"/>
            </a:xfrm>
            <a:prstGeom prst="rect">
              <a:avLst/>
            </a:prstGeom>
            <a:solidFill>
              <a:srgbClr val="00B05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endParaRPr>
            </a:p>
          </p:txBody>
        </p:sp>
        <p:sp>
          <p:nvSpPr>
            <p:cNvPr id="302" name="Text Box 95"/>
            <p:cNvSpPr txBox="1">
              <a:spLocks noChangeArrowheads="1"/>
            </p:cNvSpPr>
            <p:nvPr/>
          </p:nvSpPr>
          <p:spPr bwMode="auto">
            <a:xfrm>
              <a:off x="6385179" y="2776167"/>
              <a:ext cx="1950642" cy="584775"/>
            </a:xfrm>
            <a:prstGeom prst="rect">
              <a:avLst/>
            </a:prstGeom>
            <a:noFill/>
            <a:ln w="9525">
              <a:noFill/>
              <a:miter lim="800000"/>
              <a:headEnd/>
              <a:tailEnd/>
            </a:ln>
          </p:spPr>
          <p:txBody>
            <a:bodyPr wrap="square">
              <a:spAutoFit/>
            </a:bodyPr>
            <a:lstStyle/>
            <a:p>
              <a:pPr algn="ctr" defTabSz="457200"/>
              <a:r>
                <a:rPr lang="en-US" sz="1600" b="1" dirty="0" smtClean="0">
                  <a:solidFill>
                    <a:prstClr val="black"/>
                  </a:solidFill>
                  <a:latin typeface="Arial" charset="0"/>
                  <a:cs typeface="Arial" charset="0"/>
                </a:rPr>
                <a:t>Energy compensation</a:t>
              </a:r>
              <a:endParaRPr lang="en-US" sz="1600" b="1" dirty="0">
                <a:solidFill>
                  <a:prstClr val="black"/>
                </a:solidFill>
                <a:latin typeface="Arial" charset="0"/>
                <a:cs typeface="Arial" charset="0"/>
              </a:endParaRPr>
            </a:p>
          </p:txBody>
        </p:sp>
      </p:grpSp>
      <p:grpSp>
        <p:nvGrpSpPr>
          <p:cNvPr id="335" name="Group 334"/>
          <p:cNvGrpSpPr/>
          <p:nvPr/>
        </p:nvGrpSpPr>
        <p:grpSpPr>
          <a:xfrm>
            <a:off x="182880" y="3818709"/>
            <a:ext cx="8771701" cy="2423942"/>
            <a:chOff x="182880" y="3818709"/>
            <a:chExt cx="8771701" cy="2423942"/>
          </a:xfrm>
        </p:grpSpPr>
        <p:grpSp>
          <p:nvGrpSpPr>
            <p:cNvPr id="332" name="Group 331"/>
            <p:cNvGrpSpPr/>
            <p:nvPr/>
          </p:nvGrpSpPr>
          <p:grpSpPr>
            <a:xfrm>
              <a:off x="7106162" y="3818709"/>
              <a:ext cx="925529" cy="624840"/>
              <a:chOff x="2764664" y="6004560"/>
              <a:chExt cx="1223175" cy="624840"/>
            </a:xfrm>
          </p:grpSpPr>
          <p:pic>
            <p:nvPicPr>
              <p:cNvPr id="33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059" t="23405" r="50061" b="15712"/>
              <a:stretch>
                <a:fillRect/>
              </a:stretch>
            </p:blipFill>
            <p:spPr bwMode="auto">
              <a:xfrm>
                <a:off x="2764664" y="6141903"/>
                <a:ext cx="1197736" cy="48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4" name="Rectangle 333"/>
              <p:cNvSpPr/>
              <p:nvPr/>
            </p:nvSpPr>
            <p:spPr>
              <a:xfrm>
                <a:off x="2790103" y="6004560"/>
                <a:ext cx="1197736" cy="167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4" name="Rectangle 109"/>
            <p:cNvSpPr>
              <a:spLocks noChangeArrowheads="1"/>
            </p:cNvSpPr>
            <p:nvPr/>
          </p:nvSpPr>
          <p:spPr bwMode="auto">
            <a:xfrm>
              <a:off x="3240550" y="5283979"/>
              <a:ext cx="3246944" cy="307777"/>
            </a:xfrm>
            <a:prstGeom prst="rect">
              <a:avLst/>
            </a:prstGeom>
            <a:solidFill>
              <a:schemeClr val="bg1"/>
            </a:solidFill>
            <a:ln w="38100">
              <a:solidFill>
                <a:schemeClr val="bg1"/>
              </a:solidFill>
              <a:miter lim="800000"/>
              <a:headEnd/>
              <a:tailEnd/>
            </a:ln>
          </p:spPr>
          <p:txBody>
            <a:bodyPr wrap="none" anchor="ctr"/>
            <a:lstStyle/>
            <a:p>
              <a:pPr defTabSz="457200"/>
              <a:endParaRPr lang="en-US" sz="1400" b="1">
                <a:solidFill>
                  <a:prstClr val="black"/>
                </a:solidFill>
                <a:latin typeface="Arial" charset="0"/>
                <a:cs typeface="Arial" charset="0"/>
              </a:endParaRPr>
            </a:p>
          </p:txBody>
        </p:sp>
        <p:sp>
          <p:nvSpPr>
            <p:cNvPr id="125" name="Text Box 115"/>
            <p:cNvSpPr txBox="1">
              <a:spLocks noChangeArrowheads="1"/>
            </p:cNvSpPr>
            <p:nvPr/>
          </p:nvSpPr>
          <p:spPr bwMode="auto">
            <a:xfrm>
              <a:off x="3433000" y="4324681"/>
              <a:ext cx="941357" cy="523220"/>
            </a:xfrm>
            <a:prstGeom prst="rect">
              <a:avLst/>
            </a:prstGeom>
            <a:noFill/>
            <a:ln w="9525">
              <a:noFill/>
              <a:miter lim="800000"/>
              <a:headEnd/>
              <a:tailEnd/>
            </a:ln>
          </p:spPr>
          <p:txBody>
            <a:bodyPr wrap="square">
              <a:spAutoFit/>
            </a:bodyPr>
            <a:lstStyle/>
            <a:p>
              <a:pPr algn="ctr" defTabSz="457200"/>
              <a:r>
                <a:rPr lang="el-GR" sz="2800" b="1" i="1" dirty="0" smtClean="0">
                  <a:solidFill>
                    <a:srgbClr val="FF0000"/>
                  </a:solidFill>
                  <a:latin typeface="Arial" charset="0"/>
                  <a:cs typeface="Arial" charset="0"/>
                </a:rPr>
                <a:t>±</a:t>
              </a:r>
              <a:r>
                <a:rPr lang="en-US" sz="2800" b="1" i="1" dirty="0" smtClean="0">
                  <a:solidFill>
                    <a:srgbClr val="FF0000"/>
                  </a:solidFill>
                  <a:latin typeface="Arial" charset="0"/>
                  <a:cs typeface="Arial" charset="0"/>
                </a:rPr>
                <a:t> </a:t>
              </a:r>
              <a:r>
                <a:rPr lang="el-GR" sz="2800" b="1" i="1" dirty="0" smtClean="0">
                  <a:solidFill>
                    <a:srgbClr val="FF0000"/>
                  </a:solidFill>
                  <a:latin typeface="Arial" charset="0"/>
                  <a:cs typeface="Arial" charset="0"/>
                </a:rPr>
                <a:t>Δ</a:t>
              </a:r>
              <a:r>
                <a:rPr lang="en-US" sz="2800" b="1" i="1" dirty="0">
                  <a:solidFill>
                    <a:srgbClr val="FF0000"/>
                  </a:solidFill>
                  <a:latin typeface="Arial" charset="0"/>
                  <a:cs typeface="Arial" charset="0"/>
                </a:rPr>
                <a:t>E</a:t>
              </a:r>
            </a:p>
          </p:txBody>
        </p:sp>
        <p:sp>
          <p:nvSpPr>
            <p:cNvPr id="126" name="Text Box 115"/>
            <p:cNvSpPr txBox="1">
              <a:spLocks noChangeArrowheads="1"/>
            </p:cNvSpPr>
            <p:nvPr/>
          </p:nvSpPr>
          <p:spPr bwMode="auto">
            <a:xfrm>
              <a:off x="182880" y="4689274"/>
              <a:ext cx="1167643" cy="523220"/>
            </a:xfrm>
            <a:prstGeom prst="rect">
              <a:avLst/>
            </a:prstGeom>
            <a:noFill/>
            <a:ln w="9525">
              <a:noFill/>
              <a:miter lim="800000"/>
              <a:headEnd/>
              <a:tailEnd/>
            </a:ln>
          </p:spPr>
          <p:txBody>
            <a:bodyPr wrap="square">
              <a:spAutoFit/>
            </a:bodyPr>
            <a:lstStyle/>
            <a:p>
              <a:pPr algn="ctr" defTabSz="457200"/>
              <a:r>
                <a:rPr lang="en-US" sz="2800" b="1" i="1" dirty="0">
                  <a:solidFill>
                    <a:srgbClr val="FF0000"/>
                  </a:solidFill>
                  <a:latin typeface="Arial" charset="0"/>
                  <a:cs typeface="Arial" charset="0"/>
                </a:rPr>
                <a:t>E+</a:t>
              </a:r>
              <a:r>
                <a:rPr lang="el-GR" sz="2800" b="1" i="1" dirty="0">
                  <a:solidFill>
                    <a:srgbClr val="FF0000"/>
                  </a:solidFill>
                  <a:latin typeface="Arial" charset="0"/>
                  <a:cs typeface="Arial" charset="0"/>
                </a:rPr>
                <a:t>Δ</a:t>
              </a:r>
              <a:r>
                <a:rPr lang="en-US" sz="2800" b="1" i="1" dirty="0">
                  <a:solidFill>
                    <a:srgbClr val="FF0000"/>
                  </a:solidFill>
                  <a:latin typeface="Arial" charset="0"/>
                  <a:cs typeface="Arial" charset="0"/>
                </a:rPr>
                <a:t>E</a:t>
              </a:r>
            </a:p>
          </p:txBody>
        </p:sp>
        <p:sp>
          <p:nvSpPr>
            <p:cNvPr id="127" name="Text Box 114"/>
            <p:cNvSpPr txBox="1">
              <a:spLocks noChangeArrowheads="1"/>
            </p:cNvSpPr>
            <p:nvPr/>
          </p:nvSpPr>
          <p:spPr bwMode="auto">
            <a:xfrm>
              <a:off x="4202225" y="4400881"/>
              <a:ext cx="1600200" cy="400110"/>
            </a:xfrm>
            <a:prstGeom prst="rect">
              <a:avLst/>
            </a:prstGeom>
            <a:noFill/>
            <a:ln w="9525">
              <a:noFill/>
              <a:miter lim="800000"/>
              <a:headEnd/>
              <a:tailEnd/>
            </a:ln>
          </p:spPr>
          <p:txBody>
            <a:bodyPr wrap="square">
              <a:spAutoFit/>
            </a:bodyPr>
            <a:lstStyle/>
            <a:p>
              <a:pPr algn="ctr" defTabSz="457200"/>
              <a:r>
                <a:rPr lang="en-US" sz="2000" b="1" dirty="0" smtClean="0">
                  <a:solidFill>
                    <a:srgbClr val="00B050"/>
                  </a:solidFill>
                  <a:latin typeface="Arial" charset="0"/>
                  <a:cs typeface="Arial" charset="0"/>
                </a:rPr>
                <a:t>~100 </a:t>
              </a:r>
              <a:r>
                <a:rPr lang="en-US" sz="2000" b="1" dirty="0" err="1">
                  <a:solidFill>
                    <a:srgbClr val="00B050"/>
                  </a:solidFill>
                  <a:latin typeface="Arial" charset="0"/>
                  <a:cs typeface="Arial" charset="0"/>
                </a:rPr>
                <a:t>MeV</a:t>
              </a:r>
              <a:endParaRPr lang="en-US" sz="2000" b="1" dirty="0">
                <a:solidFill>
                  <a:srgbClr val="00B050"/>
                </a:solidFill>
                <a:latin typeface="Arial" charset="0"/>
                <a:cs typeface="Arial" charset="0"/>
              </a:endParaRPr>
            </a:p>
          </p:txBody>
        </p:sp>
        <p:sp>
          <p:nvSpPr>
            <p:cNvPr id="128" name="Arc 127"/>
            <p:cNvSpPr>
              <a:spLocks noChangeAspect="1"/>
            </p:cNvSpPr>
            <p:nvPr/>
          </p:nvSpPr>
          <p:spPr>
            <a:xfrm rot="5400000">
              <a:off x="7541395" y="4238856"/>
              <a:ext cx="1371600" cy="1371600"/>
            </a:xfrm>
            <a:prstGeom prst="arc">
              <a:avLst>
                <a:gd name="adj1" fmla="val 10864203"/>
                <a:gd name="adj2" fmla="val 0"/>
              </a:avLst>
            </a:prstGeom>
            <a:ln>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Arc 148"/>
            <p:cNvSpPr>
              <a:spLocks noChangeAspect="1"/>
            </p:cNvSpPr>
            <p:nvPr/>
          </p:nvSpPr>
          <p:spPr>
            <a:xfrm rot="16200000">
              <a:off x="272887" y="4249031"/>
              <a:ext cx="1371600" cy="1371600"/>
            </a:xfrm>
            <a:prstGeom prst="arc">
              <a:avLst>
                <a:gd name="adj1" fmla="val 10864203"/>
                <a:gd name="adj2" fmla="val 0"/>
              </a:avLst>
            </a:prstGeom>
            <a:ln>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Text Box 115"/>
            <p:cNvSpPr txBox="1">
              <a:spLocks noChangeArrowheads="1"/>
            </p:cNvSpPr>
            <p:nvPr/>
          </p:nvSpPr>
          <p:spPr bwMode="auto">
            <a:xfrm>
              <a:off x="7786938" y="4539381"/>
              <a:ext cx="1167643" cy="523220"/>
            </a:xfrm>
            <a:prstGeom prst="rect">
              <a:avLst/>
            </a:prstGeom>
            <a:noFill/>
            <a:ln w="9525">
              <a:noFill/>
              <a:miter lim="800000"/>
              <a:headEnd/>
              <a:tailEnd/>
            </a:ln>
          </p:spPr>
          <p:txBody>
            <a:bodyPr wrap="square">
              <a:spAutoFit/>
            </a:bodyPr>
            <a:lstStyle/>
            <a:p>
              <a:pPr algn="ctr" defTabSz="457200"/>
              <a:r>
                <a:rPr lang="en-US" sz="2800" b="1" i="1" dirty="0">
                  <a:solidFill>
                    <a:srgbClr val="FF0000"/>
                  </a:solidFill>
                  <a:latin typeface="Arial" charset="0"/>
                  <a:cs typeface="Arial" charset="0"/>
                </a:rPr>
                <a:t>E+</a:t>
              </a:r>
              <a:r>
                <a:rPr lang="el-GR" sz="2800" b="1" i="1" dirty="0">
                  <a:solidFill>
                    <a:srgbClr val="FF0000"/>
                  </a:solidFill>
                  <a:latin typeface="Arial" charset="0"/>
                  <a:cs typeface="Arial" charset="0"/>
                </a:rPr>
                <a:t>Δ</a:t>
              </a:r>
              <a:r>
                <a:rPr lang="en-US" sz="2800" b="1" i="1" dirty="0">
                  <a:solidFill>
                    <a:srgbClr val="FF0000"/>
                  </a:solidFill>
                  <a:latin typeface="Arial" charset="0"/>
                  <a:cs typeface="Arial" charset="0"/>
                </a:rPr>
                <a:t>E</a:t>
              </a:r>
            </a:p>
          </p:txBody>
        </p:sp>
        <p:sp>
          <p:nvSpPr>
            <p:cNvPr id="164" name="Line 118"/>
            <p:cNvSpPr>
              <a:spLocks noChangeShapeType="1"/>
            </p:cNvSpPr>
            <p:nvPr/>
          </p:nvSpPr>
          <p:spPr bwMode="auto">
            <a:xfrm flipH="1">
              <a:off x="5035481" y="4232017"/>
              <a:ext cx="624840" cy="0"/>
            </a:xfrm>
            <a:prstGeom prst="line">
              <a:avLst/>
            </a:prstGeom>
            <a:noFill/>
            <a:ln w="38100">
              <a:solidFill>
                <a:srgbClr val="FF0000"/>
              </a:solidFill>
              <a:round/>
              <a:headEnd type="arrow" w="med" len="med"/>
              <a:tailEnd type="none" w="med" len="med"/>
            </a:ln>
          </p:spPr>
          <p:txBody>
            <a:bodyPr/>
            <a:lstStyle/>
            <a:p>
              <a:pPr defTabSz="457200"/>
              <a:endParaRPr lang="en-US" sz="1400" b="1">
                <a:solidFill>
                  <a:prstClr val="black"/>
                </a:solidFill>
              </a:endParaRPr>
            </a:p>
          </p:txBody>
        </p:sp>
        <p:sp>
          <p:nvSpPr>
            <p:cNvPr id="165" name="Rectangle 164"/>
            <p:cNvSpPr/>
            <p:nvPr/>
          </p:nvSpPr>
          <p:spPr>
            <a:xfrm>
              <a:off x="2150536" y="4089242"/>
              <a:ext cx="274320" cy="304800"/>
            </a:xfrm>
            <a:prstGeom prst="rect">
              <a:avLst/>
            </a:prstGeom>
            <a:solidFill>
              <a:srgbClr val="00B05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endParaRPr>
            </a:p>
          </p:txBody>
        </p:sp>
        <p:sp>
          <p:nvSpPr>
            <p:cNvPr id="166" name="Text Box 95"/>
            <p:cNvSpPr txBox="1">
              <a:spLocks noChangeArrowheads="1"/>
            </p:cNvSpPr>
            <p:nvPr/>
          </p:nvSpPr>
          <p:spPr bwMode="auto">
            <a:xfrm>
              <a:off x="1489046" y="4370735"/>
              <a:ext cx="1626256" cy="584775"/>
            </a:xfrm>
            <a:prstGeom prst="rect">
              <a:avLst/>
            </a:prstGeom>
            <a:noFill/>
            <a:ln w="9525">
              <a:noFill/>
              <a:miter lim="800000"/>
              <a:headEnd/>
              <a:tailEnd/>
            </a:ln>
          </p:spPr>
          <p:txBody>
            <a:bodyPr wrap="square">
              <a:spAutoFit/>
            </a:bodyPr>
            <a:lstStyle/>
            <a:p>
              <a:pPr algn="ctr" defTabSz="457200"/>
              <a:r>
                <a:rPr lang="en-US" sz="1600" b="1" dirty="0" smtClean="0">
                  <a:solidFill>
                    <a:prstClr val="black"/>
                  </a:solidFill>
                  <a:latin typeface="Arial" charset="0"/>
                  <a:cs typeface="Arial" charset="0"/>
                </a:rPr>
                <a:t>Energy compensation</a:t>
              </a:r>
              <a:endParaRPr lang="en-US" sz="1600" b="1" dirty="0">
                <a:solidFill>
                  <a:prstClr val="black"/>
                </a:solidFill>
                <a:latin typeface="Arial" charset="0"/>
                <a:cs typeface="Arial" charset="0"/>
              </a:endParaRPr>
            </a:p>
          </p:txBody>
        </p:sp>
        <p:sp>
          <p:nvSpPr>
            <p:cNvPr id="167" name="TextBox 166"/>
            <p:cNvSpPr txBox="1"/>
            <p:nvPr/>
          </p:nvSpPr>
          <p:spPr>
            <a:xfrm>
              <a:off x="5573094" y="4737399"/>
              <a:ext cx="1828800" cy="400110"/>
            </a:xfrm>
            <a:prstGeom prst="rect">
              <a:avLst/>
            </a:prstGeom>
            <a:solidFill>
              <a:srgbClr val="00B0F0"/>
            </a:solidFill>
          </p:spPr>
          <p:txBody>
            <a:bodyPr wrap="square" rtlCol="0">
              <a:spAutoFit/>
            </a:bodyPr>
            <a:lstStyle/>
            <a:p>
              <a:pPr algn="ctr"/>
              <a:r>
                <a:rPr lang="en-US" sz="2000" b="1" dirty="0" smtClean="0">
                  <a:solidFill>
                    <a:schemeClr val="bg1"/>
                  </a:solidFill>
                  <a:latin typeface="Arial" pitchFamily="34" charset="0"/>
                  <a:cs typeface="Arial" pitchFamily="34" charset="0"/>
                </a:rPr>
                <a:t>Damping ring</a:t>
              </a:r>
              <a:endParaRPr lang="en-US" sz="2000" b="1" dirty="0">
                <a:solidFill>
                  <a:schemeClr val="bg1"/>
                </a:solidFill>
                <a:latin typeface="Arial" pitchFamily="34" charset="0"/>
                <a:cs typeface="Arial" pitchFamily="34" charset="0"/>
              </a:endParaRPr>
            </a:p>
          </p:txBody>
        </p:sp>
        <p:grpSp>
          <p:nvGrpSpPr>
            <p:cNvPr id="304" name="Group 303"/>
            <p:cNvGrpSpPr/>
            <p:nvPr/>
          </p:nvGrpSpPr>
          <p:grpSpPr>
            <a:xfrm>
              <a:off x="6145259" y="3820309"/>
              <a:ext cx="1002532" cy="624840"/>
              <a:chOff x="2764664" y="6004560"/>
              <a:chExt cx="1324944" cy="624840"/>
            </a:xfrm>
          </p:grpSpPr>
          <p:pic>
            <p:nvPicPr>
              <p:cNvPr id="30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059" t="23405" r="50061" b="15712"/>
              <a:stretch>
                <a:fillRect/>
              </a:stretch>
            </p:blipFill>
            <p:spPr bwMode="auto">
              <a:xfrm>
                <a:off x="2764664" y="6141903"/>
                <a:ext cx="1197736" cy="48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0" name="Rectangle 309"/>
              <p:cNvSpPr/>
              <p:nvPr/>
            </p:nvSpPr>
            <p:spPr>
              <a:xfrm>
                <a:off x="2891870" y="6004560"/>
                <a:ext cx="1197738" cy="167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1" name="Group 310"/>
            <p:cNvGrpSpPr/>
            <p:nvPr/>
          </p:nvGrpSpPr>
          <p:grpSpPr>
            <a:xfrm>
              <a:off x="1075847" y="3852241"/>
              <a:ext cx="990386" cy="628222"/>
              <a:chOff x="1079748" y="6055742"/>
              <a:chExt cx="1308890" cy="628222"/>
            </a:xfrm>
          </p:grpSpPr>
          <p:pic>
            <p:nvPicPr>
              <p:cNvPr id="3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059" t="23405" r="50061" b="15712"/>
              <a:stretch>
                <a:fillRect/>
              </a:stretch>
            </p:blipFill>
            <p:spPr bwMode="auto">
              <a:xfrm>
                <a:off x="1079748" y="6196467"/>
                <a:ext cx="1197734" cy="48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4" name="Rectangle 313"/>
              <p:cNvSpPr/>
              <p:nvPr/>
            </p:nvSpPr>
            <p:spPr>
              <a:xfrm>
                <a:off x="1308946" y="6055742"/>
                <a:ext cx="1079692" cy="167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3" name="Line 118"/>
            <p:cNvSpPr>
              <a:spLocks noChangeShapeType="1"/>
            </p:cNvSpPr>
            <p:nvPr/>
          </p:nvSpPr>
          <p:spPr bwMode="auto">
            <a:xfrm>
              <a:off x="940075" y="4248481"/>
              <a:ext cx="7315200" cy="0"/>
            </a:xfrm>
            <a:prstGeom prst="line">
              <a:avLst/>
            </a:prstGeom>
            <a:noFill/>
            <a:ln w="38100">
              <a:solidFill>
                <a:srgbClr val="FF0000"/>
              </a:solidFill>
              <a:round/>
              <a:headEnd type="none" w="med" len="med"/>
              <a:tailEnd type="arrow" w="med" len="med"/>
            </a:ln>
          </p:spPr>
          <p:txBody>
            <a:bodyPr/>
            <a:lstStyle/>
            <a:p>
              <a:pPr defTabSz="457200"/>
              <a:endParaRPr lang="en-US" sz="1400" b="1">
                <a:solidFill>
                  <a:prstClr val="black"/>
                </a:solidFill>
              </a:endParaRPr>
            </a:p>
          </p:txBody>
        </p:sp>
        <p:grpSp>
          <p:nvGrpSpPr>
            <p:cNvPr id="159" name="Group 158"/>
            <p:cNvGrpSpPr/>
            <p:nvPr/>
          </p:nvGrpSpPr>
          <p:grpSpPr>
            <a:xfrm>
              <a:off x="3343176" y="4019881"/>
              <a:ext cx="1958750" cy="365760"/>
              <a:chOff x="304800" y="5638800"/>
              <a:chExt cx="2362200" cy="365760"/>
            </a:xfrm>
          </p:grpSpPr>
          <p:sp>
            <p:nvSpPr>
              <p:cNvPr id="160" name="Rectangle 159"/>
              <p:cNvSpPr/>
              <p:nvPr/>
            </p:nvSpPr>
            <p:spPr>
              <a:xfrm>
                <a:off x="304800" y="5638800"/>
                <a:ext cx="2362200" cy="365760"/>
              </a:xfrm>
              <a:prstGeom prst="rect">
                <a:avLst/>
              </a:prstGeom>
              <a:solidFill>
                <a:srgbClr val="00B05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endParaRPr>
              </a:p>
            </p:txBody>
          </p:sp>
          <p:sp>
            <p:nvSpPr>
              <p:cNvPr id="161" name="Text Box 115"/>
              <p:cNvSpPr txBox="1">
                <a:spLocks noChangeArrowheads="1"/>
              </p:cNvSpPr>
              <p:nvPr/>
            </p:nvSpPr>
            <p:spPr bwMode="auto">
              <a:xfrm>
                <a:off x="1138613" y="5638800"/>
                <a:ext cx="842587" cy="338554"/>
              </a:xfrm>
              <a:prstGeom prst="rect">
                <a:avLst/>
              </a:prstGeom>
              <a:noFill/>
              <a:ln w="9525">
                <a:noFill/>
                <a:miter lim="800000"/>
                <a:headEnd/>
                <a:tailEnd/>
              </a:ln>
            </p:spPr>
            <p:txBody>
              <a:bodyPr wrap="square">
                <a:spAutoFit/>
              </a:bodyPr>
              <a:lstStyle/>
              <a:p>
                <a:pPr algn="ctr" defTabSz="457200"/>
                <a:r>
                  <a:rPr lang="en-US" sz="1600" b="1" dirty="0" smtClean="0">
                    <a:solidFill>
                      <a:prstClr val="black"/>
                    </a:solidFill>
                    <a:latin typeface="Arial" charset="0"/>
                    <a:cs typeface="Arial" charset="0"/>
                  </a:rPr>
                  <a:t>ERL</a:t>
                </a:r>
                <a:endParaRPr lang="en-US" sz="1600" b="1" dirty="0">
                  <a:solidFill>
                    <a:prstClr val="black"/>
                  </a:solidFill>
                  <a:latin typeface="Arial" charset="0"/>
                  <a:cs typeface="Arial" charset="0"/>
                </a:endParaRPr>
              </a:p>
            </p:txBody>
          </p:sp>
        </p:grpSp>
        <p:grpSp>
          <p:nvGrpSpPr>
            <p:cNvPr id="315" name="Group 314"/>
            <p:cNvGrpSpPr/>
            <p:nvPr/>
          </p:nvGrpSpPr>
          <p:grpSpPr>
            <a:xfrm>
              <a:off x="1469039" y="5207608"/>
              <a:ext cx="1828800" cy="631279"/>
              <a:chOff x="1545465" y="6004560"/>
              <a:chExt cx="2416935" cy="631279"/>
            </a:xfrm>
          </p:grpSpPr>
          <p:pic>
            <p:nvPicPr>
              <p:cNvPr id="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059" t="23405" r="50061" b="15712"/>
              <a:stretch>
                <a:fillRect/>
              </a:stretch>
            </p:blipFill>
            <p:spPr bwMode="auto">
              <a:xfrm>
                <a:off x="1545465" y="6148342"/>
                <a:ext cx="1197735" cy="48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059" t="23405" r="50061" b="15712"/>
              <a:stretch>
                <a:fillRect/>
              </a:stretch>
            </p:blipFill>
            <p:spPr bwMode="auto">
              <a:xfrm>
                <a:off x="2764664" y="6141903"/>
                <a:ext cx="1197736" cy="48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 name="Rectangle 317"/>
              <p:cNvSpPr/>
              <p:nvPr/>
            </p:nvSpPr>
            <p:spPr>
              <a:xfrm>
                <a:off x="1650274" y="6004560"/>
                <a:ext cx="2312126" cy="167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9" name="Group 318"/>
            <p:cNvGrpSpPr/>
            <p:nvPr/>
          </p:nvGrpSpPr>
          <p:grpSpPr>
            <a:xfrm>
              <a:off x="3297839" y="5201169"/>
              <a:ext cx="1828800" cy="631279"/>
              <a:chOff x="1545465" y="6004560"/>
              <a:chExt cx="2416935" cy="631279"/>
            </a:xfrm>
          </p:grpSpPr>
          <p:pic>
            <p:nvPicPr>
              <p:cNvPr id="3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059" t="23405" r="50061" b="15712"/>
              <a:stretch>
                <a:fillRect/>
              </a:stretch>
            </p:blipFill>
            <p:spPr bwMode="auto">
              <a:xfrm>
                <a:off x="1545465" y="6148342"/>
                <a:ext cx="1197735" cy="48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059" t="23405" r="50061" b="15712"/>
              <a:stretch>
                <a:fillRect/>
              </a:stretch>
            </p:blipFill>
            <p:spPr bwMode="auto">
              <a:xfrm>
                <a:off x="2764664" y="6141903"/>
                <a:ext cx="1197736" cy="48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2" name="Rectangle 321"/>
              <p:cNvSpPr/>
              <p:nvPr/>
            </p:nvSpPr>
            <p:spPr>
              <a:xfrm>
                <a:off x="1650274" y="6004560"/>
                <a:ext cx="2312126" cy="167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3" name="Group 322"/>
            <p:cNvGrpSpPr/>
            <p:nvPr/>
          </p:nvGrpSpPr>
          <p:grpSpPr>
            <a:xfrm>
              <a:off x="5142249" y="5223605"/>
              <a:ext cx="1828800" cy="624840"/>
              <a:chOff x="1545465" y="6004560"/>
              <a:chExt cx="2416935" cy="624840"/>
            </a:xfrm>
          </p:grpSpPr>
          <p:pic>
            <p:nvPicPr>
              <p:cNvPr id="3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059" t="23405" r="50061" b="15712"/>
              <a:stretch>
                <a:fillRect/>
              </a:stretch>
            </p:blipFill>
            <p:spPr bwMode="auto">
              <a:xfrm>
                <a:off x="1545465" y="6138717"/>
                <a:ext cx="1197735" cy="48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059" t="23405" r="50061" b="15712"/>
              <a:stretch>
                <a:fillRect/>
              </a:stretch>
            </p:blipFill>
            <p:spPr bwMode="auto">
              <a:xfrm>
                <a:off x="2764664" y="6141903"/>
                <a:ext cx="1197736" cy="48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 name="Rectangle 325"/>
              <p:cNvSpPr/>
              <p:nvPr/>
            </p:nvSpPr>
            <p:spPr>
              <a:xfrm>
                <a:off x="1650274" y="6004560"/>
                <a:ext cx="2312126" cy="167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7" name="Group 326"/>
            <p:cNvGrpSpPr/>
            <p:nvPr/>
          </p:nvGrpSpPr>
          <p:grpSpPr>
            <a:xfrm>
              <a:off x="6884424" y="5223604"/>
              <a:ext cx="906281" cy="615283"/>
              <a:chOff x="1545465" y="6020556"/>
              <a:chExt cx="1197737" cy="615283"/>
            </a:xfrm>
          </p:grpSpPr>
          <p:pic>
            <p:nvPicPr>
              <p:cNvPr id="3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059" t="23405" r="50061" b="15712"/>
              <a:stretch>
                <a:fillRect/>
              </a:stretch>
            </p:blipFill>
            <p:spPr bwMode="auto">
              <a:xfrm>
                <a:off x="1545465" y="6148342"/>
                <a:ext cx="1197735" cy="48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0" name="Rectangle 329"/>
              <p:cNvSpPr/>
              <p:nvPr/>
            </p:nvSpPr>
            <p:spPr>
              <a:xfrm>
                <a:off x="1650276" y="6020556"/>
                <a:ext cx="1092926" cy="15164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58" name="Straight Connector 157"/>
            <p:cNvCxnSpPr/>
            <p:nvPr/>
          </p:nvCxnSpPr>
          <p:spPr>
            <a:xfrm flipV="1">
              <a:off x="946490" y="5621705"/>
              <a:ext cx="7315200" cy="1"/>
            </a:xfrm>
            <a:prstGeom prst="line">
              <a:avLst/>
            </a:prstGeom>
            <a:ln>
              <a:solidFill>
                <a:srgbClr val="FF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62" name="Text Box 116"/>
            <p:cNvSpPr txBox="1">
              <a:spLocks noChangeArrowheads="1"/>
            </p:cNvSpPr>
            <p:nvPr/>
          </p:nvSpPr>
          <p:spPr bwMode="auto">
            <a:xfrm>
              <a:off x="2652896" y="5842541"/>
              <a:ext cx="3810000" cy="400110"/>
            </a:xfrm>
            <a:prstGeom prst="rect">
              <a:avLst/>
            </a:prstGeom>
            <a:noFill/>
            <a:ln w="9525">
              <a:noFill/>
              <a:miter lim="800000"/>
              <a:headEnd/>
              <a:tailEnd/>
            </a:ln>
          </p:spPr>
          <p:txBody>
            <a:bodyPr wrap="square">
              <a:spAutoFit/>
            </a:bodyPr>
            <a:lstStyle/>
            <a:p>
              <a:pPr algn="ctr" defTabSz="457200"/>
              <a:r>
                <a:rPr lang="en-US" sz="2000" b="1" dirty="0" smtClean="0">
                  <a:solidFill>
                    <a:srgbClr val="FF0000"/>
                  </a:solidFill>
                  <a:latin typeface="Arial" charset="0"/>
                  <a:cs typeface="Arial" charset="0"/>
                </a:rPr>
                <a:t>Multiple damping wigglers</a:t>
              </a:r>
              <a:endParaRPr lang="en-US" sz="2000" b="1" dirty="0">
                <a:solidFill>
                  <a:srgbClr val="FF0000"/>
                </a:solidFill>
                <a:latin typeface="Arial" charset="0"/>
                <a:cs typeface="Arial" charset="0"/>
              </a:endParaRPr>
            </a:p>
          </p:txBody>
        </p:sp>
      </p:grpSp>
      <p:sp>
        <p:nvSpPr>
          <p:cNvPr id="2" name="Rectangle 1"/>
          <p:cNvSpPr/>
          <p:nvPr/>
        </p:nvSpPr>
        <p:spPr>
          <a:xfrm>
            <a:off x="2204610" y="807845"/>
            <a:ext cx="4313299" cy="338554"/>
          </a:xfrm>
          <a:prstGeom prst="rect">
            <a:avLst/>
          </a:prstGeom>
        </p:spPr>
        <p:txBody>
          <a:bodyPr wrap="square">
            <a:spAutoFit/>
          </a:bodyPr>
          <a:lstStyle/>
          <a:p>
            <a:pPr lvl="0" algn="ctr" eaLnBrk="1" hangingPunct="1"/>
            <a:r>
              <a:rPr lang="en-US" sz="1600" kern="0" dirty="0" err="1">
                <a:solidFill>
                  <a:srgbClr val="000000"/>
                </a:solidFill>
                <a:latin typeface="Arial" panose="020B0604020202020204" pitchFamily="34" charset="0"/>
                <a:ea typeface="+mj-ea"/>
                <a:cs typeface="Arial" panose="020B0604020202020204" pitchFamily="34" charset="0"/>
              </a:rPr>
              <a:t>Y.Zhang</a:t>
            </a:r>
            <a:r>
              <a:rPr lang="en-US" sz="1600" kern="0" dirty="0">
                <a:solidFill>
                  <a:srgbClr val="000000"/>
                </a:solidFill>
                <a:latin typeface="Arial" panose="020B0604020202020204" pitchFamily="34" charset="0"/>
                <a:ea typeface="+mj-ea"/>
                <a:cs typeface="Arial" panose="020B0604020202020204" pitchFamily="34" charset="0"/>
              </a:rPr>
              <a:t>, V. </a:t>
            </a:r>
            <a:r>
              <a:rPr lang="en-US" sz="1600" kern="0" dirty="0" err="1">
                <a:solidFill>
                  <a:srgbClr val="000000"/>
                </a:solidFill>
                <a:latin typeface="Arial" panose="020B0604020202020204" pitchFamily="34" charset="0"/>
                <a:ea typeface="+mj-ea"/>
                <a:cs typeface="Arial" panose="020B0604020202020204" pitchFamily="34" charset="0"/>
              </a:rPr>
              <a:t>Morozov</a:t>
            </a:r>
            <a:r>
              <a:rPr lang="en-US" sz="1600" kern="0" dirty="0">
                <a:solidFill>
                  <a:srgbClr val="000000"/>
                </a:solidFill>
                <a:latin typeface="Arial" panose="020B0604020202020204" pitchFamily="34" charset="0"/>
                <a:ea typeface="+mj-ea"/>
                <a:cs typeface="Arial" panose="020B0604020202020204" pitchFamily="34" charset="0"/>
              </a:rPr>
              <a:t>, </a:t>
            </a:r>
            <a:r>
              <a:rPr lang="en-US" sz="1600" kern="0" dirty="0" err="1">
                <a:solidFill>
                  <a:srgbClr val="000000"/>
                </a:solidFill>
                <a:latin typeface="Arial" panose="020B0604020202020204" pitchFamily="34" charset="0"/>
                <a:ea typeface="+mj-ea"/>
                <a:cs typeface="Arial" panose="020B0604020202020204" pitchFamily="34" charset="0"/>
              </a:rPr>
              <a:t>Jiquan</a:t>
            </a:r>
            <a:r>
              <a:rPr lang="en-US" sz="1600" kern="0" dirty="0">
                <a:solidFill>
                  <a:srgbClr val="000000"/>
                </a:solidFill>
                <a:latin typeface="Arial" panose="020B0604020202020204" pitchFamily="34" charset="0"/>
                <a:ea typeface="+mj-ea"/>
                <a:cs typeface="Arial" panose="020B0604020202020204" pitchFamily="34" charset="0"/>
              </a:rPr>
              <a:t> </a:t>
            </a:r>
            <a:r>
              <a:rPr lang="en-US" sz="1600" kern="0" dirty="0" err="1">
                <a:solidFill>
                  <a:srgbClr val="000000"/>
                </a:solidFill>
                <a:latin typeface="Arial" panose="020B0604020202020204" pitchFamily="34" charset="0"/>
                <a:ea typeface="+mj-ea"/>
                <a:cs typeface="Arial" panose="020B0604020202020204" pitchFamily="34" charset="0"/>
              </a:rPr>
              <a:t>Guo</a:t>
            </a:r>
            <a:endParaRPr lang="en-US" sz="1600" kern="0" dirty="0">
              <a:solidFill>
                <a:srgbClr val="00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53521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77200" cy="914400"/>
          </a:xfrm>
        </p:spPr>
        <p:txBody>
          <a:bodyPr/>
          <a:lstStyle/>
          <a:p>
            <a:r>
              <a:rPr lang="en-US" sz="3200" dirty="0" smtClean="0">
                <a:solidFill>
                  <a:srgbClr val="FF0000"/>
                </a:solidFill>
              </a:rPr>
              <a:t>Circular Modes (CM) optics </a:t>
            </a:r>
            <a:r>
              <a:rPr lang="en-US" sz="3200" dirty="0">
                <a:solidFill>
                  <a:srgbClr val="FF0000"/>
                </a:solidFill>
              </a:rPr>
              <a:t>for Ion </a:t>
            </a:r>
            <a:r>
              <a:rPr lang="en-US" sz="3200" dirty="0" smtClean="0">
                <a:solidFill>
                  <a:srgbClr val="FF0000"/>
                </a:solidFill>
              </a:rPr>
              <a:t>Beam</a:t>
            </a:r>
            <a:r>
              <a:rPr lang="en-US" sz="3200" dirty="0">
                <a:solidFill>
                  <a:srgbClr val="FF0000"/>
                </a:solidFill>
              </a:rPr>
              <a:t/>
            </a:r>
            <a:br>
              <a:rPr lang="en-US" sz="3200" dirty="0">
                <a:solidFill>
                  <a:srgbClr val="FF0000"/>
                </a:solidFill>
              </a:rPr>
            </a:br>
            <a:r>
              <a:rPr lang="en-US" sz="3200" dirty="0" smtClean="0">
                <a:solidFill>
                  <a:srgbClr val="FF0000"/>
                </a:solidFill>
              </a:rPr>
              <a:t> </a:t>
            </a:r>
            <a:endParaRPr lang="en-US" sz="3200" dirty="0">
              <a:solidFill>
                <a:srgbClr val="FF0000"/>
              </a:solidFill>
            </a:endParaRPr>
          </a:p>
        </p:txBody>
      </p:sp>
      <p:sp>
        <p:nvSpPr>
          <p:cNvPr id="3" name="Content Placeholder 2"/>
          <p:cNvSpPr>
            <a:spLocks noGrp="1"/>
          </p:cNvSpPr>
          <p:nvPr>
            <p:ph idx="1"/>
          </p:nvPr>
        </p:nvSpPr>
        <p:spPr>
          <a:xfrm>
            <a:off x="457200" y="1143000"/>
            <a:ext cx="8077200" cy="5334000"/>
          </a:xfrm>
        </p:spPr>
        <p:txBody>
          <a:bodyPr/>
          <a:lstStyle/>
          <a:p>
            <a:pPr marL="0" indent="0" algn="just">
              <a:buNone/>
            </a:pPr>
            <a:endParaRPr lang="en-US" sz="2000" dirty="0" smtClean="0"/>
          </a:p>
          <a:p>
            <a:pPr marL="0" indent="0" algn="just">
              <a:buNone/>
            </a:pPr>
            <a:r>
              <a:rPr lang="en-US" sz="2000" dirty="0" smtClean="0"/>
              <a:t>      </a:t>
            </a:r>
            <a:r>
              <a:rPr lang="en-US" sz="2000" b="1" dirty="0" smtClean="0"/>
              <a:t>By the way, there is the following serious issue of the MEIC design:</a:t>
            </a:r>
            <a:endParaRPr lang="en-US" sz="2000" dirty="0"/>
          </a:p>
          <a:p>
            <a:pPr algn="just"/>
            <a:r>
              <a:rPr lang="en-US" b="1" dirty="0"/>
              <a:t>S</a:t>
            </a:r>
            <a:r>
              <a:rPr lang="en-US" b="1" dirty="0" smtClean="0"/>
              <a:t>pace charge </a:t>
            </a:r>
            <a:r>
              <a:rPr lang="en-US" dirty="0" smtClean="0"/>
              <a:t>of short ion bunches of MEIC does limit luminosity of the collider in the “low” energies region</a:t>
            </a:r>
          </a:p>
          <a:p>
            <a:pPr algn="just"/>
            <a:endParaRPr lang="en-US" sz="2000" dirty="0" smtClean="0"/>
          </a:p>
          <a:p>
            <a:pPr marL="0" indent="0" algn="just">
              <a:buNone/>
            </a:pPr>
            <a:r>
              <a:rPr lang="en-US" sz="2000" b="1" dirty="0" smtClean="0">
                <a:solidFill>
                  <a:srgbClr val="FF0000"/>
                </a:solidFill>
              </a:rPr>
              <a:t>           Observation of features of a magnetized e-beam transport </a:t>
            </a:r>
          </a:p>
          <a:p>
            <a:pPr marL="0" indent="0" algn="just">
              <a:buNone/>
            </a:pPr>
            <a:r>
              <a:rPr lang="en-US" sz="2000" b="1" dirty="0">
                <a:solidFill>
                  <a:srgbClr val="FF0000"/>
                </a:solidFill>
              </a:rPr>
              <a:t> </a:t>
            </a:r>
            <a:r>
              <a:rPr lang="en-US" sz="2000" b="1" dirty="0" smtClean="0">
                <a:solidFill>
                  <a:srgbClr val="FF0000"/>
                </a:solidFill>
              </a:rPr>
              <a:t>                                                 (CM optics!)  </a:t>
            </a:r>
          </a:p>
          <a:p>
            <a:pPr marL="0" indent="0" algn="just">
              <a:buNone/>
            </a:pPr>
            <a:r>
              <a:rPr lang="en-US" sz="2000" b="1" dirty="0">
                <a:solidFill>
                  <a:srgbClr val="FF0000"/>
                </a:solidFill>
              </a:rPr>
              <a:t> </a:t>
            </a:r>
            <a:r>
              <a:rPr lang="en-US" sz="2000" b="1" dirty="0" smtClean="0">
                <a:solidFill>
                  <a:srgbClr val="FF0000"/>
                </a:solidFill>
              </a:rPr>
              <a:t>                                           provokes a question:</a:t>
            </a:r>
          </a:p>
          <a:p>
            <a:pPr algn="just"/>
            <a:endParaRPr lang="en-US" sz="2000" dirty="0" smtClean="0"/>
          </a:p>
          <a:p>
            <a:pPr algn="just"/>
            <a:endParaRPr lang="en-US" sz="2000" dirty="0"/>
          </a:p>
        </p:txBody>
      </p:sp>
      <p:sp>
        <p:nvSpPr>
          <p:cNvPr id="4" name="Title 1"/>
          <p:cNvSpPr txBox="1">
            <a:spLocks/>
          </p:cNvSpPr>
          <p:nvPr/>
        </p:nvSpPr>
        <p:spPr bwMode="auto">
          <a:xfrm>
            <a:off x="533400" y="3735897"/>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a:lstStyle>
          <a:p>
            <a:r>
              <a:rPr lang="en-US" kern="0" dirty="0" smtClean="0">
                <a:solidFill>
                  <a:srgbClr val="FF0000"/>
                </a:solidFill>
              </a:rPr>
              <a:t>CM optics for Ion Beam?</a:t>
            </a:r>
            <a:endParaRPr lang="en-US" kern="0" dirty="0">
              <a:solidFill>
                <a:srgbClr val="FF0000"/>
              </a:solidFill>
            </a:endParaRPr>
          </a:p>
        </p:txBody>
      </p:sp>
    </p:spTree>
    <p:extLst>
      <p:ext uri="{BB962C8B-B14F-4D97-AF65-F5344CB8AC3E}">
        <p14:creationId xmlns:p14="http://schemas.microsoft.com/office/powerpoint/2010/main" val="4035258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05800" cy="914400"/>
          </a:xfrm>
        </p:spPr>
        <p:txBody>
          <a:bodyPr/>
          <a:lstStyle/>
          <a:p>
            <a:r>
              <a:rPr lang="en-US" sz="2800" dirty="0" smtClean="0"/>
              <a:t> </a:t>
            </a:r>
            <a:r>
              <a:rPr lang="en-US" sz="2800" dirty="0" smtClean="0">
                <a:solidFill>
                  <a:srgbClr val="FF0000"/>
                </a:solidFill>
              </a:rPr>
              <a:t>Circular Modes Transport (CMT) &amp; Rings (CMR)</a:t>
            </a:r>
            <a:r>
              <a:rPr lang="en-US" sz="2800" dirty="0"/>
              <a:t/>
            </a:r>
            <a:br>
              <a:rPr lang="en-US" sz="2800" dirty="0"/>
            </a:br>
            <a:endParaRPr lang="en-US" sz="2800"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383657" y="1447800"/>
            <a:ext cx="4038600" cy="201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158152" y="1295400"/>
            <a:ext cx="422119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lgn="just"/>
            <a:r>
              <a:rPr lang="en-US" sz="1800" kern="0" dirty="0" smtClean="0"/>
              <a:t>Design beam transport around a ring creating two circular modes (CM) of two naturally opposite </a:t>
            </a:r>
            <a:r>
              <a:rPr lang="en-US" sz="1800" kern="0" dirty="0" err="1" smtClean="0"/>
              <a:t>helicities</a:t>
            </a:r>
            <a:r>
              <a:rPr lang="en-US" sz="1800" kern="0" dirty="0" smtClean="0"/>
              <a:t>.</a:t>
            </a:r>
          </a:p>
          <a:p>
            <a:pPr algn="just"/>
            <a:r>
              <a:rPr lang="en-US" sz="1800" kern="0" dirty="0" smtClean="0"/>
              <a:t>Each of two individual CMs will look at a point of the orbit as a round (more generally, elliptical) turn by turn rotating pencil  beam with some phase advance. </a:t>
            </a:r>
          </a:p>
        </p:txBody>
      </p:sp>
      <p:sp>
        <p:nvSpPr>
          <p:cNvPr id="7" name="Content Placeholder 2"/>
          <p:cNvSpPr txBox="1">
            <a:spLocks/>
          </p:cNvSpPr>
          <p:nvPr/>
        </p:nvSpPr>
        <p:spPr bwMode="auto">
          <a:xfrm>
            <a:off x="496019" y="3810000"/>
            <a:ext cx="7772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r>
              <a:rPr lang="en-US" sz="1800" kern="0" dirty="0" smtClean="0"/>
              <a:t>CMs may occupy all the beam transport (ring or line)</a:t>
            </a:r>
          </a:p>
          <a:p>
            <a:pPr marL="0" indent="0">
              <a:buFontTx/>
              <a:buNone/>
            </a:pPr>
            <a:r>
              <a:rPr lang="en-US" sz="1800" kern="0" dirty="0" smtClean="0"/>
              <a:t>                                         </a:t>
            </a:r>
            <a:r>
              <a:rPr lang="en-US" sz="1800" b="1" kern="0" dirty="0" smtClean="0"/>
              <a:t>but also</a:t>
            </a:r>
            <a:r>
              <a:rPr lang="en-US" sz="1800" kern="0" dirty="0" smtClean="0"/>
              <a:t>:</a:t>
            </a:r>
          </a:p>
          <a:p>
            <a:r>
              <a:rPr lang="en-US" sz="1800" kern="0" dirty="0" smtClean="0"/>
              <a:t>CMs can be created from (annihilated to) </a:t>
            </a:r>
            <a:r>
              <a:rPr lang="en-US" sz="1800" i="1" kern="0" dirty="0" smtClean="0"/>
              <a:t>planar modes </a:t>
            </a:r>
            <a:r>
              <a:rPr lang="en-US" sz="1800" kern="0" dirty="0" smtClean="0"/>
              <a:t>in a region of a ring or line applying </a:t>
            </a:r>
            <a:r>
              <a:rPr lang="en-US" sz="1800" b="1" i="1" kern="0" dirty="0" smtClean="0"/>
              <a:t>round to flat transformations </a:t>
            </a:r>
            <a:r>
              <a:rPr lang="en-US" sz="1800" kern="0" dirty="0" smtClean="0"/>
              <a:t>(RFT) </a:t>
            </a:r>
          </a:p>
          <a:p>
            <a:r>
              <a:rPr lang="en-US" sz="1800" kern="0" dirty="0" smtClean="0"/>
              <a:t>CMs can be </a:t>
            </a:r>
            <a:r>
              <a:rPr lang="en-US" sz="1800" i="1" kern="0" dirty="0" smtClean="0"/>
              <a:t>magnetized</a:t>
            </a:r>
            <a:r>
              <a:rPr lang="en-US" sz="1800" kern="0" dirty="0" smtClean="0"/>
              <a:t> by </a:t>
            </a:r>
            <a:r>
              <a:rPr lang="en-US" sz="1800" i="1" kern="0" dirty="0" smtClean="0"/>
              <a:t>cooling solenoid </a:t>
            </a:r>
          </a:p>
          <a:p>
            <a:pPr marL="0" indent="0">
              <a:buNone/>
            </a:pPr>
            <a:r>
              <a:rPr lang="en-US" sz="1800" i="1" kern="0" dirty="0" smtClean="0"/>
              <a:t> </a:t>
            </a:r>
          </a:p>
          <a:p>
            <a:endParaRPr lang="en-US" sz="1800" i="1" kern="0" dirty="0"/>
          </a:p>
        </p:txBody>
      </p:sp>
    </p:spTree>
    <p:extLst>
      <p:ext uri="{BB962C8B-B14F-4D97-AF65-F5344CB8AC3E}">
        <p14:creationId xmlns:p14="http://schemas.microsoft.com/office/powerpoint/2010/main" val="3372841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US" dirty="0" smtClean="0">
                <a:solidFill>
                  <a:srgbClr val="FF0000"/>
                </a:solidFill>
              </a:rPr>
              <a:t>Ion space </a:t>
            </a:r>
            <a:r>
              <a:rPr lang="en-US" dirty="0">
                <a:solidFill>
                  <a:srgbClr val="FF0000"/>
                </a:solidFill>
              </a:rPr>
              <a:t>charge </a:t>
            </a:r>
            <a:r>
              <a:rPr lang="en-US" dirty="0" smtClean="0">
                <a:solidFill>
                  <a:srgbClr val="FF0000"/>
                </a:solidFill>
              </a:rPr>
              <a:t>with CMs</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685800" y="1524000"/>
                <a:ext cx="8001000" cy="616707"/>
              </a:xfrm>
              <a:prstGeom prst="rect">
                <a:avLst/>
              </a:prstGeom>
              <a:noFill/>
            </p:spPr>
            <p:txBody>
              <a:bodyPr wrap="square" rtlCol="0">
                <a:spAutoFit/>
              </a:bodyPr>
              <a:lstStyle/>
              <a:p>
                <a:pPr marL="0" indent="0">
                  <a:buNone/>
                </a:pPr>
                <a14:m>
                  <m:oMath xmlns:m="http://schemas.openxmlformats.org/officeDocument/2006/math">
                    <m:r>
                      <a:rPr lang="en-US" sz="2000" i="1" smtClean="0">
                        <a:latin typeface="Cambria Math"/>
                        <a:ea typeface="Cambria Math"/>
                      </a:rPr>
                      <m:t>∆</m:t>
                    </m:r>
                    <m:sSub>
                      <m:sSubPr>
                        <m:ctrlPr>
                          <a:rPr lang="en-US" sz="2000" i="1" dirty="0" smtClean="0">
                            <a:latin typeface="Cambria Math"/>
                          </a:rPr>
                        </m:ctrlPr>
                      </m:sSubPr>
                      <m:e>
                        <m:r>
                          <a:rPr lang="en-US" sz="2000" i="1" dirty="0" smtClean="0">
                            <a:latin typeface="Cambria Math"/>
                            <a:ea typeface="Cambria Math"/>
                          </a:rPr>
                          <m:t>𝜈</m:t>
                        </m:r>
                      </m:e>
                      <m:sub>
                        <m:r>
                          <a:rPr lang="en-US" sz="2000" b="0" i="1" dirty="0" smtClean="0">
                            <a:latin typeface="Cambria Math"/>
                          </a:rPr>
                          <m:t>1</m:t>
                        </m:r>
                      </m:sub>
                    </m:sSub>
                    <m:r>
                      <a:rPr lang="en-US" sz="2000" b="0" i="1" dirty="0" smtClean="0">
                        <a:latin typeface="Cambria Math"/>
                      </a:rPr>
                      <m:t>=</m:t>
                    </m:r>
                    <m:r>
                      <a:rPr lang="en-US" sz="2000" i="1">
                        <a:latin typeface="Cambria Math"/>
                        <a:ea typeface="Cambria Math"/>
                      </a:rPr>
                      <m:t>∆</m:t>
                    </m:r>
                    <m:sSub>
                      <m:sSubPr>
                        <m:ctrlPr>
                          <a:rPr lang="en-US" sz="2000" i="1" dirty="0">
                            <a:latin typeface="Cambria Math"/>
                          </a:rPr>
                        </m:ctrlPr>
                      </m:sSubPr>
                      <m:e>
                        <m:r>
                          <a:rPr lang="en-US" sz="2000" i="1" dirty="0">
                            <a:latin typeface="Cambria Math"/>
                            <a:ea typeface="Cambria Math"/>
                          </a:rPr>
                          <m:t>𝜈</m:t>
                        </m:r>
                      </m:e>
                      <m:sub>
                        <m:r>
                          <a:rPr lang="en-US" sz="2000" b="0" i="1" dirty="0" smtClean="0">
                            <a:latin typeface="Cambria Math"/>
                            <a:ea typeface="Cambria Math"/>
                          </a:rPr>
                          <m:t>2</m:t>
                        </m:r>
                      </m:sub>
                    </m:sSub>
                    <m:r>
                      <a:rPr lang="en-US" sz="2000" b="0" i="1" smtClean="0">
                        <a:latin typeface="Cambria Math"/>
                        <a:ea typeface="Cambria Math"/>
                      </a:rPr>
                      <m:t>=</m:t>
                    </m:r>
                    <m:f>
                      <m:fPr>
                        <m:ctrlPr>
                          <a:rPr lang="en-US" sz="2000" b="0" i="1" smtClean="0">
                            <a:latin typeface="Cambria Math"/>
                            <a:ea typeface="Cambria Math"/>
                          </a:rPr>
                        </m:ctrlPr>
                      </m:fPr>
                      <m:num>
                        <m:r>
                          <a:rPr lang="en-US" sz="2000" i="1">
                            <a:latin typeface="Cambria Math"/>
                            <a:ea typeface="Cambria Math"/>
                          </a:rPr>
                          <m:t>∆</m:t>
                        </m:r>
                        <m:r>
                          <a:rPr lang="en-US" sz="2000" i="1" smtClean="0">
                            <a:latin typeface="Cambria Math"/>
                            <a:ea typeface="Cambria Math"/>
                          </a:rPr>
                          <m:t>𝜓</m:t>
                        </m:r>
                      </m:num>
                      <m:den>
                        <m:r>
                          <a:rPr lang="en-US" sz="2000" b="0" i="1" smtClean="0">
                            <a:latin typeface="Cambria Math"/>
                            <a:ea typeface="Cambria Math"/>
                          </a:rPr>
                          <m:t>2</m:t>
                        </m:r>
                        <m:r>
                          <a:rPr lang="en-US" sz="2000" b="0" i="1" smtClean="0">
                            <a:latin typeface="Cambria Math"/>
                            <a:ea typeface="Cambria Math"/>
                          </a:rPr>
                          <m:t>𝜋</m:t>
                        </m:r>
                      </m:den>
                    </m:f>
                    <m:r>
                      <a:rPr lang="en-US" sz="2000" b="0" i="1" smtClean="0">
                        <a:latin typeface="Cambria Math"/>
                        <a:ea typeface="Cambria Math"/>
                      </a:rPr>
                      <m:t>=</m:t>
                    </m:r>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1" smtClean="0">
                                <a:latin typeface="Cambria Math"/>
                                <a:ea typeface="Cambria Math"/>
                              </a:rPr>
                              <m:t>𝐼</m:t>
                            </m:r>
                          </m:e>
                          <m:sub>
                            <m:r>
                              <a:rPr lang="en-US" sz="2000" b="0" i="1" smtClean="0">
                                <a:latin typeface="Cambria Math"/>
                                <a:ea typeface="Cambria Math"/>
                              </a:rPr>
                              <m:t>𝑝𝑒𝑎𝑘</m:t>
                            </m:r>
                          </m:sub>
                        </m:sSub>
                      </m:num>
                      <m:den>
                        <m:sSub>
                          <m:sSubPr>
                            <m:ctrlPr>
                              <a:rPr lang="en-US" sz="2000" b="0" i="1" smtClean="0">
                                <a:latin typeface="Cambria Math"/>
                                <a:ea typeface="Cambria Math"/>
                              </a:rPr>
                            </m:ctrlPr>
                          </m:sSubPr>
                          <m:e>
                            <m:r>
                              <a:rPr lang="en-US" sz="2000" b="0" i="1" smtClean="0">
                                <a:latin typeface="Cambria Math"/>
                                <a:ea typeface="Cambria Math"/>
                              </a:rPr>
                              <m:t>𝐼</m:t>
                            </m:r>
                          </m:e>
                          <m:sub>
                            <m:r>
                              <a:rPr lang="en-US" sz="2000" b="0" i="1" smtClean="0">
                                <a:latin typeface="Cambria Math"/>
                                <a:ea typeface="Cambria Math"/>
                              </a:rPr>
                              <m:t>𝐴</m:t>
                            </m:r>
                          </m:sub>
                        </m:sSub>
                      </m:den>
                    </m:f>
                    <m:f>
                      <m:fPr>
                        <m:ctrlPr>
                          <a:rPr lang="en-US" sz="2000" b="0" i="1" smtClean="0">
                            <a:latin typeface="Cambria Math"/>
                            <a:ea typeface="Cambria Math"/>
                          </a:rPr>
                        </m:ctrlPr>
                      </m:fPr>
                      <m:num>
                        <m:r>
                          <a:rPr lang="en-US" sz="2000" b="0" i="1" smtClean="0">
                            <a:latin typeface="Cambria Math"/>
                            <a:ea typeface="Cambria Math"/>
                          </a:rPr>
                          <m:t>𝑍</m:t>
                        </m:r>
                        <m:sSub>
                          <m:sSubPr>
                            <m:ctrlPr>
                              <a:rPr lang="en-US" sz="2000" b="0" i="1" smtClean="0">
                                <a:latin typeface="Cambria Math"/>
                                <a:ea typeface="Cambria Math"/>
                              </a:rPr>
                            </m:ctrlPr>
                          </m:sSubPr>
                          <m:e>
                            <m:r>
                              <a:rPr lang="en-US" sz="2000" b="0" i="1" smtClean="0">
                                <a:latin typeface="Cambria Math"/>
                                <a:ea typeface="Cambria Math"/>
                              </a:rPr>
                              <m:t>𝑚</m:t>
                            </m:r>
                          </m:e>
                          <m:sub>
                            <m:r>
                              <a:rPr lang="en-US" sz="2000" b="0" i="1" smtClean="0">
                                <a:latin typeface="Cambria Math"/>
                                <a:ea typeface="Cambria Math"/>
                              </a:rPr>
                              <m:t>𝑒</m:t>
                            </m:r>
                          </m:sub>
                        </m:sSub>
                      </m:num>
                      <m:den>
                        <m:r>
                          <a:rPr lang="en-US" sz="2000" b="0" i="1" smtClean="0">
                            <a:latin typeface="Cambria Math"/>
                            <a:ea typeface="Cambria Math"/>
                          </a:rPr>
                          <m:t>𝐴</m:t>
                        </m:r>
                        <m:sSub>
                          <m:sSubPr>
                            <m:ctrlPr>
                              <a:rPr lang="en-US" sz="2000" i="1">
                                <a:latin typeface="Cambria Math"/>
                                <a:ea typeface="Cambria Math"/>
                              </a:rPr>
                            </m:ctrlPr>
                          </m:sSubPr>
                          <m:e>
                            <m:r>
                              <a:rPr lang="en-US" sz="2000" i="1">
                                <a:latin typeface="Cambria Math"/>
                                <a:ea typeface="Cambria Math"/>
                              </a:rPr>
                              <m:t>𝑚</m:t>
                            </m:r>
                          </m:e>
                          <m:sub>
                            <m:r>
                              <a:rPr lang="en-US" sz="2000" b="0" i="1" smtClean="0">
                                <a:latin typeface="Cambria Math"/>
                                <a:ea typeface="Cambria Math"/>
                              </a:rPr>
                              <m:t>𝑝</m:t>
                            </m:r>
                          </m:sub>
                        </m:sSub>
                      </m:den>
                    </m:f>
                    <m:f>
                      <m:fPr>
                        <m:ctrlPr>
                          <a:rPr lang="en-US" sz="2000" b="0" i="1" smtClean="0">
                            <a:latin typeface="Cambria Math"/>
                            <a:ea typeface="Cambria Math"/>
                          </a:rPr>
                        </m:ctrlPr>
                      </m:fPr>
                      <m:num>
                        <m:r>
                          <m:rPr>
                            <m:sty m:val="p"/>
                          </m:rPr>
                          <a:rPr lang="el-GR" sz="2000" b="0" i="1" smtClean="0">
                            <a:latin typeface="Cambria Math"/>
                            <a:ea typeface="Cambria Math"/>
                          </a:rPr>
                          <m:t>Π</m:t>
                        </m:r>
                      </m:num>
                      <m:den>
                        <m:r>
                          <a:rPr lang="en-US" sz="2000" b="0" i="1" smtClean="0">
                            <a:latin typeface="Cambria Math"/>
                            <a:ea typeface="Cambria Math"/>
                          </a:rPr>
                          <m:t>4</m:t>
                        </m:r>
                        <m:r>
                          <a:rPr lang="en-US" sz="2000" b="0" i="1" smtClean="0">
                            <a:latin typeface="Cambria Math"/>
                            <a:ea typeface="Cambria Math"/>
                          </a:rPr>
                          <m:t>𝜋</m:t>
                        </m:r>
                        <m:sSup>
                          <m:sSupPr>
                            <m:ctrlPr>
                              <a:rPr lang="en-US" sz="2000" b="0" i="1" smtClean="0">
                                <a:latin typeface="Cambria Math"/>
                                <a:ea typeface="Cambria Math"/>
                              </a:rPr>
                            </m:ctrlPr>
                          </m:sSupPr>
                          <m:e>
                            <m:r>
                              <a:rPr lang="en-US" sz="2000" b="0" i="1" smtClean="0">
                                <a:latin typeface="Cambria Math"/>
                                <a:ea typeface="Cambria Math"/>
                              </a:rPr>
                              <m:t>𝛾</m:t>
                            </m:r>
                          </m:e>
                          <m:sup>
                            <m:r>
                              <a:rPr lang="en-US" sz="2000" b="0" i="1" smtClean="0">
                                <a:latin typeface="Cambria Math"/>
                                <a:ea typeface="Cambria Math"/>
                              </a:rPr>
                              <m:t>2</m:t>
                            </m:r>
                          </m:sup>
                        </m:sSup>
                        <m:sSub>
                          <m:sSubPr>
                            <m:ctrlPr>
                              <a:rPr lang="en-US" sz="2000" b="0" i="1" smtClean="0">
                                <a:latin typeface="Cambria Math"/>
                                <a:ea typeface="Cambria Math"/>
                              </a:rPr>
                            </m:ctrlPr>
                          </m:sSubPr>
                          <m:e>
                            <m:r>
                              <a:rPr lang="en-US" sz="2000" b="0" i="1" smtClean="0">
                                <a:latin typeface="Cambria Math"/>
                                <a:ea typeface="Cambria Math"/>
                              </a:rPr>
                              <m:t>𝛽</m:t>
                            </m:r>
                          </m:e>
                          <m:sub>
                            <m:r>
                              <a:rPr lang="en-US" sz="2000" b="0" i="1" smtClean="0">
                                <a:latin typeface="Cambria Math"/>
                                <a:ea typeface="Cambria Math"/>
                              </a:rPr>
                              <m:t>𝐿</m:t>
                            </m:r>
                          </m:sub>
                        </m:sSub>
                        <m:sSub>
                          <m:sSubPr>
                            <m:ctrlPr>
                              <a:rPr lang="en-US" sz="2000" b="0" i="1" smtClean="0">
                                <a:latin typeface="Cambria Math"/>
                                <a:ea typeface="Cambria Math"/>
                              </a:rPr>
                            </m:ctrlPr>
                          </m:sSubPr>
                          <m:e>
                            <m:r>
                              <a:rPr lang="en-US" sz="2000" b="0" i="1" smtClean="0">
                                <a:latin typeface="Cambria Math"/>
                                <a:ea typeface="Cambria Math"/>
                              </a:rPr>
                              <m:t>(</m:t>
                            </m:r>
                            <m:r>
                              <a:rPr lang="en-US" sz="2000" b="0" i="1" smtClean="0">
                                <a:latin typeface="Cambria Math"/>
                                <a:ea typeface="Cambria Math"/>
                              </a:rPr>
                              <m:t>𝜀</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𝜀</m:t>
                            </m:r>
                          </m:e>
                          <m:sub>
                            <m:r>
                              <a:rPr lang="en-US" sz="2000" b="0" i="1" smtClean="0">
                                <a:latin typeface="Cambria Math"/>
                                <a:ea typeface="Cambria Math"/>
                              </a:rPr>
                              <m:t>2</m:t>
                            </m:r>
                          </m:sub>
                        </m:sSub>
                        <m:r>
                          <a:rPr lang="en-US" sz="2000" b="0" i="1" smtClean="0">
                            <a:latin typeface="Cambria Math"/>
                            <a:ea typeface="Cambria Math"/>
                          </a:rPr>
                          <m:t>)</m:t>
                        </m:r>
                      </m:den>
                    </m:f>
                  </m:oMath>
                </a14:m>
                <a:r>
                  <a:rPr lang="en-US" sz="2000" dirty="0" smtClean="0"/>
                  <a:t>  ;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𝐼</m:t>
                        </m:r>
                      </m:e>
                      <m:sub>
                        <m:r>
                          <a:rPr lang="en-US" sz="2000" i="1">
                            <a:latin typeface="Cambria Math"/>
                            <a:ea typeface="Cambria Math"/>
                          </a:rPr>
                          <m:t>𝐴</m:t>
                        </m:r>
                      </m:sub>
                    </m:sSub>
                    <m:r>
                      <a:rPr lang="en-US" sz="2000" i="1" smtClean="0">
                        <a:latin typeface="Cambria Math"/>
                        <a:ea typeface="Cambria Math"/>
                      </a:rPr>
                      <m:t>≡</m:t>
                    </m:r>
                    <m:r>
                      <a:rPr lang="en-US" sz="2000" b="0" i="1" smtClean="0">
                        <a:latin typeface="Cambria Math"/>
                        <a:ea typeface="Cambria Math"/>
                      </a:rPr>
                      <m:t>17 </m:t>
                    </m:r>
                    <m:r>
                      <a:rPr lang="en-US" sz="2000" b="0" i="1" smtClean="0">
                        <a:latin typeface="Cambria Math"/>
                        <a:ea typeface="Cambria Math"/>
                      </a:rPr>
                      <m:t>𝐾𝐴</m:t>
                    </m:r>
                    <m:r>
                      <a:rPr lang="en-US" sz="2000" b="0" i="1" smtClean="0">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𝛽</m:t>
                        </m:r>
                      </m:e>
                      <m:sub>
                        <m:r>
                          <a:rPr lang="en-US" sz="2000" i="1">
                            <a:latin typeface="Cambria Math"/>
                            <a:ea typeface="Cambria Math"/>
                          </a:rPr>
                          <m:t>𝐿</m:t>
                        </m:r>
                      </m:sub>
                    </m:sSub>
                  </m:oMath>
                </a14:m>
                <a:r>
                  <a:rPr lang="en-US" sz="2000" dirty="0">
                    <a:ea typeface="Cambria Math"/>
                  </a:rPr>
                  <a:t> </a:t>
                </a:r>
                <a14:m>
                  <m:oMath xmlns:m="http://schemas.openxmlformats.org/officeDocument/2006/math">
                    <m:r>
                      <a:rPr lang="en-US" sz="2000" i="1">
                        <a:latin typeface="Cambria Math"/>
                        <a:ea typeface="Cambria Math"/>
                      </a:rPr>
                      <m:t>≡</m:t>
                    </m:r>
                    <m:f>
                      <m:fPr>
                        <m:ctrlPr>
                          <a:rPr lang="en-US" sz="2000" i="1" smtClean="0">
                            <a:latin typeface="Cambria Math"/>
                            <a:ea typeface="Cambria Math"/>
                          </a:rPr>
                        </m:ctrlPr>
                      </m:fPr>
                      <m:num>
                        <m:r>
                          <a:rPr lang="en-US" sz="2000" b="0" i="1" smtClean="0">
                            <a:latin typeface="Cambria Math"/>
                            <a:ea typeface="Cambria Math"/>
                          </a:rPr>
                          <m:t>𝑣</m:t>
                        </m:r>
                      </m:num>
                      <m:den>
                        <m:r>
                          <a:rPr lang="en-US" sz="2000" b="0" i="1" smtClean="0">
                            <a:latin typeface="Cambria Math"/>
                            <a:ea typeface="Cambria Math"/>
                          </a:rPr>
                          <m:t>𝑐</m:t>
                        </m:r>
                      </m:den>
                    </m:f>
                  </m:oMath>
                </a14:m>
                <a:r>
                  <a:rPr lang="en-US" sz="2000" dirty="0" smtClean="0"/>
                  <a:t> )                  </a:t>
                </a:r>
                <a:endParaRPr lang="en-US" sz="2000" dirty="0"/>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685800" y="1524000"/>
                <a:ext cx="8001000" cy="616707"/>
              </a:xfrm>
              <a:prstGeom prst="rect">
                <a:avLst/>
              </a:prstGeom>
              <a:blipFill rotWithShape="1">
                <a:blip r:embed="rId3"/>
                <a:stretch>
                  <a:fillRect r="-121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3"/>
              <p:cNvSpPr txBox="1">
                <a:spLocks/>
              </p:cNvSpPr>
              <p:nvPr/>
            </p:nvSpPr>
            <p:spPr bwMode="auto">
              <a:xfrm>
                <a:off x="1845567" y="3048000"/>
                <a:ext cx="4534511" cy="6041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marL="0" indent="0">
                  <a:buNone/>
                </a:pPr>
                <a14:m>
                  <m:oMath xmlns:m="http://schemas.openxmlformats.org/officeDocument/2006/math">
                    <m:sSub>
                      <m:sSubPr>
                        <m:ctrlPr>
                          <a:rPr lang="en-US" sz="2000" i="1" kern="0" smtClean="0">
                            <a:latin typeface="Cambria Math"/>
                            <a:ea typeface="Cambria Math"/>
                          </a:rPr>
                        </m:ctrlPr>
                      </m:sSubPr>
                      <m:e>
                        <m:r>
                          <a:rPr lang="en-US" sz="2000" i="1" kern="0">
                            <a:latin typeface="Cambria Math"/>
                            <a:ea typeface="Cambria Math"/>
                          </a:rPr>
                          <m:t>𝜀</m:t>
                        </m:r>
                      </m:e>
                      <m:sub>
                        <m:r>
                          <a:rPr lang="en-US" sz="2000" b="0" i="1" kern="0" smtClean="0">
                            <a:latin typeface="Cambria Math"/>
                            <a:ea typeface="Cambria Math"/>
                          </a:rPr>
                          <m:t>1</m:t>
                        </m:r>
                      </m:sub>
                    </m:sSub>
                    <m:r>
                      <a:rPr lang="en-US" sz="2000" i="1" kern="0" smtClean="0">
                        <a:latin typeface="Cambria Math"/>
                        <a:ea typeface="Cambria Math"/>
                      </a:rPr>
                      <m:t>⟹</m:t>
                    </m:r>
                    <m:f>
                      <m:fPr>
                        <m:ctrlPr>
                          <a:rPr lang="en-US" sz="2000" i="1" kern="0" smtClean="0">
                            <a:latin typeface="Cambria Math"/>
                            <a:ea typeface="Cambria Math"/>
                          </a:rPr>
                        </m:ctrlPr>
                      </m:fPr>
                      <m:num>
                        <m:r>
                          <a:rPr lang="en-US" sz="2000" i="1" kern="0" smtClean="0">
                            <a:latin typeface="Cambria Math"/>
                            <a:ea typeface="Cambria Math"/>
                          </a:rPr>
                          <m:t>𝑍</m:t>
                        </m:r>
                        <m:sSub>
                          <m:sSubPr>
                            <m:ctrlPr>
                              <a:rPr lang="en-US" sz="2000" i="1" kern="0" smtClean="0">
                                <a:latin typeface="Cambria Math"/>
                                <a:ea typeface="Cambria Math"/>
                              </a:rPr>
                            </m:ctrlPr>
                          </m:sSubPr>
                          <m:e>
                            <m:r>
                              <a:rPr lang="en-US" sz="2000" i="1" kern="0" smtClean="0">
                                <a:latin typeface="Cambria Math"/>
                                <a:ea typeface="Cambria Math"/>
                              </a:rPr>
                              <m:t>𝑚</m:t>
                            </m:r>
                          </m:e>
                          <m:sub>
                            <m:r>
                              <a:rPr lang="en-US" sz="2000" i="1" kern="0" smtClean="0">
                                <a:latin typeface="Cambria Math"/>
                                <a:ea typeface="Cambria Math"/>
                              </a:rPr>
                              <m:t>𝑒</m:t>
                            </m:r>
                          </m:sub>
                        </m:sSub>
                      </m:num>
                      <m:den>
                        <m:r>
                          <a:rPr lang="en-US" sz="2000" i="1" kern="0" smtClean="0">
                            <a:latin typeface="Cambria Math"/>
                            <a:ea typeface="Cambria Math"/>
                          </a:rPr>
                          <m:t>𝐴</m:t>
                        </m:r>
                        <m:sSub>
                          <m:sSubPr>
                            <m:ctrlPr>
                              <a:rPr lang="en-US" sz="2000" i="1" kern="0">
                                <a:latin typeface="Cambria Math"/>
                                <a:ea typeface="Cambria Math"/>
                              </a:rPr>
                            </m:ctrlPr>
                          </m:sSubPr>
                          <m:e>
                            <m:r>
                              <a:rPr lang="en-US" sz="2000" i="1" kern="0">
                                <a:latin typeface="Cambria Math"/>
                                <a:ea typeface="Cambria Math"/>
                              </a:rPr>
                              <m:t>𝑚</m:t>
                            </m:r>
                          </m:e>
                          <m:sub>
                            <m:r>
                              <a:rPr lang="en-US" sz="2000" i="1" kern="0" smtClean="0">
                                <a:latin typeface="Cambria Math"/>
                                <a:ea typeface="Cambria Math"/>
                              </a:rPr>
                              <m:t>𝑝</m:t>
                            </m:r>
                          </m:sub>
                        </m:sSub>
                      </m:den>
                    </m:f>
                    <m:f>
                      <m:fPr>
                        <m:ctrlPr>
                          <a:rPr lang="en-US" sz="2000" i="1" kern="0" smtClean="0">
                            <a:latin typeface="Cambria Math"/>
                            <a:ea typeface="Cambria Math"/>
                          </a:rPr>
                        </m:ctrlPr>
                      </m:fPr>
                      <m:num>
                        <m:sSub>
                          <m:sSubPr>
                            <m:ctrlPr>
                              <a:rPr lang="en-US" sz="2000" i="1" kern="0" smtClean="0">
                                <a:latin typeface="Cambria Math"/>
                                <a:ea typeface="Cambria Math"/>
                              </a:rPr>
                            </m:ctrlPr>
                          </m:sSubPr>
                          <m:e>
                            <m:r>
                              <m:rPr>
                                <m:sty m:val="p"/>
                              </m:rPr>
                              <a:rPr lang="el-GR" sz="2000" i="1" kern="0" smtClean="0">
                                <a:latin typeface="Cambria Math"/>
                                <a:ea typeface="Cambria Math"/>
                              </a:rPr>
                              <m:t>Π</m:t>
                            </m:r>
                          </m:e>
                          <m:sub>
                            <m:r>
                              <a:rPr lang="en-US" sz="2000" b="0" i="1" kern="0" smtClean="0">
                                <a:latin typeface="Cambria Math"/>
                                <a:ea typeface="Cambria Math"/>
                              </a:rPr>
                              <m:t>𝑖</m:t>
                            </m:r>
                          </m:sub>
                        </m:sSub>
                      </m:num>
                      <m:den>
                        <m:r>
                          <a:rPr lang="en-US" sz="2000" i="1" kern="0" smtClean="0">
                            <a:latin typeface="Cambria Math"/>
                            <a:ea typeface="Cambria Math"/>
                          </a:rPr>
                          <m:t>4</m:t>
                        </m:r>
                        <m:r>
                          <a:rPr lang="en-US" sz="2000" i="1" kern="0" smtClean="0">
                            <a:latin typeface="Cambria Math"/>
                            <a:ea typeface="Cambria Math"/>
                          </a:rPr>
                          <m:t>𝜋</m:t>
                        </m:r>
                        <m:sSup>
                          <m:sSupPr>
                            <m:ctrlPr>
                              <a:rPr lang="en-US" sz="2000" i="1" kern="0" smtClean="0">
                                <a:latin typeface="Cambria Math"/>
                                <a:ea typeface="Cambria Math"/>
                              </a:rPr>
                            </m:ctrlPr>
                          </m:sSupPr>
                          <m:e>
                            <m:r>
                              <a:rPr lang="en-US" sz="2000" i="1" kern="0" smtClean="0">
                                <a:latin typeface="Cambria Math"/>
                                <a:ea typeface="Cambria Math"/>
                              </a:rPr>
                              <m:t>𝛾</m:t>
                            </m:r>
                          </m:e>
                          <m:sup>
                            <m:r>
                              <a:rPr lang="en-US" sz="2000" i="1" kern="0" smtClean="0">
                                <a:latin typeface="Cambria Math"/>
                                <a:ea typeface="Cambria Math"/>
                              </a:rPr>
                              <m:t>2</m:t>
                            </m:r>
                          </m:sup>
                        </m:sSup>
                        <m:sSub>
                          <m:sSubPr>
                            <m:ctrlPr>
                              <a:rPr lang="en-US" sz="2000" i="1" kern="0" smtClean="0">
                                <a:latin typeface="Cambria Math"/>
                                <a:ea typeface="Cambria Math"/>
                              </a:rPr>
                            </m:ctrlPr>
                          </m:sSubPr>
                          <m:e>
                            <m:r>
                              <a:rPr lang="en-US" sz="2000" i="1" kern="0" smtClean="0">
                                <a:latin typeface="Cambria Math"/>
                                <a:ea typeface="Cambria Math"/>
                              </a:rPr>
                              <m:t>𝛽</m:t>
                            </m:r>
                          </m:e>
                          <m:sub>
                            <m:r>
                              <a:rPr lang="en-US" sz="2000" i="1" kern="0" smtClean="0">
                                <a:latin typeface="Cambria Math"/>
                                <a:ea typeface="Cambria Math"/>
                              </a:rPr>
                              <m:t>𝐿</m:t>
                            </m:r>
                          </m:sub>
                        </m:sSub>
                        <m:r>
                          <a:rPr lang="en-US" sz="2000" i="1" kern="0">
                            <a:latin typeface="Cambria Math"/>
                            <a:ea typeface="Cambria Math"/>
                          </a:rPr>
                          <m:t>∆</m:t>
                        </m:r>
                        <m:sSub>
                          <m:sSubPr>
                            <m:ctrlPr>
                              <a:rPr lang="en-US" sz="2000" i="1" kern="0" smtClean="0">
                                <a:latin typeface="Cambria Math"/>
                                <a:ea typeface="Cambria Math"/>
                              </a:rPr>
                            </m:ctrlPr>
                          </m:sSubPr>
                          <m:e>
                            <m:r>
                              <a:rPr lang="en-US" sz="2000" i="1" kern="0" smtClean="0">
                                <a:latin typeface="Cambria Math"/>
                                <a:ea typeface="Cambria Math"/>
                              </a:rPr>
                              <m:t>𝜈</m:t>
                            </m:r>
                          </m:e>
                          <m:sub>
                            <m:r>
                              <a:rPr lang="en-US" sz="2000" b="0" i="1" kern="0" smtClean="0">
                                <a:latin typeface="Cambria Math"/>
                                <a:ea typeface="Cambria Math"/>
                              </a:rPr>
                              <m:t>𝑖</m:t>
                            </m:r>
                          </m:sub>
                        </m:sSub>
                      </m:den>
                    </m:f>
                  </m:oMath>
                </a14:m>
                <a:r>
                  <a:rPr lang="en-US" sz="2000" kern="0" dirty="0" smtClean="0"/>
                  <a:t> ; </a:t>
                </a:r>
                <a14:m>
                  <m:oMath xmlns:m="http://schemas.openxmlformats.org/officeDocument/2006/math">
                    <m:sSub>
                      <m:sSubPr>
                        <m:ctrlPr>
                          <a:rPr lang="en-US" sz="2000" i="1" kern="0">
                            <a:latin typeface="Cambria Math"/>
                            <a:ea typeface="Cambria Math"/>
                          </a:rPr>
                        </m:ctrlPr>
                      </m:sSubPr>
                      <m:e>
                        <m:r>
                          <a:rPr lang="en-US" sz="2000" i="1" kern="0">
                            <a:latin typeface="Cambria Math"/>
                            <a:ea typeface="Cambria Math"/>
                          </a:rPr>
                          <m:t> </m:t>
                        </m:r>
                        <m:r>
                          <a:rPr lang="en-US" sz="2000" b="0" i="1" kern="0" smtClean="0">
                            <a:latin typeface="Cambria Math"/>
                            <a:ea typeface="Cambria Math"/>
                          </a:rPr>
                          <m:t>     </m:t>
                        </m:r>
                        <m:r>
                          <a:rPr lang="en-US" sz="2000" i="1" kern="0">
                            <a:latin typeface="Cambria Math"/>
                            <a:ea typeface="Cambria Math"/>
                          </a:rPr>
                          <m:t>   </m:t>
                        </m:r>
                        <m:r>
                          <a:rPr lang="en-US" sz="2000" i="1" kern="0">
                            <a:latin typeface="Cambria Math"/>
                            <a:ea typeface="Cambria Math"/>
                          </a:rPr>
                          <m:t>𝜀</m:t>
                        </m:r>
                      </m:e>
                      <m:sub>
                        <m:r>
                          <a:rPr lang="en-US" sz="2000" b="0" i="1" kern="0" smtClean="0">
                            <a:latin typeface="Cambria Math"/>
                            <a:ea typeface="Cambria Math"/>
                          </a:rPr>
                          <m:t>2</m:t>
                        </m:r>
                      </m:sub>
                    </m:sSub>
                    <m:r>
                      <a:rPr lang="en-US" sz="2000" b="0" i="1" kern="0" smtClean="0">
                        <a:latin typeface="Cambria Math"/>
                        <a:ea typeface="Cambria Math"/>
                      </a:rPr>
                      <m:t>  ≪</m:t>
                    </m:r>
                  </m:oMath>
                </a14:m>
                <a:r>
                  <a:rPr lang="en-US" sz="2000" kern="0" dirty="0" smtClean="0"/>
                  <a:t> </a:t>
                </a:r>
                <a14:m>
                  <m:oMath xmlns:m="http://schemas.openxmlformats.org/officeDocument/2006/math">
                    <m:sSub>
                      <m:sSubPr>
                        <m:ctrlPr>
                          <a:rPr lang="en-US" sz="2000" i="1" kern="0">
                            <a:latin typeface="Cambria Math"/>
                            <a:ea typeface="Cambria Math"/>
                          </a:rPr>
                        </m:ctrlPr>
                      </m:sSubPr>
                      <m:e>
                        <m:r>
                          <a:rPr lang="en-US" sz="2000" b="0" i="1" kern="0" smtClean="0">
                            <a:latin typeface="Cambria Math"/>
                            <a:ea typeface="Cambria Math"/>
                          </a:rPr>
                          <m:t> </m:t>
                        </m:r>
                        <m:r>
                          <a:rPr lang="en-US" sz="2000" i="1" kern="0">
                            <a:latin typeface="Cambria Math"/>
                            <a:ea typeface="Cambria Math"/>
                          </a:rPr>
                          <m:t>𝜀</m:t>
                        </m:r>
                      </m:e>
                      <m:sub>
                        <m:r>
                          <a:rPr lang="en-US" sz="2000" i="1" kern="0">
                            <a:latin typeface="Cambria Math"/>
                            <a:ea typeface="Cambria Math"/>
                          </a:rPr>
                          <m:t>1</m:t>
                        </m:r>
                      </m:sub>
                    </m:sSub>
                  </m:oMath>
                </a14:m>
                <a:r>
                  <a:rPr lang="en-US" sz="2000" kern="0" dirty="0" smtClean="0"/>
                  <a:t>          </a:t>
                </a:r>
                <a:endParaRPr lang="en-US" sz="2000" kern="0" dirty="0"/>
              </a:p>
            </p:txBody>
          </p:sp>
        </mc:Choice>
        <mc:Fallback xmlns="">
          <p:sp>
            <p:nvSpPr>
              <p:cNvPr id="5" name="Content Placeholder 3"/>
              <p:cNvSpPr txBox="1">
                <a:spLocks noRot="1" noChangeAspect="1" noMove="1" noResize="1" noEditPoints="1" noAdjustHandles="1" noChangeArrowheads="1" noChangeShapeType="1" noTextEdit="1"/>
              </p:cNvSpPr>
              <p:nvPr/>
            </p:nvSpPr>
            <p:spPr bwMode="auto">
              <a:xfrm>
                <a:off x="1845567" y="3048000"/>
                <a:ext cx="4534511" cy="604140"/>
              </a:xfrm>
              <a:prstGeom prst="rect">
                <a:avLst/>
              </a:prstGeom>
              <a:blipFill rotWithShape="1">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Rectangle 2"/>
          <p:cNvSpPr/>
          <p:nvPr/>
        </p:nvSpPr>
        <p:spPr>
          <a:xfrm>
            <a:off x="381000" y="1981200"/>
            <a:ext cx="7848600" cy="923330"/>
          </a:xfrm>
          <a:prstGeom prst="rect">
            <a:avLst/>
          </a:prstGeom>
        </p:spPr>
        <p:txBody>
          <a:bodyPr wrap="square">
            <a:spAutoFit/>
          </a:bodyPr>
          <a:lstStyle/>
          <a:p>
            <a:pPr marL="285750" indent="-285750" algn="just">
              <a:buFont typeface="Arial" panose="020B0604020202020204" pitchFamily="34" charset="0"/>
              <a:buChar char="•"/>
            </a:pPr>
            <a:endParaRPr lang="en-US" sz="1800" kern="0" dirty="0" smtClean="0"/>
          </a:p>
          <a:p>
            <a:pPr marL="285750" indent="-285750" algn="just">
              <a:buFont typeface="Arial" panose="020B0604020202020204" pitchFamily="34" charset="0"/>
              <a:buChar char="•"/>
            </a:pPr>
            <a:r>
              <a:rPr lang="en-US" sz="1800" kern="0" dirty="0" smtClean="0"/>
              <a:t>Similar </a:t>
            </a:r>
            <a:r>
              <a:rPr lang="en-US" sz="1800" kern="0" dirty="0"/>
              <a:t>to magnetized </a:t>
            </a:r>
            <a:r>
              <a:rPr lang="en-US" sz="1800" kern="0" dirty="0" smtClean="0"/>
              <a:t>e-beam, </a:t>
            </a:r>
            <a:r>
              <a:rPr lang="en-US" sz="1800" kern="0" dirty="0"/>
              <a:t>beam space charge can be “settled” just </a:t>
            </a:r>
            <a:r>
              <a:rPr lang="en-US" sz="1800" kern="0" dirty="0" smtClean="0"/>
              <a:t>into </a:t>
            </a:r>
            <a:r>
              <a:rPr lang="en-US" sz="1800" kern="0" dirty="0"/>
              <a:t>one of two CMs, leaving other “empty” i.e. having a very low </a:t>
            </a:r>
            <a:r>
              <a:rPr lang="en-US" sz="1800" kern="0" dirty="0" err="1" smtClean="0"/>
              <a:t>emittance</a:t>
            </a:r>
            <a:r>
              <a:rPr lang="en-US" sz="1800" kern="0" dirty="0"/>
              <a:t>:</a:t>
            </a:r>
          </a:p>
        </p:txBody>
      </p:sp>
      <p:sp>
        <p:nvSpPr>
          <p:cNvPr id="8" name="Rectangle 7"/>
          <p:cNvSpPr/>
          <p:nvPr/>
        </p:nvSpPr>
        <p:spPr>
          <a:xfrm>
            <a:off x="381000" y="990600"/>
            <a:ext cx="6172200" cy="400110"/>
          </a:xfrm>
          <a:prstGeom prst="rect">
            <a:avLst/>
          </a:prstGeom>
        </p:spPr>
        <p:txBody>
          <a:bodyPr wrap="square">
            <a:spAutoFit/>
          </a:bodyPr>
          <a:lstStyle/>
          <a:p>
            <a:pPr marL="342900" indent="-342900">
              <a:buFont typeface="Arial" panose="020B0604020202020204" pitchFamily="34" charset="0"/>
              <a:buChar char="•"/>
            </a:pPr>
            <a:r>
              <a:rPr lang="en-US" sz="2000" dirty="0" err="1"/>
              <a:t>Laslett</a:t>
            </a:r>
            <a:r>
              <a:rPr lang="en-US" sz="2000" dirty="0"/>
              <a:t> detune of two </a:t>
            </a:r>
            <a:r>
              <a:rPr lang="en-US" sz="2000" dirty="0" smtClean="0"/>
              <a:t>CM modes is intrinsic-equate:</a:t>
            </a:r>
            <a:endParaRPr lang="en-US" sz="2000" dirty="0"/>
          </a:p>
        </p:txBody>
      </p:sp>
      <p:sp>
        <p:nvSpPr>
          <p:cNvPr id="9" name="Rectangle 8"/>
          <p:cNvSpPr/>
          <p:nvPr/>
        </p:nvSpPr>
        <p:spPr>
          <a:xfrm>
            <a:off x="381000" y="3713891"/>
            <a:ext cx="7848600" cy="646331"/>
          </a:xfrm>
          <a:prstGeom prst="rect">
            <a:avLst/>
          </a:prstGeom>
        </p:spPr>
        <p:txBody>
          <a:bodyPr wrap="square">
            <a:spAutoFit/>
          </a:bodyPr>
          <a:lstStyle/>
          <a:p>
            <a:pPr marL="285750" indent="-285750">
              <a:buFont typeface="Arial" panose="020B0604020202020204" pitchFamily="34" charset="0"/>
              <a:buChar char="•"/>
            </a:pPr>
            <a:r>
              <a:rPr lang="en-US" sz="1800" dirty="0"/>
              <a:t> </a:t>
            </a:r>
            <a:r>
              <a:rPr lang="en-US" sz="1800" dirty="0" smtClean="0"/>
              <a:t>On the background of large CM, the small one manifests </a:t>
            </a:r>
            <a:r>
              <a:rPr lang="en-US" sz="1800" dirty="0"/>
              <a:t>in a low “temperature” of the round-rotating beam</a:t>
            </a:r>
          </a:p>
        </p:txBody>
      </p:sp>
    </p:spTree>
    <p:extLst>
      <p:ext uri="{BB962C8B-B14F-4D97-AF65-F5344CB8AC3E}">
        <p14:creationId xmlns:p14="http://schemas.microsoft.com/office/powerpoint/2010/main" val="2560218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772400" cy="5334000"/>
          </a:xfrm>
        </p:spPr>
        <p:txBody>
          <a:bodyPr/>
          <a:lstStyle/>
          <a:p>
            <a:pPr marL="0" indent="0">
              <a:buNone/>
            </a:pPr>
            <a:endParaRPr lang="en-US" dirty="0" smtClean="0"/>
          </a:p>
          <a:p>
            <a:r>
              <a:rPr lang="en-US" dirty="0" smtClean="0"/>
              <a:t>Cooling of small</a:t>
            </a:r>
            <a:r>
              <a:rPr lang="en-US" dirty="0"/>
              <a:t> </a:t>
            </a:r>
            <a:r>
              <a:rPr lang="en-US" dirty="0" smtClean="0"/>
              <a:t>CM will not be stopped by the </a:t>
            </a:r>
            <a:r>
              <a:rPr lang="en-US" dirty="0" err="1" smtClean="0"/>
              <a:t>SpCh</a:t>
            </a:r>
            <a:r>
              <a:rPr lang="en-US" dirty="0" smtClean="0"/>
              <a:t> </a:t>
            </a:r>
          </a:p>
          <a:p>
            <a:r>
              <a:rPr lang="en-US" dirty="0" smtClean="0"/>
              <a:t> Applicable to stochastic cooling</a:t>
            </a:r>
          </a:p>
          <a:p>
            <a:r>
              <a:rPr lang="en-US" dirty="0" smtClean="0"/>
              <a:t>What about electron cooling?</a:t>
            </a:r>
          </a:p>
          <a:p>
            <a:r>
              <a:rPr lang="en-US" dirty="0" smtClean="0"/>
              <a:t>Applicable to EC in principle as well, but cooling rate can be limited by rotation of the “large” CM</a:t>
            </a:r>
          </a:p>
          <a:p>
            <a:r>
              <a:rPr lang="en-US" dirty="0" smtClean="0"/>
              <a:t>Can we eliminate this rotation in cooling section?</a:t>
            </a:r>
          </a:p>
          <a:p>
            <a:r>
              <a:rPr lang="en-US" dirty="0" smtClean="0"/>
              <a:t>Yes, we can</a:t>
            </a:r>
          </a:p>
        </p:txBody>
      </p:sp>
      <p:sp>
        <p:nvSpPr>
          <p:cNvPr id="4" name="Title 3"/>
          <p:cNvSpPr>
            <a:spLocks noGrp="1"/>
          </p:cNvSpPr>
          <p:nvPr>
            <p:ph type="title"/>
          </p:nvPr>
        </p:nvSpPr>
        <p:spPr>
          <a:xfrm>
            <a:off x="685800" y="-76200"/>
            <a:ext cx="7772400" cy="914400"/>
          </a:xfrm>
        </p:spPr>
        <p:txBody>
          <a:bodyPr/>
          <a:lstStyle/>
          <a:p>
            <a:r>
              <a:rPr lang="en-US" dirty="0" smtClean="0">
                <a:solidFill>
                  <a:srgbClr val="FF0000"/>
                </a:solidFill>
              </a:rPr>
              <a:t>Beam Cooling with CMs </a:t>
            </a:r>
            <a:endParaRPr lang="en-US" dirty="0">
              <a:solidFill>
                <a:srgbClr val="FF0000"/>
              </a:solidFill>
            </a:endParaRPr>
          </a:p>
        </p:txBody>
      </p:sp>
    </p:spTree>
    <p:extLst>
      <p:ext uri="{BB962C8B-B14F-4D97-AF65-F5344CB8AC3E}">
        <p14:creationId xmlns:p14="http://schemas.microsoft.com/office/powerpoint/2010/main" val="715636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506"/>
            <a:ext cx="7772400" cy="914400"/>
          </a:xfrm>
        </p:spPr>
        <p:txBody>
          <a:bodyPr/>
          <a:lstStyle/>
          <a:p>
            <a:r>
              <a:rPr lang="en-US" dirty="0" smtClean="0">
                <a:solidFill>
                  <a:srgbClr val="FF0000"/>
                </a:solidFill>
              </a:rPr>
              <a:t>“Magnetized” Ion </a:t>
            </a:r>
            <a:r>
              <a:rPr lang="en-US" dirty="0">
                <a:solidFill>
                  <a:srgbClr val="FF0000"/>
                </a:solidFill>
              </a:rPr>
              <a:t>B</a:t>
            </a:r>
            <a:r>
              <a:rPr lang="en-US" dirty="0" smtClean="0">
                <a:solidFill>
                  <a:srgbClr val="FF0000"/>
                </a:solidFill>
              </a:rPr>
              <a:t>eam</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762000"/>
                <a:ext cx="7772400" cy="5334000"/>
              </a:xfrm>
            </p:spPr>
            <p:txBody>
              <a:bodyPr/>
              <a:lstStyle/>
              <a:p>
                <a:pPr marL="0" indent="0">
                  <a:buNone/>
                </a:pPr>
                <a:r>
                  <a:rPr lang="en-US" sz="2000" b="1" dirty="0" smtClean="0">
                    <a:solidFill>
                      <a:srgbClr val="FF0000"/>
                    </a:solidFill>
                  </a:rPr>
                  <a:t>                                                         or</a:t>
                </a:r>
              </a:p>
              <a:p>
                <a:pPr marL="0" indent="0">
                  <a:buNone/>
                </a:pPr>
                <a:r>
                  <a:rPr lang="en-US" b="1" dirty="0" smtClean="0">
                    <a:solidFill>
                      <a:srgbClr val="FF0000"/>
                    </a:solidFill>
                  </a:rPr>
                  <a:t>                          CMs matched with solenoid</a:t>
                </a:r>
              </a:p>
              <a:p>
                <a:pPr marL="0" indent="0">
                  <a:buNone/>
                </a:pPr>
                <a:endParaRPr lang="en-US" b="1" dirty="0" smtClean="0">
                  <a:solidFill>
                    <a:srgbClr val="FF0000"/>
                  </a:solidFill>
                </a:endParaRPr>
              </a:p>
              <a:p>
                <a:r>
                  <a:rPr lang="en-US" sz="2000" dirty="0" smtClean="0"/>
                  <a:t>One of two CMs can be  matched with the </a:t>
                </a:r>
                <a:r>
                  <a:rPr lang="en-US" sz="2000" i="1" dirty="0" smtClean="0"/>
                  <a:t>drift motion </a:t>
                </a:r>
                <a:r>
                  <a:rPr lang="en-US" sz="2000" dirty="0" smtClean="0"/>
                  <a:t>of solenoid</a:t>
                </a:r>
              </a:p>
              <a:p>
                <a:r>
                  <a:rPr lang="en-US" sz="2000" dirty="0" smtClean="0"/>
                  <a:t>Consequently, other CM becomes matched with the </a:t>
                </a:r>
                <a:r>
                  <a:rPr lang="en-US" sz="2000" i="1" dirty="0" smtClean="0"/>
                  <a:t>cyclotron motion </a:t>
                </a:r>
                <a:r>
                  <a:rPr lang="en-US" sz="2000" dirty="0" smtClean="0"/>
                  <a:t>of ions in the solenoid</a:t>
                </a:r>
              </a:p>
              <a:p>
                <a:r>
                  <a:rPr lang="en-US" sz="2000" dirty="0"/>
                  <a:t>Matching requires expansion of beta-function in the enter/exit areas to that of the solenoid:</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ea typeface="Cambria Math"/>
                            </a:rPr>
                            <m:t>𝛽</m:t>
                          </m:r>
                          <m:r>
                            <a:rPr lang="en-US" sz="2000" i="1">
                              <a:latin typeface="Cambria Math"/>
                              <a:ea typeface="Cambria Math"/>
                            </a:rPr>
                            <m:t>⟹</m:t>
                          </m:r>
                          <m:r>
                            <a:rPr lang="en-US" sz="2000" i="1">
                              <a:latin typeface="Cambria Math"/>
                              <a:ea typeface="Cambria Math"/>
                            </a:rPr>
                            <m:t>𝛽</m:t>
                          </m:r>
                        </m:e>
                        <m:sub>
                          <m:r>
                            <a:rPr lang="en-US" sz="2000" i="1">
                              <a:latin typeface="Cambria Math"/>
                            </a:rPr>
                            <m:t>𝑠</m:t>
                          </m:r>
                        </m:sub>
                      </m:sSub>
                      <m:r>
                        <a:rPr lang="en-US" sz="2000" i="1">
                          <a:latin typeface="Cambria Math"/>
                        </a:rPr>
                        <m:t>=2</m:t>
                      </m:r>
                      <m:r>
                        <a:rPr lang="en-US" sz="2000" i="1">
                          <a:latin typeface="Cambria Math"/>
                          <a:ea typeface="Cambria Math"/>
                        </a:rPr>
                        <m:t>𝛾</m:t>
                      </m:r>
                      <m:sSub>
                        <m:sSubPr>
                          <m:ctrlPr>
                            <a:rPr lang="en-US" sz="2000" i="1">
                              <a:latin typeface="Cambria Math"/>
                              <a:ea typeface="Cambria Math"/>
                            </a:rPr>
                          </m:ctrlPr>
                        </m:sSubPr>
                        <m:e>
                          <m:r>
                            <a:rPr lang="en-US" sz="2000" i="1">
                              <a:latin typeface="Cambria Math"/>
                              <a:ea typeface="Cambria Math"/>
                            </a:rPr>
                            <m:t>𝛽</m:t>
                          </m:r>
                        </m:e>
                        <m:sub>
                          <m:r>
                            <a:rPr lang="en-US" sz="2000" i="1">
                              <a:latin typeface="Cambria Math"/>
                              <a:ea typeface="Cambria Math"/>
                            </a:rPr>
                            <m:t>𝐿</m:t>
                          </m:r>
                        </m:sub>
                      </m:sSub>
                      <m:f>
                        <m:fPr>
                          <m:ctrlPr>
                            <a:rPr lang="en-US" sz="2000" i="1">
                              <a:latin typeface="Cambria Math"/>
                            </a:rPr>
                          </m:ctrlPr>
                        </m:fPr>
                        <m:num>
                          <m:r>
                            <a:rPr lang="en-US" sz="2000" i="1">
                              <a:latin typeface="Cambria Math"/>
                              <a:ea typeface="Cambria Math"/>
                            </a:rPr>
                            <m:t>𝐴</m:t>
                          </m:r>
                          <m:sSub>
                            <m:sSubPr>
                              <m:ctrlPr>
                                <a:rPr lang="en-US" sz="2000" i="1">
                                  <a:latin typeface="Cambria Math"/>
                                  <a:ea typeface="Cambria Math"/>
                                </a:rPr>
                              </m:ctrlPr>
                            </m:sSubPr>
                            <m:e>
                              <m:r>
                                <a:rPr lang="en-US" sz="2000" i="1">
                                  <a:latin typeface="Cambria Math"/>
                                  <a:ea typeface="Cambria Math"/>
                                </a:rPr>
                                <m:t>𝑚</m:t>
                              </m:r>
                            </m:e>
                            <m:sub>
                              <m:r>
                                <a:rPr lang="en-US" sz="2000" i="1">
                                  <a:latin typeface="Cambria Math"/>
                                  <a:ea typeface="Cambria Math"/>
                                </a:rPr>
                                <m:t>𝑝</m:t>
                              </m:r>
                            </m:sub>
                          </m:sSub>
                          <m:sSup>
                            <m:sSupPr>
                              <m:ctrlPr>
                                <a:rPr lang="en-US" sz="2000" i="1">
                                  <a:latin typeface="Cambria Math"/>
                                  <a:ea typeface="Cambria Math"/>
                                </a:rPr>
                              </m:ctrlPr>
                            </m:sSupPr>
                            <m:e>
                              <m:r>
                                <a:rPr lang="en-US" sz="2000" i="1">
                                  <a:latin typeface="Cambria Math"/>
                                  <a:ea typeface="Cambria Math"/>
                                </a:rPr>
                                <m:t>𝑐</m:t>
                              </m:r>
                            </m:e>
                            <m:sup>
                              <m:r>
                                <a:rPr lang="en-US" sz="2000" i="1">
                                  <a:latin typeface="Cambria Math"/>
                                  <a:ea typeface="Cambria Math"/>
                                </a:rPr>
                                <m:t>2</m:t>
                              </m:r>
                            </m:sup>
                          </m:sSup>
                        </m:num>
                        <m:den>
                          <m:r>
                            <a:rPr lang="en-US" sz="2000" i="1">
                              <a:latin typeface="Cambria Math"/>
                            </a:rPr>
                            <m:t>𝑍𝑒𝐵</m:t>
                          </m:r>
                        </m:den>
                      </m:f>
                    </m:oMath>
                  </m:oMathPara>
                </a14:m>
                <a:endParaRPr lang="en-US" sz="2000" dirty="0" smtClean="0"/>
              </a:p>
              <a:p>
                <a:pPr marL="0" indent="0">
                  <a:buNone/>
                </a:pPr>
                <a:endParaRPr lang="en-US" sz="2000" dirty="0"/>
              </a:p>
              <a:p>
                <a:r>
                  <a:rPr lang="en-US" sz="2000" dirty="0"/>
                  <a:t>Ratio of beams’ sizes </a:t>
                </a:r>
                <a:r>
                  <a:rPr lang="en-US" sz="2000" dirty="0" smtClean="0"/>
                  <a:t>in solenoid:</a:t>
                </a:r>
                <a14:m>
                  <m:oMath xmlns:m="http://schemas.openxmlformats.org/officeDocument/2006/math">
                    <m:r>
                      <a:rPr lang="en-US" sz="2000" b="0" i="0" dirty="0" smtClean="0">
                        <a:latin typeface="Cambria Math"/>
                      </a:rPr>
                      <m:t>  </m:t>
                    </m:r>
                    <m:sSub>
                      <m:sSubPr>
                        <m:ctrlPr>
                          <a:rPr lang="en-US" sz="2000" i="1" dirty="0">
                            <a:latin typeface="Cambria Math"/>
                          </a:rPr>
                        </m:ctrlPr>
                      </m:sSubPr>
                      <m:e>
                        <m:r>
                          <a:rPr lang="en-US" sz="2000" i="1" dirty="0">
                            <a:latin typeface="Cambria Math"/>
                            <a:ea typeface="Cambria Math"/>
                          </a:rPr>
                          <m:t>𝜎</m:t>
                        </m:r>
                      </m:e>
                      <m:sub>
                        <m:r>
                          <a:rPr lang="en-US" sz="2000" i="1" dirty="0">
                            <a:latin typeface="Cambria Math"/>
                          </a:rPr>
                          <m:t>𝑖𝑑</m:t>
                        </m:r>
                      </m:sub>
                    </m:sSub>
                    <m:r>
                      <a:rPr lang="en-US" sz="2000" i="1" dirty="0">
                        <a:latin typeface="Cambria Math"/>
                      </a:rPr>
                      <m:t>=</m:t>
                    </m:r>
                    <m:rad>
                      <m:radPr>
                        <m:degHide m:val="on"/>
                        <m:ctrlPr>
                          <a:rPr lang="en-US" sz="2000" i="1" dirty="0">
                            <a:latin typeface="Cambria Math"/>
                          </a:rPr>
                        </m:ctrlPr>
                      </m:radPr>
                      <m:deg/>
                      <m:e>
                        <m:f>
                          <m:fPr>
                            <m:ctrlPr>
                              <a:rPr lang="en-US" sz="2000" i="1" dirty="0">
                                <a:latin typeface="Cambria Math"/>
                              </a:rPr>
                            </m:ctrlPr>
                          </m:fPr>
                          <m:num>
                            <m:r>
                              <a:rPr lang="en-US" sz="2000" i="1" dirty="0">
                                <a:latin typeface="Cambria Math"/>
                              </a:rPr>
                              <m:t>𝐴</m:t>
                            </m:r>
                            <m:sSub>
                              <m:sSubPr>
                                <m:ctrlPr>
                                  <a:rPr lang="en-US" sz="2000" i="1" dirty="0">
                                    <a:latin typeface="Cambria Math"/>
                                  </a:rPr>
                                </m:ctrlPr>
                              </m:sSubPr>
                              <m:e>
                                <m:r>
                                  <a:rPr lang="en-US" sz="2000" i="1" dirty="0">
                                    <a:latin typeface="Cambria Math"/>
                                    <a:ea typeface="Cambria Math"/>
                                  </a:rPr>
                                  <m:t>𝜀</m:t>
                                </m:r>
                              </m:e>
                              <m:sub>
                                <m:r>
                                  <a:rPr lang="en-US" sz="2000" i="1" dirty="0">
                                    <a:latin typeface="Cambria Math"/>
                                  </a:rPr>
                                  <m:t>𝑖𝑑</m:t>
                                </m:r>
                              </m:sub>
                            </m:sSub>
                          </m:num>
                          <m:den>
                            <m:r>
                              <a:rPr lang="en-US" sz="2000" i="1" dirty="0">
                                <a:latin typeface="Cambria Math"/>
                              </a:rPr>
                              <m:t>𝑍𝑒𝐵</m:t>
                            </m:r>
                          </m:den>
                        </m:f>
                        <m:sSub>
                          <m:sSubPr>
                            <m:ctrlPr>
                              <a:rPr lang="en-US" sz="2000" i="1" dirty="0">
                                <a:latin typeface="Cambria Math"/>
                              </a:rPr>
                            </m:ctrlPr>
                          </m:sSubPr>
                          <m:e>
                            <m:r>
                              <a:rPr lang="en-US" sz="2000" i="1" dirty="0">
                                <a:latin typeface="Cambria Math"/>
                              </a:rPr>
                              <m:t>𝑚</m:t>
                            </m:r>
                          </m:e>
                          <m:sub>
                            <m:r>
                              <a:rPr lang="en-US" sz="2000" i="1" dirty="0">
                                <a:latin typeface="Cambria Math"/>
                              </a:rPr>
                              <m:t>𝑝</m:t>
                            </m:r>
                          </m:sub>
                        </m:sSub>
                        <m:sSup>
                          <m:sSupPr>
                            <m:ctrlPr>
                              <a:rPr lang="en-US" sz="2000" i="1" dirty="0">
                                <a:latin typeface="Cambria Math"/>
                              </a:rPr>
                            </m:ctrlPr>
                          </m:sSupPr>
                          <m:e>
                            <m:r>
                              <a:rPr lang="en-US" sz="2000" i="1" dirty="0">
                                <a:latin typeface="Cambria Math"/>
                              </a:rPr>
                              <m:t>𝑐</m:t>
                            </m:r>
                          </m:e>
                          <m:sup>
                            <m:r>
                              <a:rPr lang="en-US" sz="2000" i="1" dirty="0">
                                <a:latin typeface="Cambria Math"/>
                              </a:rPr>
                              <m:t>2</m:t>
                            </m:r>
                          </m:sup>
                        </m:sSup>
                      </m:e>
                    </m:rad>
                    <m:r>
                      <a:rPr lang="en-US" sz="2000" i="1" dirty="0">
                        <a:latin typeface="Cambria Math"/>
                      </a:rPr>
                      <m:t>=</m:t>
                    </m:r>
                    <m:rad>
                      <m:radPr>
                        <m:degHide m:val="on"/>
                        <m:ctrlPr>
                          <a:rPr lang="en-US" sz="2000" i="1" dirty="0">
                            <a:latin typeface="Cambria Math"/>
                          </a:rPr>
                        </m:ctrlPr>
                      </m:radPr>
                      <m:deg/>
                      <m:e>
                        <m:f>
                          <m:fPr>
                            <m:ctrlPr>
                              <a:rPr lang="en-US" sz="2000" i="1" dirty="0">
                                <a:latin typeface="Cambria Math"/>
                              </a:rPr>
                            </m:ctrlPr>
                          </m:fPr>
                          <m:num>
                            <m:r>
                              <a:rPr lang="en-US" sz="2000" i="1" dirty="0">
                                <a:latin typeface="Cambria Math"/>
                              </a:rPr>
                              <m:t>𝐴</m:t>
                            </m:r>
                          </m:num>
                          <m:den>
                            <m:r>
                              <a:rPr lang="en-US" sz="2000" i="1" dirty="0">
                                <a:latin typeface="Cambria Math"/>
                              </a:rPr>
                              <m:t>𝑍</m:t>
                            </m:r>
                          </m:den>
                        </m:f>
                        <m:f>
                          <m:fPr>
                            <m:ctrlPr>
                              <a:rPr lang="en-US" sz="2000" i="1" dirty="0">
                                <a:latin typeface="Cambria Math"/>
                              </a:rPr>
                            </m:ctrlPr>
                          </m:fPr>
                          <m:num>
                            <m:sSub>
                              <m:sSubPr>
                                <m:ctrlPr>
                                  <a:rPr lang="en-US" sz="2000" i="1" dirty="0">
                                    <a:latin typeface="Cambria Math"/>
                                  </a:rPr>
                                </m:ctrlPr>
                              </m:sSubPr>
                              <m:e>
                                <m:r>
                                  <a:rPr lang="en-US" sz="2000" i="1" dirty="0">
                                    <a:latin typeface="Cambria Math"/>
                                  </a:rPr>
                                  <m:t>𝑚</m:t>
                                </m:r>
                              </m:e>
                              <m:sub>
                                <m:r>
                                  <a:rPr lang="en-US" sz="2000" i="1" dirty="0">
                                    <a:latin typeface="Cambria Math"/>
                                  </a:rPr>
                                  <m:t>𝑝</m:t>
                                </m:r>
                              </m:sub>
                            </m:sSub>
                            <m:sSub>
                              <m:sSubPr>
                                <m:ctrlPr>
                                  <a:rPr lang="en-US" sz="2000" i="1" dirty="0">
                                    <a:latin typeface="Cambria Math"/>
                                  </a:rPr>
                                </m:ctrlPr>
                              </m:sSubPr>
                              <m:e>
                                <m:r>
                                  <a:rPr lang="en-US" sz="2000" i="1" dirty="0">
                                    <a:latin typeface="Cambria Math"/>
                                    <a:ea typeface="Cambria Math"/>
                                  </a:rPr>
                                  <m:t>𝜀</m:t>
                                </m:r>
                              </m:e>
                              <m:sub>
                                <m:r>
                                  <a:rPr lang="en-US" sz="2000" i="1" dirty="0">
                                    <a:latin typeface="Cambria Math"/>
                                  </a:rPr>
                                  <m:t>𝑖𝑑</m:t>
                                </m:r>
                              </m:sub>
                            </m:sSub>
                          </m:num>
                          <m:den>
                            <m:sSub>
                              <m:sSubPr>
                                <m:ctrlPr>
                                  <a:rPr lang="en-US" sz="2000" i="1">
                                    <a:latin typeface="Cambria Math"/>
                                    <a:ea typeface="Cambria Math"/>
                                  </a:rPr>
                                </m:ctrlPr>
                              </m:sSubPr>
                              <m:e>
                                <m:r>
                                  <a:rPr lang="en-US" sz="2000" i="1">
                                    <a:latin typeface="Cambria Math"/>
                                    <a:ea typeface="Cambria Math"/>
                                  </a:rPr>
                                  <m:t>𝑚</m:t>
                                </m:r>
                              </m:e>
                              <m:sub>
                                <m:r>
                                  <a:rPr lang="en-US" sz="2000" i="1">
                                    <a:latin typeface="Cambria Math"/>
                                    <a:ea typeface="Cambria Math"/>
                                  </a:rPr>
                                  <m:t>𝑒</m:t>
                                </m:r>
                              </m:sub>
                            </m:sSub>
                            <m:sSub>
                              <m:sSubPr>
                                <m:ctrlPr>
                                  <a:rPr lang="en-US" sz="2000" i="1">
                                    <a:latin typeface="Cambria Math"/>
                                    <a:ea typeface="Cambria Math"/>
                                  </a:rPr>
                                </m:ctrlPr>
                              </m:sSubPr>
                              <m:e>
                                <m:r>
                                  <a:rPr lang="en-US" sz="2000" i="1">
                                    <a:latin typeface="Cambria Math"/>
                                    <a:ea typeface="Cambria Math"/>
                                  </a:rPr>
                                  <m:t>𝜀</m:t>
                                </m:r>
                              </m:e>
                              <m:sub>
                                <m:r>
                                  <a:rPr lang="en-US" sz="2000" i="1">
                                    <a:latin typeface="Cambria Math"/>
                                    <a:ea typeface="Cambria Math"/>
                                  </a:rPr>
                                  <m:t>𝑒𝑑</m:t>
                                </m:r>
                              </m:sub>
                            </m:sSub>
                          </m:den>
                        </m:f>
                      </m:e>
                    </m:rad>
                    <m:sSub>
                      <m:sSubPr>
                        <m:ctrlPr>
                          <a:rPr lang="en-US" sz="2000" i="1" dirty="0">
                            <a:latin typeface="Cambria Math"/>
                          </a:rPr>
                        </m:ctrlPr>
                      </m:sSubPr>
                      <m:e>
                        <m:r>
                          <a:rPr lang="en-US" sz="2000" i="1" dirty="0">
                            <a:latin typeface="Cambria Math"/>
                            <a:ea typeface="Cambria Math"/>
                          </a:rPr>
                          <m:t>𝜎</m:t>
                        </m:r>
                      </m:e>
                      <m:sub>
                        <m:r>
                          <a:rPr lang="en-US" sz="2000" i="1" dirty="0">
                            <a:latin typeface="Cambria Math"/>
                          </a:rPr>
                          <m:t>𝑒𝑑</m:t>
                        </m:r>
                      </m:sub>
                    </m:sSub>
                  </m:oMath>
                </a14:m>
                <a:endParaRPr lang="en-US" sz="2000" dirty="0" smtClean="0"/>
              </a:p>
              <a:p>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762000"/>
                <a:ext cx="7772400" cy="5334000"/>
              </a:xfrm>
              <a:blipFill rotWithShape="1">
                <a:blip r:embed="rId2"/>
                <a:stretch>
                  <a:fillRect l="-627" t="-571" r="-78"/>
                </a:stretch>
              </a:blipFill>
            </p:spPr>
            <p:txBody>
              <a:bodyPr/>
              <a:lstStyle/>
              <a:p>
                <a:r>
                  <a:rPr lang="en-US">
                    <a:noFill/>
                  </a:rPr>
                  <a:t> </a:t>
                </a:r>
              </a:p>
            </p:txBody>
          </p:sp>
        </mc:Fallback>
      </mc:AlternateContent>
    </p:spTree>
    <p:extLst>
      <p:ext uri="{BB962C8B-B14F-4D97-AF65-F5344CB8AC3E}">
        <p14:creationId xmlns:p14="http://schemas.microsoft.com/office/powerpoint/2010/main" val="3955606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Cyclotron and Longitudinal cooling</a:t>
            </a:r>
            <a:endParaRPr lang="en-US" sz="3200" dirty="0">
              <a:solidFill>
                <a:srgbClr val="FF0000"/>
              </a:solidFill>
            </a:endParaRPr>
          </a:p>
        </p:txBody>
      </p:sp>
      <p:sp>
        <p:nvSpPr>
          <p:cNvPr id="3" name="Content Placeholder 2"/>
          <p:cNvSpPr>
            <a:spLocks noGrp="1"/>
          </p:cNvSpPr>
          <p:nvPr>
            <p:ph idx="1"/>
          </p:nvPr>
        </p:nvSpPr>
        <p:spPr>
          <a:xfrm>
            <a:off x="762000" y="1295400"/>
            <a:ext cx="7772400" cy="5334000"/>
          </a:xfrm>
        </p:spPr>
        <p:txBody>
          <a:bodyPr/>
          <a:lstStyle/>
          <a:p>
            <a:r>
              <a:rPr lang="en-US" dirty="0" smtClean="0"/>
              <a:t>In a homogeneous e-beam one can cool the </a:t>
            </a:r>
            <a:r>
              <a:rPr lang="en-US" dirty="0" err="1" smtClean="0"/>
              <a:t>CyM</a:t>
            </a:r>
            <a:r>
              <a:rPr lang="en-US" dirty="0" smtClean="0"/>
              <a:t> and energy spread  </a:t>
            </a:r>
          </a:p>
          <a:p>
            <a:r>
              <a:rPr lang="en-US" dirty="0" smtClean="0"/>
              <a:t>However, ion beam size may exceed the e-beam size (at least for initial ion beam)</a:t>
            </a:r>
          </a:p>
          <a:p>
            <a:r>
              <a:rPr lang="en-US" b="1" i="1" dirty="0" smtClean="0"/>
              <a:t>Scanning e-beam </a:t>
            </a:r>
            <a:r>
              <a:rPr lang="en-US" dirty="0" smtClean="0"/>
              <a:t>is solution for this issue</a:t>
            </a:r>
            <a:endParaRPr lang="en-US" dirty="0"/>
          </a:p>
        </p:txBody>
      </p:sp>
    </p:spTree>
    <p:extLst>
      <p:ext uri="{BB962C8B-B14F-4D97-AF65-F5344CB8AC3E}">
        <p14:creationId xmlns:p14="http://schemas.microsoft.com/office/powerpoint/2010/main" val="2963384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US" dirty="0">
                <a:solidFill>
                  <a:srgbClr val="FF0000"/>
                </a:solidFill>
              </a:rPr>
              <a:t>Dispersive cooling </a:t>
            </a:r>
            <a:r>
              <a:rPr lang="en-US" dirty="0" smtClean="0">
                <a:solidFill>
                  <a:srgbClr val="FF0000"/>
                </a:solidFill>
              </a:rPr>
              <a:t>of the </a:t>
            </a:r>
            <a:r>
              <a:rPr lang="en-US" dirty="0">
                <a:solidFill>
                  <a:srgbClr val="FF0000"/>
                </a:solidFill>
              </a:rPr>
              <a:t>drift mode </a:t>
            </a:r>
          </a:p>
        </p:txBody>
      </p:sp>
      <p:sp>
        <p:nvSpPr>
          <p:cNvPr id="3" name="Content Placeholder 2"/>
          <p:cNvSpPr>
            <a:spLocks noGrp="1"/>
          </p:cNvSpPr>
          <p:nvPr>
            <p:ph idx="1"/>
          </p:nvPr>
        </p:nvSpPr>
        <p:spPr>
          <a:xfrm>
            <a:off x="762000" y="1066800"/>
            <a:ext cx="7772400" cy="5334000"/>
          </a:xfrm>
        </p:spPr>
        <p:txBody>
          <a:bodyPr/>
          <a:lstStyle/>
          <a:p>
            <a:r>
              <a:rPr lang="en-US" dirty="0" smtClean="0"/>
              <a:t>To attain the drift cooling, introduce dispersion of appropriate magnitude and sign for both beams in solenoid</a:t>
            </a:r>
          </a:p>
          <a:p>
            <a:r>
              <a:rPr lang="en-US" sz="2000" dirty="0"/>
              <a:t>Comment on organizing </a:t>
            </a:r>
            <a:r>
              <a:rPr lang="en-US" sz="2000" dirty="0" err="1"/>
              <a:t>i-beam</a:t>
            </a:r>
            <a:r>
              <a:rPr lang="en-US" sz="2000" dirty="0"/>
              <a:t> dispersion:</a:t>
            </a:r>
          </a:p>
          <a:p>
            <a:pPr marL="0" indent="0">
              <a:buNone/>
            </a:pPr>
            <a:r>
              <a:rPr lang="en-US" sz="2000" dirty="0"/>
              <a:t> while zooming the ion beta-function to match solenoid, one  can avoid undesirable growth of the dispersion, by a specific design of the dipole/quadruple lattice of the zooming section </a:t>
            </a:r>
          </a:p>
          <a:p>
            <a:pPr marL="0" indent="0">
              <a:buNone/>
            </a:pPr>
            <a:endParaRPr lang="en-US" sz="2000" i="1" dirty="0"/>
          </a:p>
          <a:p>
            <a:r>
              <a:rPr lang="en-US" dirty="0" smtClean="0"/>
              <a:t> Possible alternative to e-dispersion:</a:t>
            </a:r>
            <a:endParaRPr lang="en-US" sz="2000" dirty="0" smtClean="0"/>
          </a:p>
          <a:p>
            <a:pPr marL="0" indent="0">
              <a:buNone/>
            </a:pPr>
            <a:r>
              <a:rPr lang="en-US" sz="2000" dirty="0" smtClean="0"/>
              <a:t>      - Make scanning of e-beam </a:t>
            </a:r>
            <a:r>
              <a:rPr lang="en-US" sz="2000" i="1" dirty="0" smtClean="0"/>
              <a:t>gradient</a:t>
            </a:r>
            <a:r>
              <a:rPr lang="en-US" sz="2000" dirty="0" smtClean="0"/>
              <a:t>-</a:t>
            </a:r>
            <a:r>
              <a:rPr lang="en-US" sz="2000" i="1" dirty="0" smtClean="0"/>
              <a:t>inhomogeneous</a:t>
            </a:r>
          </a:p>
          <a:p>
            <a:pPr marL="0" indent="0">
              <a:buNone/>
            </a:pPr>
            <a:r>
              <a:rPr lang="en-US" sz="2000" dirty="0" smtClean="0"/>
              <a:t> </a:t>
            </a:r>
          </a:p>
        </p:txBody>
      </p:sp>
    </p:spTree>
    <p:extLst>
      <p:ext uri="{BB962C8B-B14F-4D97-AF65-F5344CB8AC3E}">
        <p14:creationId xmlns:p14="http://schemas.microsoft.com/office/powerpoint/2010/main" val="2860855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dirty="0">
                <a:solidFill>
                  <a:schemeClr val="tx1"/>
                </a:solidFill>
              </a:rPr>
              <a:t>IBS </a:t>
            </a:r>
            <a:r>
              <a:rPr lang="en-US" dirty="0" smtClean="0">
                <a:solidFill>
                  <a:schemeClr val="tx1"/>
                </a:solidFill>
              </a:rPr>
              <a:t>in CM rings</a:t>
            </a: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762000" y="1371600"/>
            <a:ext cx="7772400" cy="5334000"/>
          </a:xfrm>
        </p:spPr>
        <p:txBody>
          <a:bodyPr/>
          <a:lstStyle/>
          <a:p>
            <a:r>
              <a:rPr lang="en-US" i="1" dirty="0" smtClean="0"/>
              <a:t>Cyclotron cooling </a:t>
            </a:r>
            <a:r>
              <a:rPr lang="en-US" dirty="0" smtClean="0"/>
              <a:t>can be stopped by IBS in ion beam around the CM ring</a:t>
            </a:r>
          </a:p>
          <a:p>
            <a:r>
              <a:rPr lang="en-US" dirty="0" smtClean="0"/>
              <a:t>Below the </a:t>
            </a:r>
            <a:r>
              <a:rPr lang="en-US" i="1" dirty="0" smtClean="0"/>
              <a:t>transition energy </a:t>
            </a:r>
            <a:r>
              <a:rPr lang="en-US" dirty="0" smtClean="0"/>
              <a:t>(TE) (approximately…), IBS heating is due to </a:t>
            </a:r>
            <a:r>
              <a:rPr lang="en-US" i="1" dirty="0" smtClean="0"/>
              <a:t>alteration of beam focusing</a:t>
            </a:r>
          </a:p>
          <a:p>
            <a:r>
              <a:rPr lang="en-US" dirty="0" smtClean="0"/>
              <a:t>Above TE, IBS heating is mainly due to the </a:t>
            </a:r>
            <a:r>
              <a:rPr lang="en-US" i="1" dirty="0" smtClean="0"/>
              <a:t>“negative longitudinal mass”</a:t>
            </a:r>
            <a:endParaRPr lang="en-US" i="1" dirty="0"/>
          </a:p>
        </p:txBody>
      </p:sp>
    </p:spTree>
    <p:extLst>
      <p:ext uri="{BB962C8B-B14F-4D97-AF65-F5344CB8AC3E}">
        <p14:creationId xmlns:p14="http://schemas.microsoft.com/office/powerpoint/2010/main" val="129225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Use of CM and Matched EC</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720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US" dirty="0" err="1" smtClean="0">
                <a:solidFill>
                  <a:srgbClr val="FF3300"/>
                </a:solidFill>
              </a:rPr>
              <a:t>EIC@JLab</a:t>
            </a:r>
            <a:r>
              <a:rPr lang="en-US" dirty="0" smtClean="0">
                <a:solidFill>
                  <a:srgbClr val="FF3300"/>
                </a:solidFill>
              </a:rPr>
              <a:t> catechism</a:t>
            </a:r>
            <a:endParaRPr lang="en-US" dirty="0">
              <a:solidFill>
                <a:srgbClr val="FF33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 </a:t>
                </a:r>
                <a:r>
                  <a:rPr lang="en-US" b="1" u="sng" dirty="0" smtClean="0">
                    <a:solidFill>
                      <a:srgbClr val="0070C0"/>
                    </a:solidFill>
                  </a:rPr>
                  <a:t>Global catechism: high luminosity + spin</a:t>
                </a:r>
              </a:p>
              <a:p>
                <a:r>
                  <a:rPr lang="en-US" dirty="0" smtClean="0"/>
                  <a:t>First </a:t>
                </a:r>
                <a:r>
                  <a:rPr lang="en-US" dirty="0"/>
                  <a:t>advantage </a:t>
                </a:r>
                <a:r>
                  <a:rPr lang="en-US" dirty="0" smtClean="0"/>
                  <a:t>: </a:t>
                </a:r>
                <a:r>
                  <a:rPr lang="en-US" b="1" dirty="0" smtClean="0">
                    <a:solidFill>
                      <a:srgbClr val="FF3300"/>
                    </a:solidFill>
                  </a:rPr>
                  <a:t>having </a:t>
                </a:r>
                <a:r>
                  <a:rPr lang="en-US" b="1" dirty="0">
                    <a:solidFill>
                      <a:srgbClr val="FF3300"/>
                    </a:solidFill>
                  </a:rPr>
                  <a:t>CEBAF</a:t>
                </a:r>
              </a:p>
              <a:p>
                <a:r>
                  <a:rPr lang="en-US" dirty="0"/>
                  <a:t>Second advantage: </a:t>
                </a:r>
                <a:r>
                  <a:rPr lang="en-US" b="1" dirty="0">
                    <a:solidFill>
                      <a:srgbClr val="FF3300"/>
                    </a:solidFill>
                  </a:rPr>
                  <a:t>not having ion </a:t>
                </a:r>
                <a:r>
                  <a:rPr lang="en-US" b="1" dirty="0" smtClean="0">
                    <a:solidFill>
                      <a:srgbClr val="FF3300"/>
                    </a:solidFill>
                  </a:rPr>
                  <a:t>complex</a:t>
                </a:r>
              </a:p>
              <a:p>
                <a:pPr marL="0" indent="0">
                  <a:buNone/>
                </a:pPr>
                <a:r>
                  <a:rPr lang="en-US" dirty="0" smtClean="0"/>
                  <a:t> </a:t>
                </a:r>
                <a:r>
                  <a:rPr lang="en-US" b="1" u="sng" dirty="0" smtClean="0">
                    <a:solidFill>
                      <a:srgbClr val="FF3300"/>
                    </a:solidFill>
                  </a:rPr>
                  <a:t>High luminosity catechism</a:t>
                </a:r>
                <a:r>
                  <a:rPr lang="en-US" b="1" dirty="0">
                    <a:solidFill>
                      <a:srgbClr val="FF3300"/>
                    </a:solidFill>
                  </a:rPr>
                  <a:t>: </a:t>
                </a:r>
              </a:p>
              <a:p>
                <a:pPr marL="0" indent="0">
                  <a:buNone/>
                </a:pPr>
                <a:r>
                  <a:rPr lang="en-US" b="1" dirty="0" smtClean="0">
                    <a:solidFill>
                      <a:srgbClr val="0070C0"/>
                    </a:solidFill>
                  </a:rPr>
                  <a:t>  </a:t>
                </a:r>
                <a:r>
                  <a:rPr lang="en-US" sz="2000" b="1" dirty="0" smtClean="0">
                    <a:solidFill>
                      <a:srgbClr val="0070C0"/>
                    </a:solidFill>
                  </a:rPr>
                  <a:t>Short </a:t>
                </a:r>
                <a:r>
                  <a:rPr lang="en-US" sz="2000" b="1" dirty="0">
                    <a:solidFill>
                      <a:srgbClr val="0070C0"/>
                    </a:solidFill>
                  </a:rPr>
                  <a:t>bunches </a:t>
                </a:r>
                <a14:m>
                  <m:oMath xmlns:m="http://schemas.openxmlformats.org/officeDocument/2006/math">
                    <m:r>
                      <a:rPr lang="en-US" sz="2000" b="1" i="1">
                        <a:solidFill>
                          <a:srgbClr val="0070C0"/>
                        </a:solidFill>
                        <a:latin typeface="Cambria Math"/>
                        <a:ea typeface="Cambria Math"/>
                      </a:rPr>
                      <m:t>⟶</m:t>
                    </m:r>
                    <m:r>
                      <a:rPr lang="en-US" sz="2000" b="1" i="1">
                        <a:solidFill>
                          <a:srgbClr val="0070C0"/>
                        </a:solidFill>
                        <a:latin typeface="Cambria Math"/>
                        <a:ea typeface="Cambria Math"/>
                      </a:rPr>
                      <m:t>𝒍𝒐𝒘</m:t>
                    </m:r>
                    <m:r>
                      <a:rPr lang="en-US" sz="2000" b="1" i="1">
                        <a:solidFill>
                          <a:srgbClr val="0070C0"/>
                        </a:solidFill>
                        <a:latin typeface="Cambria Math"/>
                        <a:ea typeface="Cambria Math"/>
                      </a:rPr>
                      <m:t> </m:t>
                    </m:r>
                    <m:sSup>
                      <m:sSupPr>
                        <m:ctrlPr>
                          <a:rPr lang="en-US" sz="2000" b="1" i="1">
                            <a:solidFill>
                              <a:srgbClr val="0070C0"/>
                            </a:solidFill>
                            <a:latin typeface="Cambria Math"/>
                            <a:ea typeface="Cambria Math"/>
                          </a:rPr>
                        </m:ctrlPr>
                      </m:sSupPr>
                      <m:e>
                        <m:r>
                          <a:rPr lang="en-US" sz="2000" b="1" i="1">
                            <a:solidFill>
                              <a:srgbClr val="0070C0"/>
                            </a:solidFill>
                            <a:latin typeface="Cambria Math"/>
                            <a:ea typeface="Cambria Math"/>
                          </a:rPr>
                          <m:t>𝜷</m:t>
                        </m:r>
                      </m:e>
                      <m:sup>
                        <m:r>
                          <a:rPr lang="en-US" sz="2000" b="1" i="1">
                            <a:solidFill>
                              <a:srgbClr val="0070C0"/>
                            </a:solidFill>
                            <a:latin typeface="Cambria Math"/>
                            <a:ea typeface="Cambria Math"/>
                          </a:rPr>
                          <m:t>∗</m:t>
                        </m:r>
                      </m:sup>
                    </m:sSup>
                  </m:oMath>
                </a14:m>
                <a:r>
                  <a:rPr lang="en-US" sz="2000" b="1" dirty="0">
                    <a:solidFill>
                      <a:srgbClr val="0070C0"/>
                    </a:solidFill>
                  </a:rPr>
                  <a:t> </a:t>
                </a:r>
                <a14:m>
                  <m:oMath xmlns:m="http://schemas.openxmlformats.org/officeDocument/2006/math">
                    <m:r>
                      <a:rPr lang="en-US" sz="2000" b="1" i="1">
                        <a:solidFill>
                          <a:srgbClr val="0070C0"/>
                        </a:solidFill>
                        <a:latin typeface="Cambria Math"/>
                        <a:ea typeface="Cambria Math"/>
                      </a:rPr>
                      <m:t>⟶</m:t>
                    </m:r>
                    <m:r>
                      <a:rPr lang="en-US" sz="2000" b="1">
                        <a:solidFill>
                          <a:srgbClr val="0070C0"/>
                        </a:solidFill>
                        <a:latin typeface="Cambria Math"/>
                        <a:ea typeface="Cambria Math"/>
                      </a:rPr>
                      <m:t>𝐥</m:t>
                    </m:r>
                  </m:oMath>
                </a14:m>
                <a:r>
                  <a:rPr lang="en-US" sz="2000" b="1" dirty="0">
                    <a:solidFill>
                      <a:srgbClr val="0070C0"/>
                    </a:solidFill>
                  </a:rPr>
                  <a:t>ow emittance </a:t>
                </a:r>
                <a14:m>
                  <m:oMath xmlns:m="http://schemas.openxmlformats.org/officeDocument/2006/math">
                    <m:r>
                      <a:rPr lang="en-US" sz="2000" b="1" i="1">
                        <a:solidFill>
                          <a:srgbClr val="0070C0"/>
                        </a:solidFill>
                        <a:latin typeface="Cambria Math"/>
                        <a:ea typeface="Cambria Math"/>
                      </a:rPr>
                      <m:t>⟶</m:t>
                    </m:r>
                  </m:oMath>
                </a14:m>
                <a:r>
                  <a:rPr lang="en-US" sz="2000" b="1" dirty="0">
                    <a:solidFill>
                      <a:srgbClr val="0070C0"/>
                    </a:solidFill>
                  </a:rPr>
                  <a:t> </a:t>
                </a:r>
              </a:p>
              <a:p>
                <a:pPr marL="0" indent="0">
                  <a:buNone/>
                </a:pPr>
                <a:r>
                  <a:rPr lang="en-US" sz="2000" b="1" dirty="0">
                    <a:solidFill>
                      <a:srgbClr val="0070C0"/>
                    </a:solidFill>
                  </a:rPr>
                  <a:t>     </a:t>
                </a:r>
                <a14:m>
                  <m:oMath xmlns:m="http://schemas.openxmlformats.org/officeDocument/2006/math">
                    <m:r>
                      <a:rPr lang="en-US" sz="2000" b="1" i="1">
                        <a:solidFill>
                          <a:srgbClr val="0070C0"/>
                        </a:solidFill>
                        <a:latin typeface="Cambria Math"/>
                        <a:ea typeface="Cambria Math"/>
                      </a:rPr>
                      <m:t>⟶   </m:t>
                    </m:r>
                  </m:oMath>
                </a14:m>
                <a:r>
                  <a:rPr lang="en-US" sz="2000" b="1" dirty="0">
                    <a:solidFill>
                      <a:srgbClr val="0070C0"/>
                    </a:solidFill>
                  </a:rPr>
                  <a:t>low charge/bunch </a:t>
                </a:r>
                <a14:m>
                  <m:oMath xmlns:m="http://schemas.openxmlformats.org/officeDocument/2006/math">
                    <m:r>
                      <a:rPr lang="en-US" sz="2000" b="1" i="1">
                        <a:solidFill>
                          <a:srgbClr val="0070C0"/>
                        </a:solidFill>
                        <a:latin typeface="Cambria Math"/>
                        <a:ea typeface="Cambria Math"/>
                      </a:rPr>
                      <m:t>⟶</m:t>
                    </m:r>
                  </m:oMath>
                </a14:m>
                <a:r>
                  <a:rPr lang="en-US" sz="2000" b="1" dirty="0">
                    <a:solidFill>
                      <a:srgbClr val="0070C0"/>
                    </a:solidFill>
                  </a:rPr>
                  <a:t>  high </a:t>
                </a:r>
                <a:r>
                  <a:rPr lang="en-US" sz="2000" b="1" dirty="0" err="1">
                    <a:solidFill>
                      <a:srgbClr val="0070C0"/>
                    </a:solidFill>
                  </a:rPr>
                  <a:t>rep.rate</a:t>
                </a:r>
                <a:r>
                  <a:rPr lang="en-US" sz="2000" b="1" dirty="0">
                    <a:solidFill>
                      <a:srgbClr val="0070C0"/>
                    </a:solidFill>
                  </a:rPr>
                  <a:t>  </a:t>
                </a:r>
                <a14:m>
                  <m:oMath xmlns:m="http://schemas.openxmlformats.org/officeDocument/2006/math">
                    <m:r>
                      <a:rPr lang="en-US" sz="2000" b="1" i="1">
                        <a:solidFill>
                          <a:srgbClr val="0070C0"/>
                        </a:solidFill>
                        <a:latin typeface="Cambria Math"/>
                        <a:ea typeface="Cambria Math"/>
                      </a:rPr>
                      <m:t>⟶ </m:t>
                    </m:r>
                  </m:oMath>
                </a14:m>
                <a:r>
                  <a:rPr lang="en-US" sz="2000" b="1" dirty="0">
                    <a:solidFill>
                      <a:srgbClr val="0070C0"/>
                    </a:solidFill>
                  </a:rPr>
                  <a:t> </a:t>
                </a:r>
              </a:p>
              <a:p>
                <a:pPr marL="0" indent="0">
                  <a:buNone/>
                </a:pPr>
                <a:r>
                  <a:rPr lang="en-US" sz="2000" b="1" dirty="0">
                    <a:solidFill>
                      <a:srgbClr val="0070C0"/>
                    </a:solidFill>
                  </a:rPr>
                  <a:t>     </a:t>
                </a:r>
                <a14:m>
                  <m:oMath xmlns:m="http://schemas.openxmlformats.org/officeDocument/2006/math">
                    <m:r>
                      <a:rPr lang="en-US" sz="2000" i="1">
                        <a:solidFill>
                          <a:srgbClr val="0070C0"/>
                        </a:solidFill>
                        <a:latin typeface="Cambria Math"/>
                        <a:ea typeface="Cambria Math"/>
                      </a:rPr>
                      <m:t>⟶</m:t>
                    </m:r>
                  </m:oMath>
                </a14:m>
                <a:r>
                  <a:rPr lang="en-US" sz="2000" b="1" dirty="0">
                    <a:solidFill>
                      <a:srgbClr val="0070C0"/>
                    </a:solidFill>
                  </a:rPr>
                  <a:t>   SRF, </a:t>
                </a:r>
                <a:r>
                  <a:rPr lang="en-US" sz="2000" b="1" dirty="0" smtClean="0">
                    <a:solidFill>
                      <a:srgbClr val="0070C0"/>
                    </a:solidFill>
                  </a:rPr>
                  <a:t>crab-crossing</a:t>
                </a:r>
              </a:p>
              <a:p>
                <a:pPr marL="0" indent="0">
                  <a:buNone/>
                </a:pPr>
                <a:r>
                  <a:rPr lang="en-US" b="1" u="sng" dirty="0" smtClean="0">
                    <a:solidFill>
                      <a:srgbClr val="FF3300"/>
                    </a:solidFill>
                  </a:rPr>
                  <a:t>Spin catechism:</a:t>
                </a:r>
              </a:p>
              <a:p>
                <a:pPr marL="0" indent="0">
                  <a:buNone/>
                </a:pPr>
                <a:r>
                  <a:rPr lang="en-US" sz="2000" b="1" u="sng" dirty="0" smtClean="0">
                    <a:solidFill>
                      <a:srgbClr val="0070C0"/>
                    </a:solidFill>
                  </a:rPr>
                  <a:t>Robust spin delivery with figure 8:</a:t>
                </a:r>
              </a:p>
              <a:p>
                <a:pPr marL="0" indent="0">
                  <a:buNone/>
                </a:pPr>
                <a:r>
                  <a:rPr lang="en-US" sz="2000" b="1" dirty="0" smtClean="0">
                    <a:solidFill>
                      <a:srgbClr val="0070C0"/>
                    </a:solidFill>
                  </a:rPr>
                  <a:t>Ions:  - acceleration, control</a:t>
                </a:r>
                <a:r>
                  <a:rPr lang="en-US" sz="2000" b="1" dirty="0">
                    <a:solidFill>
                      <a:srgbClr val="0070C0"/>
                    </a:solidFill>
                  </a:rPr>
                  <a:t>, manipulation, </a:t>
                </a:r>
                <a:r>
                  <a:rPr lang="en-US" sz="2000" b="1" dirty="0" smtClean="0">
                    <a:solidFill>
                      <a:srgbClr val="0070C0"/>
                    </a:solidFill>
                  </a:rPr>
                  <a:t>maintenance, spin flip</a:t>
                </a:r>
              </a:p>
              <a:p>
                <a:pPr marL="0" indent="0">
                  <a:buNone/>
                </a:pPr>
                <a:r>
                  <a:rPr lang="en-US" sz="2000" dirty="0">
                    <a:solidFill>
                      <a:srgbClr val="0070C0"/>
                    </a:solidFill>
                  </a:rPr>
                  <a:t> </a:t>
                </a:r>
                <a:r>
                  <a:rPr lang="en-US" sz="2000" dirty="0" smtClean="0">
                    <a:solidFill>
                      <a:srgbClr val="0070C0"/>
                    </a:solidFill>
                  </a:rPr>
                  <a:t>         - </a:t>
                </a:r>
                <a:r>
                  <a:rPr lang="en-US" sz="2000" b="1" dirty="0" smtClean="0">
                    <a:solidFill>
                      <a:srgbClr val="0070C0"/>
                    </a:solidFill>
                  </a:rPr>
                  <a:t>polarized deuterons</a:t>
                </a:r>
              </a:p>
              <a:p>
                <a:pPr marL="0" indent="0">
                  <a:buNone/>
                </a:pPr>
                <a:r>
                  <a:rPr lang="en-US" sz="2000" b="1" dirty="0" smtClean="0">
                    <a:solidFill>
                      <a:srgbClr val="0070C0"/>
                    </a:solidFill>
                  </a:rPr>
                  <a:t>Electrons: CEBAF +  no-resonance ring + USR</a:t>
                </a:r>
                <a:endParaRPr lang="en-US" sz="2000" b="1" dirty="0">
                  <a:solidFill>
                    <a:srgbClr val="0070C0"/>
                  </a:solidFill>
                </a:endParaRPr>
              </a:p>
              <a:p>
                <a:pPr marL="0" indent="0">
                  <a:buNone/>
                </a:pPr>
                <a:r>
                  <a:rPr lang="en-US" b="1" dirty="0">
                    <a:latin typeface="Algerian" panose="04020705040A02060702" pitchFamily="82" charset="0"/>
                  </a:rPr>
                  <a:t> </a:t>
                </a:r>
                <a:r>
                  <a:rPr lang="en-US" b="1" dirty="0" smtClean="0">
                    <a:latin typeface="Algerian" panose="04020705040A02060702" pitchFamily="82" charset="0"/>
                  </a:rPr>
                  <a:t>                            --- No </a:t>
                </a:r>
                <a:r>
                  <a:rPr lang="en-US" b="1" dirty="0">
                    <a:latin typeface="Algerian" panose="04020705040A02060702" pitchFamily="82" charset="0"/>
                  </a:rPr>
                  <a:t>opportunism </a:t>
                </a:r>
                <a:r>
                  <a:rPr lang="en-US" b="1" dirty="0" smtClean="0">
                    <a:latin typeface="Algerian" panose="04020705040A02060702" pitchFamily="82" charset="0"/>
                  </a:rPr>
                  <a:t>! --- </a:t>
                </a:r>
                <a:endParaRPr lang="en-US" b="1" dirty="0">
                  <a:latin typeface="Algerian" panose="04020705040A02060702" pitchFamily="82"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76" t="-914" b="-1714"/>
                </a:stretch>
              </a:blipFill>
            </p:spPr>
            <p:txBody>
              <a:bodyPr/>
              <a:lstStyle/>
              <a:p>
                <a:r>
                  <a:rPr lang="en-US">
                    <a:noFill/>
                  </a:rPr>
                  <a:t> </a:t>
                </a:r>
              </a:p>
            </p:txBody>
          </p:sp>
        </mc:Fallback>
      </mc:AlternateContent>
    </p:spTree>
    <p:extLst>
      <p:ext uri="{BB962C8B-B14F-4D97-AF65-F5344CB8AC3E}">
        <p14:creationId xmlns:p14="http://schemas.microsoft.com/office/powerpoint/2010/main" val="3941487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914400"/>
          </a:xfrm>
        </p:spPr>
        <p:txBody>
          <a:bodyPr/>
          <a:lstStyle/>
          <a:p>
            <a:r>
              <a:rPr lang="en-US" sz="3200" dirty="0">
                <a:solidFill>
                  <a:srgbClr val="FF0000"/>
                </a:solidFill>
              </a:rPr>
              <a:t>RF-painting for stacking in one CM</a:t>
            </a:r>
            <a:br>
              <a:rPr lang="en-US" sz="3200" dirty="0">
                <a:solidFill>
                  <a:srgbClr val="FF0000"/>
                </a:solidFill>
              </a:rPr>
            </a:br>
            <a:endParaRPr lang="en-US" sz="3200" dirty="0">
              <a:solidFill>
                <a:srgbClr val="FF0000"/>
              </a:solidFill>
            </a:endParaRPr>
          </a:p>
        </p:txBody>
      </p:sp>
      <p:sp>
        <p:nvSpPr>
          <p:cNvPr id="4" name="Content Placeholder 3"/>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78025"/>
            <a:ext cx="7632700" cy="290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644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Shortening the initial cooling time</a:t>
            </a:r>
            <a:endParaRPr lang="en-US" dirty="0">
              <a:solidFill>
                <a:srgbClr val="FF0000"/>
              </a:solidFill>
            </a:endParaRPr>
          </a:p>
        </p:txBody>
      </p:sp>
      <p:sp>
        <p:nvSpPr>
          <p:cNvPr id="3" name="Content Placeholder 2"/>
          <p:cNvSpPr>
            <a:spLocks noGrp="1"/>
          </p:cNvSpPr>
          <p:nvPr>
            <p:ph idx="1"/>
          </p:nvPr>
        </p:nvSpPr>
        <p:spPr>
          <a:xfrm>
            <a:off x="762000" y="1295400"/>
            <a:ext cx="7772400" cy="5334000"/>
          </a:xfrm>
        </p:spPr>
        <p:txBody>
          <a:bodyPr/>
          <a:lstStyle/>
          <a:p>
            <a:r>
              <a:rPr lang="en-US" dirty="0" smtClean="0"/>
              <a:t>At optimal organization of EC (including the dispersive cooling), cooling time is determined by the 6D normalized </a:t>
            </a:r>
            <a:r>
              <a:rPr lang="en-US" dirty="0" err="1" smtClean="0"/>
              <a:t>emittance</a:t>
            </a:r>
            <a:r>
              <a:rPr lang="en-US" dirty="0" smtClean="0"/>
              <a:t> of ion beam (beam extension is not necessary but can be applied when  advantageous) </a:t>
            </a:r>
          </a:p>
          <a:p>
            <a:r>
              <a:rPr lang="en-US" dirty="0" smtClean="0"/>
              <a:t>So, when having one CM </a:t>
            </a:r>
            <a:r>
              <a:rPr lang="en-US" dirty="0" err="1" smtClean="0"/>
              <a:t>emittance</a:t>
            </a:r>
            <a:r>
              <a:rPr lang="en-US" dirty="0" smtClean="0"/>
              <a:t> small, one receives a significant reduction of the cooling time (cooling after injection to collider ring; and initial cooling at top energy)</a:t>
            </a:r>
            <a:endParaRPr lang="en-US" dirty="0"/>
          </a:p>
        </p:txBody>
      </p:sp>
    </p:spTree>
    <p:extLst>
      <p:ext uri="{BB962C8B-B14F-4D97-AF65-F5344CB8AC3E}">
        <p14:creationId xmlns:p14="http://schemas.microsoft.com/office/powerpoint/2010/main" val="3794936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914400"/>
          </a:xfrm>
        </p:spPr>
        <p:txBody>
          <a:bodyPr/>
          <a:lstStyle/>
          <a:p>
            <a:r>
              <a:rPr lang="en-US" sz="2800" dirty="0">
                <a:solidFill>
                  <a:srgbClr val="FF0000"/>
                </a:solidFill>
              </a:rPr>
              <a:t>Potential to overcome the </a:t>
            </a:r>
            <a:r>
              <a:rPr lang="en-US" sz="2800" dirty="0" err="1" smtClean="0">
                <a:solidFill>
                  <a:srgbClr val="FF0000"/>
                </a:solidFill>
              </a:rPr>
              <a:t>SpCh</a:t>
            </a:r>
            <a:r>
              <a:rPr lang="en-US" sz="2800" dirty="0" smtClean="0">
                <a:solidFill>
                  <a:srgbClr val="FF0000"/>
                </a:solidFill>
              </a:rPr>
              <a:t> </a:t>
            </a:r>
            <a:r>
              <a:rPr lang="en-US" sz="2800" dirty="0">
                <a:solidFill>
                  <a:srgbClr val="FF0000"/>
                </a:solidFill>
              </a:rPr>
              <a:t>limitation </a:t>
            </a:r>
            <a:r>
              <a:rPr lang="en-US" sz="2800" dirty="0" smtClean="0">
                <a:solidFill>
                  <a:srgbClr val="FF0000"/>
                </a:solidFill>
              </a:rPr>
              <a:t/>
            </a:r>
            <a:br>
              <a:rPr lang="en-US" sz="2800" dirty="0" smtClean="0">
                <a:solidFill>
                  <a:srgbClr val="FF0000"/>
                </a:solidFill>
              </a:rPr>
            </a:br>
            <a:r>
              <a:rPr lang="en-US" sz="2800" dirty="0" smtClean="0">
                <a:solidFill>
                  <a:srgbClr val="FF0000"/>
                </a:solidFill>
              </a:rPr>
              <a:t>of EIC luminosity </a:t>
            </a:r>
            <a:endParaRPr lang="en-US" sz="2800" dirty="0">
              <a:solidFill>
                <a:srgbClr val="FF0000"/>
              </a:solidFill>
            </a:endParaRPr>
          </a:p>
        </p:txBody>
      </p:sp>
      <p:sp>
        <p:nvSpPr>
          <p:cNvPr id="3" name="Content Placeholder 2"/>
          <p:cNvSpPr>
            <a:spLocks noGrp="1"/>
          </p:cNvSpPr>
          <p:nvPr>
            <p:ph idx="1"/>
          </p:nvPr>
        </p:nvSpPr>
        <p:spPr>
          <a:xfrm>
            <a:off x="685800" y="1828800"/>
            <a:ext cx="7772400" cy="5334000"/>
          </a:xfrm>
        </p:spPr>
        <p:txBody>
          <a:bodyPr/>
          <a:lstStyle/>
          <a:p>
            <a:r>
              <a:rPr lang="en-US" b="1" dirty="0" smtClean="0">
                <a:solidFill>
                  <a:srgbClr val="0000FF"/>
                </a:solidFill>
              </a:rPr>
              <a:t>While maintaining </a:t>
            </a:r>
            <a:r>
              <a:rPr lang="en-US" b="1" dirty="0">
                <a:solidFill>
                  <a:srgbClr val="0000FF"/>
                </a:solidFill>
              </a:rPr>
              <a:t>a</a:t>
            </a:r>
            <a:r>
              <a:rPr lang="en-US" b="1" dirty="0" smtClean="0">
                <a:solidFill>
                  <a:srgbClr val="0000FF"/>
                </a:solidFill>
              </a:rPr>
              <a:t> round-rotating cooled beam state around the ring, one can transform </a:t>
            </a:r>
            <a:r>
              <a:rPr lang="en-US" b="1" i="1" dirty="0" smtClean="0">
                <a:solidFill>
                  <a:srgbClr val="FF0000"/>
                </a:solidFill>
              </a:rPr>
              <a:t>round beam to flat</a:t>
            </a:r>
            <a:r>
              <a:rPr lang="en-US" b="1" dirty="0" smtClean="0">
                <a:solidFill>
                  <a:srgbClr val="0000FF"/>
                </a:solidFill>
              </a:rPr>
              <a:t> to the IP (since the e-beam is flat), in this way </a:t>
            </a:r>
            <a:r>
              <a:rPr lang="en-US" b="1" dirty="0" smtClean="0">
                <a:solidFill>
                  <a:srgbClr val="FF0000"/>
                </a:solidFill>
              </a:rPr>
              <a:t>gaining luminosity over the SC limit of the ring</a:t>
            </a:r>
            <a:r>
              <a:rPr lang="en-US" b="1" dirty="0" smtClean="0">
                <a:solidFill>
                  <a:srgbClr val="0000FF"/>
                </a:solidFill>
              </a:rPr>
              <a:t>.</a:t>
            </a:r>
            <a:endParaRPr lang="en-US" b="1" dirty="0">
              <a:solidFill>
                <a:srgbClr val="0000FF"/>
              </a:solidFill>
            </a:endParaRPr>
          </a:p>
        </p:txBody>
      </p:sp>
    </p:spTree>
    <p:extLst>
      <p:ext uri="{BB962C8B-B14F-4D97-AF65-F5344CB8AC3E}">
        <p14:creationId xmlns:p14="http://schemas.microsoft.com/office/powerpoint/2010/main" val="548593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Easing the IR design</a:t>
            </a:r>
            <a:endParaRPr lang="en-US" dirty="0">
              <a:solidFill>
                <a:srgbClr val="FF0000"/>
              </a:solidFill>
            </a:endParaRPr>
          </a:p>
        </p:txBody>
      </p:sp>
      <p:sp>
        <p:nvSpPr>
          <p:cNvPr id="3" name="Content Placeholder 2"/>
          <p:cNvSpPr>
            <a:spLocks noGrp="1"/>
          </p:cNvSpPr>
          <p:nvPr>
            <p:ph idx="1"/>
          </p:nvPr>
        </p:nvSpPr>
        <p:spPr>
          <a:xfrm>
            <a:off x="457200" y="1371600"/>
            <a:ext cx="8077200" cy="5334000"/>
          </a:xfrm>
        </p:spPr>
        <p:txBody>
          <a:bodyPr/>
          <a:lstStyle/>
          <a:p>
            <a:r>
              <a:rPr lang="en-US" dirty="0" smtClean="0"/>
              <a:t>Having flat or one-CM-round beam in IR is  easing significantly the </a:t>
            </a:r>
            <a:r>
              <a:rPr lang="en-US" b="1" i="1" dirty="0" smtClean="0"/>
              <a:t>achromatic IR </a:t>
            </a:r>
            <a:r>
              <a:rPr lang="en-US" dirty="0" smtClean="0"/>
              <a:t>design</a:t>
            </a:r>
          </a:p>
          <a:p>
            <a:r>
              <a:rPr lang="en-US" dirty="0" smtClean="0"/>
              <a:t>Allows one to  reduce limitations of </a:t>
            </a:r>
            <a:r>
              <a:rPr lang="en-US" i="1" dirty="0" smtClean="0"/>
              <a:t>dynamical aperture </a:t>
            </a:r>
            <a:r>
              <a:rPr lang="en-US" dirty="0" smtClean="0"/>
              <a:t>due to the non-linear fields of achromatic IR</a:t>
            </a:r>
            <a:endParaRPr lang="en-US" dirty="0"/>
          </a:p>
        </p:txBody>
      </p:sp>
    </p:spTree>
    <p:extLst>
      <p:ext uri="{BB962C8B-B14F-4D97-AF65-F5344CB8AC3E}">
        <p14:creationId xmlns:p14="http://schemas.microsoft.com/office/powerpoint/2010/main" val="801453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16" y="0"/>
            <a:ext cx="8229600" cy="1143000"/>
          </a:xfrm>
        </p:spPr>
        <p:txBody>
          <a:bodyPr>
            <a:normAutofit fontScale="90000"/>
          </a:bodyPr>
          <a:lstStyle/>
          <a:p>
            <a:r>
              <a:rPr lang="en-US" sz="3600" b="1" i="1" u="sng" dirty="0" smtClean="0">
                <a:solidFill>
                  <a:srgbClr val="FF0000"/>
                </a:solidFill>
              </a:rPr>
              <a:t>Low energy ion front-end </a:t>
            </a:r>
            <a:r>
              <a:rPr lang="en-US" sz="3600" b="1" i="1" u="sng" dirty="0">
                <a:solidFill>
                  <a:srgbClr val="FF0000"/>
                </a:solidFill>
              </a:rPr>
              <a:t>T</a:t>
            </a:r>
            <a:r>
              <a:rPr lang="en-US" sz="3600" b="1" i="1" u="sng" dirty="0" smtClean="0">
                <a:solidFill>
                  <a:srgbClr val="FF0000"/>
                </a:solidFill>
              </a:rPr>
              <a:t>est Facility (ITF)</a:t>
            </a:r>
            <a:r>
              <a:rPr lang="en-US" sz="3600" u="sng" dirty="0" smtClean="0">
                <a:solidFill>
                  <a:srgbClr val="FF0000"/>
                </a:solidFill>
              </a:rPr>
              <a:t/>
            </a:r>
            <a:br>
              <a:rPr lang="en-US" sz="3600" u="sng" dirty="0" smtClean="0">
                <a:solidFill>
                  <a:srgbClr val="FF0000"/>
                </a:solidFill>
              </a:rPr>
            </a:br>
            <a:endParaRPr lang="en-US" sz="3600" u="sng"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t>Polarized ion source, universal</a:t>
            </a:r>
          </a:p>
          <a:p>
            <a:r>
              <a:rPr lang="en-US" sz="2400" dirty="0" smtClean="0"/>
              <a:t>RFQ and DTL 10 MeV</a:t>
            </a:r>
          </a:p>
          <a:p>
            <a:r>
              <a:rPr lang="en-US" sz="2400" dirty="0" smtClean="0"/>
              <a:t>Small booster-synchrotron 200 MeV with DC EC</a:t>
            </a:r>
          </a:p>
          <a:p>
            <a:pPr marL="0" indent="0">
              <a:buNone/>
            </a:pPr>
            <a:r>
              <a:rPr lang="en-US" sz="2400" dirty="0" smtClean="0"/>
              <a:t>     -Coupled optics (circular modes)</a:t>
            </a:r>
          </a:p>
          <a:p>
            <a:pPr marL="0" indent="0">
              <a:buNone/>
            </a:pPr>
            <a:r>
              <a:rPr lang="en-US" sz="2400" dirty="0" smtClean="0"/>
              <a:t>     -Space </a:t>
            </a:r>
            <a:r>
              <a:rPr lang="en-US" sz="2400" dirty="0"/>
              <a:t>charge with Circular  Modes</a:t>
            </a:r>
          </a:p>
          <a:p>
            <a:pPr marL="0" indent="0">
              <a:buNone/>
            </a:pPr>
            <a:r>
              <a:rPr lang="en-US" sz="2400" dirty="0" smtClean="0"/>
              <a:t>     -Matched </a:t>
            </a:r>
            <a:r>
              <a:rPr lang="en-US" sz="2400" dirty="0"/>
              <a:t>El. Cool. for low 4D </a:t>
            </a:r>
            <a:r>
              <a:rPr lang="en-US" sz="2400" dirty="0" err="1"/>
              <a:t>emittance</a:t>
            </a:r>
            <a:endParaRPr lang="en-US" sz="2400" dirty="0"/>
          </a:p>
          <a:p>
            <a:pPr marL="0" indent="0">
              <a:buNone/>
            </a:pPr>
            <a:r>
              <a:rPr lang="en-US" sz="2400" dirty="0" smtClean="0"/>
              <a:t>     -</a:t>
            </a:r>
            <a:r>
              <a:rPr lang="en-US" sz="2400" dirty="0" err="1" smtClean="0"/>
              <a:t>Polarimetry</a:t>
            </a:r>
            <a:r>
              <a:rPr lang="en-US" sz="2400" dirty="0" smtClean="0"/>
              <a:t> tests</a:t>
            </a:r>
          </a:p>
          <a:p>
            <a:pPr marL="0" indent="0">
              <a:buNone/>
            </a:pPr>
            <a:r>
              <a:rPr lang="en-US" sz="2400" dirty="0" smtClean="0"/>
              <a:t>     -Study spin resonance, natural and RF (figure 8 ring)</a:t>
            </a:r>
          </a:p>
        </p:txBody>
      </p:sp>
      <p:sp>
        <p:nvSpPr>
          <p:cNvPr id="4" name="Rectangle 3"/>
          <p:cNvSpPr/>
          <p:nvPr/>
        </p:nvSpPr>
        <p:spPr>
          <a:xfrm>
            <a:off x="0" y="6488668"/>
            <a:ext cx="495649" cy="461665"/>
          </a:xfrm>
          <a:prstGeom prst="rect">
            <a:avLst/>
          </a:prstGeom>
        </p:spPr>
        <p:txBody>
          <a:bodyPr wrap="none">
            <a:spAutoFit/>
          </a:bodyPr>
          <a:lstStyle/>
          <a:p>
            <a:r>
              <a:rPr lang="en-US" sz="2400" dirty="0" smtClean="0"/>
              <a:t>13</a:t>
            </a:r>
            <a:endParaRPr lang="en-US" sz="2400" dirty="0"/>
          </a:p>
        </p:txBody>
      </p:sp>
    </p:spTree>
    <p:extLst>
      <p:ext uri="{BB962C8B-B14F-4D97-AF65-F5344CB8AC3E}">
        <p14:creationId xmlns:p14="http://schemas.microsoft.com/office/powerpoint/2010/main" val="2956976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US" dirty="0" smtClean="0">
                <a:solidFill>
                  <a:srgbClr val="FF0000"/>
                </a:solidFill>
              </a:rPr>
              <a:t>Conclusion</a:t>
            </a:r>
            <a:endParaRPr lang="en-US" dirty="0">
              <a:solidFill>
                <a:srgbClr val="FF0000"/>
              </a:solidFill>
            </a:endParaRPr>
          </a:p>
        </p:txBody>
      </p:sp>
      <p:sp>
        <p:nvSpPr>
          <p:cNvPr id="3" name="Content Placeholder 2"/>
          <p:cNvSpPr>
            <a:spLocks noGrp="1"/>
          </p:cNvSpPr>
          <p:nvPr>
            <p:ph idx="1"/>
          </p:nvPr>
        </p:nvSpPr>
        <p:spPr>
          <a:xfrm>
            <a:off x="76200" y="990600"/>
            <a:ext cx="8686800" cy="5334000"/>
          </a:xfrm>
        </p:spPr>
        <p:txBody>
          <a:bodyPr/>
          <a:lstStyle/>
          <a:p>
            <a:pPr marL="0" indent="0">
              <a:buNone/>
            </a:pPr>
            <a:endParaRPr lang="en-US" dirty="0" smtClean="0"/>
          </a:p>
          <a:p>
            <a:pPr marL="0" indent="0">
              <a:buNone/>
            </a:pPr>
            <a:r>
              <a:rPr lang="en-US" sz="3200" b="1" dirty="0" smtClean="0">
                <a:solidFill>
                  <a:srgbClr val="FF0000"/>
                </a:solidFill>
              </a:rPr>
              <a:t>       </a:t>
            </a:r>
            <a:r>
              <a:rPr lang="en-US" sz="3200" b="1" dirty="0" smtClean="0">
                <a:solidFill>
                  <a:srgbClr val="0000FF"/>
                </a:solidFill>
                <a:latin typeface="Algerian" panose="04020705040A02060702" pitchFamily="82" charset="0"/>
              </a:rPr>
              <a:t>Goals </a:t>
            </a:r>
            <a:r>
              <a:rPr lang="en-US" sz="3200" b="1" dirty="0">
                <a:solidFill>
                  <a:srgbClr val="0000FF"/>
                </a:solidFill>
                <a:latin typeface="Algerian" panose="04020705040A02060702" pitchFamily="82" charset="0"/>
              </a:rPr>
              <a:t>of R&amp;D beyond the </a:t>
            </a:r>
            <a:r>
              <a:rPr lang="en-US" sz="3200" b="1" dirty="0" smtClean="0">
                <a:solidFill>
                  <a:srgbClr val="0000FF"/>
                </a:solidFill>
                <a:latin typeface="Algerian" panose="04020705040A02060702" pitchFamily="82" charset="0"/>
              </a:rPr>
              <a:t>baseline:</a:t>
            </a:r>
            <a:endParaRPr lang="en-US" sz="3200" b="1" dirty="0">
              <a:solidFill>
                <a:srgbClr val="0000FF"/>
              </a:solidFill>
              <a:latin typeface="Algerian" panose="04020705040A02060702" pitchFamily="82" charset="0"/>
            </a:endParaRPr>
          </a:p>
          <a:p>
            <a:endParaRPr lang="en-US" dirty="0" smtClean="0"/>
          </a:p>
          <a:p>
            <a:pPr marL="0" indent="0">
              <a:buNone/>
            </a:pPr>
            <a:endParaRPr lang="en-US" dirty="0"/>
          </a:p>
          <a:p>
            <a:pPr marL="0" indent="0" algn="just">
              <a:buNone/>
            </a:pPr>
            <a:r>
              <a:rPr lang="en-US" b="1" dirty="0" smtClean="0">
                <a:solidFill>
                  <a:srgbClr val="FF0000"/>
                </a:solidFill>
              </a:rPr>
              <a:t>          --- </a:t>
            </a:r>
            <a:r>
              <a:rPr lang="en-US" b="1" i="1" dirty="0" smtClean="0">
                <a:solidFill>
                  <a:srgbClr val="FF0000"/>
                </a:solidFill>
              </a:rPr>
              <a:t>Maintain the conceptual superiority of the </a:t>
            </a:r>
            <a:r>
              <a:rPr lang="en-US" b="1" i="1" dirty="0" err="1" smtClean="0">
                <a:solidFill>
                  <a:srgbClr val="FF0000"/>
                </a:solidFill>
              </a:rPr>
              <a:t>EIC@JLab</a:t>
            </a:r>
            <a:endParaRPr lang="en-US" b="1" i="1" dirty="0" smtClean="0">
              <a:solidFill>
                <a:srgbClr val="FF0000"/>
              </a:solidFill>
            </a:endParaRPr>
          </a:p>
          <a:p>
            <a:pPr marL="0" indent="0" algn="just">
              <a:buNone/>
            </a:pPr>
            <a:r>
              <a:rPr lang="en-US" b="1" i="1" dirty="0" smtClean="0">
                <a:solidFill>
                  <a:srgbClr val="FF0000"/>
                </a:solidFill>
              </a:rPr>
              <a:t>                     in capabilities, efficiency and operation cost </a:t>
            </a:r>
            <a:r>
              <a:rPr lang="en-US" b="1" dirty="0" smtClean="0">
                <a:solidFill>
                  <a:srgbClr val="FF0000"/>
                </a:solidFill>
              </a:rPr>
              <a:t>---</a:t>
            </a:r>
          </a:p>
          <a:p>
            <a:pPr marL="0" indent="0" algn="just">
              <a:buNone/>
            </a:pPr>
            <a:endParaRPr lang="en-US" b="1" dirty="0">
              <a:solidFill>
                <a:srgbClr val="FF0000"/>
              </a:solidFill>
            </a:endParaRPr>
          </a:p>
          <a:p>
            <a:pPr marL="0" indent="0" algn="ctr">
              <a:buNone/>
            </a:pPr>
            <a:r>
              <a:rPr lang="en-US" b="1" dirty="0" smtClean="0">
                <a:solidFill>
                  <a:srgbClr val="FF0000"/>
                </a:solidFill>
              </a:rPr>
              <a:t>Thank you for your attention and interest!</a:t>
            </a:r>
            <a:endParaRPr lang="en-US" b="1" dirty="0">
              <a:solidFill>
                <a:srgbClr val="FF0000"/>
              </a:solidFill>
            </a:endParaRPr>
          </a:p>
        </p:txBody>
      </p:sp>
    </p:spTree>
    <p:extLst>
      <p:ext uri="{BB962C8B-B14F-4D97-AF65-F5344CB8AC3E}">
        <p14:creationId xmlns:p14="http://schemas.microsoft.com/office/powerpoint/2010/main" val="212008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Magnets</a:t>
            </a:r>
            <a:endParaRPr lang="en-US" dirty="0"/>
          </a:p>
        </p:txBody>
      </p:sp>
      <p:sp>
        <p:nvSpPr>
          <p:cNvPr id="3" name="Content Placeholder 2"/>
          <p:cNvSpPr>
            <a:spLocks noGrp="1"/>
          </p:cNvSpPr>
          <p:nvPr>
            <p:ph idx="1"/>
          </p:nvPr>
        </p:nvSpPr>
        <p:spPr/>
        <p:txBody>
          <a:bodyPr/>
          <a:lstStyle/>
          <a:p>
            <a:r>
              <a:rPr lang="en-US" dirty="0" smtClean="0"/>
              <a:t>SF: baseline or R&amp;D ?</a:t>
            </a:r>
          </a:p>
          <a:p>
            <a:r>
              <a:rPr lang="en-US" dirty="0" smtClean="0"/>
              <a:t>Explore the achieved and explored SC </a:t>
            </a:r>
            <a:r>
              <a:rPr lang="en-US" b="1" i="1" dirty="0" smtClean="0"/>
              <a:t>sin</a:t>
            </a:r>
            <a:r>
              <a:rPr lang="en-US" dirty="0" smtClean="0"/>
              <a:t>-technology level  </a:t>
            </a:r>
          </a:p>
          <a:p>
            <a:pPr marL="0" indent="0">
              <a:buNone/>
            </a:pPr>
            <a:r>
              <a:rPr lang="en-US" b="1" i="1" dirty="0"/>
              <a:t> </a:t>
            </a:r>
            <a:r>
              <a:rPr lang="en-US" b="1" i="1" dirty="0" smtClean="0"/>
              <a:t>    </a:t>
            </a:r>
            <a:r>
              <a:rPr lang="en-US" dirty="0" smtClean="0"/>
              <a:t>1)</a:t>
            </a:r>
            <a:r>
              <a:rPr lang="en-US" b="1" i="1" dirty="0" smtClean="0"/>
              <a:t> cable</a:t>
            </a:r>
            <a:r>
              <a:rPr lang="en-US" dirty="0" smtClean="0"/>
              <a:t>  (fast ramp &amp; efficient operation)</a:t>
            </a:r>
          </a:p>
          <a:p>
            <a:pPr marL="0" indent="0">
              <a:buNone/>
            </a:pPr>
            <a:r>
              <a:rPr lang="en-US" dirty="0"/>
              <a:t> </a:t>
            </a:r>
            <a:r>
              <a:rPr lang="en-US" dirty="0" smtClean="0"/>
              <a:t>    2) </a:t>
            </a:r>
            <a:r>
              <a:rPr lang="en-US" b="1" i="1" dirty="0" smtClean="0"/>
              <a:t>bent dipoles</a:t>
            </a:r>
          </a:p>
          <a:p>
            <a:pPr marL="0" indent="0">
              <a:buNone/>
            </a:pPr>
            <a:r>
              <a:rPr lang="en-US" b="1" i="1" dirty="0"/>
              <a:t> </a:t>
            </a:r>
            <a:r>
              <a:rPr lang="en-US" b="1" i="1" dirty="0" smtClean="0"/>
              <a:t>    Expand expert consultant and collaborations:</a:t>
            </a:r>
          </a:p>
          <a:p>
            <a:pPr marL="0" indent="0">
              <a:buNone/>
            </a:pPr>
            <a:r>
              <a:rPr lang="en-US" dirty="0" smtClean="0"/>
              <a:t>     </a:t>
            </a:r>
            <a:r>
              <a:rPr lang="en-US" b="1" u="sng" dirty="0" smtClean="0">
                <a:solidFill>
                  <a:srgbClr val="FF0000"/>
                </a:solidFill>
              </a:rPr>
              <a:t>Exchange visits &amp; collaborate JINR/GSI</a:t>
            </a:r>
          </a:p>
          <a:p>
            <a:pPr marL="0" indent="0">
              <a:buNone/>
            </a:pPr>
            <a:r>
              <a:rPr lang="en-US" b="1" u="sng" dirty="0" smtClean="0">
                <a:solidFill>
                  <a:srgbClr val="FF0000"/>
                </a:solidFill>
              </a:rPr>
              <a:t> </a:t>
            </a:r>
            <a:endParaRPr lang="en-US" b="1" u="sng" dirty="0">
              <a:solidFill>
                <a:srgbClr val="FF0000"/>
              </a:solidFill>
            </a:endParaRPr>
          </a:p>
        </p:txBody>
      </p:sp>
    </p:spTree>
    <p:extLst>
      <p:ext uri="{BB962C8B-B14F-4D97-AF65-F5344CB8AC3E}">
        <p14:creationId xmlns:p14="http://schemas.microsoft.com/office/powerpoint/2010/main" val="220436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473"/>
            <a:ext cx="7772400" cy="914400"/>
          </a:xfrm>
        </p:spPr>
        <p:txBody>
          <a:bodyPr>
            <a:normAutofit/>
          </a:bodyPr>
          <a:lstStyle/>
          <a:p>
            <a:r>
              <a:rPr lang="en-US" sz="3600" b="1" dirty="0" smtClean="0">
                <a:solidFill>
                  <a:srgbClr val="C00000"/>
                </a:solidFill>
              </a:rPr>
              <a:t>A sight on Ion Components</a:t>
            </a:r>
            <a:endParaRPr lang="en-US" sz="3600" b="1" dirty="0">
              <a:solidFill>
                <a:srgbClr val="C00000"/>
              </a:solidFill>
            </a:endParaRPr>
          </a:p>
        </p:txBody>
      </p:sp>
      <p:sp>
        <p:nvSpPr>
          <p:cNvPr id="3" name="Content Placeholder 2"/>
          <p:cNvSpPr>
            <a:spLocks noGrp="1"/>
          </p:cNvSpPr>
          <p:nvPr>
            <p:ph idx="1"/>
          </p:nvPr>
        </p:nvSpPr>
        <p:spPr>
          <a:xfrm>
            <a:off x="457200" y="1143000"/>
            <a:ext cx="8229600" cy="4525963"/>
          </a:xfrm>
        </p:spPr>
        <p:txBody>
          <a:bodyPr>
            <a:normAutofit fontScale="92500"/>
          </a:bodyPr>
          <a:lstStyle/>
          <a:p>
            <a:pPr marL="0" indent="0">
              <a:buNone/>
            </a:pPr>
            <a:r>
              <a:rPr lang="en-US" b="1" dirty="0" smtClean="0">
                <a:solidFill>
                  <a:srgbClr val="C00000"/>
                </a:solidFill>
              </a:rPr>
              <a:t> </a:t>
            </a:r>
            <a:r>
              <a:rPr lang="en-US" sz="2800" b="1" dirty="0" smtClean="0">
                <a:solidFill>
                  <a:srgbClr val="C00000"/>
                </a:solidFill>
              </a:rPr>
              <a:t>100 </a:t>
            </a:r>
            <a:r>
              <a:rPr lang="en-US" sz="2800" b="1" dirty="0">
                <a:solidFill>
                  <a:srgbClr val="C00000"/>
                </a:solidFill>
              </a:rPr>
              <a:t>MeV ion </a:t>
            </a:r>
            <a:r>
              <a:rPr lang="en-US" sz="2800" b="1" dirty="0" err="1">
                <a:solidFill>
                  <a:srgbClr val="C00000"/>
                </a:solidFill>
              </a:rPr>
              <a:t>linac</a:t>
            </a:r>
            <a:r>
              <a:rPr lang="en-US" sz="2800" b="1" dirty="0">
                <a:solidFill>
                  <a:srgbClr val="C00000"/>
                </a:solidFill>
              </a:rPr>
              <a:t> + </a:t>
            </a:r>
            <a:r>
              <a:rPr lang="en-US" sz="2800" dirty="0">
                <a:solidFill>
                  <a:srgbClr val="C00000"/>
                </a:solidFill>
              </a:rPr>
              <a:t>2</a:t>
            </a:r>
            <a:r>
              <a:rPr lang="en-US" sz="2800" b="1" dirty="0">
                <a:solidFill>
                  <a:srgbClr val="C00000"/>
                </a:solidFill>
              </a:rPr>
              <a:t> boosters </a:t>
            </a:r>
            <a:r>
              <a:rPr lang="en-US" sz="2800" b="1" dirty="0" smtClean="0">
                <a:solidFill>
                  <a:srgbClr val="C00000"/>
                </a:solidFill>
              </a:rPr>
              <a:t>injector for Collider ring</a:t>
            </a:r>
            <a:endParaRPr lang="en-US" sz="2800" b="1" dirty="0">
              <a:solidFill>
                <a:srgbClr val="C00000"/>
              </a:solidFill>
            </a:endParaRPr>
          </a:p>
          <a:p>
            <a:r>
              <a:rPr lang="en-US" sz="2400" dirty="0" smtClean="0"/>
              <a:t>100 MeV </a:t>
            </a:r>
            <a:r>
              <a:rPr lang="en-US" sz="2400" dirty="0" err="1" smtClean="0"/>
              <a:t>linac</a:t>
            </a:r>
            <a:r>
              <a:rPr lang="en-US" sz="2400" dirty="0" smtClean="0"/>
              <a:t> suggests about </a:t>
            </a:r>
            <a:r>
              <a:rPr lang="en-US" dirty="0"/>
              <a:t>9</a:t>
            </a:r>
            <a:r>
              <a:rPr lang="en-US" sz="2400" dirty="0" smtClean="0"/>
              <a:t>0 M$ cost reduction (!)</a:t>
            </a:r>
          </a:p>
          <a:p>
            <a:r>
              <a:rPr lang="en-US" sz="2400" b="1" dirty="0" smtClean="0">
                <a:solidFill>
                  <a:srgbClr val="0000FF"/>
                </a:solidFill>
              </a:rPr>
              <a:t>Pre-booster:</a:t>
            </a:r>
            <a:r>
              <a:rPr lang="en-US" sz="2400" dirty="0" smtClean="0"/>
              <a:t> Design a (reasonably) shortest 3 GeV </a:t>
            </a:r>
            <a:r>
              <a:rPr lang="en-US" sz="2400" b="1" dirty="0" smtClean="0"/>
              <a:t>racetrack booster </a:t>
            </a:r>
            <a:r>
              <a:rPr lang="en-US" sz="2400" dirty="0" smtClean="0"/>
              <a:t>(warm or SF). </a:t>
            </a:r>
            <a:r>
              <a:rPr lang="en-US" sz="2400" b="1" u="sng" dirty="0" smtClean="0">
                <a:solidFill>
                  <a:srgbClr val="0000FF"/>
                </a:solidFill>
              </a:rPr>
              <a:t>Advantages:</a:t>
            </a:r>
          </a:p>
          <a:p>
            <a:pPr marL="0" indent="0">
              <a:buNone/>
            </a:pPr>
            <a:r>
              <a:rPr lang="en-US" sz="2400" dirty="0" smtClean="0"/>
              <a:t>     - reduction of Sp. Ch. Impact by a factor  about 2.5 (better emittance</a:t>
            </a:r>
          </a:p>
          <a:p>
            <a:pPr marL="0" indent="0">
              <a:buNone/>
            </a:pPr>
            <a:r>
              <a:rPr lang="en-US" dirty="0"/>
              <a:t> </a:t>
            </a:r>
            <a:r>
              <a:rPr lang="en-US" dirty="0" smtClean="0"/>
              <a:t>     </a:t>
            </a:r>
            <a:r>
              <a:rPr lang="en-US" sz="2400" dirty="0" smtClean="0"/>
              <a:t> or higher accumulated current)</a:t>
            </a:r>
          </a:p>
          <a:p>
            <a:pPr marL="0" indent="0">
              <a:buNone/>
            </a:pPr>
            <a:r>
              <a:rPr lang="en-US" sz="2400" dirty="0" smtClean="0"/>
              <a:t>     - two times shorter SC solenoid for proton spin </a:t>
            </a:r>
          </a:p>
          <a:p>
            <a:pPr marL="0" indent="0">
              <a:buNone/>
            </a:pPr>
            <a:r>
              <a:rPr lang="en-US" sz="2400" b="1" u="sng" dirty="0" smtClean="0">
                <a:solidFill>
                  <a:srgbClr val="0000FF"/>
                </a:solidFill>
              </a:rPr>
              <a:t>Large Booster</a:t>
            </a:r>
            <a:r>
              <a:rPr lang="en-US" sz="2400" dirty="0" smtClean="0">
                <a:solidFill>
                  <a:srgbClr val="0000FF"/>
                </a:solidFill>
              </a:rPr>
              <a:t>:</a:t>
            </a:r>
          </a:p>
          <a:p>
            <a:r>
              <a:rPr lang="en-US" sz="2400" b="1" dirty="0" smtClean="0">
                <a:solidFill>
                  <a:srgbClr val="0000FF"/>
                </a:solidFill>
              </a:rPr>
              <a:t>Use E-collider ring as large ion booster</a:t>
            </a:r>
          </a:p>
          <a:p>
            <a:r>
              <a:rPr lang="en-US" sz="2400" dirty="0" smtClean="0"/>
              <a:t> </a:t>
            </a:r>
            <a:r>
              <a:rPr lang="en-US" sz="2400" b="1" dirty="0" smtClean="0">
                <a:solidFill>
                  <a:srgbClr val="0000FF"/>
                </a:solidFill>
              </a:rPr>
              <a:t>Alternative</a:t>
            </a:r>
            <a:r>
              <a:rPr lang="en-US" sz="2400" dirty="0" smtClean="0"/>
              <a:t> (V. </a:t>
            </a:r>
            <a:r>
              <a:rPr lang="en-US" sz="2400" dirty="0" err="1" smtClean="0"/>
              <a:t>Morozov</a:t>
            </a:r>
            <a:r>
              <a:rPr lang="en-US" sz="2400" dirty="0" smtClean="0"/>
              <a:t>): Design separate SF LB ring (400 M circumference)</a:t>
            </a:r>
            <a:endParaRPr lang="en-US" sz="2400" dirty="0"/>
          </a:p>
        </p:txBody>
      </p:sp>
      <p:sp>
        <p:nvSpPr>
          <p:cNvPr id="4" name="Rectangle 3"/>
          <p:cNvSpPr/>
          <p:nvPr/>
        </p:nvSpPr>
        <p:spPr>
          <a:xfrm>
            <a:off x="1553" y="6488668"/>
            <a:ext cx="340158" cy="461665"/>
          </a:xfrm>
          <a:prstGeom prst="rect">
            <a:avLst/>
          </a:prstGeom>
        </p:spPr>
        <p:txBody>
          <a:bodyPr wrap="none">
            <a:spAutoFit/>
          </a:bodyPr>
          <a:lstStyle/>
          <a:p>
            <a:r>
              <a:rPr lang="en-US" sz="2400" dirty="0" smtClean="0"/>
              <a:t>6</a:t>
            </a:r>
            <a:endParaRPr lang="en-US" sz="2400" dirty="0"/>
          </a:p>
        </p:txBody>
      </p:sp>
    </p:spTree>
    <p:extLst>
      <p:ext uri="{BB962C8B-B14F-4D97-AF65-F5344CB8AC3E}">
        <p14:creationId xmlns:p14="http://schemas.microsoft.com/office/powerpoint/2010/main" val="345819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Electron Collider Ring</a:t>
            </a:r>
          </a:p>
        </p:txBody>
      </p:sp>
      <p:sp>
        <p:nvSpPr>
          <p:cNvPr id="3" name="Content Placeholder 2"/>
          <p:cNvSpPr>
            <a:spLocks noGrp="1"/>
          </p:cNvSpPr>
          <p:nvPr>
            <p:ph idx="1"/>
          </p:nvPr>
        </p:nvSpPr>
        <p:spPr>
          <a:xfrm>
            <a:off x="762000" y="1219200"/>
            <a:ext cx="7772400" cy="5334000"/>
          </a:xfrm>
        </p:spPr>
        <p:txBody>
          <a:bodyPr/>
          <a:lstStyle/>
          <a:p>
            <a:pPr marL="0" indent="0">
              <a:buNone/>
            </a:pPr>
            <a:r>
              <a:rPr lang="en-US" dirty="0" smtClean="0">
                <a:solidFill>
                  <a:srgbClr val="FF0000"/>
                </a:solidFill>
              </a:rPr>
              <a:t>                      </a:t>
            </a:r>
            <a:r>
              <a:rPr lang="en-US" sz="2800" b="1" u="sng" dirty="0" smtClean="0">
                <a:solidFill>
                  <a:srgbClr val="FF0000"/>
                </a:solidFill>
              </a:rPr>
              <a:t>Need small </a:t>
            </a:r>
            <a:r>
              <a:rPr lang="en-US" sz="2800" b="1" u="sng" dirty="0" err="1" smtClean="0">
                <a:solidFill>
                  <a:srgbClr val="FF0000"/>
                </a:solidFill>
              </a:rPr>
              <a:t>emittance</a:t>
            </a:r>
            <a:r>
              <a:rPr lang="en-US" sz="2800" b="1" u="sng" dirty="0" smtClean="0">
                <a:solidFill>
                  <a:srgbClr val="FF0000"/>
                </a:solidFill>
              </a:rPr>
              <a:t> !!!</a:t>
            </a:r>
          </a:p>
          <a:p>
            <a:pPr marL="0" indent="0">
              <a:buNone/>
            </a:pPr>
            <a:endParaRPr lang="en-US" sz="2800" b="1" u="sng" dirty="0" smtClean="0">
              <a:solidFill>
                <a:srgbClr val="FF0000"/>
              </a:solidFill>
            </a:endParaRPr>
          </a:p>
          <a:p>
            <a:r>
              <a:rPr lang="en-US" dirty="0" smtClean="0"/>
              <a:t>Investigate a modest advanced lattice concept: </a:t>
            </a:r>
          </a:p>
          <a:p>
            <a:pPr marL="0" indent="0">
              <a:buNone/>
            </a:pPr>
            <a:r>
              <a:rPr lang="en-US" dirty="0"/>
              <a:t> </a:t>
            </a:r>
            <a:r>
              <a:rPr lang="en-US" dirty="0" smtClean="0"/>
              <a:t>     </a:t>
            </a:r>
            <a:r>
              <a:rPr lang="en-US" b="1" dirty="0" smtClean="0">
                <a:solidFill>
                  <a:srgbClr val="0000FF"/>
                </a:solidFill>
              </a:rPr>
              <a:t>PEPII dipoles + SC quads</a:t>
            </a:r>
          </a:p>
          <a:p>
            <a:r>
              <a:rPr lang="en-US" dirty="0" smtClean="0"/>
              <a:t>Ultimate lattice concept: </a:t>
            </a:r>
            <a:r>
              <a:rPr lang="en-US" b="1" dirty="0" smtClean="0">
                <a:solidFill>
                  <a:srgbClr val="FF0000"/>
                </a:solidFill>
              </a:rPr>
              <a:t>short dipoles + SC quads</a:t>
            </a:r>
          </a:p>
          <a:p>
            <a:r>
              <a:rPr lang="en-US" dirty="0"/>
              <a:t>Are </a:t>
            </a:r>
            <a:r>
              <a:rPr lang="en-US" dirty="0" err="1"/>
              <a:t>sextupoles</a:t>
            </a:r>
            <a:r>
              <a:rPr lang="en-US" dirty="0"/>
              <a:t> absolutely needed in arcs?</a:t>
            </a:r>
          </a:p>
          <a:p>
            <a:pPr marL="0" indent="0">
              <a:buNone/>
            </a:pPr>
            <a:r>
              <a:rPr lang="en-US" dirty="0"/>
              <a:t>Place them in CCB ?/ gaining reduction of the 2</a:t>
            </a:r>
            <a:r>
              <a:rPr lang="en-US" baseline="30000" dirty="0"/>
              <a:t>nd</a:t>
            </a:r>
            <a:r>
              <a:rPr lang="en-US" dirty="0"/>
              <a:t> order chromatic tune?/</a:t>
            </a:r>
          </a:p>
          <a:p>
            <a:pPr marL="0" indent="0">
              <a:buNone/>
            </a:pPr>
            <a:endParaRPr lang="en-US" b="1" dirty="0">
              <a:solidFill>
                <a:srgbClr val="FF0000"/>
              </a:solidFill>
            </a:endParaRPr>
          </a:p>
        </p:txBody>
      </p:sp>
    </p:spTree>
    <p:extLst>
      <p:ext uri="{BB962C8B-B14F-4D97-AF65-F5344CB8AC3E}">
        <p14:creationId xmlns:p14="http://schemas.microsoft.com/office/powerpoint/2010/main" val="177569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Synchronization</a:t>
            </a:r>
            <a:endParaRPr lang="en-US" dirty="0">
              <a:solidFill>
                <a:srgbClr val="FF0000"/>
              </a:solidFill>
            </a:endParaRPr>
          </a:p>
        </p:txBody>
      </p:sp>
      <p:sp>
        <p:nvSpPr>
          <p:cNvPr id="3" name="Content Placeholder 2"/>
          <p:cNvSpPr>
            <a:spLocks noGrp="1"/>
          </p:cNvSpPr>
          <p:nvPr>
            <p:ph idx="1"/>
          </p:nvPr>
        </p:nvSpPr>
        <p:spPr>
          <a:xfrm>
            <a:off x="838200" y="1371600"/>
            <a:ext cx="7772400" cy="5334000"/>
          </a:xfrm>
        </p:spPr>
        <p:txBody>
          <a:bodyPr/>
          <a:lstStyle/>
          <a:p>
            <a:pPr marL="0" indent="0">
              <a:buNone/>
            </a:pPr>
            <a:r>
              <a:rPr lang="en-US" sz="2000" b="1" dirty="0" smtClean="0">
                <a:latin typeface="Algerian" panose="04020705040A02060702" pitchFamily="82" charset="0"/>
              </a:rPr>
              <a:t>                   Gear instability </a:t>
            </a:r>
            <a:r>
              <a:rPr lang="en-US" sz="2000" b="1" dirty="0" smtClean="0">
                <a:solidFill>
                  <a:srgbClr val="0070C0"/>
                </a:solidFill>
                <a:latin typeface="Algerian" panose="04020705040A02060702" pitchFamily="82" charset="0"/>
              </a:rPr>
              <a:t>is a</a:t>
            </a:r>
            <a:r>
              <a:rPr lang="en-US" sz="2000" b="1" dirty="0" smtClean="0">
                <a:latin typeface="Algerian" panose="04020705040A02060702" pitchFamily="82" charset="0"/>
              </a:rPr>
              <a:t> holloing ghost ,</a:t>
            </a:r>
          </a:p>
          <a:p>
            <a:pPr marL="0" indent="0">
              <a:buNone/>
            </a:pPr>
            <a:r>
              <a:rPr lang="en-US" sz="2000" b="1" dirty="0">
                <a:latin typeface="Algerian" panose="04020705040A02060702" pitchFamily="82" charset="0"/>
              </a:rPr>
              <a:t> </a:t>
            </a:r>
            <a:r>
              <a:rPr lang="en-US" sz="2000" b="1" dirty="0" smtClean="0">
                <a:latin typeface="Algerian" panose="04020705040A02060702" pitchFamily="82" charset="0"/>
              </a:rPr>
              <a:t>                                   </a:t>
            </a:r>
            <a:r>
              <a:rPr lang="en-US" sz="2000" b="1" dirty="0" smtClean="0">
                <a:solidFill>
                  <a:srgbClr val="0000FF"/>
                </a:solidFill>
                <a:latin typeface="Algerian" panose="04020705040A02060702" pitchFamily="82" charset="0"/>
              </a:rPr>
              <a:t>not more than that </a:t>
            </a:r>
            <a:r>
              <a:rPr lang="en-US" sz="3200" b="1" dirty="0" smtClean="0">
                <a:solidFill>
                  <a:srgbClr val="0000FF"/>
                </a:solidFill>
                <a:latin typeface="Algerian" panose="04020705040A02060702" pitchFamily="82" charset="0"/>
              </a:rPr>
              <a:t>!</a:t>
            </a:r>
            <a:endParaRPr lang="en-US" sz="3200" b="1" dirty="0">
              <a:solidFill>
                <a:srgbClr val="0000FF"/>
              </a:solidFill>
              <a:latin typeface="Algerian" panose="04020705040A02060702" pitchFamily="82" charset="0"/>
            </a:endParaRPr>
          </a:p>
        </p:txBody>
      </p:sp>
      <p:sp>
        <p:nvSpPr>
          <p:cNvPr id="4" name="Rectangle 3"/>
          <p:cNvSpPr/>
          <p:nvPr/>
        </p:nvSpPr>
        <p:spPr>
          <a:xfrm>
            <a:off x="685800" y="2590800"/>
            <a:ext cx="7603067" cy="2862322"/>
          </a:xfrm>
          <a:prstGeom prst="rect">
            <a:avLst/>
          </a:prstGeom>
        </p:spPr>
        <p:txBody>
          <a:bodyPr wrap="square">
            <a:spAutoFit/>
          </a:bodyPr>
          <a:lstStyle/>
          <a:p>
            <a:r>
              <a:rPr lang="en-US" sz="2000" b="1" i="1" u="sng" dirty="0"/>
              <a:t>Gear </a:t>
            </a:r>
            <a:r>
              <a:rPr lang="en-US" sz="2000" b="1" i="1" u="sng" dirty="0" smtClean="0"/>
              <a:t>switch </a:t>
            </a:r>
            <a:r>
              <a:rPr lang="en-US" sz="2000" dirty="0" smtClean="0"/>
              <a:t>vision</a:t>
            </a:r>
          </a:p>
          <a:p>
            <a:r>
              <a:rPr lang="en-US" sz="2000" b="1" u="sng" dirty="0"/>
              <a:t/>
            </a:r>
            <a:br>
              <a:rPr lang="en-US" sz="2000" b="1" u="sng" dirty="0"/>
            </a:br>
            <a:r>
              <a:rPr lang="en-US" sz="2000" dirty="0"/>
              <a:t>1. In my </a:t>
            </a:r>
            <a:r>
              <a:rPr lang="en-US" sz="2000" dirty="0" smtClean="0"/>
              <a:t>anticipation</a:t>
            </a:r>
            <a:r>
              <a:rPr lang="en-US" sz="2000" dirty="0"/>
              <a:t>, </a:t>
            </a:r>
            <a:r>
              <a:rPr lang="en-US" sz="2000" dirty="0" smtClean="0"/>
              <a:t>gear switch </a:t>
            </a:r>
            <a:r>
              <a:rPr lang="en-US" sz="2000" dirty="0"/>
              <a:t>will be shown allowed (i.e. it seems not to present a dynamical problem). In case, necessary stabilizing measures will be implemented. </a:t>
            </a:r>
          </a:p>
          <a:p>
            <a:pPr marL="0" indent="0">
              <a:buNone/>
            </a:pPr>
            <a:r>
              <a:rPr lang="en-US" sz="2000" dirty="0"/>
              <a:t>    2. To be noted that, N-physicists want to use </a:t>
            </a:r>
            <a:r>
              <a:rPr lang="en-US" sz="2000" i="1" dirty="0"/>
              <a:t>gear</a:t>
            </a:r>
            <a:r>
              <a:rPr lang="en-US" sz="2000" dirty="0"/>
              <a:t> for </a:t>
            </a:r>
            <a:r>
              <a:rPr lang="en-US" sz="2000" b="1" i="1" u="sng" dirty="0"/>
              <a:t>averaging</a:t>
            </a:r>
            <a:r>
              <a:rPr lang="en-US" sz="2000" dirty="0"/>
              <a:t> </a:t>
            </a:r>
            <a:r>
              <a:rPr lang="en-US" sz="2000" dirty="0" smtClean="0"/>
              <a:t>over </a:t>
            </a:r>
            <a:r>
              <a:rPr lang="en-US" sz="2000" dirty="0"/>
              <a:t>bunch to-bunch collisions</a:t>
            </a:r>
            <a:r>
              <a:rPr lang="en-US" sz="2000" dirty="0" smtClean="0"/>
              <a:t>.</a:t>
            </a:r>
          </a:p>
          <a:p>
            <a:pPr marL="0" indent="0">
              <a:buNone/>
            </a:pPr>
            <a:r>
              <a:rPr lang="en-US" sz="2000" dirty="0"/>
              <a:t> </a:t>
            </a:r>
            <a:r>
              <a:rPr lang="en-US" sz="2000" dirty="0" smtClean="0"/>
              <a:t>  3. </a:t>
            </a:r>
            <a:r>
              <a:rPr lang="en-US" sz="2000" b="1" i="1" dirty="0" smtClean="0"/>
              <a:t>Move magnets (drastic easier with gear switch!) </a:t>
            </a:r>
            <a:r>
              <a:rPr lang="en-US" sz="2000" dirty="0" smtClean="0"/>
              <a:t>is a baseline for today, anyway</a:t>
            </a:r>
            <a:endParaRPr lang="en-US" sz="2000" dirty="0"/>
          </a:p>
        </p:txBody>
      </p:sp>
    </p:spTree>
    <p:extLst>
      <p:ext uri="{BB962C8B-B14F-4D97-AF65-F5344CB8AC3E}">
        <p14:creationId xmlns:p14="http://schemas.microsoft.com/office/powerpoint/2010/main" val="11546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158" y="2819400"/>
            <a:ext cx="8458200" cy="3505199"/>
          </a:xfrm>
        </p:spPr>
        <p:txBody>
          <a:bodyPr>
            <a:normAutofit/>
          </a:bodyPr>
          <a:lstStyle/>
          <a:p>
            <a:r>
              <a:rPr lang="en-US" sz="2000" b="1" u="sng" dirty="0" smtClean="0"/>
              <a:t>Gear + Gaps effect vision</a:t>
            </a:r>
          </a:p>
          <a:p>
            <a:pPr marL="0" indent="0">
              <a:buNone/>
            </a:pPr>
            <a:r>
              <a:rPr lang="en-US" sz="2000" dirty="0"/>
              <a:t> </a:t>
            </a:r>
            <a:r>
              <a:rPr lang="en-US" sz="2000" dirty="0" smtClean="0"/>
              <a:t>     </a:t>
            </a:r>
            <a:r>
              <a:rPr lang="en-US" sz="1800" dirty="0" smtClean="0"/>
              <a:t>Gear </a:t>
            </a:r>
            <a:r>
              <a:rPr lang="en-US" sz="1800" dirty="0"/>
              <a:t>with gaps lead to stochastic incoherent dynamics in, again, </a:t>
            </a:r>
            <a:r>
              <a:rPr lang="en-US" sz="1800" dirty="0" smtClean="0"/>
              <a:t>  </a:t>
            </a:r>
          </a:p>
          <a:p>
            <a:pPr marL="0" indent="0">
              <a:buNone/>
            </a:pPr>
            <a:r>
              <a:rPr lang="en-US" sz="1800" dirty="0"/>
              <a:t> </a:t>
            </a:r>
            <a:r>
              <a:rPr lang="en-US" sz="1800" dirty="0" smtClean="0"/>
              <a:t>     non-linear </a:t>
            </a:r>
            <a:r>
              <a:rPr lang="en-US" sz="1800" dirty="0"/>
              <a:t>beam-beam field. Potential heat mechanism for ion </a:t>
            </a:r>
            <a:endParaRPr lang="en-US" sz="1800" dirty="0" smtClean="0"/>
          </a:p>
          <a:p>
            <a:pPr marL="0" indent="0">
              <a:buNone/>
            </a:pPr>
            <a:r>
              <a:rPr lang="en-US" sz="1800" dirty="0"/>
              <a:t> </a:t>
            </a:r>
            <a:r>
              <a:rPr lang="en-US" sz="1800" dirty="0" smtClean="0"/>
              <a:t>     beam</a:t>
            </a:r>
            <a:r>
              <a:rPr lang="en-US" sz="1800" dirty="0"/>
              <a:t>. However, my estimations show that it can be suppressed </a:t>
            </a:r>
            <a:r>
              <a:rPr lang="en-US" sz="1800" dirty="0" smtClean="0"/>
              <a:t>by</a:t>
            </a:r>
          </a:p>
          <a:p>
            <a:pPr marL="0" indent="0">
              <a:buNone/>
            </a:pPr>
            <a:r>
              <a:rPr lang="en-US" sz="1800" dirty="0"/>
              <a:t> </a:t>
            </a:r>
            <a:r>
              <a:rPr lang="en-US" sz="1800" dirty="0" smtClean="0"/>
              <a:t>     </a:t>
            </a:r>
            <a:r>
              <a:rPr lang="en-US" sz="1800" dirty="0"/>
              <a:t>electron cooling</a:t>
            </a:r>
            <a:r>
              <a:rPr lang="en-US" sz="1800" dirty="0" smtClean="0"/>
              <a:t>.</a:t>
            </a:r>
            <a:r>
              <a:rPr lang="en-US" sz="1800" dirty="0"/>
              <a:t/>
            </a:r>
            <a:br>
              <a:rPr lang="en-US" sz="1800" dirty="0"/>
            </a:br>
            <a:r>
              <a:rPr lang="en-US" sz="1800" dirty="0" smtClean="0"/>
              <a:t>     I </a:t>
            </a:r>
            <a:r>
              <a:rPr lang="en-US" sz="1800" dirty="0"/>
              <a:t>think we are able to develop an analytical study based on dynamics</a:t>
            </a:r>
          </a:p>
          <a:p>
            <a:pPr marL="0" indent="0">
              <a:buNone/>
            </a:pPr>
            <a:r>
              <a:rPr lang="en-US" sz="1800" dirty="0"/>
              <a:t>       modeling with </a:t>
            </a:r>
            <a:r>
              <a:rPr lang="en-US" sz="1800" dirty="0" err="1"/>
              <a:t>Vlasov</a:t>
            </a:r>
            <a:r>
              <a:rPr lang="en-US" sz="1800" dirty="0"/>
              <a:t> + </a:t>
            </a:r>
            <a:r>
              <a:rPr lang="en-US" sz="1800" dirty="0" err="1"/>
              <a:t>Liapunov</a:t>
            </a:r>
            <a:r>
              <a:rPr lang="en-US" sz="1800" dirty="0"/>
              <a:t> + Landau stability equations. </a:t>
            </a:r>
          </a:p>
          <a:p>
            <a:r>
              <a:rPr lang="en-US" sz="1800" dirty="0" smtClean="0"/>
              <a:t>We should  invite </a:t>
            </a:r>
            <a:r>
              <a:rPr lang="en-US" sz="1800" dirty="0"/>
              <a:t>for cooperation </a:t>
            </a:r>
            <a:r>
              <a:rPr lang="en-US" sz="1800" u="sng" dirty="0"/>
              <a:t>Alexei </a:t>
            </a:r>
            <a:r>
              <a:rPr lang="en-US" sz="1800" u="sng" dirty="0" err="1"/>
              <a:t>Burov</a:t>
            </a:r>
            <a:r>
              <a:rPr lang="en-US" sz="1800" u="sng" dirty="0"/>
              <a:t> </a:t>
            </a:r>
            <a:r>
              <a:rPr lang="en-US" sz="1800" dirty="0"/>
              <a:t>and </a:t>
            </a:r>
            <a:r>
              <a:rPr lang="en-US" sz="1800" dirty="0" smtClean="0"/>
              <a:t> </a:t>
            </a:r>
            <a:r>
              <a:rPr lang="en-US" sz="1800" u="sng" dirty="0" err="1" smtClean="0"/>
              <a:t>Davresh</a:t>
            </a:r>
            <a:r>
              <a:rPr lang="en-US" sz="1800" u="sng" dirty="0" smtClean="0"/>
              <a:t>   </a:t>
            </a:r>
            <a:r>
              <a:rPr lang="en-US" sz="1800" u="sng" dirty="0" err="1" smtClean="0"/>
              <a:t>Khasan</a:t>
            </a:r>
            <a:r>
              <a:rPr lang="en-US" sz="1800" dirty="0" err="1" smtClean="0"/>
              <a:t>yan</a:t>
            </a:r>
            <a:r>
              <a:rPr lang="en-US" sz="1800" dirty="0" smtClean="0"/>
              <a:t>.</a:t>
            </a:r>
          </a:p>
          <a:p>
            <a:r>
              <a:rPr lang="en-US" sz="1800" dirty="0" smtClean="0"/>
              <a:t>Of </a:t>
            </a:r>
            <a:r>
              <a:rPr lang="en-US" sz="1800" dirty="0"/>
              <a:t>course, gear dynamics must be simulated in an adequate code way. </a:t>
            </a:r>
            <a:endParaRPr lang="en-US" sz="1800" dirty="0" smtClean="0"/>
          </a:p>
          <a:p>
            <a:r>
              <a:rPr lang="en-US" sz="1800" dirty="0" smtClean="0"/>
              <a:t>No question for me, gear switch is allowed.</a:t>
            </a:r>
          </a:p>
        </p:txBody>
      </p:sp>
      <p:sp>
        <p:nvSpPr>
          <p:cNvPr id="4" name="Title 1"/>
          <p:cNvSpPr>
            <a:spLocks noGrp="1"/>
          </p:cNvSpPr>
          <p:nvPr>
            <p:ph type="title"/>
          </p:nvPr>
        </p:nvSpPr>
        <p:spPr>
          <a:xfrm>
            <a:off x="457200" y="-203548"/>
            <a:ext cx="8229600" cy="1143000"/>
          </a:xfrm>
        </p:spPr>
        <p:txBody>
          <a:bodyPr>
            <a:normAutofit/>
          </a:bodyPr>
          <a:lstStyle/>
          <a:p>
            <a:r>
              <a:rPr lang="en-US" sz="3600" b="1" dirty="0" smtClean="0">
                <a:solidFill>
                  <a:srgbClr val="FF0000"/>
                </a:solidFill>
              </a:rPr>
              <a:t>Gear impacts an cure</a:t>
            </a:r>
            <a:endParaRPr lang="en-US" sz="3600" b="1" dirty="0">
              <a:solidFill>
                <a:srgbClr val="FF0000"/>
              </a:solidFill>
            </a:endParaRPr>
          </a:p>
        </p:txBody>
      </p:sp>
      <p:sp>
        <p:nvSpPr>
          <p:cNvPr id="2" name="Rectangle 1"/>
          <p:cNvSpPr/>
          <p:nvPr/>
        </p:nvSpPr>
        <p:spPr>
          <a:xfrm>
            <a:off x="340158" y="914400"/>
            <a:ext cx="8305800" cy="1754326"/>
          </a:xfrm>
          <a:prstGeom prst="rect">
            <a:avLst/>
          </a:prstGeom>
        </p:spPr>
        <p:txBody>
          <a:bodyPr wrap="square">
            <a:spAutoFit/>
          </a:bodyPr>
          <a:lstStyle/>
          <a:p>
            <a:pPr marL="285750" indent="-285750" algn="just">
              <a:buFont typeface="Arial" panose="020B0604020202020204" pitchFamily="34" charset="0"/>
              <a:buChar char="•"/>
            </a:pPr>
            <a:r>
              <a:rPr lang="en-US" sz="1800" b="1" u="sng" dirty="0" smtClean="0"/>
              <a:t>Kink </a:t>
            </a:r>
            <a:r>
              <a:rPr lang="en-US" sz="1800" b="1" u="sng" dirty="0"/>
              <a:t>instability </a:t>
            </a:r>
            <a:r>
              <a:rPr lang="en-US" sz="1800" dirty="0"/>
              <a:t>(which is an actual reduction of the gear dynamics, as to me) will be suppressed by Landau damping: collective dipole excitation of ion beam (as well as the electron one) happens in the non-linear field of the encountering beam with its fundamental non-linear tune spread. This tune spread exceeds the kink increment by one order of value for </a:t>
            </a:r>
            <a:r>
              <a:rPr lang="en-US" sz="1800" dirty="0" err="1"/>
              <a:t>i-beam</a:t>
            </a:r>
            <a:r>
              <a:rPr lang="en-US" sz="1800" dirty="0"/>
              <a:t> and two orders for e-beam. Similar picture should be actual in the longitudinal direction. </a:t>
            </a:r>
          </a:p>
        </p:txBody>
      </p:sp>
      <p:sp>
        <p:nvSpPr>
          <p:cNvPr id="5" name="Rectangle 4"/>
          <p:cNvSpPr/>
          <p:nvPr/>
        </p:nvSpPr>
        <p:spPr>
          <a:xfrm>
            <a:off x="0" y="6457890"/>
            <a:ext cx="340158" cy="461665"/>
          </a:xfrm>
          <a:prstGeom prst="rect">
            <a:avLst/>
          </a:prstGeom>
        </p:spPr>
        <p:txBody>
          <a:bodyPr wrap="none">
            <a:spAutoFit/>
          </a:bodyPr>
          <a:lstStyle/>
          <a:p>
            <a:r>
              <a:rPr lang="en-US" sz="2400" dirty="0" smtClean="0">
                <a:solidFill>
                  <a:prstClr val="black"/>
                </a:solidFill>
              </a:rPr>
              <a:t>4</a:t>
            </a:r>
            <a:endParaRPr lang="en-US" sz="2400" dirty="0"/>
          </a:p>
        </p:txBody>
      </p:sp>
    </p:spTree>
    <p:extLst>
      <p:ext uri="{BB962C8B-B14F-4D97-AF65-F5344CB8AC3E}">
        <p14:creationId xmlns:p14="http://schemas.microsoft.com/office/powerpoint/2010/main" val="416189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95" y="-76200"/>
            <a:ext cx="7772400" cy="914400"/>
          </a:xfrm>
        </p:spPr>
        <p:txBody>
          <a:bodyPr/>
          <a:lstStyle/>
          <a:p>
            <a:r>
              <a:rPr lang="en-US" sz="3200" i="1" dirty="0" smtClean="0">
                <a:solidFill>
                  <a:srgbClr val="C00000"/>
                </a:solidFill>
              </a:rPr>
              <a:t>Scanning Synchronization </a:t>
            </a:r>
            <a:r>
              <a:rPr lang="en-US" sz="3200" dirty="0" smtClean="0">
                <a:solidFill>
                  <a:srgbClr val="C00000"/>
                </a:solidFill>
              </a:rPr>
              <a:t>idea</a:t>
            </a:r>
            <a:endParaRPr lang="en-US" sz="3200" dirty="0">
              <a:solidFill>
                <a:srgbClr val="C00000"/>
              </a:solidFill>
            </a:endParaRPr>
          </a:p>
        </p:txBody>
      </p:sp>
      <mc:AlternateContent xmlns:mc="http://schemas.openxmlformats.org/markup-compatibility/2006" xmlns:a14="http://schemas.microsoft.com/office/drawing/2010/main">
        <mc:Choice Requires="a14">
          <p:sp>
            <p:nvSpPr>
              <p:cNvPr id="46" name="Content Placeholder 2"/>
              <p:cNvSpPr>
                <a:spLocks noGrp="1"/>
              </p:cNvSpPr>
              <p:nvPr>
                <p:ph idx="1"/>
              </p:nvPr>
            </p:nvSpPr>
            <p:spPr>
              <a:xfrm>
                <a:off x="358045" y="914400"/>
                <a:ext cx="8176355" cy="5334000"/>
              </a:xfrm>
            </p:spPr>
            <p:txBody>
              <a:bodyPr/>
              <a:lstStyle/>
              <a:p>
                <a:pPr marL="0" indent="0" algn="just">
                  <a:buNone/>
                </a:pPr>
                <a:r>
                  <a:rPr lang="en-GB" sz="1800" dirty="0" smtClean="0"/>
                  <a:t>We </a:t>
                </a:r>
                <a:r>
                  <a:rPr lang="en-GB" sz="1800" dirty="0"/>
                  <a:t>consider a scheme of the </a:t>
                </a:r>
                <a:r>
                  <a:rPr lang="en-GB" sz="1800" dirty="0" smtClean="0"/>
                  <a:t>crab-crossing colliding </a:t>
                </a:r>
                <a:r>
                  <a:rPr lang="en-GB" sz="1800" dirty="0"/>
                  <a:t>beams with collision point moved periodically by a small scanning the beam directions in real time. For very most of the e-</a:t>
                </a:r>
                <a:r>
                  <a:rPr lang="en-GB" sz="1800" dirty="0" err="1"/>
                  <a:t>i</a:t>
                </a:r>
                <a:r>
                  <a:rPr lang="en-GB" sz="1800" dirty="0"/>
                  <a:t> bunch pairs, this scanning compensates for time delay of ion arrival at the nominal (central) Interaction Point (IP). The direction tilt of bunches is produced by RF deflecting resonators with </a:t>
                </a:r>
                <a:r>
                  <a:rPr lang="en-GB" sz="1800" dirty="0" smtClean="0"/>
                  <a:t>amplitude and </a:t>
                </a:r>
                <a:r>
                  <a:rPr lang="en-GB" sz="1800" dirty="0"/>
                  <a:t>phase </a:t>
                </a:r>
                <a:r>
                  <a:rPr lang="en-GB" sz="1800" dirty="0" smtClean="0"/>
                  <a:t>control of </a:t>
                </a:r>
                <a:r>
                  <a:rPr lang="en-GB" sz="1800" dirty="0"/>
                  <a:t>the RF </a:t>
                </a:r>
                <a:r>
                  <a:rPr lang="en-GB" sz="1800" dirty="0" smtClean="0"/>
                  <a:t>voltage </a:t>
                </a:r>
                <a14:m>
                  <m:oMath xmlns:m="http://schemas.openxmlformats.org/officeDocument/2006/math">
                    <m:sSub>
                      <m:sSubPr>
                        <m:ctrlPr>
                          <a:rPr lang="en-GB" sz="1800" i="1" smtClean="0">
                            <a:latin typeface="Cambria Math"/>
                          </a:rPr>
                        </m:ctrlPr>
                      </m:sSubPr>
                      <m:e>
                        <m:r>
                          <a:rPr lang="en-US" sz="1800" b="0" i="1" smtClean="0">
                            <a:latin typeface="Cambria Math"/>
                          </a:rPr>
                          <m:t>𝑉</m:t>
                        </m:r>
                      </m:e>
                      <m:sub>
                        <m:r>
                          <a:rPr lang="en-US" sz="1800" b="0" i="1" smtClean="0">
                            <a:latin typeface="Cambria Math"/>
                          </a:rPr>
                          <m:t>𝑠𝑠</m:t>
                        </m:r>
                      </m:sub>
                    </m:sSub>
                  </m:oMath>
                </a14:m>
                <a:r>
                  <a:rPr lang="en-GB" sz="1800" dirty="0" smtClean="0"/>
                  <a:t>.</a:t>
                </a:r>
                <a:endParaRPr lang="en-US" sz="1800" dirty="0"/>
              </a:p>
            </p:txBody>
          </p:sp>
        </mc:Choice>
        <mc:Fallback xmlns="">
          <p:sp>
            <p:nvSpPr>
              <p:cNvPr id="46" name="Content Placeholder 2"/>
              <p:cNvSpPr>
                <a:spLocks noGrp="1" noRot="1" noChangeAspect="1" noMove="1" noResize="1" noEditPoints="1" noAdjustHandles="1" noChangeArrowheads="1" noChangeShapeType="1" noTextEdit="1"/>
              </p:cNvSpPr>
              <p:nvPr>
                <p:ph idx="1"/>
              </p:nvPr>
            </p:nvSpPr>
            <p:spPr>
              <a:xfrm>
                <a:off x="358045" y="914400"/>
                <a:ext cx="8176355" cy="5334000"/>
              </a:xfrm>
              <a:blipFill rotWithShape="1">
                <a:blip r:embed="rId3"/>
                <a:stretch>
                  <a:fillRect l="-671" t="-457" r="-597"/>
                </a:stretch>
              </a:blipFill>
            </p:spPr>
            <p:txBody>
              <a:bodyPr/>
              <a:lstStyle/>
              <a:p>
                <a:r>
                  <a:rPr lang="en-US">
                    <a:noFill/>
                  </a:rPr>
                  <a:t> </a:t>
                </a:r>
              </a:p>
            </p:txBody>
          </p:sp>
        </mc:Fallback>
      </mc:AlternateContent>
      <p:sp>
        <p:nvSpPr>
          <p:cNvPr id="3" name="Rectangle 2"/>
          <p:cNvSpPr/>
          <p:nvPr/>
        </p:nvSpPr>
        <p:spPr>
          <a:xfrm>
            <a:off x="3243155" y="2497307"/>
            <a:ext cx="287258" cy="338554"/>
          </a:xfrm>
          <a:prstGeom prst="rect">
            <a:avLst/>
          </a:prstGeom>
        </p:spPr>
        <p:txBody>
          <a:bodyPr wrap="none">
            <a:spAutoFit/>
          </a:bodyPr>
          <a:lstStyle/>
          <a:p>
            <a:r>
              <a:rPr lang="en-US" sz="1600" dirty="0"/>
              <a:t>h</a:t>
            </a:r>
          </a:p>
        </p:txBody>
      </p:sp>
      <p:grpSp>
        <p:nvGrpSpPr>
          <p:cNvPr id="41" name="Group 317"/>
          <p:cNvGrpSpPr>
            <a:grpSpLocks/>
          </p:cNvGrpSpPr>
          <p:nvPr/>
        </p:nvGrpSpPr>
        <p:grpSpPr bwMode="auto">
          <a:xfrm>
            <a:off x="1371600" y="2338830"/>
            <a:ext cx="5317528" cy="1339508"/>
            <a:chOff x="96" y="1412"/>
            <a:chExt cx="5573" cy="1420"/>
          </a:xfrm>
        </p:grpSpPr>
        <p:sp>
          <p:nvSpPr>
            <p:cNvPr id="42" name="Line 309"/>
            <p:cNvSpPr>
              <a:spLocks noChangeShapeType="1"/>
            </p:cNvSpPr>
            <p:nvPr/>
          </p:nvSpPr>
          <p:spPr bwMode="auto">
            <a:xfrm>
              <a:off x="4435" y="2208"/>
              <a:ext cx="1037" cy="0"/>
            </a:xfrm>
            <a:prstGeom prst="line">
              <a:avLst/>
            </a:prstGeom>
            <a:noFill/>
            <a:ln w="19050">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303"/>
            <p:cNvSpPr>
              <a:spLocks noChangeShapeType="1"/>
            </p:cNvSpPr>
            <p:nvPr/>
          </p:nvSpPr>
          <p:spPr bwMode="auto">
            <a:xfrm>
              <a:off x="390" y="2208"/>
              <a:ext cx="44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239"/>
            <p:cNvSpPr>
              <a:spLocks noChangeShapeType="1"/>
            </p:cNvSpPr>
            <p:nvPr/>
          </p:nvSpPr>
          <p:spPr bwMode="auto">
            <a:xfrm>
              <a:off x="2664" y="1584"/>
              <a:ext cx="0" cy="1248"/>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Text Box 214"/>
            <p:cNvSpPr txBox="1">
              <a:spLocks noChangeArrowheads="1"/>
            </p:cNvSpPr>
            <p:nvPr/>
          </p:nvSpPr>
          <p:spPr bwMode="auto">
            <a:xfrm>
              <a:off x="5319" y="1412"/>
              <a:ext cx="3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rgbClr val="0000FF"/>
                  </a:solidFill>
                </a:rPr>
                <a:t>ions</a:t>
              </a:r>
            </a:p>
          </p:txBody>
        </p:sp>
        <p:sp>
          <p:nvSpPr>
            <p:cNvPr id="47" name="Line 299"/>
            <p:cNvSpPr>
              <a:spLocks noChangeShapeType="1"/>
            </p:cNvSpPr>
            <p:nvPr/>
          </p:nvSpPr>
          <p:spPr bwMode="auto">
            <a:xfrm>
              <a:off x="1632" y="2088"/>
              <a:ext cx="2064"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218"/>
            <p:cNvSpPr>
              <a:spLocks noChangeShapeType="1"/>
            </p:cNvSpPr>
            <p:nvPr/>
          </p:nvSpPr>
          <p:spPr bwMode="auto">
            <a:xfrm>
              <a:off x="843" y="2206"/>
              <a:ext cx="3587" cy="0"/>
            </a:xfrm>
            <a:prstGeom prst="line">
              <a:avLst/>
            </a:prstGeom>
            <a:noFill/>
            <a:ln w="19050">
              <a:solidFill>
                <a:srgbClr val="FF0000"/>
              </a:solidFill>
              <a:prstDash val="dash"/>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AutoShape 221"/>
            <p:cNvSpPr>
              <a:spLocks noChangeAspect="1" noChangeArrowheads="1"/>
            </p:cNvSpPr>
            <p:nvPr/>
          </p:nvSpPr>
          <p:spPr bwMode="auto">
            <a:xfrm>
              <a:off x="4575" y="2164"/>
              <a:ext cx="86" cy="86"/>
            </a:xfrm>
            <a:prstGeom prst="octagon">
              <a:avLst>
                <a:gd name="adj" fmla="val 29287"/>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222"/>
            <p:cNvSpPr>
              <a:spLocks noChangeAspect="1" noChangeArrowheads="1"/>
            </p:cNvSpPr>
            <p:nvPr/>
          </p:nvSpPr>
          <p:spPr bwMode="auto">
            <a:xfrm>
              <a:off x="591" y="2164"/>
              <a:ext cx="86" cy="86"/>
            </a:xfrm>
            <a:prstGeom prst="octagon">
              <a:avLst>
                <a:gd name="adj" fmla="val 29287"/>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AutoShape 234"/>
            <p:cNvSpPr>
              <a:spLocks noChangeAspect="1" noChangeArrowheads="1"/>
            </p:cNvSpPr>
            <p:nvPr/>
          </p:nvSpPr>
          <p:spPr bwMode="auto">
            <a:xfrm rot="42780000">
              <a:off x="3040" y="2045"/>
              <a:ext cx="86" cy="86"/>
            </a:xfrm>
            <a:prstGeom prst="octagon">
              <a:avLst>
                <a:gd name="adj" fmla="val 2928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AutoShape 235"/>
            <p:cNvSpPr>
              <a:spLocks noChangeAspect="1" noChangeArrowheads="1"/>
            </p:cNvSpPr>
            <p:nvPr/>
          </p:nvSpPr>
          <p:spPr bwMode="auto">
            <a:xfrm rot="42780000">
              <a:off x="4982" y="2164"/>
              <a:ext cx="86" cy="86"/>
            </a:xfrm>
            <a:prstGeom prst="octagon">
              <a:avLst>
                <a:gd name="adj" fmla="val 2928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AutoShape 236"/>
            <p:cNvSpPr>
              <a:spLocks noChangeAspect="1" noChangeArrowheads="1"/>
            </p:cNvSpPr>
            <p:nvPr/>
          </p:nvSpPr>
          <p:spPr bwMode="auto">
            <a:xfrm rot="42780000">
              <a:off x="1028" y="2130"/>
              <a:ext cx="86" cy="86"/>
            </a:xfrm>
            <a:prstGeom prst="octagon">
              <a:avLst>
                <a:gd name="adj" fmla="val 2928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219"/>
            <p:cNvSpPr>
              <a:spLocks noChangeShapeType="1"/>
            </p:cNvSpPr>
            <p:nvPr/>
          </p:nvSpPr>
          <p:spPr bwMode="auto">
            <a:xfrm rot="42300000">
              <a:off x="382" y="2128"/>
              <a:ext cx="5136" cy="0"/>
            </a:xfrm>
            <a:prstGeom prst="line">
              <a:avLst/>
            </a:prstGeom>
            <a:noFill/>
            <a:ln w="19050">
              <a:solidFill>
                <a:srgbClr val="0000FF"/>
              </a:solidFill>
              <a:round/>
              <a:headEnd type="stealth"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AutoShape 220"/>
            <p:cNvSpPr>
              <a:spLocks noChangeAspect="1" noChangeArrowheads="1"/>
            </p:cNvSpPr>
            <p:nvPr/>
          </p:nvSpPr>
          <p:spPr bwMode="auto">
            <a:xfrm rot="21300000">
              <a:off x="2622" y="2160"/>
              <a:ext cx="86" cy="86"/>
            </a:xfrm>
            <a:prstGeom prst="octagon">
              <a:avLst>
                <a:gd name="adj" fmla="val 29287"/>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AutoShape 223"/>
            <p:cNvSpPr>
              <a:spLocks noChangeAspect="1" noChangeArrowheads="1"/>
            </p:cNvSpPr>
            <p:nvPr/>
          </p:nvSpPr>
          <p:spPr bwMode="auto">
            <a:xfrm rot="21300000">
              <a:off x="1420" y="2502"/>
              <a:ext cx="58" cy="58"/>
            </a:xfrm>
            <a:prstGeom prst="octagon">
              <a:avLst>
                <a:gd name="adj" fmla="val 29287"/>
              </a:avLst>
            </a:prstGeom>
            <a:solidFill>
              <a:schemeClr val="bg1"/>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utoShape 224"/>
            <p:cNvSpPr>
              <a:spLocks noChangeAspect="1" noChangeArrowheads="1"/>
            </p:cNvSpPr>
            <p:nvPr/>
          </p:nvSpPr>
          <p:spPr bwMode="auto">
            <a:xfrm rot="21300000">
              <a:off x="5322" y="1458"/>
              <a:ext cx="58" cy="58"/>
            </a:xfrm>
            <a:prstGeom prst="octagon">
              <a:avLst>
                <a:gd name="adj" fmla="val 29287"/>
              </a:avLst>
            </a:prstGeom>
            <a:solidFill>
              <a:schemeClr val="bg1"/>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AutoShape 225"/>
            <p:cNvSpPr>
              <a:spLocks noChangeAspect="1" noChangeArrowheads="1"/>
            </p:cNvSpPr>
            <p:nvPr/>
          </p:nvSpPr>
          <p:spPr bwMode="auto">
            <a:xfrm rot="21300000">
              <a:off x="3417" y="1968"/>
              <a:ext cx="58" cy="58"/>
            </a:xfrm>
            <a:prstGeom prst="octagon">
              <a:avLst>
                <a:gd name="adj" fmla="val 29287"/>
              </a:avLst>
            </a:prstGeom>
            <a:solidFill>
              <a:schemeClr val="bg1"/>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AutoShape 228"/>
            <p:cNvSpPr>
              <a:spLocks noChangeAspect="1" noChangeArrowheads="1"/>
            </p:cNvSpPr>
            <p:nvPr/>
          </p:nvSpPr>
          <p:spPr bwMode="auto">
            <a:xfrm rot="21300000">
              <a:off x="1059" y="2595"/>
              <a:ext cx="58" cy="58"/>
            </a:xfrm>
            <a:prstGeom prst="octagon">
              <a:avLst>
                <a:gd name="adj" fmla="val 29287"/>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AutoShape 229"/>
            <p:cNvSpPr>
              <a:spLocks noChangeAspect="1" noChangeArrowheads="1"/>
            </p:cNvSpPr>
            <p:nvPr/>
          </p:nvSpPr>
          <p:spPr bwMode="auto">
            <a:xfrm rot="21300000">
              <a:off x="4961" y="1551"/>
              <a:ext cx="58" cy="58"/>
            </a:xfrm>
            <a:prstGeom prst="octagon">
              <a:avLst>
                <a:gd name="adj" fmla="val 29287"/>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AutoShape 230"/>
            <p:cNvSpPr>
              <a:spLocks noChangeAspect="1" noChangeArrowheads="1"/>
            </p:cNvSpPr>
            <p:nvPr/>
          </p:nvSpPr>
          <p:spPr bwMode="auto">
            <a:xfrm rot="21300000">
              <a:off x="3056" y="2061"/>
              <a:ext cx="58" cy="58"/>
            </a:xfrm>
            <a:prstGeom prst="octagon">
              <a:avLst>
                <a:gd name="adj" fmla="val 29287"/>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297"/>
            <p:cNvSpPr>
              <a:spLocks noChangeShapeType="1"/>
            </p:cNvSpPr>
            <p:nvPr/>
          </p:nvSpPr>
          <p:spPr bwMode="auto">
            <a:xfrm>
              <a:off x="1632" y="1728"/>
              <a:ext cx="0" cy="912"/>
            </a:xfrm>
            <a:prstGeom prst="line">
              <a:avLst/>
            </a:prstGeom>
            <a:noFill/>
            <a:ln w="19050">
              <a:solidFill>
                <a:srgbClr val="FF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298"/>
            <p:cNvSpPr>
              <a:spLocks noChangeShapeType="1"/>
            </p:cNvSpPr>
            <p:nvPr/>
          </p:nvSpPr>
          <p:spPr bwMode="auto">
            <a:xfrm>
              <a:off x="3696" y="1728"/>
              <a:ext cx="0" cy="912"/>
            </a:xfrm>
            <a:prstGeom prst="line">
              <a:avLst/>
            </a:prstGeom>
            <a:noFill/>
            <a:ln w="19050">
              <a:solidFill>
                <a:srgbClr val="FF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Rectangle 302"/>
            <p:cNvSpPr>
              <a:spLocks noChangeArrowheads="1"/>
            </p:cNvSpPr>
            <p:nvPr/>
          </p:nvSpPr>
          <p:spPr bwMode="auto">
            <a:xfrm>
              <a:off x="768" y="2064"/>
              <a:ext cx="144" cy="288"/>
            </a:xfrm>
            <a:prstGeom prst="rect">
              <a:avLst/>
            </a:prstGeom>
            <a:solidFill>
              <a:srgbClr val="008000">
                <a:alpha val="50000"/>
              </a:srgbClr>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304"/>
            <p:cNvSpPr>
              <a:spLocks noChangeShapeType="1"/>
            </p:cNvSpPr>
            <p:nvPr/>
          </p:nvSpPr>
          <p:spPr bwMode="auto">
            <a:xfrm flipV="1">
              <a:off x="847" y="2091"/>
              <a:ext cx="781" cy="11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305"/>
            <p:cNvSpPr>
              <a:spLocks noChangeShapeType="1"/>
            </p:cNvSpPr>
            <p:nvPr/>
          </p:nvSpPr>
          <p:spPr bwMode="auto">
            <a:xfrm flipH="1">
              <a:off x="834" y="1698"/>
              <a:ext cx="0" cy="324"/>
            </a:xfrm>
            <a:prstGeom prst="line">
              <a:avLst/>
            </a:prstGeom>
            <a:noFill/>
            <a:ln w="9525">
              <a:solidFill>
                <a:schemeClr val="tx1"/>
              </a:solidFill>
              <a:prstDash val="dash"/>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Text Box 307"/>
            <p:cNvSpPr txBox="1">
              <a:spLocks noChangeArrowheads="1"/>
            </p:cNvSpPr>
            <p:nvPr/>
          </p:nvSpPr>
          <p:spPr bwMode="auto">
            <a:xfrm>
              <a:off x="96" y="2082"/>
              <a:ext cx="2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FF0000"/>
                  </a:solidFill>
                </a:rPr>
                <a:t>e</a:t>
              </a:r>
              <a:r>
                <a:rPr lang="en-US" altLang="en-US" sz="1600" baseline="30000">
                  <a:solidFill>
                    <a:srgbClr val="FF0000"/>
                  </a:solidFill>
                </a:rPr>
                <a:t>-</a:t>
              </a:r>
              <a:endParaRPr lang="en-US" altLang="en-US" sz="1600">
                <a:solidFill>
                  <a:srgbClr val="FF0000"/>
                </a:solidFill>
              </a:endParaRPr>
            </a:p>
          </p:txBody>
        </p:sp>
        <p:sp>
          <p:nvSpPr>
            <p:cNvPr id="68" name="Rectangle 308"/>
            <p:cNvSpPr>
              <a:spLocks noChangeArrowheads="1"/>
            </p:cNvSpPr>
            <p:nvPr/>
          </p:nvSpPr>
          <p:spPr bwMode="auto">
            <a:xfrm>
              <a:off x="4356" y="2064"/>
              <a:ext cx="144" cy="288"/>
            </a:xfrm>
            <a:prstGeom prst="rect">
              <a:avLst/>
            </a:prstGeom>
            <a:solidFill>
              <a:srgbClr val="008000">
                <a:alpha val="50000"/>
              </a:srgbClr>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310"/>
            <p:cNvSpPr>
              <a:spLocks noChangeShapeType="1"/>
            </p:cNvSpPr>
            <p:nvPr/>
          </p:nvSpPr>
          <p:spPr bwMode="auto">
            <a:xfrm>
              <a:off x="3696" y="2085"/>
              <a:ext cx="743" cy="11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311"/>
            <p:cNvSpPr>
              <a:spLocks noChangeShapeType="1"/>
            </p:cNvSpPr>
            <p:nvPr/>
          </p:nvSpPr>
          <p:spPr bwMode="auto">
            <a:xfrm>
              <a:off x="1632" y="2328"/>
              <a:ext cx="2064"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312"/>
            <p:cNvSpPr>
              <a:spLocks noChangeShapeType="1"/>
            </p:cNvSpPr>
            <p:nvPr/>
          </p:nvSpPr>
          <p:spPr bwMode="auto">
            <a:xfrm>
              <a:off x="846" y="2208"/>
              <a:ext cx="783" cy="119"/>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313"/>
            <p:cNvSpPr>
              <a:spLocks noChangeShapeType="1"/>
            </p:cNvSpPr>
            <p:nvPr/>
          </p:nvSpPr>
          <p:spPr bwMode="auto">
            <a:xfrm flipV="1">
              <a:off x="3694" y="2202"/>
              <a:ext cx="745" cy="129"/>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314"/>
            <p:cNvSpPr>
              <a:spLocks noChangeShapeType="1"/>
            </p:cNvSpPr>
            <p:nvPr/>
          </p:nvSpPr>
          <p:spPr bwMode="auto">
            <a:xfrm flipV="1">
              <a:off x="2208" y="1878"/>
              <a:ext cx="0" cy="192"/>
            </a:xfrm>
            <a:prstGeom prst="line">
              <a:avLst/>
            </a:prstGeom>
            <a:noFill/>
            <a:ln w="19050">
              <a:solidFill>
                <a:srgbClr val="FF00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315"/>
            <p:cNvSpPr>
              <a:spLocks noChangeShapeType="1"/>
            </p:cNvSpPr>
            <p:nvPr/>
          </p:nvSpPr>
          <p:spPr bwMode="auto">
            <a:xfrm rot="10800000" flipV="1">
              <a:off x="2208" y="2221"/>
              <a:ext cx="0" cy="192"/>
            </a:xfrm>
            <a:prstGeom prst="line">
              <a:avLst/>
            </a:prstGeom>
            <a:noFill/>
            <a:ln w="19050">
              <a:solidFill>
                <a:srgbClr val="FF00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Content Placeholder 2"/>
          <p:cNvSpPr txBox="1">
            <a:spLocks/>
          </p:cNvSpPr>
          <p:nvPr/>
        </p:nvSpPr>
        <p:spPr bwMode="auto">
          <a:xfrm>
            <a:off x="457200" y="3733800"/>
            <a:ext cx="7772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marL="0" indent="0" algn="just">
              <a:buFontTx/>
              <a:buNone/>
            </a:pPr>
            <a:r>
              <a:rPr lang="en-GB" sz="1800" kern="0" dirty="0" smtClean="0"/>
              <a:t>In case that shift of the </a:t>
            </a:r>
            <a:r>
              <a:rPr lang="en-GB" sz="1800" i="1" kern="0" dirty="0" smtClean="0"/>
              <a:t>collision point</a:t>
            </a:r>
            <a:r>
              <a:rPr lang="en-GB" sz="1800" kern="0" dirty="0" smtClean="0"/>
              <a:t> (CP) is shared equally with the ion beam, the bypass parameters for each of two beams are reduced by a factor of 2, together with the similar reduction of the CP deviation. </a:t>
            </a:r>
            <a:endParaRPr lang="en-US" sz="1800" kern="0" dirty="0"/>
          </a:p>
        </p:txBody>
      </p:sp>
      <mc:AlternateContent xmlns:mc="http://schemas.openxmlformats.org/markup-compatibility/2006" xmlns:a14="http://schemas.microsoft.com/office/drawing/2010/main">
        <mc:Choice Requires="a14">
          <p:sp>
            <p:nvSpPr>
              <p:cNvPr id="77" name="Text Box 316"/>
              <p:cNvSpPr txBox="1">
                <a:spLocks noChangeArrowheads="1"/>
              </p:cNvSpPr>
              <p:nvPr/>
            </p:nvSpPr>
            <p:spPr bwMode="auto">
              <a:xfrm>
                <a:off x="876355" y="4656415"/>
                <a:ext cx="3848045" cy="5396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14:m>
                  <m:oMath xmlns:m="http://schemas.openxmlformats.org/officeDocument/2006/math">
                    <m:sSub>
                      <m:sSubPr>
                        <m:ctrlPr>
                          <a:rPr lang="en-US" altLang="en-US" sz="1800" i="1" smtClean="0">
                            <a:latin typeface="Cambria Math"/>
                          </a:rPr>
                        </m:ctrlPr>
                      </m:sSubPr>
                      <m:e>
                        <m:r>
                          <a:rPr lang="en-US" altLang="en-US" sz="1800" b="0" i="1" smtClean="0">
                            <a:latin typeface="Cambria Math"/>
                          </a:rPr>
                          <m:t>h</m:t>
                        </m:r>
                      </m:e>
                      <m:sub>
                        <m:r>
                          <a:rPr lang="en-US" altLang="en-US" sz="1800" b="0" i="1" smtClean="0">
                            <a:latin typeface="Cambria Math"/>
                          </a:rPr>
                          <m:t>𝑚𝑎𝑥</m:t>
                        </m:r>
                      </m:sub>
                    </m:sSub>
                  </m:oMath>
                </a14:m>
                <a:r>
                  <a:rPr lang="en-US" altLang="en-US" sz="1800" dirty="0" smtClean="0"/>
                  <a:t> = </a:t>
                </a:r>
                <a:r>
                  <a:rPr lang="en-US" altLang="en-US" sz="1800" dirty="0" smtClean="0">
                    <a:sym typeface="Symbol" pitchFamily="18" charset="2"/>
                  </a:rPr>
                  <a:t> </a:t>
                </a:r>
                <a14:m>
                  <m:oMath xmlns:m="http://schemas.openxmlformats.org/officeDocument/2006/math">
                    <m:f>
                      <m:fPr>
                        <m:ctrlPr>
                          <a:rPr lang="en-US" altLang="en-US" sz="1800" i="1" smtClean="0">
                            <a:latin typeface="Cambria Math"/>
                            <a:sym typeface="Symbol" pitchFamily="18" charset="2"/>
                          </a:rPr>
                        </m:ctrlPr>
                      </m:fPr>
                      <m:num>
                        <m:r>
                          <m:rPr>
                            <m:nor/>
                          </m:rPr>
                          <a:rPr lang="en-US" altLang="en-US" sz="1800" dirty="0">
                            <a:sym typeface="Symbol" pitchFamily="18" charset="2"/>
                          </a:rPr>
                          <m:t></m:t>
                        </m:r>
                      </m:num>
                      <m:den>
                        <m:r>
                          <a:rPr lang="en-US" altLang="en-US" sz="1800" b="0" i="1" smtClean="0">
                            <a:latin typeface="Cambria Math"/>
                            <a:sym typeface="Symbol" pitchFamily="18" charset="2"/>
                          </a:rPr>
                          <m:t>8</m:t>
                        </m:r>
                      </m:den>
                    </m:f>
                  </m:oMath>
                </a14:m>
                <a:r>
                  <a:rPr lang="en-US" altLang="en-US" sz="1800" dirty="0" smtClean="0">
                    <a:sym typeface="Symbol" pitchFamily="18" charset="2"/>
                  </a:rPr>
                  <a:t> </a:t>
                </a:r>
                <a14:m>
                  <m:oMath xmlns:m="http://schemas.openxmlformats.org/officeDocument/2006/math">
                    <m:sSub>
                      <m:sSubPr>
                        <m:ctrlPr>
                          <a:rPr lang="en-US" sz="1800" i="1">
                            <a:latin typeface="Cambria Math"/>
                          </a:rPr>
                        </m:ctrlPr>
                      </m:sSubPr>
                      <m:e>
                        <m:r>
                          <a:rPr lang="en-US" sz="1800" i="1">
                            <a:latin typeface="Cambria Math"/>
                            <a:ea typeface="Cambria Math"/>
                          </a:rPr>
                          <m:t>𝜃</m:t>
                        </m:r>
                      </m:e>
                      <m:sub>
                        <m:r>
                          <a:rPr lang="en-US" sz="1800" i="1">
                            <a:latin typeface="Cambria Math"/>
                          </a:rPr>
                          <m:t>𝑐𝑟𝑜𝑠𝑠</m:t>
                        </m:r>
                      </m:sub>
                    </m:sSub>
                  </m:oMath>
                </a14:m>
                <a:r>
                  <a:rPr lang="en-US" altLang="en-US" sz="1800" dirty="0" smtClean="0">
                    <a:sym typeface="Symbol" pitchFamily="18" charset="2"/>
                  </a:rPr>
                  <a:t> = </a:t>
                </a:r>
                <a14:m>
                  <m:oMath xmlns:m="http://schemas.openxmlformats.org/officeDocument/2006/math">
                    <m:r>
                      <a:rPr lang="en-US" altLang="en-US" sz="1800" i="1" smtClean="0">
                        <a:latin typeface="Cambria Math"/>
                        <a:ea typeface="Cambria Math"/>
                        <a:sym typeface="Symbol" pitchFamily="18" charset="2"/>
                      </a:rPr>
                      <m:t>±</m:t>
                    </m:r>
                    <m:sSub>
                      <m:sSubPr>
                        <m:ctrlPr>
                          <a:rPr lang="en-US" altLang="en-US" sz="1800" i="1" dirty="0" smtClean="0">
                            <a:latin typeface="Cambria Math"/>
                            <a:sym typeface="Symbol" pitchFamily="18" charset="2"/>
                          </a:rPr>
                        </m:ctrlPr>
                      </m:sSubPr>
                      <m:e>
                        <m:r>
                          <a:rPr lang="en-US" altLang="en-US" sz="1800" i="1" dirty="0" smtClean="0">
                            <a:latin typeface="Cambria Math"/>
                            <a:ea typeface="Cambria Math"/>
                            <a:sym typeface="Symbol" pitchFamily="18" charset="2"/>
                          </a:rPr>
                          <m:t>𝛼</m:t>
                        </m:r>
                      </m:e>
                      <m:sub>
                        <m:r>
                          <a:rPr lang="en-US" altLang="en-US" sz="1800" b="0" i="1" dirty="0" smtClean="0">
                            <a:latin typeface="Cambria Math"/>
                            <a:sym typeface="Symbol" pitchFamily="18" charset="2"/>
                          </a:rPr>
                          <m:t>𝑚𝑎𝑥</m:t>
                        </m:r>
                      </m:sub>
                    </m:sSub>
                    <m:r>
                      <a:rPr lang="en-US" altLang="en-US" sz="1800" b="0" i="1" smtClean="0">
                        <a:latin typeface="Cambria Math"/>
                        <a:ea typeface="Cambria Math"/>
                        <a:sym typeface="Symbol" pitchFamily="18" charset="2"/>
                      </a:rPr>
                      <m:t>𝐹</m:t>
                    </m:r>
                    <m:r>
                      <a:rPr lang="en-US" altLang="en-US" sz="1800" b="0" i="1" smtClean="0">
                        <a:latin typeface="Cambria Math"/>
                        <a:ea typeface="Cambria Math"/>
                        <a:sym typeface="Symbol" pitchFamily="18" charset="2"/>
                      </a:rPr>
                      <m:t> ;       ⟶</m:t>
                    </m:r>
                  </m:oMath>
                </a14:m>
                <a:r>
                  <a:rPr lang="en-US" altLang="en-US" sz="1800" dirty="0" smtClean="0">
                    <a:sym typeface="Symbol" pitchFamily="18" charset="2"/>
                  </a:rPr>
                  <a:t>  </a:t>
                </a:r>
                <a:endParaRPr lang="en-US" altLang="en-US" sz="1800" dirty="0">
                  <a:sym typeface="Symbol" pitchFamily="18" charset="2"/>
                </a:endParaRPr>
              </a:p>
            </p:txBody>
          </p:sp>
        </mc:Choice>
        <mc:Fallback xmlns="">
          <p:sp>
            <p:nvSpPr>
              <p:cNvPr id="77" name="Text Box 316"/>
              <p:cNvSpPr txBox="1">
                <a:spLocks noRot="1" noChangeAspect="1" noMove="1" noResize="1" noEditPoints="1" noAdjustHandles="1" noChangeArrowheads="1" noChangeShapeType="1" noTextEdit="1"/>
              </p:cNvSpPr>
              <p:nvPr/>
            </p:nvSpPr>
            <p:spPr bwMode="auto">
              <a:xfrm>
                <a:off x="876355" y="4656415"/>
                <a:ext cx="3848045" cy="539635"/>
              </a:xfrm>
              <a:prstGeom prst="rect">
                <a:avLst/>
              </a:prstGeom>
              <a:blipFill rotWithShape="1">
                <a:blip r:embed="rId4"/>
                <a:stretch>
                  <a:fillRect b="-79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4395521" y="4765081"/>
                <a:ext cx="25815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m:t>
                          </m:r>
                          <m:r>
                            <a:rPr lang="en-US" sz="1800" i="1">
                              <a:latin typeface="Cambria Math"/>
                            </a:rPr>
                            <m:t>𝑉</m:t>
                          </m:r>
                        </m:e>
                        <m:sub>
                          <m:r>
                            <a:rPr lang="en-US" sz="1800" i="1">
                              <a:latin typeface="Cambria Math"/>
                            </a:rPr>
                            <m:t>𝑠𝑠</m:t>
                          </m:r>
                        </m:sub>
                      </m:sSub>
                      <m:sSub>
                        <m:sSubPr>
                          <m:ctrlPr>
                            <a:rPr lang="en-US" sz="1800" i="1">
                              <a:latin typeface="Cambria Math"/>
                            </a:rPr>
                          </m:ctrlPr>
                        </m:sSubPr>
                        <m:e>
                          <m:r>
                            <a:rPr lang="en-US" sz="1800" i="1">
                              <a:latin typeface="Cambria Math"/>
                            </a:rPr>
                            <m:t>)</m:t>
                          </m:r>
                        </m:e>
                        <m:sub>
                          <m:r>
                            <a:rPr lang="en-US" sz="1800" i="1">
                              <a:latin typeface="Cambria Math"/>
                            </a:rPr>
                            <m:t>𝑚𝑎𝑥</m:t>
                          </m:r>
                        </m:sub>
                      </m:sSub>
                      <m:sSub>
                        <m:sSubPr>
                          <m:ctrlPr>
                            <a:rPr lang="en-US" altLang="en-US" sz="1800" i="1" dirty="0" smtClean="0">
                              <a:latin typeface="Cambria Math"/>
                              <a:sym typeface="Symbol" pitchFamily="18" charset="2"/>
                            </a:rPr>
                          </m:ctrlPr>
                        </m:sSubPr>
                        <m:e>
                          <m:r>
                            <a:rPr lang="en-US" altLang="en-US" sz="1800" b="0" i="1" dirty="0" smtClean="0">
                              <a:latin typeface="Cambria Math"/>
                              <a:sym typeface="Symbol" pitchFamily="18" charset="2"/>
                            </a:rPr>
                            <m:t>=</m:t>
                          </m:r>
                          <m:r>
                            <a:rPr lang="en-US" altLang="en-US" sz="1800" i="1" dirty="0">
                              <a:latin typeface="Cambria Math"/>
                              <a:ea typeface="Cambria Math"/>
                              <a:sym typeface="Symbol" pitchFamily="18" charset="2"/>
                            </a:rPr>
                            <m:t>𝛼</m:t>
                          </m:r>
                        </m:e>
                        <m:sub>
                          <m:r>
                            <a:rPr lang="en-US" altLang="en-US" sz="1800" i="1" dirty="0">
                              <a:latin typeface="Cambria Math"/>
                              <a:sym typeface="Symbol" pitchFamily="18" charset="2"/>
                            </a:rPr>
                            <m:t>𝑚𝑎𝑥</m:t>
                          </m:r>
                        </m:sub>
                      </m:sSub>
                      <m:r>
                        <a:rPr lang="en-US" altLang="en-US" sz="1800" i="1" dirty="0">
                          <a:latin typeface="Cambria Math"/>
                          <a:sym typeface="Symbol" pitchFamily="18" charset="2"/>
                        </a:rPr>
                        <m:t> </m:t>
                      </m:r>
                      <m:r>
                        <a:rPr lang="en-US" altLang="en-US" sz="1800" b="0" i="1" dirty="0" smtClean="0">
                          <a:latin typeface="Cambria Math"/>
                          <a:sym typeface="Symbol" pitchFamily="18" charset="2"/>
                        </a:rPr>
                        <m:t>𝐸</m:t>
                      </m:r>
                    </m:oMath>
                  </m:oMathPara>
                </a14:m>
                <a:endParaRPr lang="en-US" sz="1800" dirty="0"/>
              </a:p>
            </p:txBody>
          </p:sp>
        </mc:Choice>
        <mc:Fallback xmlns="">
          <p:sp>
            <p:nvSpPr>
              <p:cNvPr id="78" name="TextBox 77"/>
              <p:cNvSpPr txBox="1">
                <a:spLocks noRot="1" noChangeAspect="1" noMove="1" noResize="1" noEditPoints="1" noAdjustHandles="1" noChangeArrowheads="1" noChangeShapeType="1" noTextEdit="1"/>
              </p:cNvSpPr>
              <p:nvPr/>
            </p:nvSpPr>
            <p:spPr>
              <a:xfrm>
                <a:off x="4395521" y="4765081"/>
                <a:ext cx="2581571" cy="369332"/>
              </a:xfrm>
              <a:prstGeom prst="rect">
                <a:avLst/>
              </a:prstGeom>
              <a:blipFill rotWithShape="1">
                <a:blip r:embed="rId5"/>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a:off x="202597" y="5298163"/>
                <a:ext cx="3065851" cy="369332"/>
              </a:xfrm>
              <a:prstGeom prst="rect">
                <a:avLst/>
              </a:prstGeom>
            </p:spPr>
            <p:txBody>
              <a:bodyPr wrap="square">
                <a:spAutoFit/>
              </a:bodyPr>
              <a:lstStyle/>
              <a:p>
                <a:pPr marL="285750" indent="-285750">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Compare with </a:t>
                </a:r>
                <a14:m>
                  <m:oMath xmlns:m="http://schemas.openxmlformats.org/officeDocument/2006/math">
                    <m:sSub>
                      <m:sSubPr>
                        <m:ctrlPr>
                          <a:rPr lang="en-US" sz="1800" i="1">
                            <a:latin typeface="Cambria Math"/>
                          </a:rPr>
                        </m:ctrlPr>
                      </m:sSubPr>
                      <m:e>
                        <m:r>
                          <a:rPr lang="en-US" sz="1800" i="1">
                            <a:latin typeface="Cambria Math"/>
                          </a:rPr>
                          <m:t>𝑉</m:t>
                        </m:r>
                      </m:e>
                      <m:sub>
                        <m:r>
                          <a:rPr lang="en-US" sz="1800" b="0" i="1" smtClean="0">
                            <a:latin typeface="Cambria Math"/>
                          </a:rPr>
                          <m:t>𝑐𝑟𝑎𝑏</m:t>
                        </m:r>
                      </m:sub>
                    </m:sSub>
                  </m:oMath>
                </a14:m>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mc:Choice>
        <mc:Fallback xmlns="">
          <p:sp>
            <p:nvSpPr>
              <p:cNvPr id="79" name="Rectangle 78"/>
              <p:cNvSpPr>
                <a:spLocks noRot="1" noChangeAspect="1" noMove="1" noResize="1" noEditPoints="1" noAdjustHandles="1" noChangeArrowheads="1" noChangeShapeType="1" noTextEdit="1"/>
              </p:cNvSpPr>
              <p:nvPr/>
            </p:nvSpPr>
            <p:spPr>
              <a:xfrm>
                <a:off x="202597" y="5298163"/>
                <a:ext cx="3065851" cy="369332"/>
              </a:xfrm>
              <a:prstGeom prst="rect">
                <a:avLst/>
              </a:prstGeom>
              <a:blipFill rotWithShape="1">
                <a:blip r:embed="rId6"/>
                <a:stretch>
                  <a:fillRect l="-119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2740890" y="5215526"/>
                <a:ext cx="5943600" cy="614848"/>
              </a:xfrm>
              <a:prstGeom prst="rect">
                <a:avLst/>
              </a:prstGeom>
              <a:noFill/>
            </p:spPr>
            <p:txBody>
              <a:bodyPr wrap="square" rtlCol="0">
                <a:spAutoFit/>
              </a:bodyPr>
              <a:lstStyle/>
              <a:p>
                <a14:m>
                  <m:oMath xmlns:m="http://schemas.openxmlformats.org/officeDocument/2006/math">
                    <m:f>
                      <m:fPr>
                        <m:ctrlPr>
                          <a:rPr lang="en-US" i="1" dirty="0" smtClean="0">
                            <a:latin typeface="Cambria Math"/>
                          </a:rPr>
                        </m:ctrlPr>
                      </m:fPr>
                      <m:num>
                        <m:sSub>
                          <m:sSubPr>
                            <m:ctrlPr>
                              <a:rPr lang="en-US" i="1">
                                <a:latin typeface="Cambria Math"/>
                              </a:rPr>
                            </m:ctrlPr>
                          </m:sSubPr>
                          <m:e>
                            <m:r>
                              <a:rPr lang="en-US" i="1">
                                <a:latin typeface="Cambria Math"/>
                              </a:rPr>
                              <m:t>𝑉</m:t>
                            </m:r>
                          </m:e>
                          <m:sub>
                            <m:r>
                              <a:rPr lang="en-US" i="1">
                                <a:latin typeface="Cambria Math"/>
                              </a:rPr>
                              <m:t>𝑐𝑟𝑎𝑏</m:t>
                            </m:r>
                          </m:sub>
                        </m:sSub>
                      </m:num>
                      <m:den>
                        <m:r>
                          <a:rPr lang="en-US" b="0" i="1" dirty="0" smtClean="0">
                            <a:latin typeface="Cambria Math"/>
                          </a:rPr>
                          <m:t>𝐸</m:t>
                        </m:r>
                      </m:den>
                    </m:f>
                    <m:r>
                      <a:rPr lang="en-US" b="0" i="0" smtClean="0">
                        <a:latin typeface="Cambria Math"/>
                      </a:rPr>
                      <m:t>=</m:t>
                    </m:r>
                  </m:oMath>
                </a14:m>
                <a:r>
                  <a:rPr lang="en-US" dirty="0">
                    <a:ea typeface="Cambria Math"/>
                  </a:rPr>
                  <a:t> </a:t>
                </a:r>
                <a14:m>
                  <m:oMath xmlns:m="http://schemas.openxmlformats.org/officeDocument/2006/math">
                    <m:f>
                      <m:fPr>
                        <m:ctrlPr>
                          <a:rPr lang="en-US" sz="2000" i="1" smtClean="0">
                            <a:latin typeface="Cambria Math"/>
                          </a:rPr>
                        </m:ctrlPr>
                      </m:fPr>
                      <m:num>
                        <m:r>
                          <a:rPr lang="en-US" sz="2000" i="1">
                            <a:latin typeface="Cambria Math"/>
                            <a:ea typeface="Cambria Math"/>
                          </a:rPr>
                          <m:t>𝜆</m:t>
                        </m:r>
                      </m:num>
                      <m:den>
                        <m:r>
                          <a:rPr lang="en-US" sz="2000" b="0" i="1" smtClean="0">
                            <a:latin typeface="Cambria Math"/>
                            <a:ea typeface="Cambria Math"/>
                          </a:rPr>
                          <m:t>4</m:t>
                        </m:r>
                        <m:r>
                          <a:rPr lang="en-US" sz="2000" b="0" i="1" smtClean="0">
                            <a:latin typeface="Cambria Math"/>
                            <a:ea typeface="Cambria Math"/>
                          </a:rPr>
                          <m:t>𝜋</m:t>
                        </m:r>
                        <m:r>
                          <a:rPr lang="en-US" sz="2000" i="1">
                            <a:latin typeface="Cambria Math"/>
                          </a:rPr>
                          <m:t>𝐹</m:t>
                        </m:r>
                      </m:den>
                    </m:f>
                    <m:sSub>
                      <m:sSubPr>
                        <m:ctrlPr>
                          <a:rPr lang="en-US" sz="2000" i="1">
                            <a:latin typeface="Cambria Math"/>
                          </a:rPr>
                        </m:ctrlPr>
                      </m:sSubPr>
                      <m:e>
                        <m:r>
                          <a:rPr lang="en-US" sz="2000" i="1">
                            <a:latin typeface="Cambria Math"/>
                            <a:ea typeface="Cambria Math"/>
                          </a:rPr>
                          <m:t>𝜃</m:t>
                        </m:r>
                      </m:e>
                      <m:sub>
                        <m:r>
                          <a:rPr lang="en-US" sz="2000" i="1">
                            <a:latin typeface="Cambria Math"/>
                          </a:rPr>
                          <m:t>𝑐𝑟</m:t>
                        </m:r>
                        <m:r>
                          <a:rPr lang="en-US" sz="2000" b="0" i="1" smtClean="0">
                            <a:latin typeface="Cambria Math"/>
                          </a:rPr>
                          <m:t>𝑜𝑠𝑠</m:t>
                        </m:r>
                      </m:sub>
                    </m:sSub>
                    <m:r>
                      <a:rPr lang="en-US" sz="2000" b="0" i="1" smtClean="0">
                        <a:latin typeface="Cambria Math"/>
                      </a:rPr>
                      <m:t> ;   </m:t>
                    </m:r>
                    <m:r>
                      <a:rPr lang="en-US" sz="2000" b="0" i="1" smtClean="0">
                        <a:latin typeface="Cambria Math"/>
                        <a:ea typeface="Cambria Math"/>
                      </a:rPr>
                      <m:t>⟶</m:t>
                    </m:r>
                    <m:r>
                      <a:rPr lang="en-US" sz="2000" b="0" i="1" smtClean="0">
                        <a:latin typeface="Cambria Math"/>
                      </a:rPr>
                      <m:t>   </m:t>
                    </m:r>
                    <m:sSub>
                      <m:sSubPr>
                        <m:ctrlPr>
                          <a:rPr lang="en-US" sz="2000" i="1" smtClean="0">
                            <a:latin typeface="Cambria Math"/>
                          </a:rPr>
                        </m:ctrlPr>
                      </m:sSubPr>
                      <m:e>
                        <m:sSub>
                          <m:sSubPr>
                            <m:ctrlPr>
                              <a:rPr lang="en-US" sz="2000" i="1">
                                <a:latin typeface="Cambria Math"/>
                              </a:rPr>
                            </m:ctrlPr>
                          </m:sSubPr>
                          <m:e>
                            <m:r>
                              <a:rPr lang="en-US" sz="2000" b="0" i="1" smtClean="0">
                                <a:latin typeface="Cambria Math"/>
                              </a:rPr>
                              <m:t>(</m:t>
                            </m:r>
                            <m:r>
                              <a:rPr lang="en-US" sz="2000" i="1">
                                <a:latin typeface="Cambria Math"/>
                              </a:rPr>
                              <m:t>𝑉</m:t>
                            </m:r>
                          </m:e>
                          <m:sub>
                            <m:r>
                              <a:rPr lang="en-US" sz="2000" i="1">
                                <a:latin typeface="Cambria Math"/>
                              </a:rPr>
                              <m:t>𝑠</m:t>
                            </m:r>
                            <m:r>
                              <a:rPr lang="en-US" sz="2000" b="0" i="1" smtClean="0">
                                <a:latin typeface="Cambria Math"/>
                              </a:rPr>
                              <m:t>𝑠</m:t>
                            </m:r>
                          </m:sub>
                        </m:sSub>
                        <m:sSub>
                          <m:sSubPr>
                            <m:ctrlPr>
                              <a:rPr lang="en-US" sz="2000" b="0" i="1" smtClean="0">
                                <a:latin typeface="Cambria Math"/>
                              </a:rPr>
                            </m:ctrlPr>
                          </m:sSubPr>
                          <m:e>
                            <m:r>
                              <a:rPr lang="en-US" sz="2000" b="0" i="1" smtClean="0">
                                <a:latin typeface="Cambria Math"/>
                              </a:rPr>
                              <m:t>)</m:t>
                            </m:r>
                          </m:e>
                          <m:sub>
                            <m:r>
                              <a:rPr lang="en-US" sz="2000" b="0" i="1" smtClean="0">
                                <a:latin typeface="Cambria Math"/>
                              </a:rPr>
                              <m:t>𝑚𝑎𝑥</m:t>
                            </m:r>
                          </m:sub>
                        </m:sSub>
                        <m:r>
                          <a:rPr lang="en-US" sz="2000" b="0" i="1" smtClean="0">
                            <a:latin typeface="Cambria Math"/>
                          </a:rPr>
                          <m:t>=</m:t>
                        </m:r>
                        <m:f>
                          <m:fPr>
                            <m:ctrlPr>
                              <a:rPr lang="en-US" sz="2000" b="0" i="1" smtClean="0">
                                <a:latin typeface="Cambria Math"/>
                              </a:rPr>
                            </m:ctrlPr>
                          </m:fPr>
                          <m:num>
                            <m:r>
                              <a:rPr lang="en-US" sz="2000" b="0" i="1" smtClean="0">
                                <a:latin typeface="Cambria Math"/>
                                <a:ea typeface="Cambria Math"/>
                              </a:rPr>
                              <m:t>𝜋</m:t>
                            </m:r>
                          </m:num>
                          <m:den>
                            <m:r>
                              <a:rPr lang="en-US" sz="2000" b="0" i="1" smtClean="0">
                                <a:latin typeface="Cambria Math"/>
                              </a:rPr>
                              <m:t>2</m:t>
                            </m:r>
                          </m:den>
                        </m:f>
                        <m:r>
                          <a:rPr lang="en-US" sz="2000" i="1">
                            <a:latin typeface="Cambria Math"/>
                          </a:rPr>
                          <m:t>𝑉</m:t>
                        </m:r>
                      </m:e>
                      <m:sub>
                        <m:r>
                          <a:rPr lang="en-US" sz="2000" i="1">
                            <a:latin typeface="Cambria Math"/>
                          </a:rPr>
                          <m:t>𝑐𝑟𝑎𝑏</m:t>
                        </m:r>
                      </m:sub>
                    </m:sSub>
                  </m:oMath>
                </a14:m>
                <a:endParaRPr lang="en-US" sz="2000" dirty="0"/>
              </a:p>
            </p:txBody>
          </p:sp>
        </mc:Choice>
        <mc:Fallback xmlns="">
          <p:sp>
            <p:nvSpPr>
              <p:cNvPr id="80" name="TextBox 79"/>
              <p:cNvSpPr txBox="1">
                <a:spLocks noRot="1" noChangeAspect="1" noMove="1" noResize="1" noEditPoints="1" noAdjustHandles="1" noChangeArrowheads="1" noChangeShapeType="1" noTextEdit="1"/>
              </p:cNvSpPr>
              <p:nvPr/>
            </p:nvSpPr>
            <p:spPr>
              <a:xfrm>
                <a:off x="2740890" y="5215526"/>
                <a:ext cx="5943600" cy="614848"/>
              </a:xfrm>
              <a:prstGeom prst="rect">
                <a:avLst/>
              </a:prstGeom>
              <a:blipFill rotWithShape="1">
                <a:blip r:embed="rId7"/>
                <a:stretch>
                  <a:fillRect/>
                </a:stretch>
              </a:blipFill>
            </p:spPr>
            <p:txBody>
              <a:bodyPr/>
              <a:lstStyle/>
              <a:p>
                <a:r>
                  <a:rPr lang="en-US">
                    <a:noFill/>
                  </a:rPr>
                  <a:t> </a:t>
                </a:r>
              </a:p>
            </p:txBody>
          </p:sp>
        </mc:Fallback>
      </mc:AlternateContent>
      <p:sp>
        <p:nvSpPr>
          <p:cNvPr id="81" name="Rectangle 80"/>
          <p:cNvSpPr/>
          <p:nvPr/>
        </p:nvSpPr>
        <p:spPr>
          <a:xfrm>
            <a:off x="191052" y="5824647"/>
            <a:ext cx="8288220" cy="369332"/>
          </a:xfrm>
          <a:prstGeom prst="rect">
            <a:avLst/>
          </a:prstGeom>
        </p:spPr>
        <p:txBody>
          <a:bodyPr wrap="square">
            <a:spAutoFit/>
          </a:bodyPr>
          <a:lstStyle/>
          <a:p>
            <a:pPr marL="285750" indent="-285750">
              <a:buFont typeface="Arial" panose="020B0604020202020204" pitchFamily="34" charset="0"/>
              <a:buChar char="•"/>
            </a:pPr>
            <a:r>
              <a:rPr lang="en-US" sz="1800" b="1" i="1" dirty="0">
                <a:solidFill>
                  <a:srgbClr val="FF3300"/>
                </a:solidFill>
                <a:latin typeface="Times New Roman" panose="02020603050405020304" pitchFamily="18" charset="0"/>
                <a:cs typeface="Times New Roman" panose="02020603050405020304" pitchFamily="18" charset="0"/>
              </a:rPr>
              <a:t>C</a:t>
            </a:r>
            <a:r>
              <a:rPr lang="en-US" sz="1800" b="1" i="1" dirty="0" smtClean="0">
                <a:solidFill>
                  <a:srgbClr val="FF3300"/>
                </a:solidFill>
                <a:latin typeface="Times New Roman" panose="02020603050405020304" pitchFamily="18" charset="0"/>
                <a:cs typeface="Times New Roman" panose="02020603050405020304" pitchFamily="18" charset="0"/>
              </a:rPr>
              <a:t>rabbing </a:t>
            </a:r>
            <a:r>
              <a:rPr lang="en-US" sz="1800" b="1" dirty="0" smtClean="0">
                <a:solidFill>
                  <a:srgbClr val="FF3300"/>
                </a:solidFill>
                <a:latin typeface="Times New Roman" panose="02020603050405020304" pitchFamily="18" charset="0"/>
                <a:cs typeface="Times New Roman" panose="02020603050405020304" pitchFamily="18" charset="0"/>
              </a:rPr>
              <a:t>and </a:t>
            </a:r>
            <a:r>
              <a:rPr lang="en-US" sz="1800" b="1" i="1" dirty="0" smtClean="0">
                <a:solidFill>
                  <a:srgbClr val="FF3300"/>
                </a:solidFill>
                <a:latin typeface="Times New Roman" panose="02020603050405020304" pitchFamily="18" charset="0"/>
                <a:cs typeface="Times New Roman" panose="02020603050405020304" pitchFamily="18" charset="0"/>
              </a:rPr>
              <a:t>scanning</a:t>
            </a:r>
            <a:r>
              <a:rPr lang="en-US" sz="1800" b="1" dirty="0" smtClean="0">
                <a:solidFill>
                  <a:srgbClr val="FF3300"/>
                </a:solidFill>
                <a:latin typeface="Times New Roman" panose="02020603050405020304" pitchFamily="18" charset="0"/>
                <a:cs typeface="Times New Roman" panose="02020603050405020304" pitchFamily="18" charset="0"/>
              </a:rPr>
              <a:t> voltages could be combined in one cavity</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2" name="Rectangle 81"/>
              <p:cNvSpPr/>
              <p:nvPr/>
            </p:nvSpPr>
            <p:spPr>
              <a:xfrm>
                <a:off x="6972769" y="5703332"/>
                <a:ext cx="1506503" cy="61196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unc>
                        <m:funcPr>
                          <m:ctrlPr>
                            <a:rPr lang="en-US" sz="1600" i="1">
                              <a:solidFill>
                                <a:srgbClr val="000000"/>
                              </a:solidFill>
                              <a:latin typeface="Cambria Math"/>
                            </a:rPr>
                          </m:ctrlPr>
                        </m:funcPr>
                        <m:fName>
                          <m:r>
                            <m:rPr>
                              <m:sty m:val="p"/>
                            </m:rPr>
                            <a:rPr lang="en-US" sz="1600">
                              <a:solidFill>
                                <a:srgbClr val="000000"/>
                              </a:solidFill>
                              <a:latin typeface="Cambria Math"/>
                            </a:rPr>
                            <m:t>tan</m:t>
                          </m:r>
                        </m:fName>
                        <m:e>
                          <m:sSub>
                            <m:sSubPr>
                              <m:ctrlPr>
                                <a:rPr lang="en-US" sz="1600" i="1">
                                  <a:solidFill>
                                    <a:srgbClr val="000000"/>
                                  </a:solidFill>
                                  <a:latin typeface="Cambria Math"/>
                                </a:rPr>
                              </m:ctrlPr>
                            </m:sSubPr>
                            <m:e>
                              <m:r>
                                <a:rPr lang="en-US" sz="1600" i="1">
                                  <a:solidFill>
                                    <a:srgbClr val="000000"/>
                                  </a:solidFill>
                                  <a:latin typeface="Cambria Math"/>
                                  <a:ea typeface="Cambria Math"/>
                                </a:rPr>
                                <m:t>𝜑</m:t>
                              </m:r>
                            </m:e>
                            <m:sub>
                              <m:r>
                                <a:rPr lang="en-US" sz="1600" i="1">
                                  <a:solidFill>
                                    <a:srgbClr val="000000"/>
                                  </a:solidFill>
                                  <a:latin typeface="Cambria Math"/>
                                </a:rPr>
                                <m:t>0</m:t>
                              </m:r>
                            </m:sub>
                          </m:sSub>
                          <m:r>
                            <a:rPr lang="en-US" sz="1600" i="1">
                              <a:solidFill>
                                <a:srgbClr val="000000"/>
                              </a:solidFill>
                              <a:latin typeface="Cambria Math"/>
                            </a:rPr>
                            <m:t>=</m:t>
                          </m:r>
                          <m:f>
                            <m:fPr>
                              <m:ctrlPr>
                                <a:rPr lang="en-US" sz="1600" i="1">
                                  <a:solidFill>
                                    <a:srgbClr val="000000"/>
                                  </a:solidFill>
                                  <a:latin typeface="Cambria Math"/>
                                </a:rPr>
                              </m:ctrlPr>
                            </m:fPr>
                            <m:num>
                              <m:sSub>
                                <m:sSubPr>
                                  <m:ctrlPr>
                                    <a:rPr lang="en-US" sz="1800" i="1">
                                      <a:solidFill>
                                        <a:srgbClr val="000000"/>
                                      </a:solidFill>
                                      <a:latin typeface="Cambria Math"/>
                                    </a:rPr>
                                  </m:ctrlPr>
                                </m:sSubPr>
                                <m:e>
                                  <m:r>
                                    <a:rPr lang="en-US" sz="1800" i="1">
                                      <a:solidFill>
                                        <a:srgbClr val="000000"/>
                                      </a:solidFill>
                                      <a:latin typeface="Cambria Math"/>
                                    </a:rPr>
                                    <m:t>𝑉</m:t>
                                  </m:r>
                                </m:e>
                                <m:sub>
                                  <m:r>
                                    <a:rPr lang="en-US" sz="1800" i="1">
                                      <a:solidFill>
                                        <a:srgbClr val="000000"/>
                                      </a:solidFill>
                                      <a:latin typeface="Cambria Math"/>
                                    </a:rPr>
                                    <m:t>𝑠𝑠</m:t>
                                  </m:r>
                                </m:sub>
                              </m:sSub>
                            </m:num>
                            <m:den>
                              <m:sSub>
                                <m:sSubPr>
                                  <m:ctrlPr>
                                    <a:rPr lang="en-US" sz="1600" i="1">
                                      <a:solidFill>
                                        <a:srgbClr val="000000"/>
                                      </a:solidFill>
                                      <a:latin typeface="Cambria Math"/>
                                    </a:rPr>
                                  </m:ctrlPr>
                                </m:sSubPr>
                                <m:e>
                                  <m:r>
                                    <a:rPr lang="en-US" sz="1600" i="1">
                                      <a:solidFill>
                                        <a:srgbClr val="000000"/>
                                      </a:solidFill>
                                      <a:latin typeface="Cambria Math"/>
                                    </a:rPr>
                                    <m:t>𝑉</m:t>
                                  </m:r>
                                </m:e>
                                <m:sub>
                                  <m:r>
                                    <a:rPr lang="en-US" sz="1600" i="1">
                                      <a:solidFill>
                                        <a:srgbClr val="000000"/>
                                      </a:solidFill>
                                      <a:latin typeface="Cambria Math"/>
                                    </a:rPr>
                                    <m:t>𝑐𝑟𝑎𝑏</m:t>
                                  </m:r>
                                </m:sub>
                              </m:sSub>
                            </m:den>
                          </m:f>
                        </m:e>
                      </m:func>
                    </m:oMath>
                  </m:oMathPara>
                </a14:m>
                <a:endParaRPr lang="en-US" sz="1800" dirty="0">
                  <a:solidFill>
                    <a:srgbClr val="000000"/>
                  </a:solidFill>
                </a:endParaRPr>
              </a:p>
            </p:txBody>
          </p:sp>
        </mc:Choice>
        <mc:Fallback xmlns="">
          <p:sp>
            <p:nvSpPr>
              <p:cNvPr id="82" name="Rectangle 81"/>
              <p:cNvSpPr>
                <a:spLocks noRot="1" noChangeAspect="1" noMove="1" noResize="1" noEditPoints="1" noAdjustHandles="1" noChangeArrowheads="1" noChangeShapeType="1" noTextEdit="1"/>
              </p:cNvSpPr>
              <p:nvPr/>
            </p:nvSpPr>
            <p:spPr>
              <a:xfrm>
                <a:off x="6972769" y="5703332"/>
                <a:ext cx="1506503" cy="61196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1374885"/>
      </p:ext>
    </p:extLst>
  </p:cSld>
  <p:clrMapOvr>
    <a:masterClrMapping/>
  </p:clrMapOvr>
</p:sld>
</file>

<file path=ppt/theme/theme1.xml><?xml version="1.0" encoding="utf-8"?>
<a:theme xmlns:a="http://schemas.openxmlformats.org/drawingml/2006/main" name="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jlab_templet_1</Template>
  <TotalTime>36870</TotalTime>
  <Words>2882</Words>
  <Application>Microsoft Office PowerPoint</Application>
  <PresentationFormat>On-screen Show (4:3)</PresentationFormat>
  <Paragraphs>359</Paragraphs>
  <Slides>35</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JLab_PowerPoint1</vt:lpstr>
      <vt:lpstr>Origin50.Graph</vt:lpstr>
      <vt:lpstr> MEIC R&amp;D Some Facts &amp; some thoughts   </vt:lpstr>
      <vt:lpstr> Outline</vt:lpstr>
      <vt:lpstr>EIC@JLab catechism</vt:lpstr>
      <vt:lpstr>Ion Magnets</vt:lpstr>
      <vt:lpstr>A sight on Ion Components</vt:lpstr>
      <vt:lpstr>Electron Collider Ring</vt:lpstr>
      <vt:lpstr>Synchronization</vt:lpstr>
      <vt:lpstr>Gear impacts an cure</vt:lpstr>
      <vt:lpstr>Scanning Synchronization idea</vt:lpstr>
      <vt:lpstr>ScSyn cycles</vt:lpstr>
      <vt:lpstr>Adjustment of beam focusing at ScS </vt:lpstr>
      <vt:lpstr>Estimations of ScSyn parameters</vt:lpstr>
      <vt:lpstr>Transmitters with the frequency-locked magnetrons for                           digital control of ScSyn (G.Kazakevich / Muons, Inc.)</vt:lpstr>
      <vt:lpstr>PowerPoint Presentation</vt:lpstr>
      <vt:lpstr>PowerPoint Presentation</vt:lpstr>
      <vt:lpstr>Superfast Switch for ScS (V. Popov)</vt:lpstr>
      <vt:lpstr>Electron Cooling</vt:lpstr>
      <vt:lpstr>Superfast Kickers</vt:lpstr>
      <vt:lpstr>Beam-beam Kicker</vt:lpstr>
      <vt:lpstr>ERL storage ring as Cooler    </vt:lpstr>
      <vt:lpstr>Circular Modes (CM) optics for Ion Beam  </vt:lpstr>
      <vt:lpstr> Circular Modes Transport (CMT) &amp; Rings (CMR) </vt:lpstr>
      <vt:lpstr>Ion space charge with CMs</vt:lpstr>
      <vt:lpstr>Beam Cooling with CMs </vt:lpstr>
      <vt:lpstr>“Magnetized” Ion Beam</vt:lpstr>
      <vt:lpstr>Cyclotron and Longitudinal cooling</vt:lpstr>
      <vt:lpstr>Dispersive cooling of the drift mode </vt:lpstr>
      <vt:lpstr>IBS in CM rings </vt:lpstr>
      <vt:lpstr>Use of CM and Matched EC</vt:lpstr>
      <vt:lpstr>RF-painting for stacking in one CM </vt:lpstr>
      <vt:lpstr>Shortening the initial cooling time</vt:lpstr>
      <vt:lpstr>Potential to overcome the SpCh limitation  of EIC luminosity </vt:lpstr>
      <vt:lpstr>Easing the IR design</vt:lpstr>
      <vt:lpstr>Low energy ion front-end Test Facility (ITF) </vt:lpstr>
      <vt:lpstr>Conclusion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yzhang</dc:creator>
  <cp:lastModifiedBy>Yaroslav Derbenev</cp:lastModifiedBy>
  <cp:revision>1055</cp:revision>
  <dcterms:created xsi:type="dcterms:W3CDTF">2007-06-12T14:12:29Z</dcterms:created>
  <dcterms:modified xsi:type="dcterms:W3CDTF">2015-10-07T14:22:49Z</dcterms:modified>
</cp:coreProperties>
</file>