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 id="2147483662" r:id="rId3"/>
  </p:sldMasterIdLst>
  <p:notesMasterIdLst>
    <p:notesMasterId r:id="rId38"/>
  </p:notesMasterIdLst>
  <p:sldIdLst>
    <p:sldId id="310" r:id="rId4"/>
    <p:sldId id="440" r:id="rId5"/>
    <p:sldId id="472" r:id="rId6"/>
    <p:sldId id="482" r:id="rId7"/>
    <p:sldId id="445" r:id="rId8"/>
    <p:sldId id="475" r:id="rId9"/>
    <p:sldId id="483" r:id="rId10"/>
    <p:sldId id="468" r:id="rId11"/>
    <p:sldId id="484" r:id="rId12"/>
    <p:sldId id="463" r:id="rId13"/>
    <p:sldId id="490" r:id="rId14"/>
    <p:sldId id="446" r:id="rId15"/>
    <p:sldId id="452" r:id="rId16"/>
    <p:sldId id="447" r:id="rId17"/>
    <p:sldId id="500" r:id="rId18"/>
    <p:sldId id="448" r:id="rId19"/>
    <p:sldId id="443" r:id="rId20"/>
    <p:sldId id="494" r:id="rId21"/>
    <p:sldId id="491" r:id="rId22"/>
    <p:sldId id="498" r:id="rId23"/>
    <p:sldId id="492" r:id="rId24"/>
    <p:sldId id="499" r:id="rId25"/>
    <p:sldId id="442" r:id="rId26"/>
    <p:sldId id="497" r:id="rId27"/>
    <p:sldId id="495" r:id="rId28"/>
    <p:sldId id="456" r:id="rId29"/>
    <p:sldId id="457" r:id="rId30"/>
    <p:sldId id="458" r:id="rId31"/>
    <p:sldId id="454" r:id="rId32"/>
    <p:sldId id="455" r:id="rId33"/>
    <p:sldId id="462" r:id="rId34"/>
    <p:sldId id="451" r:id="rId35"/>
    <p:sldId id="493" r:id="rId36"/>
    <p:sldId id="501"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FF"/>
    <a:srgbClr val="008000"/>
    <a:srgbClr val="66FFCC"/>
    <a:srgbClr val="CC0000"/>
    <a:srgbClr val="CDF789"/>
    <a:srgbClr val="AEFC92"/>
    <a:srgbClr val="FEFDFC"/>
    <a:srgbClr val="CC3399"/>
    <a:srgbClr val="9933FF"/>
    <a:srgbClr val="313EBD"/>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857" autoAdjust="0"/>
  </p:normalViewPr>
  <p:slideViewPr>
    <p:cSldViewPr snapToGrid="0" snapToObjects="1" showGuides="1">
      <p:cViewPr varScale="1">
        <p:scale>
          <a:sx n="83" d="100"/>
          <a:sy n="83" d="100"/>
        </p:scale>
        <p:origin x="-96" y="-1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E1124A-8259-2F43-AA9E-1AB80762BA4E}" type="datetimeFigureOut">
              <a:rPr lang="en-US" smtClean="0"/>
              <a:pPr/>
              <a:t>10/4/2015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653114-0D40-384A-9E11-76EB88F8D7B8}" type="slidenum">
              <a:rPr lang="en-US" smtClean="0"/>
              <a:pPr/>
              <a:t>‹#›</a:t>
            </a:fld>
            <a:endParaRPr lang="en-US"/>
          </a:p>
        </p:txBody>
      </p:sp>
    </p:spTree>
    <p:extLst>
      <p:ext uri="{BB962C8B-B14F-4D97-AF65-F5344CB8AC3E}">
        <p14:creationId xmlns="" xmlns:p14="http://schemas.microsoft.com/office/powerpoint/2010/main" val="29996430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2</a:t>
            </a:fld>
            <a:endParaRPr lang="en-US" altLang="en-US" smtClean="0">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2</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1154113" y="690563"/>
            <a:ext cx="4557712"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r>
              <a:rPr lang="en-US" altLang="en-US" smtClean="0"/>
              <a:t>Note BSM not included in project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Added collaborators</a:t>
            </a:r>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pPr/>
              <a:t>18</a:t>
            </a:fld>
            <a:endParaRPr lang="en-US" dirty="0"/>
          </a:p>
        </p:txBody>
      </p:sp>
    </p:spTree>
    <p:extLst>
      <p:ext uri="{BB962C8B-B14F-4D97-AF65-F5344CB8AC3E}">
        <p14:creationId xmlns="" xmlns:p14="http://schemas.microsoft.com/office/powerpoint/2010/main" val="595132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19</a:t>
            </a:fld>
            <a:endParaRPr lang="en-US" altLang="en-US" smtClean="0">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19</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1154113" y="690563"/>
            <a:ext cx="4557712"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r>
              <a:rPr lang="en-US" altLang="en-US" smtClean="0"/>
              <a:t>Note BSM not included in project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20</a:t>
            </a:fld>
            <a:endParaRPr lang="en-US" altLang="en-US" smtClean="0">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20</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1154113" y="690563"/>
            <a:ext cx="4557712"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r>
              <a:rPr lang="en-US" altLang="en-US" smtClean="0"/>
              <a:t>Note BSM not included in project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21</a:t>
            </a:fld>
            <a:endParaRPr lang="en-US" altLang="en-US" smtClean="0">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21</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1154113" y="690563"/>
            <a:ext cx="4557712"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r>
              <a:rPr lang="en-US" altLang="en-US" smtClean="0"/>
              <a:t>Note BSM not included in project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22</a:t>
            </a:fld>
            <a:endParaRPr lang="en-US" altLang="en-US" smtClean="0">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22</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1154113" y="690563"/>
            <a:ext cx="4557712"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r>
              <a:rPr lang="en-US" altLang="en-US" smtClean="0"/>
              <a:t>Note BSM not included in project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23</a:t>
            </a:fld>
            <a:endParaRPr lang="en-US" altLang="en-US" smtClean="0">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23</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1154113" y="690563"/>
            <a:ext cx="4557712"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r>
              <a:rPr lang="en-US" altLang="en-US" smtClean="0"/>
              <a:t>Note BSM not included in project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Added collaborators</a:t>
            </a:r>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pPr/>
              <a:t>31</a:t>
            </a:fld>
            <a:endParaRPr lang="en-US" dirty="0"/>
          </a:p>
        </p:txBody>
      </p:sp>
    </p:spTree>
    <p:extLst>
      <p:ext uri="{BB962C8B-B14F-4D97-AF65-F5344CB8AC3E}">
        <p14:creationId xmlns="" xmlns:p14="http://schemas.microsoft.com/office/powerpoint/2010/main" val="595132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Added collaborators</a:t>
            </a:r>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pPr/>
              <a:t>32</a:t>
            </a:fld>
            <a:endParaRPr lang="en-US" dirty="0"/>
          </a:p>
        </p:txBody>
      </p:sp>
    </p:spTree>
    <p:extLst>
      <p:ext uri="{BB962C8B-B14F-4D97-AF65-F5344CB8AC3E}">
        <p14:creationId xmlns="" xmlns:p14="http://schemas.microsoft.com/office/powerpoint/2010/main" val="595132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33</a:t>
            </a:fld>
            <a:endParaRPr lang="en-US" altLang="en-US" smtClean="0">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33</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1154113" y="690563"/>
            <a:ext cx="4557712"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r>
              <a:rPr lang="en-US" altLang="en-US" smtClean="0"/>
              <a:t>Note BSM not included in project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5</a:t>
            </a:fld>
            <a:endParaRPr lang="en-US" altLang="en-US" smtClean="0">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5</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1154113" y="690563"/>
            <a:ext cx="4557712"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r>
              <a:rPr lang="en-US" altLang="en-US" smtClean="0"/>
              <a:t>Note BSM not included in project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6</a:t>
            </a:fld>
            <a:endParaRPr lang="en-US" altLang="en-US" smtClean="0">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6</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1154113" y="690563"/>
            <a:ext cx="4557712"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r>
              <a:rPr lang="en-US" altLang="en-US" smtClean="0"/>
              <a:t>Note BSM not included in project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7</a:t>
            </a:fld>
            <a:endParaRPr lang="en-US" altLang="en-US" smtClean="0">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7</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1154113" y="690563"/>
            <a:ext cx="4557712"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r>
              <a:rPr lang="en-US" altLang="en-US" smtClean="0"/>
              <a:t>Note BSM not included in project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8</a:t>
            </a:fld>
            <a:endParaRPr lang="en-US" altLang="en-US" smtClean="0">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8</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1154113" y="690563"/>
            <a:ext cx="4557712"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r>
              <a:rPr lang="en-US" altLang="en-US" smtClean="0"/>
              <a:t>Note BSM not included in project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9</a:t>
            </a:fld>
            <a:endParaRPr lang="en-US" altLang="en-US" smtClean="0">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9</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1154113" y="690563"/>
            <a:ext cx="4557712"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r>
              <a:rPr lang="en-US" altLang="en-US" smtClean="0"/>
              <a:t>Note BSM not included in project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Added collaborators</a:t>
            </a:r>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pPr/>
              <a:t>10</a:t>
            </a:fld>
            <a:endParaRPr lang="en-US" dirty="0"/>
          </a:p>
        </p:txBody>
      </p:sp>
    </p:spTree>
    <p:extLst>
      <p:ext uri="{BB962C8B-B14F-4D97-AF65-F5344CB8AC3E}">
        <p14:creationId xmlns="" xmlns:p14="http://schemas.microsoft.com/office/powerpoint/2010/main" val="595132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11</a:t>
            </a:fld>
            <a:endParaRPr lang="en-US" altLang="en-US" smtClean="0">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11</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1154113" y="690563"/>
            <a:ext cx="4557712"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r>
              <a:rPr lang="en-US" altLang="en-US" smtClean="0"/>
              <a:t>Note BSM not included in project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17</a:t>
            </a:fld>
            <a:endParaRPr lang="en-US" altLang="en-US" smtClean="0">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17</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1154113" y="690563"/>
            <a:ext cx="4557712"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r>
              <a:rPr lang="en-US" altLang="en-US" smtClean="0"/>
              <a:t>Note BSM not included in project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smtClean="0"/>
              <a:t>JSA Science Council 9/18/2014</a:t>
            </a:r>
            <a:endParaRPr lang="en-US" dirty="0"/>
          </a:p>
        </p:txBody>
      </p:sp>
      <p:sp>
        <p:nvSpPr>
          <p:cNvPr id="8" name="Slide Number Placeholder 5"/>
          <p:cNvSpPr>
            <a:spLocks noGrp="1"/>
          </p:cNvSpPr>
          <p:nvPr>
            <p:ph type="sldNum" sz="quarter" idx="4"/>
          </p:nvPr>
        </p:nvSpPr>
        <p:spPr>
          <a:xfrm>
            <a:off x="5853479" y="6461229"/>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437376"/>
            <a:ext cx="9144000" cy="420624"/>
          </a:xfrm>
          <a:prstGeom prst="rect">
            <a:avLst/>
          </a:prstGeom>
        </p:spPr>
      </p:pic>
      <p:sp>
        <p:nvSpPr>
          <p:cNvPr id="7"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smtClean="0"/>
              <a:t>JSA Science Council 9/18/2014</a:t>
            </a:r>
            <a:endParaRPr lang="en-US" dirty="0"/>
          </a:p>
        </p:txBody>
      </p:sp>
      <p:sp>
        <p:nvSpPr>
          <p:cNvPr id="9" name="Slide Number Placeholder 5"/>
          <p:cNvSpPr>
            <a:spLocks noGrp="1"/>
          </p:cNvSpPr>
          <p:nvPr>
            <p:ph type="sldNum" sz="quarter" idx="4"/>
          </p:nvPr>
        </p:nvSpPr>
        <p:spPr>
          <a:xfrm>
            <a:off x="5853479" y="6445327"/>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437376"/>
            <a:ext cx="9144000" cy="420624"/>
          </a:xfrm>
          <a:prstGeom prst="rect">
            <a:avLst/>
          </a:prstGeom>
        </p:spPr>
      </p:pic>
      <p:sp>
        <p:nvSpPr>
          <p:cNvPr id="7"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smtClean="0"/>
              <a:t>JSA Science Council 9/18/2014</a:t>
            </a:r>
            <a:endParaRPr lang="en-US" dirty="0"/>
          </a:p>
        </p:txBody>
      </p:sp>
      <p:sp>
        <p:nvSpPr>
          <p:cNvPr id="9" name="Slide Number Placeholder 5"/>
          <p:cNvSpPr>
            <a:spLocks noGrp="1"/>
          </p:cNvSpPr>
          <p:nvPr>
            <p:ph type="sldNum" sz="quarter" idx="4"/>
          </p:nvPr>
        </p:nvSpPr>
        <p:spPr>
          <a:xfrm>
            <a:off x="5853479" y="6445327"/>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smtClean="0"/>
              <a:t>JSA Science Council 9/18/2014</a:t>
            </a:r>
            <a:endParaRPr lang="en-US" dirty="0"/>
          </a:p>
        </p:txBody>
      </p:sp>
      <p:sp>
        <p:nvSpPr>
          <p:cNvPr id="8" name="Slide Number Placeholder 5"/>
          <p:cNvSpPr>
            <a:spLocks noGrp="1"/>
          </p:cNvSpPr>
          <p:nvPr>
            <p:ph type="sldNum" sz="quarter" idx="4"/>
          </p:nvPr>
        </p:nvSpPr>
        <p:spPr>
          <a:xfrm>
            <a:off x="5853479" y="6469180"/>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extLst>
      <p:ext uri="{BB962C8B-B14F-4D97-AF65-F5344CB8AC3E}">
        <p14:creationId xmlns="" xmlns:p14="http://schemas.microsoft.com/office/powerpoint/2010/main" val="1929460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457200" indent="-457200">
              <a:defRPr>
                <a:latin typeface="Arial" pitchFamily="34" charset="0"/>
                <a:cs typeface="Arial" pitchFamily="34" charset="0"/>
              </a:defRPr>
            </a:lvl1pPr>
            <a:lvl2pPr marL="914400" indent="-457200">
              <a:defRPr>
                <a:latin typeface="Arial" pitchFamily="34" charset="0"/>
                <a:cs typeface="Arial" pitchFamily="34" charset="0"/>
              </a:defRPr>
            </a:lvl2pPr>
            <a:lvl3pPr marL="1257300" indent="-342900">
              <a:tabLst/>
              <a:defRPr>
                <a:latin typeface="Arial" pitchFamily="34" charset="0"/>
                <a:cs typeface="Arial" pitchFamily="34" charset="0"/>
              </a:defRPr>
            </a:lvl3pPr>
            <a:lvl4pPr marL="1714500" indent="-342900">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9144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9144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endParaRPr lang="en-US" dirty="0"/>
          </a:p>
        </p:txBody>
      </p:sp>
      <p:sp>
        <p:nvSpPr>
          <p:cNvPr id="3" name="Content Placeholder 2"/>
          <p:cNvSpPr>
            <a:spLocks noGrp="1"/>
          </p:cNvSpPr>
          <p:nvPr>
            <p:ph idx="1"/>
          </p:nvPr>
        </p:nvSpPr>
        <p:spPr>
          <a:xfrm>
            <a:off x="457200" y="1290918"/>
            <a:ext cx="8229600" cy="4835245"/>
          </a:xfrm>
        </p:spPr>
        <p:txBody>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425132"/>
            <a:ext cx="9144000" cy="420624"/>
          </a:xfrm>
          <a:prstGeom prst="rect">
            <a:avLst/>
          </a:prstGeom>
        </p:spPr>
      </p:pic>
      <p:sp>
        <p:nvSpPr>
          <p:cNvPr id="9"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smtClean="0"/>
              <a:t>JSA Science Council 9/18/2014</a:t>
            </a:r>
            <a:endParaRPr lang="en-US" dirty="0"/>
          </a:p>
        </p:txBody>
      </p:sp>
      <p:sp>
        <p:nvSpPr>
          <p:cNvPr id="10" name="Slide Number Placeholder 5"/>
          <p:cNvSpPr>
            <a:spLocks noGrp="1"/>
          </p:cNvSpPr>
          <p:nvPr>
            <p:ph type="sldNum" sz="quarter" idx="4"/>
          </p:nvPr>
        </p:nvSpPr>
        <p:spPr>
          <a:xfrm>
            <a:off x="5853479" y="6445327"/>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0"/>
            <a:ext cx="196215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73405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Slide Number Placeholder 5"/>
          <p:cNvSpPr txBox="1">
            <a:spLocks/>
          </p:cNvSpPr>
          <p:nvPr userDrawn="1"/>
        </p:nvSpPr>
        <p:spPr>
          <a:xfrm>
            <a:off x="3505200" y="6645425"/>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a:p>
        </p:txBody>
      </p:sp>
      <p:pic>
        <p:nvPicPr>
          <p:cNvPr id="8" name="Picture 7"/>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437376"/>
            <a:ext cx="9144000" cy="420624"/>
          </a:xfrm>
          <a:prstGeom prst="rect">
            <a:avLst/>
          </a:prstGeom>
        </p:spPr>
      </p:pic>
      <p:sp>
        <p:nvSpPr>
          <p:cNvPr id="9"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smtClean="0"/>
              <a:t>JSA Science Council 9/18/2014</a:t>
            </a:r>
            <a:endParaRPr lang="en-US" dirty="0"/>
          </a:p>
        </p:txBody>
      </p:sp>
      <p:sp>
        <p:nvSpPr>
          <p:cNvPr id="12" name="Slide Number Placeholder 5"/>
          <p:cNvSpPr>
            <a:spLocks noGrp="1"/>
          </p:cNvSpPr>
          <p:nvPr>
            <p:ph type="sldNum" sz="quarter" idx="4"/>
          </p:nvPr>
        </p:nvSpPr>
        <p:spPr>
          <a:xfrm>
            <a:off x="5853479" y="6445327"/>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9" name="Picture 8"/>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437376"/>
            <a:ext cx="9144000" cy="420624"/>
          </a:xfrm>
          <a:prstGeom prst="rect">
            <a:avLst/>
          </a:prstGeom>
        </p:spPr>
      </p:pic>
      <p:sp>
        <p:nvSpPr>
          <p:cNvPr id="10"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smtClean="0"/>
              <a:t>JSA Science Council 9/18/2014</a:t>
            </a:r>
            <a:endParaRPr lang="en-US" dirty="0"/>
          </a:p>
        </p:txBody>
      </p:sp>
      <p:sp>
        <p:nvSpPr>
          <p:cNvPr id="11" name="Slide Number Placeholder 5"/>
          <p:cNvSpPr>
            <a:spLocks noGrp="1"/>
          </p:cNvSpPr>
          <p:nvPr>
            <p:ph type="sldNum" sz="quarter" idx="4"/>
          </p:nvPr>
        </p:nvSpPr>
        <p:spPr>
          <a:xfrm>
            <a:off x="5853479" y="6445327"/>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1" name="Picture 10"/>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437376"/>
            <a:ext cx="9144000" cy="420624"/>
          </a:xfrm>
          <a:prstGeom prst="rect">
            <a:avLst/>
          </a:prstGeom>
        </p:spPr>
      </p:pic>
      <p:sp>
        <p:nvSpPr>
          <p:cNvPr id="12" name="Footer Placeholder 4"/>
          <p:cNvSpPr>
            <a:spLocks noGrp="1"/>
          </p:cNvSpPr>
          <p:nvPr>
            <p:ph type="ftr" sz="quarter" idx="10"/>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smtClean="0"/>
              <a:t>JSA Science Council 9/18/2014</a:t>
            </a:r>
            <a:endParaRPr lang="en-US" dirty="0"/>
          </a:p>
        </p:txBody>
      </p:sp>
      <p:sp>
        <p:nvSpPr>
          <p:cNvPr id="13" name="Slide Number Placeholder 5"/>
          <p:cNvSpPr>
            <a:spLocks noGrp="1"/>
          </p:cNvSpPr>
          <p:nvPr>
            <p:ph type="sldNum" sz="quarter" idx="11"/>
          </p:nvPr>
        </p:nvSpPr>
        <p:spPr>
          <a:xfrm>
            <a:off x="5853479" y="6445327"/>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7" name="Picture 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437376"/>
            <a:ext cx="9144000" cy="420624"/>
          </a:xfrm>
          <a:prstGeom prst="rect">
            <a:avLst/>
          </a:prstGeom>
        </p:spPr>
      </p:pic>
      <p:sp>
        <p:nvSpPr>
          <p:cNvPr id="8"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smtClean="0"/>
              <a:t>JSA Science Council 9/18/2014</a:t>
            </a:r>
            <a:endParaRPr lang="en-US" dirty="0"/>
          </a:p>
        </p:txBody>
      </p:sp>
      <p:sp>
        <p:nvSpPr>
          <p:cNvPr id="9" name="Slide Number Placeholder 5"/>
          <p:cNvSpPr>
            <a:spLocks noGrp="1"/>
          </p:cNvSpPr>
          <p:nvPr>
            <p:ph type="sldNum" sz="quarter" idx="4"/>
          </p:nvPr>
        </p:nvSpPr>
        <p:spPr>
          <a:xfrm>
            <a:off x="5853479" y="6445327"/>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437376"/>
            <a:ext cx="9144000" cy="420624"/>
          </a:xfrm>
          <a:prstGeom prst="rect">
            <a:avLst/>
          </a:prstGeom>
        </p:spPr>
      </p:pic>
      <p:sp>
        <p:nvSpPr>
          <p:cNvPr id="7"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smtClean="0"/>
              <a:t>JSA Science Council 9/18/2014</a:t>
            </a:r>
            <a:endParaRPr lang="en-US" dirty="0"/>
          </a:p>
        </p:txBody>
      </p:sp>
      <p:sp>
        <p:nvSpPr>
          <p:cNvPr id="8" name="Slide Number Placeholder 5"/>
          <p:cNvSpPr>
            <a:spLocks noGrp="1"/>
          </p:cNvSpPr>
          <p:nvPr>
            <p:ph type="sldNum" sz="quarter" idx="4"/>
          </p:nvPr>
        </p:nvSpPr>
        <p:spPr>
          <a:xfrm>
            <a:off x="5853479" y="6453278"/>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9" name="Picture 8"/>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437376"/>
            <a:ext cx="9144000" cy="420624"/>
          </a:xfrm>
          <a:prstGeom prst="rect">
            <a:avLst/>
          </a:prstGeom>
        </p:spPr>
      </p:pic>
      <p:sp>
        <p:nvSpPr>
          <p:cNvPr id="8"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smtClean="0"/>
              <a:t>JSA Science Council 9/18/2014</a:t>
            </a:r>
            <a:endParaRPr lang="en-US" dirty="0"/>
          </a:p>
        </p:txBody>
      </p:sp>
      <p:sp>
        <p:nvSpPr>
          <p:cNvPr id="10" name="Slide Number Placeholder 5"/>
          <p:cNvSpPr>
            <a:spLocks noGrp="1"/>
          </p:cNvSpPr>
          <p:nvPr>
            <p:ph type="sldNum" sz="quarter" idx="4"/>
          </p:nvPr>
        </p:nvSpPr>
        <p:spPr>
          <a:xfrm>
            <a:off x="5853479" y="6445327"/>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9" name="Picture 8"/>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6437376"/>
            <a:ext cx="9144000" cy="420624"/>
          </a:xfrm>
          <a:prstGeom prst="rect">
            <a:avLst/>
          </a:prstGeom>
        </p:spPr>
      </p:pic>
      <p:sp>
        <p:nvSpPr>
          <p:cNvPr id="8"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smtClean="0"/>
              <a:t>JSA Science Council 9/18/2014</a:t>
            </a:r>
            <a:endParaRPr lang="en-US" dirty="0"/>
          </a:p>
        </p:txBody>
      </p:sp>
      <p:sp>
        <p:nvSpPr>
          <p:cNvPr id="10" name="Slide Number Placeholder 5"/>
          <p:cNvSpPr>
            <a:spLocks noGrp="1"/>
          </p:cNvSpPr>
          <p:nvPr>
            <p:ph type="sldNum" sz="quarter" idx="4"/>
          </p:nvPr>
        </p:nvSpPr>
        <p:spPr>
          <a:xfrm>
            <a:off x="5853479" y="6445327"/>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3"/>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14">
            <a:extLst>
              <a:ext uri="{28A0092B-C50C-407E-A947-70E740481C1C}">
                <a14:useLocalDpi xmlns="" xmlns:a14="http://schemas.microsoft.com/office/drawing/2010/main" val="0"/>
              </a:ext>
            </a:extLst>
          </a:blip>
          <a:stretch>
            <a:fillRect/>
          </a:stretch>
        </p:blipFill>
        <p:spPr>
          <a:xfrm>
            <a:off x="0" y="6437376"/>
            <a:ext cx="9144000" cy="420624"/>
          </a:xfrm>
          <a:prstGeom prst="rect">
            <a:avLst/>
          </a:prstGeom>
        </p:spPr>
      </p:pic>
      <p:sp>
        <p:nvSpPr>
          <p:cNvPr id="2" name="Title Placeholder 1"/>
          <p:cNvSpPr>
            <a:spLocks noGrp="1"/>
          </p:cNvSpPr>
          <p:nvPr>
            <p:ph type="title"/>
          </p:nvPr>
        </p:nvSpPr>
        <p:spPr>
          <a:xfrm>
            <a:off x="0" y="194726"/>
            <a:ext cx="9144000" cy="39793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0"/>
            <a:ext cx="8229600" cy="492601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smtClean="0"/>
              <a:t>JSA Science Council 9/18/2014</a:t>
            </a:r>
            <a:endParaRPr lang="en-US" dirty="0"/>
          </a:p>
        </p:txBody>
      </p:sp>
      <p:sp>
        <p:nvSpPr>
          <p:cNvPr id="7" name="Slide Number Placeholder 5"/>
          <p:cNvSpPr>
            <a:spLocks noGrp="1"/>
          </p:cNvSpPr>
          <p:nvPr>
            <p:ph type="sldNum" sz="quarter" idx="4"/>
          </p:nvPr>
        </p:nvSpPr>
        <p:spPr>
          <a:xfrm>
            <a:off x="5853479" y="6469180"/>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4726"/>
            <a:ext cx="8229600" cy="39793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Leadership Retreat – January 8 2015</a:t>
            </a:r>
            <a:endParaRPr lang="en-US" dirty="0"/>
          </a:p>
        </p:txBody>
      </p:sp>
      <p:sp>
        <p:nvSpPr>
          <p:cNvPr id="8" name="Slide Number Placeholder 5"/>
          <p:cNvSpPr>
            <a:spLocks noGrp="1"/>
          </p:cNvSpPr>
          <p:nvPr>
            <p:ph type="sldNum" sz="quarter" idx="4"/>
          </p:nvPr>
        </p:nvSpPr>
        <p:spPr>
          <a:xfrm>
            <a:off x="5853479" y="6469180"/>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extLst>
      <p:ext uri="{BB962C8B-B14F-4D97-AF65-F5344CB8AC3E}">
        <p14:creationId xmlns="" xmlns:p14="http://schemas.microsoft.com/office/powerpoint/2010/main" val="4268837660"/>
      </p:ext>
    </p:extLst>
  </p:cSld>
  <p:clrMap bg1="lt1" tx1="dk1" bg2="lt2" tx2="dk2" accent1="accent1" accent2="accent2" accent3="accent3" accent4="accent4" accent5="accent5" accent6="accent6" hlink="hlink" folHlink="folHlink"/>
  <p:sldLayoutIdLst>
    <p:sldLayoutId id="2147483661" r:id="rId1"/>
  </p:sldLayoutIdLst>
  <p:hf hdr="0" dt="0"/>
  <p:txStyles>
    <p:titleStyle>
      <a:lvl1pPr algn="ctr" defTabSz="457200" rtl="0" eaLnBrk="1" latinLnBrk="0" hangingPunct="1">
        <a:spcBef>
          <a:spcPct val="0"/>
        </a:spcBef>
        <a:buNone/>
        <a:defRPr sz="4200" kern="1200">
          <a:solidFill>
            <a:schemeClr val="tx1"/>
          </a:solidFill>
          <a:latin typeface="Minion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762000" y="914400"/>
            <a:ext cx="7772400" cy="533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p:titleStyle>
    <p:body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400">
          <a:solidFill>
            <a:schemeClr val="tx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meetings.nscl.msu.edu/Education-Innovation-2014/program.htm" TargetMode="External"/><Relationship Id="rId2" Type="http://schemas.openxmlformats.org/officeDocument/2006/relationships/hyperlink" Target="https://www.jlab.org/conferences/cnp2014/" TargetMode="External"/><Relationship Id="rId1" Type="http://schemas.openxmlformats.org/officeDocument/2006/relationships/slideLayout" Target="../slideLayouts/slideLayout7.xml"/><Relationship Id="rId6" Type="http://schemas.openxmlformats.org/officeDocument/2006/relationships/hyperlink" Target="https://fsnutown.phy.ornl.gov/fsnuweb/" TargetMode="External"/><Relationship Id="rId5" Type="http://schemas.openxmlformats.org/officeDocument/2006/relationships/hyperlink" Target="https://indico.bnl.gov/conferenceTimeTable.py/pdf?view=standard&amp;confId=857" TargetMode="External"/><Relationship Id="rId4" Type="http://schemas.openxmlformats.org/officeDocument/2006/relationships/hyperlink" Target="http://www.lecmeeting.org/program.htm"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cience.energy.gov/np/nsac/meetings/agenda20141117/"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13.png"/><Relationship Id="rId2" Type="http://schemas.openxmlformats.org/officeDocument/2006/relationships/image" Target="../media/image8.emf"/><Relationship Id="rId1" Type="http://schemas.openxmlformats.org/officeDocument/2006/relationships/slideLayout" Target="../slideLayouts/slideLayout7.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iki.bnl.gov/conferences/index.php/EIC_R%25D"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7" descr="pn12posterpicture"/>
          <p:cNvPicPr>
            <a:picLocks noChangeAspect="1" noChangeArrowheads="1"/>
          </p:cNvPicPr>
          <p:nvPr/>
        </p:nvPicPr>
        <p:blipFill>
          <a:blip r:embed="rId3" cstate="print">
            <a:lum bright="80000" contrast="-80000"/>
          </a:blip>
          <a:srcRect l="3783" t="24808" b="13891"/>
          <a:stretch>
            <a:fillRect/>
          </a:stretch>
        </p:blipFill>
        <p:spPr bwMode="auto">
          <a:xfrm>
            <a:off x="0" y="651331"/>
            <a:ext cx="9144000" cy="5444669"/>
          </a:xfrm>
          <a:prstGeom prst="rect">
            <a:avLst/>
          </a:prstGeom>
          <a:noFill/>
          <a:ln w="9525">
            <a:noFill/>
            <a:miter lim="800000"/>
            <a:headEnd/>
            <a:tailEnd/>
          </a:ln>
        </p:spPr>
      </p:pic>
      <p:sp>
        <p:nvSpPr>
          <p:cNvPr id="12294" name="Rectangle 2"/>
          <p:cNvSpPr txBox="1">
            <a:spLocks noChangeArrowheads="1"/>
          </p:cNvSpPr>
          <p:nvPr/>
        </p:nvSpPr>
        <p:spPr bwMode="auto">
          <a:xfrm>
            <a:off x="3495316" y="0"/>
            <a:ext cx="5410077" cy="914400"/>
          </a:xfrm>
          <a:prstGeom prst="rect">
            <a:avLst/>
          </a:prstGeom>
          <a:noFill/>
          <a:ln w="9525">
            <a:noFill/>
            <a:miter lim="800000"/>
            <a:headEnd/>
            <a:tailEnd/>
          </a:ln>
        </p:spPr>
        <p:txBody>
          <a:bodyPr anchor="ctr">
            <a:prstTxWarp prst="textNoShape">
              <a:avLst/>
            </a:prstTxWarp>
          </a:bodyPr>
          <a:lstStyle/>
          <a:p>
            <a:pPr algn="r"/>
            <a:r>
              <a:rPr lang="en-US" sz="3000" b="1" dirty="0" smtClean="0">
                <a:solidFill>
                  <a:srgbClr val="FFFFFF"/>
                </a:solidFill>
                <a:latin typeface="Arial" pitchFamily="-104" charset="0"/>
                <a:ea typeface="Arial" pitchFamily="-104" charset="0"/>
                <a:cs typeface="Arial" pitchFamily="-104" charset="0"/>
              </a:rPr>
              <a:t>      </a:t>
            </a:r>
          </a:p>
          <a:p>
            <a:pPr algn="r"/>
            <a:endParaRPr lang="en-US" sz="3000" b="1" dirty="0">
              <a:solidFill>
                <a:srgbClr val="FFFFFF"/>
              </a:solidFill>
              <a:latin typeface="Arial" pitchFamily="-104" charset="0"/>
              <a:ea typeface="Arial" pitchFamily="-104" charset="0"/>
              <a:cs typeface="Arial" pitchFamily="-104" charset="0"/>
            </a:endParaRPr>
          </a:p>
        </p:txBody>
      </p:sp>
      <p:sp>
        <p:nvSpPr>
          <p:cNvPr id="7" name="Rectangle 6"/>
          <p:cNvSpPr/>
          <p:nvPr/>
        </p:nvSpPr>
        <p:spPr>
          <a:xfrm>
            <a:off x="7082114" y="1858089"/>
            <a:ext cx="1953728" cy="707886"/>
          </a:xfrm>
          <a:prstGeom prst="rect">
            <a:avLst/>
          </a:prstGeom>
        </p:spPr>
        <p:txBody>
          <a:bodyPr wrap="square">
            <a:spAutoFit/>
          </a:bodyPr>
          <a:lstStyle/>
          <a:p>
            <a:r>
              <a:rPr lang="en-US" sz="2000" b="1" dirty="0" smtClean="0">
                <a:latin typeface="Arial" pitchFamily="34" charset="0"/>
                <a:cs typeface="Arial" pitchFamily="34" charset="0"/>
              </a:rPr>
              <a:t>Rolf </a:t>
            </a:r>
            <a:r>
              <a:rPr lang="en-US" sz="2000" b="1" dirty="0" err="1" smtClean="0">
                <a:latin typeface="Arial" pitchFamily="34" charset="0"/>
                <a:cs typeface="Arial" pitchFamily="34" charset="0"/>
              </a:rPr>
              <a:t>Ent</a:t>
            </a:r>
            <a:endParaRPr lang="en-US" sz="2000" b="1" dirty="0" smtClean="0">
              <a:latin typeface="Arial" pitchFamily="34" charset="0"/>
              <a:cs typeface="Arial" pitchFamily="34" charset="0"/>
            </a:endParaRPr>
          </a:p>
          <a:p>
            <a:r>
              <a:rPr lang="en-US" sz="2000" b="1" dirty="0" smtClean="0">
                <a:latin typeface="Arial" pitchFamily="34" charset="0"/>
                <a:cs typeface="Arial" pitchFamily="34" charset="0"/>
              </a:rPr>
              <a:t>Jefferson Lab</a:t>
            </a:r>
          </a:p>
        </p:txBody>
      </p:sp>
      <p:sp>
        <p:nvSpPr>
          <p:cNvPr id="308" name="Text Box 5"/>
          <p:cNvSpPr txBox="1">
            <a:spLocks noChangeArrowheads="1"/>
          </p:cNvSpPr>
          <p:nvPr/>
        </p:nvSpPr>
        <p:spPr bwMode="auto">
          <a:xfrm>
            <a:off x="312420" y="780871"/>
            <a:ext cx="8489748" cy="1077218"/>
          </a:xfrm>
          <a:prstGeom prst="rect">
            <a:avLst/>
          </a:prstGeom>
          <a:noFill/>
          <a:ln w="9525">
            <a:noFill/>
            <a:miter lim="800000"/>
            <a:headEnd/>
            <a:tailEnd/>
          </a:ln>
        </p:spPr>
        <p:txBody>
          <a:bodyPr wrap="square">
            <a:spAutoFit/>
          </a:bodyPr>
          <a:lstStyle/>
          <a:p>
            <a:pPr algn="ctr" fontAlgn="base">
              <a:spcBef>
                <a:spcPct val="50000"/>
              </a:spcBef>
              <a:spcAft>
                <a:spcPct val="0"/>
              </a:spcAft>
            </a:pPr>
            <a:r>
              <a:rPr lang="en-US" sz="3200" b="1" dirty="0" smtClean="0">
                <a:latin typeface="Arial" panose="020B0604020202020204" pitchFamily="34" charset="0"/>
                <a:cs typeface="Arial" panose="020B0604020202020204" pitchFamily="34" charset="0"/>
              </a:rPr>
              <a:t>The US-based Electron-Ion Collider:  Status of the New NSAC Long-Range Plan</a:t>
            </a:r>
          </a:p>
        </p:txBody>
      </p:sp>
      <p:sp>
        <p:nvSpPr>
          <p:cNvPr id="309" name="TextBox 308"/>
          <p:cNvSpPr txBox="1"/>
          <p:nvPr/>
        </p:nvSpPr>
        <p:spPr>
          <a:xfrm>
            <a:off x="160020" y="6141720"/>
            <a:ext cx="4998804" cy="646331"/>
          </a:xfrm>
          <a:prstGeom prst="rect">
            <a:avLst/>
          </a:prstGeom>
          <a:noFill/>
        </p:spPr>
        <p:txBody>
          <a:bodyPr wrap="square" rtlCol="0">
            <a:spAutoFit/>
          </a:bodyPr>
          <a:lstStyle/>
          <a:p>
            <a:pPr defTabSz="914400"/>
            <a:r>
              <a:rPr lang="en-US" dirty="0" smtClean="0">
                <a:solidFill>
                  <a:srgbClr val="FFFFFF"/>
                </a:solidFill>
                <a:latin typeface="Arial" pitchFamily="34" charset="0"/>
                <a:cs typeface="Arial" pitchFamily="34" charset="0"/>
              </a:rPr>
              <a:t>MEIC Collaboration Meeting @ </a:t>
            </a:r>
            <a:r>
              <a:rPr lang="en-US" dirty="0" err="1" smtClean="0">
                <a:solidFill>
                  <a:srgbClr val="FFFFFF"/>
                </a:solidFill>
                <a:latin typeface="Arial" pitchFamily="34" charset="0"/>
                <a:cs typeface="Arial" pitchFamily="34" charset="0"/>
              </a:rPr>
              <a:t>JLab</a:t>
            </a:r>
            <a:endParaRPr lang="en-US" dirty="0" smtClean="0">
              <a:solidFill>
                <a:srgbClr val="FFFFFF"/>
              </a:solidFill>
              <a:latin typeface="Arial" pitchFamily="34" charset="0"/>
              <a:cs typeface="Arial" pitchFamily="34" charset="0"/>
            </a:endParaRPr>
          </a:p>
          <a:p>
            <a:pPr defTabSz="914400"/>
            <a:r>
              <a:rPr lang="en-US" dirty="0" smtClean="0">
                <a:solidFill>
                  <a:srgbClr val="FFFFFF"/>
                </a:solidFill>
                <a:latin typeface="Arial" pitchFamily="34" charset="0"/>
                <a:cs typeface="Arial" pitchFamily="34" charset="0"/>
              </a:rPr>
              <a:t>05-07 October 2015</a:t>
            </a:r>
          </a:p>
        </p:txBody>
      </p:sp>
      <p:pic>
        <p:nvPicPr>
          <p:cNvPr id="311" name="Picture 310"/>
          <p:cNvPicPr>
            <a:picLocks noChangeAspect="1"/>
          </p:cNvPicPr>
          <p:nvPr/>
        </p:nvPicPr>
        <p:blipFill>
          <a:blip r:embed="rId4"/>
          <a:stretch>
            <a:fillRect/>
          </a:stretch>
        </p:blipFill>
        <p:spPr>
          <a:xfrm>
            <a:off x="3495316" y="2678901"/>
            <a:ext cx="2104762" cy="2725461"/>
          </a:xfrm>
          <a:prstGeom prst="rect">
            <a:avLst/>
          </a:prstGeom>
          <a:effectLst>
            <a:outerShdw blurRad="292100" dist="139700" dir="2700000" algn="ctr" rotWithShape="0">
              <a:srgbClr val="000000">
                <a:alpha val="65000"/>
              </a:srgbClr>
            </a:outerShdw>
          </a:effectLst>
          <a:scene3d>
            <a:camera prst="orthographicFront"/>
            <a:lightRig rig="threePt" dir="t"/>
          </a:scene3d>
          <a:sp3d>
            <a:bevelT/>
            <a:bevelB w="0" h="0"/>
          </a:sp3d>
        </p:spPr>
      </p:pic>
      <p:pic>
        <p:nvPicPr>
          <p:cNvPr id="67" name="Picture 4"/>
          <p:cNvPicPr>
            <a:picLocks noChangeAspect="1" noChangeArrowheads="1"/>
          </p:cNvPicPr>
          <p:nvPr/>
        </p:nvPicPr>
        <p:blipFill>
          <a:blip r:embed="rId5" cstate="print"/>
          <a:srcRect/>
          <a:stretch>
            <a:fillRect/>
          </a:stretch>
        </p:blipFill>
        <p:spPr bwMode="auto">
          <a:xfrm>
            <a:off x="486963" y="2706379"/>
            <a:ext cx="2176377" cy="2676827"/>
          </a:xfrm>
          <a:prstGeom prst="rect">
            <a:avLst/>
          </a:prstGeom>
          <a:noFill/>
          <a:ln w="9525">
            <a:noFill/>
            <a:round/>
            <a:headEnd/>
            <a:tailEnd/>
          </a:ln>
          <a:effectLst>
            <a:outerShdw blurRad="292100" dist="139700" dir="2700000" algn="ctr" rotWithShape="0">
              <a:srgbClr val="000000">
                <a:alpha val="65000"/>
              </a:srgbClr>
            </a:outerShdw>
          </a:effectLst>
          <a:scene3d>
            <a:camera prst="orthographicFront"/>
            <a:lightRig rig="threePt" dir="t"/>
          </a:scene3d>
          <a:sp3d>
            <a:bevelT/>
          </a:sp3d>
        </p:spPr>
      </p:pic>
      <p:sp>
        <p:nvSpPr>
          <p:cNvPr id="4" name="Rectangle 3"/>
          <p:cNvSpPr/>
          <p:nvPr/>
        </p:nvSpPr>
        <p:spPr>
          <a:xfrm>
            <a:off x="6426437" y="2706379"/>
            <a:ext cx="2194560" cy="2697983"/>
          </a:xfrm>
          <a:prstGeom prst="rect">
            <a:avLst/>
          </a:prstGeom>
          <a:effectLst>
            <a:outerShdw blurRad="292100" dist="139700" dir="2700000" rotWithShape="0">
              <a:schemeClr val="tx1">
                <a:alpha val="65000"/>
              </a:scheme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solidFill>
                  <a:schemeClr val="tx1"/>
                </a:solidFill>
                <a:latin typeface="Arial" panose="020B0604020202020204" pitchFamily="34" charset="0"/>
                <a:cs typeface="Arial" panose="020B0604020202020204" pitchFamily="34" charset="0"/>
              </a:rPr>
              <a:t>?</a:t>
            </a:r>
            <a:endParaRPr lang="en-US" sz="6000" dirty="0">
              <a:solidFill>
                <a:schemeClr val="tx1"/>
              </a:solidFill>
              <a:latin typeface="Arial" panose="020B0604020202020204" pitchFamily="34" charset="0"/>
              <a:cs typeface="Arial" panose="020B0604020202020204" pitchFamily="34" charset="0"/>
            </a:endParaRPr>
          </a:p>
        </p:txBody>
      </p:sp>
      <p:sp>
        <p:nvSpPr>
          <p:cNvPr id="6" name="TextBox 5"/>
          <p:cNvSpPr txBox="1"/>
          <p:nvPr/>
        </p:nvSpPr>
        <p:spPr>
          <a:xfrm>
            <a:off x="281998" y="5486393"/>
            <a:ext cx="2557110"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2007 Long-Range Plan</a:t>
            </a:r>
            <a:endParaRPr lang="en-US" dirty="0">
              <a:latin typeface="Arial" panose="020B0604020202020204" pitchFamily="34" charset="0"/>
              <a:cs typeface="Arial" panose="020B0604020202020204" pitchFamily="34" charset="0"/>
            </a:endParaRPr>
          </a:p>
        </p:txBody>
      </p:sp>
      <p:sp>
        <p:nvSpPr>
          <p:cNvPr id="70" name="TextBox 69"/>
          <p:cNvSpPr txBox="1"/>
          <p:nvPr/>
        </p:nvSpPr>
        <p:spPr>
          <a:xfrm>
            <a:off x="3297308" y="5493511"/>
            <a:ext cx="2480166"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2014 EIC White Paper</a:t>
            </a:r>
            <a:endParaRPr lang="en-US" dirty="0">
              <a:latin typeface="Arial" panose="020B0604020202020204" pitchFamily="34" charset="0"/>
              <a:cs typeface="Arial" panose="020B0604020202020204" pitchFamily="34" charset="0"/>
            </a:endParaRPr>
          </a:p>
        </p:txBody>
      </p:sp>
      <p:sp>
        <p:nvSpPr>
          <p:cNvPr id="71" name="TextBox 70"/>
          <p:cNvSpPr txBox="1"/>
          <p:nvPr/>
        </p:nvSpPr>
        <p:spPr>
          <a:xfrm>
            <a:off x="6297007" y="5486393"/>
            <a:ext cx="2557110"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2015 Long-Range Plan</a:t>
            </a:r>
            <a:endParaRPr lang="en-US" dirty="0">
              <a:latin typeface="Arial" panose="020B0604020202020204" pitchFamily="34" charset="0"/>
              <a:cs typeface="Arial" panose="020B0604020202020204" pitchFamily="34" charset="0"/>
            </a:endParaRPr>
          </a:p>
        </p:txBody>
      </p:sp>
      <p:sp>
        <p:nvSpPr>
          <p:cNvPr id="8" name="TextBox 7"/>
          <p:cNvSpPr txBox="1"/>
          <p:nvPr/>
        </p:nvSpPr>
        <p:spPr>
          <a:xfrm>
            <a:off x="2777383" y="3520867"/>
            <a:ext cx="633507" cy="1015663"/>
          </a:xfrm>
          <a:prstGeom prst="rect">
            <a:avLst/>
          </a:prstGeom>
          <a:noFill/>
        </p:spPr>
        <p:txBody>
          <a:bodyPr wrap="none" rtlCol="0">
            <a:spAutoFit/>
          </a:bodyPr>
          <a:lstStyle/>
          <a:p>
            <a:r>
              <a:rPr lang="en-US" sz="6000" dirty="0" smtClean="0">
                <a:latin typeface="Arial" panose="020B0604020202020204" pitchFamily="34" charset="0"/>
                <a:cs typeface="Arial" panose="020B0604020202020204" pitchFamily="34" charset="0"/>
              </a:rPr>
              <a:t>+</a:t>
            </a:r>
            <a:endParaRPr lang="en-US" sz="6000" dirty="0">
              <a:latin typeface="Arial" panose="020B0604020202020204" pitchFamily="34" charset="0"/>
              <a:cs typeface="Arial" panose="020B0604020202020204" pitchFamily="34" charset="0"/>
            </a:endParaRPr>
          </a:p>
        </p:txBody>
      </p:sp>
      <p:sp>
        <p:nvSpPr>
          <p:cNvPr id="73" name="TextBox 72"/>
          <p:cNvSpPr txBox="1"/>
          <p:nvPr/>
        </p:nvSpPr>
        <p:spPr>
          <a:xfrm>
            <a:off x="5698687" y="3519439"/>
            <a:ext cx="633507"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10</a:t>
            </a:fld>
            <a:endParaRPr lang="en-US" dirty="0"/>
          </a:p>
        </p:txBody>
      </p:sp>
      <p:sp>
        <p:nvSpPr>
          <p:cNvPr id="5" name="Title 1"/>
          <p:cNvSpPr txBox="1">
            <a:spLocks/>
          </p:cNvSpPr>
          <p:nvPr/>
        </p:nvSpPr>
        <p:spPr>
          <a:xfrm>
            <a:off x="-22078" y="-144568"/>
            <a:ext cx="9394678" cy="9906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2400" dirty="0" smtClean="0"/>
              <a:t>Exposing different layers of the nuclear landscape with electron scattering</a:t>
            </a:r>
            <a:endParaRPr lang="en-US" sz="2400" dirty="0"/>
          </a:p>
        </p:txBody>
      </p:sp>
      <p:pic>
        <p:nvPicPr>
          <p:cNvPr id="8"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172200" y="2564448"/>
            <a:ext cx="2828925" cy="263461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5" cstate="print"/>
          <a:srcRect/>
          <a:stretch>
            <a:fillRect/>
          </a:stretch>
        </p:blipFill>
        <p:spPr bwMode="auto">
          <a:xfrm>
            <a:off x="85588" y="2476378"/>
            <a:ext cx="2962412" cy="3898070"/>
          </a:xfrm>
          <a:prstGeom prst="rect">
            <a:avLst/>
          </a:prstGeom>
          <a:noFill/>
          <a:ln w="9525">
            <a:noFill/>
            <a:miter lim="800000"/>
            <a:headEnd/>
            <a:tailEnd/>
          </a:ln>
        </p:spPr>
      </p:pic>
      <p:sp>
        <p:nvSpPr>
          <p:cNvPr id="10" name="Content Placeholder 2"/>
          <p:cNvSpPr>
            <a:spLocks noGrp="1"/>
          </p:cNvSpPr>
          <p:nvPr>
            <p:ph idx="1"/>
          </p:nvPr>
        </p:nvSpPr>
        <p:spPr>
          <a:xfrm>
            <a:off x="533400" y="811848"/>
            <a:ext cx="2743200" cy="4876800"/>
          </a:xfrm>
        </p:spPr>
        <p:txBody>
          <a:bodyPr>
            <a:normAutofit/>
          </a:bodyPr>
          <a:lstStyle/>
          <a:p>
            <a:pPr marL="0" indent="0">
              <a:buNone/>
            </a:pPr>
            <a:r>
              <a:rPr lang="en-US" sz="1800" dirty="0" smtClean="0">
                <a:solidFill>
                  <a:srgbClr val="0000FF"/>
                </a:solidFill>
              </a:rPr>
              <a:t>History:</a:t>
            </a:r>
          </a:p>
          <a:p>
            <a:pPr marL="0" indent="0">
              <a:buNone/>
            </a:pPr>
            <a:r>
              <a:rPr lang="en-US" sz="1800" dirty="0" smtClean="0">
                <a:solidFill>
                  <a:srgbClr val="0000FF"/>
                </a:solidFill>
              </a:rPr>
              <a:t>Electromagnetic</a:t>
            </a:r>
          </a:p>
          <a:p>
            <a:pPr marL="0" indent="0">
              <a:buNone/>
            </a:pPr>
            <a:r>
              <a:rPr lang="en-US" sz="1600" dirty="0" smtClean="0"/>
              <a:t>Elastic electron-nucleus scattering </a:t>
            </a:r>
            <a:r>
              <a:rPr lang="en-US" sz="1600" dirty="0" smtClean="0">
                <a:sym typeface="Wingdings" panose="05000000000000000000" pitchFamily="2" charset="2"/>
              </a:rPr>
              <a:t> </a:t>
            </a:r>
            <a:r>
              <a:rPr lang="en-US" sz="1600" dirty="0" smtClean="0">
                <a:solidFill>
                  <a:srgbClr val="0000FF"/>
                </a:solidFill>
                <a:sym typeface="Wingdings" panose="05000000000000000000" pitchFamily="2" charset="2"/>
              </a:rPr>
              <a:t>charge distribution of nuclei</a:t>
            </a:r>
            <a:endParaRPr lang="en-US" sz="1600" dirty="0" smtClean="0">
              <a:solidFill>
                <a:srgbClr val="0000FF"/>
              </a:solidFill>
            </a:endParaRPr>
          </a:p>
        </p:txBody>
      </p:sp>
      <p:sp>
        <p:nvSpPr>
          <p:cNvPr id="11" name="Content Placeholder 2"/>
          <p:cNvSpPr txBox="1">
            <a:spLocks/>
          </p:cNvSpPr>
          <p:nvPr/>
        </p:nvSpPr>
        <p:spPr>
          <a:xfrm>
            <a:off x="3505200" y="811848"/>
            <a:ext cx="2743200" cy="48768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0000FF"/>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20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2000" kern="1200">
                <a:solidFill>
                  <a:srgbClr val="0000FF"/>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20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r>
              <a:rPr lang="en-US" sz="1800" dirty="0" smtClean="0">
                <a:solidFill>
                  <a:srgbClr val="0000FF"/>
                </a:solidFill>
                <a:latin typeface="Arial" panose="020B0604020202020204" pitchFamily="34" charset="0"/>
                <a:cs typeface="Arial" panose="020B0604020202020204" pitchFamily="34" charset="0"/>
              </a:rPr>
              <a:t>Present/Near-future:</a:t>
            </a:r>
          </a:p>
          <a:p>
            <a:pPr marL="0" indent="0">
              <a:buFont typeface="Arial" pitchFamily="34" charset="0"/>
              <a:buNone/>
            </a:pPr>
            <a:r>
              <a:rPr lang="en-US" sz="1800" dirty="0" smtClean="0">
                <a:solidFill>
                  <a:srgbClr val="0000FF"/>
                </a:solidFill>
                <a:latin typeface="Arial" panose="020B0604020202020204" pitchFamily="34" charset="0"/>
                <a:cs typeface="Arial" panose="020B0604020202020204" pitchFamily="34" charset="0"/>
              </a:rPr>
              <a:t>Electroweak</a:t>
            </a:r>
          </a:p>
          <a:p>
            <a:pPr marL="0" indent="0">
              <a:buFont typeface="Arial" pitchFamily="34" charset="0"/>
              <a:buNone/>
            </a:pPr>
            <a:r>
              <a:rPr lang="en-US" sz="1600" dirty="0" smtClean="0">
                <a:latin typeface="Arial" panose="020B0604020202020204" pitchFamily="34" charset="0"/>
                <a:cs typeface="Arial" panose="020B0604020202020204" pitchFamily="34" charset="0"/>
              </a:rPr>
              <a:t>Parity-violating </a:t>
            </a:r>
            <a:r>
              <a:rPr lang="en-US" sz="1600" dirty="0">
                <a:latin typeface="Arial" panose="020B0604020202020204" pitchFamily="34" charset="0"/>
                <a:cs typeface="Arial" panose="020B0604020202020204" pitchFamily="34" charset="0"/>
              </a:rPr>
              <a:t>e</a:t>
            </a:r>
            <a:r>
              <a:rPr lang="en-US" sz="1600" dirty="0" smtClean="0">
                <a:latin typeface="Arial" panose="020B0604020202020204" pitchFamily="34" charset="0"/>
                <a:cs typeface="Arial" panose="020B0604020202020204" pitchFamily="34" charset="0"/>
              </a:rPr>
              <a:t>lastic electron-nucleus scattering (or hadronic reactions </a:t>
            </a:r>
            <a:r>
              <a:rPr lang="en-US" sz="1600" i="1" dirty="0" smtClean="0">
                <a:latin typeface="Arial" panose="020B0604020202020204" pitchFamily="34" charset="0"/>
                <a:cs typeface="Arial" panose="020B0604020202020204" pitchFamily="34" charset="0"/>
              </a:rPr>
              <a:t>e.g.</a:t>
            </a:r>
            <a:r>
              <a:rPr lang="en-US" sz="1600" dirty="0" smtClean="0">
                <a:latin typeface="Arial" panose="020B0604020202020204" pitchFamily="34" charset="0"/>
                <a:cs typeface="Arial" panose="020B0604020202020204" pitchFamily="34" charset="0"/>
              </a:rPr>
              <a:t> at FRIB) </a:t>
            </a:r>
            <a:r>
              <a:rPr lang="en-US" sz="1600" dirty="0" smtClean="0">
                <a:latin typeface="Arial" panose="020B0604020202020204" pitchFamily="34" charset="0"/>
                <a:cs typeface="Arial" panose="020B0604020202020204" pitchFamily="34" charset="0"/>
                <a:sym typeface="Wingdings" panose="05000000000000000000" pitchFamily="2" charset="2"/>
              </a:rPr>
              <a:t> </a:t>
            </a:r>
            <a:r>
              <a:rPr lang="en-US" sz="1600" dirty="0" smtClean="0">
                <a:solidFill>
                  <a:srgbClr val="0000FF"/>
                </a:solidFill>
                <a:latin typeface="Arial" panose="020B0604020202020204" pitchFamily="34" charset="0"/>
                <a:cs typeface="Arial" panose="020B0604020202020204" pitchFamily="34" charset="0"/>
                <a:sym typeface="Wingdings" panose="05000000000000000000" pitchFamily="2" charset="2"/>
              </a:rPr>
              <a:t>neutron skin</a:t>
            </a:r>
            <a:endParaRPr lang="en-US" sz="1600" dirty="0" smtClean="0">
              <a:solidFill>
                <a:srgbClr val="0000FF"/>
              </a:solidFill>
              <a:latin typeface="Arial" panose="020B0604020202020204" pitchFamily="34" charset="0"/>
              <a:cs typeface="Arial" panose="020B0604020202020204" pitchFamily="34" charset="0"/>
            </a:endParaRPr>
          </a:p>
        </p:txBody>
      </p:sp>
      <p:sp>
        <p:nvSpPr>
          <p:cNvPr id="12" name="Content Placeholder 2"/>
          <p:cNvSpPr txBox="1">
            <a:spLocks/>
          </p:cNvSpPr>
          <p:nvPr/>
        </p:nvSpPr>
        <p:spPr>
          <a:xfrm>
            <a:off x="6400800" y="811848"/>
            <a:ext cx="2743200" cy="4876800"/>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0000FF"/>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20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2000" kern="1200">
                <a:solidFill>
                  <a:srgbClr val="0000FF"/>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20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r>
              <a:rPr lang="en-US" sz="1800" dirty="0" smtClean="0">
                <a:solidFill>
                  <a:srgbClr val="0000FF"/>
                </a:solidFill>
                <a:latin typeface="Arial" panose="020B0604020202020204" pitchFamily="34" charset="0"/>
                <a:cs typeface="Arial" panose="020B0604020202020204" pitchFamily="34" charset="0"/>
              </a:rPr>
              <a:t>Future:</a:t>
            </a:r>
          </a:p>
          <a:p>
            <a:pPr marL="0" indent="0">
              <a:buFont typeface="Arial" pitchFamily="34" charset="0"/>
              <a:buNone/>
            </a:pPr>
            <a:r>
              <a:rPr lang="en-US" sz="1800" dirty="0" smtClean="0">
                <a:solidFill>
                  <a:srgbClr val="0000FF"/>
                </a:solidFill>
                <a:latin typeface="Arial" panose="020B0604020202020204" pitchFamily="34" charset="0"/>
                <a:cs typeface="Arial" panose="020B0604020202020204" pitchFamily="34" charset="0"/>
              </a:rPr>
              <a:t>Color dipole</a:t>
            </a:r>
          </a:p>
          <a:p>
            <a:pPr marL="0" indent="0">
              <a:buFont typeface="Arial" pitchFamily="34" charset="0"/>
              <a:buNone/>
            </a:pPr>
            <a:r>
              <a:rPr lang="en-US" sz="1600" dirty="0" smtClean="0">
                <a:latin typeface="Symbol" panose="05050102010706020507" pitchFamily="18" charset="2"/>
                <a:cs typeface="Arial" panose="020B0604020202020204" pitchFamily="34" charset="0"/>
              </a:rPr>
              <a:t>f</a:t>
            </a:r>
            <a:r>
              <a:rPr lang="en-US" sz="1600" dirty="0" smtClean="0">
                <a:latin typeface="Arial" panose="020B0604020202020204" pitchFamily="34" charset="0"/>
                <a:cs typeface="Arial" panose="020B0604020202020204" pitchFamily="34" charset="0"/>
              </a:rPr>
              <a:t> Production in coherent electron-nucleus scattering </a:t>
            </a:r>
            <a:r>
              <a:rPr lang="en-US" sz="1600" dirty="0" smtClean="0">
                <a:latin typeface="Arial" panose="020B0604020202020204" pitchFamily="34" charset="0"/>
                <a:cs typeface="Arial" panose="020B0604020202020204" pitchFamily="34" charset="0"/>
                <a:sym typeface="Wingdings" panose="05000000000000000000" pitchFamily="2" charset="2"/>
              </a:rPr>
              <a:t> </a:t>
            </a:r>
            <a:r>
              <a:rPr lang="en-US" sz="1600" dirty="0" smtClean="0">
                <a:solidFill>
                  <a:srgbClr val="0000FF"/>
                </a:solidFill>
                <a:latin typeface="Arial" panose="020B0604020202020204" pitchFamily="34" charset="0"/>
                <a:cs typeface="Arial" panose="020B0604020202020204" pitchFamily="34" charset="0"/>
                <a:sym typeface="Wingdings" panose="05000000000000000000" pitchFamily="2" charset="2"/>
              </a:rPr>
              <a:t>gluon spatial distribution of nuclei</a:t>
            </a:r>
          </a:p>
          <a:p>
            <a:pPr marL="0" indent="0">
              <a:buFont typeface="Arial" pitchFamily="34" charset="0"/>
              <a:buNone/>
            </a:pPr>
            <a:endParaRPr lang="en-US" sz="1800" dirty="0" smtClean="0">
              <a:latin typeface="Arial" panose="020B0604020202020204" pitchFamily="34" charset="0"/>
              <a:cs typeface="Arial" panose="020B0604020202020204" pitchFamily="34" charset="0"/>
            </a:endParaRPr>
          </a:p>
          <a:p>
            <a:pPr marL="0" indent="0">
              <a:buFont typeface="Arial" pitchFamily="34" charset="0"/>
              <a:buNone/>
            </a:pPr>
            <a:endParaRPr lang="en-US" sz="1800" dirty="0">
              <a:latin typeface="Arial" panose="020B0604020202020204" pitchFamily="34" charset="0"/>
              <a:cs typeface="Arial" panose="020B0604020202020204" pitchFamily="34" charset="0"/>
            </a:endParaRPr>
          </a:p>
          <a:p>
            <a:pPr marL="0" indent="0">
              <a:buFont typeface="Arial" pitchFamily="34" charset="0"/>
              <a:buNone/>
            </a:pPr>
            <a:endParaRPr lang="en-US" sz="1800" dirty="0" smtClean="0">
              <a:latin typeface="Arial" panose="020B0604020202020204" pitchFamily="34" charset="0"/>
              <a:cs typeface="Arial" panose="020B0604020202020204" pitchFamily="34" charset="0"/>
            </a:endParaRPr>
          </a:p>
          <a:p>
            <a:pPr marL="0" indent="0">
              <a:buFont typeface="Arial" pitchFamily="34" charset="0"/>
              <a:buNone/>
            </a:pPr>
            <a:endParaRPr lang="en-US" sz="1800" dirty="0">
              <a:latin typeface="Arial" panose="020B0604020202020204" pitchFamily="34" charset="0"/>
              <a:cs typeface="Arial" panose="020B0604020202020204" pitchFamily="34" charset="0"/>
            </a:endParaRPr>
          </a:p>
          <a:p>
            <a:pPr marL="0" indent="0">
              <a:buFont typeface="Arial" pitchFamily="34" charset="0"/>
              <a:buNone/>
            </a:pPr>
            <a:endParaRPr lang="en-US" sz="1800" dirty="0" smtClean="0">
              <a:latin typeface="Arial" panose="020B0604020202020204" pitchFamily="34" charset="0"/>
              <a:cs typeface="Arial" panose="020B0604020202020204" pitchFamily="34" charset="0"/>
            </a:endParaRPr>
          </a:p>
          <a:p>
            <a:pPr marL="0" indent="0">
              <a:buFont typeface="Arial" pitchFamily="34" charset="0"/>
              <a:buNone/>
            </a:pPr>
            <a:endParaRPr lang="en-US" sz="1800" dirty="0">
              <a:latin typeface="Arial" panose="020B0604020202020204" pitchFamily="34" charset="0"/>
              <a:cs typeface="Arial" panose="020B0604020202020204" pitchFamily="34" charset="0"/>
            </a:endParaRPr>
          </a:p>
          <a:p>
            <a:pPr marL="0" indent="0">
              <a:buFont typeface="Arial" pitchFamily="34" charset="0"/>
              <a:buNone/>
            </a:pPr>
            <a:endParaRPr lang="en-US" sz="1800" dirty="0" smtClean="0">
              <a:latin typeface="Arial" panose="020B0604020202020204" pitchFamily="34" charset="0"/>
              <a:cs typeface="Arial" panose="020B0604020202020204" pitchFamily="34" charset="0"/>
            </a:endParaRPr>
          </a:p>
          <a:p>
            <a:pPr marL="0" indent="0">
              <a:buFont typeface="Arial" pitchFamily="34" charset="0"/>
              <a:buNone/>
            </a:pPr>
            <a:endParaRPr lang="en-US" sz="1800" dirty="0">
              <a:latin typeface="Arial" panose="020B0604020202020204" pitchFamily="34" charset="0"/>
              <a:cs typeface="Arial" panose="020B0604020202020204" pitchFamily="34" charset="0"/>
            </a:endParaRPr>
          </a:p>
          <a:p>
            <a:pPr marL="0" indent="0">
              <a:buFont typeface="Arial" pitchFamily="34" charset="0"/>
              <a:buNone/>
            </a:pPr>
            <a:r>
              <a:rPr lang="en-US" sz="1600" dirty="0" smtClean="0">
                <a:latin typeface="Arial" panose="020B0604020202020204" pitchFamily="34" charset="0"/>
                <a:cs typeface="Arial" panose="020B0604020202020204" pitchFamily="34" charset="0"/>
              </a:rPr>
              <a:t>Fourier transform gives unprecedented info on gluon spatial distribution, including impact of gluon saturation</a:t>
            </a:r>
          </a:p>
        </p:txBody>
      </p:sp>
      <p:graphicFrame>
        <p:nvGraphicFramePr>
          <p:cNvPr id="13" name="Object 12"/>
          <p:cNvGraphicFramePr>
            <a:graphicFrameLocks noChangeAspect="1"/>
          </p:cNvGraphicFramePr>
          <p:nvPr>
            <p:extLst>
              <p:ext uri="{D42A27DB-BD31-4B8C-83A1-F6EECF244321}">
                <p14:modId xmlns="" xmlns:p14="http://schemas.microsoft.com/office/powerpoint/2010/main" val="2050156222"/>
              </p:ext>
            </p:extLst>
          </p:nvPr>
        </p:nvGraphicFramePr>
        <p:xfrm>
          <a:off x="3505200" y="4012248"/>
          <a:ext cx="2458115" cy="2140939"/>
        </p:xfrm>
        <a:graphic>
          <a:graphicData uri="http://schemas.openxmlformats.org/presentationml/2006/ole">
            <p:oleObj spid="_x0000_s1057" name="Image" r:id="rId6" imgW="9454289" imgH="8234381" progId="">
              <p:embed/>
            </p:oleObj>
          </a:graphicData>
        </a:graphic>
      </p:graphicFrame>
      <p:pic>
        <p:nvPicPr>
          <p:cNvPr id="14" name="Picture 13" descr="prex_D2.jpg"/>
          <p:cNvPicPr>
            <a:picLocks noChangeAspect="1"/>
          </p:cNvPicPr>
          <p:nvPr/>
        </p:nvPicPr>
        <p:blipFill>
          <a:blip r:embed="rId7" cstate="print"/>
          <a:srcRect t="10992" b="3817"/>
          <a:stretch>
            <a:fillRect/>
          </a:stretch>
        </p:blipFill>
        <p:spPr>
          <a:xfrm>
            <a:off x="3473889" y="2564448"/>
            <a:ext cx="2698311" cy="1773965"/>
          </a:xfrm>
          <a:prstGeom prst="rect">
            <a:avLst/>
          </a:prstGeom>
          <a:effectLst>
            <a:outerShdw sx="1000" sy="1000" algn="ctr" rotWithShape="0">
              <a:srgbClr val="000000"/>
            </a:outerShdw>
          </a:effectLst>
        </p:spPr>
      </p:pic>
      <p:sp>
        <p:nvSpPr>
          <p:cNvPr id="15" name="Footer Placeholder 1"/>
          <p:cNvSpPr>
            <a:spLocks noGrp="1"/>
          </p:cNvSpPr>
          <p:nvPr>
            <p:ph type="ftr" sz="quarter" idx="3"/>
          </p:nvPr>
        </p:nvSpPr>
        <p:spPr>
          <a:xfrm>
            <a:off x="2184407" y="6459713"/>
            <a:ext cx="4058349" cy="365125"/>
          </a:xfrm>
        </p:spPr>
        <p:txBody>
          <a:bodyPr/>
          <a:lstStyle/>
          <a:p>
            <a:r>
              <a:rPr lang="en-US" dirty="0" smtClean="0">
                <a:latin typeface="Arial" pitchFamily="34" charset="0"/>
                <a:cs typeface="Arial" pitchFamily="34" charset="0"/>
              </a:rPr>
              <a:t>MEIC Collaboration Meeting @ </a:t>
            </a:r>
            <a:r>
              <a:rPr lang="en-US" dirty="0" err="1" smtClean="0">
                <a:latin typeface="Arial" pitchFamily="34" charset="0"/>
                <a:cs typeface="Arial" pitchFamily="34" charset="0"/>
              </a:rPr>
              <a:t>JLab</a:t>
            </a:r>
            <a:r>
              <a:rPr lang="en-US" dirty="0" smtClean="0">
                <a:latin typeface="Arial" pitchFamily="34" charset="0"/>
                <a:cs typeface="Arial" pitchFamily="34" charset="0"/>
              </a:rPr>
              <a:t>  5-7 October 2015</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328108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11</a:t>
            </a:fld>
            <a:endParaRPr lang="en-US" dirty="0"/>
          </a:p>
        </p:txBody>
      </p:sp>
      <p:sp>
        <p:nvSpPr>
          <p:cNvPr id="3" name="TextBox 2"/>
          <p:cNvSpPr txBox="1"/>
          <p:nvPr/>
        </p:nvSpPr>
        <p:spPr>
          <a:xfrm>
            <a:off x="1552829" y="2440352"/>
            <a:ext cx="5727555" cy="1077218"/>
          </a:xfrm>
          <a:prstGeom prst="rect">
            <a:avLst/>
          </a:prstGeom>
          <a:noFill/>
        </p:spPr>
        <p:txBody>
          <a:bodyPr wrap="square" rtlCol="0">
            <a:spAutoFit/>
          </a:bodyPr>
          <a:lstStyle/>
          <a:p>
            <a:pPr algn="ctr"/>
            <a:r>
              <a:rPr lang="en-US" sz="3200" dirty="0" smtClean="0">
                <a:latin typeface="Arial" panose="020B0604020202020204" pitchFamily="34" charset="0"/>
                <a:cs typeface="Arial" panose="020B0604020202020204" pitchFamily="34" charset="0"/>
              </a:rPr>
              <a:t>The US Nuclear Science Long-Range Planning Process</a:t>
            </a:r>
            <a:endParaRPr lang="en-US" sz="3200" dirty="0">
              <a:latin typeface="Arial" panose="020B0604020202020204" pitchFamily="34" charset="0"/>
              <a:cs typeface="Arial" panose="020B0604020202020204" pitchFamily="34" charset="0"/>
            </a:endParaRPr>
          </a:p>
        </p:txBody>
      </p:sp>
      <p:sp>
        <p:nvSpPr>
          <p:cNvPr id="5" name="Footer Placeholder 1"/>
          <p:cNvSpPr>
            <a:spLocks noGrp="1"/>
          </p:cNvSpPr>
          <p:nvPr>
            <p:ph type="ftr" sz="quarter" idx="3"/>
          </p:nvPr>
        </p:nvSpPr>
        <p:spPr>
          <a:xfrm>
            <a:off x="2184407" y="6459713"/>
            <a:ext cx="4058349" cy="365125"/>
          </a:xfrm>
        </p:spPr>
        <p:txBody>
          <a:bodyPr/>
          <a:lstStyle/>
          <a:p>
            <a:r>
              <a:rPr lang="en-US" dirty="0" smtClean="0">
                <a:latin typeface="Arial" pitchFamily="34" charset="0"/>
                <a:cs typeface="Arial" pitchFamily="34" charset="0"/>
              </a:rPr>
              <a:t>MEIC Collaboration Meeting @ </a:t>
            </a:r>
            <a:r>
              <a:rPr lang="en-US" dirty="0" err="1" smtClean="0">
                <a:latin typeface="Arial" pitchFamily="34" charset="0"/>
                <a:cs typeface="Arial" pitchFamily="34" charset="0"/>
              </a:rPr>
              <a:t>JLab</a:t>
            </a:r>
            <a:r>
              <a:rPr lang="en-US" dirty="0" smtClean="0">
                <a:latin typeface="Arial" pitchFamily="34" charset="0"/>
                <a:cs typeface="Arial" pitchFamily="34" charset="0"/>
              </a:rPr>
              <a:t>  5-7 October 2015</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8286853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28600" y="0"/>
            <a:ext cx="8591550" cy="646331"/>
          </a:xfrm>
          <a:prstGeom prst="rect">
            <a:avLst/>
          </a:prstGeom>
          <a:noFill/>
          <a:ln w="9525">
            <a:noFill/>
            <a:miter lim="800000"/>
            <a:headEnd/>
            <a:tailEnd/>
          </a:ln>
        </p:spPr>
        <p:txBody>
          <a:bodyPr>
            <a:spAutoFit/>
          </a:bodyPr>
          <a:lstStyle/>
          <a:p>
            <a:pPr algn="ctr"/>
            <a:r>
              <a:rPr lang="en-US" sz="3600" b="1" dirty="0" smtClean="0">
                <a:latin typeface="Arial" panose="020B0604020202020204" pitchFamily="34" charset="0"/>
                <a:cs typeface="Arial" panose="020B0604020202020204" pitchFamily="34" charset="0"/>
              </a:rPr>
              <a:t>Nuclear Science Long-Range Planning</a:t>
            </a:r>
            <a:endParaRPr lang="en-US" sz="3600" b="1" dirty="0">
              <a:latin typeface="Arial" panose="020B0604020202020204" pitchFamily="34" charset="0"/>
              <a:cs typeface="Arial" panose="020B0604020202020204" pitchFamily="34" charset="0"/>
            </a:endParaRPr>
          </a:p>
        </p:txBody>
      </p:sp>
      <p:pic>
        <p:nvPicPr>
          <p:cNvPr id="2" name="Picture 2" descr="The Frontiers of Nuclear Science"/>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8600" y="1077912"/>
            <a:ext cx="4267200" cy="2400301"/>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4695826" y="857250"/>
            <a:ext cx="4381500"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Every 5-7 years the Nuclear Science community produces a Long-Range Planning (LRP) Document</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Previous versions:                         1979, 1983,  1989, 1996, 2002, 2007</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The final document includes a </a:t>
            </a:r>
            <a:r>
              <a:rPr lang="en-US" i="1" dirty="0" smtClean="0">
                <a:latin typeface="Arial" panose="020B0604020202020204" pitchFamily="34" charset="0"/>
                <a:cs typeface="Arial" panose="020B0604020202020204" pitchFamily="34" charset="0"/>
              </a:rPr>
              <a:t>small</a:t>
            </a:r>
            <a:r>
              <a:rPr lang="en-US" dirty="0" smtClean="0">
                <a:latin typeface="Arial" panose="020B0604020202020204" pitchFamily="34" charset="0"/>
                <a:cs typeface="Arial" panose="020B0604020202020204" pitchFamily="34" charset="0"/>
              </a:rPr>
              <a:t> set of recommendations for the field of Nuclear Science </a:t>
            </a:r>
            <a:r>
              <a:rPr lang="en-US" b="1" dirty="0" smtClean="0">
                <a:solidFill>
                  <a:srgbClr val="0000FF"/>
                </a:solidFill>
                <a:latin typeface="Arial" panose="020B0604020202020204" pitchFamily="34" charset="0"/>
                <a:cs typeface="Arial" panose="020B0604020202020204" pitchFamily="34" charset="0"/>
              </a:rPr>
              <a:t>for the next decade</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For instance, 12 </a:t>
            </a:r>
            <a:r>
              <a:rPr lang="en-US" dirty="0" err="1" smtClean="0">
                <a:latin typeface="Arial" panose="020B0604020202020204" pitchFamily="34" charset="0"/>
                <a:cs typeface="Arial" panose="020B0604020202020204" pitchFamily="34" charset="0"/>
              </a:rPr>
              <a:t>GeV</a:t>
            </a:r>
            <a:r>
              <a:rPr lang="en-US" dirty="0" smtClean="0">
                <a:latin typeface="Arial" panose="020B0604020202020204" pitchFamily="34" charset="0"/>
                <a:cs typeface="Arial" panose="020B0604020202020204" pitchFamily="34" charset="0"/>
              </a:rPr>
              <a:t> construction was the highest recommendation of the 2007 plan.</a:t>
            </a:r>
            <a:endParaRPr lang="en-US" dirty="0">
              <a:latin typeface="Arial" panose="020B0604020202020204" pitchFamily="34" charset="0"/>
              <a:cs typeface="Arial" panose="020B0604020202020204" pitchFamily="34" charset="0"/>
            </a:endParaRPr>
          </a:p>
        </p:txBody>
      </p:sp>
      <p:sp>
        <p:nvSpPr>
          <p:cNvPr id="5" name="TextBox 4"/>
          <p:cNvSpPr txBox="1"/>
          <p:nvPr/>
        </p:nvSpPr>
        <p:spPr>
          <a:xfrm>
            <a:off x="352426" y="3819525"/>
            <a:ext cx="8258174" cy="2585323"/>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How does it work:</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The Division of Nuclear Physics of the American Physical Society organizes a series of Town Meetings, where the community provides input in the form of presentations and in the form of contributed “White Papers”</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Each Town Meeting produces a set of recommendations and a summary “White Paper”</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The Nuclear Science Advisory Committee, extended to about 60 people into a Long-Range Plan Working Group, then comes together for a week and decides on a final set of recommendations and produces a LRP document</a:t>
            </a:r>
            <a:endParaRPr lang="en-US" dirty="0">
              <a:latin typeface="Arial" panose="020B0604020202020204" pitchFamily="34" charset="0"/>
              <a:cs typeface="Arial" panose="020B0604020202020204" pitchFamily="34" charset="0"/>
            </a:endParaRPr>
          </a:p>
        </p:txBody>
      </p:sp>
      <p:sp>
        <p:nvSpPr>
          <p:cNvPr id="7"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12</a:t>
            </a:fld>
            <a:endParaRPr lang="en-US" dirty="0"/>
          </a:p>
        </p:txBody>
      </p:sp>
      <p:sp>
        <p:nvSpPr>
          <p:cNvPr id="9" name="Footer Placeholder 1"/>
          <p:cNvSpPr>
            <a:spLocks noGrp="1"/>
          </p:cNvSpPr>
          <p:nvPr>
            <p:ph type="ftr" sz="quarter" idx="3"/>
          </p:nvPr>
        </p:nvSpPr>
        <p:spPr>
          <a:xfrm>
            <a:off x="2184407" y="6459713"/>
            <a:ext cx="4058349" cy="365125"/>
          </a:xfrm>
        </p:spPr>
        <p:txBody>
          <a:bodyPr/>
          <a:lstStyle/>
          <a:p>
            <a:r>
              <a:rPr lang="en-US" dirty="0" smtClean="0">
                <a:latin typeface="Arial" pitchFamily="34" charset="0"/>
                <a:cs typeface="Arial" pitchFamily="34" charset="0"/>
              </a:rPr>
              <a:t>MEIC Collaboration Meeting @ </a:t>
            </a:r>
            <a:r>
              <a:rPr lang="en-US" dirty="0" err="1" smtClean="0">
                <a:latin typeface="Arial" pitchFamily="34" charset="0"/>
                <a:cs typeface="Arial" pitchFamily="34" charset="0"/>
              </a:rPr>
              <a:t>JLab</a:t>
            </a:r>
            <a:r>
              <a:rPr lang="en-US" dirty="0" smtClean="0">
                <a:latin typeface="Arial" pitchFamily="34" charset="0"/>
                <a:cs typeface="Arial" pitchFamily="34" charset="0"/>
              </a:rPr>
              <a:t>  5-7 October 2015</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107549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B9A5DFB4-3D23-4866-8D46-AE36D04BFD7D}" type="slidenum">
              <a:rPr lang="en-US" smtClean="0"/>
              <a:pPr/>
              <a:t>13</a:t>
            </a:fld>
            <a:endParaRPr lang="en-US"/>
          </a:p>
        </p:txBody>
      </p:sp>
      <p:sp>
        <p:nvSpPr>
          <p:cNvPr id="2" name="TextBox 1"/>
          <p:cNvSpPr txBox="1"/>
          <p:nvPr/>
        </p:nvSpPr>
        <p:spPr>
          <a:xfrm>
            <a:off x="1125642" y="60623"/>
            <a:ext cx="6861437" cy="584775"/>
          </a:xfrm>
          <a:prstGeom prst="rect">
            <a:avLst/>
          </a:prstGeom>
          <a:noFill/>
        </p:spPr>
        <p:txBody>
          <a:bodyPr wrap="square" rtlCol="0">
            <a:spAutoFit/>
          </a:bodyPr>
          <a:lstStyle/>
          <a:p>
            <a:pPr algn="ctr"/>
            <a:r>
              <a:rPr lang="en-US" sz="3200" b="1" dirty="0" smtClean="0">
                <a:latin typeface="Arial "/>
              </a:rPr>
              <a:t>Budget Assumptions</a:t>
            </a:r>
            <a:endParaRPr lang="en-US" sz="3200" b="1" dirty="0">
              <a:latin typeface="Arial "/>
            </a:endParaRPr>
          </a:p>
        </p:txBody>
      </p:sp>
      <p:sp>
        <p:nvSpPr>
          <p:cNvPr id="7" name="TextBox 6"/>
          <p:cNvSpPr txBox="1"/>
          <p:nvPr/>
        </p:nvSpPr>
        <p:spPr>
          <a:xfrm>
            <a:off x="1114439" y="928675"/>
            <a:ext cx="6896440" cy="369332"/>
          </a:xfrm>
          <a:prstGeom prst="rect">
            <a:avLst/>
          </a:prstGeom>
          <a:noFill/>
        </p:spPr>
        <p:txBody>
          <a:bodyPr wrap="none" rtlCol="0">
            <a:spAutoFit/>
          </a:bodyPr>
          <a:lstStyle/>
          <a:p>
            <a:r>
              <a:rPr lang="en-US" dirty="0" smtClean="0">
                <a:latin typeface="Arial" pitchFamily="34" charset="0"/>
                <a:cs typeface="Arial" pitchFamily="34" charset="0"/>
              </a:rPr>
              <a:t>“Discussion of Budgets in light of priorities and recommendations”</a:t>
            </a:r>
            <a:endParaRPr lang="en-US" dirty="0">
              <a:latin typeface="Arial" pitchFamily="34" charset="0"/>
              <a:cs typeface="Arial" pitchFamily="34" charset="0"/>
            </a:endParaRPr>
          </a:p>
        </p:txBody>
      </p:sp>
      <p:pic>
        <p:nvPicPr>
          <p:cNvPr id="9" name="Picture 2"/>
          <p:cNvPicPr>
            <a:picLocks noChangeAspect="1" noChangeArrowheads="1"/>
          </p:cNvPicPr>
          <p:nvPr/>
        </p:nvPicPr>
        <p:blipFill>
          <a:blip r:embed="rId2">
            <a:extLst>
              <a:ext uri="{28A0092B-C50C-407E-A947-70E740481C1C}">
                <a14:useLocalDpi xmlns="" xmlns:a14="http://schemas.microsoft.com/office/drawing/2010/main" val="0"/>
              </a:ext>
            </a:extLst>
          </a:blip>
          <a:srcRect t="10926" b="32072"/>
          <a:stretch>
            <a:fillRect/>
          </a:stretch>
        </p:blipFill>
        <p:spPr bwMode="auto">
          <a:xfrm>
            <a:off x="9531" y="2414627"/>
            <a:ext cx="9138476" cy="390050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b="88795"/>
          <a:stretch>
            <a:fillRect/>
          </a:stretch>
        </p:blipFill>
        <p:spPr bwMode="auto">
          <a:xfrm>
            <a:off x="-9525" y="1647880"/>
            <a:ext cx="9138476" cy="76674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1" name="Rectangle 10"/>
          <p:cNvSpPr/>
          <p:nvPr/>
        </p:nvSpPr>
        <p:spPr>
          <a:xfrm>
            <a:off x="142873" y="4257674"/>
            <a:ext cx="8743950" cy="2028883"/>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ooter Placeholder 1"/>
          <p:cNvSpPr>
            <a:spLocks noGrp="1"/>
          </p:cNvSpPr>
          <p:nvPr>
            <p:ph type="ftr" sz="quarter" idx="3"/>
          </p:nvPr>
        </p:nvSpPr>
        <p:spPr>
          <a:xfrm>
            <a:off x="2184407" y="6459713"/>
            <a:ext cx="4058349" cy="365125"/>
          </a:xfrm>
        </p:spPr>
        <p:txBody>
          <a:bodyPr/>
          <a:lstStyle/>
          <a:p>
            <a:r>
              <a:rPr lang="en-US" dirty="0" smtClean="0">
                <a:latin typeface="Arial" pitchFamily="34" charset="0"/>
                <a:cs typeface="Arial" pitchFamily="34" charset="0"/>
              </a:rPr>
              <a:t>MEIC Collaboration Meeting @ </a:t>
            </a:r>
            <a:r>
              <a:rPr lang="en-US" dirty="0" err="1" smtClean="0">
                <a:latin typeface="Arial" pitchFamily="34" charset="0"/>
                <a:cs typeface="Arial" pitchFamily="34" charset="0"/>
              </a:rPr>
              <a:t>JLab</a:t>
            </a:r>
            <a:r>
              <a:rPr lang="en-US" dirty="0" smtClean="0">
                <a:latin typeface="Arial" pitchFamily="34" charset="0"/>
                <a:cs typeface="Arial" pitchFamily="34" charset="0"/>
              </a:rPr>
              <a:t>  5-7 October 2015</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21148020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28600" y="0"/>
            <a:ext cx="8591550" cy="646112"/>
          </a:xfrm>
          <a:prstGeom prst="rect">
            <a:avLst/>
          </a:prstGeom>
          <a:noFill/>
          <a:ln w="9525">
            <a:noFill/>
            <a:miter lim="800000"/>
            <a:headEnd/>
            <a:tailEnd/>
          </a:ln>
        </p:spPr>
        <p:txBody>
          <a:bodyPr>
            <a:spAutoFit/>
          </a:bodyPr>
          <a:lstStyle/>
          <a:p>
            <a:pPr algn="ctr"/>
            <a:r>
              <a:rPr lang="en-US" sz="3600" b="1" dirty="0" smtClean="0">
                <a:latin typeface="Arial" panose="020B0604020202020204" pitchFamily="34" charset="0"/>
                <a:cs typeface="Arial" panose="020B0604020202020204" pitchFamily="34" charset="0"/>
              </a:rPr>
              <a:t>DNP Town Meetings – Programs</a:t>
            </a:r>
            <a:endParaRPr lang="en-US" sz="3600" b="1" dirty="0">
              <a:latin typeface="Arial" panose="020B0604020202020204" pitchFamily="34" charset="0"/>
              <a:cs typeface="Arial" panose="020B0604020202020204" pitchFamily="34" charset="0"/>
            </a:endParaRPr>
          </a:p>
        </p:txBody>
      </p:sp>
      <p:sp>
        <p:nvSpPr>
          <p:cNvPr id="5" name="TextBox 3"/>
          <p:cNvSpPr txBox="1">
            <a:spLocks noChangeArrowheads="1"/>
          </p:cNvSpPr>
          <p:nvPr/>
        </p:nvSpPr>
        <p:spPr bwMode="auto">
          <a:xfrm>
            <a:off x="133350" y="815764"/>
            <a:ext cx="8915400" cy="5909310"/>
          </a:xfrm>
          <a:prstGeom prst="rect">
            <a:avLst/>
          </a:prstGeom>
          <a:noFill/>
          <a:ln w="9525">
            <a:noFill/>
            <a:miter lim="800000"/>
            <a:headEnd/>
            <a:tailEnd/>
          </a:ln>
        </p:spPr>
        <p:txBody>
          <a:bodyPr wrap="square">
            <a:spAutoFit/>
          </a:bodyPr>
          <a:lstStyle/>
          <a:p>
            <a:r>
              <a:rPr lang="en-US" sz="1600" i="1" dirty="0" smtClean="0">
                <a:latin typeface="Arial" panose="020B0604020202020204" pitchFamily="34" charset="0"/>
                <a:cs typeface="Arial" panose="020B0604020202020204" pitchFamily="34" charset="0"/>
              </a:rPr>
              <a:t>Town Meeting on Computational Nuclear Physics</a:t>
            </a:r>
          </a:p>
          <a:p>
            <a:r>
              <a:rPr lang="en-US" sz="1600" i="1" dirty="0">
                <a:latin typeface="Arial" panose="020B0604020202020204" pitchFamily="34" charset="0"/>
                <a:cs typeface="Arial" panose="020B0604020202020204" pitchFamily="34" charset="0"/>
              </a:rPr>
              <a:t>	</a:t>
            </a:r>
            <a:r>
              <a:rPr lang="en-US" sz="1600" i="1" dirty="0" smtClean="0">
                <a:latin typeface="Arial" panose="020B0604020202020204" pitchFamily="34" charset="0"/>
                <a:cs typeface="Arial" panose="020B0604020202020204" pitchFamily="34" charset="0"/>
              </a:rPr>
              <a:t>SURA, Washington DC, 14-15 July, 2014</a:t>
            </a:r>
          </a:p>
          <a:p>
            <a:r>
              <a:rPr lang="en-US" sz="1600" i="1"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hlinkClick r:id="rId2"/>
              </a:rPr>
              <a:t>https://www.jlab.org/conferences/cnp2014</a:t>
            </a:r>
            <a:r>
              <a:rPr lang="en-US" sz="1600" i="1" dirty="0" smtClean="0">
                <a:latin typeface="Arial" panose="020B0604020202020204" pitchFamily="34" charset="0"/>
                <a:cs typeface="Arial" panose="020B0604020202020204" pitchFamily="34" charset="0"/>
                <a:hlinkClick r:id="rId2"/>
              </a:rPr>
              <a:t>/</a:t>
            </a:r>
            <a:r>
              <a:rPr lang="en-US" sz="1600" i="1" dirty="0" smtClean="0">
                <a:latin typeface="Arial" panose="020B0604020202020204" pitchFamily="34" charset="0"/>
                <a:cs typeface="Arial" panose="020B0604020202020204" pitchFamily="34" charset="0"/>
              </a:rPr>
              <a:t> </a:t>
            </a:r>
          </a:p>
          <a:p>
            <a:endParaRPr lang="en-US" sz="8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Town Meeting on Education and Innovation</a:t>
            </a:r>
          </a:p>
          <a:p>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Michigan State University, East Lansing, 7-8 August 2014</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3"/>
              </a:rPr>
              <a:t>http://</a:t>
            </a:r>
            <a:r>
              <a:rPr lang="en-US" sz="2000" dirty="0" smtClean="0">
                <a:latin typeface="Arial" panose="020B0604020202020204" pitchFamily="34" charset="0"/>
                <a:cs typeface="Arial" panose="020B0604020202020204" pitchFamily="34" charset="0"/>
                <a:hlinkClick r:id="rId3"/>
              </a:rPr>
              <a:t>meetings.nscl.msu.edu/Education-Innovation-2014/program.htm</a:t>
            </a:r>
            <a:r>
              <a:rPr lang="en-US" sz="2000" dirty="0" smtClean="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endParaRPr lang="en-US" sz="8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Town Meeting on Nuclear Structure and Nuclear Astrophysics</a:t>
            </a:r>
          </a:p>
          <a:p>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Texas A&amp;M University, College Station, 21-23 August 2014</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4"/>
              </a:rPr>
              <a:t>http://</a:t>
            </a:r>
            <a:r>
              <a:rPr lang="en-US" sz="2000" dirty="0" smtClean="0">
                <a:latin typeface="Arial" panose="020B0604020202020204" pitchFamily="34" charset="0"/>
                <a:cs typeface="Arial" panose="020B0604020202020204" pitchFamily="34" charset="0"/>
                <a:hlinkClick r:id="rId4"/>
              </a:rPr>
              <a:t>www.lecmeeting.org/program.htm</a:t>
            </a:r>
            <a:r>
              <a:rPr lang="en-US" sz="2000" dirty="0" smtClean="0">
                <a:latin typeface="Arial" panose="020B0604020202020204" pitchFamily="34" charset="0"/>
                <a:cs typeface="Arial" panose="020B0604020202020204" pitchFamily="34" charset="0"/>
              </a:rPr>
              <a:t> </a:t>
            </a:r>
          </a:p>
          <a:p>
            <a:endParaRPr lang="en-US" sz="8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Town Meeting on QCD and </a:t>
            </a:r>
            <a:r>
              <a:rPr lang="en-US" sz="2000" dirty="0" err="1" smtClean="0">
                <a:latin typeface="Arial" panose="020B0604020202020204" pitchFamily="34" charset="0"/>
                <a:cs typeface="Arial" panose="020B0604020202020204" pitchFamily="34" charset="0"/>
              </a:rPr>
              <a:t>Hadronic</a:t>
            </a:r>
            <a:r>
              <a:rPr lang="en-US" sz="2000" dirty="0" smtClean="0">
                <a:latin typeface="Arial" panose="020B0604020202020204" pitchFamily="34" charset="0"/>
                <a:cs typeface="Arial" panose="020B0604020202020204" pitchFamily="34" charset="0"/>
              </a:rPr>
              <a:t> Physics</a:t>
            </a:r>
          </a:p>
          <a:p>
            <a:r>
              <a:rPr lang="en-US" sz="2000" dirty="0" smtClean="0">
                <a:latin typeface="Arial" panose="020B0604020202020204" pitchFamily="34" charset="0"/>
                <a:cs typeface="Arial" panose="020B0604020202020204" pitchFamily="34" charset="0"/>
              </a:rPr>
              <a:t>Town Meeting on Phases of QCD Matter</a:t>
            </a:r>
          </a:p>
          <a:p>
            <a:pPr lvl="4"/>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(One Day Joint)</a:t>
            </a:r>
          </a:p>
          <a:p>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Temple University, Philadelphia, 13-15 September 2014 	</a:t>
            </a:r>
            <a:r>
              <a:rPr lang="en-US" sz="2000" dirty="0" smtClean="0">
                <a:hlinkClick r:id="rId5"/>
              </a:rPr>
              <a:t>https</a:t>
            </a:r>
            <a:r>
              <a:rPr lang="en-US" sz="2000" dirty="0">
                <a:hlinkClick r:id="rId5"/>
              </a:rPr>
              <a:t>://</a:t>
            </a:r>
            <a:r>
              <a:rPr lang="en-US" sz="2000" dirty="0" smtClean="0">
                <a:hlinkClick r:id="rId5"/>
              </a:rPr>
              <a:t>indico.bnl.gov/conferenceTimeTable.py/pdf?view=standard&amp;confId=857</a:t>
            </a:r>
            <a:endParaRPr lang="en-US" sz="2000" dirty="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Town Meeting on Fundamental Symmetries and Neutrinos</a:t>
            </a:r>
          </a:p>
          <a:p>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Chicago, 28-29 September 2014</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6"/>
              </a:rPr>
              <a:t>https://fsnutown.phy.ornl.gov/fsnuweb</a:t>
            </a:r>
            <a:r>
              <a:rPr lang="en-US" sz="2000" dirty="0" smtClean="0">
                <a:latin typeface="Arial" panose="020B0604020202020204" pitchFamily="34" charset="0"/>
                <a:cs typeface="Arial" panose="020B0604020202020204" pitchFamily="34" charset="0"/>
                <a:hlinkClick r:id="rId6"/>
              </a:rPr>
              <a:t>/</a:t>
            </a:r>
            <a:r>
              <a:rPr lang="en-US" sz="2000" dirty="0" smtClean="0">
                <a:latin typeface="Arial" panose="020B0604020202020204" pitchFamily="34" charset="0"/>
                <a:cs typeface="Arial" panose="020B0604020202020204" pitchFamily="34" charset="0"/>
              </a:rPr>
              <a:t> </a:t>
            </a:r>
          </a:p>
          <a:p>
            <a:pPr lvl="2"/>
            <a:r>
              <a:rPr lang="en-US" dirty="0" smtClean="0">
                <a:latin typeface="Arial" panose="020B0604020202020204" pitchFamily="34" charset="0"/>
                <a:cs typeface="Arial" panose="020B0604020202020204" pitchFamily="34" charset="0"/>
              </a:rPr>
              <a:t>	 </a:t>
            </a:r>
          </a:p>
        </p:txBody>
      </p:sp>
      <p:sp>
        <p:nvSpPr>
          <p:cNvPr id="6"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14</a:t>
            </a:fld>
            <a:endParaRPr lang="en-US" dirty="0"/>
          </a:p>
        </p:txBody>
      </p:sp>
      <p:sp>
        <p:nvSpPr>
          <p:cNvPr id="8" name="Footer Placeholder 1"/>
          <p:cNvSpPr>
            <a:spLocks noGrp="1"/>
          </p:cNvSpPr>
          <p:nvPr>
            <p:ph type="ftr" sz="quarter" idx="3"/>
          </p:nvPr>
        </p:nvSpPr>
        <p:spPr>
          <a:xfrm>
            <a:off x="2184407" y="6459713"/>
            <a:ext cx="4058349" cy="365125"/>
          </a:xfrm>
        </p:spPr>
        <p:txBody>
          <a:bodyPr/>
          <a:lstStyle/>
          <a:p>
            <a:r>
              <a:rPr lang="en-US" dirty="0" smtClean="0">
                <a:latin typeface="Arial" pitchFamily="34" charset="0"/>
                <a:cs typeface="Arial" pitchFamily="34" charset="0"/>
              </a:rPr>
              <a:t>MEIC Collaboration Meeting @ </a:t>
            </a:r>
            <a:r>
              <a:rPr lang="en-US" dirty="0" err="1" smtClean="0">
                <a:latin typeface="Arial" pitchFamily="34" charset="0"/>
                <a:cs typeface="Arial" pitchFamily="34" charset="0"/>
              </a:rPr>
              <a:t>JLab</a:t>
            </a:r>
            <a:r>
              <a:rPr lang="en-US" dirty="0" smtClean="0">
                <a:latin typeface="Arial" pitchFamily="34" charset="0"/>
                <a:cs typeface="Arial" pitchFamily="34" charset="0"/>
              </a:rPr>
              <a:t>  5-7 October 2015</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26590207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28600" y="47625"/>
            <a:ext cx="8591550" cy="584775"/>
          </a:xfrm>
          <a:prstGeom prst="rect">
            <a:avLst/>
          </a:prstGeom>
          <a:noFill/>
          <a:ln w="9525">
            <a:noFill/>
            <a:miter lim="800000"/>
            <a:headEnd/>
            <a:tailEnd/>
          </a:ln>
        </p:spPr>
        <p:txBody>
          <a:bodyPr>
            <a:spAutoFit/>
          </a:bodyPr>
          <a:lstStyle/>
          <a:p>
            <a:pPr algn="ctr"/>
            <a:r>
              <a:rPr lang="en-US" sz="3200" b="1" dirty="0" smtClean="0">
                <a:latin typeface="Arial" panose="020B0604020202020204" pitchFamily="34" charset="0"/>
                <a:cs typeface="Arial" panose="020B0604020202020204" pitchFamily="34" charset="0"/>
              </a:rPr>
              <a:t>QCD Town Meetings</a:t>
            </a:r>
            <a:endParaRPr lang="en-US" sz="3200" b="1" dirty="0">
              <a:latin typeface="Arial" panose="020B0604020202020204" pitchFamily="34" charset="0"/>
              <a:cs typeface="Arial" panose="020B0604020202020204" pitchFamily="34" charset="0"/>
            </a:endParaRPr>
          </a:p>
        </p:txBody>
      </p:sp>
      <p:sp>
        <p:nvSpPr>
          <p:cNvPr id="5" name="Subtitle 2"/>
          <p:cNvSpPr txBox="1">
            <a:spLocks/>
          </p:cNvSpPr>
          <p:nvPr/>
        </p:nvSpPr>
        <p:spPr>
          <a:xfrm>
            <a:off x="222037" y="856241"/>
            <a:ext cx="8669711" cy="5366187"/>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marL="457200" indent="-457200">
              <a:buClr>
                <a:schemeClr val="tx1"/>
              </a:buClr>
            </a:pPr>
            <a:r>
              <a:rPr lang="en-US" sz="1800" dirty="0" smtClean="0">
                <a:solidFill>
                  <a:schemeClr val="tx1"/>
                </a:solidFill>
                <a:latin typeface="Arial" panose="020B0604020202020204" pitchFamily="34" charset="0"/>
                <a:cs typeface="Arial" panose="020B0604020202020204" pitchFamily="34" charset="0"/>
              </a:rPr>
              <a:t>QCD and Hadron Physics – “Cool QCD” Town Meeting Resolutions:</a:t>
            </a:r>
            <a:endParaRPr lang="en-US" sz="1800" dirty="0">
              <a:solidFill>
                <a:schemeClr val="tx1"/>
              </a:solidFill>
              <a:latin typeface="Arial" panose="020B0604020202020204" pitchFamily="34" charset="0"/>
              <a:cs typeface="Arial" panose="020B0604020202020204" pitchFamily="34" charset="0"/>
            </a:endParaRPr>
          </a:p>
          <a:p>
            <a:pPr marL="457200" indent="-457200">
              <a:buClr>
                <a:schemeClr val="tx1"/>
              </a:buClr>
            </a:pPr>
            <a:r>
              <a:rPr lang="en-US" sz="1800" dirty="0" smtClean="0">
                <a:solidFill>
                  <a:schemeClr val="tx1"/>
                </a:solidFill>
                <a:latin typeface="Arial" panose="020B0604020202020204" pitchFamily="34" charset="0"/>
                <a:cs typeface="Arial" panose="020B0604020202020204" pitchFamily="34" charset="0"/>
              </a:rPr>
              <a:t>2.</a:t>
            </a:r>
            <a:r>
              <a:rPr lang="en-US" sz="1800" dirty="0" smtClean="0">
                <a:solidFill>
                  <a:srgbClr val="0000FF"/>
                </a:solidFill>
                <a:latin typeface="Arial" panose="020B0604020202020204" pitchFamily="34" charset="0"/>
                <a:cs typeface="Arial" panose="020B0604020202020204" pitchFamily="34" charset="0"/>
              </a:rPr>
              <a:t>	A </a:t>
            </a:r>
            <a:r>
              <a:rPr lang="en-US" sz="1800" dirty="0">
                <a:solidFill>
                  <a:srgbClr val="0000FF"/>
                </a:solidFill>
                <a:latin typeface="Arial" panose="020B0604020202020204" pitchFamily="34" charset="0"/>
                <a:cs typeface="Arial" panose="020B0604020202020204" pitchFamily="34" charset="0"/>
              </a:rPr>
              <a:t>high luminosity, high-energy </a:t>
            </a:r>
            <a:r>
              <a:rPr lang="en-US" sz="1800" dirty="0" smtClean="0">
                <a:solidFill>
                  <a:srgbClr val="0000FF"/>
                </a:solidFill>
                <a:latin typeface="Arial" panose="020B0604020202020204" pitchFamily="34" charset="0"/>
                <a:cs typeface="Arial" panose="020B0604020202020204" pitchFamily="34" charset="0"/>
              </a:rPr>
              <a:t>polarized Electron </a:t>
            </a:r>
            <a:r>
              <a:rPr lang="en-US" sz="1800" dirty="0">
                <a:solidFill>
                  <a:srgbClr val="0000FF"/>
                </a:solidFill>
                <a:latin typeface="Arial" panose="020B0604020202020204" pitchFamily="34" charset="0"/>
                <a:cs typeface="Arial" panose="020B0604020202020204" pitchFamily="34" charset="0"/>
              </a:rPr>
              <a:t>Ion Collider (EIC) is the highest priority of the U.S. </a:t>
            </a:r>
            <a:r>
              <a:rPr lang="en-US" sz="1800" dirty="0" smtClean="0">
                <a:solidFill>
                  <a:srgbClr val="0000FF"/>
                </a:solidFill>
                <a:latin typeface="Arial" panose="020B0604020202020204" pitchFamily="34" charset="0"/>
                <a:cs typeface="Arial" panose="020B0604020202020204" pitchFamily="34" charset="0"/>
              </a:rPr>
              <a:t>NP QCD </a:t>
            </a:r>
            <a:r>
              <a:rPr lang="en-US" sz="1800" dirty="0">
                <a:solidFill>
                  <a:srgbClr val="0000FF"/>
                </a:solidFill>
                <a:latin typeface="Arial" panose="020B0604020202020204" pitchFamily="34" charset="0"/>
                <a:cs typeface="Arial" panose="020B0604020202020204" pitchFamily="34" charset="0"/>
              </a:rPr>
              <a:t>community for future new </a:t>
            </a:r>
            <a:r>
              <a:rPr lang="en-US" sz="1800" dirty="0" smtClean="0">
                <a:solidFill>
                  <a:srgbClr val="0000FF"/>
                </a:solidFill>
                <a:latin typeface="Arial" panose="020B0604020202020204" pitchFamily="34" charset="0"/>
                <a:cs typeface="Arial" panose="020B0604020202020204" pitchFamily="34" charset="0"/>
              </a:rPr>
              <a:t>construction after FRIB.  </a:t>
            </a:r>
            <a:r>
              <a:rPr lang="en-US" sz="1800" i="1" dirty="0" smtClean="0">
                <a:solidFill>
                  <a:srgbClr val="0000FF"/>
                </a:solidFill>
                <a:latin typeface="Arial" panose="020B0604020202020204" pitchFamily="34" charset="0"/>
                <a:cs typeface="Arial" panose="020B0604020202020204" pitchFamily="34" charset="0"/>
              </a:rPr>
              <a:t>(</a:t>
            </a:r>
            <a:r>
              <a:rPr lang="en-US" sz="1800" i="1" dirty="0">
                <a:solidFill>
                  <a:srgbClr val="0000FF"/>
                </a:solidFill>
                <a:latin typeface="Arial" panose="020B0604020202020204" pitchFamily="34" charset="0"/>
                <a:cs typeface="Arial" panose="020B0604020202020204" pitchFamily="34" charset="0"/>
              </a:rPr>
              <a:t>voted jointly </a:t>
            </a:r>
            <a:r>
              <a:rPr lang="en-US" sz="1800" i="1" dirty="0" smtClean="0">
                <a:solidFill>
                  <a:srgbClr val="0000FF"/>
                </a:solidFill>
                <a:latin typeface="Arial" panose="020B0604020202020204" pitchFamily="34" charset="0"/>
                <a:cs typeface="Arial" panose="020B0604020202020204" pitchFamily="34" charset="0"/>
              </a:rPr>
              <a:t>with Phases </a:t>
            </a:r>
            <a:r>
              <a:rPr lang="en-US" sz="1800" i="1" dirty="0">
                <a:solidFill>
                  <a:srgbClr val="0000FF"/>
                </a:solidFill>
                <a:latin typeface="Arial" panose="020B0604020202020204" pitchFamily="34" charset="0"/>
                <a:cs typeface="Arial" panose="020B0604020202020204" pitchFamily="34" charset="0"/>
              </a:rPr>
              <a:t>of QCD community</a:t>
            </a:r>
            <a:r>
              <a:rPr lang="en-US" sz="1800" i="1" dirty="0" smtClean="0">
                <a:solidFill>
                  <a:srgbClr val="0000FF"/>
                </a:solidFill>
                <a:latin typeface="Arial" panose="020B0604020202020204" pitchFamily="34" charset="0"/>
                <a:cs typeface="Arial" panose="020B0604020202020204" pitchFamily="34" charset="0"/>
              </a:rPr>
              <a:t>)</a:t>
            </a:r>
          </a:p>
          <a:p>
            <a:pPr marL="457200" indent="-457200">
              <a:buClr>
                <a:schemeClr val="tx1"/>
              </a:buClr>
            </a:pPr>
            <a:endParaRPr lang="en-US" sz="1200" i="1" dirty="0" smtClean="0">
              <a:solidFill>
                <a:srgbClr val="0000FF"/>
              </a:solidFill>
              <a:latin typeface="Arial" panose="020B0604020202020204" pitchFamily="34" charset="0"/>
              <a:cs typeface="Arial" panose="020B0604020202020204" pitchFamily="34" charset="0"/>
            </a:endParaRPr>
          </a:p>
          <a:p>
            <a:pPr marL="457200" indent="-457200">
              <a:buClr>
                <a:schemeClr val="tx1"/>
              </a:buClr>
            </a:pPr>
            <a:r>
              <a:rPr lang="en-US" sz="1800" dirty="0" smtClean="0">
                <a:solidFill>
                  <a:schemeClr val="tx1"/>
                </a:solidFill>
                <a:latin typeface="Arial" panose="020B0604020202020204" pitchFamily="34" charset="0"/>
                <a:cs typeface="Arial" panose="020B0604020202020204" pitchFamily="34" charset="0"/>
              </a:rPr>
              <a:t>Phases of QCD Matter – “Hot QCD” Town Meeting Resolutions:</a:t>
            </a:r>
          </a:p>
          <a:p>
            <a:pPr marL="457200" indent="-457200">
              <a:buClr>
                <a:schemeClr val="tx1"/>
              </a:buClr>
            </a:pPr>
            <a:r>
              <a:rPr lang="en-US" sz="1800" dirty="0" smtClean="0">
                <a:solidFill>
                  <a:schemeClr val="tx1"/>
                </a:solidFill>
                <a:latin typeface="Arial" panose="020B0604020202020204" pitchFamily="34" charset="0"/>
                <a:cs typeface="Arial" panose="020B0604020202020204" pitchFamily="34" charset="0"/>
              </a:rPr>
              <a:t>2.</a:t>
            </a:r>
            <a:r>
              <a:rPr lang="en-US" sz="1800" dirty="0" smtClean="0">
                <a:solidFill>
                  <a:srgbClr val="0000FF"/>
                </a:solidFill>
                <a:latin typeface="Arial" panose="020B0604020202020204" pitchFamily="34" charset="0"/>
                <a:cs typeface="Arial" panose="020B0604020202020204" pitchFamily="34" charset="0"/>
              </a:rPr>
              <a:t>	A high luminosity, high-energy polarized Electron Ion Collider (EIC) is the U.S. QCD Community’s highest priority for future new construction after FRIB.</a:t>
            </a:r>
          </a:p>
          <a:p>
            <a:pPr marL="457200" indent="-457200">
              <a:buClr>
                <a:schemeClr val="tx1"/>
              </a:buClr>
              <a:buAutoNum type="arabicPeriod" startAt="2"/>
            </a:pPr>
            <a:endParaRPr lang="en-US" sz="1800" dirty="0" smtClean="0">
              <a:solidFill>
                <a:srgbClr val="0000FF"/>
              </a:solidFill>
              <a:latin typeface="Arial" panose="020B0604020202020204" pitchFamily="34" charset="0"/>
              <a:cs typeface="Arial" panose="020B0604020202020204" pitchFamily="34" charset="0"/>
            </a:endParaRPr>
          </a:p>
          <a:p>
            <a:pPr marL="457200" indent="-457200">
              <a:buClr>
                <a:schemeClr val="tx1"/>
              </a:buClr>
            </a:pPr>
            <a:r>
              <a:rPr lang="en-US" sz="1200" i="1" dirty="0" smtClean="0">
                <a:latin typeface="Arial" panose="020B0604020202020204" pitchFamily="34" charset="0"/>
                <a:cs typeface="Arial" panose="020B0604020202020204" pitchFamily="34" charset="0"/>
              </a:rPr>
              <a:t>From mail from </a:t>
            </a:r>
            <a:r>
              <a:rPr lang="en-US" sz="1200" i="1" dirty="0" err="1" smtClean="0">
                <a:latin typeface="Arial" panose="020B0604020202020204" pitchFamily="34" charset="0"/>
                <a:cs typeface="Arial" panose="020B0604020202020204" pitchFamily="34" charset="0"/>
              </a:rPr>
              <a:t>Abhay</a:t>
            </a:r>
            <a:r>
              <a:rPr lang="en-US" sz="1200" i="1" dirty="0" smtClean="0">
                <a:latin typeface="Arial" panose="020B0604020202020204" pitchFamily="34" charset="0"/>
                <a:cs typeface="Arial" panose="020B0604020202020204" pitchFamily="34" charset="0"/>
              </a:rPr>
              <a:t> </a:t>
            </a:r>
            <a:r>
              <a:rPr lang="en-US" sz="1200" i="1" dirty="0" err="1" smtClean="0">
                <a:latin typeface="Arial" panose="020B0604020202020204" pitchFamily="34" charset="0"/>
                <a:cs typeface="Arial" panose="020B0604020202020204" pitchFamily="34" charset="0"/>
              </a:rPr>
              <a:t>Deshpande</a:t>
            </a:r>
            <a:r>
              <a:rPr lang="en-US" sz="1200" i="1" dirty="0" smtClean="0">
                <a:latin typeface="Arial" panose="020B0604020202020204" pitchFamily="34" charset="0"/>
                <a:cs typeface="Arial" panose="020B0604020202020204" pitchFamily="34" charset="0"/>
              </a:rPr>
              <a:t>, Rolf </a:t>
            </a:r>
            <a:r>
              <a:rPr lang="en-US" sz="1200" i="1" dirty="0" err="1" smtClean="0">
                <a:latin typeface="Arial" panose="020B0604020202020204" pitchFamily="34" charset="0"/>
                <a:cs typeface="Arial" panose="020B0604020202020204" pitchFamily="34" charset="0"/>
              </a:rPr>
              <a:t>Ent</a:t>
            </a:r>
            <a:r>
              <a:rPr lang="en-US" sz="1200" i="1" dirty="0" smtClean="0">
                <a:latin typeface="Arial" panose="020B0604020202020204" pitchFamily="34" charset="0"/>
                <a:cs typeface="Arial" panose="020B0604020202020204" pitchFamily="34" charset="0"/>
              </a:rPr>
              <a:t>, Richard Milner and Thomas </a:t>
            </a:r>
            <a:r>
              <a:rPr lang="en-US" sz="1200" i="1" dirty="0" err="1" smtClean="0">
                <a:latin typeface="Arial" panose="020B0604020202020204" pitchFamily="34" charset="0"/>
                <a:cs typeface="Arial" panose="020B0604020202020204" pitchFamily="34" charset="0"/>
              </a:rPr>
              <a:t>Ullrich</a:t>
            </a:r>
            <a:r>
              <a:rPr lang="en-US" sz="1200" i="1" dirty="0" smtClean="0">
                <a:latin typeface="Arial" panose="020B0604020202020204" pitchFamily="34" charset="0"/>
                <a:cs typeface="Arial" panose="020B0604020202020204" pitchFamily="34" charset="0"/>
              </a:rPr>
              <a:t>, in collaboration with BNL and </a:t>
            </a:r>
            <a:r>
              <a:rPr lang="en-US" sz="1200" i="1" dirty="0" err="1" smtClean="0">
                <a:latin typeface="Arial" panose="020B0604020202020204" pitchFamily="34" charset="0"/>
                <a:cs typeface="Arial" panose="020B0604020202020204" pitchFamily="34" charset="0"/>
              </a:rPr>
              <a:t>JLab</a:t>
            </a:r>
            <a:r>
              <a:rPr lang="en-US" sz="1200" i="1" dirty="0" smtClean="0">
                <a:latin typeface="Arial" panose="020B0604020202020204" pitchFamily="34" charset="0"/>
                <a:cs typeface="Arial" panose="020B0604020202020204" pitchFamily="34" charset="0"/>
              </a:rPr>
              <a:t> management, recently sent to mailing list of potential EIC-interested institutions, and also to the general RHIC and CEBAF user mailing lists:</a:t>
            </a:r>
            <a:endParaRPr lang="en-US" sz="1200" dirty="0" smtClean="0">
              <a:solidFill>
                <a:schemeClr val="tx1"/>
              </a:solidFill>
              <a:latin typeface="Arial" panose="020B0604020202020204" pitchFamily="34" charset="0"/>
              <a:cs typeface="Arial" panose="020B0604020202020204" pitchFamily="34" charset="0"/>
            </a:endParaRPr>
          </a:p>
          <a:p>
            <a:pPr marL="457200" indent="-457200">
              <a:buClr>
                <a:schemeClr val="tx1"/>
              </a:buClr>
            </a:pPr>
            <a:r>
              <a:rPr lang="en-US" sz="1600" dirty="0" smtClean="0">
                <a:solidFill>
                  <a:schemeClr val="tx1"/>
                </a:solidFill>
                <a:latin typeface="Arial" panose="020B0604020202020204" pitchFamily="34" charset="0"/>
                <a:cs typeface="Arial" panose="020B0604020202020204" pitchFamily="34" charset="0"/>
              </a:rPr>
              <a:t>“In the 2015 long range planning (LRP) activity of the US Nuclear Science Community </a:t>
            </a:r>
            <a:r>
              <a:rPr lang="en-US" sz="1600" dirty="0" smtClean="0">
                <a:solidFill>
                  <a:srgbClr val="0000FF"/>
                </a:solidFill>
                <a:latin typeface="Arial" panose="020B0604020202020204" pitchFamily="34" charset="0"/>
                <a:cs typeface="Arial" panose="020B0604020202020204" pitchFamily="34" charset="0"/>
              </a:rPr>
              <a:t>the joint Town Meetings on QCD</a:t>
            </a:r>
            <a:r>
              <a:rPr lang="en-US" sz="1600" b="1" dirty="0" smtClean="0">
                <a:solidFill>
                  <a:srgbClr val="0000FF"/>
                </a:solidFill>
                <a:latin typeface="Arial" panose="020B0604020202020204" pitchFamily="34" charset="0"/>
                <a:cs typeface="Arial" panose="020B0604020202020204" pitchFamily="34" charset="0"/>
              </a:rPr>
              <a:t> </a:t>
            </a:r>
            <a:r>
              <a:rPr lang="en-US" sz="2000" b="1" dirty="0" smtClean="0">
                <a:solidFill>
                  <a:srgbClr val="0000FF"/>
                </a:solidFill>
                <a:latin typeface="Arial" panose="020B0604020202020204" pitchFamily="34" charset="0"/>
                <a:cs typeface="Arial" panose="020B0604020202020204" pitchFamily="34" charset="0"/>
              </a:rPr>
              <a:t>unanimously and enthusiastically endorsed the Electron-Ion Collider (EIC) as the highest priority for new facility construction in the US</a:t>
            </a:r>
            <a:r>
              <a:rPr lang="en-US" sz="1600" b="1" dirty="0" smtClean="0">
                <a:solidFill>
                  <a:srgbClr val="0000FF"/>
                </a:solidFill>
                <a:latin typeface="Arial" panose="020B0604020202020204" pitchFamily="34" charset="0"/>
                <a:cs typeface="Arial" panose="020B0604020202020204" pitchFamily="34" charset="0"/>
              </a:rPr>
              <a:t>.</a:t>
            </a:r>
            <a:r>
              <a:rPr lang="en-US" sz="1600" b="1" dirty="0" smtClean="0">
                <a:latin typeface="Arial" panose="020B0604020202020204" pitchFamily="34" charset="0"/>
                <a:cs typeface="Arial" panose="020B0604020202020204" pitchFamily="34" charset="0"/>
              </a:rPr>
              <a:t> </a:t>
            </a:r>
            <a:r>
              <a:rPr lang="en-US" sz="1600" dirty="0" smtClean="0">
                <a:solidFill>
                  <a:schemeClr val="tx1"/>
                </a:solidFill>
                <a:latin typeface="Arial" panose="020B0604020202020204" pitchFamily="34" charset="0"/>
                <a:cs typeface="Arial" panose="020B0604020202020204" pitchFamily="34" charset="0"/>
              </a:rPr>
              <a:t>The view of the broader US nuclear science community, to be expressed in the NSAC Long Range Plan, will be released in October of this year. We hence think it is timely for the US and the international users of a future US-based EIC to organize more formally with the goal of giving the future users community a stronger and more visible role in the process leading to the creation of an EIC.”</a:t>
            </a:r>
          </a:p>
          <a:p>
            <a:pPr marL="457200" indent="-457200">
              <a:buClr>
                <a:schemeClr val="tx1"/>
              </a:buClr>
            </a:pPr>
            <a:endParaRPr lang="en-US" sz="1800" dirty="0" smtClean="0">
              <a:solidFill>
                <a:schemeClr val="tx1"/>
              </a:solidFill>
              <a:latin typeface="Arial" panose="020B0604020202020204" pitchFamily="34" charset="0"/>
              <a:cs typeface="Arial" panose="020B0604020202020204" pitchFamily="34" charset="0"/>
            </a:endParaRPr>
          </a:p>
          <a:p>
            <a:pPr marL="457200" indent="-457200">
              <a:buClr>
                <a:schemeClr val="tx1"/>
              </a:buClr>
            </a:pPr>
            <a:endParaRPr lang="en-US" sz="1800" dirty="0">
              <a:solidFill>
                <a:schemeClr val="tx1"/>
              </a:solidFill>
              <a:latin typeface="Arial" panose="020B0604020202020204" pitchFamily="34" charset="0"/>
              <a:cs typeface="Arial" panose="020B0604020202020204" pitchFamily="34" charset="0"/>
            </a:endParaRPr>
          </a:p>
        </p:txBody>
      </p:sp>
      <p:sp>
        <p:nvSpPr>
          <p:cNvPr id="8"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15</a:t>
            </a:fld>
            <a:endParaRPr lang="en-US" dirty="0"/>
          </a:p>
        </p:txBody>
      </p:sp>
      <p:sp>
        <p:nvSpPr>
          <p:cNvPr id="7" name="Footer Placeholder 1"/>
          <p:cNvSpPr>
            <a:spLocks noGrp="1"/>
          </p:cNvSpPr>
          <p:nvPr>
            <p:ph type="ftr" sz="quarter" idx="3"/>
          </p:nvPr>
        </p:nvSpPr>
        <p:spPr>
          <a:xfrm>
            <a:off x="2184407" y="6459713"/>
            <a:ext cx="4058349" cy="365125"/>
          </a:xfrm>
        </p:spPr>
        <p:txBody>
          <a:bodyPr/>
          <a:lstStyle/>
          <a:p>
            <a:r>
              <a:rPr lang="en-US" dirty="0" smtClean="0">
                <a:latin typeface="Arial" pitchFamily="34" charset="0"/>
                <a:cs typeface="Arial" pitchFamily="34" charset="0"/>
              </a:rPr>
              <a:t>MEIC Collaboration Meeting @ </a:t>
            </a:r>
            <a:r>
              <a:rPr lang="en-US" dirty="0" err="1" smtClean="0">
                <a:latin typeface="Arial" pitchFamily="34" charset="0"/>
                <a:cs typeface="Arial" pitchFamily="34" charset="0"/>
              </a:rPr>
              <a:t>JLab</a:t>
            </a:r>
            <a:r>
              <a:rPr lang="en-US" dirty="0" smtClean="0">
                <a:latin typeface="Arial" pitchFamily="34" charset="0"/>
                <a:cs typeface="Arial" pitchFamily="34" charset="0"/>
              </a:rPr>
              <a:t>  5-7 October 2015</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36267041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28600" y="0"/>
            <a:ext cx="8591550" cy="646331"/>
          </a:xfrm>
          <a:prstGeom prst="rect">
            <a:avLst/>
          </a:prstGeom>
          <a:noFill/>
          <a:ln w="9525">
            <a:noFill/>
            <a:miter lim="800000"/>
            <a:headEnd/>
            <a:tailEnd/>
          </a:ln>
        </p:spPr>
        <p:txBody>
          <a:bodyPr>
            <a:spAutoFit/>
          </a:bodyPr>
          <a:lstStyle/>
          <a:p>
            <a:pPr algn="ctr"/>
            <a:r>
              <a:rPr lang="en-US" sz="3600" b="1" dirty="0" smtClean="0">
                <a:latin typeface="Arial" panose="020B0604020202020204" pitchFamily="34" charset="0"/>
                <a:cs typeface="Arial" panose="020B0604020202020204" pitchFamily="34" charset="0"/>
              </a:rPr>
              <a:t>Nuclear Science Long-Range Planning</a:t>
            </a:r>
            <a:endParaRPr lang="en-US" sz="3600" b="1" dirty="0">
              <a:latin typeface="Arial" panose="020B0604020202020204" pitchFamily="34" charset="0"/>
              <a:cs typeface="Arial" panose="020B0604020202020204" pitchFamily="34" charset="0"/>
            </a:endParaRPr>
          </a:p>
        </p:txBody>
      </p:sp>
      <p:sp>
        <p:nvSpPr>
          <p:cNvPr id="8" name="TextBox 7"/>
          <p:cNvSpPr txBox="1"/>
          <p:nvPr/>
        </p:nvSpPr>
        <p:spPr>
          <a:xfrm>
            <a:off x="739702" y="828675"/>
            <a:ext cx="7696915" cy="677108"/>
          </a:xfrm>
          <a:prstGeom prst="rect">
            <a:avLst/>
          </a:prstGeom>
          <a:noFill/>
        </p:spPr>
        <p:txBody>
          <a:bodyPr wrap="none" rtlCol="0">
            <a:spAutoFit/>
          </a:bodyPr>
          <a:lstStyle/>
          <a:p>
            <a:pPr marL="0" lvl="2"/>
            <a:r>
              <a:rPr lang="en-US" dirty="0" smtClean="0"/>
              <a:t>Adapted from Don </a:t>
            </a:r>
            <a:r>
              <a:rPr lang="en-US" dirty="0" err="1" smtClean="0"/>
              <a:t>Geesaman</a:t>
            </a:r>
            <a:r>
              <a:rPr lang="en-US" dirty="0" smtClean="0"/>
              <a:t> (ANL, NSAC Chair) presentation</a:t>
            </a:r>
          </a:p>
          <a:p>
            <a:pPr marL="0" lvl="2"/>
            <a:r>
              <a:rPr lang="en-US" dirty="0" smtClean="0"/>
              <a:t>See: </a:t>
            </a:r>
            <a:r>
              <a:rPr lang="en-US" sz="2000" dirty="0" smtClean="0">
                <a:latin typeface="Arial" panose="020B0604020202020204" pitchFamily="34" charset="0"/>
                <a:cs typeface="Arial" panose="020B0604020202020204" pitchFamily="34" charset="0"/>
                <a:hlinkClick r:id="rId2"/>
              </a:rPr>
              <a:t>http</a:t>
            </a:r>
            <a:r>
              <a:rPr lang="en-US" sz="2000" dirty="0">
                <a:latin typeface="Arial" panose="020B0604020202020204" pitchFamily="34" charset="0"/>
                <a:cs typeface="Arial" panose="020B0604020202020204" pitchFamily="34" charset="0"/>
                <a:hlinkClick r:id="rId2"/>
              </a:rPr>
              <a:t>://science.energy.gov/np/nsac/meetings/agenda20141117</a:t>
            </a:r>
            <a:r>
              <a:rPr lang="en-US" sz="2000" dirty="0" smtClean="0">
                <a:latin typeface="Arial" panose="020B0604020202020204" pitchFamily="34" charset="0"/>
                <a:cs typeface="Arial" panose="020B0604020202020204" pitchFamily="34" charset="0"/>
                <a:hlinkClick r:id="rId2"/>
              </a:rPr>
              <a:t>/</a:t>
            </a:r>
            <a:r>
              <a:rPr lang="en-US" dirty="0" smtClean="0"/>
              <a:t> </a:t>
            </a:r>
            <a:endParaRPr lang="en-US" dirty="0"/>
          </a:p>
        </p:txBody>
      </p:sp>
      <p:sp>
        <p:nvSpPr>
          <p:cNvPr id="2" name="TextBox 1"/>
          <p:cNvSpPr txBox="1"/>
          <p:nvPr/>
        </p:nvSpPr>
        <p:spPr>
          <a:xfrm>
            <a:off x="752475" y="1692218"/>
            <a:ext cx="7941213" cy="4893647"/>
          </a:xfrm>
          <a:prstGeom prst="rect">
            <a:avLst/>
          </a:prstGeom>
          <a:noFill/>
        </p:spPr>
        <p:txBody>
          <a:bodyPr wrap="none" rtlCol="0">
            <a:spAutoFit/>
          </a:bodyPr>
          <a:lstStyle/>
          <a:p>
            <a:pPr algn="ctr"/>
            <a:r>
              <a:rPr lang="en-US" sz="2400" dirty="0" smtClean="0">
                <a:latin typeface="Arial" panose="020B0604020202020204" pitchFamily="34" charset="0"/>
                <a:cs typeface="Arial" panose="020B0604020202020204" pitchFamily="34" charset="0"/>
              </a:rPr>
              <a:t>LRP Schedule</a:t>
            </a:r>
          </a:p>
          <a:p>
            <a:pPr marL="285750" indent="-285750">
              <a:buFont typeface="Wingdings" panose="05000000000000000000" pitchFamily="2" charset="2"/>
              <a:buChar char="ü"/>
            </a:pPr>
            <a:r>
              <a:rPr lang="en-US" dirty="0" smtClean="0">
                <a:latin typeface="Arial" panose="020B0604020202020204" pitchFamily="34" charset="0"/>
                <a:cs typeface="Arial" panose="020B0604020202020204" pitchFamily="34" charset="0"/>
              </a:rPr>
              <a:t>Charge delivered at 24 April 2014 NSAC Meeting</a:t>
            </a:r>
          </a:p>
          <a:p>
            <a:pPr marL="285750" indent="-285750">
              <a:buFont typeface="Wingdings" panose="05000000000000000000" pitchFamily="2" charset="2"/>
              <a:buChar char="ü"/>
            </a:pPr>
            <a:r>
              <a:rPr lang="en-US" dirty="0" smtClean="0">
                <a:latin typeface="Arial" panose="020B0604020202020204" pitchFamily="34" charset="0"/>
                <a:cs typeface="Arial" panose="020B0604020202020204" pitchFamily="34" charset="0"/>
              </a:rPr>
              <a:t>LRP Working Group formed in early June of ~60 members</a:t>
            </a:r>
          </a:p>
          <a:p>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NuPECC</a:t>
            </a:r>
            <a:r>
              <a:rPr lang="en-US" dirty="0" smtClean="0">
                <a:latin typeface="Arial" panose="020B0604020202020204" pitchFamily="34" charset="0"/>
                <a:cs typeface="Arial" panose="020B0604020202020204" pitchFamily="34" charset="0"/>
              </a:rPr>
              <a:t> (Europe) and </a:t>
            </a:r>
            <a:r>
              <a:rPr lang="en-US" dirty="0" err="1" smtClean="0">
                <a:latin typeface="Arial" panose="020B0604020202020204" pitchFamily="34" charset="0"/>
                <a:cs typeface="Arial" panose="020B0604020202020204" pitchFamily="34" charset="0"/>
              </a:rPr>
              <a:t>ANPhA</a:t>
            </a:r>
            <a:r>
              <a:rPr lang="en-US" dirty="0" smtClean="0">
                <a:latin typeface="Arial" panose="020B0604020202020204" pitchFamily="34" charset="0"/>
                <a:cs typeface="Arial" panose="020B0604020202020204" pitchFamily="34" charset="0"/>
              </a:rPr>
              <a:t> (Asia) observers included</a:t>
            </a:r>
          </a:p>
          <a:p>
            <a:pPr marL="285750" indent="-285750">
              <a:buFont typeface="Wingdings" panose="05000000000000000000" pitchFamily="2" charset="2"/>
              <a:buChar char="ü"/>
            </a:pPr>
            <a:r>
              <a:rPr lang="en-US" dirty="0" smtClean="0">
                <a:latin typeface="Arial" panose="020B0604020202020204" pitchFamily="34" charset="0"/>
                <a:cs typeface="Arial" panose="020B0604020202020204" pitchFamily="34" charset="0"/>
              </a:rPr>
              <a:t>Community organization this Summer</a:t>
            </a:r>
          </a:p>
          <a:p>
            <a:pPr marL="285750" indent="-285750">
              <a:buFont typeface="Wingdings" panose="05000000000000000000" pitchFamily="2" charset="2"/>
              <a:buChar char="ü"/>
            </a:pPr>
            <a:r>
              <a:rPr lang="en-US" dirty="0" smtClean="0">
                <a:latin typeface="Arial" panose="020B0604020202020204" pitchFamily="34" charset="0"/>
                <a:cs typeface="Arial" panose="020B0604020202020204" pitchFamily="34" charset="0"/>
              </a:rPr>
              <a:t>DNP Town Meetings in the July/September time frame</a:t>
            </a:r>
          </a:p>
          <a:p>
            <a:pPr marL="285750" indent="-285750">
              <a:buFont typeface="Wingdings" panose="05000000000000000000" pitchFamily="2" charset="2"/>
              <a:buChar char="ü"/>
            </a:pPr>
            <a:r>
              <a:rPr lang="en-US" dirty="0" smtClean="0">
                <a:latin typeface="Arial" panose="020B0604020202020204" pitchFamily="34" charset="0"/>
                <a:cs typeface="Arial" panose="020B0604020202020204" pitchFamily="34" charset="0"/>
              </a:rPr>
              <a:t>Joint APS-DNP-JPS Meeting Oct. 7-11, Wednesday afternoon discussion</a:t>
            </a:r>
          </a:p>
          <a:p>
            <a:pPr marL="285750" indent="-285750">
              <a:buFont typeface="Wingdings" panose="05000000000000000000" pitchFamily="2" charset="2"/>
              <a:buChar char="ü"/>
            </a:pPr>
            <a:r>
              <a:rPr lang="en-US" dirty="0" smtClean="0">
                <a:latin typeface="Arial" panose="020B0604020202020204" pitchFamily="34" charset="0"/>
                <a:cs typeface="Arial" panose="020B0604020202020204" pitchFamily="34" charset="0"/>
              </a:rPr>
              <a:t> Working Group organizational meeting Nov. 16 in Rockville, MD</a:t>
            </a:r>
          </a:p>
          <a:p>
            <a:pPr marL="285750" indent="-285750">
              <a:buFont typeface="Wingdings" panose="05000000000000000000" pitchFamily="2" charset="2"/>
              <a:buChar char="ü"/>
            </a:pPr>
            <a:r>
              <a:rPr lang="en-US" dirty="0" smtClean="0">
                <a:latin typeface="Arial" panose="020B0604020202020204" pitchFamily="34" charset="0"/>
                <a:cs typeface="Arial" panose="020B0604020202020204" pitchFamily="34" charset="0"/>
              </a:rPr>
              <a:t>Time for more community meetings in November-January</a:t>
            </a:r>
          </a:p>
          <a:p>
            <a:pPr marL="285750" indent="-285750">
              <a:buFont typeface="Wingdings" panose="05000000000000000000" pitchFamily="2" charset="2"/>
              <a:buChar char="ü"/>
            </a:pPr>
            <a:r>
              <a:rPr lang="en-US" dirty="0" smtClean="0">
                <a:latin typeface="Arial" panose="020B0604020202020204" pitchFamily="34" charset="0"/>
                <a:cs typeface="Arial" panose="020B0604020202020204" pitchFamily="34" charset="0"/>
              </a:rPr>
              <a:t>(Community) White Papers by end of January to have greatest impact</a:t>
            </a:r>
          </a:p>
          <a:p>
            <a:pPr marL="285750" indent="-285750">
              <a:buFont typeface="Wingdings" panose="05000000000000000000" pitchFamily="2" charset="2"/>
              <a:buChar char="ü"/>
            </a:pPr>
            <a:r>
              <a:rPr lang="en-US" dirty="0" smtClean="0">
                <a:latin typeface="Arial" panose="020B0604020202020204" pitchFamily="34" charset="0"/>
                <a:cs typeface="Arial" panose="020B0604020202020204" pitchFamily="34" charset="0"/>
              </a:rPr>
              <a:t>Cost review of EIC by February</a:t>
            </a:r>
          </a:p>
          <a:p>
            <a:pPr marL="285750" indent="-285750">
              <a:buFont typeface="Wingdings" panose="05000000000000000000" pitchFamily="2" charset="2"/>
              <a:buChar char="ü"/>
            </a:pPr>
            <a:r>
              <a:rPr lang="en-US" dirty="0" smtClean="0">
                <a:latin typeface="Arial" panose="020B0604020202020204" pitchFamily="34" charset="0"/>
                <a:cs typeface="Arial" panose="020B0604020202020204" pitchFamily="34" charset="0"/>
              </a:rPr>
              <a:t>Most of text of report assembled by April 10</a:t>
            </a:r>
          </a:p>
          <a:p>
            <a:pPr marL="285750" indent="-285750">
              <a:buFont typeface="Wingdings" panose="05000000000000000000" pitchFamily="2" charset="2"/>
              <a:buChar char="ü"/>
            </a:pPr>
            <a:r>
              <a:rPr lang="en-US" dirty="0" smtClean="0">
                <a:latin typeface="Arial" panose="020B0604020202020204" pitchFamily="34" charset="0"/>
                <a:cs typeface="Arial" panose="020B0604020202020204" pitchFamily="34" charset="0"/>
              </a:rPr>
              <a:t>Resolution meeting of Long Range Plan working </a:t>
            </a:r>
            <a:r>
              <a:rPr lang="en-US" dirty="0">
                <a:latin typeface="Arial" panose="020B0604020202020204" pitchFamily="34" charset="0"/>
                <a:cs typeface="Arial" panose="020B0604020202020204" pitchFamily="34" charset="0"/>
              </a:rPr>
              <a:t>g</a:t>
            </a:r>
            <a:r>
              <a:rPr lang="en-US" dirty="0" smtClean="0">
                <a:latin typeface="Arial" panose="020B0604020202020204" pitchFamily="34" charset="0"/>
                <a:cs typeface="Arial" panose="020B0604020202020204" pitchFamily="34" charset="0"/>
              </a:rPr>
              <a:t>roup April 16-20, 2015</a:t>
            </a:r>
          </a:p>
          <a:p>
            <a:pPr marL="285750" indent="-285750">
              <a:buFont typeface="Wingdings" panose="05000000000000000000" pitchFamily="2" charset="2"/>
              <a:buChar char="ü"/>
            </a:pPr>
            <a:r>
              <a:rPr lang="en-US" dirty="0" smtClean="0">
                <a:latin typeface="Arial" panose="020B0604020202020204" pitchFamily="34" charset="0"/>
                <a:cs typeface="Arial" panose="020B0604020202020204" pitchFamily="34" charset="0"/>
              </a:rPr>
              <a:t>Draft report reviewed by external wise women and men</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LRP final report due October 2015</a:t>
            </a:r>
          </a:p>
          <a:p>
            <a:r>
              <a:rPr lang="en-US" dirty="0" smtClean="0">
                <a:latin typeface="Arial" panose="020B0604020202020204" pitchFamily="34" charset="0"/>
                <a:cs typeface="Arial" panose="020B0604020202020204" pitchFamily="34" charset="0"/>
              </a:rPr>
              <a:t>		(Formally voted upon and accepted at NSAC meeting mid October)</a:t>
            </a:r>
          </a:p>
          <a:p>
            <a:pPr marL="285750" indent="-285750">
              <a:buFont typeface="Wingdings" panose="05000000000000000000" pitchFamily="2" charset="2"/>
              <a:buChar char="ü"/>
            </a:pPr>
            <a:endParaRPr lang="en-US" dirty="0">
              <a:latin typeface="Arial" panose="020B0604020202020204" pitchFamily="34" charset="0"/>
              <a:cs typeface="Arial" panose="020B0604020202020204" pitchFamily="34" charset="0"/>
            </a:endParaRPr>
          </a:p>
        </p:txBody>
      </p:sp>
      <p:sp>
        <p:nvSpPr>
          <p:cNvPr id="4" name="Right Arrow 3"/>
          <p:cNvSpPr/>
          <p:nvPr/>
        </p:nvSpPr>
        <p:spPr>
          <a:xfrm>
            <a:off x="83318" y="5509270"/>
            <a:ext cx="819150" cy="3238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16</a:t>
            </a:fld>
            <a:endParaRPr lang="en-US" dirty="0"/>
          </a:p>
        </p:txBody>
      </p:sp>
      <p:sp>
        <p:nvSpPr>
          <p:cNvPr id="10" name="Footer Placeholder 1"/>
          <p:cNvSpPr>
            <a:spLocks noGrp="1"/>
          </p:cNvSpPr>
          <p:nvPr>
            <p:ph type="ftr" sz="quarter" idx="3"/>
          </p:nvPr>
        </p:nvSpPr>
        <p:spPr>
          <a:xfrm>
            <a:off x="2184407" y="6459713"/>
            <a:ext cx="4058349" cy="365125"/>
          </a:xfrm>
        </p:spPr>
        <p:txBody>
          <a:bodyPr/>
          <a:lstStyle/>
          <a:p>
            <a:r>
              <a:rPr lang="en-US" dirty="0" smtClean="0">
                <a:latin typeface="Arial" pitchFamily="34" charset="0"/>
                <a:cs typeface="Arial" pitchFamily="34" charset="0"/>
              </a:rPr>
              <a:t>MEIC Collaboration Meeting @ </a:t>
            </a:r>
            <a:r>
              <a:rPr lang="en-US" dirty="0" err="1" smtClean="0">
                <a:latin typeface="Arial" pitchFamily="34" charset="0"/>
                <a:cs typeface="Arial" pitchFamily="34" charset="0"/>
              </a:rPr>
              <a:t>JLab</a:t>
            </a:r>
            <a:r>
              <a:rPr lang="en-US" dirty="0" smtClean="0">
                <a:latin typeface="Arial" pitchFamily="34" charset="0"/>
                <a:cs typeface="Arial" pitchFamily="34" charset="0"/>
              </a:rPr>
              <a:t>  5-7 October 2015</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9222031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17</a:t>
            </a:fld>
            <a:endParaRPr lang="en-US" dirty="0"/>
          </a:p>
        </p:txBody>
      </p:sp>
      <p:sp>
        <p:nvSpPr>
          <p:cNvPr id="2" name="TextBox 1"/>
          <p:cNvSpPr txBox="1"/>
          <p:nvPr/>
        </p:nvSpPr>
        <p:spPr>
          <a:xfrm>
            <a:off x="2184407" y="2538101"/>
            <a:ext cx="4511171" cy="584775"/>
          </a:xfrm>
          <a:prstGeom prst="rect">
            <a:avLst/>
          </a:prstGeom>
          <a:noFill/>
        </p:spPr>
        <p:txBody>
          <a:bodyPr wrap="none" rtlCol="0">
            <a:spAutoFit/>
          </a:bodyPr>
          <a:lstStyle/>
          <a:p>
            <a:r>
              <a:rPr lang="en-US" sz="3200" dirty="0" smtClean="0">
                <a:latin typeface="Arial" panose="020B0604020202020204" pitchFamily="34" charset="0"/>
                <a:cs typeface="Arial" panose="020B0604020202020204" pitchFamily="34" charset="0"/>
              </a:rPr>
              <a:t>Ongoing and next steps</a:t>
            </a:r>
            <a:endParaRPr lang="en-US" sz="3200" dirty="0">
              <a:latin typeface="Arial" panose="020B0604020202020204" pitchFamily="34" charset="0"/>
              <a:cs typeface="Arial" panose="020B0604020202020204" pitchFamily="34" charset="0"/>
            </a:endParaRPr>
          </a:p>
        </p:txBody>
      </p:sp>
      <p:sp>
        <p:nvSpPr>
          <p:cNvPr id="5" name="Footer Placeholder 1"/>
          <p:cNvSpPr>
            <a:spLocks noGrp="1"/>
          </p:cNvSpPr>
          <p:nvPr>
            <p:ph type="ftr" sz="quarter" idx="3"/>
          </p:nvPr>
        </p:nvSpPr>
        <p:spPr>
          <a:xfrm>
            <a:off x="2184407" y="6459713"/>
            <a:ext cx="4058349" cy="365125"/>
          </a:xfrm>
        </p:spPr>
        <p:txBody>
          <a:bodyPr/>
          <a:lstStyle/>
          <a:p>
            <a:r>
              <a:rPr lang="en-US" dirty="0" smtClean="0">
                <a:latin typeface="Arial" pitchFamily="34" charset="0"/>
                <a:cs typeface="Arial" pitchFamily="34" charset="0"/>
              </a:rPr>
              <a:t>MEIC Collaboration Meeting @ </a:t>
            </a:r>
            <a:r>
              <a:rPr lang="en-US" dirty="0" err="1" smtClean="0">
                <a:latin typeface="Arial" pitchFamily="34" charset="0"/>
                <a:cs typeface="Arial" pitchFamily="34" charset="0"/>
              </a:rPr>
              <a:t>JLab</a:t>
            </a:r>
            <a:r>
              <a:rPr lang="en-US" dirty="0" smtClean="0">
                <a:latin typeface="Arial" pitchFamily="34" charset="0"/>
                <a:cs typeface="Arial" pitchFamily="34" charset="0"/>
              </a:rPr>
              <a:t>  5-7 October 2015</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16662393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EIC Events (since ~ May 2014)</a:t>
            </a:r>
            <a:endParaRPr lang="en-US" dirty="0"/>
          </a:p>
        </p:txBody>
      </p:sp>
      <p:graphicFrame>
        <p:nvGraphicFramePr>
          <p:cNvPr id="3" name="Table 2"/>
          <p:cNvGraphicFramePr>
            <a:graphicFrameLocks noGrp="1"/>
          </p:cNvGraphicFramePr>
          <p:nvPr>
            <p:extLst>
              <p:ext uri="{D42A27DB-BD31-4B8C-83A1-F6EECF244321}">
                <p14:modId xmlns="" xmlns:p14="http://schemas.microsoft.com/office/powerpoint/2010/main" val="4108333475"/>
              </p:ext>
            </p:extLst>
          </p:nvPr>
        </p:nvGraphicFramePr>
        <p:xfrm>
          <a:off x="347265" y="808972"/>
          <a:ext cx="8318174" cy="5545668"/>
        </p:xfrm>
        <a:graphic>
          <a:graphicData uri="http://schemas.openxmlformats.org/drawingml/2006/table">
            <a:tbl>
              <a:tblPr firstRow="1" bandRow="1">
                <a:tableStyleId>{5C22544A-7EE6-4342-B048-85BDC9FD1C3A}</a:tableStyleId>
              </a:tblPr>
              <a:tblGrid>
                <a:gridCol w="6877339"/>
                <a:gridCol w="1440835"/>
              </a:tblGrid>
              <a:tr h="370199">
                <a:tc>
                  <a:txBody>
                    <a:bodyPr/>
                    <a:lstStyle/>
                    <a:p>
                      <a:r>
                        <a:rPr lang="en-US" dirty="0" smtClean="0">
                          <a:latin typeface="Arial" panose="020B0604020202020204" pitchFamily="34" charset="0"/>
                          <a:cs typeface="Arial" panose="020B0604020202020204" pitchFamily="34" charset="0"/>
                        </a:rPr>
                        <a:t>Event</a:t>
                      </a:r>
                      <a:endParaRPr lang="en-US" dirty="0">
                        <a:latin typeface="Arial" panose="020B0604020202020204" pitchFamily="34" charset="0"/>
                        <a:cs typeface="Arial" panose="020B0604020202020204" pitchFamily="34" charset="0"/>
                      </a:endParaRPr>
                    </a:p>
                  </a:txBody>
                  <a:tcPr/>
                </a:tc>
                <a:tc>
                  <a:txBody>
                    <a:bodyPr/>
                    <a:lstStyle/>
                    <a:p>
                      <a:r>
                        <a:rPr lang="en-US" dirty="0" smtClean="0">
                          <a:latin typeface="Arial" panose="020B0604020202020204" pitchFamily="34" charset="0"/>
                          <a:cs typeface="Arial" panose="020B0604020202020204" pitchFamily="34" charset="0"/>
                        </a:rPr>
                        <a:t>Date</a:t>
                      </a:r>
                      <a:endParaRPr lang="en-US" dirty="0">
                        <a:latin typeface="Arial" panose="020B0604020202020204" pitchFamily="34" charset="0"/>
                        <a:cs typeface="Arial" panose="020B0604020202020204" pitchFamily="34" charset="0"/>
                      </a:endParaRPr>
                    </a:p>
                  </a:txBody>
                  <a:tcPr/>
                </a:tc>
              </a:tr>
              <a:tr h="313782">
                <a:tc>
                  <a:txBody>
                    <a:bodyPr/>
                    <a:lstStyle/>
                    <a:p>
                      <a:r>
                        <a:rPr lang="en-US" sz="1400" dirty="0" smtClean="0">
                          <a:latin typeface="Arial" panose="020B0604020202020204" pitchFamily="34" charset="0"/>
                          <a:cs typeface="Arial" panose="020B0604020202020204" pitchFamily="34" charset="0"/>
                        </a:rPr>
                        <a:t>Presentation on EIC &amp; </a:t>
                      </a:r>
                      <a:r>
                        <a:rPr lang="en-US" sz="1400" dirty="0" err="1" smtClean="0">
                          <a:latin typeface="Arial" panose="020B0604020202020204" pitchFamily="34" charset="0"/>
                          <a:cs typeface="Arial" panose="020B0604020202020204" pitchFamily="34" charset="0"/>
                        </a:rPr>
                        <a:t>LHeC</a:t>
                      </a:r>
                      <a:r>
                        <a:rPr lang="en-US" sz="1400" dirty="0" smtClean="0">
                          <a:latin typeface="Arial" panose="020B0604020202020204" pitchFamily="34" charset="0"/>
                          <a:cs typeface="Arial" panose="020B0604020202020204" pitchFamily="34" charset="0"/>
                        </a:rPr>
                        <a:t> to INFN Long-Term Strategy Meeting</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May 2014</a:t>
                      </a:r>
                      <a:endParaRPr lang="en-US" sz="1400" dirty="0">
                        <a:latin typeface="Arial" panose="020B0604020202020204" pitchFamily="34" charset="0"/>
                        <a:cs typeface="Arial" panose="020B0604020202020204" pitchFamily="34" charset="0"/>
                      </a:endParaRPr>
                    </a:p>
                  </a:txBody>
                  <a:tcPr/>
                </a:tc>
              </a:tr>
              <a:tr h="30427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EIC users meeting – about 180 participants</a:t>
                      </a:r>
                    </a:p>
                  </a:txBody>
                  <a:tcPr/>
                </a:tc>
                <a:tc>
                  <a:txBody>
                    <a:bodyPr/>
                    <a:lstStyle/>
                    <a:p>
                      <a:r>
                        <a:rPr lang="en-US" sz="1400" dirty="0" smtClean="0">
                          <a:latin typeface="Arial" panose="020B0604020202020204" pitchFamily="34" charset="0"/>
                          <a:cs typeface="Arial" panose="020B0604020202020204" pitchFamily="34" charset="0"/>
                        </a:rPr>
                        <a:t>Jun. 2014</a:t>
                      </a:r>
                      <a:endParaRPr lang="en-US" sz="1400" dirty="0">
                        <a:latin typeface="Arial" panose="020B0604020202020204" pitchFamily="34" charset="0"/>
                        <a:cs typeface="Arial" panose="020B0604020202020204" pitchFamily="34" charset="0"/>
                      </a:endParaRPr>
                    </a:p>
                  </a:txBody>
                  <a:tcPr/>
                </a:tc>
              </a:tr>
              <a:tr h="30427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POETIC</a:t>
                      </a:r>
                      <a:r>
                        <a:rPr lang="en-US" sz="1400" baseline="0" dirty="0" smtClean="0">
                          <a:latin typeface="Arial" panose="020B0604020202020204" pitchFamily="34" charset="0"/>
                          <a:cs typeface="Arial" panose="020B0604020202020204" pitchFamily="34" charset="0"/>
                        </a:rPr>
                        <a:t> V @ Yale</a:t>
                      </a:r>
                      <a:endParaRPr lang="en-US" sz="1400" dirty="0" smtClean="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Sep. 2014</a:t>
                      </a:r>
                      <a:endParaRPr lang="en-US" sz="1400" dirty="0">
                        <a:latin typeface="Arial" panose="020B0604020202020204" pitchFamily="34" charset="0"/>
                        <a:cs typeface="Arial" panose="020B0604020202020204" pitchFamily="34" charset="0"/>
                      </a:endParaRPr>
                    </a:p>
                  </a:txBody>
                  <a:tcPr/>
                </a:tc>
              </a:tr>
              <a:tr h="34154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Joint DNP/JPS Workshop</a:t>
                      </a:r>
                      <a:r>
                        <a:rPr lang="en-US" sz="1400" baseline="0" dirty="0" smtClean="0">
                          <a:latin typeface="Arial" panose="020B0604020202020204" pitchFamily="34" charset="0"/>
                          <a:cs typeface="Arial" panose="020B0604020202020204" pitchFamily="34" charset="0"/>
                        </a:rPr>
                        <a:t> on Future Directions in High-Energy QCD</a:t>
                      </a:r>
                      <a:endParaRPr lang="en-US" sz="1400" dirty="0" smtClean="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Oct. 2014</a:t>
                      </a:r>
                      <a:endParaRPr lang="en-US" sz="1400" dirty="0">
                        <a:latin typeface="Arial" panose="020B0604020202020204" pitchFamily="34" charset="0"/>
                        <a:cs typeface="Arial" panose="020B0604020202020204" pitchFamily="34" charset="0"/>
                      </a:endParaRPr>
                    </a:p>
                  </a:txBody>
                  <a:tcPr/>
                </a:tc>
              </a:tr>
              <a:tr h="3423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Revision of EIC White Paper – v2 &amp; v3</a:t>
                      </a:r>
                    </a:p>
                  </a:txBody>
                  <a:tcPr/>
                </a:tc>
                <a:tc>
                  <a:txBody>
                    <a:bodyPr/>
                    <a:lstStyle/>
                    <a:p>
                      <a:r>
                        <a:rPr lang="en-US" sz="1400" dirty="0" smtClean="0">
                          <a:latin typeface="Arial" panose="020B0604020202020204" pitchFamily="34" charset="0"/>
                          <a:cs typeface="Arial" panose="020B0604020202020204" pitchFamily="34" charset="0"/>
                        </a:rPr>
                        <a:t>Dec. 2014</a:t>
                      </a:r>
                      <a:endParaRPr lang="en-US" sz="1400" dirty="0">
                        <a:latin typeface="Arial" panose="020B0604020202020204" pitchFamily="34" charset="0"/>
                        <a:cs typeface="Arial" panose="020B0604020202020204" pitchFamily="34" charset="0"/>
                      </a:endParaRPr>
                    </a:p>
                  </a:txBody>
                  <a:tcPr/>
                </a:tc>
              </a:tr>
              <a:tr h="32329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NSAC cost review</a:t>
                      </a:r>
                    </a:p>
                  </a:txBody>
                  <a:tcPr/>
                </a:tc>
                <a:tc>
                  <a:txBody>
                    <a:bodyPr/>
                    <a:lstStyle/>
                    <a:p>
                      <a:r>
                        <a:rPr lang="en-US" sz="1400" dirty="0" smtClean="0">
                          <a:latin typeface="Arial" panose="020B0604020202020204" pitchFamily="34" charset="0"/>
                          <a:cs typeface="Arial" panose="020B0604020202020204" pitchFamily="34" charset="0"/>
                        </a:rPr>
                        <a:t>Jan. 2015</a:t>
                      </a:r>
                      <a:endParaRPr lang="en-US" sz="1400" dirty="0">
                        <a:latin typeface="Arial" panose="020B0604020202020204" pitchFamily="34" charset="0"/>
                        <a:cs typeface="Arial" panose="020B0604020202020204" pitchFamily="34" charset="0"/>
                      </a:endParaRPr>
                    </a:p>
                  </a:txBody>
                  <a:tcPr/>
                </a:tc>
              </a:tr>
              <a:tr h="31801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Joint (w. users,</a:t>
                      </a:r>
                      <a:r>
                        <a:rPr lang="en-US" sz="1400" baseline="0"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BNL) preparation of EIC talk for the LRP process</a:t>
                      </a:r>
                      <a:endParaRPr lang="en-US" sz="1400" i="1" dirty="0" smtClean="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Jan.-Mar.15</a:t>
                      </a:r>
                      <a:endParaRPr lang="en-US" sz="1400" dirty="0">
                        <a:latin typeface="Arial" panose="020B0604020202020204" pitchFamily="34" charset="0"/>
                        <a:cs typeface="Arial" panose="020B0604020202020204" pitchFamily="34" charset="0"/>
                      </a:endParaRPr>
                    </a:p>
                  </a:txBody>
                  <a:tcPr/>
                </a:tc>
              </a:tr>
              <a:tr h="30997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Joint (w. users,</a:t>
                      </a:r>
                      <a:r>
                        <a:rPr lang="en-US" sz="1400" baseline="0"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BNL) Meeting at SURA to prepare for LRP</a:t>
                      </a:r>
                    </a:p>
                  </a:txBody>
                  <a:tcPr/>
                </a:tc>
                <a:tc>
                  <a:txBody>
                    <a:bodyPr/>
                    <a:lstStyle/>
                    <a:p>
                      <a:r>
                        <a:rPr lang="en-US" sz="1400" dirty="0" smtClean="0">
                          <a:latin typeface="Arial" panose="020B0604020202020204" pitchFamily="34" charset="0"/>
                          <a:cs typeface="Arial" panose="020B0604020202020204" pitchFamily="34" charset="0"/>
                        </a:rPr>
                        <a:t>Mar. 2015</a:t>
                      </a:r>
                      <a:endParaRPr lang="en-US" sz="1400" dirty="0">
                        <a:latin typeface="Arial" panose="020B0604020202020204" pitchFamily="34" charset="0"/>
                        <a:cs typeface="Arial" panose="020B0604020202020204" pitchFamily="34" charset="0"/>
                      </a:endParaRPr>
                    </a:p>
                  </a:txBody>
                  <a:tcPr/>
                </a:tc>
              </a:tr>
              <a:tr h="38227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Letter from</a:t>
                      </a:r>
                      <a:r>
                        <a:rPr lang="en-US" sz="1400" baseline="0" dirty="0" smtClean="0">
                          <a:latin typeface="Arial" panose="020B0604020202020204" pitchFamily="34" charset="0"/>
                          <a:cs typeface="Arial" panose="020B0604020202020204" pitchFamily="34" charset="0"/>
                        </a:rPr>
                        <a:t> Asia (China, India, Japan, Korea) </a:t>
                      </a:r>
                      <a:r>
                        <a:rPr lang="en-US" sz="1400" dirty="0" smtClean="0">
                          <a:latin typeface="Arial" panose="020B0604020202020204" pitchFamily="34" charset="0"/>
                          <a:cs typeface="Arial" panose="020B0604020202020204" pitchFamily="34" charset="0"/>
                        </a:rPr>
                        <a:t>showing interest</a:t>
                      </a:r>
                      <a:r>
                        <a:rPr lang="en-US" sz="1400" baseline="0" dirty="0" smtClean="0">
                          <a:latin typeface="Arial" panose="020B0604020202020204" pitchFamily="34" charset="0"/>
                          <a:cs typeface="Arial" panose="020B0604020202020204" pitchFamily="34" charset="0"/>
                        </a:rPr>
                        <a:t> in EIC to NSAC chair</a:t>
                      </a:r>
                      <a:endParaRPr lang="en-US" sz="1400" dirty="0" smtClean="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Apr.</a:t>
                      </a:r>
                      <a:r>
                        <a:rPr lang="en-US" sz="1400" baseline="0" dirty="0" smtClean="0">
                          <a:latin typeface="Arial" panose="020B0604020202020204" pitchFamily="34" charset="0"/>
                          <a:cs typeface="Arial" panose="020B0604020202020204" pitchFamily="34" charset="0"/>
                        </a:rPr>
                        <a:t> 2015</a:t>
                      </a:r>
                      <a:endParaRPr lang="en-US" sz="1400" dirty="0">
                        <a:latin typeface="Arial" panose="020B0604020202020204" pitchFamily="34" charset="0"/>
                        <a:cs typeface="Arial" panose="020B0604020202020204" pitchFamily="34" charset="0"/>
                      </a:endParaRPr>
                    </a:p>
                  </a:txBody>
                  <a:tcPr/>
                </a:tc>
              </a:tr>
              <a:tr h="30427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NSAC LRP Working Group</a:t>
                      </a:r>
                      <a:endParaRPr lang="en-US" sz="1400" i="1" dirty="0" smtClean="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Apr. 2015</a:t>
                      </a:r>
                      <a:endParaRPr lang="en-US" sz="1400" dirty="0">
                        <a:latin typeface="Arial" panose="020B0604020202020204" pitchFamily="34" charset="0"/>
                        <a:cs typeface="Arial" panose="020B0604020202020204" pitchFamily="34" charset="0"/>
                      </a:endParaRPr>
                    </a:p>
                  </a:txBody>
                  <a:tcPr/>
                </a:tc>
              </a:tr>
              <a:tr h="33524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Scientific American article on Gluons</a:t>
                      </a:r>
                    </a:p>
                  </a:txBody>
                  <a:tcPr/>
                </a:tc>
                <a:tc>
                  <a:txBody>
                    <a:bodyPr/>
                    <a:lstStyle/>
                    <a:p>
                      <a:r>
                        <a:rPr lang="en-US" sz="1400" dirty="0" smtClean="0">
                          <a:latin typeface="Arial" panose="020B0604020202020204" pitchFamily="34" charset="0"/>
                          <a:cs typeface="Arial" panose="020B0604020202020204" pitchFamily="34" charset="0"/>
                        </a:rPr>
                        <a:t>May 2015</a:t>
                      </a:r>
                      <a:endParaRPr lang="en-US" sz="1400" dirty="0">
                        <a:latin typeface="Arial" panose="020B0604020202020204" pitchFamily="34" charset="0"/>
                        <a:cs typeface="Arial" panose="020B0604020202020204" pitchFamily="34" charset="0"/>
                      </a:endParaRPr>
                    </a:p>
                  </a:txBody>
                  <a:tcPr/>
                </a:tc>
              </a:tr>
              <a:tr h="30427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Participation in </a:t>
                      </a:r>
                      <a:r>
                        <a:rPr lang="en-US" sz="1400" dirty="0" err="1" smtClean="0">
                          <a:latin typeface="Arial" panose="020B0604020202020204" pitchFamily="34" charset="0"/>
                          <a:cs typeface="Arial" panose="020B0604020202020204" pitchFamily="34" charset="0"/>
                        </a:rPr>
                        <a:t>LHeC</a:t>
                      </a:r>
                      <a:r>
                        <a:rPr lang="en-US" sz="1400" dirty="0" smtClean="0">
                          <a:latin typeface="Arial" panose="020B0604020202020204" pitchFamily="34" charset="0"/>
                          <a:cs typeface="Arial" panose="020B0604020202020204" pitchFamily="34" charset="0"/>
                        </a:rPr>
                        <a:t> meeting</a:t>
                      </a:r>
                      <a:endParaRPr lang="en-US" sz="1400" i="0" dirty="0" smtClean="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June 2015</a:t>
                      </a:r>
                      <a:endParaRPr lang="en-US" sz="1400" dirty="0">
                        <a:latin typeface="Arial" panose="020B0604020202020204" pitchFamily="34" charset="0"/>
                        <a:cs typeface="Arial" panose="020B0604020202020204" pitchFamily="34" charset="0"/>
                      </a:endParaRPr>
                    </a:p>
                  </a:txBody>
                  <a:tcPr/>
                </a:tc>
              </a:tr>
              <a:tr h="30997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Presentation on EIC at U Torino and at INFN Headquarters</a:t>
                      </a:r>
                      <a:endParaRPr lang="en-US" sz="1400" i="1" dirty="0" smtClean="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June 2015</a:t>
                      </a:r>
                      <a:endParaRPr lang="en-US" sz="1400" dirty="0">
                        <a:latin typeface="Arial" panose="020B0604020202020204" pitchFamily="34" charset="0"/>
                        <a:cs typeface="Arial" panose="020B0604020202020204" pitchFamily="34" charset="0"/>
                      </a:endParaRPr>
                    </a:p>
                  </a:txBody>
                  <a:tcPr/>
                </a:tc>
              </a:tr>
              <a:tr h="32329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Discussion with </a:t>
                      </a:r>
                      <a:r>
                        <a:rPr lang="en-US" sz="1400" dirty="0" err="1" smtClean="0">
                          <a:latin typeface="Arial" panose="020B0604020202020204" pitchFamily="34" charset="0"/>
                          <a:cs typeface="Arial" panose="020B0604020202020204" pitchFamily="34" charset="0"/>
                        </a:rPr>
                        <a:t>Orsay</a:t>
                      </a:r>
                      <a:r>
                        <a:rPr lang="en-US" sz="1400" dirty="0" smtClean="0">
                          <a:latin typeface="Arial" panose="020B0604020202020204" pitchFamily="34" charset="0"/>
                          <a:cs typeface="Arial" panose="020B0604020202020204" pitchFamily="34" charset="0"/>
                        </a:rPr>
                        <a:t> &amp; </a:t>
                      </a:r>
                      <a:r>
                        <a:rPr lang="en-US" sz="1400" dirty="0" err="1" smtClean="0">
                          <a:latin typeface="Arial" panose="020B0604020202020204" pitchFamily="34" charset="0"/>
                          <a:cs typeface="Arial" panose="020B0604020202020204" pitchFamily="34" charset="0"/>
                        </a:rPr>
                        <a:t>Saclay</a:t>
                      </a:r>
                      <a:r>
                        <a:rPr lang="en-US" sz="1400" dirty="0" smtClean="0">
                          <a:latin typeface="Arial" panose="020B0604020202020204" pitchFamily="34" charset="0"/>
                          <a:cs typeface="Arial" panose="020B0604020202020204" pitchFamily="34" charset="0"/>
                        </a:rPr>
                        <a:t> on French involvement in EIC </a:t>
                      </a:r>
                      <a:endParaRPr lang="en-US" sz="1400" i="1" dirty="0" smtClean="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July 2015</a:t>
                      </a:r>
                      <a:endParaRPr lang="en-US" sz="1400" dirty="0">
                        <a:latin typeface="Arial" panose="020B0604020202020204" pitchFamily="34" charset="0"/>
                        <a:cs typeface="Arial" panose="020B0604020202020204" pitchFamily="34" charset="0"/>
                      </a:endParaRPr>
                    </a:p>
                  </a:txBody>
                  <a:tcPr/>
                </a:tc>
              </a:tr>
              <a:tr h="32329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i="0" dirty="0" smtClean="0">
                          <a:latin typeface="Arial" panose="020B0604020202020204" pitchFamily="34" charset="0"/>
                          <a:cs typeface="Arial" panose="020B0604020202020204" pitchFamily="34" charset="0"/>
                        </a:rPr>
                        <a:t>POETIC</a:t>
                      </a:r>
                      <a:r>
                        <a:rPr lang="en-US" sz="1400" i="0" baseline="0" dirty="0" smtClean="0">
                          <a:latin typeface="Arial" panose="020B0604020202020204" pitchFamily="34" charset="0"/>
                          <a:cs typeface="Arial" panose="020B0604020202020204" pitchFamily="34" charset="0"/>
                        </a:rPr>
                        <a:t> VI @ </a:t>
                      </a:r>
                      <a:r>
                        <a:rPr lang="en-US" sz="1400" i="0" baseline="0" dirty="0" err="1" smtClean="0">
                          <a:latin typeface="Arial" panose="020B0604020202020204" pitchFamily="34" charset="0"/>
                          <a:cs typeface="Arial" panose="020B0604020202020204" pitchFamily="34" charset="0"/>
                        </a:rPr>
                        <a:t>Palaiseau</a:t>
                      </a:r>
                      <a:endParaRPr lang="en-US" sz="1400" i="0" dirty="0" smtClean="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Sep. 2015</a:t>
                      </a:r>
                      <a:endParaRPr lang="en-US" sz="1400" dirty="0">
                        <a:latin typeface="Arial" panose="020B0604020202020204" pitchFamily="34" charset="0"/>
                        <a:cs typeface="Arial" panose="020B0604020202020204" pitchFamily="34" charset="0"/>
                      </a:endParaRPr>
                    </a:p>
                  </a:txBody>
                  <a:tcPr/>
                </a:tc>
              </a:tr>
              <a:tr h="33327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i="0" dirty="0" smtClean="0">
                          <a:latin typeface="Arial" panose="020B0604020202020204" pitchFamily="34" charset="0"/>
                          <a:cs typeface="Arial" panose="020B0604020202020204" pitchFamily="34" charset="0"/>
                        </a:rPr>
                        <a:t>NSAC</a:t>
                      </a:r>
                      <a:r>
                        <a:rPr lang="en-US" sz="1400" i="0" baseline="0" dirty="0" smtClean="0">
                          <a:latin typeface="Arial" panose="020B0604020202020204" pitchFamily="34" charset="0"/>
                          <a:cs typeface="Arial" panose="020B0604020202020204" pitchFamily="34" charset="0"/>
                        </a:rPr>
                        <a:t> meeting to formally approve 2015 LRP document</a:t>
                      </a:r>
                      <a:endParaRPr lang="en-US" sz="1400" i="0" dirty="0" smtClean="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Oct. 2015</a:t>
                      </a:r>
                      <a:endParaRPr lang="en-US" sz="1400" dirty="0">
                        <a:latin typeface="Arial" panose="020B0604020202020204" pitchFamily="34" charset="0"/>
                        <a:cs typeface="Arial" panose="020B0604020202020204" pitchFamily="34" charset="0"/>
                      </a:endParaRPr>
                    </a:p>
                  </a:txBody>
                  <a:tcPr/>
                </a:tc>
              </a:tr>
            </a:tbl>
          </a:graphicData>
        </a:graphic>
      </p:graphicFrame>
      <p:sp>
        <p:nvSpPr>
          <p:cNvPr id="5"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18</a:t>
            </a:fld>
            <a:endParaRPr lang="en-US" dirty="0"/>
          </a:p>
        </p:txBody>
      </p:sp>
      <p:sp>
        <p:nvSpPr>
          <p:cNvPr id="6" name="Footer Placeholder 1"/>
          <p:cNvSpPr>
            <a:spLocks noGrp="1"/>
          </p:cNvSpPr>
          <p:nvPr>
            <p:ph type="ftr" sz="quarter" idx="3"/>
          </p:nvPr>
        </p:nvSpPr>
        <p:spPr>
          <a:xfrm>
            <a:off x="2184407" y="6459713"/>
            <a:ext cx="4058349" cy="365125"/>
          </a:xfrm>
        </p:spPr>
        <p:txBody>
          <a:bodyPr/>
          <a:lstStyle/>
          <a:p>
            <a:r>
              <a:rPr lang="en-US" dirty="0" smtClean="0">
                <a:latin typeface="Arial" pitchFamily="34" charset="0"/>
                <a:cs typeface="Arial" pitchFamily="34" charset="0"/>
              </a:rPr>
              <a:t>MEIC Collaboration Meeting @ </a:t>
            </a:r>
            <a:r>
              <a:rPr lang="en-US" dirty="0" err="1" smtClean="0">
                <a:latin typeface="Arial" pitchFamily="34" charset="0"/>
                <a:cs typeface="Arial" pitchFamily="34" charset="0"/>
              </a:rPr>
              <a:t>JLab</a:t>
            </a:r>
            <a:r>
              <a:rPr lang="en-US" dirty="0" smtClean="0">
                <a:latin typeface="Arial" pitchFamily="34" charset="0"/>
                <a:cs typeface="Arial" pitchFamily="34" charset="0"/>
              </a:rPr>
              <a:t>  5-7 October 2015</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42732702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 Box 2"/>
          <p:cNvSpPr>
            <a:spLocks noGrp="1" noChangeArrowheads="1"/>
          </p:cNvSpPr>
          <p:nvPr>
            <p:ph type="title"/>
          </p:nvPr>
        </p:nvSpPr>
        <p:spPr>
          <a:xfrm>
            <a:off x="0" y="-42863"/>
            <a:ext cx="9144000" cy="804863"/>
          </a:xfrm>
        </p:spPr>
        <p:txBody>
          <a:bodyPr/>
          <a:lstStyle/>
          <a:p>
            <a:pPr eaLnBrk="1" hangingPunct="1"/>
            <a:r>
              <a:rPr lang="en-US" altLang="en-US" sz="3600" dirty="0" smtClean="0"/>
              <a:t>What’s next: EIC Users Meeting</a:t>
            </a:r>
          </a:p>
        </p:txBody>
      </p:sp>
      <p:sp>
        <p:nvSpPr>
          <p:cNvPr id="17"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19</a:t>
            </a:fld>
            <a:endParaRPr lang="en-US" dirty="0"/>
          </a:p>
        </p:txBody>
      </p:sp>
      <p:sp>
        <p:nvSpPr>
          <p:cNvPr id="2" name="TextBox 1"/>
          <p:cNvSpPr txBox="1"/>
          <p:nvPr/>
        </p:nvSpPr>
        <p:spPr>
          <a:xfrm>
            <a:off x="606751" y="1256232"/>
            <a:ext cx="8225329" cy="4524315"/>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Dear Friends and Colleagues,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are happy to announce that the next meeting of the EIC </a:t>
            </a:r>
          </a:p>
          <a:p>
            <a:r>
              <a:rPr lang="en-US" dirty="0">
                <a:latin typeface="Arial" panose="020B0604020202020204" pitchFamily="34" charset="0"/>
                <a:cs typeface="Arial" panose="020B0604020202020204" pitchFamily="34" charset="0"/>
              </a:rPr>
              <a:t>collaborators and enthusiasts will be held at U. of California at Berkeley (UCB).</a:t>
            </a:r>
          </a:p>
          <a:p>
            <a:r>
              <a:rPr lang="en-US" dirty="0">
                <a:latin typeface="Arial" panose="020B0604020202020204" pitchFamily="34" charset="0"/>
                <a:cs typeface="Arial" panose="020B0604020202020204" pitchFamily="34" charset="0"/>
              </a:rPr>
              <a:t>The dates of the meeting are: January 6-9, 2016.  — Please mark your </a:t>
            </a:r>
          </a:p>
          <a:p>
            <a:r>
              <a:rPr lang="en-US" dirty="0">
                <a:latin typeface="Arial" panose="020B0604020202020204" pitchFamily="34" charset="0"/>
                <a:cs typeface="Arial" panose="020B0604020202020204" pitchFamily="34" charset="0"/>
              </a:rPr>
              <a:t>calendars. Web pages with information about logistical and scientific </a:t>
            </a:r>
          </a:p>
          <a:p>
            <a:r>
              <a:rPr lang="en-US" dirty="0">
                <a:latin typeface="Arial" panose="020B0604020202020204" pitchFamily="34" charset="0"/>
                <a:cs typeface="Arial" panose="020B0604020202020204" pitchFamily="34" charset="0"/>
              </a:rPr>
              <a:t>planning are being setup. Please stay tuned.</a:t>
            </a:r>
          </a:p>
          <a:p>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look forward to seeing you at UCB.</a:t>
            </a:r>
          </a:p>
          <a:p>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Sincerely,</a:t>
            </a:r>
          </a:p>
          <a:p>
            <a:r>
              <a:rPr lang="en-US" dirty="0" err="1">
                <a:latin typeface="Arial" panose="020B0604020202020204" pitchFamily="34" charset="0"/>
                <a:cs typeface="Arial" panose="020B0604020202020204" pitchFamily="34" charset="0"/>
              </a:rPr>
              <a:t>Abhay</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Deshpande, also for:</a:t>
            </a:r>
          </a:p>
          <a:p>
            <a:r>
              <a:rPr lang="en-US" dirty="0" err="1" smtClean="0">
                <a:latin typeface="Arial" panose="020B0604020202020204" pitchFamily="34" charset="0"/>
                <a:cs typeface="Arial" panose="020B0604020202020204" pitchFamily="34" charset="0"/>
              </a:rPr>
              <a:t>Elke</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Aschenauer</a:t>
            </a:r>
            <a:r>
              <a:rPr lang="en-US" dirty="0">
                <a:latin typeface="Arial" panose="020B0604020202020204" pitchFamily="34" charset="0"/>
                <a:cs typeface="Arial" panose="020B0604020202020204" pitchFamily="34" charset="0"/>
              </a:rPr>
              <a:t>, Rolf Ent, Barbara </a:t>
            </a:r>
            <a:r>
              <a:rPr lang="en-US" dirty="0" err="1">
                <a:latin typeface="Arial" panose="020B0604020202020204" pitchFamily="34" charset="0"/>
                <a:cs typeface="Arial" panose="020B0604020202020204" pitchFamily="34" charset="0"/>
              </a:rPr>
              <a:t>Jacak</a:t>
            </a:r>
            <a:r>
              <a:rPr lang="en-US" dirty="0">
                <a:latin typeface="Arial" panose="020B0604020202020204" pitchFamily="34" charset="0"/>
                <a:cs typeface="Arial" panose="020B0604020202020204" pitchFamily="34" charset="0"/>
              </a:rPr>
              <a:t>, Robert </a:t>
            </a:r>
            <a:r>
              <a:rPr lang="en-US" dirty="0" err="1">
                <a:latin typeface="Arial" panose="020B0604020202020204" pitchFamily="34" charset="0"/>
                <a:cs typeface="Arial" panose="020B0604020202020204" pitchFamily="34" charset="0"/>
              </a:rPr>
              <a:t>McKeown</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Richard Milner, Berndt Mueller &amp; Thomas </a:t>
            </a:r>
            <a:r>
              <a:rPr lang="en-US" dirty="0" err="1" smtClean="0">
                <a:latin typeface="Arial" panose="020B0604020202020204" pitchFamily="34" charset="0"/>
                <a:cs typeface="Arial" panose="020B0604020202020204" pitchFamily="34" charset="0"/>
              </a:rPr>
              <a:t>Ullrich</a:t>
            </a:r>
            <a:endParaRPr lang="en-US" dirty="0">
              <a:latin typeface="Arial" panose="020B0604020202020204" pitchFamily="34" charset="0"/>
              <a:cs typeface="Arial" panose="020B0604020202020204" pitchFamily="34" charset="0"/>
            </a:endParaRPr>
          </a:p>
        </p:txBody>
      </p:sp>
      <p:sp>
        <p:nvSpPr>
          <p:cNvPr id="6" name="Footer Placeholder 1"/>
          <p:cNvSpPr>
            <a:spLocks noGrp="1"/>
          </p:cNvSpPr>
          <p:nvPr>
            <p:ph type="ftr" sz="quarter" idx="3"/>
          </p:nvPr>
        </p:nvSpPr>
        <p:spPr>
          <a:xfrm>
            <a:off x="2184407" y="6459713"/>
            <a:ext cx="4058349" cy="365125"/>
          </a:xfrm>
        </p:spPr>
        <p:txBody>
          <a:bodyPr/>
          <a:lstStyle/>
          <a:p>
            <a:r>
              <a:rPr lang="en-US" dirty="0" smtClean="0">
                <a:latin typeface="Arial" pitchFamily="34" charset="0"/>
                <a:cs typeface="Arial" pitchFamily="34" charset="0"/>
              </a:rPr>
              <a:t>MEIC Collaboration Meeting @ </a:t>
            </a:r>
            <a:r>
              <a:rPr lang="en-US" dirty="0" err="1" smtClean="0">
                <a:latin typeface="Arial" pitchFamily="34" charset="0"/>
                <a:cs typeface="Arial" pitchFamily="34" charset="0"/>
              </a:rPr>
              <a:t>JLab</a:t>
            </a:r>
            <a:r>
              <a:rPr lang="en-US" dirty="0" smtClean="0">
                <a:latin typeface="Arial" pitchFamily="34" charset="0"/>
                <a:cs typeface="Arial" pitchFamily="34" charset="0"/>
              </a:rPr>
              <a:t>  5-7 October 2015</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28451990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 Box 2"/>
          <p:cNvSpPr>
            <a:spLocks noGrp="1" noChangeArrowheads="1"/>
          </p:cNvSpPr>
          <p:nvPr>
            <p:ph type="title"/>
          </p:nvPr>
        </p:nvSpPr>
        <p:spPr>
          <a:xfrm>
            <a:off x="227324" y="-42863"/>
            <a:ext cx="8651756" cy="804863"/>
          </a:xfrm>
        </p:spPr>
        <p:txBody>
          <a:bodyPr/>
          <a:lstStyle/>
          <a:p>
            <a:pPr eaLnBrk="1" hangingPunct="1"/>
            <a:r>
              <a:rPr lang="en-US" altLang="en-US" dirty="0" smtClean="0"/>
              <a:t>Status of the New NSAC Long-Range Plan</a:t>
            </a:r>
          </a:p>
        </p:txBody>
      </p:sp>
      <p:sp>
        <p:nvSpPr>
          <p:cNvPr id="17"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2</a:t>
            </a:fld>
            <a:endParaRPr lang="en-US" dirty="0"/>
          </a:p>
        </p:txBody>
      </p:sp>
      <p:sp>
        <p:nvSpPr>
          <p:cNvPr id="20" name="Footer Placeholder 1"/>
          <p:cNvSpPr>
            <a:spLocks noGrp="1"/>
          </p:cNvSpPr>
          <p:nvPr>
            <p:ph type="ftr" sz="quarter" idx="3"/>
          </p:nvPr>
        </p:nvSpPr>
        <p:spPr>
          <a:xfrm>
            <a:off x="2184407" y="6459713"/>
            <a:ext cx="4058349" cy="365125"/>
          </a:xfrm>
        </p:spPr>
        <p:txBody>
          <a:bodyPr/>
          <a:lstStyle/>
          <a:p>
            <a:r>
              <a:rPr lang="en-US" dirty="0" smtClean="0">
                <a:latin typeface="Arial" pitchFamily="34" charset="0"/>
                <a:cs typeface="Arial" pitchFamily="34" charset="0"/>
              </a:rPr>
              <a:t>MEIC Collaboration Meeting @ </a:t>
            </a:r>
            <a:r>
              <a:rPr lang="en-US" dirty="0" err="1" smtClean="0">
                <a:latin typeface="Arial" pitchFamily="34" charset="0"/>
                <a:cs typeface="Arial" pitchFamily="34" charset="0"/>
              </a:rPr>
              <a:t>JLab</a:t>
            </a:r>
            <a:r>
              <a:rPr lang="en-US" dirty="0" smtClean="0">
                <a:latin typeface="Arial" pitchFamily="34" charset="0"/>
                <a:cs typeface="Arial" pitchFamily="34" charset="0"/>
              </a:rPr>
              <a:t>  5-7 October 2015</a:t>
            </a:r>
            <a:endParaRPr lang="en-US" dirty="0">
              <a:latin typeface="Arial" pitchFamily="34" charset="0"/>
              <a:cs typeface="Arial" pitchFamily="34" charset="0"/>
            </a:endParaRPr>
          </a:p>
        </p:txBody>
      </p:sp>
      <p:sp>
        <p:nvSpPr>
          <p:cNvPr id="7" name="TextBox 6"/>
          <p:cNvSpPr txBox="1"/>
          <p:nvPr/>
        </p:nvSpPr>
        <p:spPr>
          <a:xfrm>
            <a:off x="227324" y="1097280"/>
            <a:ext cx="8726896" cy="3785652"/>
          </a:xfrm>
          <a:prstGeom prst="rect">
            <a:avLst/>
          </a:prstGeom>
          <a:noFill/>
        </p:spPr>
        <p:txBody>
          <a:bodyPr wrap="square" rtlCol="0">
            <a:spAutoFit/>
          </a:bodyPr>
          <a:lstStyle/>
          <a:p>
            <a:endParaRPr lang="en-US" sz="2400" dirty="0" smtClean="0">
              <a:latin typeface="Arial" pitchFamily="34" charset="0"/>
              <a:cs typeface="Arial" pitchFamily="34" charset="0"/>
            </a:endParaRPr>
          </a:p>
          <a:p>
            <a:pPr marL="342900" indent="-342900">
              <a:buFont typeface="Arial" panose="020B0604020202020204" pitchFamily="34" charset="0"/>
              <a:buChar char="•"/>
            </a:pPr>
            <a:r>
              <a:rPr lang="en-US" sz="2400" dirty="0" smtClean="0">
                <a:latin typeface="Arial" pitchFamily="34" charset="0"/>
                <a:cs typeface="Arial" pitchFamily="34" charset="0"/>
              </a:rPr>
              <a:t>EIC: Science introduction and requirements</a:t>
            </a:r>
          </a:p>
          <a:p>
            <a:pPr marL="342900" indent="-342900">
              <a:buFont typeface="Arial" panose="020B0604020202020204" pitchFamily="34" charset="0"/>
              <a:buChar char="•"/>
            </a:pPr>
            <a:endParaRPr lang="en-US" sz="2400" dirty="0">
              <a:latin typeface="Arial" pitchFamily="34" charset="0"/>
              <a:cs typeface="Arial" pitchFamily="34" charset="0"/>
            </a:endParaRPr>
          </a:p>
          <a:p>
            <a:pPr marL="342900" indent="-342900">
              <a:buFont typeface="Arial" panose="020B0604020202020204" pitchFamily="34" charset="0"/>
              <a:buChar char="•"/>
            </a:pPr>
            <a:r>
              <a:rPr lang="en-US" sz="2400" dirty="0" smtClean="0">
                <a:latin typeface="Arial" pitchFamily="34" charset="0"/>
                <a:cs typeface="Arial" pitchFamily="34" charset="0"/>
              </a:rPr>
              <a:t>The Science of the EIC White Paper</a:t>
            </a:r>
          </a:p>
          <a:p>
            <a:pPr lvl="1"/>
            <a:r>
              <a:rPr lang="en-US" sz="2400" dirty="0" smtClean="0">
                <a:latin typeface="Arial" pitchFamily="34" charset="0"/>
                <a:cs typeface="Arial" pitchFamily="34" charset="0"/>
              </a:rPr>
              <a:t>Imaging the Gluons and Quark Sea of Nucleons and Nuclei</a:t>
            </a:r>
          </a:p>
          <a:p>
            <a:pPr marL="342900" indent="-342900">
              <a:buFont typeface="Arial" panose="020B0604020202020204" pitchFamily="34" charset="0"/>
              <a:buChar char="•"/>
            </a:pPr>
            <a:endParaRPr lang="en-US" sz="2400" dirty="0">
              <a:latin typeface="Arial" pitchFamily="34" charset="0"/>
              <a:cs typeface="Arial" pitchFamily="34" charset="0"/>
            </a:endParaRPr>
          </a:p>
          <a:p>
            <a:pPr marL="342900" indent="-342900">
              <a:buFont typeface="Arial" panose="020B0604020202020204" pitchFamily="34" charset="0"/>
              <a:buChar char="•"/>
            </a:pPr>
            <a:r>
              <a:rPr lang="en-US" sz="2400" dirty="0" smtClean="0">
                <a:latin typeface="Arial" pitchFamily="34" charset="0"/>
                <a:cs typeface="Arial" pitchFamily="34" charset="0"/>
              </a:rPr>
              <a:t>The NSAC Long-Range Planning process in the US – status (NSAC = Nuclear Science Advisory Committee)</a:t>
            </a:r>
          </a:p>
          <a:p>
            <a:pPr marL="342900" indent="-342900">
              <a:buFont typeface="Arial" panose="020B0604020202020204" pitchFamily="34" charset="0"/>
              <a:buChar char="•"/>
            </a:pPr>
            <a:endParaRPr lang="en-US" sz="2400" dirty="0">
              <a:latin typeface="Arial" pitchFamily="34" charset="0"/>
              <a:cs typeface="Arial" pitchFamily="34" charset="0"/>
            </a:endParaRPr>
          </a:p>
          <a:p>
            <a:pPr marL="342900" indent="-342900">
              <a:buFont typeface="Arial" panose="020B0604020202020204" pitchFamily="34" charset="0"/>
              <a:buChar char="•"/>
            </a:pPr>
            <a:r>
              <a:rPr lang="en-US" sz="2400" dirty="0" smtClean="0">
                <a:latin typeface="Arial" pitchFamily="34" charset="0"/>
                <a:cs typeface="Arial" pitchFamily="34" charset="0"/>
              </a:rPr>
              <a:t>Ongoing and next steps</a:t>
            </a:r>
            <a:endParaRPr lang="en-US" sz="2400" dirty="0">
              <a:latin typeface="Arial" pitchFamily="34" charset="0"/>
              <a:cs typeface="Arial" pitchFamily="34" charset="0"/>
            </a:endParaRPr>
          </a:p>
        </p:txBody>
      </p:sp>
    </p:spTree>
    <p:extLst>
      <p:ext uri="{BB962C8B-B14F-4D97-AF65-F5344CB8AC3E}">
        <p14:creationId xmlns="" xmlns:p14="http://schemas.microsoft.com/office/powerpoint/2010/main" val="19514589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20</a:t>
            </a:fld>
            <a:endParaRPr lang="en-US" dirty="0"/>
          </a:p>
        </p:txBody>
      </p:sp>
      <p:sp>
        <p:nvSpPr>
          <p:cNvPr id="7" name="Title 1"/>
          <p:cNvSpPr txBox="1">
            <a:spLocks/>
          </p:cNvSpPr>
          <p:nvPr/>
        </p:nvSpPr>
        <p:spPr>
          <a:xfrm>
            <a:off x="0" y="22578"/>
            <a:ext cx="9067800" cy="654756"/>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Arial" panose="020B0604020202020204" pitchFamily="34" charset="0"/>
                <a:ea typeface="+mj-ea"/>
                <a:cs typeface="Arial" panose="020B0604020202020204" pitchFamily="34" charset="0"/>
              </a:rPr>
              <a:t>EIC Realization</a:t>
            </a:r>
            <a:r>
              <a:rPr kumimoji="0" lang="en-US" sz="3200" b="1" i="0" u="none" strike="noStrike" kern="1200" cap="none" spc="0" normalizeH="0" noProof="0" dirty="0" smtClean="0">
                <a:ln>
                  <a:noFill/>
                </a:ln>
                <a:solidFill>
                  <a:schemeClr val="tx1"/>
                </a:solidFill>
                <a:effectLst/>
                <a:uLnTx/>
                <a:uFillTx/>
                <a:latin typeface="Arial" panose="020B0604020202020204" pitchFamily="34" charset="0"/>
                <a:ea typeface="+mj-ea"/>
                <a:cs typeface="Arial" panose="020B0604020202020204" pitchFamily="34" charset="0"/>
              </a:rPr>
              <a:t> Imagined</a:t>
            </a:r>
            <a:endParaRPr kumimoji="0" lang="en-US" sz="32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8" name="TextBox 7"/>
          <p:cNvSpPr txBox="1"/>
          <p:nvPr/>
        </p:nvSpPr>
        <p:spPr>
          <a:xfrm>
            <a:off x="385451" y="852209"/>
            <a:ext cx="8439150" cy="4524315"/>
          </a:xfrm>
          <a:prstGeom prst="rect">
            <a:avLst/>
          </a:prstGeom>
          <a:noFill/>
        </p:spPr>
        <p:txBody>
          <a:bodyPr wrap="square" rtlCol="0">
            <a:spAutoFit/>
          </a:bodyPr>
          <a:lstStyle/>
          <a:p>
            <a:r>
              <a:rPr lang="en-US" sz="2400" dirty="0" smtClean="0">
                <a:solidFill>
                  <a:srgbClr val="0000FF"/>
                </a:solidFill>
                <a:latin typeface="Arial" pitchFamily="34" charset="0"/>
                <a:cs typeface="Arial" pitchFamily="34" charset="0"/>
              </a:rPr>
              <a:t>Assuming a formal NSAC/LRP recommendation, what can we speculate about any EIC timeline?</a:t>
            </a:r>
          </a:p>
          <a:p>
            <a:endParaRPr lang="en-US" sz="2400" dirty="0" smtClean="0">
              <a:solidFill>
                <a:srgbClr val="0000FF"/>
              </a:solidFill>
              <a:latin typeface="Arial" pitchFamily="34" charset="0"/>
              <a:cs typeface="Arial" pitchFamily="34" charset="0"/>
            </a:endParaRPr>
          </a:p>
          <a:p>
            <a:pPr>
              <a:buFont typeface="Arial" pitchFamily="34" charset="0"/>
              <a:buChar char="•"/>
            </a:pPr>
            <a:r>
              <a:rPr lang="en-US" dirty="0">
                <a:latin typeface="Arial" pitchFamily="34" charset="0"/>
                <a:cs typeface="Arial" pitchFamily="34" charset="0"/>
              </a:rPr>
              <a:t> </a:t>
            </a:r>
            <a:r>
              <a:rPr lang="en-US" dirty="0" smtClean="0">
                <a:latin typeface="Arial" pitchFamily="34" charset="0"/>
                <a:cs typeface="Arial" pitchFamily="34" charset="0"/>
              </a:rPr>
              <a:t>It seems unlikely that a CD0 (US Mission Need statement) will be awarded	without a National Academy of Sciences study </a:t>
            </a:r>
          </a:p>
          <a:p>
            <a:endParaRPr lang="en-US" dirty="0" smtClean="0">
              <a:latin typeface="Arial" pitchFamily="34" charset="0"/>
              <a:cs typeface="Arial" pitchFamily="34" charset="0"/>
            </a:endParaRPr>
          </a:p>
          <a:p>
            <a:pPr>
              <a:buFont typeface="Arial" pitchFamily="34" charset="0"/>
              <a:buChar char="•"/>
            </a:pPr>
            <a:r>
              <a:rPr lang="en-US" dirty="0">
                <a:latin typeface="Arial" pitchFamily="34" charset="0"/>
                <a:cs typeface="Arial" pitchFamily="34" charset="0"/>
              </a:rPr>
              <a:t> EIC accelerator R&amp;D questions will not be completely answered until </a:t>
            </a:r>
            <a:r>
              <a:rPr lang="en-US" dirty="0" smtClean="0">
                <a:latin typeface="Arial" pitchFamily="34" charset="0"/>
                <a:cs typeface="Arial" pitchFamily="34" charset="0"/>
              </a:rPr>
              <a:t>~2017</a:t>
            </a:r>
          </a:p>
          <a:p>
            <a:endParaRPr lang="en-US" dirty="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 EIC construction has to start </a:t>
            </a:r>
            <a:r>
              <a:rPr lang="en-US" b="1" dirty="0" smtClean="0">
                <a:latin typeface="Arial" pitchFamily="34" charset="0"/>
                <a:cs typeface="Arial" pitchFamily="34" charset="0"/>
              </a:rPr>
              <a:t>after FRIB completion</a:t>
            </a:r>
            <a:r>
              <a:rPr lang="en-US" dirty="0" smtClean="0">
                <a:latin typeface="Arial" pitchFamily="34" charset="0"/>
                <a:cs typeface="Arial" pitchFamily="34" charset="0"/>
              </a:rPr>
              <a:t>,</a:t>
            </a:r>
            <a:r>
              <a:rPr lang="en-US" b="1" dirty="0">
                <a:latin typeface="Arial" pitchFamily="34" charset="0"/>
                <a:cs typeface="Arial" pitchFamily="34" charset="0"/>
              </a:rPr>
              <a:t> </a:t>
            </a:r>
            <a:r>
              <a:rPr lang="en-US" dirty="0" smtClean="0">
                <a:latin typeface="Arial" pitchFamily="34" charset="0"/>
                <a:cs typeface="Arial" pitchFamily="34" charset="0"/>
              </a:rPr>
              <a:t>with FRIB construction</a:t>
            </a:r>
          </a:p>
          <a:p>
            <a:r>
              <a:rPr lang="en-US" dirty="0">
                <a:latin typeface="Arial" pitchFamily="34" charset="0"/>
                <a:cs typeface="Arial" pitchFamily="34" charset="0"/>
              </a:rPr>
              <a:t>	</a:t>
            </a:r>
            <a:r>
              <a:rPr lang="en-US" dirty="0" smtClean="0">
                <a:latin typeface="Arial" pitchFamily="34" charset="0"/>
                <a:cs typeface="Arial" pitchFamily="34" charset="0"/>
              </a:rPr>
              <a:t>anticipated to start ramping down near or in FY20</a:t>
            </a:r>
          </a:p>
          <a:p>
            <a:endParaRPr lang="en-US" dirty="0" smtClean="0">
              <a:latin typeface="Arial" pitchFamily="34" charset="0"/>
              <a:cs typeface="Arial" pitchFamily="34" charset="0"/>
            </a:endParaRPr>
          </a:p>
          <a:p>
            <a:pPr marL="285750" indent="-285750">
              <a:buFont typeface="Wingdings"/>
              <a:buChar char="à"/>
            </a:pPr>
            <a:r>
              <a:rPr lang="en-US" u="sng" dirty="0">
                <a:latin typeface="Arial" pitchFamily="34" charset="0"/>
                <a:cs typeface="Arial" pitchFamily="34" charset="0"/>
                <a:sym typeface="Wingdings" panose="05000000000000000000" pitchFamily="2" charset="2"/>
              </a:rPr>
              <a:t>M</a:t>
            </a:r>
            <a:r>
              <a:rPr lang="en-US" u="sng" dirty="0" smtClean="0">
                <a:latin typeface="Arial" pitchFamily="34" charset="0"/>
                <a:cs typeface="Arial" pitchFamily="34" charset="0"/>
                <a:sym typeface="Wingdings" panose="05000000000000000000" pitchFamily="2" charset="2"/>
              </a:rPr>
              <a:t>ost optimistic</a:t>
            </a:r>
            <a:r>
              <a:rPr lang="en-US" dirty="0" smtClean="0">
                <a:latin typeface="Arial" pitchFamily="34" charset="0"/>
                <a:cs typeface="Arial" pitchFamily="34" charset="0"/>
                <a:sym typeface="Wingdings" panose="05000000000000000000" pitchFamily="2" charset="2"/>
              </a:rPr>
              <a:t> scenario would have EIC construction start (CD3) in FY20</a:t>
            </a:r>
          </a:p>
          <a:p>
            <a:pPr marL="285750" indent="-285750">
              <a:buFont typeface="Wingdings"/>
              <a:buChar char="à"/>
            </a:pPr>
            <a:endParaRPr lang="en-US" dirty="0" smtClean="0">
              <a:latin typeface="Arial" pitchFamily="34" charset="0"/>
              <a:cs typeface="Arial" pitchFamily="34" charset="0"/>
              <a:sym typeface="Wingdings" panose="05000000000000000000" pitchFamily="2" charset="2"/>
            </a:endParaRPr>
          </a:p>
          <a:p>
            <a:pPr marL="285750" indent="-285750">
              <a:buFont typeface="Wingdings"/>
              <a:buChar char="à"/>
            </a:pPr>
            <a:r>
              <a:rPr lang="en-US" dirty="0" smtClean="0">
                <a:latin typeface="Arial" pitchFamily="34" charset="0"/>
                <a:cs typeface="Arial" pitchFamily="34" charset="0"/>
                <a:sym typeface="Wingdings" panose="05000000000000000000" pitchFamily="2" charset="2"/>
              </a:rPr>
              <a:t>Best guess for EIC completion assuming formal NSAC/LRP recommendation  would be 2025-2030 timeframe</a:t>
            </a:r>
          </a:p>
        </p:txBody>
      </p:sp>
      <p:sp>
        <p:nvSpPr>
          <p:cNvPr id="6" name="Footer Placeholder 1"/>
          <p:cNvSpPr>
            <a:spLocks noGrp="1"/>
          </p:cNvSpPr>
          <p:nvPr>
            <p:ph type="ftr" sz="quarter" idx="3"/>
          </p:nvPr>
        </p:nvSpPr>
        <p:spPr>
          <a:xfrm>
            <a:off x="2184407" y="6459713"/>
            <a:ext cx="4058349" cy="365125"/>
          </a:xfrm>
        </p:spPr>
        <p:txBody>
          <a:bodyPr/>
          <a:lstStyle/>
          <a:p>
            <a:r>
              <a:rPr lang="en-US" dirty="0" smtClean="0">
                <a:latin typeface="Arial" pitchFamily="34" charset="0"/>
                <a:cs typeface="Arial" pitchFamily="34" charset="0"/>
              </a:rPr>
              <a:t>MEIC Collaboration Meeting @ </a:t>
            </a:r>
            <a:r>
              <a:rPr lang="en-US" dirty="0" err="1" smtClean="0">
                <a:latin typeface="Arial" pitchFamily="34" charset="0"/>
                <a:cs typeface="Arial" pitchFamily="34" charset="0"/>
              </a:rPr>
              <a:t>JLab</a:t>
            </a:r>
            <a:r>
              <a:rPr lang="en-US" dirty="0" smtClean="0">
                <a:latin typeface="Arial" pitchFamily="34" charset="0"/>
                <a:cs typeface="Arial" pitchFamily="34" charset="0"/>
              </a:rPr>
              <a:t>  5-7 October 2015</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38330207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 Box 2"/>
          <p:cNvSpPr>
            <a:spLocks noGrp="1" noChangeArrowheads="1"/>
          </p:cNvSpPr>
          <p:nvPr>
            <p:ph type="title"/>
          </p:nvPr>
        </p:nvSpPr>
        <p:spPr>
          <a:xfrm>
            <a:off x="0" y="-42863"/>
            <a:ext cx="9144000" cy="804863"/>
          </a:xfrm>
        </p:spPr>
        <p:txBody>
          <a:bodyPr/>
          <a:lstStyle/>
          <a:p>
            <a:pPr eaLnBrk="1" hangingPunct="1"/>
            <a:r>
              <a:rPr lang="en-US" altLang="en-US" sz="3600" dirty="0" smtClean="0"/>
              <a:t>Conclusion</a:t>
            </a:r>
          </a:p>
        </p:txBody>
      </p:sp>
      <p:sp>
        <p:nvSpPr>
          <p:cNvPr id="17"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21</a:t>
            </a:fld>
            <a:endParaRPr lang="en-US" dirty="0"/>
          </a:p>
        </p:txBody>
      </p:sp>
      <p:sp>
        <p:nvSpPr>
          <p:cNvPr id="6" name="Content Placeholder 2"/>
          <p:cNvSpPr txBox="1">
            <a:spLocks/>
          </p:cNvSpPr>
          <p:nvPr/>
        </p:nvSpPr>
        <p:spPr>
          <a:xfrm>
            <a:off x="226458" y="934187"/>
            <a:ext cx="8686800" cy="5496858"/>
          </a:xfrm>
          <a:prstGeom prst="rect">
            <a:avLst/>
          </a:prstGeom>
        </p:spPr>
        <p:txBody>
          <a:bodyPr>
            <a:normAutofit/>
          </a:bodyPr>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40638" defTabSz="910796">
              <a:defRPr sz="1800"/>
            </a:pPr>
            <a:r>
              <a:rPr lang="en-US" dirty="0" smtClean="0">
                <a:solidFill>
                  <a:srgbClr val="413E40"/>
                </a:solidFill>
                <a:uFill>
                  <a:solidFill>
                    <a:srgbClr val="413E40"/>
                  </a:solidFill>
                </a:uFill>
                <a:sym typeface="Arial"/>
              </a:rPr>
              <a:t>The EIC will profoundly impact our understanding of the </a:t>
            </a:r>
            <a:r>
              <a:rPr lang="en-US" b="1" dirty="0" smtClean="0">
                <a:solidFill>
                  <a:srgbClr val="413E40"/>
                </a:solidFill>
                <a:uFill>
                  <a:solidFill>
                    <a:srgbClr val="413E40"/>
                  </a:solidFill>
                </a:uFill>
                <a:sym typeface="Arial"/>
              </a:rPr>
              <a:t>structure of nucleons and nuclei  in terms of sea quarks &amp; gluons</a:t>
            </a:r>
            <a:r>
              <a:rPr lang="en-US" dirty="0" smtClean="0">
                <a:solidFill>
                  <a:srgbClr val="413E40"/>
                </a:solidFill>
                <a:uFill>
                  <a:solidFill>
                    <a:srgbClr val="413E40"/>
                  </a:solidFill>
                </a:uFill>
                <a:sym typeface="Arial"/>
              </a:rPr>
              <a:t>.		                             	</a:t>
            </a:r>
            <a:r>
              <a:rPr lang="en-US" b="1" dirty="0" smtClean="0">
                <a:solidFill>
                  <a:srgbClr val="0000FF"/>
                </a:solidFill>
                <a:uFill>
                  <a:solidFill>
                    <a:srgbClr val="413E40"/>
                  </a:solidFill>
                </a:uFill>
                <a:sym typeface="Wingdings"/>
              </a:rPr>
              <a:t> Can we provide </a:t>
            </a:r>
            <a:r>
              <a:rPr lang="en-US" b="1" i="1" dirty="0">
                <a:solidFill>
                  <a:srgbClr val="0000FF"/>
                </a:solidFill>
                <a:uFill>
                  <a:solidFill>
                    <a:srgbClr val="413E40"/>
                  </a:solidFill>
                </a:uFill>
                <a:sym typeface="Wingdings"/>
              </a:rPr>
              <a:t>a</a:t>
            </a:r>
            <a:r>
              <a:rPr lang="en-US" b="1" i="1" dirty="0" smtClean="0">
                <a:solidFill>
                  <a:srgbClr val="0000FF"/>
                </a:solidFill>
                <a:uFill>
                  <a:solidFill>
                    <a:srgbClr val="413E40"/>
                  </a:solidFill>
                </a:uFill>
                <a:sym typeface="Wingdings"/>
              </a:rPr>
              <a:t> bridge between sea quarks/gluons and nuclei?</a:t>
            </a:r>
          </a:p>
          <a:p>
            <a:pPr marR="40638" defTabSz="910796">
              <a:defRPr sz="1800"/>
            </a:pPr>
            <a:endParaRPr lang="en-US" dirty="0" smtClean="0">
              <a:uFill>
                <a:solidFill>
                  <a:srgbClr val="413E40"/>
                </a:solidFill>
              </a:uFill>
              <a:sym typeface="Wingdings"/>
            </a:endParaRPr>
          </a:p>
          <a:p>
            <a:pPr marR="40638" defTabSz="910796">
              <a:defRPr sz="1800"/>
            </a:pPr>
            <a:r>
              <a:rPr lang="en-US" dirty="0" smtClean="0">
                <a:uFill>
                  <a:solidFill>
                    <a:srgbClr val="413E40"/>
                  </a:solidFill>
                </a:uFill>
                <a:sym typeface="Wingdings"/>
              </a:rPr>
              <a:t>EIC will enable </a:t>
            </a:r>
            <a:r>
              <a:rPr lang="en-US" b="1" dirty="0" smtClean="0">
                <a:solidFill>
                  <a:srgbClr val="E248F7"/>
                </a:solidFill>
                <a:uFill>
                  <a:solidFill>
                    <a:srgbClr val="413E40"/>
                  </a:solidFill>
                </a:uFill>
                <a:sym typeface="Wingdings"/>
              </a:rPr>
              <a:t>IMAGES</a:t>
            </a:r>
            <a:r>
              <a:rPr lang="en-US" dirty="0" smtClean="0">
                <a:uFill>
                  <a:solidFill>
                    <a:srgbClr val="413E40"/>
                  </a:solidFill>
                </a:uFill>
                <a:sym typeface="Wingdings"/>
              </a:rPr>
              <a:t> of </a:t>
            </a:r>
            <a:r>
              <a:rPr lang="en-US" b="1" dirty="0" smtClean="0">
                <a:uFill>
                  <a:solidFill>
                    <a:srgbClr val="413E40"/>
                  </a:solidFill>
                </a:uFill>
                <a:sym typeface="Wingdings"/>
              </a:rPr>
              <a:t>yet unexplored regions of phase spaces in QCD </a:t>
            </a:r>
            <a:r>
              <a:rPr lang="en-US" dirty="0" smtClean="0">
                <a:uFill>
                  <a:solidFill>
                    <a:srgbClr val="413E40"/>
                  </a:solidFill>
                </a:uFill>
                <a:sym typeface="Wingdings"/>
              </a:rPr>
              <a:t>with its high luminosity/energy, nuclei &amp; beam polarization                                              	</a:t>
            </a:r>
            <a:r>
              <a:rPr lang="en-US" b="1" dirty="0" smtClean="0">
                <a:solidFill>
                  <a:srgbClr val="0000FF"/>
                </a:solidFill>
                <a:uFill>
                  <a:solidFill>
                    <a:srgbClr val="413E40"/>
                  </a:solidFill>
                </a:uFill>
                <a:sym typeface="Wingdings"/>
              </a:rPr>
              <a:t> </a:t>
            </a:r>
            <a:r>
              <a:rPr lang="en-US" b="1" i="1" dirty="0" smtClean="0">
                <a:solidFill>
                  <a:srgbClr val="0000FF"/>
                </a:solidFill>
                <a:uFill>
                  <a:solidFill>
                    <a:srgbClr val="413E40"/>
                  </a:solidFill>
                </a:uFill>
                <a:sym typeface="Wingdings"/>
              </a:rPr>
              <a:t>There is high potential for discovery</a:t>
            </a:r>
            <a:endParaRPr lang="en-US" b="1" i="1" dirty="0" smtClean="0">
              <a:solidFill>
                <a:srgbClr val="0000FF"/>
              </a:solidFill>
              <a:uFill>
                <a:solidFill>
                  <a:srgbClr val="413E40"/>
                </a:solidFill>
              </a:uFill>
              <a:sym typeface="Arial"/>
            </a:endParaRPr>
          </a:p>
          <a:p>
            <a:pPr marR="40638" defTabSz="910796">
              <a:defRPr sz="1800"/>
            </a:pPr>
            <a:endParaRPr lang="en-US" b="1" dirty="0" smtClean="0">
              <a:solidFill>
                <a:srgbClr val="413E40"/>
              </a:solidFill>
              <a:uFill>
                <a:solidFill>
                  <a:srgbClr val="413E40"/>
                </a:solidFill>
              </a:uFill>
              <a:sym typeface="Arial"/>
            </a:endParaRPr>
          </a:p>
          <a:p>
            <a:pPr marR="40638" defTabSz="910796">
              <a:defRPr sz="1800"/>
            </a:pPr>
            <a:r>
              <a:rPr lang="en-US" dirty="0" smtClean="0">
                <a:uFill>
                  <a:solidFill>
                    <a:srgbClr val="413E40"/>
                  </a:solidFill>
                </a:uFill>
                <a:sym typeface="Arial"/>
              </a:rPr>
              <a:t>Outstanding questions raised both by the science at RHIC/LHC and at HERMES/COMPASS/Jefferson Lab, have </a:t>
            </a:r>
            <a:r>
              <a:rPr lang="en-US" b="1" dirty="0" smtClean="0">
                <a:uFill>
                  <a:solidFill>
                    <a:srgbClr val="413E40"/>
                  </a:solidFill>
                </a:uFill>
                <a:sym typeface="Arial"/>
              </a:rPr>
              <a:t>naturally</a:t>
            </a:r>
            <a:r>
              <a:rPr lang="en-US" dirty="0" smtClean="0">
                <a:uFill>
                  <a:solidFill>
                    <a:srgbClr val="413E40"/>
                  </a:solidFill>
                </a:uFill>
                <a:sym typeface="Arial"/>
              </a:rPr>
              <a:t> </a:t>
            </a:r>
            <a:r>
              <a:rPr lang="en-US" b="1" dirty="0" smtClean="0">
                <a:uFill>
                  <a:solidFill>
                    <a:srgbClr val="413E40"/>
                  </a:solidFill>
                </a:uFill>
                <a:sym typeface="Arial"/>
              </a:rPr>
              <a:t>led to the science 						and design parameters of the EIC</a:t>
            </a:r>
          </a:p>
          <a:p>
            <a:pPr marR="40638" defTabSz="910796">
              <a:defRPr sz="1800"/>
            </a:pPr>
            <a:endParaRPr lang="en-US" b="1" dirty="0" smtClean="0">
              <a:solidFill>
                <a:srgbClr val="413E40"/>
              </a:solidFill>
              <a:uFill>
                <a:solidFill>
                  <a:srgbClr val="413E40"/>
                </a:solidFill>
              </a:uFill>
              <a:sym typeface="Arial"/>
            </a:endParaRPr>
          </a:p>
          <a:p>
            <a:pPr marR="40638" defTabSz="910796">
              <a:defRPr sz="1800"/>
            </a:pPr>
            <a:r>
              <a:rPr lang="en-US" dirty="0" smtClean="0">
                <a:uFill>
                  <a:solidFill>
                    <a:srgbClr val="413E40"/>
                  </a:solidFill>
                </a:uFill>
                <a:sym typeface="Arial"/>
              </a:rPr>
              <a:t>There exists </a:t>
            </a:r>
            <a:r>
              <a:rPr lang="en-US" b="1" dirty="0" smtClean="0">
                <a:uFill>
                  <a:solidFill>
                    <a:srgbClr val="413E40"/>
                  </a:solidFill>
                </a:uFill>
                <a:sym typeface="Arial"/>
              </a:rPr>
              <a:t>world wide interest </a:t>
            </a:r>
            <a:r>
              <a:rPr lang="en-US" dirty="0" smtClean="0">
                <a:uFill>
                  <a:solidFill>
                    <a:srgbClr val="413E40"/>
                  </a:solidFill>
                </a:uFill>
                <a:sym typeface="Arial"/>
              </a:rPr>
              <a:t>in collaborating on the EIC</a:t>
            </a:r>
          </a:p>
          <a:p>
            <a:pPr marR="40638" defTabSz="910796">
              <a:defRPr sz="1800"/>
            </a:pPr>
            <a:endParaRPr lang="en-US" dirty="0" smtClean="0">
              <a:uFill>
                <a:solidFill>
                  <a:srgbClr val="413E40"/>
                </a:solidFill>
              </a:uFill>
              <a:sym typeface="Arial"/>
            </a:endParaRPr>
          </a:p>
          <a:p>
            <a:pPr marR="40638" defTabSz="910796">
              <a:defRPr sz="1800"/>
            </a:pPr>
            <a:r>
              <a:rPr lang="en-US" dirty="0" smtClean="0">
                <a:uFill>
                  <a:solidFill>
                    <a:srgbClr val="413E40"/>
                  </a:solidFill>
                </a:uFill>
                <a:sym typeface="Arial"/>
              </a:rPr>
              <a:t>EIC realization will require strong collaboration both within the US and abroad</a:t>
            </a:r>
          </a:p>
        </p:txBody>
      </p:sp>
      <p:sp>
        <p:nvSpPr>
          <p:cNvPr id="7" name="Shape 649"/>
          <p:cNvSpPr/>
          <p:nvPr/>
        </p:nvSpPr>
        <p:spPr>
          <a:xfrm>
            <a:off x="732800" y="5863213"/>
            <a:ext cx="7625977" cy="307777"/>
          </a:xfrm>
          <a:prstGeom prst="rect">
            <a:avLst/>
          </a:prstGeom>
          <a:ln>
            <a:solidFill>
              <a:srgbClr val="413E40"/>
            </a:solidFill>
            <a:round/>
          </a:ln>
          <a:extLst>
            <a:ext uri="{C572A759-6A51-4108-AA02-DFA0A04FC94B}">
              <ma14:wrappingTextBoxFlag xmlns:ma14="http://schemas.microsoft.com/office/mac/drawingml/2011/main" xmlns="" val="1"/>
            </a:ext>
          </a:extLst>
        </p:spPr>
        <p:txBody>
          <a:bodyPr wrap="square" lIns="0" tIns="0" rIns="0" bIns="0" anchor="ctr">
            <a:spAutoFit/>
          </a:bodyPr>
          <a:lstStyle/>
          <a:p>
            <a:pPr lvl="0" algn="ctr">
              <a:defRPr sz="1800"/>
            </a:pPr>
            <a:r>
              <a:rPr lang="en-US" sz="2000" dirty="0" smtClean="0">
                <a:solidFill>
                  <a:srgbClr val="861001"/>
                </a:solidFill>
                <a:latin typeface="Arial" pitchFamily="34" charset="0"/>
                <a:cs typeface="Arial" pitchFamily="34" charset="0"/>
              </a:rPr>
              <a:t>The future of </a:t>
            </a:r>
            <a:r>
              <a:rPr lang="en-US" sz="2000" dirty="0">
                <a:solidFill>
                  <a:srgbClr val="861001"/>
                </a:solidFill>
                <a:latin typeface="Arial" pitchFamily="34" charset="0"/>
                <a:cs typeface="Arial" pitchFamily="34" charset="0"/>
              </a:rPr>
              <a:t>n</a:t>
            </a:r>
            <a:r>
              <a:rPr sz="2000" dirty="0" smtClean="0">
                <a:solidFill>
                  <a:srgbClr val="861001"/>
                </a:solidFill>
                <a:latin typeface="Arial" pitchFamily="34" charset="0"/>
                <a:cs typeface="Arial" pitchFamily="34" charset="0"/>
              </a:rPr>
              <a:t>uclear </a:t>
            </a:r>
            <a:r>
              <a:rPr lang="en-US" sz="2000" dirty="0">
                <a:solidFill>
                  <a:srgbClr val="861001"/>
                </a:solidFill>
                <a:latin typeface="Arial" pitchFamily="34" charset="0"/>
                <a:cs typeface="Arial" pitchFamily="34" charset="0"/>
              </a:rPr>
              <a:t>s</a:t>
            </a:r>
            <a:r>
              <a:rPr sz="2000" dirty="0" smtClean="0">
                <a:solidFill>
                  <a:srgbClr val="861001"/>
                </a:solidFill>
                <a:latin typeface="Arial" pitchFamily="34" charset="0"/>
                <a:cs typeface="Arial" pitchFamily="34" charset="0"/>
              </a:rPr>
              <a:t>cience</a:t>
            </a:r>
            <a:r>
              <a:rPr lang="en-US" sz="2000" dirty="0" smtClean="0">
                <a:solidFill>
                  <a:srgbClr val="861001"/>
                </a:solidFill>
                <a:latin typeface="Arial" pitchFamily="34" charset="0"/>
                <a:cs typeface="Arial" pitchFamily="34" charset="0"/>
              </a:rPr>
              <a:t> demands</a:t>
            </a:r>
            <a:r>
              <a:rPr sz="2000" dirty="0" smtClean="0">
                <a:solidFill>
                  <a:srgbClr val="861001"/>
                </a:solidFill>
                <a:latin typeface="Arial" pitchFamily="34" charset="0"/>
                <a:cs typeface="Arial" pitchFamily="34" charset="0"/>
              </a:rPr>
              <a:t> an E</a:t>
            </a:r>
            <a:r>
              <a:rPr lang="en-US" sz="2000" dirty="0" smtClean="0">
                <a:solidFill>
                  <a:srgbClr val="861001"/>
                </a:solidFill>
                <a:latin typeface="Arial" pitchFamily="34" charset="0"/>
                <a:cs typeface="Arial" pitchFamily="34" charset="0"/>
              </a:rPr>
              <a:t>lectron Ion Collider</a:t>
            </a:r>
            <a:endParaRPr sz="2000" dirty="0">
              <a:solidFill>
                <a:srgbClr val="861001"/>
              </a:solidFill>
              <a:latin typeface="Arial" pitchFamily="34" charset="0"/>
              <a:cs typeface="Arial" pitchFamily="34" charset="0"/>
            </a:endParaRPr>
          </a:p>
        </p:txBody>
      </p:sp>
      <p:sp>
        <p:nvSpPr>
          <p:cNvPr id="8" name="Footer Placeholder 1"/>
          <p:cNvSpPr>
            <a:spLocks noGrp="1"/>
          </p:cNvSpPr>
          <p:nvPr>
            <p:ph type="ftr" sz="quarter" idx="3"/>
          </p:nvPr>
        </p:nvSpPr>
        <p:spPr>
          <a:xfrm>
            <a:off x="2184407" y="6459713"/>
            <a:ext cx="4058349" cy="365125"/>
          </a:xfrm>
        </p:spPr>
        <p:txBody>
          <a:bodyPr/>
          <a:lstStyle/>
          <a:p>
            <a:r>
              <a:rPr lang="en-US" dirty="0" smtClean="0">
                <a:latin typeface="Arial" pitchFamily="34" charset="0"/>
                <a:cs typeface="Arial" pitchFamily="34" charset="0"/>
              </a:rPr>
              <a:t>MEIC Collaboration Meeting @ </a:t>
            </a:r>
            <a:r>
              <a:rPr lang="en-US" dirty="0" err="1" smtClean="0">
                <a:latin typeface="Arial" pitchFamily="34" charset="0"/>
                <a:cs typeface="Arial" pitchFamily="34" charset="0"/>
              </a:rPr>
              <a:t>JLab</a:t>
            </a:r>
            <a:r>
              <a:rPr lang="en-US" dirty="0" smtClean="0">
                <a:latin typeface="Arial" pitchFamily="34" charset="0"/>
                <a:cs typeface="Arial" pitchFamily="34" charset="0"/>
              </a:rPr>
              <a:t>  5-7 October 2015</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25601427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 Box 2"/>
          <p:cNvSpPr>
            <a:spLocks noGrp="1" noChangeArrowheads="1"/>
          </p:cNvSpPr>
          <p:nvPr>
            <p:ph type="title"/>
          </p:nvPr>
        </p:nvSpPr>
        <p:spPr>
          <a:xfrm>
            <a:off x="0" y="2947595"/>
            <a:ext cx="9144000" cy="804863"/>
          </a:xfrm>
        </p:spPr>
        <p:txBody>
          <a:bodyPr/>
          <a:lstStyle/>
          <a:p>
            <a:pPr eaLnBrk="1" hangingPunct="1"/>
            <a:r>
              <a:rPr lang="en-US" altLang="en-US" sz="3600" dirty="0" smtClean="0"/>
              <a:t>Backup</a:t>
            </a:r>
          </a:p>
        </p:txBody>
      </p:sp>
      <p:sp>
        <p:nvSpPr>
          <p:cNvPr id="17"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22</a:t>
            </a:fld>
            <a:endParaRPr lang="en-US" dirty="0"/>
          </a:p>
        </p:txBody>
      </p:sp>
      <p:sp>
        <p:nvSpPr>
          <p:cNvPr id="8" name="Footer Placeholder 1"/>
          <p:cNvSpPr>
            <a:spLocks noGrp="1"/>
          </p:cNvSpPr>
          <p:nvPr>
            <p:ph type="ftr" sz="quarter" idx="3"/>
          </p:nvPr>
        </p:nvSpPr>
        <p:spPr>
          <a:xfrm>
            <a:off x="2184407" y="6459713"/>
            <a:ext cx="4058349" cy="365125"/>
          </a:xfrm>
        </p:spPr>
        <p:txBody>
          <a:bodyPr/>
          <a:lstStyle/>
          <a:p>
            <a:r>
              <a:rPr lang="en-US" dirty="0" smtClean="0">
                <a:latin typeface="Arial" pitchFamily="34" charset="0"/>
                <a:cs typeface="Arial" pitchFamily="34" charset="0"/>
              </a:rPr>
              <a:t>MEIC Collaboration Meeting @ </a:t>
            </a:r>
            <a:r>
              <a:rPr lang="en-US" dirty="0" err="1" smtClean="0">
                <a:latin typeface="Arial" pitchFamily="34" charset="0"/>
                <a:cs typeface="Arial" pitchFamily="34" charset="0"/>
              </a:rPr>
              <a:t>JLab</a:t>
            </a:r>
            <a:r>
              <a:rPr lang="en-US" dirty="0" smtClean="0">
                <a:latin typeface="Arial" pitchFamily="34" charset="0"/>
                <a:cs typeface="Arial" pitchFamily="34" charset="0"/>
              </a:rPr>
              <a:t>  5-7 October 2015</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25601427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 Box 2"/>
          <p:cNvSpPr>
            <a:spLocks noGrp="1" noChangeArrowheads="1"/>
          </p:cNvSpPr>
          <p:nvPr>
            <p:ph type="title"/>
          </p:nvPr>
        </p:nvSpPr>
        <p:spPr>
          <a:xfrm>
            <a:off x="0" y="-42863"/>
            <a:ext cx="9144000" cy="804863"/>
          </a:xfrm>
        </p:spPr>
        <p:txBody>
          <a:bodyPr/>
          <a:lstStyle/>
          <a:p>
            <a:pPr eaLnBrk="1" hangingPunct="1"/>
            <a:r>
              <a:rPr lang="en-US" altLang="en-US" sz="3600" dirty="0" smtClean="0"/>
              <a:t>Gluons and the EIC – France Coverage</a:t>
            </a:r>
          </a:p>
        </p:txBody>
      </p:sp>
      <p:sp>
        <p:nvSpPr>
          <p:cNvPr id="17"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23</a:t>
            </a:fld>
            <a:endParaRPr lang="en-US" dirty="0"/>
          </a:p>
        </p:txBody>
      </p:sp>
      <p:pic>
        <p:nvPicPr>
          <p:cNvPr id="2050"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75057" y="812081"/>
            <a:ext cx="4047172" cy="560736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785776" y="863837"/>
            <a:ext cx="4060507" cy="55473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TextBox 6"/>
          <p:cNvSpPr txBox="1"/>
          <p:nvPr/>
        </p:nvSpPr>
        <p:spPr>
          <a:xfrm>
            <a:off x="4439054" y="854023"/>
            <a:ext cx="3788217"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Pour La Science - September 2015</a:t>
            </a:r>
            <a:endParaRPr lang="en-US" dirty="0">
              <a:latin typeface="Arial" panose="020B0604020202020204" pitchFamily="34" charset="0"/>
              <a:cs typeface="Arial" panose="020B0604020202020204" pitchFamily="34" charset="0"/>
            </a:endParaRPr>
          </a:p>
        </p:txBody>
      </p:sp>
      <p:sp>
        <p:nvSpPr>
          <p:cNvPr id="8" name="Footer Placeholder 1"/>
          <p:cNvSpPr>
            <a:spLocks noGrp="1"/>
          </p:cNvSpPr>
          <p:nvPr>
            <p:ph type="ftr" sz="quarter" idx="3"/>
          </p:nvPr>
        </p:nvSpPr>
        <p:spPr>
          <a:xfrm>
            <a:off x="2184407" y="6459713"/>
            <a:ext cx="4058349" cy="365125"/>
          </a:xfrm>
        </p:spPr>
        <p:txBody>
          <a:bodyPr/>
          <a:lstStyle/>
          <a:p>
            <a:r>
              <a:rPr lang="en-US" dirty="0" smtClean="0">
                <a:latin typeface="Arial" pitchFamily="34" charset="0"/>
                <a:cs typeface="Arial" pitchFamily="34" charset="0"/>
              </a:rPr>
              <a:t>MEIC Collaboration Meeting @ </a:t>
            </a:r>
            <a:r>
              <a:rPr lang="en-US" dirty="0" err="1" smtClean="0">
                <a:latin typeface="Arial" pitchFamily="34" charset="0"/>
                <a:cs typeface="Arial" pitchFamily="34" charset="0"/>
              </a:rPr>
              <a:t>JLab</a:t>
            </a:r>
            <a:r>
              <a:rPr lang="en-US" dirty="0" smtClean="0">
                <a:latin typeface="Arial" pitchFamily="34" charset="0"/>
                <a:cs typeface="Arial" pitchFamily="34" charset="0"/>
              </a:rPr>
              <a:t>  5-7 October 2015</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37553085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NSAC EIC Cost Review – Jan 26-28</a:t>
            </a:r>
            <a:endParaRPr lang="en-US" dirty="0"/>
          </a:p>
        </p:txBody>
      </p:sp>
      <p:sp>
        <p:nvSpPr>
          <p:cNvPr id="5" name="TextBox 4"/>
          <p:cNvSpPr txBox="1"/>
          <p:nvPr/>
        </p:nvSpPr>
        <p:spPr>
          <a:xfrm>
            <a:off x="629534" y="987318"/>
            <a:ext cx="7917488" cy="369332"/>
          </a:xfrm>
          <a:prstGeom prst="rect">
            <a:avLst/>
          </a:prstGeom>
          <a:noFill/>
        </p:spPr>
        <p:txBody>
          <a:bodyPr wrap="none" rtlCol="0">
            <a:spAutoFit/>
          </a:bodyPr>
          <a:lstStyle/>
          <a:p>
            <a:r>
              <a:rPr lang="en-US" b="1" dirty="0" smtClean="0">
                <a:solidFill>
                  <a:srgbClr val="FF0000"/>
                </a:solidFill>
                <a:latin typeface="Arial" panose="020B0604020202020204" pitchFamily="34" charset="0"/>
                <a:cs typeface="Arial" panose="020B0604020202020204" pitchFamily="34" charset="0"/>
              </a:rPr>
              <a:t>From Ed Temple’s presentation to NSAC, publicly available on the web</a:t>
            </a:r>
            <a:endParaRPr lang="en-US" b="1" dirty="0">
              <a:solidFill>
                <a:srgbClr val="FF0000"/>
              </a:solidFill>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17744" y="1356650"/>
            <a:ext cx="8541068" cy="4247198"/>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6" name="TextBox 5"/>
          <p:cNvSpPr txBox="1"/>
          <p:nvPr/>
        </p:nvSpPr>
        <p:spPr>
          <a:xfrm>
            <a:off x="478564" y="5759861"/>
            <a:ext cx="8387874" cy="646331"/>
          </a:xfrm>
          <a:prstGeom prst="rect">
            <a:avLst/>
          </a:prstGeom>
          <a:noFill/>
        </p:spPr>
        <p:txBody>
          <a:bodyPr wrap="none" rtlCol="0">
            <a:spAutoFit/>
          </a:bodyPr>
          <a:lstStyle/>
          <a:p>
            <a:r>
              <a:rPr lang="en-US" i="1" dirty="0" smtClean="0">
                <a:latin typeface="Arial" panose="020B0604020202020204" pitchFamily="34" charset="0"/>
                <a:cs typeface="Arial" panose="020B0604020202020204" pitchFamily="34" charset="0"/>
              </a:rPr>
              <a:t>NSAC’s Sub-Committee review of the EIC (Electron Ion Collider) Cost Estimates</a:t>
            </a:r>
          </a:p>
          <a:p>
            <a:r>
              <a:rPr lang="en-US" i="1" dirty="0" smtClean="0">
                <a:latin typeface="Arial" panose="020B0604020202020204" pitchFamily="34" charset="0"/>
                <a:cs typeface="Arial" panose="020B0604020202020204" pitchFamily="34" charset="0"/>
              </a:rPr>
              <a:t>L. Edward Temple, Jr., Chairman</a:t>
            </a:r>
            <a:endParaRPr lang="en-US" i="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6329743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Arial" panose="020B0604020202020204" pitchFamily="34" charset="0"/>
                <a:cs typeface="Arial" panose="020B0604020202020204" pitchFamily="34" charset="0"/>
              </a:rPr>
              <a:t>Cost Review Presentation to NSAC</a:t>
            </a:r>
            <a:endParaRPr lang="en-US" sz="3600" b="1" dirty="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53524" y="1356650"/>
            <a:ext cx="8712140" cy="4648200"/>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4" name="TextBox 3"/>
          <p:cNvSpPr txBox="1"/>
          <p:nvPr/>
        </p:nvSpPr>
        <p:spPr>
          <a:xfrm>
            <a:off x="629534" y="987318"/>
            <a:ext cx="7917488" cy="369332"/>
          </a:xfrm>
          <a:prstGeom prst="rect">
            <a:avLst/>
          </a:prstGeom>
          <a:noFill/>
        </p:spPr>
        <p:txBody>
          <a:bodyPr wrap="none" rtlCol="0">
            <a:spAutoFit/>
          </a:bodyPr>
          <a:lstStyle/>
          <a:p>
            <a:r>
              <a:rPr lang="en-US" b="1" dirty="0" smtClean="0">
                <a:solidFill>
                  <a:srgbClr val="FF0000"/>
                </a:solidFill>
                <a:latin typeface="Arial" panose="020B0604020202020204" pitchFamily="34" charset="0"/>
                <a:cs typeface="Arial" panose="020B0604020202020204" pitchFamily="34" charset="0"/>
              </a:rPr>
              <a:t>From Ed Temple’s presentation to NSAC, publicly available on the web</a:t>
            </a:r>
            <a:endParaRPr lang="en-US"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0274266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 y="0"/>
            <a:ext cx="9210669"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6771132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531" y="9528"/>
            <a:ext cx="9138476" cy="68428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8181484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537" y="9528"/>
            <a:ext cx="9123807" cy="68428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4459661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28600" y="47625"/>
            <a:ext cx="8591550" cy="584775"/>
          </a:xfrm>
          <a:prstGeom prst="rect">
            <a:avLst/>
          </a:prstGeom>
          <a:noFill/>
          <a:ln w="9525">
            <a:noFill/>
            <a:miter lim="800000"/>
            <a:headEnd/>
            <a:tailEnd/>
          </a:ln>
        </p:spPr>
        <p:txBody>
          <a:bodyPr>
            <a:spAutoFit/>
          </a:bodyPr>
          <a:lstStyle/>
          <a:p>
            <a:pPr algn="ctr"/>
            <a:r>
              <a:rPr lang="en-US" sz="3200" b="1" dirty="0" smtClean="0">
                <a:latin typeface="Arial" panose="020B0604020202020204" pitchFamily="34" charset="0"/>
                <a:cs typeface="Arial" panose="020B0604020202020204" pitchFamily="34" charset="0"/>
              </a:rPr>
              <a:t>QCD and Hadron Physics – Cool QCD</a:t>
            </a:r>
            <a:endParaRPr lang="en-US" sz="3200" b="1" dirty="0">
              <a:latin typeface="Arial" panose="020B0604020202020204" pitchFamily="34" charset="0"/>
              <a:cs typeface="Arial" panose="020B0604020202020204" pitchFamily="34" charset="0"/>
            </a:endParaRPr>
          </a:p>
        </p:txBody>
      </p:sp>
      <p:sp>
        <p:nvSpPr>
          <p:cNvPr id="6" name="Subtitle 2"/>
          <p:cNvSpPr txBox="1">
            <a:spLocks/>
          </p:cNvSpPr>
          <p:nvPr/>
        </p:nvSpPr>
        <p:spPr>
          <a:xfrm>
            <a:off x="419563" y="1179886"/>
            <a:ext cx="8345978" cy="1020114"/>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pPr>
            <a:endParaRPr lang="en-US" sz="2000" dirty="0"/>
          </a:p>
        </p:txBody>
      </p:sp>
      <p:sp>
        <p:nvSpPr>
          <p:cNvPr id="5" name="Subtitle 2"/>
          <p:cNvSpPr txBox="1">
            <a:spLocks/>
          </p:cNvSpPr>
          <p:nvPr/>
        </p:nvSpPr>
        <p:spPr>
          <a:xfrm>
            <a:off x="243553" y="1043159"/>
            <a:ext cx="8669711" cy="5366187"/>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marL="457200" indent="-457200">
              <a:buClr>
                <a:schemeClr val="tx1"/>
              </a:buClr>
              <a:buFont typeface="+mj-lt"/>
              <a:buAutoNum type="arabicPeriod"/>
            </a:pPr>
            <a:r>
              <a:rPr lang="en-US" sz="1800" dirty="0" smtClean="0">
                <a:solidFill>
                  <a:schemeClr val="tx1"/>
                </a:solidFill>
                <a:latin typeface="Arial" panose="020B0604020202020204" pitchFamily="34" charset="0"/>
                <a:cs typeface="Arial" panose="020B0604020202020204" pitchFamily="34" charset="0"/>
              </a:rPr>
              <a:t>With </a:t>
            </a:r>
            <a:r>
              <a:rPr lang="en-US" sz="1800" dirty="0">
                <a:solidFill>
                  <a:schemeClr val="tx1"/>
                </a:solidFill>
                <a:latin typeface="Arial" panose="020B0604020202020204" pitchFamily="34" charset="0"/>
                <a:cs typeface="Arial" panose="020B0604020202020204" pitchFamily="34" charset="0"/>
              </a:rPr>
              <a:t>highest </a:t>
            </a:r>
            <a:r>
              <a:rPr lang="en-US" sz="1800" dirty="0" smtClean="0">
                <a:solidFill>
                  <a:schemeClr val="tx1"/>
                </a:solidFill>
                <a:latin typeface="Arial" panose="020B0604020202020204" pitchFamily="34" charset="0"/>
                <a:cs typeface="Arial" panose="020B0604020202020204" pitchFamily="34" charset="0"/>
              </a:rPr>
              <a:t>priority, we recommend both completion </a:t>
            </a:r>
            <a:r>
              <a:rPr lang="en-US" sz="1800" dirty="0">
                <a:solidFill>
                  <a:schemeClr val="tx1"/>
                </a:solidFill>
                <a:latin typeface="Arial" panose="020B0604020202020204" pitchFamily="34" charset="0"/>
                <a:cs typeface="Arial" panose="020B0604020202020204" pitchFamily="34" charset="0"/>
              </a:rPr>
              <a:t>of construction and </a:t>
            </a:r>
            <a:r>
              <a:rPr lang="en-US" sz="1800" dirty="0" smtClean="0">
                <a:solidFill>
                  <a:schemeClr val="tx1"/>
                </a:solidFill>
                <a:latin typeface="Arial" panose="020B0604020202020204" pitchFamily="34" charset="0"/>
                <a:cs typeface="Arial" panose="020B0604020202020204" pitchFamily="34" charset="0"/>
              </a:rPr>
              <a:t>full </a:t>
            </a:r>
            <a:r>
              <a:rPr lang="en-US" sz="1800" dirty="0">
                <a:solidFill>
                  <a:schemeClr val="tx1"/>
                </a:solidFill>
                <a:latin typeface="Arial" panose="020B0604020202020204" pitchFamily="34" charset="0"/>
                <a:cs typeface="Arial" panose="020B0604020202020204" pitchFamily="34" charset="0"/>
              </a:rPr>
              <a:t>operation of the 12 </a:t>
            </a:r>
            <a:r>
              <a:rPr lang="en-US" sz="1800" dirty="0" smtClean="0">
                <a:solidFill>
                  <a:schemeClr val="tx1"/>
                </a:solidFill>
                <a:latin typeface="Arial" panose="020B0604020202020204" pitchFamily="34" charset="0"/>
                <a:cs typeface="Arial" panose="020B0604020202020204" pitchFamily="34" charset="0"/>
              </a:rPr>
              <a:t>GeV CEBAF at the Thomas Jefferson National Accelerator Facility, </a:t>
            </a:r>
            <a:r>
              <a:rPr lang="en-US" sz="1800" dirty="0">
                <a:solidFill>
                  <a:schemeClr val="tx1"/>
                </a:solidFill>
                <a:latin typeface="Arial" panose="020B0604020202020204" pitchFamily="34" charset="0"/>
                <a:cs typeface="Arial" panose="020B0604020202020204" pitchFamily="34" charset="0"/>
              </a:rPr>
              <a:t>along with </a:t>
            </a:r>
            <a:r>
              <a:rPr lang="en-US" sz="1800" dirty="0" smtClean="0">
                <a:solidFill>
                  <a:schemeClr val="tx1"/>
                </a:solidFill>
                <a:latin typeface="Arial" panose="020B0604020202020204" pitchFamily="34" charset="0"/>
                <a:cs typeface="Arial" panose="020B0604020202020204" pitchFamily="34" charset="0"/>
              </a:rPr>
              <a:t>targeted instrumentation </a:t>
            </a:r>
            <a:r>
              <a:rPr lang="en-US" sz="1800" dirty="0">
                <a:solidFill>
                  <a:schemeClr val="tx1"/>
                </a:solidFill>
                <a:latin typeface="Arial" panose="020B0604020202020204" pitchFamily="34" charset="0"/>
                <a:cs typeface="Arial" panose="020B0604020202020204" pitchFamily="34" charset="0"/>
              </a:rPr>
              <a:t>investments such as the MOLLER and </a:t>
            </a:r>
            <a:r>
              <a:rPr lang="en-US" sz="1800" dirty="0" err="1" smtClean="0">
                <a:solidFill>
                  <a:schemeClr val="tx1"/>
                </a:solidFill>
                <a:latin typeface="Arial" panose="020B0604020202020204" pitchFamily="34" charset="0"/>
                <a:cs typeface="Arial" panose="020B0604020202020204" pitchFamily="34" charset="0"/>
              </a:rPr>
              <a:t>SoLID</a:t>
            </a:r>
            <a:r>
              <a:rPr lang="en-US" sz="1800" dirty="0" smtClean="0">
                <a:solidFill>
                  <a:schemeClr val="tx1"/>
                </a:solidFill>
                <a:latin typeface="Arial" panose="020B0604020202020204" pitchFamily="34" charset="0"/>
                <a:cs typeface="Arial" panose="020B0604020202020204" pitchFamily="34" charset="0"/>
              </a:rPr>
              <a:t> projects.</a:t>
            </a:r>
          </a:p>
          <a:p>
            <a:pPr marL="457200" indent="-457200">
              <a:buClr>
                <a:schemeClr val="tx1"/>
              </a:buClr>
              <a:buFont typeface="+mj-lt"/>
              <a:buAutoNum type="arabicPeriod"/>
            </a:pPr>
            <a:endParaRPr lang="en-US" sz="1800" dirty="0">
              <a:solidFill>
                <a:schemeClr val="tx1"/>
              </a:solidFill>
              <a:latin typeface="Arial" panose="020B0604020202020204" pitchFamily="34" charset="0"/>
              <a:cs typeface="Arial" panose="020B0604020202020204" pitchFamily="34" charset="0"/>
            </a:endParaRPr>
          </a:p>
          <a:p>
            <a:pPr marL="457200" indent="-457200">
              <a:buClr>
                <a:schemeClr val="tx1"/>
              </a:buClr>
              <a:buFont typeface="+mj-lt"/>
              <a:buAutoNum type="arabicPeriod"/>
            </a:pPr>
            <a:r>
              <a:rPr lang="en-US" sz="1800" dirty="0" smtClean="0">
                <a:solidFill>
                  <a:srgbClr val="0000FF"/>
                </a:solidFill>
                <a:latin typeface="Arial" panose="020B0604020202020204" pitchFamily="34" charset="0"/>
                <a:cs typeface="Arial" panose="020B0604020202020204" pitchFamily="34" charset="0"/>
              </a:rPr>
              <a:t>A </a:t>
            </a:r>
            <a:r>
              <a:rPr lang="en-US" sz="1800" dirty="0">
                <a:solidFill>
                  <a:srgbClr val="0000FF"/>
                </a:solidFill>
                <a:latin typeface="Arial" panose="020B0604020202020204" pitchFamily="34" charset="0"/>
                <a:cs typeface="Arial" panose="020B0604020202020204" pitchFamily="34" charset="0"/>
              </a:rPr>
              <a:t>high luminosity, high-energy </a:t>
            </a:r>
            <a:r>
              <a:rPr lang="en-US" sz="1800" dirty="0" smtClean="0">
                <a:solidFill>
                  <a:srgbClr val="0000FF"/>
                </a:solidFill>
                <a:latin typeface="Arial" panose="020B0604020202020204" pitchFamily="34" charset="0"/>
                <a:cs typeface="Arial" panose="020B0604020202020204" pitchFamily="34" charset="0"/>
              </a:rPr>
              <a:t>polarized Electron </a:t>
            </a:r>
            <a:r>
              <a:rPr lang="en-US" sz="1800" dirty="0">
                <a:solidFill>
                  <a:srgbClr val="0000FF"/>
                </a:solidFill>
                <a:latin typeface="Arial" panose="020B0604020202020204" pitchFamily="34" charset="0"/>
                <a:cs typeface="Arial" panose="020B0604020202020204" pitchFamily="34" charset="0"/>
              </a:rPr>
              <a:t>Ion Collider (EIC) is the highest priority of the U.S. </a:t>
            </a:r>
            <a:r>
              <a:rPr lang="en-US" sz="1800" dirty="0" smtClean="0">
                <a:solidFill>
                  <a:srgbClr val="0000FF"/>
                </a:solidFill>
                <a:latin typeface="Arial" panose="020B0604020202020204" pitchFamily="34" charset="0"/>
                <a:cs typeface="Arial" panose="020B0604020202020204" pitchFamily="34" charset="0"/>
              </a:rPr>
              <a:t>NP QCD </a:t>
            </a:r>
            <a:r>
              <a:rPr lang="en-US" sz="1800" dirty="0">
                <a:solidFill>
                  <a:srgbClr val="0000FF"/>
                </a:solidFill>
                <a:latin typeface="Arial" panose="020B0604020202020204" pitchFamily="34" charset="0"/>
                <a:cs typeface="Arial" panose="020B0604020202020204" pitchFamily="34" charset="0"/>
              </a:rPr>
              <a:t>community for future new </a:t>
            </a:r>
            <a:r>
              <a:rPr lang="en-US" sz="1800" dirty="0" smtClean="0">
                <a:solidFill>
                  <a:srgbClr val="0000FF"/>
                </a:solidFill>
                <a:latin typeface="Arial" panose="020B0604020202020204" pitchFamily="34" charset="0"/>
                <a:cs typeface="Arial" panose="020B0604020202020204" pitchFamily="34" charset="0"/>
              </a:rPr>
              <a:t>construction after FRIB.  </a:t>
            </a:r>
            <a:r>
              <a:rPr lang="en-US" sz="1800" i="1" dirty="0" smtClean="0">
                <a:solidFill>
                  <a:srgbClr val="0000FF"/>
                </a:solidFill>
                <a:latin typeface="Arial" panose="020B0604020202020204" pitchFamily="34" charset="0"/>
                <a:cs typeface="Arial" panose="020B0604020202020204" pitchFamily="34" charset="0"/>
              </a:rPr>
              <a:t>(</a:t>
            </a:r>
            <a:r>
              <a:rPr lang="en-US" sz="1800" i="1" dirty="0">
                <a:solidFill>
                  <a:srgbClr val="0000FF"/>
                </a:solidFill>
                <a:latin typeface="Arial" panose="020B0604020202020204" pitchFamily="34" charset="0"/>
                <a:cs typeface="Arial" panose="020B0604020202020204" pitchFamily="34" charset="0"/>
              </a:rPr>
              <a:t>voted jointly </a:t>
            </a:r>
            <a:r>
              <a:rPr lang="en-US" sz="1800" i="1" dirty="0" smtClean="0">
                <a:solidFill>
                  <a:srgbClr val="0000FF"/>
                </a:solidFill>
                <a:latin typeface="Arial" panose="020B0604020202020204" pitchFamily="34" charset="0"/>
                <a:cs typeface="Arial" panose="020B0604020202020204" pitchFamily="34" charset="0"/>
              </a:rPr>
              <a:t>with Phases </a:t>
            </a:r>
            <a:r>
              <a:rPr lang="en-US" sz="1800" i="1" dirty="0">
                <a:solidFill>
                  <a:srgbClr val="0000FF"/>
                </a:solidFill>
                <a:latin typeface="Arial" panose="020B0604020202020204" pitchFamily="34" charset="0"/>
                <a:cs typeface="Arial" panose="020B0604020202020204" pitchFamily="34" charset="0"/>
              </a:rPr>
              <a:t>of QCD community</a:t>
            </a:r>
            <a:r>
              <a:rPr lang="en-US" sz="1800" i="1" dirty="0" smtClean="0">
                <a:solidFill>
                  <a:srgbClr val="0000FF"/>
                </a:solidFill>
                <a:latin typeface="Arial" panose="020B0604020202020204" pitchFamily="34" charset="0"/>
                <a:cs typeface="Arial" panose="020B0604020202020204" pitchFamily="34" charset="0"/>
              </a:rPr>
              <a:t>)</a:t>
            </a:r>
            <a:endParaRPr lang="en-US" sz="1800" dirty="0" smtClean="0">
              <a:solidFill>
                <a:srgbClr val="0000FF"/>
              </a:solidFill>
              <a:latin typeface="Arial" panose="020B0604020202020204" pitchFamily="34" charset="0"/>
              <a:cs typeface="Arial" panose="020B0604020202020204" pitchFamily="34" charset="0"/>
            </a:endParaRPr>
          </a:p>
          <a:p>
            <a:pPr marL="457200" indent="-457200">
              <a:buClr>
                <a:schemeClr val="tx1"/>
              </a:buClr>
              <a:buFont typeface="+mj-lt"/>
              <a:buAutoNum type="arabicPeriod"/>
            </a:pPr>
            <a:endParaRPr lang="en-US" sz="1800" dirty="0">
              <a:solidFill>
                <a:schemeClr val="tx1"/>
              </a:solidFill>
              <a:latin typeface="Arial" panose="020B0604020202020204" pitchFamily="34" charset="0"/>
              <a:cs typeface="Arial" panose="020B0604020202020204" pitchFamily="34" charset="0"/>
            </a:endParaRPr>
          </a:p>
          <a:p>
            <a:pPr marL="457200" indent="-457200">
              <a:buClr>
                <a:schemeClr val="tx1"/>
              </a:buClr>
              <a:buFont typeface="+mj-lt"/>
              <a:buAutoNum type="arabicPeriod"/>
            </a:pPr>
            <a:r>
              <a:rPr lang="en-US" sz="1800" dirty="0" smtClean="0">
                <a:solidFill>
                  <a:schemeClr val="tx1"/>
                </a:solidFill>
                <a:latin typeface="Arial" panose="020B0604020202020204" pitchFamily="34" charset="0"/>
                <a:cs typeface="Arial" panose="020B0604020202020204" pitchFamily="34" charset="0"/>
              </a:rPr>
              <a:t>We recommend strong support for other existing facilities, such as the polarized proton facility at RHIC, university-based laboratories, and the scientists involved in these efforts. …</a:t>
            </a:r>
          </a:p>
          <a:p>
            <a:pPr marL="457200" indent="-457200">
              <a:buClr>
                <a:schemeClr val="tx1"/>
              </a:buClr>
              <a:buFont typeface="+mj-lt"/>
              <a:buAutoNum type="arabicPeriod"/>
            </a:pPr>
            <a:endParaRPr lang="en-US" sz="1800" dirty="0">
              <a:solidFill>
                <a:schemeClr val="tx1"/>
              </a:solidFill>
              <a:latin typeface="Arial" panose="020B0604020202020204" pitchFamily="34" charset="0"/>
              <a:cs typeface="Arial" panose="020B0604020202020204" pitchFamily="34" charset="0"/>
            </a:endParaRPr>
          </a:p>
          <a:p>
            <a:pPr marL="457200" indent="-457200">
              <a:buClr>
                <a:schemeClr val="tx1"/>
              </a:buClr>
              <a:buFont typeface="+mj-lt"/>
              <a:buAutoNum type="arabicPeriod"/>
            </a:pPr>
            <a:r>
              <a:rPr lang="en-US" sz="1800" dirty="0" smtClean="0">
                <a:solidFill>
                  <a:schemeClr val="tx1"/>
                </a:solidFill>
                <a:latin typeface="Arial" panose="020B0604020202020204" pitchFamily="34" charset="0"/>
                <a:cs typeface="Arial" panose="020B0604020202020204" pitchFamily="34" charset="0"/>
              </a:rPr>
              <a:t>We recommend that support for the theory program be increased, in a balanced manner and in proportion to new and continuing investment in experiment. …</a:t>
            </a:r>
          </a:p>
        </p:txBody>
      </p:sp>
      <p:sp>
        <p:nvSpPr>
          <p:cNvPr id="8"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29</a:t>
            </a:fld>
            <a:endParaRPr lang="en-US" dirty="0"/>
          </a:p>
        </p:txBody>
      </p:sp>
      <p:sp>
        <p:nvSpPr>
          <p:cNvPr id="7" name="Footer Placeholder 1"/>
          <p:cNvSpPr>
            <a:spLocks noGrp="1"/>
          </p:cNvSpPr>
          <p:nvPr>
            <p:ph type="ftr" sz="quarter" idx="3"/>
          </p:nvPr>
        </p:nvSpPr>
        <p:spPr>
          <a:xfrm>
            <a:off x="2184407" y="6459713"/>
            <a:ext cx="4058349" cy="365125"/>
          </a:xfrm>
        </p:spPr>
        <p:txBody>
          <a:bodyPr/>
          <a:lstStyle/>
          <a:p>
            <a:r>
              <a:rPr lang="en-US" dirty="0" smtClean="0">
                <a:latin typeface="Arial" pitchFamily="34" charset="0"/>
                <a:cs typeface="Arial" pitchFamily="34" charset="0"/>
              </a:rPr>
              <a:t>MEIC Collaboration Meeting @ </a:t>
            </a:r>
            <a:r>
              <a:rPr lang="en-US" dirty="0" err="1" smtClean="0">
                <a:latin typeface="Arial" pitchFamily="34" charset="0"/>
                <a:cs typeface="Arial" pitchFamily="34" charset="0"/>
              </a:rPr>
              <a:t>JLab</a:t>
            </a:r>
            <a:r>
              <a:rPr lang="en-US" dirty="0" smtClean="0">
                <a:latin typeface="Arial" pitchFamily="34" charset="0"/>
                <a:cs typeface="Arial" pitchFamily="34" charset="0"/>
              </a:rPr>
              <a:t>  5-7 October 2015</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36267041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p:cNvPicPr>
          <p:nvPr/>
        </p:nvPicPr>
        <p:blipFill>
          <a:blip r:embed="rId2"/>
          <a:stretch>
            <a:fillRect/>
          </a:stretch>
        </p:blipFill>
        <p:spPr>
          <a:xfrm>
            <a:off x="7223760" y="5840610"/>
            <a:ext cx="1020357" cy="566928"/>
          </a:xfrm>
          <a:prstGeom prst="rect">
            <a:avLst/>
          </a:prstGeom>
        </p:spPr>
      </p:pic>
      <p:pic>
        <p:nvPicPr>
          <p:cNvPr id="25602" name="Picture 9" descr="quarkAnimation3.gif"/>
          <p:cNvPicPr>
            <a:picLocks noChangeAspect="1"/>
          </p:cNvPicPr>
          <p:nvPr/>
        </p:nvPicPr>
        <p:blipFill>
          <a:blip r:embed="rId3" cstate="print"/>
          <a:srcRect/>
          <a:stretch>
            <a:fillRect/>
          </a:stretch>
        </p:blipFill>
        <p:spPr bwMode="auto">
          <a:xfrm>
            <a:off x="6246705" y="2977811"/>
            <a:ext cx="2776538" cy="1948815"/>
          </a:xfrm>
          <a:prstGeom prst="rect">
            <a:avLst/>
          </a:prstGeom>
          <a:noFill/>
          <a:ln w="9525">
            <a:noFill/>
            <a:miter lim="800000"/>
            <a:headEnd/>
            <a:tailEnd/>
          </a:ln>
        </p:spPr>
      </p:pic>
      <p:sp>
        <p:nvSpPr>
          <p:cNvPr id="3" name="Rectangle 1026"/>
          <p:cNvSpPr txBox="1">
            <a:spLocks noChangeArrowheads="1"/>
          </p:cNvSpPr>
          <p:nvPr/>
        </p:nvSpPr>
        <p:spPr>
          <a:xfrm>
            <a:off x="0" y="80963"/>
            <a:ext cx="9144000" cy="566737"/>
          </a:xfrm>
          <a:prstGeom prst="rect">
            <a:avLst/>
          </a:prstGeom>
        </p:spPr>
        <p:txBody>
          <a:bodyPr lIns="90360" tIns="44280" rIns="90360" bIns="44280"/>
          <a:lstStyle/>
          <a:p>
            <a:pPr algn="ctr" defTabSz="457200" eaLnBrk="0" hangingPunct="0">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600" b="1" kern="0" dirty="0">
                <a:latin typeface="Arial" pitchFamily="34" charset="0"/>
                <a:cs typeface="Arial" pitchFamily="34" charset="0"/>
              </a:rPr>
              <a:t>The Structure of the </a:t>
            </a:r>
            <a:r>
              <a:rPr lang="en-US" sz="3600" b="1" kern="0" dirty="0" smtClean="0">
                <a:latin typeface="Arial" pitchFamily="34" charset="0"/>
                <a:cs typeface="Arial" pitchFamily="34" charset="0"/>
              </a:rPr>
              <a:t>Proton </a:t>
            </a:r>
            <a:endParaRPr lang="en-GB" sz="3600" b="1" kern="0" dirty="0">
              <a:latin typeface="Arial" pitchFamily="34" charset="0"/>
              <a:cs typeface="Arial" pitchFamily="34" charset="0"/>
            </a:endParaRPr>
          </a:p>
        </p:txBody>
      </p:sp>
      <p:sp>
        <p:nvSpPr>
          <p:cNvPr id="25604" name="TextBox 3"/>
          <p:cNvSpPr txBox="1">
            <a:spLocks noChangeArrowheads="1"/>
          </p:cNvSpPr>
          <p:nvPr/>
        </p:nvSpPr>
        <p:spPr bwMode="auto">
          <a:xfrm>
            <a:off x="160338" y="762000"/>
            <a:ext cx="8915454" cy="1200329"/>
          </a:xfrm>
          <a:prstGeom prst="rect">
            <a:avLst/>
          </a:prstGeom>
          <a:noFill/>
          <a:ln w="9525">
            <a:noFill/>
            <a:miter lim="800000"/>
            <a:headEnd/>
            <a:tailEnd/>
          </a:ln>
        </p:spPr>
        <p:txBody>
          <a:bodyPr wrap="none">
            <a:spAutoFit/>
          </a:bodyPr>
          <a:lstStyle/>
          <a:p>
            <a:r>
              <a:rPr lang="en-US" sz="2400" dirty="0">
                <a:solidFill>
                  <a:srgbClr val="000000"/>
                </a:solidFill>
                <a:latin typeface="Arial" pitchFamily="34" charset="0"/>
                <a:cs typeface="Arial" pitchFamily="34" charset="0"/>
              </a:rPr>
              <a:t>Naïve Quark Model:	proton = </a:t>
            </a:r>
            <a:r>
              <a:rPr lang="en-US" sz="2400" dirty="0" err="1">
                <a:solidFill>
                  <a:srgbClr val="000000"/>
                </a:solidFill>
                <a:latin typeface="Arial" pitchFamily="34" charset="0"/>
                <a:cs typeface="Arial" pitchFamily="34" charset="0"/>
              </a:rPr>
              <a:t>uud</a:t>
            </a:r>
            <a:r>
              <a:rPr lang="en-US" sz="2400" dirty="0">
                <a:solidFill>
                  <a:srgbClr val="000000"/>
                </a:solidFill>
                <a:latin typeface="Arial" pitchFamily="34" charset="0"/>
                <a:cs typeface="Arial" pitchFamily="34" charset="0"/>
              </a:rPr>
              <a:t> (valence quarks)</a:t>
            </a:r>
          </a:p>
          <a:p>
            <a:r>
              <a:rPr lang="en-US" sz="2400" dirty="0">
                <a:solidFill>
                  <a:srgbClr val="000000"/>
                </a:solidFill>
                <a:latin typeface="Arial" pitchFamily="34" charset="0"/>
                <a:cs typeface="Arial" pitchFamily="34" charset="0"/>
              </a:rPr>
              <a:t>QCD:			proton = </a:t>
            </a:r>
            <a:r>
              <a:rPr lang="en-US" sz="2400" dirty="0" err="1">
                <a:solidFill>
                  <a:srgbClr val="000000"/>
                </a:solidFill>
                <a:latin typeface="Arial" pitchFamily="34" charset="0"/>
                <a:cs typeface="Arial" pitchFamily="34" charset="0"/>
              </a:rPr>
              <a:t>uud</a:t>
            </a:r>
            <a:r>
              <a:rPr lang="en-US" sz="2400" dirty="0">
                <a:solidFill>
                  <a:srgbClr val="000000"/>
                </a:solidFill>
                <a:latin typeface="Arial" pitchFamily="34" charset="0"/>
                <a:cs typeface="Arial" pitchFamily="34" charset="0"/>
              </a:rPr>
              <a:t> + </a:t>
            </a:r>
            <a:r>
              <a:rPr lang="en-US" sz="2400" dirty="0" err="1">
                <a:solidFill>
                  <a:srgbClr val="000000"/>
                </a:solidFill>
                <a:latin typeface="Arial" pitchFamily="34" charset="0"/>
                <a:cs typeface="Arial" pitchFamily="34" charset="0"/>
              </a:rPr>
              <a:t>uu</a:t>
            </a:r>
            <a:r>
              <a:rPr lang="en-US" sz="2400" dirty="0">
                <a:solidFill>
                  <a:srgbClr val="000000"/>
                </a:solidFill>
                <a:latin typeface="Arial" pitchFamily="34" charset="0"/>
                <a:cs typeface="Arial" pitchFamily="34" charset="0"/>
              </a:rPr>
              <a:t> + </a:t>
            </a:r>
            <a:r>
              <a:rPr lang="en-US" sz="2400" dirty="0" err="1">
                <a:solidFill>
                  <a:srgbClr val="000000"/>
                </a:solidFill>
                <a:latin typeface="Arial" pitchFamily="34" charset="0"/>
                <a:cs typeface="Arial" pitchFamily="34" charset="0"/>
              </a:rPr>
              <a:t>dd</a:t>
            </a:r>
            <a:r>
              <a:rPr lang="en-US" sz="2400" dirty="0">
                <a:solidFill>
                  <a:srgbClr val="000000"/>
                </a:solidFill>
                <a:latin typeface="Arial" pitchFamily="34" charset="0"/>
                <a:cs typeface="Arial" pitchFamily="34" charset="0"/>
              </a:rPr>
              <a:t> + </a:t>
            </a:r>
            <a:r>
              <a:rPr lang="en-US" sz="2400" dirty="0" err="1">
                <a:solidFill>
                  <a:srgbClr val="000000"/>
                </a:solidFill>
                <a:latin typeface="Arial" pitchFamily="34" charset="0"/>
                <a:cs typeface="Arial" pitchFamily="34" charset="0"/>
              </a:rPr>
              <a:t>ss</a:t>
            </a:r>
            <a:r>
              <a:rPr lang="en-US" sz="2400" dirty="0">
                <a:solidFill>
                  <a:srgbClr val="000000"/>
                </a:solidFill>
                <a:latin typeface="Arial" pitchFamily="34" charset="0"/>
                <a:cs typeface="Arial" pitchFamily="34" charset="0"/>
              </a:rPr>
              <a:t> + …</a:t>
            </a:r>
          </a:p>
          <a:p>
            <a:r>
              <a:rPr lang="en-US" sz="2400" dirty="0">
                <a:solidFill>
                  <a:srgbClr val="000000"/>
                </a:solidFill>
                <a:latin typeface="Arial" pitchFamily="34" charset="0"/>
                <a:cs typeface="Arial" pitchFamily="34" charset="0"/>
              </a:rPr>
              <a:t>		</a:t>
            </a:r>
            <a:r>
              <a:rPr lang="en-US" sz="2400" dirty="0" smtClean="0">
                <a:solidFill>
                  <a:srgbClr val="000000"/>
                </a:solidFill>
                <a:latin typeface="Arial" pitchFamily="34" charset="0"/>
                <a:cs typeface="Arial" pitchFamily="34" charset="0"/>
              </a:rPr>
              <a:t>     The </a:t>
            </a:r>
            <a:r>
              <a:rPr lang="en-US" sz="2400" dirty="0">
                <a:solidFill>
                  <a:srgbClr val="000000"/>
                </a:solidFill>
                <a:latin typeface="Arial" pitchFamily="34" charset="0"/>
                <a:cs typeface="Arial" pitchFamily="34" charset="0"/>
              </a:rPr>
              <a:t>proton sea has a non-trivial structure: u ≠ </a:t>
            </a:r>
            <a:r>
              <a:rPr lang="en-US" sz="2400" dirty="0" smtClean="0">
                <a:solidFill>
                  <a:srgbClr val="000000"/>
                </a:solidFill>
                <a:latin typeface="Arial" pitchFamily="34" charset="0"/>
                <a:cs typeface="Arial" pitchFamily="34" charset="0"/>
              </a:rPr>
              <a:t>d</a:t>
            </a:r>
            <a:endParaRPr lang="en-US" sz="2400" dirty="0">
              <a:solidFill>
                <a:srgbClr val="000000"/>
              </a:solidFill>
              <a:latin typeface="Arial" pitchFamily="34" charset="0"/>
              <a:cs typeface="Arial" pitchFamily="34" charset="0"/>
            </a:endParaRPr>
          </a:p>
        </p:txBody>
      </p:sp>
      <p:cxnSp>
        <p:nvCxnSpPr>
          <p:cNvPr id="18" name="Straight Connector 17"/>
          <p:cNvCxnSpPr/>
          <p:nvPr/>
        </p:nvCxnSpPr>
        <p:spPr>
          <a:xfrm>
            <a:off x="4331025" y="1223963"/>
            <a:ext cx="1524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004468" y="1219200"/>
            <a:ext cx="1524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663496" y="1239838"/>
            <a:ext cx="1524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302825" y="1584325"/>
            <a:ext cx="1524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797096" y="1579563"/>
            <a:ext cx="1524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610" name="TextBox 9"/>
          <p:cNvSpPr txBox="1">
            <a:spLocks noChangeArrowheads="1"/>
          </p:cNvSpPr>
          <p:nvPr/>
        </p:nvSpPr>
        <p:spPr bwMode="auto">
          <a:xfrm>
            <a:off x="-6096" y="5462016"/>
            <a:ext cx="9225602" cy="400110"/>
          </a:xfrm>
          <a:prstGeom prst="rect">
            <a:avLst/>
          </a:prstGeom>
          <a:noFill/>
          <a:ln w="9525">
            <a:noFill/>
            <a:miter lim="800000"/>
            <a:headEnd/>
            <a:tailEnd/>
          </a:ln>
        </p:spPr>
        <p:txBody>
          <a:bodyPr wrap="none">
            <a:spAutoFit/>
          </a:bodyPr>
          <a:lstStyle/>
          <a:p>
            <a:pPr marL="342900" indent="-342900">
              <a:buFont typeface="Wingdings" panose="05000000000000000000" pitchFamily="2" charset="2"/>
              <a:buChar char="q"/>
            </a:pPr>
            <a:r>
              <a:rPr lang="en-US" sz="2000" dirty="0">
                <a:solidFill>
                  <a:srgbClr val="000000"/>
                </a:solidFill>
                <a:latin typeface="Arial" pitchFamily="34" charset="0"/>
                <a:cs typeface="Arial" pitchFamily="34" charset="0"/>
              </a:rPr>
              <a:t>The proton is </a:t>
            </a:r>
            <a:r>
              <a:rPr lang="en-US" sz="2000" b="1" u="sng" dirty="0">
                <a:solidFill>
                  <a:srgbClr val="0000FF"/>
                </a:solidFill>
                <a:latin typeface="Arial" pitchFamily="34" charset="0"/>
                <a:cs typeface="Arial" pitchFamily="34" charset="0"/>
              </a:rPr>
              <a:t>far more</a:t>
            </a:r>
            <a:r>
              <a:rPr lang="en-US" sz="2000" b="1" dirty="0">
                <a:solidFill>
                  <a:srgbClr val="0000FF"/>
                </a:solidFill>
                <a:latin typeface="Arial" pitchFamily="34" charset="0"/>
                <a:cs typeface="Arial" pitchFamily="34" charset="0"/>
              </a:rPr>
              <a:t> </a:t>
            </a:r>
            <a:r>
              <a:rPr lang="en-US" sz="2000" dirty="0">
                <a:solidFill>
                  <a:srgbClr val="000000"/>
                </a:solidFill>
                <a:latin typeface="Arial" pitchFamily="34" charset="0"/>
                <a:cs typeface="Arial" pitchFamily="34" charset="0"/>
              </a:rPr>
              <a:t>than just its up + up + down (valence) quark structure</a:t>
            </a:r>
          </a:p>
        </p:txBody>
      </p:sp>
      <p:pic>
        <p:nvPicPr>
          <p:cNvPr id="12" name="Picture 2" descr="cteq-pdfs-10gev2-liny"/>
          <p:cNvPicPr>
            <a:picLocks noChangeAspect="1" noChangeArrowheads="1"/>
          </p:cNvPicPr>
          <p:nvPr/>
        </p:nvPicPr>
        <p:blipFill>
          <a:blip r:embed="rId4" cstate="print"/>
          <a:srcRect/>
          <a:stretch>
            <a:fillRect/>
          </a:stretch>
        </p:blipFill>
        <p:spPr bwMode="auto">
          <a:xfrm>
            <a:off x="2365972" y="2869903"/>
            <a:ext cx="3558886" cy="2353541"/>
          </a:xfrm>
          <a:prstGeom prst="rect">
            <a:avLst/>
          </a:prstGeom>
          <a:noFill/>
          <a:ln w="9525">
            <a:noFill/>
            <a:miter lim="800000"/>
            <a:headEnd/>
            <a:tailEnd/>
          </a:ln>
        </p:spPr>
      </p:pic>
      <p:sp>
        <p:nvSpPr>
          <p:cNvPr id="13" name="TextBox 12"/>
          <p:cNvSpPr txBox="1"/>
          <p:nvPr/>
        </p:nvSpPr>
        <p:spPr>
          <a:xfrm>
            <a:off x="2646549" y="1905000"/>
            <a:ext cx="3284874" cy="461665"/>
          </a:xfrm>
          <a:prstGeom prst="rect">
            <a:avLst/>
          </a:prstGeom>
          <a:noFill/>
        </p:spPr>
        <p:txBody>
          <a:bodyPr wrap="none" rtlCol="0">
            <a:spAutoFit/>
          </a:bodyPr>
          <a:lstStyle/>
          <a:p>
            <a:r>
              <a:rPr lang="en-US" sz="2400" dirty="0" smtClean="0">
                <a:latin typeface="Arial" pitchFamily="34" charset="0"/>
                <a:cs typeface="Arial" pitchFamily="34" charset="0"/>
              </a:rPr>
              <a:t>&amp; gluons are abundant</a:t>
            </a:r>
            <a:endParaRPr lang="en-US" sz="2400" dirty="0">
              <a:latin typeface="Arial" pitchFamily="34" charset="0"/>
              <a:cs typeface="Arial" pitchFamily="34" charset="0"/>
            </a:endParaRPr>
          </a:p>
        </p:txBody>
      </p:sp>
      <p:sp>
        <p:nvSpPr>
          <p:cNvPr id="15" name="TextBox 14"/>
          <p:cNvSpPr txBox="1">
            <a:spLocks noChangeArrowheads="1"/>
          </p:cNvSpPr>
          <p:nvPr/>
        </p:nvSpPr>
        <p:spPr bwMode="auto">
          <a:xfrm>
            <a:off x="-18288" y="5897880"/>
            <a:ext cx="2584346" cy="410524"/>
          </a:xfrm>
          <a:prstGeom prst="rect">
            <a:avLst/>
          </a:prstGeom>
          <a:noFill/>
          <a:ln w="9525">
            <a:noFill/>
            <a:miter lim="800000"/>
            <a:headEnd/>
            <a:tailEnd/>
          </a:ln>
        </p:spPr>
        <p:txBody>
          <a:bodyPr wrap="none" lIns="101751" tIns="50877" rIns="101751" bIns="50877">
            <a:prstTxWarp prst="textNoShape">
              <a:avLst/>
            </a:prstTxWarp>
            <a:spAutoFit/>
          </a:bodyPr>
          <a:lstStyle/>
          <a:p>
            <a:pPr marL="342900" indent="-342900">
              <a:buFont typeface="Wingdings" panose="05000000000000000000" pitchFamily="2" charset="2"/>
              <a:buChar char="q"/>
            </a:pPr>
            <a:r>
              <a:rPr lang="en-US" sz="2000" dirty="0" smtClean="0">
                <a:solidFill>
                  <a:srgbClr val="006600"/>
                </a:solidFill>
                <a:latin typeface="Arial" panose="020B0604020202020204" pitchFamily="34" charset="0"/>
                <a:cs typeface="Arial" panose="020B0604020202020204" pitchFamily="34" charset="0"/>
              </a:rPr>
              <a:t>Gluon       photon:</a:t>
            </a:r>
            <a:endParaRPr lang="en-US" sz="2000" dirty="0">
              <a:solidFill>
                <a:srgbClr val="006600"/>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stretch>
            <a:fillRect/>
          </a:stretch>
        </p:blipFill>
        <p:spPr>
          <a:xfrm>
            <a:off x="3919728" y="5840744"/>
            <a:ext cx="1020357" cy="567216"/>
          </a:xfrm>
          <a:prstGeom prst="rect">
            <a:avLst/>
          </a:prstGeom>
        </p:spPr>
      </p:pic>
      <p:sp>
        <p:nvSpPr>
          <p:cNvPr id="23" name="TextBox 22"/>
          <p:cNvSpPr txBox="1"/>
          <p:nvPr/>
        </p:nvSpPr>
        <p:spPr>
          <a:xfrm>
            <a:off x="2715768" y="5904752"/>
            <a:ext cx="1197764" cy="400110"/>
          </a:xfrm>
          <a:prstGeom prst="rect">
            <a:avLst/>
          </a:prstGeom>
          <a:noFill/>
        </p:spPr>
        <p:txBody>
          <a:bodyPr wrap="none" rtlCol="0">
            <a:spAutoFit/>
          </a:bodyPr>
          <a:lstStyle/>
          <a:p>
            <a:r>
              <a:rPr lang="en-US" sz="2000" dirty="0" smtClean="0">
                <a:solidFill>
                  <a:srgbClr val="0000FF"/>
                </a:solidFill>
                <a:latin typeface="Arial" pitchFamily="34" charset="0"/>
                <a:cs typeface="Arial" pitchFamily="34" charset="0"/>
              </a:rPr>
              <a:t>Radiates</a:t>
            </a:r>
          </a:p>
        </p:txBody>
      </p:sp>
      <p:sp>
        <p:nvSpPr>
          <p:cNvPr id="24" name="TextBox 23"/>
          <p:cNvSpPr txBox="1"/>
          <p:nvPr/>
        </p:nvSpPr>
        <p:spPr>
          <a:xfrm>
            <a:off x="5020056" y="5889512"/>
            <a:ext cx="2079415" cy="400110"/>
          </a:xfrm>
          <a:prstGeom prst="rect">
            <a:avLst/>
          </a:prstGeom>
          <a:noFill/>
        </p:spPr>
        <p:txBody>
          <a:bodyPr wrap="none" rtlCol="0">
            <a:spAutoFit/>
          </a:bodyPr>
          <a:lstStyle/>
          <a:p>
            <a:r>
              <a:rPr lang="en-US" sz="2000" dirty="0">
                <a:solidFill>
                  <a:srgbClr val="0000FF"/>
                </a:solidFill>
                <a:latin typeface="Arial" pitchFamily="34" charset="0"/>
                <a:cs typeface="Arial" pitchFamily="34" charset="0"/>
              </a:rPr>
              <a:t>a</a:t>
            </a:r>
            <a:r>
              <a:rPr lang="en-US" sz="2000" dirty="0" smtClean="0">
                <a:solidFill>
                  <a:srgbClr val="0000FF"/>
                </a:solidFill>
                <a:latin typeface="Arial" pitchFamily="34" charset="0"/>
                <a:cs typeface="Arial" pitchFamily="34" charset="0"/>
              </a:rPr>
              <a:t>nd recombines:</a:t>
            </a:r>
          </a:p>
        </p:txBody>
      </p:sp>
      <p:pic>
        <p:nvPicPr>
          <p:cNvPr id="25" name="Picture 24" descr="latex-image-1.pdf"/>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253490" y="5950204"/>
            <a:ext cx="266700" cy="368300"/>
          </a:xfrm>
          <a:prstGeom prst="rect">
            <a:avLst/>
          </a:prstGeom>
        </p:spPr>
      </p:pic>
      <p:sp>
        <p:nvSpPr>
          <p:cNvPr id="26" name="Donut 25"/>
          <p:cNvSpPr/>
          <p:nvPr/>
        </p:nvSpPr>
        <p:spPr>
          <a:xfrm>
            <a:off x="4438157" y="3010437"/>
            <a:ext cx="1050114" cy="821198"/>
          </a:xfrm>
          <a:prstGeom prst="donut">
            <a:avLst>
              <a:gd name="adj" fmla="val 3383"/>
            </a:avLst>
          </a:prstGeom>
          <a:solidFill>
            <a:srgbClr val="09AB37"/>
          </a:solidFill>
          <a:ln w="9525" cap="flat" cmpd="sng" algn="ctr">
            <a:solidFill>
              <a:srgbClr val="09AB37"/>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Rounded MT Bold"/>
              <a:ea typeface="+mn-ea"/>
              <a:cs typeface="+mn-cs"/>
            </a:endParaRPr>
          </a:p>
        </p:txBody>
      </p:sp>
      <p:pic>
        <p:nvPicPr>
          <p:cNvPr id="27" name="Picture 26"/>
          <p:cNvPicPr>
            <a:picLocks noChangeAspect="1"/>
          </p:cNvPicPr>
          <p:nvPr/>
        </p:nvPicPr>
        <p:blipFill>
          <a:blip r:embed="rId5"/>
          <a:stretch>
            <a:fillRect/>
          </a:stretch>
        </p:blipFill>
        <p:spPr>
          <a:xfrm>
            <a:off x="5270036" y="3799472"/>
            <a:ext cx="959522" cy="533399"/>
          </a:xfrm>
          <a:prstGeom prst="rect">
            <a:avLst/>
          </a:prstGeom>
        </p:spPr>
      </p:pic>
      <p:pic>
        <p:nvPicPr>
          <p:cNvPr id="28" name="Picture 27"/>
          <p:cNvPicPr>
            <a:picLocks noChangeAspect="1"/>
          </p:cNvPicPr>
          <p:nvPr/>
        </p:nvPicPr>
        <p:blipFill>
          <a:blip r:embed="rId2"/>
          <a:stretch>
            <a:fillRect/>
          </a:stretch>
        </p:blipFill>
        <p:spPr>
          <a:xfrm>
            <a:off x="2828090" y="2432432"/>
            <a:ext cx="1020357" cy="458546"/>
          </a:xfrm>
          <a:prstGeom prst="rect">
            <a:avLst/>
          </a:prstGeom>
        </p:spPr>
      </p:pic>
      <p:grpSp>
        <p:nvGrpSpPr>
          <p:cNvPr id="31" name="Group 30"/>
          <p:cNvGrpSpPr/>
          <p:nvPr/>
        </p:nvGrpSpPr>
        <p:grpSpPr>
          <a:xfrm>
            <a:off x="2391" y="2657620"/>
            <a:ext cx="2377440" cy="2440228"/>
            <a:chOff x="2391" y="2532925"/>
            <a:chExt cx="2377440" cy="2440228"/>
          </a:xfrm>
        </p:grpSpPr>
        <p:pic>
          <p:nvPicPr>
            <p:cNvPr id="29" name="Picture 2"/>
            <p:cNvPicPr>
              <a:picLocks noChangeAspect="1" noChangeArrowheads="1"/>
            </p:cNvPicPr>
            <p:nvPr/>
          </p:nvPicPr>
          <p:blipFill>
            <a:blip r:embed="rId7"/>
            <a:srcRect/>
            <a:stretch>
              <a:fillRect/>
            </a:stretch>
          </p:blipFill>
          <p:spPr bwMode="auto">
            <a:xfrm>
              <a:off x="2391" y="2911467"/>
              <a:ext cx="2377440" cy="2061686"/>
            </a:xfrm>
            <a:prstGeom prst="rect">
              <a:avLst/>
            </a:prstGeom>
            <a:noFill/>
            <a:ln w="9525">
              <a:noFill/>
              <a:miter lim="800000"/>
              <a:headEnd/>
              <a:tailEnd/>
            </a:ln>
          </p:spPr>
        </p:pic>
        <p:sp>
          <p:nvSpPr>
            <p:cNvPr id="30" name="TextBox 29"/>
            <p:cNvSpPr txBox="1"/>
            <p:nvPr/>
          </p:nvSpPr>
          <p:spPr>
            <a:xfrm>
              <a:off x="502651" y="2532925"/>
              <a:ext cx="1608133" cy="338554"/>
            </a:xfrm>
            <a:prstGeom prst="rect">
              <a:avLst/>
            </a:prstGeom>
            <a:noFill/>
          </p:spPr>
          <p:txBody>
            <a:bodyPr wrap="none" rtlCol="0">
              <a:spAutoFit/>
            </a:bodyPr>
            <a:lstStyle/>
            <a:p>
              <a:r>
                <a:rPr lang="en-US" sz="1600" dirty="0" smtClean="0">
                  <a:latin typeface="Arial" pitchFamily="34" charset="0"/>
                  <a:cs typeface="Arial" pitchFamily="34" charset="0"/>
                </a:rPr>
                <a:t>gluon dynamics</a:t>
              </a:r>
              <a:endParaRPr lang="en-US" sz="1600" dirty="0">
                <a:latin typeface="Arial" pitchFamily="34" charset="0"/>
                <a:cs typeface="Arial" pitchFamily="34" charset="0"/>
              </a:endParaRPr>
            </a:p>
          </p:txBody>
        </p:sp>
      </p:grpSp>
      <p:sp>
        <p:nvSpPr>
          <p:cNvPr id="32" name="TextBox 31"/>
          <p:cNvSpPr txBox="1"/>
          <p:nvPr/>
        </p:nvSpPr>
        <p:spPr>
          <a:xfrm>
            <a:off x="6450659" y="2657620"/>
            <a:ext cx="2351926" cy="338554"/>
          </a:xfrm>
          <a:prstGeom prst="rect">
            <a:avLst/>
          </a:prstGeom>
          <a:noFill/>
        </p:spPr>
        <p:txBody>
          <a:bodyPr wrap="none" rtlCol="0">
            <a:spAutoFit/>
          </a:bodyPr>
          <a:lstStyle/>
          <a:p>
            <a:r>
              <a:rPr lang="en-US" sz="1600" dirty="0" smtClean="0">
                <a:latin typeface="Arial" pitchFamily="34" charset="0"/>
                <a:cs typeface="Arial" pitchFamily="34" charset="0"/>
              </a:rPr>
              <a:t>Non-trivial sea structure</a:t>
            </a:r>
            <a:endParaRPr lang="en-US" sz="1600" dirty="0">
              <a:latin typeface="Arial" pitchFamily="34" charset="0"/>
              <a:cs typeface="Arial" pitchFamily="34" charset="0"/>
            </a:endParaRPr>
          </a:p>
        </p:txBody>
      </p:sp>
      <p:sp>
        <p:nvSpPr>
          <p:cNvPr id="33"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3</a:t>
            </a:fld>
            <a:endParaRPr lang="en-US" dirty="0"/>
          </a:p>
        </p:txBody>
      </p:sp>
      <p:sp>
        <p:nvSpPr>
          <p:cNvPr id="35" name="Footer Placeholder 1"/>
          <p:cNvSpPr>
            <a:spLocks noGrp="1"/>
          </p:cNvSpPr>
          <p:nvPr>
            <p:ph type="ftr" sz="quarter" idx="3"/>
          </p:nvPr>
        </p:nvSpPr>
        <p:spPr>
          <a:xfrm>
            <a:off x="2184407" y="6459713"/>
            <a:ext cx="4058349" cy="365125"/>
          </a:xfrm>
        </p:spPr>
        <p:txBody>
          <a:bodyPr/>
          <a:lstStyle/>
          <a:p>
            <a:r>
              <a:rPr lang="en-US" dirty="0" smtClean="0">
                <a:latin typeface="Arial" pitchFamily="34" charset="0"/>
                <a:cs typeface="Arial" pitchFamily="34" charset="0"/>
              </a:rPr>
              <a:t>MEIC Collaboration Meeting @ </a:t>
            </a:r>
            <a:r>
              <a:rPr lang="en-US" dirty="0" err="1" smtClean="0">
                <a:latin typeface="Arial" pitchFamily="34" charset="0"/>
                <a:cs typeface="Arial" pitchFamily="34" charset="0"/>
              </a:rPr>
              <a:t>JLab</a:t>
            </a:r>
            <a:r>
              <a:rPr lang="en-US" dirty="0" smtClean="0">
                <a:latin typeface="Arial" pitchFamily="34" charset="0"/>
                <a:cs typeface="Arial" pitchFamily="34" charset="0"/>
              </a:rPr>
              <a:t>  5-7 October 2015</a:t>
            </a:r>
            <a:endParaRPr lang="en-US" dirty="0">
              <a:latin typeface="Arial" pitchFamily="34" charset="0"/>
              <a:cs typeface="Arial" pitchFamily="34" charset="0"/>
            </a:endParaRPr>
          </a:p>
        </p:txBody>
      </p:sp>
      <p:grpSp>
        <p:nvGrpSpPr>
          <p:cNvPr id="36" name="Group 35"/>
          <p:cNvGrpSpPr/>
          <p:nvPr/>
        </p:nvGrpSpPr>
        <p:grpSpPr>
          <a:xfrm>
            <a:off x="346208" y="2151303"/>
            <a:ext cx="2121572" cy="571499"/>
            <a:chOff x="6729814" y="4562475"/>
            <a:chExt cx="2121572" cy="571499"/>
          </a:xfrm>
        </p:grpSpPr>
        <p:pic>
          <p:nvPicPr>
            <p:cNvPr id="37" name="Picture 36"/>
            <p:cNvPicPr>
              <a:picLocks noChangeAspect="1"/>
            </p:cNvPicPr>
            <p:nvPr/>
          </p:nvPicPr>
          <p:blipFill>
            <a:blip r:embed="rId5"/>
            <a:stretch>
              <a:fillRect/>
            </a:stretch>
          </p:blipFill>
          <p:spPr>
            <a:xfrm>
              <a:off x="6729814" y="4600575"/>
              <a:ext cx="959522" cy="533399"/>
            </a:xfrm>
            <a:prstGeom prst="rect">
              <a:avLst/>
            </a:prstGeom>
          </p:spPr>
        </p:pic>
        <p:sp>
          <p:nvSpPr>
            <p:cNvPr id="38" name="TextBox 37"/>
            <p:cNvSpPr txBox="1"/>
            <p:nvPr/>
          </p:nvSpPr>
          <p:spPr>
            <a:xfrm>
              <a:off x="7573501" y="4606981"/>
              <a:ext cx="364202" cy="461665"/>
            </a:xfrm>
            <a:prstGeom prst="rect">
              <a:avLst/>
            </a:prstGeom>
            <a:noFill/>
          </p:spPr>
          <p:txBody>
            <a:bodyPr wrap="none" rtlCol="0">
              <a:spAutoFit/>
            </a:bodyPr>
            <a:lstStyle/>
            <a:p>
              <a:r>
                <a:rPr lang="en-US" sz="2400" dirty="0" smtClean="0">
                  <a:latin typeface="Arial" pitchFamily="34" charset="0"/>
                  <a:cs typeface="Arial" pitchFamily="34" charset="0"/>
                </a:rPr>
                <a:t>=</a:t>
              </a:r>
              <a:endParaRPr lang="en-US" sz="2400" dirty="0">
                <a:latin typeface="Arial" pitchFamily="34" charset="0"/>
                <a:cs typeface="Arial" pitchFamily="34" charset="0"/>
              </a:endParaRPr>
            </a:p>
          </p:txBody>
        </p:sp>
        <p:pic>
          <p:nvPicPr>
            <p:cNvPr id="39" name="Picture 38"/>
            <p:cNvPicPr>
              <a:picLocks noChangeAspect="1"/>
            </p:cNvPicPr>
            <p:nvPr/>
          </p:nvPicPr>
          <p:blipFill>
            <a:blip r:embed="rId5"/>
            <a:stretch>
              <a:fillRect/>
            </a:stretch>
          </p:blipFill>
          <p:spPr>
            <a:xfrm rot="10800000">
              <a:off x="7891864" y="4562475"/>
              <a:ext cx="959522" cy="533399"/>
            </a:xfrm>
            <a:prstGeom prst="rect">
              <a:avLst/>
            </a:prstGeom>
          </p:spPr>
        </p:pic>
      </p:grpSp>
    </p:spTree>
    <p:extLst>
      <p:ext uri="{BB962C8B-B14F-4D97-AF65-F5344CB8AC3E}">
        <p14:creationId xmlns="" xmlns:p14="http://schemas.microsoft.com/office/powerpoint/2010/main" val="247360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3" grpId="0"/>
      <p:bldP spid="24" grpId="0"/>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28600" y="76914"/>
            <a:ext cx="8591550" cy="584775"/>
          </a:xfrm>
          <a:prstGeom prst="rect">
            <a:avLst/>
          </a:prstGeom>
          <a:noFill/>
          <a:ln w="9525">
            <a:noFill/>
            <a:miter lim="800000"/>
            <a:headEnd/>
            <a:tailEnd/>
          </a:ln>
        </p:spPr>
        <p:txBody>
          <a:bodyPr>
            <a:spAutoFit/>
          </a:bodyPr>
          <a:lstStyle/>
          <a:p>
            <a:pPr algn="ctr"/>
            <a:r>
              <a:rPr lang="en-US" sz="3200" b="1" dirty="0" smtClean="0">
                <a:latin typeface="Arial" panose="020B0604020202020204" pitchFamily="34" charset="0"/>
                <a:cs typeface="Arial" panose="020B0604020202020204" pitchFamily="34" charset="0"/>
              </a:rPr>
              <a:t>Phases of QCD Matter – Hot QCD</a:t>
            </a:r>
            <a:endParaRPr lang="en-US" sz="3200" b="1" dirty="0">
              <a:latin typeface="Arial" panose="020B0604020202020204" pitchFamily="34" charset="0"/>
              <a:cs typeface="Arial" panose="020B0604020202020204" pitchFamily="34" charset="0"/>
            </a:endParaRPr>
          </a:p>
        </p:txBody>
      </p:sp>
      <p:sp>
        <p:nvSpPr>
          <p:cNvPr id="4" name="Subtitle 2"/>
          <p:cNvSpPr txBox="1">
            <a:spLocks/>
          </p:cNvSpPr>
          <p:nvPr/>
        </p:nvSpPr>
        <p:spPr>
          <a:xfrm>
            <a:off x="243554" y="916542"/>
            <a:ext cx="8515885" cy="5544078"/>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marL="342900" indent="-342900">
              <a:spcBef>
                <a:spcPts val="0"/>
              </a:spcBef>
              <a:spcAft>
                <a:spcPts val="1200"/>
              </a:spcAft>
              <a:buClr>
                <a:schemeClr val="tx1"/>
              </a:buClr>
              <a:buFont typeface="+mj-lt"/>
              <a:buAutoNum type="arabicPeriod"/>
            </a:pPr>
            <a:r>
              <a:rPr lang="en-US" sz="1800" dirty="0" smtClean="0">
                <a:latin typeface="Arial" panose="020B0604020202020204" pitchFamily="34" charset="0"/>
                <a:cs typeface="Arial" panose="020B0604020202020204" pitchFamily="34" charset="0"/>
              </a:rPr>
              <a:t>As our highest priority we recommend a program</a:t>
            </a:r>
            <a:r>
              <a:rPr lang="en-US" sz="1800" dirty="0" smtClean="0">
                <a:solidFill>
                  <a:srgbClr val="0070C0"/>
                </a:solidFill>
                <a:latin typeface="Arial" panose="020B0604020202020204" pitchFamily="34" charset="0"/>
                <a:cs typeface="Arial" panose="020B0604020202020204" pitchFamily="34" charset="0"/>
              </a:rPr>
              <a:t> </a:t>
            </a:r>
            <a:r>
              <a:rPr lang="en-US" sz="1800" dirty="0" smtClean="0">
                <a:solidFill>
                  <a:schemeClr val="tx1"/>
                </a:solidFill>
                <a:latin typeface="Arial" panose="020B0604020202020204" pitchFamily="34" charset="0"/>
                <a:cs typeface="Arial" panose="020B0604020202020204" pitchFamily="34" charset="0"/>
              </a:rPr>
              <a:t>to complete the search for the critical point in the QCD phase diagram and to exploit the newly realized potential of exploring the QGP’s  structure at multiple length scales with jets at RHIC and LHC energies. This requires implementation of new capabilities of the RHIC facility (a state-of-the-art jet detector such as </a:t>
            </a:r>
            <a:r>
              <a:rPr lang="en-US" sz="1800" dirty="0" err="1" smtClean="0">
                <a:solidFill>
                  <a:schemeClr val="tx1"/>
                </a:solidFill>
                <a:latin typeface="Arial" panose="020B0604020202020204" pitchFamily="34" charset="0"/>
                <a:cs typeface="Arial" panose="020B0604020202020204" pitchFamily="34" charset="0"/>
              </a:rPr>
              <a:t>sPHENIX</a:t>
            </a:r>
            <a:r>
              <a:rPr lang="en-US" sz="1800" dirty="0" smtClean="0">
                <a:solidFill>
                  <a:schemeClr val="tx1"/>
                </a:solidFill>
                <a:latin typeface="Arial" panose="020B0604020202020204" pitchFamily="34" charset="0"/>
                <a:cs typeface="Arial" panose="020B0604020202020204" pitchFamily="34" charset="0"/>
              </a:rPr>
              <a:t> and luminosity upgrades for running at low energies) needed to complete its scientific mission, continued strong U.S. participation in the LHC heavy-ion program, and strong investment  in a broad range of theoretical efforts employing various analytical and computational methods.</a:t>
            </a:r>
            <a:endParaRPr lang="en-US" sz="1800" dirty="0">
              <a:solidFill>
                <a:srgbClr val="0070C0"/>
              </a:solidFill>
              <a:latin typeface="Arial" panose="020B0604020202020204" pitchFamily="34" charset="0"/>
              <a:cs typeface="Arial" panose="020B0604020202020204" pitchFamily="34" charset="0"/>
            </a:endParaRPr>
          </a:p>
          <a:p>
            <a:pPr marL="342900" indent="-342900">
              <a:spcBef>
                <a:spcPts val="0"/>
              </a:spcBef>
              <a:spcAft>
                <a:spcPts val="1200"/>
              </a:spcAft>
              <a:buClr>
                <a:schemeClr val="tx1"/>
              </a:buClr>
              <a:buFont typeface="+mj-lt"/>
              <a:buAutoNum type="arabicPeriod"/>
            </a:pPr>
            <a:r>
              <a:rPr lang="en-US" sz="1800" dirty="0" smtClean="0">
                <a:solidFill>
                  <a:srgbClr val="0000FF"/>
                </a:solidFill>
                <a:latin typeface="Arial" panose="020B0604020202020204" pitchFamily="34" charset="0"/>
                <a:cs typeface="Arial" panose="020B0604020202020204" pitchFamily="34" charset="0"/>
              </a:rPr>
              <a:t>A </a:t>
            </a:r>
            <a:r>
              <a:rPr lang="en-US" sz="1800" dirty="0">
                <a:solidFill>
                  <a:srgbClr val="0000FF"/>
                </a:solidFill>
                <a:latin typeface="Arial" panose="020B0604020202020204" pitchFamily="34" charset="0"/>
                <a:cs typeface="Arial" panose="020B0604020202020204" pitchFamily="34" charset="0"/>
              </a:rPr>
              <a:t>high luminosity, high-energy polarized Electron Ion Collider (EIC) is the U.S. QCD Community’s highest priority for future </a:t>
            </a:r>
            <a:r>
              <a:rPr lang="en-US" sz="1800" dirty="0" smtClean="0">
                <a:solidFill>
                  <a:srgbClr val="0000FF"/>
                </a:solidFill>
                <a:latin typeface="Arial" panose="020B0604020202020204" pitchFamily="34" charset="0"/>
                <a:cs typeface="Arial" panose="020B0604020202020204" pitchFamily="34" charset="0"/>
              </a:rPr>
              <a:t>new construction after FRIB.</a:t>
            </a:r>
            <a:endParaRPr lang="en-US" sz="1800" dirty="0">
              <a:solidFill>
                <a:srgbClr val="0000FF"/>
              </a:solidFill>
              <a:latin typeface="Arial" panose="020B0604020202020204" pitchFamily="34" charset="0"/>
              <a:cs typeface="Arial" panose="020B0604020202020204" pitchFamily="34" charset="0"/>
            </a:endParaRPr>
          </a:p>
          <a:p>
            <a:pPr marL="342900" indent="-342900">
              <a:spcBef>
                <a:spcPts val="0"/>
              </a:spcBef>
              <a:spcAft>
                <a:spcPts val="1200"/>
              </a:spcAft>
              <a:buClr>
                <a:schemeClr val="tx1"/>
              </a:buClr>
              <a:buFont typeface="+mj-lt"/>
              <a:buAutoNum type="arabicPeriod"/>
            </a:pPr>
            <a:r>
              <a:rPr lang="en-US" sz="1800" dirty="0" smtClean="0">
                <a:latin typeface="Arial" panose="020B0604020202020204" pitchFamily="34" charset="0"/>
                <a:cs typeface="Arial" panose="020B0604020202020204" pitchFamily="34" charset="0"/>
              </a:rPr>
              <a:t>We </a:t>
            </a:r>
            <a:r>
              <a:rPr lang="en-US" sz="1800" dirty="0">
                <a:latin typeface="Arial" panose="020B0604020202020204" pitchFamily="34" charset="0"/>
                <a:cs typeface="Arial" panose="020B0604020202020204" pitchFamily="34" charset="0"/>
              </a:rPr>
              <a:t>endorse the new initiatives and investments proposed in the Recommendation and Request received from the Computational Nuclear Physics Town Meeting, at a level to be determined by the requested NSAC subcommittee. In addition, we recommend new funding to expand the successful “Topical Collaborations in Nuclear Theory” program initiated in the last Long Range Plan of 2007, to a level of at least one new Topical Collaboration per year</a:t>
            </a:r>
            <a:endParaRPr lang="en-US" sz="1800" dirty="0">
              <a:solidFill>
                <a:schemeClr val="tx1"/>
              </a:solidFill>
              <a:latin typeface="Arial" panose="020B0604020202020204" pitchFamily="34" charset="0"/>
              <a:cs typeface="Arial" panose="020B0604020202020204" pitchFamily="34" charset="0"/>
            </a:endParaRPr>
          </a:p>
        </p:txBody>
      </p:sp>
      <p:sp>
        <p:nvSpPr>
          <p:cNvPr id="6"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30</a:t>
            </a:fld>
            <a:endParaRPr lang="en-US" dirty="0"/>
          </a:p>
        </p:txBody>
      </p:sp>
      <p:sp>
        <p:nvSpPr>
          <p:cNvPr id="8" name="Footer Placeholder 1"/>
          <p:cNvSpPr>
            <a:spLocks noGrp="1"/>
          </p:cNvSpPr>
          <p:nvPr>
            <p:ph type="ftr" sz="quarter" idx="3"/>
          </p:nvPr>
        </p:nvSpPr>
        <p:spPr>
          <a:xfrm>
            <a:off x="2184407" y="6459713"/>
            <a:ext cx="4058349" cy="365125"/>
          </a:xfrm>
        </p:spPr>
        <p:txBody>
          <a:bodyPr/>
          <a:lstStyle/>
          <a:p>
            <a:r>
              <a:rPr lang="en-US" dirty="0" smtClean="0">
                <a:latin typeface="Arial" pitchFamily="34" charset="0"/>
                <a:cs typeface="Arial" pitchFamily="34" charset="0"/>
              </a:rPr>
              <a:t>MEIC Collaboration Meeting @ </a:t>
            </a:r>
            <a:r>
              <a:rPr lang="en-US" dirty="0" err="1" smtClean="0">
                <a:latin typeface="Arial" pitchFamily="34" charset="0"/>
                <a:cs typeface="Arial" pitchFamily="34" charset="0"/>
              </a:rPr>
              <a:t>JLab</a:t>
            </a:r>
            <a:r>
              <a:rPr lang="en-US" dirty="0" smtClean="0">
                <a:latin typeface="Arial" pitchFamily="34" charset="0"/>
                <a:cs typeface="Arial" pitchFamily="34" charset="0"/>
              </a:rPr>
              <a:t>  5-7 October 2015</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9296855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MEIC Baseline Design</a:t>
            </a:r>
            <a:endParaRPr lang="en-US" dirty="0"/>
          </a:p>
        </p:txBody>
      </p:sp>
      <p:sp>
        <p:nvSpPr>
          <p:cNvPr id="3" name="Content Placeholder 2"/>
          <p:cNvSpPr>
            <a:spLocks noGrp="1"/>
          </p:cNvSpPr>
          <p:nvPr>
            <p:ph idx="1"/>
          </p:nvPr>
        </p:nvSpPr>
        <p:spPr>
          <a:xfrm>
            <a:off x="228600" y="1128616"/>
            <a:ext cx="6867525" cy="5105400"/>
          </a:xfrm>
        </p:spPr>
        <p:txBody>
          <a:bodyPr>
            <a:normAutofit fontScale="92500" lnSpcReduction="20000"/>
          </a:bodyPr>
          <a:lstStyle/>
          <a:p>
            <a:pPr marL="0" indent="0">
              <a:buNone/>
            </a:pPr>
            <a:r>
              <a:rPr lang="en-US" dirty="0" smtClean="0"/>
              <a:t>Features:</a:t>
            </a:r>
          </a:p>
          <a:p>
            <a:r>
              <a:rPr lang="en-US" sz="2000" dirty="0" smtClean="0"/>
              <a:t>Collider </a:t>
            </a:r>
            <a:r>
              <a:rPr lang="en-US" sz="2000" dirty="0"/>
              <a:t>ring circumference: ~2100 m</a:t>
            </a:r>
          </a:p>
          <a:p>
            <a:r>
              <a:rPr lang="en-US" sz="2000" dirty="0"/>
              <a:t>Electron collider ring and transfer lines : PEP-II magnets, </a:t>
            </a:r>
            <a:r>
              <a:rPr lang="en-US" sz="2000" dirty="0" smtClean="0"/>
              <a:t>					RF </a:t>
            </a:r>
            <a:r>
              <a:rPr lang="en-US" sz="2000" dirty="0"/>
              <a:t>(476 MHz) and vacuum chambers</a:t>
            </a:r>
          </a:p>
          <a:p>
            <a:r>
              <a:rPr lang="en-US" sz="2000" dirty="0"/>
              <a:t>Ion collider ring: super-ferric magnets </a:t>
            </a:r>
          </a:p>
          <a:p>
            <a:r>
              <a:rPr lang="en-US" sz="2000" dirty="0"/>
              <a:t>Booster ring: super-ferric magnets</a:t>
            </a:r>
          </a:p>
          <a:p>
            <a:r>
              <a:rPr lang="en-US" sz="2000" dirty="0"/>
              <a:t>SRF ion </a:t>
            </a:r>
            <a:r>
              <a:rPr lang="en-US" sz="2000" dirty="0" err="1"/>
              <a:t>linac</a:t>
            </a:r>
            <a:endParaRPr lang="en-US" sz="2000" dirty="0"/>
          </a:p>
          <a:p>
            <a:pPr marL="0" indent="0">
              <a:buNone/>
            </a:pPr>
            <a:endParaRPr lang="en-US" dirty="0" smtClean="0"/>
          </a:p>
          <a:p>
            <a:pPr marL="0" indent="0">
              <a:buNone/>
            </a:pPr>
            <a:r>
              <a:rPr lang="en-US" dirty="0" smtClean="0"/>
              <a:t>Goals:</a:t>
            </a:r>
          </a:p>
          <a:p>
            <a:pPr marL="400050"/>
            <a:r>
              <a:rPr lang="en-US" sz="2000" dirty="0"/>
              <a:t>Balance of civil construction </a:t>
            </a:r>
            <a:r>
              <a:rPr lang="en-US" sz="2000" dirty="0" smtClean="0"/>
              <a:t>versus</a:t>
            </a:r>
          </a:p>
          <a:p>
            <a:pPr marL="57150" indent="0">
              <a:buNone/>
            </a:pPr>
            <a:r>
              <a:rPr lang="en-US" sz="2000" dirty="0"/>
              <a:t> </a:t>
            </a:r>
            <a:r>
              <a:rPr lang="en-US" sz="2000" dirty="0" smtClean="0"/>
              <a:t>    </a:t>
            </a:r>
            <a:r>
              <a:rPr lang="en-US" sz="2000" dirty="0"/>
              <a:t>magnet costs and risks</a:t>
            </a:r>
          </a:p>
          <a:p>
            <a:pPr marL="400050"/>
            <a:r>
              <a:rPr lang="en-US" sz="2000" dirty="0"/>
              <a:t>Aim overall for low technical risks</a:t>
            </a:r>
          </a:p>
          <a:p>
            <a:pPr marL="0" indent="0">
              <a:buNone/>
            </a:pPr>
            <a:endParaRPr lang="en-US" dirty="0"/>
          </a:p>
          <a:p>
            <a:pPr marL="0" indent="0">
              <a:buNone/>
            </a:pPr>
            <a:endParaRPr lang="en-US" dirty="0" smtClean="0"/>
          </a:p>
          <a:p>
            <a:pPr marL="0" indent="0">
              <a:buNone/>
            </a:pPr>
            <a:r>
              <a:rPr lang="en-US" dirty="0" smtClean="0"/>
              <a:t>Collaborators:</a:t>
            </a:r>
          </a:p>
          <a:p>
            <a:pPr indent="0">
              <a:buNone/>
            </a:pPr>
            <a:r>
              <a:rPr lang="en-US" sz="2000" dirty="0" smtClean="0"/>
              <a:t>ANL, </a:t>
            </a:r>
            <a:r>
              <a:rPr lang="en-US" sz="2000" dirty="0" err="1" smtClean="0"/>
              <a:t>Fermilab</a:t>
            </a:r>
            <a:r>
              <a:rPr lang="en-US" sz="2000" dirty="0" smtClean="0"/>
              <a:t>, SLAC</a:t>
            </a:r>
          </a:p>
          <a:p>
            <a:pPr indent="0">
              <a:buNone/>
            </a:pPr>
            <a:r>
              <a:rPr lang="en-US" sz="2000" dirty="0" smtClean="0"/>
              <a:t>Texas A&amp;M</a:t>
            </a:r>
          </a:p>
          <a:p>
            <a:pPr indent="0">
              <a:buNone/>
            </a:pPr>
            <a:endParaRPr lang="en-US" sz="2000" dirty="0"/>
          </a:p>
          <a:p>
            <a:pPr indent="0">
              <a:buNone/>
            </a:pPr>
            <a:endParaRPr lang="en-US" sz="2000" dirty="0" smtClean="0"/>
          </a:p>
        </p:txBody>
      </p:sp>
      <p:pic>
        <p:nvPicPr>
          <p:cNvPr id="614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7494" t="3099" r="9028"/>
          <a:stretch/>
        </p:blipFill>
        <p:spPr bwMode="auto">
          <a:xfrm>
            <a:off x="4630831" y="3360179"/>
            <a:ext cx="4294094" cy="2812021"/>
          </a:xfrm>
          <a:prstGeom prst="rect">
            <a:avLst/>
          </a:prstGeom>
          <a:ln w="6350">
            <a:solidFill>
              <a:schemeClr val="tx1"/>
            </a:solidFill>
            <a:miter lim="800000"/>
            <a:headEnd/>
            <a:tailEnd/>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 xmlns:a14="http://schemas.microsoft.com/office/drawing/2010/main">
                <a:solidFill>
                  <a:schemeClr val="accent1"/>
                </a:solidFill>
              </a14:hiddenFill>
            </a:ext>
          </a:extLst>
        </p:spPr>
      </p:pic>
      <p:sp>
        <p:nvSpPr>
          <p:cNvPr id="4" name="TextBox 3"/>
          <p:cNvSpPr txBox="1"/>
          <p:nvPr/>
        </p:nvSpPr>
        <p:spPr>
          <a:xfrm>
            <a:off x="5724525" y="847725"/>
            <a:ext cx="3249608" cy="646331"/>
          </a:xfrm>
          <a:prstGeom prst="rect">
            <a:avLst/>
          </a:prstGeom>
          <a:noFill/>
        </p:spPr>
        <p:txBody>
          <a:bodyPr wrap="none" rtlCol="0">
            <a:spAutoFit/>
          </a:bodyPr>
          <a:lstStyle/>
          <a:p>
            <a:r>
              <a:rPr lang="en-US" i="1" dirty="0" smtClean="0">
                <a:latin typeface="Arial" panose="020B0604020202020204" pitchFamily="34" charset="0"/>
                <a:cs typeface="Arial" panose="020B0604020202020204" pitchFamily="34" charset="0"/>
              </a:rPr>
              <a:t>arXiv:1209.0757  (Sept. 2012)</a:t>
            </a:r>
          </a:p>
          <a:p>
            <a:r>
              <a:rPr lang="en-US" i="1" dirty="0" smtClean="0">
                <a:latin typeface="Arial" panose="020B0604020202020204" pitchFamily="34" charset="0"/>
                <a:cs typeface="Arial" panose="020B0604020202020204" pitchFamily="34" charset="0"/>
              </a:rPr>
              <a:t>arXiv:1504.07961 (April 2015)</a:t>
            </a:r>
            <a:endParaRPr lang="en-US" i="1" dirty="0">
              <a:latin typeface="Arial" panose="020B0604020202020204" pitchFamily="34" charset="0"/>
              <a:cs typeface="Arial" panose="020B0604020202020204" pitchFamily="34" charset="0"/>
            </a:endParaRPr>
          </a:p>
        </p:txBody>
      </p:sp>
      <p:sp>
        <p:nvSpPr>
          <p:cNvPr id="7"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31</a:t>
            </a:fld>
            <a:endParaRPr lang="en-US" dirty="0"/>
          </a:p>
        </p:txBody>
      </p:sp>
      <p:sp>
        <p:nvSpPr>
          <p:cNvPr id="8" name="Footer Placeholder 1"/>
          <p:cNvSpPr>
            <a:spLocks noGrp="1"/>
          </p:cNvSpPr>
          <p:nvPr>
            <p:ph type="ftr" sz="quarter" idx="3"/>
          </p:nvPr>
        </p:nvSpPr>
        <p:spPr>
          <a:xfrm>
            <a:off x="2184407" y="6459713"/>
            <a:ext cx="4058349" cy="365125"/>
          </a:xfrm>
        </p:spPr>
        <p:txBody>
          <a:bodyPr/>
          <a:lstStyle/>
          <a:p>
            <a:r>
              <a:rPr lang="en-US" dirty="0" smtClean="0">
                <a:latin typeface="Arial" pitchFamily="34" charset="0"/>
                <a:cs typeface="Arial" pitchFamily="34" charset="0"/>
              </a:rPr>
              <a:t>MEIC Collaboration Meeting @ </a:t>
            </a:r>
            <a:r>
              <a:rPr lang="en-US" dirty="0" err="1" smtClean="0">
                <a:latin typeface="Arial" pitchFamily="34" charset="0"/>
                <a:cs typeface="Arial" pitchFamily="34" charset="0"/>
              </a:rPr>
              <a:t>JLab</a:t>
            </a:r>
            <a:r>
              <a:rPr lang="en-US" dirty="0" smtClean="0">
                <a:latin typeface="Arial" pitchFamily="34" charset="0"/>
                <a:cs typeface="Arial" pitchFamily="34" charset="0"/>
              </a:rPr>
              <a:t>  5-7 October 2015</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9211299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Ongoing: Generic EIC-related detector R&amp;D</a:t>
            </a:r>
            <a:endParaRPr lang="en-US" dirty="0"/>
          </a:p>
        </p:txBody>
      </p:sp>
      <p:sp>
        <p:nvSpPr>
          <p:cNvPr id="6" name="TextBox 5"/>
          <p:cNvSpPr txBox="1"/>
          <p:nvPr/>
        </p:nvSpPr>
        <p:spPr>
          <a:xfrm>
            <a:off x="276051" y="940295"/>
            <a:ext cx="8686794" cy="317009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An active Generic Detector R&amp;D Program for EIC currently underway, (supported by DOE, administered by </a:t>
            </a:r>
            <a:r>
              <a:rPr lang="en-US" sz="2000" dirty="0" smtClean="0">
                <a:latin typeface="Arial" panose="020B0604020202020204" pitchFamily="34" charset="0"/>
                <a:cs typeface="Arial" panose="020B0604020202020204" pitchFamily="34" charset="0"/>
              </a:rPr>
              <a:t>BNL):</a:t>
            </a:r>
            <a:endParaRPr lang="en-US" sz="2000" dirty="0">
              <a:latin typeface="Arial" panose="020B0604020202020204" pitchFamily="34" charset="0"/>
              <a:cs typeface="Arial" panose="020B0604020202020204" pitchFamily="34" charset="0"/>
            </a:endParaRPr>
          </a:p>
          <a:p>
            <a:pPr marL="274320" lvl="1" indent="0">
              <a:buNone/>
            </a:pPr>
            <a:r>
              <a:rPr lang="en-US" sz="2000" dirty="0">
                <a:latin typeface="Arial" panose="020B0604020202020204" pitchFamily="34" charset="0"/>
                <a:cs typeface="Arial" panose="020B0604020202020204" pitchFamily="34" charset="0"/>
              </a:rPr>
              <a:t>~</a:t>
            </a:r>
            <a:r>
              <a:rPr lang="en-US" sz="2000" dirty="0">
                <a:solidFill>
                  <a:srgbClr val="0000FF"/>
                </a:solidFill>
                <a:latin typeface="Arial" panose="020B0604020202020204" pitchFamily="34" charset="0"/>
                <a:cs typeface="Arial" panose="020B0604020202020204" pitchFamily="34" charset="0"/>
              </a:rPr>
              <a:t>140 physicists, 31 institutes (5 Labs, 22 Universities, 9 Non-US Institutions) 15+ detector consortia exploring novel technologies</a:t>
            </a:r>
            <a:r>
              <a:rPr lang="en-US" sz="2000" dirty="0">
                <a:latin typeface="Arial" panose="020B0604020202020204" pitchFamily="34" charset="0"/>
                <a:cs typeface="Arial" panose="020B0604020202020204" pitchFamily="34" charset="0"/>
              </a:rPr>
              <a:t> for tracking, particle ID, calorimetry at the EIC: </a:t>
            </a:r>
          </a:p>
          <a:p>
            <a:pPr lvl="1">
              <a:buFont typeface="Wingdings" charset="0"/>
              <a:buChar char="à"/>
            </a:pPr>
            <a:r>
              <a:rPr lang="en-US" sz="2000" i="1" dirty="0">
                <a:solidFill>
                  <a:srgbClr val="292934"/>
                </a:solidFill>
                <a:latin typeface="Arial" panose="020B0604020202020204" pitchFamily="34" charset="0"/>
                <a:cs typeface="Arial" panose="020B0604020202020204" pitchFamily="34" charset="0"/>
              </a:rPr>
              <a:t>Weekly meetings, workshops and test beam activities </a:t>
            </a:r>
            <a:r>
              <a:rPr lang="en-US" sz="2000" i="1" dirty="0" smtClean="0">
                <a:solidFill>
                  <a:srgbClr val="292934"/>
                </a:solidFill>
                <a:latin typeface="Arial" panose="020B0604020202020204" pitchFamily="34" charset="0"/>
                <a:cs typeface="Arial" panose="020B0604020202020204" pitchFamily="34" charset="0"/>
              </a:rPr>
              <a:t>							already underway</a:t>
            </a:r>
          </a:p>
          <a:p>
            <a:pPr lvl="1">
              <a:buFont typeface="Wingdings" charset="0"/>
              <a:buChar char="à"/>
            </a:pPr>
            <a:r>
              <a:rPr lang="en-US" sz="2000" dirty="0" smtClean="0">
                <a:latin typeface="Arial" charset="0"/>
                <a:cs typeface="Arial" charset="0"/>
              </a:rPr>
              <a:t>Many </a:t>
            </a:r>
            <a:r>
              <a:rPr lang="en-US" sz="2000" dirty="0">
                <a:latin typeface="Arial" charset="0"/>
                <a:cs typeface="Arial" charset="0"/>
              </a:rPr>
              <a:t>R&amp;D proposals are </a:t>
            </a:r>
            <a:r>
              <a:rPr lang="en-US" sz="2000" dirty="0" smtClean="0">
                <a:latin typeface="Arial" charset="0"/>
                <a:cs typeface="Arial" charset="0"/>
              </a:rPr>
              <a:t>collaborative (BNL/</a:t>
            </a:r>
            <a:r>
              <a:rPr lang="en-US" sz="2000" dirty="0" err="1" smtClean="0">
                <a:latin typeface="Arial" charset="0"/>
                <a:cs typeface="Arial" charset="0"/>
              </a:rPr>
              <a:t>JLab</a:t>
            </a:r>
            <a:r>
              <a:rPr lang="en-US" sz="2000" dirty="0" smtClean="0">
                <a:latin typeface="Arial" charset="0"/>
                <a:cs typeface="Arial" charset="0"/>
              </a:rPr>
              <a:t>/users)</a:t>
            </a:r>
          </a:p>
          <a:p>
            <a:pPr lvl="1">
              <a:buFont typeface="Wingdings" charset="0"/>
              <a:buChar char="à"/>
            </a:pPr>
            <a:r>
              <a:rPr lang="en-US" sz="2000" i="1" dirty="0" smtClean="0">
                <a:latin typeface="Arial" panose="020B0604020202020204" pitchFamily="34" charset="0"/>
                <a:cs typeface="Arial" panose="020B0604020202020204" pitchFamily="34" charset="0"/>
                <a:hlinkClick r:id="rId3"/>
              </a:rPr>
              <a:t>https</a:t>
            </a:r>
            <a:r>
              <a:rPr lang="en-US" sz="2000" i="1" dirty="0">
                <a:latin typeface="Arial" panose="020B0604020202020204" pitchFamily="34" charset="0"/>
                <a:cs typeface="Arial" panose="020B0604020202020204" pitchFamily="34" charset="0"/>
                <a:hlinkClick r:id="rId3"/>
              </a:rPr>
              <a:t>://</a:t>
            </a:r>
            <a:r>
              <a:rPr lang="en-US" sz="2000" i="1" dirty="0" smtClean="0">
                <a:latin typeface="Arial" panose="020B0604020202020204" pitchFamily="34" charset="0"/>
                <a:cs typeface="Arial" panose="020B0604020202020204" pitchFamily="34" charset="0"/>
                <a:hlinkClick r:id="rId3"/>
              </a:rPr>
              <a:t>wiki.bnl.gov/conferences/index.php/EIC_R%25D</a:t>
            </a:r>
            <a:r>
              <a:rPr lang="en-US" sz="2000" i="1" dirty="0" smtClean="0">
                <a:latin typeface="Arial" panose="020B0604020202020204" pitchFamily="34" charset="0"/>
                <a:cs typeface="Arial" panose="020B0604020202020204" pitchFamily="34" charset="0"/>
              </a:rPr>
              <a:t> </a:t>
            </a:r>
            <a:endParaRPr lang="en-US" sz="2000" i="1"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5"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32</a:t>
            </a:fld>
            <a:endParaRPr lang="en-US" dirty="0"/>
          </a:p>
        </p:txBody>
      </p:sp>
      <p:sp>
        <p:nvSpPr>
          <p:cNvPr id="7" name="Text Box 11"/>
          <p:cNvSpPr txBox="1">
            <a:spLocks noChangeArrowheads="1"/>
          </p:cNvSpPr>
          <p:nvPr/>
        </p:nvSpPr>
        <p:spPr bwMode="auto">
          <a:xfrm>
            <a:off x="276051" y="4082968"/>
            <a:ext cx="5399192" cy="21035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719" tIns="72950" rIns="82719" bIns="41360"/>
          <a:lstStyle>
            <a:lvl1pPr marL="300038" indent="-300038">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Arial Unicode MS" charset="0"/>
              </a:defRPr>
            </a:lvl1pPr>
            <a:lvl2pPr marL="741363" indent="-284163">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Arial Unicode MS" charset="0"/>
              </a:defRPr>
            </a:lvl9pPr>
          </a:lstStyle>
          <a:p>
            <a:pPr marL="0" indent="0" hangingPunct="1">
              <a:lnSpc>
                <a:spcPct val="90000"/>
              </a:lnSpc>
              <a:spcBef>
                <a:spcPts val="726"/>
              </a:spcBef>
              <a:defRPr/>
            </a:pPr>
            <a:r>
              <a:rPr lang="en-US" sz="1800" dirty="0" err="1" smtClean="0">
                <a:latin typeface="Arial" panose="020B0604020202020204" pitchFamily="34" charset="0"/>
                <a:cs typeface="Arial" panose="020B0604020202020204" pitchFamily="34" charset="0"/>
              </a:rPr>
              <a:t>JLab</a:t>
            </a:r>
            <a:r>
              <a:rPr lang="en-US" sz="180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active partner to</a:t>
            </a:r>
            <a:r>
              <a:rPr lang="en-US" sz="1800" dirty="0" smtClean="0">
                <a:latin typeface="Arial" panose="020B0604020202020204" pitchFamily="34" charset="0"/>
                <a:cs typeface="Arial" panose="020B0604020202020204" pitchFamily="34" charset="0"/>
              </a:rPr>
              <a:t> provide support for staff and users in this Generic EIC Detector R&amp;D program</a:t>
            </a:r>
            <a:endParaRPr lang="en-US" sz="1800" dirty="0" smtClean="0">
              <a:solidFill>
                <a:srgbClr val="008000"/>
              </a:solidFill>
              <a:effectLst>
                <a:outerShdw blurRad="38100" dist="38100" dir="2700000" algn="tl">
                  <a:srgbClr val="DDDDDD"/>
                </a:outerShdw>
              </a:effectLst>
              <a:latin typeface="Arial" panose="020B0604020202020204" pitchFamily="34" charset="0"/>
              <a:cs typeface="Arial" panose="020B0604020202020204" pitchFamily="34" charset="0"/>
            </a:endParaRPr>
          </a:p>
          <a:p>
            <a:pPr lvl="1" hangingPunct="1">
              <a:lnSpc>
                <a:spcPct val="90000"/>
              </a:lnSpc>
              <a:spcBef>
                <a:spcPts val="726"/>
              </a:spcBef>
              <a:buFont typeface="Times New Roman" charset="0"/>
              <a:buChar char="–"/>
              <a:defRPr/>
            </a:pPr>
            <a:r>
              <a:rPr lang="en-US" sz="1600" dirty="0" smtClean="0">
                <a:latin typeface="Arial" panose="020B0604020202020204" pitchFamily="34" charset="0"/>
                <a:cs typeface="Arial" panose="020B0604020202020204" pitchFamily="34" charset="0"/>
              </a:rPr>
              <a:t>Provide organization for users</a:t>
            </a:r>
          </a:p>
          <a:p>
            <a:pPr lvl="1" hangingPunct="1">
              <a:lnSpc>
                <a:spcPct val="90000"/>
              </a:lnSpc>
              <a:spcBef>
                <a:spcPts val="726"/>
              </a:spcBef>
              <a:buFont typeface="Times New Roman" charset="0"/>
              <a:buChar char="–"/>
              <a:defRPr/>
            </a:pPr>
            <a:r>
              <a:rPr lang="en-US" sz="1600" dirty="0" smtClean="0">
                <a:latin typeface="Arial" panose="020B0604020202020204" pitchFamily="34" charset="0"/>
                <a:cs typeface="Arial" panose="020B0604020202020204" pitchFamily="34" charset="0"/>
              </a:rPr>
              <a:t>Assist in proposal preparation </a:t>
            </a:r>
          </a:p>
          <a:p>
            <a:pPr lvl="1" hangingPunct="1">
              <a:lnSpc>
                <a:spcPct val="90000"/>
              </a:lnSpc>
              <a:spcBef>
                <a:spcPts val="726"/>
              </a:spcBef>
              <a:buFont typeface="Times New Roman" charset="0"/>
              <a:buChar char="–"/>
              <a:defRPr/>
            </a:pPr>
            <a:r>
              <a:rPr lang="en-US" sz="1600" dirty="0" smtClean="0">
                <a:latin typeface="Arial" panose="020B0604020202020204" pitchFamily="34" charset="0"/>
                <a:cs typeface="Arial" panose="020B0604020202020204" pitchFamily="34" charset="0"/>
              </a:rPr>
              <a:t>Provide infrastructure for R&amp;D topics, e.g. 5T sensor</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test facility re-using existing magnets</a:t>
            </a:r>
          </a:p>
          <a:p>
            <a:pPr lvl="1" hangingPunct="1">
              <a:lnSpc>
                <a:spcPct val="90000"/>
              </a:lnSpc>
              <a:spcBef>
                <a:spcPts val="726"/>
              </a:spcBef>
              <a:buFont typeface="Times New Roman" charset="0"/>
              <a:buChar char="–"/>
              <a:defRPr/>
            </a:pPr>
            <a:r>
              <a:rPr lang="en-US" sz="1600" dirty="0" smtClean="0">
                <a:latin typeface="Arial" panose="020B0604020202020204" pitchFamily="34" charset="0"/>
                <a:cs typeface="Arial" panose="020B0604020202020204" pitchFamily="34" charset="0"/>
              </a:rPr>
              <a:t>Often synergy with 12-GeV related work (like </a:t>
            </a:r>
            <a:r>
              <a:rPr lang="en-US" sz="1600" dirty="0" err="1" smtClean="0">
                <a:latin typeface="Arial" panose="020B0604020202020204" pitchFamily="34" charset="0"/>
                <a:cs typeface="Arial" panose="020B0604020202020204" pitchFamily="34" charset="0"/>
              </a:rPr>
              <a:t>SiPMs</a:t>
            </a:r>
            <a:r>
              <a:rPr lang="en-US" sz="1600" dirty="0" smtClean="0">
                <a:latin typeface="Arial" panose="020B0604020202020204" pitchFamily="34" charset="0"/>
                <a:cs typeface="Arial" panose="020B0604020202020204" pitchFamily="34" charset="0"/>
              </a:rPr>
              <a:t>, DIRC, PbWO4 crystals)</a:t>
            </a:r>
          </a:p>
        </p:txBody>
      </p:sp>
      <p:pic>
        <p:nvPicPr>
          <p:cNvPr id="8" name="Picture 7"/>
          <p:cNvPicPr>
            <a:picLocks noChangeAspect="1"/>
          </p:cNvPicPr>
          <p:nvPr/>
        </p:nvPicPr>
        <p:blipFill>
          <a:blip r:embed="rId4"/>
          <a:stretch>
            <a:fillRect/>
          </a:stretch>
        </p:blipFill>
        <p:spPr>
          <a:xfrm>
            <a:off x="5853479" y="4413428"/>
            <a:ext cx="2997518" cy="1811655"/>
          </a:xfrm>
          <a:prstGeom prst="rect">
            <a:avLst/>
          </a:prstGeom>
        </p:spPr>
      </p:pic>
      <p:sp>
        <p:nvSpPr>
          <p:cNvPr id="9" name="Text Box 5"/>
          <p:cNvSpPr txBox="1">
            <a:spLocks noChangeArrowheads="1"/>
          </p:cNvSpPr>
          <p:nvPr/>
        </p:nvSpPr>
        <p:spPr bwMode="auto">
          <a:xfrm>
            <a:off x="5821404" y="4161350"/>
            <a:ext cx="3200400" cy="838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9846" tIns="55492" rIns="89846" bIns="44925"/>
          <a:lstStyle>
            <a:lvl1pPr>
              <a:tabLst>
                <a:tab pos="723900" algn="l"/>
                <a:tab pos="1447800" algn="l"/>
                <a:tab pos="21717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Arial Unicode MS" charset="0"/>
              </a:defRPr>
            </a:lvl9pPr>
          </a:lstStyle>
          <a:p>
            <a:r>
              <a:rPr lang="de-DE" sz="1200" b="1" dirty="0" smtClean="0">
                <a:solidFill>
                  <a:schemeClr val="tx1"/>
                </a:solidFill>
              </a:rPr>
              <a:t>High-B-field sensor test facility at JLab (utilizes FROST magnet)</a:t>
            </a:r>
          </a:p>
        </p:txBody>
      </p:sp>
      <p:sp>
        <p:nvSpPr>
          <p:cNvPr id="10" name="Footer Placeholder 1"/>
          <p:cNvSpPr>
            <a:spLocks noGrp="1"/>
          </p:cNvSpPr>
          <p:nvPr>
            <p:ph type="ftr" sz="quarter" idx="3"/>
          </p:nvPr>
        </p:nvSpPr>
        <p:spPr>
          <a:xfrm>
            <a:off x="2184407" y="6459713"/>
            <a:ext cx="4058349" cy="365125"/>
          </a:xfrm>
        </p:spPr>
        <p:txBody>
          <a:bodyPr/>
          <a:lstStyle/>
          <a:p>
            <a:r>
              <a:rPr lang="en-US" dirty="0" smtClean="0">
                <a:latin typeface="Arial" pitchFamily="34" charset="0"/>
                <a:cs typeface="Arial" pitchFamily="34" charset="0"/>
              </a:rPr>
              <a:t>MEIC Collaboration Meeting @ </a:t>
            </a:r>
            <a:r>
              <a:rPr lang="en-US" dirty="0" err="1" smtClean="0">
                <a:latin typeface="Arial" pitchFamily="34" charset="0"/>
                <a:cs typeface="Arial" pitchFamily="34" charset="0"/>
              </a:rPr>
              <a:t>JLab</a:t>
            </a:r>
            <a:r>
              <a:rPr lang="en-US" dirty="0" smtClean="0">
                <a:latin typeface="Arial" pitchFamily="34" charset="0"/>
                <a:cs typeface="Arial" pitchFamily="34" charset="0"/>
              </a:rPr>
              <a:t>  5-7 October 2015</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38575725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 Box 2"/>
          <p:cNvSpPr>
            <a:spLocks noGrp="1" noChangeArrowheads="1"/>
          </p:cNvSpPr>
          <p:nvPr>
            <p:ph type="title"/>
          </p:nvPr>
        </p:nvSpPr>
        <p:spPr>
          <a:xfrm>
            <a:off x="0" y="-42863"/>
            <a:ext cx="9144000" cy="804863"/>
          </a:xfrm>
        </p:spPr>
        <p:txBody>
          <a:bodyPr/>
          <a:lstStyle/>
          <a:p>
            <a:pPr eaLnBrk="1" hangingPunct="1"/>
            <a:r>
              <a:rPr lang="en-US" altLang="en-US" sz="3600" dirty="0" smtClean="0"/>
              <a:t>What’s next: EIC User Organization</a:t>
            </a:r>
          </a:p>
        </p:txBody>
      </p:sp>
      <p:sp>
        <p:nvSpPr>
          <p:cNvPr id="17"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33</a:t>
            </a:fld>
            <a:endParaRPr lang="en-US" dirty="0"/>
          </a:p>
        </p:txBody>
      </p:sp>
      <p:sp>
        <p:nvSpPr>
          <p:cNvPr id="2" name="TextBox 1"/>
          <p:cNvSpPr txBox="1"/>
          <p:nvPr/>
        </p:nvSpPr>
        <p:spPr>
          <a:xfrm>
            <a:off x="444377" y="1136588"/>
            <a:ext cx="8093112" cy="5262979"/>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Dear </a:t>
            </a:r>
            <a:r>
              <a:rPr lang="en-US" sz="1600" dirty="0">
                <a:latin typeface="Arial" panose="020B0604020202020204" pitchFamily="34" charset="0"/>
                <a:cs typeface="Arial" panose="020B0604020202020204" pitchFamily="34" charset="0"/>
              </a:rPr>
              <a:t>X</a:t>
            </a:r>
            <a:r>
              <a:rPr lang="en-US"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In the 2015 long range planning (LRP) activity of the US Nuclear Science Community </a:t>
            </a:r>
            <a:r>
              <a:rPr lang="en-US" sz="1600" b="1" dirty="0">
                <a:solidFill>
                  <a:srgbClr val="0000FF"/>
                </a:solidFill>
                <a:latin typeface="Arial" panose="020B0604020202020204" pitchFamily="34" charset="0"/>
                <a:cs typeface="Arial" panose="020B0604020202020204" pitchFamily="34" charset="0"/>
              </a:rPr>
              <a:t>the joint Town Meetings on QCD unanimously and enthusiastically endorsed the Electron-Ion Collider (EIC) as the highest priority for new facility construction in the US.</a:t>
            </a:r>
            <a:r>
              <a:rPr lang="en-US" sz="1600" b="1" dirty="0">
                <a:latin typeface="Arial" panose="020B0604020202020204" pitchFamily="34" charset="0"/>
                <a:cs typeface="Arial" panose="020B0604020202020204" pitchFamily="34" charset="0"/>
              </a:rPr>
              <a:t> </a:t>
            </a:r>
            <a:r>
              <a:rPr lang="en-US" sz="1600" dirty="0">
                <a:solidFill>
                  <a:srgbClr val="0000FF"/>
                </a:solidFill>
                <a:latin typeface="Arial" panose="020B0604020202020204" pitchFamily="34" charset="0"/>
                <a:cs typeface="Arial" panose="020B0604020202020204" pitchFamily="34" charset="0"/>
              </a:rPr>
              <a:t>The view of the broader US nuclear science community, to be expressed in the NSAC Long Range Plan, will be released in October of this year. </a:t>
            </a:r>
            <a:r>
              <a:rPr lang="en-US" sz="1600" dirty="0">
                <a:latin typeface="Arial" panose="020B0604020202020204" pitchFamily="34" charset="0"/>
                <a:cs typeface="Arial" panose="020B0604020202020204" pitchFamily="34" charset="0"/>
              </a:rPr>
              <a:t>We hence think it is timely for the US and the international users of a future US-based EIC to organize more formally with the goal of giving the future users community a stronger and more visible role in the process leading to the creation of an EIC. </a:t>
            </a:r>
          </a:p>
          <a:p>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We are writing to invite you and colleagues at your Institution to join in the international Electron-Ion Collider Users Group (EICUG) with the aim of realizing the EIC in the United States.  Currently there are two designs of the US EIC under consideration, one at Brookhaven National Laboratory based on RHIC and the other at Jefferson Laboratory based on the 12-GeV CEBAF facility. The EICUG will work together, across these efforts, </a:t>
            </a:r>
            <a:r>
              <a:rPr lang="en-US" sz="1600" dirty="0" smtClean="0">
                <a:latin typeface="Arial" panose="020B0604020202020204" pitchFamily="34" charset="0"/>
                <a:cs typeface="Arial" panose="020B0604020202020204" pitchFamily="34" charset="0"/>
              </a:rPr>
              <a:t>to … </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We request all users group members to designate a representative from their home institution to be a member of the EICUG’s Steering Committee (SC</a:t>
            </a:r>
            <a:r>
              <a:rPr lang="en-US" sz="1600" dirty="0" smtClean="0">
                <a:latin typeface="Arial" panose="020B0604020202020204" pitchFamily="34" charset="0"/>
                <a:cs typeface="Arial" panose="020B0604020202020204" pitchFamily="34" charset="0"/>
              </a:rPr>
              <a:t>).</a:t>
            </a:r>
          </a:p>
          <a:p>
            <a:r>
              <a:rPr lang="en-US"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sp>
        <p:nvSpPr>
          <p:cNvPr id="3" name="TextBox 2"/>
          <p:cNvSpPr txBox="1"/>
          <p:nvPr/>
        </p:nvSpPr>
        <p:spPr>
          <a:xfrm>
            <a:off x="2973947" y="828932"/>
            <a:ext cx="6144426" cy="646331"/>
          </a:xfrm>
          <a:prstGeom prst="rect">
            <a:avLst/>
          </a:prstGeom>
          <a:noFill/>
        </p:spPr>
        <p:txBody>
          <a:bodyPr wrap="square" rtlCol="0">
            <a:spAutoFit/>
          </a:bodyPr>
          <a:lstStyle/>
          <a:p>
            <a:r>
              <a:rPr lang="en-US" sz="1200" i="1" dirty="0" smtClean="0">
                <a:latin typeface="Arial" panose="020B0604020202020204" pitchFamily="34" charset="0"/>
                <a:cs typeface="Arial" panose="020B0604020202020204" pitchFamily="34" charset="0"/>
              </a:rPr>
              <a:t>Mail from </a:t>
            </a:r>
            <a:r>
              <a:rPr lang="en-US" sz="1200" i="1" dirty="0" err="1" smtClean="0">
                <a:latin typeface="Arial" panose="020B0604020202020204" pitchFamily="34" charset="0"/>
                <a:cs typeface="Arial" panose="020B0604020202020204" pitchFamily="34" charset="0"/>
              </a:rPr>
              <a:t>Abhay</a:t>
            </a:r>
            <a:r>
              <a:rPr lang="en-US" sz="1200" i="1" dirty="0" smtClean="0">
                <a:latin typeface="Arial" panose="020B0604020202020204" pitchFamily="34" charset="0"/>
                <a:cs typeface="Arial" panose="020B0604020202020204" pitchFamily="34" charset="0"/>
              </a:rPr>
              <a:t> Deshpande, Rolf Ent, Richard Milner and Thomas </a:t>
            </a:r>
            <a:r>
              <a:rPr lang="en-US" sz="1200" i="1" dirty="0" err="1" smtClean="0">
                <a:latin typeface="Arial" panose="020B0604020202020204" pitchFamily="34" charset="0"/>
                <a:cs typeface="Arial" panose="020B0604020202020204" pitchFamily="34" charset="0"/>
              </a:rPr>
              <a:t>Ullrich</a:t>
            </a:r>
            <a:r>
              <a:rPr lang="en-US" sz="1200" i="1" dirty="0" smtClean="0">
                <a:latin typeface="Arial" panose="020B0604020202020204" pitchFamily="34" charset="0"/>
                <a:cs typeface="Arial" panose="020B0604020202020204" pitchFamily="34" charset="0"/>
              </a:rPr>
              <a:t>, in collaboration with BNL and </a:t>
            </a:r>
            <a:r>
              <a:rPr lang="en-US" sz="1200" i="1" dirty="0" err="1" smtClean="0">
                <a:latin typeface="Arial" panose="020B0604020202020204" pitchFamily="34" charset="0"/>
                <a:cs typeface="Arial" panose="020B0604020202020204" pitchFamily="34" charset="0"/>
              </a:rPr>
              <a:t>JLab</a:t>
            </a:r>
            <a:r>
              <a:rPr lang="en-US" sz="1200" i="1" dirty="0" smtClean="0">
                <a:latin typeface="Arial" panose="020B0604020202020204" pitchFamily="34" charset="0"/>
                <a:cs typeface="Arial" panose="020B0604020202020204" pitchFamily="34" charset="0"/>
              </a:rPr>
              <a:t> management, recently sent to mailing list of potential EIC-interested institutions, and also to the general RHIC and CEBAF user mailing lists.</a:t>
            </a:r>
            <a:endParaRPr lang="en-US" sz="1200" i="1" dirty="0">
              <a:latin typeface="Arial" panose="020B0604020202020204" pitchFamily="34" charset="0"/>
              <a:cs typeface="Arial" panose="020B0604020202020204" pitchFamily="34" charset="0"/>
            </a:endParaRPr>
          </a:p>
        </p:txBody>
      </p:sp>
      <p:sp>
        <p:nvSpPr>
          <p:cNvPr id="7" name="Footer Placeholder 1"/>
          <p:cNvSpPr>
            <a:spLocks noGrp="1"/>
          </p:cNvSpPr>
          <p:nvPr>
            <p:ph type="ftr" sz="quarter" idx="3"/>
          </p:nvPr>
        </p:nvSpPr>
        <p:spPr>
          <a:xfrm>
            <a:off x="2184407" y="6459713"/>
            <a:ext cx="4058349" cy="365125"/>
          </a:xfrm>
        </p:spPr>
        <p:txBody>
          <a:bodyPr/>
          <a:lstStyle/>
          <a:p>
            <a:r>
              <a:rPr lang="en-US" dirty="0" smtClean="0">
                <a:latin typeface="Arial" pitchFamily="34" charset="0"/>
                <a:cs typeface="Arial" pitchFamily="34" charset="0"/>
              </a:rPr>
              <a:t>MEIC Collaboration Meeting @ </a:t>
            </a:r>
            <a:r>
              <a:rPr lang="en-US" dirty="0" err="1" smtClean="0">
                <a:latin typeface="Arial" pitchFamily="34" charset="0"/>
                <a:cs typeface="Arial" pitchFamily="34" charset="0"/>
              </a:rPr>
              <a:t>JLab</a:t>
            </a:r>
            <a:r>
              <a:rPr lang="en-US" dirty="0" smtClean="0">
                <a:latin typeface="Arial" pitchFamily="34" charset="0"/>
                <a:cs typeface="Arial" pitchFamily="34" charset="0"/>
              </a:rPr>
              <a:t>  5-7 October 2015</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39534889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0"/>
          <p:cNvGrpSpPr/>
          <p:nvPr/>
        </p:nvGrpSpPr>
        <p:grpSpPr>
          <a:xfrm>
            <a:off x="2824162" y="4322934"/>
            <a:ext cx="6224589" cy="2112264"/>
            <a:chOff x="2824162" y="4322934"/>
            <a:chExt cx="6224589" cy="2112264"/>
          </a:xfrm>
        </p:grpSpPr>
        <p:sp>
          <p:nvSpPr>
            <p:cNvPr id="29" name="Rectangle 28"/>
            <p:cNvSpPr/>
            <p:nvPr/>
          </p:nvSpPr>
          <p:spPr>
            <a:xfrm>
              <a:off x="3457575" y="6018657"/>
              <a:ext cx="470230" cy="4126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29"/>
            <p:cNvGrpSpPr/>
            <p:nvPr/>
          </p:nvGrpSpPr>
          <p:grpSpPr>
            <a:xfrm>
              <a:off x="3598595" y="4322934"/>
              <a:ext cx="5450156" cy="2112264"/>
              <a:chOff x="5027173" y="2647677"/>
              <a:chExt cx="4050577" cy="2112264"/>
            </a:xfrm>
          </p:grpSpPr>
          <p:pic>
            <p:nvPicPr>
              <p:cNvPr id="31" name="Picture 30"/>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039912" y="2647677"/>
                <a:ext cx="4037838" cy="2112264"/>
              </a:xfrm>
              <a:prstGeom prst="rect">
                <a:avLst/>
              </a:prstGeom>
            </p:spPr>
          </p:pic>
          <p:sp>
            <p:nvSpPr>
              <p:cNvPr id="32" name="Rectangle 31"/>
              <p:cNvSpPr/>
              <p:nvPr/>
            </p:nvSpPr>
            <p:spPr bwMode="auto">
              <a:xfrm>
                <a:off x="5027173" y="4343400"/>
                <a:ext cx="244670" cy="29641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sp>
          <p:nvSpPr>
            <p:cNvPr id="33" name="TextBox 32"/>
            <p:cNvSpPr txBox="1"/>
            <p:nvPr/>
          </p:nvSpPr>
          <p:spPr>
            <a:xfrm>
              <a:off x="2824162" y="4619625"/>
              <a:ext cx="1705916" cy="461665"/>
            </a:xfrm>
            <a:prstGeom prst="rect">
              <a:avLst/>
            </a:prstGeom>
            <a:solidFill>
              <a:schemeClr val="bg1"/>
            </a:solidFill>
          </p:spPr>
          <p:txBody>
            <a:bodyPr wrap="none" rtlCol="0">
              <a:spAutoFit/>
            </a:bodyPr>
            <a:lstStyle/>
            <a:p>
              <a:r>
                <a:rPr lang="en-US" sz="2400" b="1" dirty="0" smtClean="0">
                  <a:latin typeface="Arial" panose="020B0604020202020204" pitchFamily="34" charset="0"/>
                  <a:cs typeface="Arial" panose="020B0604020202020204" pitchFamily="34" charset="0"/>
                </a:rPr>
                <a:t>Saturation</a:t>
              </a:r>
              <a:endParaRPr lang="en-US" sz="2400" b="1" dirty="0">
                <a:latin typeface="Arial" panose="020B0604020202020204" pitchFamily="34" charset="0"/>
                <a:cs typeface="Arial" panose="020B0604020202020204" pitchFamily="34" charset="0"/>
              </a:endParaRPr>
            </a:p>
          </p:txBody>
        </p:sp>
      </p:grpSp>
      <p:sp>
        <p:nvSpPr>
          <p:cNvPr id="12" name="Rectangle 1026"/>
          <p:cNvSpPr txBox="1">
            <a:spLocks noChangeArrowheads="1"/>
          </p:cNvSpPr>
          <p:nvPr/>
        </p:nvSpPr>
        <p:spPr>
          <a:xfrm>
            <a:off x="0" y="80963"/>
            <a:ext cx="9144000" cy="566737"/>
          </a:xfrm>
          <a:prstGeom prst="rect">
            <a:avLst/>
          </a:prstGeom>
        </p:spPr>
        <p:txBody>
          <a:bodyPr lIns="90360" tIns="44280" rIns="90360" bIns="44280"/>
          <a:lstStyle/>
          <a:p>
            <a:pPr algn="ctr" defTabSz="457200" eaLnBrk="0" hangingPunct="0">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b="1" kern="0" dirty="0">
                <a:latin typeface="Arial" pitchFamily="34" charset="0"/>
                <a:cs typeface="Arial" pitchFamily="34" charset="0"/>
              </a:rPr>
              <a:t>The </a:t>
            </a:r>
            <a:r>
              <a:rPr lang="en-US" sz="2800" b="1" kern="0" dirty="0" smtClean="0">
                <a:latin typeface="Arial" pitchFamily="34" charset="0"/>
                <a:cs typeface="Arial" pitchFamily="34" charset="0"/>
              </a:rPr>
              <a:t>Evolution </a:t>
            </a:r>
            <a:r>
              <a:rPr lang="en-US" sz="2800" b="1" kern="0" dirty="0">
                <a:latin typeface="Arial" pitchFamily="34" charset="0"/>
                <a:cs typeface="Arial" pitchFamily="34" charset="0"/>
              </a:rPr>
              <a:t>of </a:t>
            </a:r>
            <a:r>
              <a:rPr lang="en-US" sz="2800" b="1" kern="0" dirty="0" smtClean="0">
                <a:latin typeface="Arial" pitchFamily="34" charset="0"/>
                <a:cs typeface="Arial" pitchFamily="34" charset="0"/>
              </a:rPr>
              <a:t>a Proton – Deep into the Sea </a:t>
            </a:r>
            <a:endParaRPr lang="en-GB" sz="2800" b="1" kern="0" dirty="0">
              <a:latin typeface="Arial" pitchFamily="34" charset="0"/>
              <a:cs typeface="Arial" pitchFamily="34" charset="0"/>
            </a:endParaRPr>
          </a:p>
        </p:txBody>
      </p:sp>
      <p:grpSp>
        <p:nvGrpSpPr>
          <p:cNvPr id="22" name="Group 15"/>
          <p:cNvGrpSpPr/>
          <p:nvPr/>
        </p:nvGrpSpPr>
        <p:grpSpPr>
          <a:xfrm>
            <a:off x="491490" y="3860503"/>
            <a:ext cx="2121572" cy="571499"/>
            <a:chOff x="6729814" y="4562475"/>
            <a:chExt cx="2121572" cy="571499"/>
          </a:xfrm>
        </p:grpSpPr>
        <p:pic>
          <p:nvPicPr>
            <p:cNvPr id="17" name="Picture 16"/>
            <p:cNvPicPr>
              <a:picLocks noChangeAspect="1"/>
            </p:cNvPicPr>
            <p:nvPr/>
          </p:nvPicPr>
          <p:blipFill>
            <a:blip r:embed="rId3"/>
            <a:stretch>
              <a:fillRect/>
            </a:stretch>
          </p:blipFill>
          <p:spPr>
            <a:xfrm>
              <a:off x="6729814" y="4600575"/>
              <a:ext cx="959522" cy="533399"/>
            </a:xfrm>
            <a:prstGeom prst="rect">
              <a:avLst/>
            </a:prstGeom>
          </p:spPr>
        </p:pic>
        <p:sp>
          <p:nvSpPr>
            <p:cNvPr id="18" name="TextBox 17"/>
            <p:cNvSpPr txBox="1"/>
            <p:nvPr/>
          </p:nvSpPr>
          <p:spPr>
            <a:xfrm>
              <a:off x="7573501" y="4606981"/>
              <a:ext cx="364202" cy="461665"/>
            </a:xfrm>
            <a:prstGeom prst="rect">
              <a:avLst/>
            </a:prstGeom>
            <a:noFill/>
          </p:spPr>
          <p:txBody>
            <a:bodyPr wrap="none" rtlCol="0">
              <a:spAutoFit/>
            </a:bodyPr>
            <a:lstStyle/>
            <a:p>
              <a:r>
                <a:rPr lang="en-US" sz="2400" dirty="0" smtClean="0">
                  <a:latin typeface="Arial" pitchFamily="34" charset="0"/>
                  <a:cs typeface="Arial" pitchFamily="34" charset="0"/>
                </a:rPr>
                <a:t>=</a:t>
              </a:r>
              <a:endParaRPr lang="en-US" sz="2400" dirty="0">
                <a:latin typeface="Arial" pitchFamily="34" charset="0"/>
                <a:cs typeface="Arial" pitchFamily="34" charset="0"/>
              </a:endParaRPr>
            </a:p>
          </p:txBody>
        </p:sp>
        <p:pic>
          <p:nvPicPr>
            <p:cNvPr id="19" name="Picture 18"/>
            <p:cNvPicPr>
              <a:picLocks noChangeAspect="1"/>
            </p:cNvPicPr>
            <p:nvPr/>
          </p:nvPicPr>
          <p:blipFill>
            <a:blip r:embed="rId3"/>
            <a:stretch>
              <a:fillRect/>
            </a:stretch>
          </p:blipFill>
          <p:spPr>
            <a:xfrm rot="10800000">
              <a:off x="7891864" y="4562475"/>
              <a:ext cx="959522" cy="533399"/>
            </a:xfrm>
            <a:prstGeom prst="rect">
              <a:avLst/>
            </a:prstGeom>
          </p:spPr>
        </p:pic>
      </p:grpSp>
      <p:pic>
        <p:nvPicPr>
          <p:cNvPr id="20" name="Picture 2"/>
          <p:cNvPicPr>
            <a:picLocks noChangeAspect="1" noChangeArrowheads="1"/>
          </p:cNvPicPr>
          <p:nvPr/>
        </p:nvPicPr>
        <p:blipFill>
          <a:blip r:embed="rId4"/>
          <a:srcRect/>
          <a:stretch>
            <a:fillRect/>
          </a:stretch>
        </p:blipFill>
        <p:spPr bwMode="auto">
          <a:xfrm>
            <a:off x="348734" y="4369662"/>
            <a:ext cx="2377440" cy="2061686"/>
          </a:xfrm>
          <a:prstGeom prst="rect">
            <a:avLst/>
          </a:prstGeom>
          <a:noFill/>
          <a:ln w="9525">
            <a:noFill/>
            <a:miter lim="800000"/>
            <a:headEnd/>
            <a:tailEnd/>
          </a:ln>
        </p:spPr>
      </p:pic>
      <p:sp>
        <p:nvSpPr>
          <p:cNvPr id="24" name="Rectangle 23"/>
          <p:cNvSpPr/>
          <p:nvPr/>
        </p:nvSpPr>
        <p:spPr>
          <a:xfrm>
            <a:off x="5905500" y="3911261"/>
            <a:ext cx="1314450" cy="4988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4"/>
          <p:cNvGrpSpPr/>
          <p:nvPr/>
        </p:nvGrpSpPr>
        <p:grpSpPr>
          <a:xfrm>
            <a:off x="4686300" y="3876676"/>
            <a:ext cx="2121572" cy="571499"/>
            <a:chOff x="6729814" y="4562475"/>
            <a:chExt cx="2121572" cy="571499"/>
          </a:xfrm>
        </p:grpSpPr>
        <p:pic>
          <p:nvPicPr>
            <p:cNvPr id="26" name="Picture 25"/>
            <p:cNvPicPr>
              <a:picLocks noChangeAspect="1"/>
            </p:cNvPicPr>
            <p:nvPr/>
          </p:nvPicPr>
          <p:blipFill>
            <a:blip r:embed="rId3"/>
            <a:stretch>
              <a:fillRect/>
            </a:stretch>
          </p:blipFill>
          <p:spPr>
            <a:xfrm>
              <a:off x="6729814" y="4600575"/>
              <a:ext cx="959522" cy="533399"/>
            </a:xfrm>
            <a:prstGeom prst="rect">
              <a:avLst/>
            </a:prstGeom>
          </p:spPr>
        </p:pic>
        <p:sp>
          <p:nvSpPr>
            <p:cNvPr id="27" name="TextBox 26"/>
            <p:cNvSpPr txBox="1"/>
            <p:nvPr/>
          </p:nvSpPr>
          <p:spPr>
            <a:xfrm>
              <a:off x="7573501" y="4606981"/>
              <a:ext cx="364202" cy="461665"/>
            </a:xfrm>
            <a:prstGeom prst="rect">
              <a:avLst/>
            </a:prstGeom>
            <a:noFill/>
          </p:spPr>
          <p:txBody>
            <a:bodyPr wrap="none" rtlCol="0">
              <a:spAutoFit/>
            </a:bodyPr>
            <a:lstStyle/>
            <a:p>
              <a:r>
                <a:rPr lang="en-US" sz="2400" dirty="0" smtClean="0">
                  <a:latin typeface="Arial" pitchFamily="34" charset="0"/>
                  <a:cs typeface="Arial" pitchFamily="34" charset="0"/>
                </a:rPr>
                <a:t>&gt;</a:t>
              </a:r>
              <a:endParaRPr lang="en-US" sz="2400" dirty="0">
                <a:latin typeface="Arial" pitchFamily="34" charset="0"/>
                <a:cs typeface="Arial" pitchFamily="34" charset="0"/>
              </a:endParaRPr>
            </a:p>
          </p:txBody>
        </p:sp>
        <p:pic>
          <p:nvPicPr>
            <p:cNvPr id="28" name="Picture 27"/>
            <p:cNvPicPr>
              <a:picLocks noChangeAspect="1"/>
            </p:cNvPicPr>
            <p:nvPr/>
          </p:nvPicPr>
          <p:blipFill>
            <a:blip r:embed="rId3"/>
            <a:stretch>
              <a:fillRect/>
            </a:stretch>
          </p:blipFill>
          <p:spPr>
            <a:xfrm rot="10800000">
              <a:off x="7891864" y="4562475"/>
              <a:ext cx="959522" cy="533399"/>
            </a:xfrm>
            <a:prstGeom prst="rect">
              <a:avLst/>
            </a:prstGeom>
          </p:spPr>
        </p:pic>
      </p:grpSp>
      <p:sp>
        <p:nvSpPr>
          <p:cNvPr id="34"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34</a:t>
            </a:fld>
            <a:endParaRPr lang="en-US" dirty="0"/>
          </a:p>
        </p:txBody>
      </p:sp>
      <p:sp>
        <p:nvSpPr>
          <p:cNvPr id="36" name="Footer Placeholder 1"/>
          <p:cNvSpPr>
            <a:spLocks noGrp="1"/>
          </p:cNvSpPr>
          <p:nvPr>
            <p:ph type="ftr" sz="quarter" idx="3"/>
          </p:nvPr>
        </p:nvSpPr>
        <p:spPr>
          <a:xfrm>
            <a:off x="2184407" y="6459713"/>
            <a:ext cx="4058349" cy="365125"/>
          </a:xfrm>
        </p:spPr>
        <p:txBody>
          <a:bodyPr/>
          <a:lstStyle/>
          <a:p>
            <a:r>
              <a:rPr lang="en-US" dirty="0" smtClean="0">
                <a:latin typeface="Arial" pitchFamily="34" charset="0"/>
                <a:cs typeface="Arial" pitchFamily="34" charset="0"/>
              </a:rPr>
              <a:t>MEIC Collaboration Meeting @ </a:t>
            </a:r>
            <a:r>
              <a:rPr lang="en-US" dirty="0" err="1" smtClean="0">
                <a:latin typeface="Arial" pitchFamily="34" charset="0"/>
                <a:cs typeface="Arial" pitchFamily="34" charset="0"/>
              </a:rPr>
              <a:t>JLab</a:t>
            </a:r>
            <a:r>
              <a:rPr lang="en-US" dirty="0" smtClean="0">
                <a:latin typeface="Arial" pitchFamily="34" charset="0"/>
                <a:cs typeface="Arial" pitchFamily="34" charset="0"/>
              </a:rPr>
              <a:t>  5-7 October 2015</a:t>
            </a:r>
            <a:endParaRPr lang="en-US" dirty="0">
              <a:latin typeface="Arial" pitchFamily="34" charset="0"/>
              <a:cs typeface="Arial" pitchFamily="34" charset="0"/>
            </a:endParaRPr>
          </a:p>
        </p:txBody>
      </p:sp>
      <p:grpSp>
        <p:nvGrpSpPr>
          <p:cNvPr id="49" name="Group 48"/>
          <p:cNvGrpSpPr/>
          <p:nvPr/>
        </p:nvGrpSpPr>
        <p:grpSpPr>
          <a:xfrm>
            <a:off x="405765" y="751543"/>
            <a:ext cx="8214360" cy="3195478"/>
            <a:chOff x="405765" y="751543"/>
            <a:chExt cx="8214360" cy="3195478"/>
          </a:xfrm>
        </p:grpSpPr>
        <p:pic>
          <p:nvPicPr>
            <p:cNvPr id="2" name="Picture 2"/>
            <p:cNvPicPr>
              <a:picLocks noChangeAspect="1" noChangeArrowheads="1"/>
            </p:cNvPicPr>
            <p:nvPr/>
          </p:nvPicPr>
          <p:blipFill>
            <a:blip r:embed="rId5"/>
            <a:srcRect l="75494"/>
            <a:stretch>
              <a:fillRect/>
            </a:stretch>
          </p:blipFill>
          <p:spPr bwMode="auto">
            <a:xfrm>
              <a:off x="405765" y="932518"/>
              <a:ext cx="1985010" cy="2994660"/>
            </a:xfrm>
            <a:prstGeom prst="rect">
              <a:avLst/>
            </a:prstGeom>
            <a:noFill/>
            <a:ln w="9525">
              <a:noFill/>
              <a:miter lim="800000"/>
              <a:headEnd/>
              <a:tailEnd/>
            </a:ln>
          </p:spPr>
        </p:pic>
        <p:grpSp>
          <p:nvGrpSpPr>
            <p:cNvPr id="16" name="Group 4"/>
            <p:cNvGrpSpPr/>
            <p:nvPr/>
          </p:nvGrpSpPr>
          <p:grpSpPr>
            <a:xfrm>
              <a:off x="7267575" y="932518"/>
              <a:ext cx="1352550" cy="2994660"/>
              <a:chOff x="666750" y="3028018"/>
              <a:chExt cx="1352550" cy="2994660"/>
            </a:xfrm>
          </p:grpSpPr>
          <p:pic>
            <p:nvPicPr>
              <p:cNvPr id="3" name="Picture 2"/>
              <p:cNvPicPr>
                <a:picLocks noChangeAspect="1" noChangeArrowheads="1"/>
              </p:cNvPicPr>
              <p:nvPr/>
            </p:nvPicPr>
            <p:blipFill>
              <a:blip r:embed="rId5"/>
              <a:srcRect r="83302"/>
              <a:stretch>
                <a:fillRect/>
              </a:stretch>
            </p:blipFill>
            <p:spPr bwMode="auto">
              <a:xfrm>
                <a:off x="666750" y="3028018"/>
                <a:ext cx="1352550" cy="2994660"/>
              </a:xfrm>
              <a:prstGeom prst="rect">
                <a:avLst/>
              </a:prstGeom>
              <a:noFill/>
              <a:ln w="9525">
                <a:noFill/>
                <a:miter lim="800000"/>
                <a:headEnd/>
                <a:tailEnd/>
              </a:ln>
            </p:spPr>
          </p:pic>
          <p:sp>
            <p:nvSpPr>
              <p:cNvPr id="4" name="Rectangle 3"/>
              <p:cNvSpPr/>
              <p:nvPr/>
            </p:nvSpPr>
            <p:spPr>
              <a:xfrm>
                <a:off x="1666875" y="4295775"/>
                <a:ext cx="352425" cy="3238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2"/>
            <p:cNvPicPr>
              <a:picLocks noChangeAspect="1" noChangeArrowheads="1"/>
            </p:cNvPicPr>
            <p:nvPr/>
          </p:nvPicPr>
          <p:blipFill>
            <a:blip r:embed="rId5"/>
            <a:srcRect l="16698" r="64252"/>
            <a:stretch>
              <a:fillRect/>
            </a:stretch>
          </p:blipFill>
          <p:spPr bwMode="auto">
            <a:xfrm>
              <a:off x="5724525" y="932518"/>
              <a:ext cx="1543050" cy="2994660"/>
            </a:xfrm>
            <a:prstGeom prst="rect">
              <a:avLst/>
            </a:prstGeom>
            <a:noFill/>
            <a:ln w="9525">
              <a:noFill/>
              <a:miter lim="800000"/>
              <a:headEnd/>
              <a:tailEnd/>
            </a:ln>
          </p:spPr>
        </p:pic>
        <p:sp>
          <p:nvSpPr>
            <p:cNvPr id="7" name="Rectangle 6"/>
            <p:cNvSpPr/>
            <p:nvPr/>
          </p:nvSpPr>
          <p:spPr>
            <a:xfrm>
              <a:off x="5724525" y="2095500"/>
              <a:ext cx="209550" cy="5238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5"/>
            <a:srcRect l="35395" r="46849"/>
            <a:stretch>
              <a:fillRect/>
            </a:stretch>
          </p:blipFill>
          <p:spPr bwMode="auto">
            <a:xfrm>
              <a:off x="4429125" y="932518"/>
              <a:ext cx="1438275" cy="2994660"/>
            </a:xfrm>
            <a:prstGeom prst="rect">
              <a:avLst/>
            </a:prstGeom>
            <a:noFill/>
            <a:ln w="9525">
              <a:noFill/>
              <a:miter lim="800000"/>
              <a:headEnd/>
              <a:tailEnd/>
            </a:ln>
          </p:spPr>
        </p:pic>
        <p:pic>
          <p:nvPicPr>
            <p:cNvPr id="10" name="Picture 2"/>
            <p:cNvPicPr>
              <a:picLocks noChangeAspect="1" noChangeArrowheads="1"/>
            </p:cNvPicPr>
            <p:nvPr/>
          </p:nvPicPr>
          <p:blipFill>
            <a:blip r:embed="rId5"/>
            <a:srcRect l="52563" r="24506"/>
            <a:stretch>
              <a:fillRect/>
            </a:stretch>
          </p:blipFill>
          <p:spPr bwMode="auto">
            <a:xfrm>
              <a:off x="2381250" y="932518"/>
              <a:ext cx="1857375" cy="2994660"/>
            </a:xfrm>
            <a:prstGeom prst="rect">
              <a:avLst/>
            </a:prstGeom>
            <a:noFill/>
            <a:ln w="9525">
              <a:noFill/>
              <a:miter lim="800000"/>
              <a:headEnd/>
              <a:tailEnd/>
            </a:ln>
          </p:spPr>
        </p:pic>
        <p:sp>
          <p:nvSpPr>
            <p:cNvPr id="14" name="TextBox 13"/>
            <p:cNvSpPr txBox="1"/>
            <p:nvPr/>
          </p:nvSpPr>
          <p:spPr>
            <a:xfrm>
              <a:off x="7394789" y="751543"/>
              <a:ext cx="907621" cy="276999"/>
            </a:xfrm>
            <a:prstGeom prst="rect">
              <a:avLst/>
            </a:prstGeom>
            <a:noFill/>
          </p:spPr>
          <p:txBody>
            <a:bodyPr wrap="none" rtlCol="0">
              <a:spAutoFit/>
            </a:bodyPr>
            <a:lstStyle/>
            <a:p>
              <a:r>
                <a:rPr lang="en-US" sz="1200"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Resolution</a:t>
              </a:r>
              <a:endParaRPr lang="en-US" sz="1200" dirty="0">
                <a:solidFill>
                  <a:srgbClr val="0000FF"/>
                </a:solidFill>
                <a:effectLst>
                  <a:outerShdw blurRad="38100" dist="38100" dir="2700000" algn="tl">
                    <a:srgbClr val="000000">
                      <a:alpha val="43137"/>
                    </a:srgbClr>
                  </a:outerShdw>
                </a:effectLst>
                <a:latin typeface="Arial" pitchFamily="34" charset="0"/>
                <a:cs typeface="Arial" pitchFamily="34" charset="0"/>
              </a:endParaRPr>
            </a:p>
          </p:txBody>
        </p:sp>
        <p:cxnSp>
          <p:nvCxnSpPr>
            <p:cNvPr id="15" name="Straight Arrow Connector 14"/>
            <p:cNvCxnSpPr/>
            <p:nvPr/>
          </p:nvCxnSpPr>
          <p:spPr>
            <a:xfrm>
              <a:off x="1562100" y="884893"/>
              <a:ext cx="5769647" cy="0"/>
            </a:xfrm>
            <a:prstGeom prst="straightConnector1">
              <a:avLst/>
            </a:prstGeom>
            <a:ln>
              <a:solidFill>
                <a:srgbClr val="0000FF"/>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48" name="Group 47"/>
            <p:cNvGrpSpPr/>
            <p:nvPr/>
          </p:nvGrpSpPr>
          <p:grpSpPr>
            <a:xfrm>
              <a:off x="7138982" y="2768122"/>
              <a:ext cx="1339123" cy="1178899"/>
              <a:chOff x="8620125" y="3911261"/>
              <a:chExt cx="1339123" cy="1178899"/>
            </a:xfrm>
          </p:grpSpPr>
          <p:pic>
            <p:nvPicPr>
              <p:cNvPr id="47" name="Picture 2"/>
              <p:cNvPicPr>
                <a:picLocks noChangeAspect="1" noChangeArrowheads="1"/>
              </p:cNvPicPr>
              <p:nvPr/>
            </p:nvPicPr>
            <p:blipFill>
              <a:blip r:embed="rId5"/>
              <a:srcRect l="16698" t="60633" r="66770"/>
              <a:stretch>
                <a:fillRect/>
              </a:stretch>
            </p:blipFill>
            <p:spPr bwMode="auto">
              <a:xfrm>
                <a:off x="8620125" y="3911261"/>
                <a:ext cx="1339123" cy="1178899"/>
              </a:xfrm>
              <a:prstGeom prst="rect">
                <a:avLst/>
              </a:prstGeom>
              <a:noFill/>
              <a:ln w="9525">
                <a:noFill/>
                <a:miter lim="800000"/>
                <a:headEnd/>
                <a:tailEnd/>
              </a:ln>
            </p:spPr>
          </p:pic>
          <p:grpSp>
            <p:nvGrpSpPr>
              <p:cNvPr id="46" name="Group 45"/>
              <p:cNvGrpSpPr/>
              <p:nvPr/>
            </p:nvGrpSpPr>
            <p:grpSpPr>
              <a:xfrm>
                <a:off x="8833681" y="4102596"/>
                <a:ext cx="783537" cy="907078"/>
                <a:chOff x="8833681" y="4102596"/>
                <a:chExt cx="783537" cy="907078"/>
              </a:xfrm>
            </p:grpSpPr>
            <p:sp>
              <p:nvSpPr>
                <p:cNvPr id="37" name="Rounded Rectangle 36"/>
                <p:cNvSpPr/>
                <p:nvPr/>
              </p:nvSpPr>
              <p:spPr>
                <a:xfrm>
                  <a:off x="9016733" y="4102596"/>
                  <a:ext cx="160318" cy="176270"/>
                </a:xfrm>
                <a:prstGeom prst="roundRect">
                  <a:avLst/>
                </a:prstGeom>
                <a:solidFill>
                  <a:schemeClr val="bg2"/>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ounded Rectangle 37"/>
                <p:cNvSpPr/>
                <p:nvPr/>
              </p:nvSpPr>
              <p:spPr>
                <a:xfrm>
                  <a:off x="9199084" y="4728748"/>
                  <a:ext cx="418134" cy="176270"/>
                </a:xfrm>
                <a:prstGeom prst="roundRect">
                  <a:avLst/>
                </a:prstGeom>
                <a:solidFill>
                  <a:schemeClr val="bg2"/>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ounded Rectangle 38"/>
                <p:cNvSpPr/>
                <p:nvPr/>
              </p:nvSpPr>
              <p:spPr>
                <a:xfrm>
                  <a:off x="9031991" y="4781995"/>
                  <a:ext cx="363557" cy="176270"/>
                </a:xfrm>
                <a:prstGeom prst="roundRect">
                  <a:avLst/>
                </a:prstGeom>
                <a:solidFill>
                  <a:schemeClr val="bg2"/>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ounded Rectangle 39"/>
                <p:cNvSpPr/>
                <p:nvPr/>
              </p:nvSpPr>
              <p:spPr>
                <a:xfrm>
                  <a:off x="9129306" y="4772814"/>
                  <a:ext cx="378250" cy="194630"/>
                </a:xfrm>
                <a:prstGeom prst="roundRect">
                  <a:avLst/>
                </a:prstGeom>
                <a:solidFill>
                  <a:schemeClr val="bg2"/>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ounded Rectangle 40"/>
                <p:cNvSpPr/>
                <p:nvPr/>
              </p:nvSpPr>
              <p:spPr>
                <a:xfrm>
                  <a:off x="9138485" y="4794848"/>
                  <a:ext cx="280935" cy="214826"/>
                </a:xfrm>
                <a:prstGeom prst="roundRect">
                  <a:avLst/>
                </a:prstGeom>
                <a:solidFill>
                  <a:schemeClr val="bg2"/>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ounded Rectangle 41"/>
                <p:cNvSpPr/>
                <p:nvPr/>
              </p:nvSpPr>
              <p:spPr>
                <a:xfrm flipH="1">
                  <a:off x="8977232" y="4132163"/>
                  <a:ext cx="197798" cy="411679"/>
                </a:xfrm>
                <a:prstGeom prst="roundRect">
                  <a:avLst/>
                </a:prstGeom>
                <a:solidFill>
                  <a:schemeClr val="bg2"/>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ounded Rectangle 42"/>
                <p:cNvSpPr/>
                <p:nvPr/>
              </p:nvSpPr>
              <p:spPr>
                <a:xfrm flipH="1">
                  <a:off x="9419420" y="4168698"/>
                  <a:ext cx="197798" cy="301511"/>
                </a:xfrm>
                <a:prstGeom prst="roundRect">
                  <a:avLst/>
                </a:prstGeom>
                <a:solidFill>
                  <a:schemeClr val="bg2"/>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ounded Rectangle 43"/>
                <p:cNvSpPr/>
                <p:nvPr/>
              </p:nvSpPr>
              <p:spPr>
                <a:xfrm flipH="1">
                  <a:off x="8833681" y="4221945"/>
                  <a:ext cx="197798" cy="301511"/>
                </a:xfrm>
                <a:prstGeom prst="roundRect">
                  <a:avLst/>
                </a:prstGeom>
                <a:solidFill>
                  <a:schemeClr val="bg2"/>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ounded Rectangle 44"/>
                <p:cNvSpPr/>
                <p:nvPr/>
              </p:nvSpPr>
              <p:spPr>
                <a:xfrm>
                  <a:off x="8866732" y="4351779"/>
                  <a:ext cx="67379" cy="214826"/>
                </a:xfrm>
                <a:prstGeom prst="roundRect">
                  <a:avLst/>
                </a:prstGeom>
                <a:solidFill>
                  <a:schemeClr val="bg2"/>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13" name="Picture 2"/>
            <p:cNvPicPr>
              <a:picLocks noChangeAspect="1" noChangeArrowheads="1"/>
            </p:cNvPicPr>
            <p:nvPr/>
          </p:nvPicPr>
          <p:blipFill>
            <a:blip r:embed="rId5"/>
            <a:srcRect l="12465" t="37881" r="79539" b="40809"/>
            <a:stretch>
              <a:fillRect/>
            </a:stretch>
          </p:blipFill>
          <p:spPr bwMode="auto">
            <a:xfrm>
              <a:off x="6819900" y="2209800"/>
              <a:ext cx="647700" cy="638175"/>
            </a:xfrm>
            <a:prstGeom prst="rect">
              <a:avLst/>
            </a:prstGeom>
            <a:noFill/>
            <a:ln w="9525">
              <a:solidFill>
                <a:schemeClr val="tx1"/>
              </a:solidFill>
              <a:miter lim="800000"/>
              <a:headEnd/>
              <a:tailEnd/>
            </a:ln>
          </p:spPr>
        </p:pic>
      </p:grpSp>
    </p:spTree>
    <p:extLst>
      <p:ext uri="{BB962C8B-B14F-4D97-AF65-F5344CB8AC3E}">
        <p14:creationId xmlns="" xmlns:p14="http://schemas.microsoft.com/office/powerpoint/2010/main" val="19448822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824162" y="4322934"/>
            <a:ext cx="6224589" cy="2112264"/>
            <a:chOff x="2824162" y="4322934"/>
            <a:chExt cx="6224589" cy="2112264"/>
          </a:xfrm>
        </p:grpSpPr>
        <p:sp>
          <p:nvSpPr>
            <p:cNvPr id="29" name="Rectangle 28"/>
            <p:cNvSpPr/>
            <p:nvPr/>
          </p:nvSpPr>
          <p:spPr>
            <a:xfrm>
              <a:off x="3457575" y="6018657"/>
              <a:ext cx="470230" cy="4126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29"/>
            <p:cNvGrpSpPr/>
            <p:nvPr/>
          </p:nvGrpSpPr>
          <p:grpSpPr>
            <a:xfrm>
              <a:off x="3598595" y="4322934"/>
              <a:ext cx="5450156" cy="2112264"/>
              <a:chOff x="5027173" y="2647677"/>
              <a:chExt cx="4050577" cy="2112264"/>
            </a:xfrm>
          </p:grpSpPr>
          <p:pic>
            <p:nvPicPr>
              <p:cNvPr id="31" name="Picture 30"/>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039912" y="2647677"/>
                <a:ext cx="4037838" cy="2112264"/>
              </a:xfrm>
              <a:prstGeom prst="rect">
                <a:avLst/>
              </a:prstGeom>
            </p:spPr>
          </p:pic>
          <p:sp>
            <p:nvSpPr>
              <p:cNvPr id="32" name="Rectangle 31"/>
              <p:cNvSpPr/>
              <p:nvPr/>
            </p:nvSpPr>
            <p:spPr bwMode="auto">
              <a:xfrm>
                <a:off x="5027173" y="4343400"/>
                <a:ext cx="244670" cy="29641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sp>
          <p:nvSpPr>
            <p:cNvPr id="33" name="TextBox 32"/>
            <p:cNvSpPr txBox="1"/>
            <p:nvPr/>
          </p:nvSpPr>
          <p:spPr>
            <a:xfrm>
              <a:off x="2824162" y="4619625"/>
              <a:ext cx="1705916" cy="461665"/>
            </a:xfrm>
            <a:prstGeom prst="rect">
              <a:avLst/>
            </a:prstGeom>
            <a:solidFill>
              <a:schemeClr val="bg1"/>
            </a:solidFill>
          </p:spPr>
          <p:txBody>
            <a:bodyPr wrap="none" rtlCol="0">
              <a:spAutoFit/>
            </a:bodyPr>
            <a:lstStyle/>
            <a:p>
              <a:r>
                <a:rPr lang="en-US" sz="2400" b="1" dirty="0" smtClean="0">
                  <a:latin typeface="Arial" panose="020B0604020202020204" pitchFamily="34" charset="0"/>
                  <a:cs typeface="Arial" panose="020B0604020202020204" pitchFamily="34" charset="0"/>
                </a:rPr>
                <a:t>Saturation</a:t>
              </a:r>
              <a:endParaRPr lang="en-US" sz="2400" b="1" dirty="0">
                <a:latin typeface="Arial" panose="020B0604020202020204" pitchFamily="34" charset="0"/>
                <a:cs typeface="Arial" panose="020B0604020202020204" pitchFamily="34" charset="0"/>
              </a:endParaRPr>
            </a:p>
          </p:txBody>
        </p:sp>
      </p:grpSp>
      <p:grpSp>
        <p:nvGrpSpPr>
          <p:cNvPr id="5" name="Group 10"/>
          <p:cNvGrpSpPr/>
          <p:nvPr/>
        </p:nvGrpSpPr>
        <p:grpSpPr>
          <a:xfrm>
            <a:off x="405765" y="932518"/>
            <a:ext cx="8214360" cy="2994660"/>
            <a:chOff x="358140" y="3447118"/>
            <a:chExt cx="8214360" cy="2994660"/>
          </a:xfrm>
        </p:grpSpPr>
        <p:pic>
          <p:nvPicPr>
            <p:cNvPr id="2" name="Picture 2"/>
            <p:cNvPicPr>
              <a:picLocks noChangeAspect="1" noChangeArrowheads="1"/>
            </p:cNvPicPr>
            <p:nvPr/>
          </p:nvPicPr>
          <p:blipFill>
            <a:blip r:embed="rId3"/>
            <a:srcRect l="75494"/>
            <a:stretch>
              <a:fillRect/>
            </a:stretch>
          </p:blipFill>
          <p:spPr bwMode="auto">
            <a:xfrm>
              <a:off x="358140" y="3447118"/>
              <a:ext cx="1985010" cy="2994660"/>
            </a:xfrm>
            <a:prstGeom prst="rect">
              <a:avLst/>
            </a:prstGeom>
            <a:noFill/>
            <a:ln w="9525">
              <a:noFill/>
              <a:miter lim="800000"/>
              <a:headEnd/>
              <a:tailEnd/>
            </a:ln>
          </p:spPr>
        </p:pic>
        <p:grpSp>
          <p:nvGrpSpPr>
            <p:cNvPr id="8" name="Group 4"/>
            <p:cNvGrpSpPr/>
            <p:nvPr/>
          </p:nvGrpSpPr>
          <p:grpSpPr>
            <a:xfrm>
              <a:off x="7219950" y="3447118"/>
              <a:ext cx="1352550" cy="2994660"/>
              <a:chOff x="666750" y="3028018"/>
              <a:chExt cx="1352550" cy="2994660"/>
            </a:xfrm>
          </p:grpSpPr>
          <p:pic>
            <p:nvPicPr>
              <p:cNvPr id="3" name="Picture 2"/>
              <p:cNvPicPr>
                <a:picLocks noChangeAspect="1" noChangeArrowheads="1"/>
              </p:cNvPicPr>
              <p:nvPr/>
            </p:nvPicPr>
            <p:blipFill>
              <a:blip r:embed="rId3"/>
              <a:srcRect r="83302"/>
              <a:stretch>
                <a:fillRect/>
              </a:stretch>
            </p:blipFill>
            <p:spPr bwMode="auto">
              <a:xfrm>
                <a:off x="666750" y="3028018"/>
                <a:ext cx="1352550" cy="2994660"/>
              </a:xfrm>
              <a:prstGeom prst="rect">
                <a:avLst/>
              </a:prstGeom>
              <a:noFill/>
              <a:ln w="9525">
                <a:noFill/>
                <a:miter lim="800000"/>
                <a:headEnd/>
                <a:tailEnd/>
              </a:ln>
            </p:spPr>
          </p:pic>
          <p:sp>
            <p:nvSpPr>
              <p:cNvPr id="4" name="Rectangle 3"/>
              <p:cNvSpPr/>
              <p:nvPr/>
            </p:nvSpPr>
            <p:spPr>
              <a:xfrm>
                <a:off x="1666875" y="4295775"/>
                <a:ext cx="352425" cy="3238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7"/>
            <p:cNvGrpSpPr/>
            <p:nvPr/>
          </p:nvGrpSpPr>
          <p:grpSpPr>
            <a:xfrm>
              <a:off x="5676900" y="3447118"/>
              <a:ext cx="1543050" cy="2994660"/>
              <a:chOff x="2019300" y="1056343"/>
              <a:chExt cx="1543050" cy="2994660"/>
            </a:xfrm>
          </p:grpSpPr>
          <p:pic>
            <p:nvPicPr>
              <p:cNvPr id="6" name="Picture 2"/>
              <p:cNvPicPr>
                <a:picLocks noChangeAspect="1" noChangeArrowheads="1"/>
              </p:cNvPicPr>
              <p:nvPr/>
            </p:nvPicPr>
            <p:blipFill>
              <a:blip r:embed="rId3"/>
              <a:srcRect l="16698" r="64252"/>
              <a:stretch>
                <a:fillRect/>
              </a:stretch>
            </p:blipFill>
            <p:spPr bwMode="auto">
              <a:xfrm>
                <a:off x="2019300" y="1056343"/>
                <a:ext cx="1543050" cy="2994660"/>
              </a:xfrm>
              <a:prstGeom prst="rect">
                <a:avLst/>
              </a:prstGeom>
              <a:noFill/>
              <a:ln w="9525">
                <a:noFill/>
                <a:miter lim="800000"/>
                <a:headEnd/>
                <a:tailEnd/>
              </a:ln>
            </p:spPr>
          </p:pic>
          <p:sp>
            <p:nvSpPr>
              <p:cNvPr id="7" name="Rectangle 6"/>
              <p:cNvSpPr/>
              <p:nvPr/>
            </p:nvSpPr>
            <p:spPr>
              <a:xfrm>
                <a:off x="2019300" y="2219325"/>
                <a:ext cx="209550" cy="5238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2"/>
            <p:cNvPicPr>
              <a:picLocks noChangeAspect="1" noChangeArrowheads="1"/>
            </p:cNvPicPr>
            <p:nvPr/>
          </p:nvPicPr>
          <p:blipFill>
            <a:blip r:embed="rId3"/>
            <a:srcRect l="35395" r="46849"/>
            <a:stretch>
              <a:fillRect/>
            </a:stretch>
          </p:blipFill>
          <p:spPr bwMode="auto">
            <a:xfrm>
              <a:off x="4381500" y="3447118"/>
              <a:ext cx="1438275" cy="2994660"/>
            </a:xfrm>
            <a:prstGeom prst="rect">
              <a:avLst/>
            </a:prstGeom>
            <a:noFill/>
            <a:ln w="9525">
              <a:noFill/>
              <a:miter lim="800000"/>
              <a:headEnd/>
              <a:tailEnd/>
            </a:ln>
          </p:spPr>
        </p:pic>
        <p:pic>
          <p:nvPicPr>
            <p:cNvPr id="10" name="Picture 2"/>
            <p:cNvPicPr>
              <a:picLocks noChangeAspect="1" noChangeArrowheads="1"/>
            </p:cNvPicPr>
            <p:nvPr/>
          </p:nvPicPr>
          <p:blipFill>
            <a:blip r:embed="rId3"/>
            <a:srcRect l="52563" r="24506"/>
            <a:stretch>
              <a:fillRect/>
            </a:stretch>
          </p:blipFill>
          <p:spPr bwMode="auto">
            <a:xfrm>
              <a:off x="2333625" y="3447118"/>
              <a:ext cx="1857375" cy="2994660"/>
            </a:xfrm>
            <a:prstGeom prst="rect">
              <a:avLst/>
            </a:prstGeom>
            <a:noFill/>
            <a:ln w="9525">
              <a:noFill/>
              <a:miter lim="800000"/>
              <a:headEnd/>
              <a:tailEnd/>
            </a:ln>
          </p:spPr>
        </p:pic>
      </p:grpSp>
      <p:sp>
        <p:nvSpPr>
          <p:cNvPr id="12" name="Rectangle 1026"/>
          <p:cNvSpPr txBox="1">
            <a:spLocks noChangeArrowheads="1"/>
          </p:cNvSpPr>
          <p:nvPr/>
        </p:nvSpPr>
        <p:spPr>
          <a:xfrm>
            <a:off x="0" y="80963"/>
            <a:ext cx="9144000" cy="566737"/>
          </a:xfrm>
          <a:prstGeom prst="rect">
            <a:avLst/>
          </a:prstGeom>
        </p:spPr>
        <p:txBody>
          <a:bodyPr lIns="90360" tIns="44280" rIns="90360" bIns="44280"/>
          <a:lstStyle/>
          <a:p>
            <a:pPr algn="ctr" defTabSz="457200" eaLnBrk="0" hangingPunct="0">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b="1" kern="0" dirty="0">
                <a:latin typeface="Arial" pitchFamily="34" charset="0"/>
                <a:cs typeface="Arial" pitchFamily="34" charset="0"/>
              </a:rPr>
              <a:t>The </a:t>
            </a:r>
            <a:r>
              <a:rPr lang="en-US" sz="2800" b="1" kern="0" dirty="0" smtClean="0">
                <a:latin typeface="Arial" pitchFamily="34" charset="0"/>
                <a:cs typeface="Arial" pitchFamily="34" charset="0"/>
              </a:rPr>
              <a:t>Evolution </a:t>
            </a:r>
            <a:r>
              <a:rPr lang="en-US" sz="2800" b="1" kern="0" dirty="0">
                <a:latin typeface="Arial" pitchFamily="34" charset="0"/>
                <a:cs typeface="Arial" pitchFamily="34" charset="0"/>
              </a:rPr>
              <a:t>of </a:t>
            </a:r>
            <a:r>
              <a:rPr lang="en-US" sz="2800" b="1" kern="0" dirty="0" smtClean="0">
                <a:latin typeface="Arial" pitchFamily="34" charset="0"/>
                <a:cs typeface="Arial" pitchFamily="34" charset="0"/>
              </a:rPr>
              <a:t>a Proton – Deep into the Sea </a:t>
            </a:r>
            <a:endParaRPr lang="en-GB" sz="2800" b="1" kern="0" dirty="0">
              <a:latin typeface="Arial" pitchFamily="34" charset="0"/>
              <a:cs typeface="Arial" pitchFamily="34" charset="0"/>
            </a:endParaRPr>
          </a:p>
        </p:txBody>
      </p:sp>
      <p:pic>
        <p:nvPicPr>
          <p:cNvPr id="13" name="Picture 2"/>
          <p:cNvPicPr>
            <a:picLocks noChangeAspect="1" noChangeArrowheads="1"/>
          </p:cNvPicPr>
          <p:nvPr/>
        </p:nvPicPr>
        <p:blipFill>
          <a:blip r:embed="rId3"/>
          <a:srcRect l="12465" t="37881" r="79539" b="40809"/>
          <a:stretch>
            <a:fillRect/>
          </a:stretch>
        </p:blipFill>
        <p:spPr bwMode="auto">
          <a:xfrm>
            <a:off x="6819900" y="2209800"/>
            <a:ext cx="647700" cy="638175"/>
          </a:xfrm>
          <a:prstGeom prst="rect">
            <a:avLst/>
          </a:prstGeom>
          <a:noFill/>
          <a:ln w="9525">
            <a:solidFill>
              <a:schemeClr val="tx1"/>
            </a:solidFill>
            <a:miter lim="800000"/>
            <a:headEnd/>
            <a:tailEnd/>
          </a:ln>
        </p:spPr>
      </p:pic>
      <p:grpSp>
        <p:nvGrpSpPr>
          <p:cNvPr id="16" name="Group 15"/>
          <p:cNvGrpSpPr/>
          <p:nvPr/>
        </p:nvGrpSpPr>
        <p:grpSpPr>
          <a:xfrm>
            <a:off x="491490" y="3860503"/>
            <a:ext cx="2121572" cy="571499"/>
            <a:chOff x="6729814" y="4562475"/>
            <a:chExt cx="2121572" cy="571499"/>
          </a:xfrm>
        </p:grpSpPr>
        <p:pic>
          <p:nvPicPr>
            <p:cNvPr id="17" name="Picture 16"/>
            <p:cNvPicPr>
              <a:picLocks noChangeAspect="1"/>
            </p:cNvPicPr>
            <p:nvPr/>
          </p:nvPicPr>
          <p:blipFill>
            <a:blip r:embed="rId4"/>
            <a:stretch>
              <a:fillRect/>
            </a:stretch>
          </p:blipFill>
          <p:spPr>
            <a:xfrm>
              <a:off x="6729814" y="4600575"/>
              <a:ext cx="959522" cy="533399"/>
            </a:xfrm>
            <a:prstGeom prst="rect">
              <a:avLst/>
            </a:prstGeom>
          </p:spPr>
        </p:pic>
        <p:sp>
          <p:nvSpPr>
            <p:cNvPr id="18" name="TextBox 17"/>
            <p:cNvSpPr txBox="1"/>
            <p:nvPr/>
          </p:nvSpPr>
          <p:spPr>
            <a:xfrm>
              <a:off x="7573501" y="4606981"/>
              <a:ext cx="364202" cy="461665"/>
            </a:xfrm>
            <a:prstGeom prst="rect">
              <a:avLst/>
            </a:prstGeom>
            <a:noFill/>
          </p:spPr>
          <p:txBody>
            <a:bodyPr wrap="none" rtlCol="0">
              <a:spAutoFit/>
            </a:bodyPr>
            <a:lstStyle/>
            <a:p>
              <a:r>
                <a:rPr lang="en-US" sz="2400" dirty="0" smtClean="0">
                  <a:latin typeface="Arial" pitchFamily="34" charset="0"/>
                  <a:cs typeface="Arial" pitchFamily="34" charset="0"/>
                </a:rPr>
                <a:t>=</a:t>
              </a:r>
              <a:endParaRPr lang="en-US" sz="2400" dirty="0">
                <a:latin typeface="Arial" pitchFamily="34" charset="0"/>
                <a:cs typeface="Arial" pitchFamily="34" charset="0"/>
              </a:endParaRPr>
            </a:p>
          </p:txBody>
        </p:sp>
        <p:pic>
          <p:nvPicPr>
            <p:cNvPr id="19" name="Picture 18"/>
            <p:cNvPicPr>
              <a:picLocks noChangeAspect="1"/>
            </p:cNvPicPr>
            <p:nvPr/>
          </p:nvPicPr>
          <p:blipFill>
            <a:blip r:embed="rId4"/>
            <a:stretch>
              <a:fillRect/>
            </a:stretch>
          </p:blipFill>
          <p:spPr>
            <a:xfrm rot="10800000">
              <a:off x="7891864" y="4562475"/>
              <a:ext cx="959522" cy="533399"/>
            </a:xfrm>
            <a:prstGeom prst="rect">
              <a:avLst/>
            </a:prstGeom>
          </p:spPr>
        </p:pic>
      </p:grpSp>
      <p:pic>
        <p:nvPicPr>
          <p:cNvPr id="20" name="Picture 2"/>
          <p:cNvPicPr>
            <a:picLocks noChangeAspect="1" noChangeArrowheads="1"/>
          </p:cNvPicPr>
          <p:nvPr/>
        </p:nvPicPr>
        <p:blipFill>
          <a:blip r:embed="rId5"/>
          <a:srcRect/>
          <a:stretch>
            <a:fillRect/>
          </a:stretch>
        </p:blipFill>
        <p:spPr bwMode="auto">
          <a:xfrm>
            <a:off x="348734" y="4369662"/>
            <a:ext cx="2377440" cy="2061686"/>
          </a:xfrm>
          <a:prstGeom prst="rect">
            <a:avLst/>
          </a:prstGeom>
          <a:noFill/>
          <a:ln w="9525">
            <a:noFill/>
            <a:miter lim="800000"/>
            <a:headEnd/>
            <a:tailEnd/>
          </a:ln>
        </p:spPr>
      </p:pic>
      <p:sp>
        <p:nvSpPr>
          <p:cNvPr id="24" name="Rectangle 23"/>
          <p:cNvSpPr/>
          <p:nvPr/>
        </p:nvSpPr>
        <p:spPr>
          <a:xfrm>
            <a:off x="5905500" y="3911261"/>
            <a:ext cx="1314450" cy="4988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p:cNvGrpSpPr/>
          <p:nvPr/>
        </p:nvGrpSpPr>
        <p:grpSpPr>
          <a:xfrm>
            <a:off x="4686300" y="3876676"/>
            <a:ext cx="2121572" cy="571499"/>
            <a:chOff x="6729814" y="4562475"/>
            <a:chExt cx="2121572" cy="571499"/>
          </a:xfrm>
        </p:grpSpPr>
        <p:pic>
          <p:nvPicPr>
            <p:cNvPr id="26" name="Picture 25"/>
            <p:cNvPicPr>
              <a:picLocks noChangeAspect="1"/>
            </p:cNvPicPr>
            <p:nvPr/>
          </p:nvPicPr>
          <p:blipFill>
            <a:blip r:embed="rId4"/>
            <a:stretch>
              <a:fillRect/>
            </a:stretch>
          </p:blipFill>
          <p:spPr>
            <a:xfrm>
              <a:off x="6729814" y="4600575"/>
              <a:ext cx="959522" cy="533399"/>
            </a:xfrm>
            <a:prstGeom prst="rect">
              <a:avLst/>
            </a:prstGeom>
          </p:spPr>
        </p:pic>
        <p:sp>
          <p:nvSpPr>
            <p:cNvPr id="27" name="TextBox 26"/>
            <p:cNvSpPr txBox="1"/>
            <p:nvPr/>
          </p:nvSpPr>
          <p:spPr>
            <a:xfrm>
              <a:off x="7573501" y="4606981"/>
              <a:ext cx="364202" cy="461665"/>
            </a:xfrm>
            <a:prstGeom prst="rect">
              <a:avLst/>
            </a:prstGeom>
            <a:noFill/>
          </p:spPr>
          <p:txBody>
            <a:bodyPr wrap="none" rtlCol="0">
              <a:spAutoFit/>
            </a:bodyPr>
            <a:lstStyle/>
            <a:p>
              <a:r>
                <a:rPr lang="en-US" sz="2400" dirty="0" smtClean="0">
                  <a:latin typeface="Arial" pitchFamily="34" charset="0"/>
                  <a:cs typeface="Arial" pitchFamily="34" charset="0"/>
                </a:rPr>
                <a:t>&gt;</a:t>
              </a:r>
              <a:endParaRPr lang="en-US" sz="2400" dirty="0">
                <a:latin typeface="Arial" pitchFamily="34" charset="0"/>
                <a:cs typeface="Arial" pitchFamily="34" charset="0"/>
              </a:endParaRPr>
            </a:p>
          </p:txBody>
        </p:sp>
        <p:pic>
          <p:nvPicPr>
            <p:cNvPr id="28" name="Picture 27"/>
            <p:cNvPicPr>
              <a:picLocks noChangeAspect="1"/>
            </p:cNvPicPr>
            <p:nvPr/>
          </p:nvPicPr>
          <p:blipFill>
            <a:blip r:embed="rId4"/>
            <a:stretch>
              <a:fillRect/>
            </a:stretch>
          </p:blipFill>
          <p:spPr>
            <a:xfrm rot="10800000">
              <a:off x="7891864" y="4562475"/>
              <a:ext cx="959522" cy="533399"/>
            </a:xfrm>
            <a:prstGeom prst="rect">
              <a:avLst/>
            </a:prstGeom>
          </p:spPr>
        </p:pic>
      </p:grpSp>
      <p:sp>
        <p:nvSpPr>
          <p:cNvPr id="14" name="TextBox 13"/>
          <p:cNvSpPr txBox="1"/>
          <p:nvPr/>
        </p:nvSpPr>
        <p:spPr>
          <a:xfrm>
            <a:off x="7394789" y="751543"/>
            <a:ext cx="907621" cy="276999"/>
          </a:xfrm>
          <a:prstGeom prst="rect">
            <a:avLst/>
          </a:prstGeom>
          <a:noFill/>
        </p:spPr>
        <p:txBody>
          <a:bodyPr wrap="none" rtlCol="0">
            <a:spAutoFit/>
          </a:bodyPr>
          <a:lstStyle/>
          <a:p>
            <a:r>
              <a:rPr lang="en-US" sz="1200"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Resolution</a:t>
            </a:r>
            <a:endParaRPr lang="en-US" sz="1200" dirty="0">
              <a:solidFill>
                <a:srgbClr val="0000FF"/>
              </a:solidFill>
              <a:effectLst>
                <a:outerShdw blurRad="38100" dist="38100" dir="2700000" algn="tl">
                  <a:srgbClr val="000000">
                    <a:alpha val="43137"/>
                  </a:srgbClr>
                </a:outerShdw>
              </a:effectLst>
              <a:latin typeface="Arial" pitchFamily="34" charset="0"/>
              <a:cs typeface="Arial" pitchFamily="34" charset="0"/>
            </a:endParaRPr>
          </a:p>
        </p:txBody>
      </p:sp>
      <p:cxnSp>
        <p:nvCxnSpPr>
          <p:cNvPr id="15" name="Straight Arrow Connector 14"/>
          <p:cNvCxnSpPr/>
          <p:nvPr/>
        </p:nvCxnSpPr>
        <p:spPr>
          <a:xfrm>
            <a:off x="1562100" y="884893"/>
            <a:ext cx="5769647" cy="0"/>
          </a:xfrm>
          <a:prstGeom prst="straightConnector1">
            <a:avLst/>
          </a:prstGeom>
          <a:ln>
            <a:solidFill>
              <a:srgbClr val="0000FF"/>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34"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4</a:t>
            </a:fld>
            <a:endParaRPr lang="en-US" dirty="0"/>
          </a:p>
        </p:txBody>
      </p:sp>
      <p:sp>
        <p:nvSpPr>
          <p:cNvPr id="36" name="Footer Placeholder 1"/>
          <p:cNvSpPr>
            <a:spLocks noGrp="1"/>
          </p:cNvSpPr>
          <p:nvPr>
            <p:ph type="ftr" sz="quarter" idx="3"/>
          </p:nvPr>
        </p:nvSpPr>
        <p:spPr>
          <a:xfrm>
            <a:off x="2184407" y="6459713"/>
            <a:ext cx="4058349" cy="365125"/>
          </a:xfrm>
        </p:spPr>
        <p:txBody>
          <a:bodyPr/>
          <a:lstStyle/>
          <a:p>
            <a:r>
              <a:rPr lang="en-US" dirty="0" smtClean="0">
                <a:latin typeface="Arial" pitchFamily="34" charset="0"/>
                <a:cs typeface="Arial" pitchFamily="34" charset="0"/>
              </a:rPr>
              <a:t>MEIC Collaboration Meeting @ </a:t>
            </a:r>
            <a:r>
              <a:rPr lang="en-US" dirty="0" err="1" smtClean="0">
                <a:latin typeface="Arial" pitchFamily="34" charset="0"/>
                <a:cs typeface="Arial" pitchFamily="34" charset="0"/>
              </a:rPr>
              <a:t>JLab</a:t>
            </a:r>
            <a:r>
              <a:rPr lang="en-US" dirty="0" smtClean="0">
                <a:latin typeface="Arial" pitchFamily="34" charset="0"/>
                <a:cs typeface="Arial" pitchFamily="34" charset="0"/>
              </a:rPr>
              <a:t>  5-7 October 2015</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19448822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 Box 2"/>
          <p:cNvSpPr>
            <a:spLocks noGrp="1" noChangeArrowheads="1"/>
          </p:cNvSpPr>
          <p:nvPr>
            <p:ph type="title"/>
          </p:nvPr>
        </p:nvSpPr>
        <p:spPr>
          <a:xfrm>
            <a:off x="457200" y="-42863"/>
            <a:ext cx="8229600" cy="804863"/>
          </a:xfrm>
        </p:spPr>
        <p:txBody>
          <a:bodyPr/>
          <a:lstStyle/>
          <a:p>
            <a:pPr eaLnBrk="1" hangingPunct="1"/>
            <a:r>
              <a:rPr lang="en-US" altLang="en-US" sz="3600" dirty="0" smtClean="0"/>
              <a:t>Gluons and the EIC – US Coverage</a:t>
            </a:r>
          </a:p>
        </p:txBody>
      </p:sp>
      <p:sp>
        <p:nvSpPr>
          <p:cNvPr id="17"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5</a:t>
            </a:fld>
            <a:endParaRPr lang="en-US" dirty="0"/>
          </a:p>
        </p:txBody>
      </p:sp>
      <p:pic>
        <p:nvPicPr>
          <p:cNvPr id="9" name="Picture 2" descr="Scientific American Cover - 5/1/201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19480" y="856855"/>
            <a:ext cx="4029075" cy="5505451"/>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479441" y="854023"/>
            <a:ext cx="4187190" cy="556069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7581968" y="856855"/>
            <a:ext cx="1497806" cy="20002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2" name="TextBox 11"/>
          <p:cNvSpPr txBox="1"/>
          <p:nvPr/>
        </p:nvSpPr>
        <p:spPr>
          <a:xfrm>
            <a:off x="4439054" y="854023"/>
            <a:ext cx="2133982" cy="646331"/>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Scientific American</a:t>
            </a:r>
          </a:p>
          <a:p>
            <a:r>
              <a:rPr lang="en-US" dirty="0" smtClean="0">
                <a:latin typeface="Arial" panose="020B0604020202020204" pitchFamily="34" charset="0"/>
                <a:cs typeface="Arial" panose="020B0604020202020204" pitchFamily="34" charset="0"/>
              </a:rPr>
              <a:t>May 2015</a:t>
            </a:r>
            <a:endParaRPr lang="en-US" dirty="0">
              <a:latin typeface="Arial" panose="020B0604020202020204" pitchFamily="34" charset="0"/>
              <a:cs typeface="Arial" panose="020B0604020202020204" pitchFamily="34" charset="0"/>
            </a:endParaRPr>
          </a:p>
        </p:txBody>
      </p:sp>
      <p:sp>
        <p:nvSpPr>
          <p:cNvPr id="13" name="Footer Placeholder 1"/>
          <p:cNvSpPr>
            <a:spLocks noGrp="1"/>
          </p:cNvSpPr>
          <p:nvPr>
            <p:ph type="ftr" sz="quarter" idx="3"/>
          </p:nvPr>
        </p:nvSpPr>
        <p:spPr>
          <a:xfrm>
            <a:off x="2184407" y="6459713"/>
            <a:ext cx="4058349" cy="365125"/>
          </a:xfrm>
        </p:spPr>
        <p:txBody>
          <a:bodyPr/>
          <a:lstStyle/>
          <a:p>
            <a:r>
              <a:rPr lang="en-US" dirty="0" smtClean="0">
                <a:latin typeface="Arial" pitchFamily="34" charset="0"/>
                <a:cs typeface="Arial" pitchFamily="34" charset="0"/>
              </a:rPr>
              <a:t>MEIC Collaboration Meeting @ </a:t>
            </a:r>
            <a:r>
              <a:rPr lang="en-US" dirty="0" err="1" smtClean="0">
                <a:latin typeface="Arial" pitchFamily="34" charset="0"/>
                <a:cs typeface="Arial" pitchFamily="34" charset="0"/>
              </a:rPr>
              <a:t>JLab</a:t>
            </a:r>
            <a:r>
              <a:rPr lang="en-US" dirty="0" smtClean="0">
                <a:latin typeface="Arial" pitchFamily="34" charset="0"/>
                <a:cs typeface="Arial" pitchFamily="34" charset="0"/>
              </a:rPr>
              <a:t>  5-7 October 2015</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20096612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 Box 2"/>
          <p:cNvSpPr>
            <a:spLocks noGrp="1" noChangeArrowheads="1"/>
          </p:cNvSpPr>
          <p:nvPr>
            <p:ph type="title"/>
          </p:nvPr>
        </p:nvSpPr>
        <p:spPr>
          <a:xfrm>
            <a:off x="0" y="-42863"/>
            <a:ext cx="9144000" cy="804863"/>
          </a:xfrm>
        </p:spPr>
        <p:txBody>
          <a:bodyPr/>
          <a:lstStyle/>
          <a:p>
            <a:pPr eaLnBrk="1" hangingPunct="1"/>
            <a:r>
              <a:rPr lang="en-US" altLang="en-US" sz="3600" dirty="0" smtClean="0"/>
              <a:t>The Electron Ion Collider</a:t>
            </a:r>
          </a:p>
        </p:txBody>
      </p:sp>
      <p:sp>
        <p:nvSpPr>
          <p:cNvPr id="17"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6</a:t>
            </a:fld>
            <a:endParaRPr lang="en-US" dirty="0"/>
          </a:p>
        </p:txBody>
      </p:sp>
      <p:sp>
        <p:nvSpPr>
          <p:cNvPr id="5" name="TextBox 4"/>
          <p:cNvSpPr txBox="1"/>
          <p:nvPr/>
        </p:nvSpPr>
        <p:spPr>
          <a:xfrm>
            <a:off x="342986" y="3986604"/>
            <a:ext cx="4142392" cy="2308324"/>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World’s first</a:t>
            </a:r>
          </a:p>
          <a:p>
            <a:r>
              <a:rPr lang="en-US" b="1" dirty="0" smtClean="0">
                <a:solidFill>
                  <a:srgbClr val="D2533C"/>
                </a:solidFill>
                <a:latin typeface="Arial" panose="020B0604020202020204" pitchFamily="34" charset="0"/>
                <a:cs typeface="Arial" panose="020B0604020202020204" pitchFamily="34" charset="0"/>
              </a:rPr>
              <a:t>Polarized electron-proton/light ion </a:t>
            </a:r>
          </a:p>
          <a:p>
            <a:r>
              <a:rPr lang="en-US" b="1" dirty="0">
                <a:latin typeface="Arial" panose="020B0604020202020204" pitchFamily="34" charset="0"/>
                <a:cs typeface="Arial" panose="020B0604020202020204" pitchFamily="34" charset="0"/>
              </a:rPr>
              <a:t>a</a:t>
            </a:r>
            <a:r>
              <a:rPr lang="en-US" b="1" dirty="0" smtClean="0">
                <a:latin typeface="Arial" panose="020B0604020202020204" pitchFamily="34" charset="0"/>
                <a:cs typeface="Arial" panose="020B0604020202020204" pitchFamily="34" charset="0"/>
              </a:rPr>
              <a:t>nd </a:t>
            </a:r>
            <a:r>
              <a:rPr lang="en-US" b="1" dirty="0" smtClean="0">
                <a:solidFill>
                  <a:srgbClr val="0000FF"/>
                </a:solidFill>
                <a:latin typeface="Arial" panose="020B0604020202020204" pitchFamily="34" charset="0"/>
                <a:cs typeface="Arial" panose="020B0604020202020204" pitchFamily="34" charset="0"/>
              </a:rPr>
              <a:t>electron-Nucleus collider</a:t>
            </a:r>
            <a:endParaRPr lang="en-US" b="1" dirty="0">
              <a:solidFill>
                <a:srgbClr val="0000FF"/>
              </a:solidFill>
              <a:latin typeface="Arial" panose="020B0604020202020204" pitchFamily="34" charset="0"/>
              <a:cs typeface="Arial" panose="020B0604020202020204" pitchFamily="34" charset="0"/>
            </a:endParaRPr>
          </a:p>
          <a:p>
            <a:endParaRPr lang="en-US" b="1" dirty="0" smtClean="0">
              <a:solidFill>
                <a:srgbClr val="E248F7"/>
              </a:solidFill>
              <a:latin typeface="Arial" panose="020B0604020202020204" pitchFamily="34" charset="0"/>
              <a:cs typeface="Arial" panose="020B0604020202020204" pitchFamily="34" charset="0"/>
            </a:endParaRPr>
          </a:p>
          <a:p>
            <a:r>
              <a:rPr lang="en-US" b="1" dirty="0" smtClean="0">
                <a:solidFill>
                  <a:srgbClr val="E248F7"/>
                </a:solidFill>
                <a:latin typeface="Arial" panose="020B0604020202020204" pitchFamily="34" charset="0"/>
                <a:cs typeface="Arial" panose="020B0604020202020204" pitchFamily="34" charset="0"/>
              </a:rPr>
              <a:t>Two proposals for realization of the science case - </a:t>
            </a:r>
            <a:endParaRPr lang="en-US" b="1" dirty="0" smtClean="0">
              <a:latin typeface="Arial" panose="020B0604020202020204" pitchFamily="34" charset="0"/>
              <a:cs typeface="Arial" panose="020B0604020202020204" pitchFamily="34" charset="0"/>
            </a:endParaRPr>
          </a:p>
          <a:p>
            <a:r>
              <a:rPr lang="en-US" b="1" dirty="0">
                <a:solidFill>
                  <a:srgbClr val="E248F7"/>
                </a:solidFill>
                <a:latin typeface="Arial" panose="020B0604020202020204" pitchFamily="34" charset="0"/>
                <a:cs typeface="Arial" panose="020B0604020202020204" pitchFamily="34" charset="0"/>
              </a:rPr>
              <a:t>b</a:t>
            </a:r>
            <a:r>
              <a:rPr lang="en-US" b="1" dirty="0" smtClean="0">
                <a:solidFill>
                  <a:srgbClr val="E248F7"/>
                </a:solidFill>
                <a:latin typeface="Arial" panose="020B0604020202020204" pitchFamily="34" charset="0"/>
                <a:cs typeface="Arial" panose="020B0604020202020204" pitchFamily="34" charset="0"/>
              </a:rPr>
              <a:t>oth designs use DOE’s significant investments in infrastructure</a:t>
            </a:r>
          </a:p>
        </p:txBody>
      </p:sp>
      <p:sp>
        <p:nvSpPr>
          <p:cNvPr id="6" name="TextBox 5"/>
          <p:cNvSpPr txBox="1"/>
          <p:nvPr/>
        </p:nvSpPr>
        <p:spPr>
          <a:xfrm>
            <a:off x="348776" y="2729856"/>
            <a:ext cx="4179349" cy="1200329"/>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For e-A collisions at the EIC:</a:t>
            </a:r>
          </a:p>
          <a:p>
            <a:pPr marL="285750" indent="-285750">
              <a:buFont typeface="Wingdings" charset="2"/>
              <a:buChar char="ü"/>
            </a:pPr>
            <a:r>
              <a:rPr lang="en-US" b="1" dirty="0" smtClean="0">
                <a:solidFill>
                  <a:srgbClr val="D2533C"/>
                </a:solidFill>
                <a:latin typeface="Arial" panose="020B0604020202020204" pitchFamily="34" charset="0"/>
                <a:cs typeface="Arial" panose="020B0604020202020204" pitchFamily="34" charset="0"/>
              </a:rPr>
              <a:t>Wide range in nuclei</a:t>
            </a:r>
          </a:p>
          <a:p>
            <a:pPr marL="285750" indent="-285750">
              <a:buFont typeface="Wingdings" charset="2"/>
              <a:buChar char="ü"/>
            </a:pPr>
            <a:r>
              <a:rPr lang="en-US" dirty="0" smtClean="0">
                <a:solidFill>
                  <a:srgbClr val="0000FF"/>
                </a:solidFill>
                <a:latin typeface="Arial" panose="020B0604020202020204" pitchFamily="34" charset="0"/>
                <a:cs typeface="Arial" panose="020B0604020202020204" pitchFamily="34" charset="0"/>
              </a:rPr>
              <a:t>Luminosity per nucleon same as e-p</a:t>
            </a:r>
          </a:p>
          <a:p>
            <a:pPr marL="285750" indent="-285750">
              <a:buFont typeface="Wingdings" charset="2"/>
              <a:buChar char="ü"/>
            </a:pPr>
            <a:r>
              <a:rPr lang="en-US" dirty="0" smtClean="0">
                <a:solidFill>
                  <a:srgbClr val="0000FF"/>
                </a:solidFill>
                <a:latin typeface="Arial" panose="020B0604020202020204" pitchFamily="34" charset="0"/>
                <a:cs typeface="Arial" panose="020B0604020202020204" pitchFamily="34" charset="0"/>
              </a:rPr>
              <a:t>Variable center of mass energy </a:t>
            </a:r>
            <a:endParaRPr lang="en-US" dirty="0">
              <a:solidFill>
                <a:srgbClr val="0000FF"/>
              </a:solidFill>
              <a:latin typeface="Arial" panose="020B0604020202020204" pitchFamily="34" charset="0"/>
              <a:cs typeface="Arial" panose="020B0604020202020204" pitchFamily="34" charset="0"/>
            </a:endParaRPr>
          </a:p>
        </p:txBody>
      </p:sp>
      <p:sp>
        <p:nvSpPr>
          <p:cNvPr id="15" name="TextBox 14"/>
          <p:cNvSpPr txBox="1"/>
          <p:nvPr/>
        </p:nvSpPr>
        <p:spPr>
          <a:xfrm>
            <a:off x="366507" y="901155"/>
            <a:ext cx="4027577" cy="1754326"/>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For e-N collisions at the EIC:</a:t>
            </a:r>
          </a:p>
          <a:p>
            <a:pPr marL="285750" indent="-285750">
              <a:buFont typeface="Wingdings" charset="2"/>
              <a:buChar char="ü"/>
            </a:pPr>
            <a:r>
              <a:rPr lang="en-US" dirty="0" smtClean="0">
                <a:solidFill>
                  <a:srgbClr val="FF0000"/>
                </a:solidFill>
                <a:latin typeface="Arial" panose="020B0604020202020204" pitchFamily="34" charset="0"/>
                <a:cs typeface="Arial" panose="020B0604020202020204" pitchFamily="34" charset="0"/>
              </a:rPr>
              <a:t>Polarized beams: e, p, d/</a:t>
            </a:r>
            <a:r>
              <a:rPr lang="en-US" baseline="30000" dirty="0" smtClean="0">
                <a:solidFill>
                  <a:srgbClr val="FF0000"/>
                </a:solidFill>
                <a:latin typeface="Arial" panose="020B0604020202020204" pitchFamily="34" charset="0"/>
                <a:cs typeface="Arial" panose="020B0604020202020204" pitchFamily="34" charset="0"/>
              </a:rPr>
              <a:t>3</a:t>
            </a:r>
            <a:r>
              <a:rPr lang="en-US" dirty="0" smtClean="0">
                <a:solidFill>
                  <a:srgbClr val="FF0000"/>
                </a:solidFill>
                <a:latin typeface="Arial" panose="020B0604020202020204" pitchFamily="34" charset="0"/>
                <a:cs typeface="Arial" panose="020B0604020202020204" pitchFamily="34" charset="0"/>
              </a:rPr>
              <a:t>He</a:t>
            </a:r>
          </a:p>
          <a:p>
            <a:pPr marL="285750" indent="-285750">
              <a:buFont typeface="Wingdings" charset="2"/>
              <a:buChar char="ü"/>
            </a:pPr>
            <a:r>
              <a:rPr lang="en-US" dirty="0" smtClean="0">
                <a:solidFill>
                  <a:srgbClr val="0000FF"/>
                </a:solidFill>
                <a:latin typeface="Arial" panose="020B0604020202020204" pitchFamily="34" charset="0"/>
                <a:cs typeface="Arial" panose="020B0604020202020204" pitchFamily="34" charset="0"/>
              </a:rPr>
              <a:t>e beam 3-10(20) GeV</a:t>
            </a:r>
            <a:endParaRPr lang="en-US" dirty="0">
              <a:solidFill>
                <a:srgbClr val="0000FF"/>
              </a:solidFill>
              <a:latin typeface="Arial" panose="020B0604020202020204" pitchFamily="34" charset="0"/>
              <a:cs typeface="Arial" panose="020B0604020202020204" pitchFamily="34" charset="0"/>
            </a:endParaRPr>
          </a:p>
          <a:p>
            <a:pPr marL="285750" indent="-285750">
              <a:buFont typeface="Wingdings" charset="2"/>
              <a:buChar char="ü"/>
            </a:pPr>
            <a:r>
              <a:rPr lang="en-US" dirty="0" smtClean="0">
                <a:solidFill>
                  <a:srgbClr val="0000FF"/>
                </a:solidFill>
                <a:latin typeface="Arial" panose="020B0604020202020204" pitchFamily="34" charset="0"/>
                <a:cs typeface="Arial" panose="020B0604020202020204" pitchFamily="34" charset="0"/>
              </a:rPr>
              <a:t>Luminosity </a:t>
            </a:r>
            <a:r>
              <a:rPr lang="en-US" dirty="0" err="1" smtClean="0">
                <a:solidFill>
                  <a:srgbClr val="0000FF"/>
                </a:solidFill>
                <a:latin typeface="Arial" panose="020B0604020202020204" pitchFamily="34" charset="0"/>
                <a:cs typeface="Arial" panose="020B0604020202020204" pitchFamily="34" charset="0"/>
              </a:rPr>
              <a:t>L</a:t>
            </a:r>
            <a:r>
              <a:rPr lang="en-US" baseline="-25000" dirty="0" err="1" smtClean="0">
                <a:solidFill>
                  <a:srgbClr val="0000FF"/>
                </a:solidFill>
                <a:latin typeface="Arial" panose="020B0604020202020204" pitchFamily="34" charset="0"/>
                <a:cs typeface="Arial" panose="020B0604020202020204" pitchFamily="34" charset="0"/>
              </a:rPr>
              <a:t>ep</a:t>
            </a:r>
            <a:r>
              <a:rPr lang="en-US" dirty="0" smtClean="0">
                <a:solidFill>
                  <a:srgbClr val="0000FF"/>
                </a:solidFill>
                <a:latin typeface="Arial" panose="020B0604020202020204" pitchFamily="34" charset="0"/>
                <a:cs typeface="Arial" panose="020B0604020202020204" pitchFamily="34" charset="0"/>
              </a:rPr>
              <a:t> ~ </a:t>
            </a:r>
            <a:r>
              <a:rPr lang="en-US" dirty="0" smtClean="0">
                <a:solidFill>
                  <a:srgbClr val="FF0000"/>
                </a:solidFill>
                <a:latin typeface="Arial" panose="020B0604020202020204" pitchFamily="34" charset="0"/>
                <a:cs typeface="Arial" panose="020B0604020202020204" pitchFamily="34" charset="0"/>
              </a:rPr>
              <a:t>10</a:t>
            </a:r>
            <a:r>
              <a:rPr lang="en-US" baseline="30000" dirty="0" smtClean="0">
                <a:solidFill>
                  <a:srgbClr val="FF0000"/>
                </a:solidFill>
                <a:latin typeface="Arial" panose="020B0604020202020204" pitchFamily="34" charset="0"/>
                <a:cs typeface="Arial" panose="020B0604020202020204" pitchFamily="34" charset="0"/>
              </a:rPr>
              <a:t>33-34</a:t>
            </a:r>
            <a:r>
              <a:rPr lang="en-US" dirty="0" smtClean="0">
                <a:solidFill>
                  <a:srgbClr val="FF0000"/>
                </a:solidFill>
                <a:latin typeface="Arial" panose="020B0604020202020204" pitchFamily="34" charset="0"/>
                <a:cs typeface="Arial" panose="020B0604020202020204" pitchFamily="34" charset="0"/>
              </a:rPr>
              <a:t> </a:t>
            </a:r>
            <a:r>
              <a:rPr lang="en-US" dirty="0" smtClean="0">
                <a:solidFill>
                  <a:srgbClr val="0000FF"/>
                </a:solidFill>
                <a:latin typeface="Arial" panose="020B0604020202020204" pitchFamily="34" charset="0"/>
                <a:cs typeface="Arial" panose="020B0604020202020204" pitchFamily="34" charset="0"/>
              </a:rPr>
              <a:t>cm</a:t>
            </a:r>
            <a:r>
              <a:rPr lang="en-US" baseline="30000" dirty="0" smtClean="0">
                <a:solidFill>
                  <a:srgbClr val="0000FF"/>
                </a:solidFill>
                <a:latin typeface="Arial" panose="020B0604020202020204" pitchFamily="34" charset="0"/>
                <a:cs typeface="Arial" panose="020B0604020202020204" pitchFamily="34" charset="0"/>
              </a:rPr>
              <a:t>-2</a:t>
            </a:r>
            <a:r>
              <a:rPr lang="en-US" dirty="0" smtClean="0">
                <a:solidFill>
                  <a:srgbClr val="0000FF"/>
                </a:solidFill>
                <a:latin typeface="Arial" panose="020B0604020202020204" pitchFamily="34" charset="0"/>
                <a:cs typeface="Arial" panose="020B0604020202020204" pitchFamily="34" charset="0"/>
              </a:rPr>
              <a:t>sec</a:t>
            </a:r>
            <a:r>
              <a:rPr lang="en-US" baseline="30000" dirty="0" smtClean="0">
                <a:solidFill>
                  <a:srgbClr val="0000FF"/>
                </a:solidFill>
                <a:latin typeface="Arial" panose="020B0604020202020204" pitchFamily="34" charset="0"/>
                <a:cs typeface="Arial" panose="020B0604020202020204" pitchFamily="34" charset="0"/>
              </a:rPr>
              <a:t>-1</a:t>
            </a:r>
          </a:p>
          <a:p>
            <a:pPr lvl="1" algn="r"/>
            <a:r>
              <a:rPr lang="en-US" dirty="0" smtClean="0">
                <a:solidFill>
                  <a:srgbClr val="0000FF"/>
                </a:solidFill>
                <a:latin typeface="Arial" panose="020B0604020202020204" pitchFamily="34" charset="0"/>
                <a:cs typeface="Arial" panose="020B0604020202020204" pitchFamily="34" charset="0"/>
              </a:rPr>
              <a:t>100-1000 times HERA</a:t>
            </a:r>
          </a:p>
          <a:p>
            <a:pPr marL="285750" indent="-285750" algn="r">
              <a:buFont typeface="Wingdings" charset="2"/>
              <a:buChar char="ü"/>
            </a:pPr>
            <a:r>
              <a:rPr lang="en-US" dirty="0" smtClean="0">
                <a:solidFill>
                  <a:srgbClr val="0000FF"/>
                </a:solidFill>
                <a:latin typeface="Arial" panose="020B0604020202020204" pitchFamily="34" charset="0"/>
                <a:cs typeface="Arial" panose="020B0604020202020204" pitchFamily="34" charset="0"/>
              </a:rPr>
              <a:t>20-~100 (140) GeV </a:t>
            </a:r>
            <a:r>
              <a:rPr lang="en-US" dirty="0" smtClean="0">
                <a:solidFill>
                  <a:srgbClr val="FF0000"/>
                </a:solidFill>
                <a:latin typeface="Arial" panose="020B0604020202020204" pitchFamily="34" charset="0"/>
                <a:cs typeface="Arial" panose="020B0604020202020204" pitchFamily="34" charset="0"/>
              </a:rPr>
              <a:t>Variable </a:t>
            </a:r>
            <a:r>
              <a:rPr lang="en-US" dirty="0" err="1" smtClean="0">
                <a:solidFill>
                  <a:srgbClr val="FF0000"/>
                </a:solidFill>
                <a:latin typeface="Arial" panose="020B0604020202020204" pitchFamily="34" charset="0"/>
                <a:cs typeface="Arial" panose="020B0604020202020204" pitchFamily="34" charset="0"/>
              </a:rPr>
              <a:t>CoM</a:t>
            </a:r>
            <a:r>
              <a:rPr lang="en-US" dirty="0" smtClean="0">
                <a:solidFill>
                  <a:srgbClr val="FF0000"/>
                </a:solidFill>
                <a:latin typeface="Arial" panose="020B0604020202020204" pitchFamily="34" charset="0"/>
                <a:cs typeface="Arial" panose="020B0604020202020204" pitchFamily="34" charset="0"/>
              </a:rPr>
              <a:t>  </a:t>
            </a:r>
            <a:endParaRPr lang="en-US" dirty="0">
              <a:solidFill>
                <a:srgbClr val="FF0000"/>
              </a:solidFill>
              <a:latin typeface="Arial" panose="020B0604020202020204" pitchFamily="34" charset="0"/>
              <a:cs typeface="Arial" panose="020B0604020202020204" pitchFamily="34" charset="0"/>
            </a:endParaRPr>
          </a:p>
        </p:txBody>
      </p:sp>
      <p:grpSp>
        <p:nvGrpSpPr>
          <p:cNvPr id="16" name="Group 15"/>
          <p:cNvGrpSpPr/>
          <p:nvPr/>
        </p:nvGrpSpPr>
        <p:grpSpPr>
          <a:xfrm>
            <a:off x="4813027" y="911301"/>
            <a:ext cx="4161049" cy="5338983"/>
            <a:chOff x="457200" y="1310671"/>
            <a:chExt cx="4161049" cy="5338983"/>
          </a:xfrm>
        </p:grpSpPr>
        <p:pic>
          <p:nvPicPr>
            <p:cNvPr id="18" name="Picture 17"/>
            <p:cNvPicPr>
              <a:picLocks noChangeAspect="1"/>
            </p:cNvPicPr>
            <p:nvPr/>
          </p:nvPicPr>
          <p:blipFill>
            <a:blip r:embed="rId3"/>
            <a:stretch>
              <a:fillRect/>
            </a:stretch>
          </p:blipFill>
          <p:spPr>
            <a:xfrm>
              <a:off x="495743" y="1310671"/>
              <a:ext cx="4122506" cy="5338983"/>
            </a:xfrm>
            <a:prstGeom prst="rect">
              <a:avLst/>
            </a:prstGeom>
          </p:spPr>
        </p:pic>
        <p:sp>
          <p:nvSpPr>
            <p:cNvPr id="19" name="TextBox 18"/>
            <p:cNvSpPr txBox="1"/>
            <p:nvPr/>
          </p:nvSpPr>
          <p:spPr>
            <a:xfrm>
              <a:off x="457200" y="1338705"/>
              <a:ext cx="1223913" cy="461665"/>
            </a:xfrm>
            <a:prstGeom prst="rect">
              <a:avLst/>
            </a:prstGeom>
            <a:noFill/>
          </p:spPr>
          <p:txBody>
            <a:bodyPr wrap="none" rtlCol="0">
              <a:spAutoFit/>
            </a:bodyPr>
            <a:lstStyle/>
            <a:p>
              <a:r>
                <a:rPr lang="en-US" sz="1200" dirty="0" smtClean="0"/>
                <a:t>1212.1701.v3</a:t>
              </a:r>
            </a:p>
            <a:p>
              <a:r>
                <a:rPr lang="en-US" sz="1200" dirty="0" smtClean="0"/>
                <a:t>A. </a:t>
              </a:r>
              <a:r>
                <a:rPr lang="en-US" sz="1200" dirty="0" err="1" smtClean="0"/>
                <a:t>Accardi</a:t>
              </a:r>
              <a:r>
                <a:rPr lang="en-US" sz="1200" dirty="0" smtClean="0"/>
                <a:t> et al</a:t>
              </a:r>
              <a:endParaRPr lang="en-US" sz="1200" dirty="0"/>
            </a:p>
          </p:txBody>
        </p:sp>
      </p:grpSp>
      <p:cxnSp>
        <p:nvCxnSpPr>
          <p:cNvPr id="21" name="Straight Connector 20"/>
          <p:cNvCxnSpPr/>
          <p:nvPr/>
        </p:nvCxnSpPr>
        <p:spPr>
          <a:xfrm>
            <a:off x="1291107" y="4303954"/>
            <a:ext cx="486419"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Footer Placeholder 1"/>
          <p:cNvSpPr>
            <a:spLocks noGrp="1"/>
          </p:cNvSpPr>
          <p:nvPr>
            <p:ph type="ftr" sz="quarter" idx="3"/>
          </p:nvPr>
        </p:nvSpPr>
        <p:spPr>
          <a:xfrm>
            <a:off x="2184407" y="6459713"/>
            <a:ext cx="4058349" cy="365125"/>
          </a:xfrm>
        </p:spPr>
        <p:txBody>
          <a:bodyPr/>
          <a:lstStyle/>
          <a:p>
            <a:r>
              <a:rPr lang="en-US" dirty="0" smtClean="0">
                <a:latin typeface="Arial" pitchFamily="34" charset="0"/>
                <a:cs typeface="Arial" pitchFamily="34" charset="0"/>
              </a:rPr>
              <a:t>MEIC Collaboration Meeting @ </a:t>
            </a:r>
            <a:r>
              <a:rPr lang="en-US" dirty="0" err="1" smtClean="0">
                <a:latin typeface="Arial" pitchFamily="34" charset="0"/>
                <a:cs typeface="Arial" pitchFamily="34" charset="0"/>
              </a:rPr>
              <a:t>JLab</a:t>
            </a:r>
            <a:r>
              <a:rPr lang="en-US" dirty="0" smtClean="0">
                <a:latin typeface="Arial" pitchFamily="34" charset="0"/>
                <a:cs typeface="Arial" pitchFamily="34" charset="0"/>
              </a:rPr>
              <a:t>  5-7 October 2015</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9821605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 Box 2"/>
          <p:cNvSpPr>
            <a:spLocks noGrp="1" noChangeArrowheads="1"/>
          </p:cNvSpPr>
          <p:nvPr>
            <p:ph type="title"/>
          </p:nvPr>
        </p:nvSpPr>
        <p:spPr>
          <a:xfrm>
            <a:off x="0" y="-42863"/>
            <a:ext cx="9144000" cy="804863"/>
          </a:xfrm>
        </p:spPr>
        <p:txBody>
          <a:bodyPr/>
          <a:lstStyle/>
          <a:p>
            <a:pPr eaLnBrk="1" hangingPunct="1"/>
            <a:r>
              <a:rPr lang="en-US" altLang="en-US" sz="3600" dirty="0" smtClean="0"/>
              <a:t>EIC – World’s First Polarized </a:t>
            </a:r>
            <a:r>
              <a:rPr lang="en-US" altLang="en-US" sz="3600" dirty="0" err="1" smtClean="0"/>
              <a:t>eN</a:t>
            </a:r>
            <a:r>
              <a:rPr lang="en-US" altLang="en-US" sz="3600" dirty="0" smtClean="0"/>
              <a:t> Collider</a:t>
            </a:r>
          </a:p>
        </p:txBody>
      </p:sp>
      <p:sp>
        <p:nvSpPr>
          <p:cNvPr id="17"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7</a:t>
            </a:fld>
            <a:endParaRPr lang="en-US" dirty="0"/>
          </a:p>
        </p:txBody>
      </p:sp>
      <p:sp>
        <p:nvSpPr>
          <p:cNvPr id="5" name="Title 1"/>
          <p:cNvSpPr txBox="1">
            <a:spLocks/>
          </p:cNvSpPr>
          <p:nvPr/>
        </p:nvSpPr>
        <p:spPr>
          <a:xfrm>
            <a:off x="722313" y="1986176"/>
            <a:ext cx="7772400" cy="220027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dirty="0" smtClean="0"/>
              <a:t>A spin factory of polarized electrons and polarized protons/light nuclei: </a:t>
            </a:r>
            <a:br>
              <a:rPr lang="en-US" dirty="0" smtClean="0"/>
            </a:br>
            <a:r>
              <a:rPr lang="en-US" dirty="0" smtClean="0"/>
              <a:t>imaging the quarks and gluons</a:t>
            </a:r>
            <a:endParaRPr lang="en-US" dirty="0"/>
          </a:p>
        </p:txBody>
      </p:sp>
      <p:sp>
        <p:nvSpPr>
          <p:cNvPr id="6" name="Text Placeholder 6"/>
          <p:cNvSpPr txBox="1">
            <a:spLocks/>
          </p:cNvSpPr>
          <p:nvPr/>
        </p:nvSpPr>
        <p:spPr>
          <a:xfrm>
            <a:off x="722312" y="4250840"/>
            <a:ext cx="7644021" cy="1731216"/>
          </a:xfrm>
          <a:prstGeom prst="rect">
            <a:avLst/>
          </a:prstGeom>
        </p:spPr>
        <p:txBody>
          <a:bodyPr>
            <a:normAutofit/>
          </a:bodyPr>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How are the gluons and sea quarks, and their intrinsic spins distributed in space &amp; momentum inside </a:t>
            </a:r>
            <a:r>
              <a:rPr lang="en-US" dirty="0" smtClean="0"/>
              <a:t>protons and neutrons?</a:t>
            </a:r>
            <a:endParaRPr lang="en-US" dirty="0"/>
          </a:p>
          <a:p>
            <a:r>
              <a:rPr lang="en-US" dirty="0" smtClean="0"/>
              <a:t>What is the role </a:t>
            </a:r>
            <a:r>
              <a:rPr lang="en-US" dirty="0"/>
              <a:t>of </a:t>
            </a:r>
            <a:r>
              <a:rPr lang="en-US" dirty="0" smtClean="0"/>
              <a:t>sea quark and gluon orbital </a:t>
            </a:r>
            <a:r>
              <a:rPr lang="en-US" dirty="0"/>
              <a:t>angular momentum</a:t>
            </a:r>
            <a:r>
              <a:rPr lang="en-US" dirty="0" smtClean="0"/>
              <a:t>?</a:t>
            </a:r>
          </a:p>
          <a:p>
            <a:r>
              <a:rPr lang="en-US" dirty="0" smtClean="0"/>
              <a:t>How </a:t>
            </a:r>
            <a:r>
              <a:rPr lang="en-US" dirty="0"/>
              <a:t>do gluons and sea quarks contribute to the nucleon-nucleon force</a:t>
            </a:r>
            <a:r>
              <a:rPr lang="en-US" dirty="0" smtClean="0"/>
              <a:t>?</a:t>
            </a:r>
            <a:endParaRPr lang="en-US" dirty="0"/>
          </a:p>
          <a:p>
            <a:endParaRPr lang="en-US" dirty="0" smtClean="0"/>
          </a:p>
          <a:p>
            <a:endParaRPr lang="en-US" dirty="0" smtClean="0"/>
          </a:p>
        </p:txBody>
      </p:sp>
      <p:sp>
        <p:nvSpPr>
          <p:cNvPr id="7" name="Footer Placeholder 1"/>
          <p:cNvSpPr>
            <a:spLocks noGrp="1"/>
          </p:cNvSpPr>
          <p:nvPr>
            <p:ph type="ftr" sz="quarter" idx="3"/>
          </p:nvPr>
        </p:nvSpPr>
        <p:spPr>
          <a:xfrm>
            <a:off x="2184407" y="6459713"/>
            <a:ext cx="4058349" cy="365125"/>
          </a:xfrm>
        </p:spPr>
        <p:txBody>
          <a:bodyPr/>
          <a:lstStyle/>
          <a:p>
            <a:r>
              <a:rPr lang="en-US" dirty="0" smtClean="0">
                <a:latin typeface="Arial" pitchFamily="34" charset="0"/>
                <a:cs typeface="Arial" pitchFamily="34" charset="0"/>
              </a:rPr>
              <a:t>MEIC Collaboration Meeting @ </a:t>
            </a:r>
            <a:r>
              <a:rPr lang="en-US" dirty="0" err="1" smtClean="0">
                <a:latin typeface="Arial" pitchFamily="34" charset="0"/>
                <a:cs typeface="Arial" pitchFamily="34" charset="0"/>
              </a:rPr>
              <a:t>JLab</a:t>
            </a:r>
            <a:r>
              <a:rPr lang="en-US" dirty="0" smtClean="0">
                <a:latin typeface="Arial" pitchFamily="34" charset="0"/>
                <a:cs typeface="Arial" pitchFamily="34" charset="0"/>
              </a:rPr>
              <a:t>  5-7 October 2015</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41178150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 Box 2"/>
          <p:cNvSpPr>
            <a:spLocks noGrp="1" noChangeArrowheads="1"/>
          </p:cNvSpPr>
          <p:nvPr>
            <p:ph type="title"/>
          </p:nvPr>
        </p:nvSpPr>
        <p:spPr>
          <a:xfrm>
            <a:off x="0" y="-42863"/>
            <a:ext cx="9144000" cy="804863"/>
          </a:xfrm>
        </p:spPr>
        <p:txBody>
          <a:bodyPr/>
          <a:lstStyle/>
          <a:p>
            <a:r>
              <a:rPr lang="en-US" sz="3600" dirty="0" smtClean="0"/>
              <a:t>2+1 </a:t>
            </a:r>
            <a:r>
              <a:rPr lang="en-US" sz="3600" dirty="0"/>
              <a:t>D </a:t>
            </a:r>
            <a:r>
              <a:rPr lang="en-US" sz="3600" dirty="0" err="1"/>
              <a:t>partonic</a:t>
            </a:r>
            <a:r>
              <a:rPr lang="en-US" sz="3600" dirty="0"/>
              <a:t> image of the </a:t>
            </a:r>
            <a:r>
              <a:rPr lang="en-US" sz="3600" dirty="0" smtClean="0"/>
              <a:t>proton</a:t>
            </a:r>
            <a:endParaRPr lang="en-US" altLang="en-US" sz="3600" dirty="0" smtClean="0"/>
          </a:p>
        </p:txBody>
      </p:sp>
      <p:sp>
        <p:nvSpPr>
          <p:cNvPr id="17"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8</a:t>
            </a:fld>
            <a:endParaRPr lang="en-US" dirty="0"/>
          </a:p>
        </p:txBody>
      </p:sp>
      <p:pic>
        <p:nvPicPr>
          <p:cNvPr id="5" name="Picture 4" descr="Fig1right.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29699" y="2028974"/>
            <a:ext cx="3210037" cy="3249025"/>
          </a:xfrm>
          <a:prstGeom prst="rect">
            <a:avLst/>
          </a:prstGeom>
        </p:spPr>
      </p:pic>
      <p:sp>
        <p:nvSpPr>
          <p:cNvPr id="6" name="TextBox 5"/>
          <p:cNvSpPr txBox="1"/>
          <p:nvPr/>
        </p:nvSpPr>
        <p:spPr>
          <a:xfrm>
            <a:off x="66051" y="1619112"/>
            <a:ext cx="3880577" cy="369332"/>
          </a:xfrm>
          <a:prstGeom prst="rect">
            <a:avLst/>
          </a:prstGeom>
          <a:solidFill>
            <a:srgbClr val="FFFF00"/>
          </a:solidFill>
        </p:spPr>
        <p:txBody>
          <a:bodyPr wrap="none" rtlCol="0">
            <a:spAutoFit/>
          </a:bodyPr>
          <a:lstStyle/>
          <a:p>
            <a:r>
              <a:rPr lang="en-US" b="1" dirty="0" err="1" smtClean="0">
                <a:solidFill>
                  <a:srgbClr val="FF0080"/>
                </a:solidFill>
                <a:latin typeface="Arial" panose="020B0604020202020204" pitchFamily="34" charset="0"/>
                <a:cs typeface="Arial" panose="020B0604020202020204" pitchFamily="34" charset="0"/>
              </a:rPr>
              <a:t>Helicity</a:t>
            </a:r>
            <a:r>
              <a:rPr lang="en-US" b="1" dirty="0" smtClean="0">
                <a:solidFill>
                  <a:srgbClr val="800000"/>
                </a:solidFill>
                <a:latin typeface="Arial" panose="020B0604020202020204" pitchFamily="34" charset="0"/>
                <a:cs typeface="Arial" panose="020B0604020202020204" pitchFamily="34" charset="0"/>
              </a:rPr>
              <a:t> Distributions: </a:t>
            </a:r>
            <a:r>
              <a:rPr lang="en-US" b="1" dirty="0" smtClean="0">
                <a:solidFill>
                  <a:srgbClr val="800000"/>
                </a:solidFill>
                <a:latin typeface="Symbol" panose="05050102010706020507" pitchFamily="18" charset="2"/>
                <a:cs typeface="Arial" panose="020B0604020202020204" pitchFamily="34" charset="0"/>
              </a:rPr>
              <a:t>D</a:t>
            </a:r>
            <a:r>
              <a:rPr lang="en-US" b="1" dirty="0" smtClean="0">
                <a:solidFill>
                  <a:srgbClr val="800000"/>
                </a:solidFill>
                <a:latin typeface="Arial" panose="020B0604020202020204" pitchFamily="34" charset="0"/>
                <a:cs typeface="Arial" panose="020B0604020202020204" pitchFamily="34" charset="0"/>
              </a:rPr>
              <a:t>G and </a:t>
            </a:r>
            <a:r>
              <a:rPr lang="en-US" b="1" dirty="0" smtClean="0">
                <a:solidFill>
                  <a:srgbClr val="800000"/>
                </a:solidFill>
                <a:latin typeface="Symbol" panose="05050102010706020507" pitchFamily="18" charset="2"/>
                <a:cs typeface="Arial" panose="020B0604020202020204" pitchFamily="34" charset="0"/>
              </a:rPr>
              <a:t>DS</a:t>
            </a:r>
            <a:endParaRPr lang="en-US" b="1" dirty="0">
              <a:solidFill>
                <a:srgbClr val="800000"/>
              </a:solidFill>
              <a:latin typeface="Symbol" panose="05050102010706020507" pitchFamily="18" charset="2"/>
              <a:cs typeface="Arial" panose="020B0604020202020204" pitchFamily="34" charset="0"/>
            </a:endParaRPr>
          </a:p>
        </p:txBody>
      </p:sp>
      <p:grpSp>
        <p:nvGrpSpPr>
          <p:cNvPr id="7" name="Group 6"/>
          <p:cNvGrpSpPr/>
          <p:nvPr/>
        </p:nvGrpSpPr>
        <p:grpSpPr>
          <a:xfrm>
            <a:off x="1257884" y="2461721"/>
            <a:ext cx="6086707" cy="3002738"/>
            <a:chOff x="1257884" y="2547181"/>
            <a:chExt cx="6086707" cy="3002738"/>
          </a:xfrm>
        </p:grpSpPr>
        <p:pic>
          <p:nvPicPr>
            <p:cNvPr id="8" name="Picture 7" descr="Screen shot 2013-02-10 at 4.38.26 AM.pn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257884" y="2916513"/>
              <a:ext cx="6086707" cy="2633406"/>
            </a:xfrm>
            <a:prstGeom prst="rect">
              <a:avLst/>
            </a:prstGeom>
          </p:spPr>
        </p:pic>
        <p:sp>
          <p:nvSpPr>
            <p:cNvPr id="9" name="TextBox 8"/>
            <p:cNvSpPr txBox="1"/>
            <p:nvPr/>
          </p:nvSpPr>
          <p:spPr>
            <a:xfrm>
              <a:off x="1257884" y="2547181"/>
              <a:ext cx="4186588" cy="369332"/>
            </a:xfrm>
            <a:prstGeom prst="rect">
              <a:avLst/>
            </a:prstGeom>
            <a:solidFill>
              <a:srgbClr val="FFFF00"/>
            </a:solidFill>
          </p:spPr>
          <p:txBody>
            <a:bodyPr wrap="none" rtlCol="0">
              <a:spAutoFit/>
            </a:bodyPr>
            <a:lstStyle/>
            <a:p>
              <a:r>
                <a:rPr lang="en-US" b="1" dirty="0" smtClean="0">
                  <a:solidFill>
                    <a:srgbClr val="800000"/>
                  </a:solidFill>
                  <a:latin typeface="Arial" panose="020B0604020202020204" pitchFamily="34" charset="0"/>
                  <a:cs typeface="Arial" panose="020B0604020202020204" pitchFamily="34" charset="0"/>
                </a:rPr>
                <a:t>Transverse </a:t>
              </a:r>
              <a:r>
                <a:rPr lang="en-US" b="1" dirty="0" smtClean="0">
                  <a:solidFill>
                    <a:srgbClr val="FF0080"/>
                  </a:solidFill>
                  <a:latin typeface="Arial" panose="020B0604020202020204" pitchFamily="34" charset="0"/>
                  <a:cs typeface="Arial" panose="020B0604020202020204" pitchFamily="34" charset="0"/>
                </a:rPr>
                <a:t>Momentum</a:t>
              </a:r>
              <a:r>
                <a:rPr lang="en-US" b="1" dirty="0" smtClean="0">
                  <a:solidFill>
                    <a:srgbClr val="800000"/>
                  </a:solidFill>
                  <a:latin typeface="Arial" panose="020B0604020202020204" pitchFamily="34" charset="0"/>
                  <a:cs typeface="Arial" panose="020B0604020202020204" pitchFamily="34" charset="0"/>
                </a:rPr>
                <a:t> Distributions</a:t>
              </a:r>
              <a:endParaRPr lang="en-US" b="1" dirty="0">
                <a:solidFill>
                  <a:srgbClr val="800000"/>
                </a:solidFill>
                <a:latin typeface="Arial" panose="020B0604020202020204" pitchFamily="34" charset="0"/>
                <a:cs typeface="Arial" panose="020B0604020202020204" pitchFamily="34" charset="0"/>
              </a:endParaRPr>
            </a:p>
          </p:txBody>
        </p:sp>
      </p:grpSp>
      <p:pic>
        <p:nvPicPr>
          <p:cNvPr id="10" name="Picture 9"/>
          <p:cNvPicPr/>
          <p:nvPr/>
        </p:nvPicPr>
        <p:blipFill>
          <a:blip r:embed="rId5">
            <a:extLst>
              <a:ext uri="{28A0092B-C50C-407E-A947-70E740481C1C}">
                <a14:useLocalDpi xmlns="" xmlns:a14="http://schemas.microsoft.com/office/drawing/2010/main" val="0"/>
              </a:ext>
            </a:extLst>
          </a:blip>
          <a:srcRect/>
          <a:stretch>
            <a:fillRect/>
          </a:stretch>
        </p:blipFill>
        <p:spPr bwMode="auto">
          <a:xfrm>
            <a:off x="1257884" y="2831053"/>
            <a:ext cx="6086707" cy="2798243"/>
          </a:xfrm>
          <a:prstGeom prst="rect">
            <a:avLst/>
          </a:prstGeom>
          <a:noFill/>
          <a:ln>
            <a:noFill/>
          </a:ln>
        </p:spPr>
      </p:pic>
      <p:grpSp>
        <p:nvGrpSpPr>
          <p:cNvPr id="11" name="Group 10"/>
          <p:cNvGrpSpPr/>
          <p:nvPr/>
        </p:nvGrpSpPr>
        <p:grpSpPr>
          <a:xfrm>
            <a:off x="3433172" y="3338728"/>
            <a:ext cx="5498020" cy="2861039"/>
            <a:chOff x="3433172" y="3424188"/>
            <a:chExt cx="5498020" cy="2861039"/>
          </a:xfrm>
        </p:grpSpPr>
        <p:grpSp>
          <p:nvGrpSpPr>
            <p:cNvPr id="12" name="Group 11"/>
            <p:cNvGrpSpPr/>
            <p:nvPr/>
          </p:nvGrpSpPr>
          <p:grpSpPr>
            <a:xfrm>
              <a:off x="3433172" y="3793520"/>
              <a:ext cx="5498020" cy="2491707"/>
              <a:chOff x="-6039668" y="3650299"/>
              <a:chExt cx="7086600" cy="3011801"/>
            </a:xfrm>
            <a:solidFill>
              <a:schemeClr val="bg1">
                <a:lumMod val="95000"/>
              </a:schemeClr>
            </a:solidFill>
          </p:grpSpPr>
          <p:pic>
            <p:nvPicPr>
              <p:cNvPr id="14" name="Picture 13" descr="plotGPD2D.eps"/>
              <p:cNvPicPr>
                <a:picLocks noChangeAspect="1"/>
              </p:cNvPicPr>
              <p:nvPr/>
            </p:nvPicPr>
            <p:blipFill rotWithShape="1">
              <a:blip r:embed="rId6">
                <a:extLst>
                  <a:ext uri="{28A0092B-C50C-407E-A947-70E740481C1C}">
                    <a14:useLocalDpi xmlns="" xmlns:a14="http://schemas.microsoft.com/office/drawing/2010/main" val="0"/>
                  </a:ext>
                </a:extLst>
              </a:blip>
              <a:srcRect t="21969" b="15787"/>
              <a:stretch/>
            </p:blipFill>
            <p:spPr>
              <a:xfrm>
                <a:off x="-6039668" y="3650299"/>
                <a:ext cx="7086600" cy="3011801"/>
              </a:xfrm>
              <a:prstGeom prst="rect">
                <a:avLst/>
              </a:prstGeom>
              <a:grpFill/>
            </p:spPr>
          </p:pic>
          <p:cxnSp>
            <p:nvCxnSpPr>
              <p:cNvPr id="15" name="Straight Connector 14"/>
              <p:cNvCxnSpPr/>
              <p:nvPr/>
            </p:nvCxnSpPr>
            <p:spPr>
              <a:xfrm>
                <a:off x="-5526976" y="4974796"/>
                <a:ext cx="5041900" cy="0"/>
              </a:xfrm>
              <a:prstGeom prst="line">
                <a:avLst/>
              </a:prstGeom>
              <a:grpFill/>
              <a:ln>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13" name="TextBox 12"/>
            <p:cNvSpPr txBox="1"/>
            <p:nvPr/>
          </p:nvSpPr>
          <p:spPr>
            <a:xfrm>
              <a:off x="3433172" y="3424188"/>
              <a:ext cx="3866037" cy="369332"/>
            </a:xfrm>
            <a:prstGeom prst="rect">
              <a:avLst/>
            </a:prstGeom>
            <a:solidFill>
              <a:srgbClr val="FFFF00"/>
            </a:solidFill>
          </p:spPr>
          <p:txBody>
            <a:bodyPr wrap="none" rtlCol="0">
              <a:spAutoFit/>
            </a:bodyPr>
            <a:lstStyle/>
            <a:p>
              <a:r>
                <a:rPr lang="en-US" b="1" dirty="0" smtClean="0">
                  <a:solidFill>
                    <a:schemeClr val="tx2"/>
                  </a:solidFill>
                  <a:latin typeface="Arial" panose="020B0604020202020204" pitchFamily="34" charset="0"/>
                  <a:cs typeface="Arial" panose="020B0604020202020204" pitchFamily="34" charset="0"/>
                </a:rPr>
                <a:t>Transverse </a:t>
              </a:r>
              <a:r>
                <a:rPr lang="en-US" b="1" dirty="0" smtClean="0">
                  <a:solidFill>
                    <a:srgbClr val="0000FF"/>
                  </a:solidFill>
                  <a:latin typeface="Arial" panose="020B0604020202020204" pitchFamily="34" charset="0"/>
                  <a:cs typeface="Arial" panose="020B0604020202020204" pitchFamily="34" charset="0"/>
                </a:rPr>
                <a:t>Position</a:t>
              </a:r>
              <a:r>
                <a:rPr lang="en-US" b="1" dirty="0" smtClean="0">
                  <a:solidFill>
                    <a:schemeClr val="tx2"/>
                  </a:solidFill>
                  <a:latin typeface="Arial" panose="020B0604020202020204" pitchFamily="34" charset="0"/>
                  <a:cs typeface="Arial" panose="020B0604020202020204" pitchFamily="34" charset="0"/>
                </a:rPr>
                <a:t> Distributions</a:t>
              </a:r>
              <a:endParaRPr lang="en-US" b="1" dirty="0">
                <a:solidFill>
                  <a:schemeClr val="tx2"/>
                </a:solidFill>
                <a:latin typeface="Arial" panose="020B0604020202020204" pitchFamily="34" charset="0"/>
                <a:cs typeface="Arial" panose="020B0604020202020204" pitchFamily="34" charset="0"/>
              </a:endParaRPr>
            </a:p>
          </p:txBody>
        </p:sp>
      </p:grpSp>
      <p:pic>
        <p:nvPicPr>
          <p:cNvPr id="16" name="Picture 2"/>
          <p:cNvPicPr>
            <a:picLocks noChangeAspect="1" noChangeArrowheads="1"/>
          </p:cNvPicPr>
          <p:nvPr/>
        </p:nvPicPr>
        <p:blipFill>
          <a:blip r:embed="rId7" cstate="print"/>
          <a:srcRect/>
          <a:stretch>
            <a:fillRect/>
          </a:stretch>
        </p:blipFill>
        <p:spPr bwMode="auto">
          <a:xfrm>
            <a:off x="5520609" y="1324347"/>
            <a:ext cx="3391206" cy="1454902"/>
          </a:xfrm>
          <a:prstGeom prst="rect">
            <a:avLst/>
          </a:prstGeom>
          <a:noFill/>
          <a:ln w="9525">
            <a:noFill/>
            <a:miter lim="800000"/>
            <a:headEnd/>
            <a:tailEnd/>
          </a:ln>
        </p:spPr>
      </p:pic>
      <p:pic>
        <p:nvPicPr>
          <p:cNvPr id="18" name="Picture 17" descr="Fig2right.png"/>
          <p:cNvPicPr>
            <a:picLocks noChangeAspect="1"/>
          </p:cNvPicPr>
          <p:nvPr/>
        </p:nvPicPr>
        <p:blipFill rotWithShape="1">
          <a:blip r:embed="rId8">
            <a:extLst>
              <a:ext uri="{28A0092B-C50C-407E-A947-70E740481C1C}">
                <a14:useLocalDpi xmlns="" xmlns:a14="http://schemas.microsoft.com/office/drawing/2010/main" val="0"/>
              </a:ext>
            </a:extLst>
          </a:blip>
          <a:srcRect b="6875"/>
          <a:stretch/>
        </p:blipFill>
        <p:spPr>
          <a:xfrm>
            <a:off x="3433172" y="3708061"/>
            <a:ext cx="4441950" cy="2675652"/>
          </a:xfrm>
          <a:prstGeom prst="rect">
            <a:avLst/>
          </a:prstGeom>
        </p:spPr>
      </p:pic>
      <p:sp>
        <p:nvSpPr>
          <p:cNvPr id="19" name="Rectangle 18"/>
          <p:cNvSpPr/>
          <p:nvPr/>
        </p:nvSpPr>
        <p:spPr>
          <a:xfrm>
            <a:off x="1257884" y="2857955"/>
            <a:ext cx="1491292" cy="4807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Box 1"/>
          <p:cNvSpPr txBox="1"/>
          <p:nvPr/>
        </p:nvSpPr>
        <p:spPr>
          <a:xfrm>
            <a:off x="229699" y="759152"/>
            <a:ext cx="7512911" cy="830997"/>
          </a:xfrm>
          <a:prstGeom prst="rect">
            <a:avLst/>
          </a:prstGeom>
          <a:noFill/>
        </p:spPr>
        <p:txBody>
          <a:bodyPr wrap="square" rtlCol="0">
            <a:spAutoFit/>
          </a:bodyPr>
          <a:lstStyle/>
          <a:p>
            <a:r>
              <a:rPr lang="en-US" sz="2400" dirty="0" smtClean="0">
                <a:solidFill>
                  <a:srgbClr val="0000FF"/>
                </a:solidFill>
                <a:latin typeface="Arial" panose="020B0604020202020204" pitchFamily="34" charset="0"/>
                <a:cs typeface="Arial" panose="020B0604020202020204" pitchFamily="34" charset="0"/>
              </a:rPr>
              <a:t>Spatial </a:t>
            </a:r>
            <a:r>
              <a:rPr lang="en-US" sz="2400" dirty="0">
                <a:solidFill>
                  <a:srgbClr val="0000FF"/>
                </a:solidFill>
                <a:latin typeface="Arial" panose="020B0604020202020204" pitchFamily="34" charset="0"/>
                <a:cs typeface="Arial" panose="020B0604020202020204" pitchFamily="34" charset="0"/>
              </a:rPr>
              <a:t>distance from origin X Transverse Momentum </a:t>
            </a:r>
            <a:r>
              <a:rPr lang="en-US" sz="2400" dirty="0">
                <a:solidFill>
                  <a:srgbClr val="0000FF"/>
                </a:solidFill>
                <a:latin typeface="Arial" panose="020B0604020202020204" pitchFamily="34" charset="0"/>
                <a:cs typeface="Arial" panose="020B0604020202020204" pitchFamily="34" charset="0"/>
                <a:sym typeface="Wingdings"/>
              </a:rPr>
              <a:t> Orbital Angular Momentum </a:t>
            </a:r>
            <a:endParaRPr lang="en-US" sz="2400" b="1" dirty="0">
              <a:solidFill>
                <a:srgbClr val="0000FF"/>
              </a:solidFill>
              <a:latin typeface="Arial" panose="020B0604020202020204" pitchFamily="34" charset="0"/>
              <a:cs typeface="Arial" panose="020B0604020202020204" pitchFamily="34" charset="0"/>
            </a:endParaRPr>
          </a:p>
        </p:txBody>
      </p:sp>
      <p:sp>
        <p:nvSpPr>
          <p:cNvPr id="21" name="Footer Placeholder 1"/>
          <p:cNvSpPr>
            <a:spLocks noGrp="1"/>
          </p:cNvSpPr>
          <p:nvPr>
            <p:ph type="ftr" sz="quarter" idx="3"/>
          </p:nvPr>
        </p:nvSpPr>
        <p:spPr>
          <a:xfrm>
            <a:off x="2184407" y="6459713"/>
            <a:ext cx="4058349" cy="365125"/>
          </a:xfrm>
        </p:spPr>
        <p:txBody>
          <a:bodyPr/>
          <a:lstStyle/>
          <a:p>
            <a:r>
              <a:rPr lang="en-US" dirty="0" smtClean="0">
                <a:latin typeface="Arial" pitchFamily="34" charset="0"/>
                <a:cs typeface="Arial" pitchFamily="34" charset="0"/>
              </a:rPr>
              <a:t>MEIC Collaboration Meeting @ </a:t>
            </a:r>
            <a:r>
              <a:rPr lang="en-US" dirty="0" err="1" smtClean="0">
                <a:latin typeface="Arial" pitchFamily="34" charset="0"/>
                <a:cs typeface="Arial" pitchFamily="34" charset="0"/>
              </a:rPr>
              <a:t>JLab</a:t>
            </a:r>
            <a:r>
              <a:rPr lang="en-US" dirty="0" smtClean="0">
                <a:latin typeface="Arial" pitchFamily="34" charset="0"/>
                <a:cs typeface="Arial" pitchFamily="34" charset="0"/>
              </a:rPr>
              <a:t>  5-7 October 2015</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386326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
                                        <p:tgtEl>
                                          <p:spTgt spid="7"/>
                                        </p:tgtEl>
                                      </p:cBhvr>
                                    </p:animEffect>
                                    <p:anim calcmode="lin" valueType="num">
                                      <p:cBhvr>
                                        <p:cTn id="8" dur="400" fill="hold"/>
                                        <p:tgtEl>
                                          <p:spTgt spid="7"/>
                                        </p:tgtEl>
                                        <p:attrNameLst>
                                          <p:attrName>ppt_x</p:attrName>
                                        </p:attrNameLst>
                                      </p:cBhvr>
                                      <p:tavLst>
                                        <p:tav tm="0">
                                          <p:val>
                                            <p:strVal val="#ppt_x"/>
                                          </p:val>
                                        </p:tav>
                                        <p:tav tm="100000">
                                          <p:val>
                                            <p:strVal val="#ppt_x"/>
                                          </p:val>
                                        </p:tav>
                                      </p:tavLst>
                                    </p:anim>
                                    <p:anim calcmode="lin" valueType="num">
                                      <p:cBhvr>
                                        <p:cTn id="9" dur="400" fill="hold"/>
                                        <p:tgtEl>
                                          <p:spTgt spid="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2"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Scale>
                                      <p:cBhvr>
                                        <p:cTn id="21"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9"/>
                                        </p:tgtEl>
                                        <p:attrNameLst>
                                          <p:attrName>ppt_x</p:attrName>
                                          <p:attrName>ppt_y</p:attrName>
                                        </p:attrNameLst>
                                      </p:cBhvr>
                                    </p:animMotion>
                                    <p:animEffect transition="in" filter="fade">
                                      <p:cBhvr>
                                        <p:cTn id="23" dur="1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fltVal val="0"/>
                                          </p:val>
                                        </p:tav>
                                        <p:tav tm="100000">
                                          <p:val>
                                            <p:strVal val="#ppt_w"/>
                                          </p:val>
                                        </p:tav>
                                      </p:tavLst>
                                    </p:anim>
                                    <p:anim calcmode="lin" valueType="num">
                                      <p:cBhvr>
                                        <p:cTn id="29" dur="1000" fill="hold"/>
                                        <p:tgtEl>
                                          <p:spTgt spid="11"/>
                                        </p:tgtEl>
                                        <p:attrNameLst>
                                          <p:attrName>ppt_h</p:attrName>
                                        </p:attrNameLst>
                                      </p:cBhvr>
                                      <p:tavLst>
                                        <p:tav tm="0">
                                          <p:val>
                                            <p:fltVal val="0"/>
                                          </p:val>
                                        </p:tav>
                                        <p:tav tm="100000">
                                          <p:val>
                                            <p:strVal val="#ppt_h"/>
                                          </p:val>
                                        </p:tav>
                                      </p:tavLst>
                                    </p:anim>
                                    <p:anim calcmode="lin" valueType="num">
                                      <p:cBhvr>
                                        <p:cTn id="30" dur="1000" fill="hold"/>
                                        <p:tgtEl>
                                          <p:spTgt spid="11"/>
                                        </p:tgtEl>
                                        <p:attrNameLst>
                                          <p:attrName>style.rotation</p:attrName>
                                        </p:attrNameLst>
                                      </p:cBhvr>
                                      <p:tavLst>
                                        <p:tav tm="0">
                                          <p:val>
                                            <p:fltVal val="90"/>
                                          </p:val>
                                        </p:tav>
                                        <p:tav tm="100000">
                                          <p:val>
                                            <p:fltVal val="0"/>
                                          </p:val>
                                        </p:tav>
                                      </p:tavLst>
                                    </p:anim>
                                    <p:animEffect transition="in" filter="fade">
                                      <p:cBhvr>
                                        <p:cTn id="31" dur="1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dissolv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 Box 2"/>
          <p:cNvSpPr>
            <a:spLocks noGrp="1" noChangeArrowheads="1"/>
          </p:cNvSpPr>
          <p:nvPr>
            <p:ph type="title"/>
          </p:nvPr>
        </p:nvSpPr>
        <p:spPr>
          <a:xfrm>
            <a:off x="0" y="-42863"/>
            <a:ext cx="9144000" cy="804863"/>
          </a:xfrm>
        </p:spPr>
        <p:txBody>
          <a:bodyPr/>
          <a:lstStyle/>
          <a:p>
            <a:pPr eaLnBrk="1" hangingPunct="1"/>
            <a:r>
              <a:rPr lang="en-US" altLang="en-US" sz="3600" dirty="0" smtClean="0"/>
              <a:t>EIC – World’s First </a:t>
            </a:r>
            <a:r>
              <a:rPr lang="en-US" altLang="en-US" sz="3600" dirty="0" err="1" smtClean="0"/>
              <a:t>eA</a:t>
            </a:r>
            <a:r>
              <a:rPr lang="en-US" altLang="en-US" sz="3600" dirty="0" smtClean="0"/>
              <a:t> Collider</a:t>
            </a:r>
          </a:p>
        </p:txBody>
      </p:sp>
      <p:sp>
        <p:nvSpPr>
          <p:cNvPr id="17"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9</a:t>
            </a:fld>
            <a:endParaRPr lang="en-US" dirty="0"/>
          </a:p>
        </p:txBody>
      </p:sp>
      <p:sp>
        <p:nvSpPr>
          <p:cNvPr id="5" name="Title 1"/>
          <p:cNvSpPr txBox="1">
            <a:spLocks/>
          </p:cNvSpPr>
          <p:nvPr/>
        </p:nvSpPr>
        <p:spPr>
          <a:xfrm>
            <a:off x="722313" y="1986176"/>
            <a:ext cx="7772400" cy="220027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dirty="0" smtClean="0"/>
              <a:t>The Nucleus: </a:t>
            </a:r>
            <a:br>
              <a:rPr lang="en-US" dirty="0" smtClean="0"/>
            </a:br>
            <a:r>
              <a:rPr lang="en-US" dirty="0" smtClean="0"/>
              <a:t>A laboratory for QCD</a:t>
            </a:r>
            <a:endParaRPr lang="en-US" dirty="0"/>
          </a:p>
        </p:txBody>
      </p:sp>
      <p:sp>
        <p:nvSpPr>
          <p:cNvPr id="6" name="Text Placeholder 6"/>
          <p:cNvSpPr txBox="1">
            <a:spLocks/>
          </p:cNvSpPr>
          <p:nvPr/>
        </p:nvSpPr>
        <p:spPr>
          <a:xfrm>
            <a:off x="722312" y="4250840"/>
            <a:ext cx="7054361" cy="1500187"/>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What do we know about the gluons in nuclei? Very little!</a:t>
            </a:r>
          </a:p>
          <a:p>
            <a:r>
              <a:rPr lang="en-US" dirty="0" smtClean="0"/>
              <a:t>Does the gluon density saturate? Does this produce a unique and universal state of matter?</a:t>
            </a:r>
          </a:p>
          <a:p>
            <a:r>
              <a:rPr lang="en-US" dirty="0" smtClean="0"/>
              <a:t>How do color charges propagate through and interact with the nuclear medium?</a:t>
            </a:r>
          </a:p>
          <a:p>
            <a:endParaRPr lang="en-US" dirty="0" smtClean="0"/>
          </a:p>
          <a:p>
            <a:endParaRPr lang="en-US" dirty="0" smtClean="0"/>
          </a:p>
        </p:txBody>
      </p:sp>
      <p:sp>
        <p:nvSpPr>
          <p:cNvPr id="8" name="Footer Placeholder 1"/>
          <p:cNvSpPr>
            <a:spLocks noGrp="1"/>
          </p:cNvSpPr>
          <p:nvPr>
            <p:ph type="ftr" sz="quarter" idx="3"/>
          </p:nvPr>
        </p:nvSpPr>
        <p:spPr>
          <a:xfrm>
            <a:off x="2184407" y="6459713"/>
            <a:ext cx="4058349" cy="365125"/>
          </a:xfrm>
        </p:spPr>
        <p:txBody>
          <a:bodyPr/>
          <a:lstStyle/>
          <a:p>
            <a:r>
              <a:rPr lang="en-US" dirty="0" smtClean="0">
                <a:latin typeface="Arial" pitchFamily="34" charset="0"/>
                <a:cs typeface="Arial" pitchFamily="34" charset="0"/>
              </a:rPr>
              <a:t>MEIC Collaboration Meeting @ </a:t>
            </a:r>
            <a:r>
              <a:rPr lang="en-US" dirty="0" err="1" smtClean="0">
                <a:latin typeface="Arial" pitchFamily="34" charset="0"/>
                <a:cs typeface="Arial" pitchFamily="34" charset="0"/>
              </a:rPr>
              <a:t>JLab</a:t>
            </a:r>
            <a:r>
              <a:rPr lang="en-US" dirty="0" smtClean="0">
                <a:latin typeface="Arial" pitchFamily="34" charset="0"/>
                <a:cs typeface="Arial" pitchFamily="34" charset="0"/>
              </a:rPr>
              <a:t>  5-7 October 2015</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2044205870"/>
      </p:ext>
    </p:extLst>
  </p:cSld>
  <p:clrMapOvr>
    <a:masterClrMapping/>
  </p:clrMapOvr>
  <p:timing>
    <p:tnLst>
      <p:par>
        <p:cTn id="1" dur="indefinite" restart="never" nodeType="tmRoot"/>
      </p:par>
    </p:tnLst>
  </p:timing>
</p:sld>
</file>

<file path=ppt/theme/theme1.xml><?xml version="1.0" encoding="utf-8"?>
<a:theme xmlns:a="http://schemas.openxmlformats.org/drawingml/2006/main" name="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JLab_PowerPoint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6866</TotalTime>
  <Words>2036</Words>
  <Application>Microsoft Office PowerPoint</Application>
  <PresentationFormat>On-screen Show (4:3)</PresentationFormat>
  <Paragraphs>404</Paragraphs>
  <Slides>34</Slides>
  <Notes>18</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34</vt:i4>
      </vt:variant>
    </vt:vector>
  </HeadingPairs>
  <TitlesOfParts>
    <vt:vector size="38" baseType="lpstr">
      <vt:lpstr>JLabPowerpointMain</vt:lpstr>
      <vt:lpstr>1_JLabPowerpointMain</vt:lpstr>
      <vt:lpstr>3_JLab_PowerPoint1</vt:lpstr>
      <vt:lpstr>Image</vt:lpstr>
      <vt:lpstr>Slide 1</vt:lpstr>
      <vt:lpstr>Status of the New NSAC Long-Range Plan</vt:lpstr>
      <vt:lpstr>Slide 3</vt:lpstr>
      <vt:lpstr>Slide 4</vt:lpstr>
      <vt:lpstr>Gluons and the EIC – US Coverage</vt:lpstr>
      <vt:lpstr>The Electron Ion Collider</vt:lpstr>
      <vt:lpstr>EIC – World’s First Polarized eN Collider</vt:lpstr>
      <vt:lpstr>2+1 D partonic image of the proton</vt:lpstr>
      <vt:lpstr>EIC – World’s First eA Collider</vt:lpstr>
      <vt:lpstr>Slide 10</vt:lpstr>
      <vt:lpstr>Slide 11</vt:lpstr>
      <vt:lpstr>Slide 12</vt:lpstr>
      <vt:lpstr>Slide 13</vt:lpstr>
      <vt:lpstr>Slide 14</vt:lpstr>
      <vt:lpstr>Slide 15</vt:lpstr>
      <vt:lpstr>Slide 16</vt:lpstr>
      <vt:lpstr>Slide 17</vt:lpstr>
      <vt:lpstr>Some EIC Events (since ~ May 2014)</vt:lpstr>
      <vt:lpstr>What’s next: EIC Users Meeting</vt:lpstr>
      <vt:lpstr>Slide 20</vt:lpstr>
      <vt:lpstr>Conclusion</vt:lpstr>
      <vt:lpstr>Backup</vt:lpstr>
      <vt:lpstr>Gluons and the EIC – France Coverage</vt:lpstr>
      <vt:lpstr>NSAC EIC Cost Review – Jan 26-28</vt:lpstr>
      <vt:lpstr>Cost Review Presentation to NSAC</vt:lpstr>
      <vt:lpstr>Slide 26</vt:lpstr>
      <vt:lpstr>Slide 27</vt:lpstr>
      <vt:lpstr>Slide 28</vt:lpstr>
      <vt:lpstr>Slide 29</vt:lpstr>
      <vt:lpstr>Slide 30</vt:lpstr>
      <vt:lpstr>MEIC Baseline Design</vt:lpstr>
      <vt:lpstr>Ongoing: Generic EIC-related detector R&amp;D</vt:lpstr>
      <vt:lpstr>What’s next: EIC User Organization</vt:lpstr>
      <vt:lpstr>Slide 34</vt:lpstr>
    </vt:vector>
  </TitlesOfParts>
  <Company>Jefferson Lab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dchopard</dc:creator>
  <cp:lastModifiedBy>ent</cp:lastModifiedBy>
  <cp:revision>500</cp:revision>
  <cp:lastPrinted>2014-11-19T20:53:24Z</cp:lastPrinted>
  <dcterms:created xsi:type="dcterms:W3CDTF">2015-01-07T18:54:15Z</dcterms:created>
  <dcterms:modified xsi:type="dcterms:W3CDTF">2015-10-04T21:20:03Z</dcterms:modified>
</cp:coreProperties>
</file>