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7" r:id="rId3"/>
    <p:sldId id="265" r:id="rId4"/>
    <p:sldId id="268" r:id="rId5"/>
    <p:sldId id="266" r:id="rId6"/>
    <p:sldId id="269" r:id="rId7"/>
    <p:sldId id="270" r:id="rId8"/>
    <p:sldId id="271" r:id="rId9"/>
    <p:sldId id="274" r:id="rId10"/>
    <p:sldId id="264" r:id="rId11"/>
    <p:sldId id="278" r:id="rId12"/>
    <p:sldId id="279" r:id="rId13"/>
    <p:sldId id="275" r:id="rId14"/>
    <p:sldId id="282" r:id="rId15"/>
    <p:sldId id="277" r:id="rId16"/>
    <p:sldId id="281" r:id="rId17"/>
    <p:sldId id="28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33"/>
    <a:srgbClr val="00CC99"/>
    <a:srgbClr val="0033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576" y="-21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4777627788754412E-2"/>
          <c:y val="1.9793367964376238E-2"/>
          <c:w val="0.79781691951924105"/>
          <c:h val="0.76846531683539565"/>
        </c:manualLayout>
      </c:layout>
      <c:scatterChart>
        <c:scatterStyle val="lineMarker"/>
        <c:varyColors val="0"/>
        <c:ser>
          <c:idx val="1"/>
          <c:order val="1"/>
          <c:tx>
            <c:v>Projected injection time limited by CEBAF capability</c:v>
          </c:tx>
          <c:marker>
            <c:symbol val="none"/>
          </c:marker>
          <c:xVal>
            <c:numRef>
              <c:f>'SR Power'!$A$4:$A$228</c:f>
              <c:numCache>
                <c:formatCode>0.000</c:formatCode>
                <c:ptCount val="225"/>
                <c:pt idx="0">
                  <c:v>3</c:v>
                </c:pt>
                <c:pt idx="1">
                  <c:v>3.05</c:v>
                </c:pt>
                <c:pt idx="2">
                  <c:v>3.0999999999999996</c:v>
                </c:pt>
                <c:pt idx="3">
                  <c:v>3.1499999999999995</c:v>
                </c:pt>
                <c:pt idx="4">
                  <c:v>3.1999999999999993</c:v>
                </c:pt>
                <c:pt idx="5">
                  <c:v>3.2499999999999991</c:v>
                </c:pt>
                <c:pt idx="6">
                  <c:v>3.2999999999999989</c:v>
                </c:pt>
                <c:pt idx="7">
                  <c:v>3.3499999999999988</c:v>
                </c:pt>
                <c:pt idx="8">
                  <c:v>3.3999999999999986</c:v>
                </c:pt>
                <c:pt idx="9">
                  <c:v>3.4499999999999984</c:v>
                </c:pt>
                <c:pt idx="10">
                  <c:v>3.4999999999999982</c:v>
                </c:pt>
                <c:pt idx="11">
                  <c:v>3.549999999999998</c:v>
                </c:pt>
                <c:pt idx="12">
                  <c:v>3.5999999999999979</c:v>
                </c:pt>
                <c:pt idx="13">
                  <c:v>3.6499999999999977</c:v>
                </c:pt>
                <c:pt idx="14">
                  <c:v>3.6999999999999975</c:v>
                </c:pt>
                <c:pt idx="15">
                  <c:v>3.7499999999999973</c:v>
                </c:pt>
                <c:pt idx="16">
                  <c:v>3.7999999999999972</c:v>
                </c:pt>
                <c:pt idx="17">
                  <c:v>3.849999999999997</c:v>
                </c:pt>
                <c:pt idx="18">
                  <c:v>3.8999999999999968</c:v>
                </c:pt>
                <c:pt idx="19">
                  <c:v>3.9499999999999966</c:v>
                </c:pt>
                <c:pt idx="20">
                  <c:v>3.9999999999999964</c:v>
                </c:pt>
                <c:pt idx="21">
                  <c:v>4.0499999999999963</c:v>
                </c:pt>
                <c:pt idx="22">
                  <c:v>4.0999999999999961</c:v>
                </c:pt>
                <c:pt idx="23">
                  <c:v>4.1499999999999959</c:v>
                </c:pt>
                <c:pt idx="24">
                  <c:v>4.1999999999999957</c:v>
                </c:pt>
                <c:pt idx="25">
                  <c:v>4.2499999999999956</c:v>
                </c:pt>
                <c:pt idx="26">
                  <c:v>4.2999999999999954</c:v>
                </c:pt>
                <c:pt idx="27">
                  <c:v>4.3499999999999952</c:v>
                </c:pt>
                <c:pt idx="28">
                  <c:v>4.399999999999995</c:v>
                </c:pt>
                <c:pt idx="29">
                  <c:v>4.4499999999999948</c:v>
                </c:pt>
                <c:pt idx="30">
                  <c:v>4.4999999999999947</c:v>
                </c:pt>
                <c:pt idx="31">
                  <c:v>4.5499999999999945</c:v>
                </c:pt>
                <c:pt idx="32">
                  <c:v>4.5999999999999943</c:v>
                </c:pt>
                <c:pt idx="33">
                  <c:v>4.6499999999999941</c:v>
                </c:pt>
                <c:pt idx="34">
                  <c:v>4.699999999999994</c:v>
                </c:pt>
                <c:pt idx="35">
                  <c:v>4.7499999999999938</c:v>
                </c:pt>
                <c:pt idx="36">
                  <c:v>4.7999999999999936</c:v>
                </c:pt>
                <c:pt idx="37">
                  <c:v>4.8499999999999934</c:v>
                </c:pt>
                <c:pt idx="38">
                  <c:v>4.8999999999999932</c:v>
                </c:pt>
                <c:pt idx="39">
                  <c:v>4.9499999999999931</c:v>
                </c:pt>
                <c:pt idx="40">
                  <c:v>4.9999999999999929</c:v>
                </c:pt>
                <c:pt idx="41">
                  <c:v>5.0499999999999927</c:v>
                </c:pt>
                <c:pt idx="42">
                  <c:v>5.0999999999999925</c:v>
                </c:pt>
                <c:pt idx="43">
                  <c:v>5.1499999999999924</c:v>
                </c:pt>
                <c:pt idx="44">
                  <c:v>5.1999999999999922</c:v>
                </c:pt>
                <c:pt idx="45">
                  <c:v>5.249999999999992</c:v>
                </c:pt>
                <c:pt idx="46">
                  <c:v>5.2999999999999918</c:v>
                </c:pt>
                <c:pt idx="47">
                  <c:v>5.3499999999999917</c:v>
                </c:pt>
                <c:pt idx="48">
                  <c:v>5.3999999999999915</c:v>
                </c:pt>
                <c:pt idx="49">
                  <c:v>5.4499999999999913</c:v>
                </c:pt>
                <c:pt idx="50">
                  <c:v>5.4999999999999911</c:v>
                </c:pt>
                <c:pt idx="51">
                  <c:v>5.5499999999999909</c:v>
                </c:pt>
                <c:pt idx="52">
                  <c:v>5.5999999999999908</c:v>
                </c:pt>
                <c:pt idx="53">
                  <c:v>5.6499999999999906</c:v>
                </c:pt>
                <c:pt idx="54">
                  <c:v>5.6999999999999904</c:v>
                </c:pt>
                <c:pt idx="55">
                  <c:v>5.7499999999999902</c:v>
                </c:pt>
                <c:pt idx="56">
                  <c:v>5.7999999999999901</c:v>
                </c:pt>
                <c:pt idx="57">
                  <c:v>5.8499999999999899</c:v>
                </c:pt>
                <c:pt idx="58">
                  <c:v>5.8999999999999897</c:v>
                </c:pt>
                <c:pt idx="59">
                  <c:v>5.9499999999999895</c:v>
                </c:pt>
                <c:pt idx="60">
                  <c:v>5.9999999999999893</c:v>
                </c:pt>
                <c:pt idx="61">
                  <c:v>6.0499999999999892</c:v>
                </c:pt>
                <c:pt idx="62">
                  <c:v>6.099999999999989</c:v>
                </c:pt>
                <c:pt idx="63">
                  <c:v>6.1499999999999888</c:v>
                </c:pt>
                <c:pt idx="64">
                  <c:v>6.1999999999999886</c:v>
                </c:pt>
                <c:pt idx="65">
                  <c:v>6.2499999999999885</c:v>
                </c:pt>
                <c:pt idx="66">
                  <c:v>6.2999999999999883</c:v>
                </c:pt>
                <c:pt idx="67">
                  <c:v>6.3499999999999881</c:v>
                </c:pt>
                <c:pt idx="68">
                  <c:v>6.3999999999999879</c:v>
                </c:pt>
                <c:pt idx="69">
                  <c:v>6.4499999999999877</c:v>
                </c:pt>
                <c:pt idx="70">
                  <c:v>6.4999999999999876</c:v>
                </c:pt>
                <c:pt idx="71">
                  <c:v>6.5499999999999874</c:v>
                </c:pt>
                <c:pt idx="72">
                  <c:v>6.5999999999999872</c:v>
                </c:pt>
                <c:pt idx="73">
                  <c:v>6.649999999999987</c:v>
                </c:pt>
                <c:pt idx="74">
                  <c:v>6.6999999999999869</c:v>
                </c:pt>
                <c:pt idx="75">
                  <c:v>6.7499999999999867</c:v>
                </c:pt>
                <c:pt idx="76">
                  <c:v>6.7999999999999865</c:v>
                </c:pt>
                <c:pt idx="77">
                  <c:v>6.8499999999999863</c:v>
                </c:pt>
                <c:pt idx="78">
                  <c:v>6.8999999999999861</c:v>
                </c:pt>
                <c:pt idx="79">
                  <c:v>6.949999999999986</c:v>
                </c:pt>
                <c:pt idx="80">
                  <c:v>6.9999999999999858</c:v>
                </c:pt>
                <c:pt idx="81">
                  <c:v>7.0499999999999856</c:v>
                </c:pt>
                <c:pt idx="82">
                  <c:v>7.0999999999999854</c:v>
                </c:pt>
                <c:pt idx="83">
                  <c:v>7.1499999999999853</c:v>
                </c:pt>
                <c:pt idx="84">
                  <c:v>7.1999999999999851</c:v>
                </c:pt>
                <c:pt idx="85">
                  <c:v>7.2499999999999849</c:v>
                </c:pt>
                <c:pt idx="86">
                  <c:v>7.2999999999999847</c:v>
                </c:pt>
                <c:pt idx="87">
                  <c:v>7.3499999999999845</c:v>
                </c:pt>
                <c:pt idx="88">
                  <c:v>7.3999999999999844</c:v>
                </c:pt>
                <c:pt idx="89">
                  <c:v>7.4499999999999842</c:v>
                </c:pt>
                <c:pt idx="90">
                  <c:v>7.499999999999984</c:v>
                </c:pt>
                <c:pt idx="91">
                  <c:v>7.5499999999999838</c:v>
                </c:pt>
                <c:pt idx="92">
                  <c:v>7.5999999999999837</c:v>
                </c:pt>
                <c:pt idx="93">
                  <c:v>7.6499999999999835</c:v>
                </c:pt>
                <c:pt idx="94">
                  <c:v>7.6999999999999833</c:v>
                </c:pt>
                <c:pt idx="95">
                  <c:v>7.7499999999999831</c:v>
                </c:pt>
                <c:pt idx="96">
                  <c:v>7.7999999999999829</c:v>
                </c:pt>
                <c:pt idx="97">
                  <c:v>7.8499999999999828</c:v>
                </c:pt>
                <c:pt idx="98">
                  <c:v>7.8999999999999826</c:v>
                </c:pt>
                <c:pt idx="99">
                  <c:v>7.9499999999999824</c:v>
                </c:pt>
                <c:pt idx="100">
                  <c:v>7.9999999999999822</c:v>
                </c:pt>
                <c:pt idx="101">
                  <c:v>8.0499999999999829</c:v>
                </c:pt>
                <c:pt idx="102">
                  <c:v>8.0999999999999837</c:v>
                </c:pt>
                <c:pt idx="103">
                  <c:v>8.1499999999999844</c:v>
                </c:pt>
                <c:pt idx="104">
                  <c:v>8.1999999999999851</c:v>
                </c:pt>
                <c:pt idx="105">
                  <c:v>8.2499999999999858</c:v>
                </c:pt>
                <c:pt idx="106">
                  <c:v>8.2999999999999865</c:v>
                </c:pt>
                <c:pt idx="107">
                  <c:v>8.3499999999999872</c:v>
                </c:pt>
                <c:pt idx="108">
                  <c:v>8.3999999999999879</c:v>
                </c:pt>
                <c:pt idx="109">
                  <c:v>8.4499999999999886</c:v>
                </c:pt>
                <c:pt idx="110">
                  <c:v>8.4999999999999893</c:v>
                </c:pt>
                <c:pt idx="111">
                  <c:v>8.5499999999999901</c:v>
                </c:pt>
                <c:pt idx="112">
                  <c:v>8.5999999999999908</c:v>
                </c:pt>
                <c:pt idx="113">
                  <c:v>8.6499999999999915</c:v>
                </c:pt>
                <c:pt idx="114">
                  <c:v>8.6999999999999922</c:v>
                </c:pt>
                <c:pt idx="115">
                  <c:v>8.7499999999999929</c:v>
                </c:pt>
                <c:pt idx="116">
                  <c:v>8.7999999999999936</c:v>
                </c:pt>
                <c:pt idx="117">
                  <c:v>8.8499999999999943</c:v>
                </c:pt>
                <c:pt idx="118">
                  <c:v>8.899999999999995</c:v>
                </c:pt>
                <c:pt idx="119">
                  <c:v>8.9499999999999957</c:v>
                </c:pt>
                <c:pt idx="120">
                  <c:v>8.9999999999999964</c:v>
                </c:pt>
                <c:pt idx="121">
                  <c:v>9.0499999999999972</c:v>
                </c:pt>
                <c:pt idx="122">
                  <c:v>9.0999999999999979</c:v>
                </c:pt>
                <c:pt idx="123">
                  <c:v>9.1499999999999986</c:v>
                </c:pt>
                <c:pt idx="124">
                  <c:v>9.1999999999999993</c:v>
                </c:pt>
                <c:pt idx="125">
                  <c:v>9.25</c:v>
                </c:pt>
                <c:pt idx="126">
                  <c:v>9.3000000000000007</c:v>
                </c:pt>
                <c:pt idx="127">
                  <c:v>9.3500000000000014</c:v>
                </c:pt>
                <c:pt idx="128">
                  <c:v>9.4000000000000021</c:v>
                </c:pt>
                <c:pt idx="129">
                  <c:v>9.4500000000000028</c:v>
                </c:pt>
                <c:pt idx="130">
                  <c:v>9.5000000000000036</c:v>
                </c:pt>
                <c:pt idx="131">
                  <c:v>9.5500000000000043</c:v>
                </c:pt>
                <c:pt idx="132">
                  <c:v>9.600000000000005</c:v>
                </c:pt>
                <c:pt idx="133">
                  <c:v>9.6500000000000057</c:v>
                </c:pt>
                <c:pt idx="134">
                  <c:v>9.7000000000000064</c:v>
                </c:pt>
                <c:pt idx="135">
                  <c:v>9.7500000000000071</c:v>
                </c:pt>
                <c:pt idx="136">
                  <c:v>9.8000000000000078</c:v>
                </c:pt>
                <c:pt idx="137">
                  <c:v>9.8500000000000085</c:v>
                </c:pt>
                <c:pt idx="138">
                  <c:v>9.9000000000000092</c:v>
                </c:pt>
                <c:pt idx="139">
                  <c:v>9.9500000000000099</c:v>
                </c:pt>
                <c:pt idx="140">
                  <c:v>10.000000000000011</c:v>
                </c:pt>
                <c:pt idx="141">
                  <c:v>10.050000000000011</c:v>
                </c:pt>
                <c:pt idx="142">
                  <c:v>10.100000000000012</c:v>
                </c:pt>
                <c:pt idx="143">
                  <c:v>10.150000000000013</c:v>
                </c:pt>
                <c:pt idx="144">
                  <c:v>10.200000000000014</c:v>
                </c:pt>
                <c:pt idx="145">
                  <c:v>10.250000000000014</c:v>
                </c:pt>
                <c:pt idx="146">
                  <c:v>10.300000000000015</c:v>
                </c:pt>
                <c:pt idx="147">
                  <c:v>10.350000000000016</c:v>
                </c:pt>
                <c:pt idx="148">
                  <c:v>10.400000000000016</c:v>
                </c:pt>
                <c:pt idx="149">
                  <c:v>10.450000000000017</c:v>
                </c:pt>
                <c:pt idx="150">
                  <c:v>10.500000000000018</c:v>
                </c:pt>
                <c:pt idx="151">
                  <c:v>10.550000000000018</c:v>
                </c:pt>
                <c:pt idx="152">
                  <c:v>10.600000000000019</c:v>
                </c:pt>
                <c:pt idx="153">
                  <c:v>10.65000000000002</c:v>
                </c:pt>
                <c:pt idx="154">
                  <c:v>10.700000000000021</c:v>
                </c:pt>
                <c:pt idx="155">
                  <c:v>10.750000000000021</c:v>
                </c:pt>
                <c:pt idx="156">
                  <c:v>10.800000000000022</c:v>
                </c:pt>
                <c:pt idx="157">
                  <c:v>10.850000000000023</c:v>
                </c:pt>
                <c:pt idx="158">
                  <c:v>10.900000000000023</c:v>
                </c:pt>
                <c:pt idx="159">
                  <c:v>10.950000000000024</c:v>
                </c:pt>
                <c:pt idx="160">
                  <c:v>11.000000000000025</c:v>
                </c:pt>
                <c:pt idx="161">
                  <c:v>11.050000000000026</c:v>
                </c:pt>
                <c:pt idx="162">
                  <c:v>11.100000000000026</c:v>
                </c:pt>
                <c:pt idx="163">
                  <c:v>11.150000000000027</c:v>
                </c:pt>
                <c:pt idx="164">
                  <c:v>11.200000000000028</c:v>
                </c:pt>
                <c:pt idx="165">
                  <c:v>11.250000000000028</c:v>
                </c:pt>
                <c:pt idx="166">
                  <c:v>11.300000000000029</c:v>
                </c:pt>
                <c:pt idx="167">
                  <c:v>11.35000000000003</c:v>
                </c:pt>
                <c:pt idx="168">
                  <c:v>11.400000000000031</c:v>
                </c:pt>
                <c:pt idx="169">
                  <c:v>11.450000000000031</c:v>
                </c:pt>
                <c:pt idx="170">
                  <c:v>11.500000000000032</c:v>
                </c:pt>
                <c:pt idx="171">
                  <c:v>11.550000000000033</c:v>
                </c:pt>
                <c:pt idx="172">
                  <c:v>11.600000000000033</c:v>
                </c:pt>
                <c:pt idx="173">
                  <c:v>11.650000000000034</c:v>
                </c:pt>
                <c:pt idx="174">
                  <c:v>11.700000000000035</c:v>
                </c:pt>
                <c:pt idx="175">
                  <c:v>11.750000000000036</c:v>
                </c:pt>
                <c:pt idx="176">
                  <c:v>11.800000000000036</c:v>
                </c:pt>
                <c:pt idx="177">
                  <c:v>11.850000000000037</c:v>
                </c:pt>
                <c:pt idx="178">
                  <c:v>11.900000000000038</c:v>
                </c:pt>
                <c:pt idx="179">
                  <c:v>11.950000000000038</c:v>
                </c:pt>
                <c:pt idx="180">
                  <c:v>12.000000000000039</c:v>
                </c:pt>
              </c:numCache>
            </c:numRef>
          </c:xVal>
          <c:yVal>
            <c:numRef>
              <c:f>'SR Power'!$R$4:$R$228</c:f>
              <c:numCache>
                <c:formatCode>0.000</c:formatCode>
                <c:ptCount val="225"/>
                <c:pt idx="0">
                  <c:v>15.77111562737484</c:v>
                </c:pt>
                <c:pt idx="1">
                  <c:v>15.258268276954965</c:v>
                </c:pt>
                <c:pt idx="2">
                  <c:v>14.77003544707321</c:v>
                </c:pt>
                <c:pt idx="3">
                  <c:v>11.83116795407437</c:v>
                </c:pt>
                <c:pt idx="4">
                  <c:v>12.403515467347351</c:v>
                </c:pt>
                <c:pt idx="5">
                  <c:v>12.994030258775481</c:v>
                </c:pt>
                <c:pt idx="6">
                  <c:v>13.033979857334586</c:v>
                </c:pt>
                <c:pt idx="7">
                  <c:v>12.647809369246938</c:v>
                </c:pt>
                <c:pt idx="8">
                  <c:v>12.278550228925063</c:v>
                </c:pt>
                <c:pt idx="9">
                  <c:v>11.925229207844884</c:v>
                </c:pt>
                <c:pt idx="10">
                  <c:v>11.586942093581532</c:v>
                </c:pt>
                <c:pt idx="11">
                  <c:v>11.262847898938602</c:v>
                </c:pt>
                <c:pt idx="12">
                  <c:v>10.952163630121429</c:v>
                </c:pt>
                <c:pt idx="13">
                  <c:v>10.65415955311494</c:v>
                </c:pt>
                <c:pt idx="14">
                  <c:v>10.368154904775295</c:v>
                </c:pt>
                <c:pt idx="15">
                  <c:v>10.093514001519912</c:v>
                </c:pt>
                <c:pt idx="16">
                  <c:v>9.8296427040425076</c:v>
                </c:pt>
                <c:pt idx="17">
                  <c:v>9.5759852013070539</c:v>
                </c:pt>
                <c:pt idx="18">
                  <c:v>9.3320210812869036</c:v>
                </c:pt>
                <c:pt idx="19">
                  <c:v>9.0972626595977459</c:v>
                </c:pt>
                <c:pt idx="20">
                  <c:v>8.8712525403983626</c:v>
                </c:pt>
                <c:pt idx="21">
                  <c:v>8.65356138676262</c:v>
                </c:pt>
                <c:pt idx="22">
                  <c:v>8.4437858802126033</c:v>
                </c:pt>
                <c:pt idx="23">
                  <c:v>8.2415468512918508</c:v>
                </c:pt>
                <c:pt idx="24">
                  <c:v>8.0464875649871814</c:v>
                </c:pt>
                <c:pt idx="25">
                  <c:v>7.85827214651205</c:v>
                </c:pt>
                <c:pt idx="26">
                  <c:v>7.6765841344712777</c:v>
                </c:pt>
                <c:pt idx="27">
                  <c:v>7.5011251497621272</c:v>
                </c:pt>
                <c:pt idx="28">
                  <c:v>7.3316136697507162</c:v>
                </c:pt>
                <c:pt idx="29">
                  <c:v>7.167783898314549</c:v>
                </c:pt>
                <c:pt idx="30">
                  <c:v>7.0093847232777291</c:v>
                </c:pt>
                <c:pt idx="31">
                  <c:v>6.8561787535985488</c:v>
                </c:pt>
                <c:pt idx="32">
                  <c:v>6.7079414294127577</c:v>
                </c:pt>
                <c:pt idx="33">
                  <c:v>6.5644601986992237</c:v>
                </c:pt>
                <c:pt idx="34">
                  <c:v>6.4255337549286518</c:v>
                </c:pt>
                <c:pt idx="35">
                  <c:v>6.2909713305872126</c:v>
                </c:pt>
                <c:pt idx="36">
                  <c:v>6.1605920419433167</c:v>
                </c:pt>
                <c:pt idx="37">
                  <c:v>6.0342242808533948</c:v>
                </c:pt>
                <c:pt idx="38">
                  <c:v>5.9117051497865045</c:v>
                </c:pt>
                <c:pt idx="39">
                  <c:v>5.7928799365931622</c:v>
                </c:pt>
                <c:pt idx="40">
                  <c:v>5.6776016258549582</c:v>
                </c:pt>
                <c:pt idx="41">
                  <c:v>5.5657304439319288</c:v>
                </c:pt>
                <c:pt idx="42">
                  <c:v>5.4571334350778189</c:v>
                </c:pt>
                <c:pt idx="43">
                  <c:v>5.3516840662220373</c:v>
                </c:pt>
                <c:pt idx="44">
                  <c:v>5.2492618582238881</c:v>
                </c:pt>
                <c:pt idx="45">
                  <c:v>5.1497520415918006</c:v>
                </c:pt>
                <c:pt idx="46">
                  <c:v>5.0530452348299768</c:v>
                </c:pt>
                <c:pt idx="47">
                  <c:v>4.9590371437286755</c:v>
                </c:pt>
                <c:pt idx="48">
                  <c:v>4.867628280053979</c:v>
                </c:pt>
                <c:pt idx="49">
                  <c:v>4.7787236982198138</c:v>
                </c:pt>
                <c:pt idx="50">
                  <c:v>4.6922327486404631</c:v>
                </c:pt>
                <c:pt idx="51">
                  <c:v>4.6080688465668045</c:v>
                </c:pt>
                <c:pt idx="52">
                  <c:v>4.5261492553052971</c:v>
                </c:pt>
                <c:pt idx="53">
                  <c:v>4.4463948828059854</c:v>
                </c:pt>
                <c:pt idx="54">
                  <c:v>4.3687300906855686</c:v>
                </c:pt>
                <c:pt idx="55">
                  <c:v>4.2930825148241665</c:v>
                </c:pt>
                <c:pt idx="56">
                  <c:v>4.2193828967412017</c:v>
                </c:pt>
                <c:pt idx="57">
                  <c:v>4.1475649250164102</c:v>
                </c:pt>
                <c:pt idx="58">
                  <c:v>4.0775650860779686</c:v>
                </c:pt>
                <c:pt idx="59">
                  <c:v>4.0093225237306429</c:v>
                </c:pt>
                <c:pt idx="60">
                  <c:v>3.9427789068437242</c:v>
                </c:pt>
                <c:pt idx="61">
                  <c:v>3.8778783046615413</c:v>
                </c:pt>
                <c:pt idx="62">
                  <c:v>3.8145670692387581</c:v>
                </c:pt>
                <c:pt idx="63">
                  <c:v>3.7527937245389413</c:v>
                </c:pt>
                <c:pt idx="64">
                  <c:v>3.6925088617683159</c:v>
                </c:pt>
                <c:pt idx="65">
                  <c:v>3.6336650405471764</c:v>
                </c:pt>
                <c:pt idx="66">
                  <c:v>3.5762166955498644</c:v>
                </c:pt>
                <c:pt idx="67">
                  <c:v>3.5201200482701744</c:v>
                </c:pt>
                <c:pt idx="68">
                  <c:v>3.4653330235931175</c:v>
                </c:pt>
                <c:pt idx="69">
                  <c:v>3.4118151708761282</c:v>
                </c:pt>
                <c:pt idx="70">
                  <c:v>3.3595275892632936</c:v>
                </c:pt>
                <c:pt idx="71">
                  <c:v>3.3084328569750987</c:v>
                </c:pt>
                <c:pt idx="72">
                  <c:v>3.2584949643336558</c:v>
                </c:pt>
                <c:pt idx="73">
                  <c:v>3.2096792502996028</c:v>
                </c:pt>
                <c:pt idx="74">
                  <c:v>3.1619523423117433</c:v>
                </c:pt>
                <c:pt idx="75">
                  <c:v>3.11528209923455</c:v>
                </c:pt>
                <c:pt idx="76">
                  <c:v>3.0696375572312737</c:v>
                </c:pt>
                <c:pt idx="77">
                  <c:v>3.0249888783925432</c:v>
                </c:pt>
                <c:pt idx="78">
                  <c:v>2.9813073019612308</c:v>
                </c:pt>
                <c:pt idx="79">
                  <c:v>2.938565098004744</c:v>
                </c:pt>
                <c:pt idx="80">
                  <c:v>2.8473428322060133</c:v>
                </c:pt>
                <c:pt idx="81">
                  <c:v>2.7283073898350625</c:v>
                </c:pt>
                <c:pt idx="82">
                  <c:v>2.6150374270270413</c:v>
                </c:pt>
                <c:pt idx="83">
                  <c:v>2.5072159992002869</c:v>
                </c:pt>
                <c:pt idx="84">
                  <c:v>2.4045456288719453</c:v>
                </c:pt>
                <c:pt idx="85">
                  <c:v>2.3067469861424237</c:v>
                </c:pt>
                <c:pt idx="86">
                  <c:v>2.213557666898744</c:v>
                </c:pt>
                <c:pt idx="87">
                  <c:v>2.1247310608950691</c:v>
                </c:pt>
                <c:pt idx="88">
                  <c:v>2.0400353025459554</c:v>
                </c:pt>
                <c:pt idx="89">
                  <c:v>1.9592522978823921</c:v>
                </c:pt>
                <c:pt idx="90">
                  <c:v>1.8821768216789825</c:v>
                </c:pt>
                <c:pt idx="91">
                  <c:v>1.808615679267872</c:v>
                </c:pt>
                <c:pt idx="92">
                  <c:v>1.7383869280163646</c:v>
                </c:pt>
                <c:pt idx="93">
                  <c:v>1.6713191538650998</c:v>
                </c:pt>
                <c:pt idx="94">
                  <c:v>1.6072507987057834</c:v>
                </c:pt>
                <c:pt idx="95">
                  <c:v>1.5460295347259292</c:v>
                </c:pt>
                <c:pt idx="96">
                  <c:v>1.4875116821654997</c:v>
                </c:pt>
                <c:pt idx="97">
                  <c:v>1.4315616672201044</c:v>
                </c:pt>
                <c:pt idx="98">
                  <c:v>1.3780515170897685</c:v>
                </c:pt>
                <c:pt idx="99">
                  <c:v>1.326860389413848</c:v>
                </c:pt>
                <c:pt idx="100">
                  <c:v>1.2778741335533368</c:v>
                </c:pt>
                <c:pt idx="101">
                  <c:v>1.230984881383629</c:v>
                </c:pt>
                <c:pt idx="102">
                  <c:v>1.1860906654454715</c:v>
                </c:pt>
                <c:pt idx="103">
                  <c:v>1.143095062470799</c:v>
                </c:pt>
                <c:pt idx="104">
                  <c:v>1.1019068604550344</c:v>
                </c:pt>
                <c:pt idx="105">
                  <c:v>1.0624397475892609</c:v>
                </c:pt>
                <c:pt idx="106">
                  <c:v>1.0246120214958057</c:v>
                </c:pt>
                <c:pt idx="107">
                  <c:v>0.98834631733009126</c:v>
                </c:pt>
                <c:pt idx="108">
                  <c:v>0.95356935342118532</c:v>
                </c:pt>
                <c:pt idx="109">
                  <c:v>0.92021169322408347</c:v>
                </c:pt>
                <c:pt idx="110">
                  <c:v>0.88820752244921819</c:v>
                </c:pt>
                <c:pt idx="111">
                  <c:v>0.85749444031965805</c:v>
                </c:pt>
                <c:pt idx="112">
                  <c:v>0.82801326398464692</c:v>
                </c:pt>
                <c:pt idx="113">
                  <c:v>0.79970784519006965</c:v>
                </c:pt>
                <c:pt idx="114">
                  <c:v>0.77252489837266614</c:v>
                </c:pt>
                <c:pt idx="115">
                  <c:v>0.74641383940580852</c:v>
                </c:pt>
                <c:pt idx="116">
                  <c:v>0.72132663428091048</c:v>
                </c:pt>
                <c:pt idx="117">
                  <c:v>0.69721765706036287</c:v>
                </c:pt>
                <c:pt idx="118">
                  <c:v>0.67404355648569125</c:v>
                </c:pt>
                <c:pt idx="119">
                  <c:v>0.65176313066881675</c:v>
                </c:pt>
                <c:pt idx="120">
                  <c:v>0.63033720933500048</c:v>
                </c:pt>
                <c:pt idx="121">
                  <c:v>0.60972854312370472</c:v>
                </c:pt>
                <c:pt idx="122">
                  <c:v>0.5899016994884162</c:v>
                </c:pt>
                <c:pt idx="123">
                  <c:v>0.57082296476859185</c:v>
                </c:pt>
                <c:pt idx="124">
                  <c:v>0.55246025203666971</c:v>
                </c:pt>
                <c:pt idx="125">
                  <c:v>0.53478301435059994</c:v>
                </c:pt>
                <c:pt idx="126">
                  <c:v>0.51776216306782219</c:v>
                </c:pt>
                <c:pt idx="127">
                  <c:v>0.50136999090023437</c:v>
                </c:pt>
                <c:pt idx="128">
                  <c:v>0.48558009941155639</c:v>
                </c:pt>
                <c:pt idx="129">
                  <c:v>0.47036733067874115</c:v>
                </c:pt>
                <c:pt idx="130">
                  <c:v>0.45570770285791529</c:v>
                </c:pt>
                <c:pt idx="131">
                  <c:v>0.44157834941273127</c:v>
                </c:pt>
                <c:pt idx="132">
                  <c:v>0.42795746177920385</c:v>
                </c:pt>
                <c:pt idx="133">
                  <c:v>0.41482423525614281</c:v>
                </c:pt>
                <c:pt idx="134">
                  <c:v>0.40215881792420338</c:v>
                </c:pt>
                <c:pt idx="135">
                  <c:v>0.38994226240958563</c:v>
                </c:pt>
                <c:pt idx="136">
                  <c:v>0.37815648032042987</c:v>
                </c:pt>
                <c:pt idx="137">
                  <c:v>0.36678419919515759</c:v>
                </c:pt>
                <c:pt idx="138">
                  <c:v>0.35580892181245544</c:v>
                </c:pt>
                <c:pt idx="139">
                  <c:v>0.34521488772226883</c:v>
                </c:pt>
                <c:pt idx="140">
                  <c:v>0.33498703686619902</c:v>
                </c:pt>
                <c:pt idx="141">
                  <c:v>0.32511097516413417</c:v>
                </c:pt>
                <c:pt idx="142">
                  <c:v>0.31557294195172819</c:v>
                </c:pt>
                <c:pt idx="143">
                  <c:v>0.30635977916067825</c:v>
                </c:pt>
                <c:pt idx="144">
                  <c:v>0.29745890214053522</c:v>
                </c:pt>
                <c:pt idx="145">
                  <c:v>0.28885827202711917</c:v>
                </c:pt>
                <c:pt idx="146">
                  <c:v>0.280546369568548</c:v>
                </c:pt>
                <c:pt idx="147">
                  <c:v>0.27251217032539726</c:v>
                </c:pt>
                <c:pt idx="148">
                  <c:v>0.26474512116665605</c:v>
                </c:pt>
                <c:pt idx="149">
                  <c:v>0.25723511798798437</c:v>
                </c:pt>
                <c:pt idx="150">
                  <c:v>0.24997248458323862</c:v>
                </c:pt>
                <c:pt idx="151">
                  <c:v>0.24294795260446672</c:v>
                </c:pt>
                <c:pt idx="152">
                  <c:v>0.23615264254948065</c:v>
                </c:pt>
                <c:pt idx="153">
                  <c:v>0.22957804571978999</c:v>
                </c:pt>
                <c:pt idx="154">
                  <c:v>0.22321600709512607</c:v>
                </c:pt>
                <c:pt idx="155">
                  <c:v>0.21705870907398739</c:v>
                </c:pt>
                <c:pt idx="156">
                  <c:v>0.2110986560326483</c:v>
                </c:pt>
                <c:pt idx="157">
                  <c:v>0.20532865965789776</c:v>
                </c:pt>
                <c:pt idx="158">
                  <c:v>0.19974182501139687</c:v>
                </c:pt>
                <c:pt idx="159">
                  <c:v>0.19433153728603011</c:v>
                </c:pt>
                <c:pt idx="160">
                  <c:v>0.18909144921693175</c:v>
                </c:pt>
                <c:pt idx="161">
                  <c:v>0.18401546911203648</c:v>
                </c:pt>
                <c:pt idx="162">
                  <c:v>0.17909774946905027</c:v>
                </c:pt>
                <c:pt idx="163">
                  <c:v>0.17433267614763456</c:v>
                </c:pt>
                <c:pt idx="164">
                  <c:v>0.16971485806738951</c:v>
                </c:pt>
                <c:pt idx="165">
                  <c:v>0.16523911740391153</c:v>
                </c:pt>
                <c:pt idx="166">
                  <c:v>0.16090048025676246</c:v>
                </c:pt>
                <c:pt idx="167">
                  <c:v>0.15669416776468487</c:v>
                </c:pt>
                <c:pt idx="168">
                  <c:v>0.15261558764477937</c:v>
                </c:pt>
                <c:pt idx="169">
                  <c:v>0.14866032613366742</c:v>
                </c:pt>
                <c:pt idx="170">
                  <c:v>0.14482414030989821</c:v>
                </c:pt>
                <c:pt idx="171">
                  <c:v>0.14110295077800691</c:v>
                </c:pt>
                <c:pt idx="172">
                  <c:v>0.13749283469571791</c:v>
                </c:pt>
                <c:pt idx="173">
                  <c:v>0.13399001912681327</c:v>
                </c:pt>
                <c:pt idx="174">
                  <c:v>0.13059087470313993</c:v>
                </c:pt>
                <c:pt idx="175">
                  <c:v>0.12729190958014078</c:v>
                </c:pt>
                <c:pt idx="176">
                  <c:v>0.12408976367114091</c:v>
                </c:pt>
                <c:pt idx="177">
                  <c:v>0.12098120314642315</c:v>
                </c:pt>
                <c:pt idx="178">
                  <c:v>0.11796311518388305</c:v>
                </c:pt>
                <c:pt idx="179">
                  <c:v>0.11503250295876506</c:v>
                </c:pt>
                <c:pt idx="180">
                  <c:v>0.11218648086064592</c:v>
                </c:pt>
              </c:numCache>
            </c:numRef>
          </c:yVal>
          <c:smooth val="0"/>
        </c:ser>
        <c:dLbls>
          <c:showLegendKey val="0"/>
          <c:showVal val="0"/>
          <c:showCatName val="0"/>
          <c:showSerName val="0"/>
          <c:showPercent val="0"/>
          <c:showBubbleSize val="0"/>
        </c:dLbls>
        <c:axId val="103930496"/>
        <c:axId val="104370560"/>
      </c:scatterChart>
      <c:scatterChart>
        <c:scatterStyle val="lineMarker"/>
        <c:varyColors val="0"/>
        <c:ser>
          <c:idx val="0"/>
          <c:order val="0"/>
          <c:tx>
            <c:v>Beam current in storage ring limited by RF system</c:v>
          </c:tx>
          <c:marker>
            <c:symbol val="none"/>
          </c:marker>
          <c:xVal>
            <c:numRef>
              <c:f>'SR Power'!$A$4:$A$228</c:f>
              <c:numCache>
                <c:formatCode>0.000</c:formatCode>
                <c:ptCount val="225"/>
                <c:pt idx="0">
                  <c:v>3</c:v>
                </c:pt>
                <c:pt idx="1">
                  <c:v>3.05</c:v>
                </c:pt>
                <c:pt idx="2">
                  <c:v>3.0999999999999996</c:v>
                </c:pt>
                <c:pt idx="3">
                  <c:v>3.1499999999999995</c:v>
                </c:pt>
                <c:pt idx="4">
                  <c:v>3.1999999999999993</c:v>
                </c:pt>
                <c:pt idx="5">
                  <c:v>3.2499999999999991</c:v>
                </c:pt>
                <c:pt idx="6">
                  <c:v>3.2999999999999989</c:v>
                </c:pt>
                <c:pt idx="7">
                  <c:v>3.3499999999999988</c:v>
                </c:pt>
                <c:pt idx="8">
                  <c:v>3.3999999999999986</c:v>
                </c:pt>
                <c:pt idx="9">
                  <c:v>3.4499999999999984</c:v>
                </c:pt>
                <c:pt idx="10">
                  <c:v>3.4999999999999982</c:v>
                </c:pt>
                <c:pt idx="11">
                  <c:v>3.549999999999998</c:v>
                </c:pt>
                <c:pt idx="12">
                  <c:v>3.5999999999999979</c:v>
                </c:pt>
                <c:pt idx="13">
                  <c:v>3.6499999999999977</c:v>
                </c:pt>
                <c:pt idx="14">
                  <c:v>3.6999999999999975</c:v>
                </c:pt>
                <c:pt idx="15">
                  <c:v>3.7499999999999973</c:v>
                </c:pt>
                <c:pt idx="16">
                  <c:v>3.7999999999999972</c:v>
                </c:pt>
                <c:pt idx="17">
                  <c:v>3.849999999999997</c:v>
                </c:pt>
                <c:pt idx="18">
                  <c:v>3.8999999999999968</c:v>
                </c:pt>
                <c:pt idx="19">
                  <c:v>3.9499999999999966</c:v>
                </c:pt>
                <c:pt idx="20">
                  <c:v>3.9999999999999964</c:v>
                </c:pt>
                <c:pt idx="21">
                  <c:v>4.0499999999999963</c:v>
                </c:pt>
                <c:pt idx="22">
                  <c:v>4.0999999999999961</c:v>
                </c:pt>
                <c:pt idx="23">
                  <c:v>4.1499999999999959</c:v>
                </c:pt>
                <c:pt idx="24">
                  <c:v>4.1999999999999957</c:v>
                </c:pt>
                <c:pt idx="25">
                  <c:v>4.2499999999999956</c:v>
                </c:pt>
                <c:pt idx="26">
                  <c:v>4.2999999999999954</c:v>
                </c:pt>
                <c:pt idx="27">
                  <c:v>4.3499999999999952</c:v>
                </c:pt>
                <c:pt idx="28">
                  <c:v>4.399999999999995</c:v>
                </c:pt>
                <c:pt idx="29">
                  <c:v>4.4499999999999948</c:v>
                </c:pt>
                <c:pt idx="30">
                  <c:v>4.4999999999999947</c:v>
                </c:pt>
                <c:pt idx="31">
                  <c:v>4.5499999999999945</c:v>
                </c:pt>
                <c:pt idx="32">
                  <c:v>4.5999999999999943</c:v>
                </c:pt>
                <c:pt idx="33">
                  <c:v>4.6499999999999941</c:v>
                </c:pt>
                <c:pt idx="34">
                  <c:v>4.699999999999994</c:v>
                </c:pt>
                <c:pt idx="35">
                  <c:v>4.7499999999999938</c:v>
                </c:pt>
                <c:pt idx="36">
                  <c:v>4.7999999999999936</c:v>
                </c:pt>
                <c:pt idx="37">
                  <c:v>4.8499999999999934</c:v>
                </c:pt>
                <c:pt idx="38">
                  <c:v>4.8999999999999932</c:v>
                </c:pt>
                <c:pt idx="39">
                  <c:v>4.9499999999999931</c:v>
                </c:pt>
                <c:pt idx="40">
                  <c:v>4.9999999999999929</c:v>
                </c:pt>
                <c:pt idx="41">
                  <c:v>5.0499999999999927</c:v>
                </c:pt>
                <c:pt idx="42">
                  <c:v>5.0999999999999925</c:v>
                </c:pt>
                <c:pt idx="43">
                  <c:v>5.1499999999999924</c:v>
                </c:pt>
                <c:pt idx="44">
                  <c:v>5.1999999999999922</c:v>
                </c:pt>
                <c:pt idx="45">
                  <c:v>5.249999999999992</c:v>
                </c:pt>
                <c:pt idx="46">
                  <c:v>5.2999999999999918</c:v>
                </c:pt>
                <c:pt idx="47">
                  <c:v>5.3499999999999917</c:v>
                </c:pt>
                <c:pt idx="48">
                  <c:v>5.3999999999999915</c:v>
                </c:pt>
                <c:pt idx="49">
                  <c:v>5.4499999999999913</c:v>
                </c:pt>
                <c:pt idx="50">
                  <c:v>5.4999999999999911</c:v>
                </c:pt>
                <c:pt idx="51">
                  <c:v>5.5499999999999909</c:v>
                </c:pt>
                <c:pt idx="52">
                  <c:v>5.5999999999999908</c:v>
                </c:pt>
                <c:pt idx="53">
                  <c:v>5.6499999999999906</c:v>
                </c:pt>
                <c:pt idx="54">
                  <c:v>5.6999999999999904</c:v>
                </c:pt>
                <c:pt idx="55">
                  <c:v>5.7499999999999902</c:v>
                </c:pt>
                <c:pt idx="56">
                  <c:v>5.7999999999999901</c:v>
                </c:pt>
                <c:pt idx="57">
                  <c:v>5.8499999999999899</c:v>
                </c:pt>
                <c:pt idx="58">
                  <c:v>5.8999999999999897</c:v>
                </c:pt>
                <c:pt idx="59">
                  <c:v>5.9499999999999895</c:v>
                </c:pt>
                <c:pt idx="60">
                  <c:v>5.9999999999999893</c:v>
                </c:pt>
                <c:pt idx="61">
                  <c:v>6.0499999999999892</c:v>
                </c:pt>
                <c:pt idx="62">
                  <c:v>6.099999999999989</c:v>
                </c:pt>
                <c:pt idx="63">
                  <c:v>6.1499999999999888</c:v>
                </c:pt>
                <c:pt idx="64">
                  <c:v>6.1999999999999886</c:v>
                </c:pt>
                <c:pt idx="65">
                  <c:v>6.2499999999999885</c:v>
                </c:pt>
                <c:pt idx="66">
                  <c:v>6.2999999999999883</c:v>
                </c:pt>
                <c:pt idx="67">
                  <c:v>6.3499999999999881</c:v>
                </c:pt>
                <c:pt idx="68">
                  <c:v>6.3999999999999879</c:v>
                </c:pt>
                <c:pt idx="69">
                  <c:v>6.4499999999999877</c:v>
                </c:pt>
                <c:pt idx="70">
                  <c:v>6.4999999999999876</c:v>
                </c:pt>
                <c:pt idx="71">
                  <c:v>6.5499999999999874</c:v>
                </c:pt>
                <c:pt idx="72">
                  <c:v>6.5999999999999872</c:v>
                </c:pt>
                <c:pt idx="73">
                  <c:v>6.649999999999987</c:v>
                </c:pt>
                <c:pt idx="74">
                  <c:v>6.6999999999999869</c:v>
                </c:pt>
                <c:pt idx="75">
                  <c:v>6.7499999999999867</c:v>
                </c:pt>
                <c:pt idx="76">
                  <c:v>6.7999999999999865</c:v>
                </c:pt>
                <c:pt idx="77">
                  <c:v>6.8499999999999863</c:v>
                </c:pt>
                <c:pt idx="78">
                  <c:v>6.8999999999999861</c:v>
                </c:pt>
                <c:pt idx="79">
                  <c:v>6.949999999999986</c:v>
                </c:pt>
                <c:pt idx="80">
                  <c:v>6.9999999999999858</c:v>
                </c:pt>
                <c:pt idx="81">
                  <c:v>7.0499999999999856</c:v>
                </c:pt>
                <c:pt idx="82">
                  <c:v>7.0999999999999854</c:v>
                </c:pt>
                <c:pt idx="83">
                  <c:v>7.1499999999999853</c:v>
                </c:pt>
                <c:pt idx="84">
                  <c:v>7.1999999999999851</c:v>
                </c:pt>
                <c:pt idx="85">
                  <c:v>7.2499999999999849</c:v>
                </c:pt>
                <c:pt idx="86">
                  <c:v>7.2999999999999847</c:v>
                </c:pt>
                <c:pt idx="87">
                  <c:v>7.3499999999999845</c:v>
                </c:pt>
                <c:pt idx="88">
                  <c:v>7.3999999999999844</c:v>
                </c:pt>
                <c:pt idx="89">
                  <c:v>7.4499999999999842</c:v>
                </c:pt>
                <c:pt idx="90">
                  <c:v>7.499999999999984</c:v>
                </c:pt>
                <c:pt idx="91">
                  <c:v>7.5499999999999838</c:v>
                </c:pt>
                <c:pt idx="92">
                  <c:v>7.5999999999999837</c:v>
                </c:pt>
                <c:pt idx="93">
                  <c:v>7.6499999999999835</c:v>
                </c:pt>
                <c:pt idx="94">
                  <c:v>7.6999999999999833</c:v>
                </c:pt>
                <c:pt idx="95">
                  <c:v>7.7499999999999831</c:v>
                </c:pt>
                <c:pt idx="96">
                  <c:v>7.7999999999999829</c:v>
                </c:pt>
                <c:pt idx="97">
                  <c:v>7.8499999999999828</c:v>
                </c:pt>
                <c:pt idx="98">
                  <c:v>7.8999999999999826</c:v>
                </c:pt>
                <c:pt idx="99">
                  <c:v>7.9499999999999824</c:v>
                </c:pt>
                <c:pt idx="100">
                  <c:v>7.9999999999999822</c:v>
                </c:pt>
                <c:pt idx="101">
                  <c:v>8.0499999999999829</c:v>
                </c:pt>
                <c:pt idx="102">
                  <c:v>8.0999999999999837</c:v>
                </c:pt>
                <c:pt idx="103">
                  <c:v>8.1499999999999844</c:v>
                </c:pt>
                <c:pt idx="104">
                  <c:v>8.1999999999999851</c:v>
                </c:pt>
                <c:pt idx="105">
                  <c:v>8.2499999999999858</c:v>
                </c:pt>
                <c:pt idx="106">
                  <c:v>8.2999999999999865</c:v>
                </c:pt>
                <c:pt idx="107">
                  <c:v>8.3499999999999872</c:v>
                </c:pt>
                <c:pt idx="108">
                  <c:v>8.3999999999999879</c:v>
                </c:pt>
                <c:pt idx="109">
                  <c:v>8.4499999999999886</c:v>
                </c:pt>
                <c:pt idx="110">
                  <c:v>8.4999999999999893</c:v>
                </c:pt>
                <c:pt idx="111">
                  <c:v>8.5499999999999901</c:v>
                </c:pt>
                <c:pt idx="112">
                  <c:v>8.5999999999999908</c:v>
                </c:pt>
                <c:pt idx="113">
                  <c:v>8.6499999999999915</c:v>
                </c:pt>
                <c:pt idx="114">
                  <c:v>8.6999999999999922</c:v>
                </c:pt>
                <c:pt idx="115">
                  <c:v>8.7499999999999929</c:v>
                </c:pt>
                <c:pt idx="116">
                  <c:v>8.7999999999999936</c:v>
                </c:pt>
                <c:pt idx="117">
                  <c:v>8.8499999999999943</c:v>
                </c:pt>
                <c:pt idx="118">
                  <c:v>8.899999999999995</c:v>
                </c:pt>
                <c:pt idx="119">
                  <c:v>8.9499999999999957</c:v>
                </c:pt>
                <c:pt idx="120">
                  <c:v>8.9999999999999964</c:v>
                </c:pt>
                <c:pt idx="121">
                  <c:v>9.0499999999999972</c:v>
                </c:pt>
                <c:pt idx="122">
                  <c:v>9.0999999999999979</c:v>
                </c:pt>
                <c:pt idx="123">
                  <c:v>9.1499999999999986</c:v>
                </c:pt>
                <c:pt idx="124">
                  <c:v>9.1999999999999993</c:v>
                </c:pt>
                <c:pt idx="125">
                  <c:v>9.25</c:v>
                </c:pt>
                <c:pt idx="126">
                  <c:v>9.3000000000000007</c:v>
                </c:pt>
                <c:pt idx="127">
                  <c:v>9.3500000000000014</c:v>
                </c:pt>
                <c:pt idx="128">
                  <c:v>9.4000000000000021</c:v>
                </c:pt>
                <c:pt idx="129">
                  <c:v>9.4500000000000028</c:v>
                </c:pt>
                <c:pt idx="130">
                  <c:v>9.5000000000000036</c:v>
                </c:pt>
                <c:pt idx="131">
                  <c:v>9.5500000000000043</c:v>
                </c:pt>
                <c:pt idx="132">
                  <c:v>9.600000000000005</c:v>
                </c:pt>
                <c:pt idx="133">
                  <c:v>9.6500000000000057</c:v>
                </c:pt>
                <c:pt idx="134">
                  <c:v>9.7000000000000064</c:v>
                </c:pt>
                <c:pt idx="135">
                  <c:v>9.7500000000000071</c:v>
                </c:pt>
                <c:pt idx="136">
                  <c:v>9.8000000000000078</c:v>
                </c:pt>
                <c:pt idx="137">
                  <c:v>9.8500000000000085</c:v>
                </c:pt>
                <c:pt idx="138">
                  <c:v>9.9000000000000092</c:v>
                </c:pt>
                <c:pt idx="139">
                  <c:v>9.9500000000000099</c:v>
                </c:pt>
                <c:pt idx="140">
                  <c:v>10.000000000000011</c:v>
                </c:pt>
                <c:pt idx="141">
                  <c:v>10.050000000000011</c:v>
                </c:pt>
                <c:pt idx="142">
                  <c:v>10.100000000000012</c:v>
                </c:pt>
                <c:pt idx="143">
                  <c:v>10.150000000000013</c:v>
                </c:pt>
                <c:pt idx="144">
                  <c:v>10.200000000000014</c:v>
                </c:pt>
                <c:pt idx="145">
                  <c:v>10.250000000000014</c:v>
                </c:pt>
                <c:pt idx="146">
                  <c:v>10.300000000000015</c:v>
                </c:pt>
                <c:pt idx="147">
                  <c:v>10.350000000000016</c:v>
                </c:pt>
                <c:pt idx="148">
                  <c:v>10.400000000000016</c:v>
                </c:pt>
                <c:pt idx="149">
                  <c:v>10.450000000000017</c:v>
                </c:pt>
                <c:pt idx="150">
                  <c:v>10.500000000000018</c:v>
                </c:pt>
                <c:pt idx="151">
                  <c:v>10.550000000000018</c:v>
                </c:pt>
                <c:pt idx="152">
                  <c:v>10.600000000000019</c:v>
                </c:pt>
                <c:pt idx="153">
                  <c:v>10.65000000000002</c:v>
                </c:pt>
                <c:pt idx="154">
                  <c:v>10.700000000000021</c:v>
                </c:pt>
                <c:pt idx="155">
                  <c:v>10.750000000000021</c:v>
                </c:pt>
                <c:pt idx="156">
                  <c:v>10.800000000000022</c:v>
                </c:pt>
                <c:pt idx="157">
                  <c:v>10.850000000000023</c:v>
                </c:pt>
                <c:pt idx="158">
                  <c:v>10.900000000000023</c:v>
                </c:pt>
                <c:pt idx="159">
                  <c:v>10.950000000000024</c:v>
                </c:pt>
                <c:pt idx="160">
                  <c:v>11.000000000000025</c:v>
                </c:pt>
                <c:pt idx="161">
                  <c:v>11.050000000000026</c:v>
                </c:pt>
                <c:pt idx="162">
                  <c:v>11.100000000000026</c:v>
                </c:pt>
                <c:pt idx="163">
                  <c:v>11.150000000000027</c:v>
                </c:pt>
                <c:pt idx="164">
                  <c:v>11.200000000000028</c:v>
                </c:pt>
                <c:pt idx="165">
                  <c:v>11.250000000000028</c:v>
                </c:pt>
                <c:pt idx="166">
                  <c:v>11.300000000000029</c:v>
                </c:pt>
                <c:pt idx="167">
                  <c:v>11.35000000000003</c:v>
                </c:pt>
                <c:pt idx="168">
                  <c:v>11.400000000000031</c:v>
                </c:pt>
                <c:pt idx="169">
                  <c:v>11.450000000000031</c:v>
                </c:pt>
                <c:pt idx="170">
                  <c:v>11.500000000000032</c:v>
                </c:pt>
                <c:pt idx="171">
                  <c:v>11.550000000000033</c:v>
                </c:pt>
                <c:pt idx="172">
                  <c:v>11.600000000000033</c:v>
                </c:pt>
                <c:pt idx="173">
                  <c:v>11.650000000000034</c:v>
                </c:pt>
                <c:pt idx="174">
                  <c:v>11.700000000000035</c:v>
                </c:pt>
                <c:pt idx="175">
                  <c:v>11.750000000000036</c:v>
                </c:pt>
                <c:pt idx="176">
                  <c:v>11.800000000000036</c:v>
                </c:pt>
                <c:pt idx="177">
                  <c:v>11.850000000000037</c:v>
                </c:pt>
                <c:pt idx="178">
                  <c:v>11.900000000000038</c:v>
                </c:pt>
                <c:pt idx="179">
                  <c:v>11.950000000000038</c:v>
                </c:pt>
                <c:pt idx="180">
                  <c:v>12.000000000000039</c:v>
                </c:pt>
              </c:numCache>
            </c:numRef>
          </c:xVal>
          <c:yVal>
            <c:numRef>
              <c:f>'SR Power'!$M$4:$M$228</c:f>
              <c:numCache>
                <c:formatCode>0.000</c:formatCode>
                <c:ptCount val="225"/>
                <c:pt idx="0">
                  <c:v>3</c:v>
                </c:pt>
                <c:pt idx="1">
                  <c:v>3</c:v>
                </c:pt>
                <c:pt idx="2">
                  <c:v>3</c:v>
                </c:pt>
                <c:pt idx="3">
                  <c:v>2.4812187630010136</c:v>
                </c:pt>
                <c:pt idx="4">
                  <c:v>2.6844855998471604</c:v>
                </c:pt>
                <c:pt idx="5">
                  <c:v>2.9008610392804441</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pt idx="22">
                  <c:v>3</c:v>
                </c:pt>
                <c:pt idx="23">
                  <c:v>3</c:v>
                </c:pt>
                <c:pt idx="24">
                  <c:v>3</c:v>
                </c:pt>
                <c:pt idx="25">
                  <c:v>3</c:v>
                </c:pt>
                <c:pt idx="26">
                  <c:v>3</c:v>
                </c:pt>
                <c:pt idx="27">
                  <c:v>3</c:v>
                </c:pt>
                <c:pt idx="28">
                  <c:v>3</c:v>
                </c:pt>
                <c:pt idx="29">
                  <c:v>3</c:v>
                </c:pt>
                <c:pt idx="30">
                  <c:v>3</c:v>
                </c:pt>
                <c:pt idx="31">
                  <c:v>3</c:v>
                </c:pt>
                <c:pt idx="32">
                  <c:v>3</c:v>
                </c:pt>
                <c:pt idx="33">
                  <c:v>3</c:v>
                </c:pt>
                <c:pt idx="34">
                  <c:v>3</c:v>
                </c:pt>
                <c:pt idx="35">
                  <c:v>3</c:v>
                </c:pt>
                <c:pt idx="36">
                  <c:v>3</c:v>
                </c:pt>
                <c:pt idx="37">
                  <c:v>3</c:v>
                </c:pt>
                <c:pt idx="38">
                  <c:v>3</c:v>
                </c:pt>
                <c:pt idx="39">
                  <c:v>3</c:v>
                </c:pt>
                <c:pt idx="40">
                  <c:v>3</c:v>
                </c:pt>
                <c:pt idx="41">
                  <c:v>3</c:v>
                </c:pt>
                <c:pt idx="42">
                  <c:v>3</c:v>
                </c:pt>
                <c:pt idx="43">
                  <c:v>3</c:v>
                </c:pt>
                <c:pt idx="44">
                  <c:v>3</c:v>
                </c:pt>
                <c:pt idx="45">
                  <c:v>3</c:v>
                </c:pt>
                <c:pt idx="46">
                  <c:v>3</c:v>
                </c:pt>
                <c:pt idx="47">
                  <c:v>3</c:v>
                </c:pt>
                <c:pt idx="48">
                  <c:v>3</c:v>
                </c:pt>
                <c:pt idx="49">
                  <c:v>3</c:v>
                </c:pt>
                <c:pt idx="50">
                  <c:v>3</c:v>
                </c:pt>
                <c:pt idx="51">
                  <c:v>3</c:v>
                </c:pt>
                <c:pt idx="52">
                  <c:v>3</c:v>
                </c:pt>
                <c:pt idx="53">
                  <c:v>3</c:v>
                </c:pt>
                <c:pt idx="54">
                  <c:v>3</c:v>
                </c:pt>
                <c:pt idx="55">
                  <c:v>3</c:v>
                </c:pt>
                <c:pt idx="56">
                  <c:v>3</c:v>
                </c:pt>
                <c:pt idx="57">
                  <c:v>3</c:v>
                </c:pt>
                <c:pt idx="58">
                  <c:v>3</c:v>
                </c:pt>
                <c:pt idx="59">
                  <c:v>3</c:v>
                </c:pt>
                <c:pt idx="60">
                  <c:v>3</c:v>
                </c:pt>
                <c:pt idx="61">
                  <c:v>3</c:v>
                </c:pt>
                <c:pt idx="62">
                  <c:v>3</c:v>
                </c:pt>
                <c:pt idx="63">
                  <c:v>3</c:v>
                </c:pt>
                <c:pt idx="64">
                  <c:v>3</c:v>
                </c:pt>
                <c:pt idx="65">
                  <c:v>3</c:v>
                </c:pt>
                <c:pt idx="66">
                  <c:v>3</c:v>
                </c:pt>
                <c:pt idx="67">
                  <c:v>3</c:v>
                </c:pt>
                <c:pt idx="68">
                  <c:v>3</c:v>
                </c:pt>
                <c:pt idx="69">
                  <c:v>3</c:v>
                </c:pt>
                <c:pt idx="70">
                  <c:v>3</c:v>
                </c:pt>
                <c:pt idx="71">
                  <c:v>3</c:v>
                </c:pt>
                <c:pt idx="72">
                  <c:v>3</c:v>
                </c:pt>
                <c:pt idx="73">
                  <c:v>3</c:v>
                </c:pt>
                <c:pt idx="74">
                  <c:v>3</c:v>
                </c:pt>
                <c:pt idx="75">
                  <c:v>3</c:v>
                </c:pt>
                <c:pt idx="76">
                  <c:v>3</c:v>
                </c:pt>
                <c:pt idx="77">
                  <c:v>3</c:v>
                </c:pt>
                <c:pt idx="78">
                  <c:v>3</c:v>
                </c:pt>
                <c:pt idx="79">
                  <c:v>3</c:v>
                </c:pt>
                <c:pt idx="80">
                  <c:v>2.9488465300434319</c:v>
                </c:pt>
                <c:pt idx="81">
                  <c:v>2.866077058152678</c:v>
                </c:pt>
                <c:pt idx="82">
                  <c:v>2.7861913261992703</c:v>
                </c:pt>
                <c:pt idx="83">
                  <c:v>2.7090696043644735</c:v>
                </c:pt>
                <c:pt idx="84">
                  <c:v>2.6345979224694376</c:v>
                </c:pt>
                <c:pt idx="85">
                  <c:v>2.5626677554895099</c:v>
                </c:pt>
                <c:pt idx="86">
                  <c:v>2.4931757282552396</c:v>
                </c:pt>
                <c:pt idx="87">
                  <c:v>2.4260233380481853</c:v>
                </c:pt>
                <c:pt idx="88">
                  <c:v>2.3611166938947226</c:v>
                </c:pt>
                <c:pt idx="89">
                  <c:v>2.2983662714484763</c:v>
                </c:pt>
                <c:pt idx="90">
                  <c:v>2.2376866824325634</c:v>
                </c:pt>
                <c:pt idx="91">
                  <c:v>2.1789964576870164</c:v>
                </c:pt>
                <c:pt idx="92">
                  <c:v>2.1222178429351497</c:v>
                </c:pt>
                <c:pt idx="93">
                  <c:v>2.0672766064457688</c:v>
                </c:pt>
                <c:pt idx="94">
                  <c:v>2.0141018578262644</c:v>
                </c:pt>
                <c:pt idx="95">
                  <c:v>1.9626258772354686</c:v>
                </c:pt>
                <c:pt idx="96">
                  <c:v>1.9127839543547596</c:v>
                </c:pt>
                <c:pt idx="97">
                  <c:v>1.8645142365018266</c:v>
                </c:pt>
                <c:pt idx="98">
                  <c:v>1.817757585313952</c:v>
                </c:pt>
                <c:pt idx="99">
                  <c:v>1.7724574414669425</c:v>
                </c:pt>
                <c:pt idx="100">
                  <c:v>1.728559696932199</c:v>
                </c:pt>
                <c:pt idx="101">
                  <c:v>1.6860125743080869</c:v>
                </c:pt>
                <c:pt idx="102">
                  <c:v>1.6447665127929907</c:v>
                </c:pt>
                <c:pt idx="103">
                  <c:v>1.6047740603963165</c:v>
                </c:pt>
                <c:pt idx="104">
                  <c:v>1.565989772010592</c:v>
                </c:pt>
                <c:pt idx="105">
                  <c:v>1.5283701129926646</c:v>
                </c:pt>
                <c:pt idx="106">
                  <c:v>1.4918733679251461</c:v>
                </c:pt>
                <c:pt idx="107">
                  <c:v>1.4564595542506844</c:v>
                </c:pt>
                <c:pt idx="108">
                  <c:v>1.4220903404916212</c:v>
                </c:pt>
                <c:pt idx="109">
                  <c:v>1.3887289687861124</c:v>
                </c:pt>
                <c:pt idx="110">
                  <c:v>1.3563401814890645</c:v>
                </c:pt>
                <c:pt idx="111">
                  <c:v>1.3248901516022467</c:v>
                </c:pt>
                <c:pt idx="112">
                  <c:v>1.2943464168129144</c:v>
                </c:pt>
                <c:pt idx="113">
                  <c:v>1.2646778169341601</c:v>
                </c:pt>
                <c:pt idx="114">
                  <c:v>1.2358544345531912</c:v>
                </c:pt>
                <c:pt idx="115">
                  <c:v>1.2078475387057843</c:v>
                </c:pt>
                <c:pt idx="116">
                  <c:v>1.1806295314064528</c:v>
                </c:pt>
                <c:pt idx="117">
                  <c:v>1.1541738968743638</c:v>
                </c:pt>
                <c:pt idx="118">
                  <c:v>1.1284551533048111</c:v>
                </c:pt>
                <c:pt idx="119">
                  <c:v>1.1034488070452597</c:v>
                </c:pt>
                <c:pt idx="120">
                  <c:v>1.079131309043474</c:v>
                </c:pt>
                <c:pt idx="121">
                  <c:v>1.0554800134432345</c:v>
                </c:pt>
                <c:pt idx="122">
                  <c:v>1.0324731382106405</c:v>
                </c:pt>
                <c:pt idx="123">
                  <c:v>1.0100897276809271</c:v>
                </c:pt>
                <c:pt idx="124">
                  <c:v>0.98830961692228569</c:v>
                </c:pt>
                <c:pt idx="125">
                  <c:v>0.96711339781926997</c:v>
                </c:pt>
                <c:pt idx="126">
                  <c:v>0.94648238678407171</c:v>
                </c:pt>
                <c:pt idx="127">
                  <c:v>0.92639859400932745</c:v>
                </c:pt>
                <c:pt idx="128">
                  <c:v>0.9068446941811128</c:v>
                </c:pt>
                <c:pt idx="129">
                  <c:v>0.88780399857546743</c:v>
                </c:pt>
                <c:pt idx="130">
                  <c:v>0.86926042846622886</c:v>
                </c:pt>
                <c:pt idx="131">
                  <c:v>0.85119848977604706</c:v>
                </c:pt>
                <c:pt idx="132">
                  <c:v>0.83360324890633641</c:v>
                </c:pt>
                <c:pt idx="133">
                  <c:v>0.81646030968557037</c:v>
                </c:pt>
                <c:pt idx="134">
                  <c:v>0.79975579137869734</c:v>
                </c:pt>
                <c:pt idx="135">
                  <c:v>0.78347630770370003</c:v>
                </c:pt>
                <c:pt idx="136">
                  <c:v>0.76760894680430014</c:v>
                </c:pt>
                <c:pt idx="137">
                  <c:v>0.75214125213063487</c:v>
                </c:pt>
                <c:pt idx="138">
                  <c:v>0.73706120418241117</c:v>
                </c:pt>
                <c:pt idx="139">
                  <c:v>0.72235720307151752</c:v>
                </c:pt>
                <c:pt idx="140">
                  <c:v>0.70801805186341904</c:v>
                </c:pt>
                <c:pt idx="141">
                  <c:v>0.6940329406589012</c:v>
                </c:pt>
                <c:pt idx="142">
                  <c:v>0.68039143137976099</c:v>
                </c:pt>
                <c:pt idx="143">
                  <c:v>0.66708344322404078</c:v>
                </c:pt>
                <c:pt idx="144">
                  <c:v>0.6540992387582224</c:v>
                </c:pt>
                <c:pt idx="145">
                  <c:v>0.64142941061553038</c:v>
                </c:pt>
                <c:pt idx="146">
                  <c:v>0.62906486877114542</c:v>
                </c:pt>
                <c:pt idx="147">
                  <c:v>0.61699682836666037</c:v>
                </c:pt>
                <c:pt idx="148">
                  <c:v>0.60521679805755102</c:v>
                </c:pt>
                <c:pt idx="149">
                  <c:v>0.59371656885883772</c:v>
                </c:pt>
                <c:pt idx="150">
                  <c:v>0.58248820346536079</c:v>
                </c:pt>
                <c:pt idx="151">
                  <c:v>0.57152402602435681</c:v>
                </c:pt>
                <c:pt idx="152">
                  <c:v>0.56081661233914093</c:v>
                </c:pt>
                <c:pt idx="153">
                  <c:v>0.55035878048379816</c:v>
                </c:pt>
                <c:pt idx="154">
                  <c:v>0.54014358180981714</c:v>
                </c:pt>
                <c:pt idx="155">
                  <c:v>0.53016429232656326</c:v>
                </c:pt>
                <c:pt idx="156">
                  <c:v>0.5204144044383987</c:v>
                </c:pt>
                <c:pt idx="157">
                  <c:v>0.51088761902213531</c:v>
                </c:pt>
                <c:pt idx="158">
                  <c:v>0.50157783782931009</c:v>
                </c:pt>
                <c:pt idx="159">
                  <c:v>0.49247915619855737</c:v>
                </c:pt>
                <c:pt idx="160">
                  <c:v>0.48358585606407756</c:v>
                </c:pt>
                <c:pt idx="161">
                  <c:v>0.47489239924689103</c:v>
                </c:pt>
                <c:pt idx="162">
                  <c:v>0.4663934210162331</c:v>
                </c:pt>
                <c:pt idx="163">
                  <c:v>0.45808372390905316</c:v>
                </c:pt>
                <c:pt idx="164">
                  <c:v>0.44995827179616976</c:v>
                </c:pt>
                <c:pt idx="165">
                  <c:v>0.44201218418420185</c:v>
                </c:pt>
                <c:pt idx="166">
                  <c:v>0.4342407307429007</c:v>
                </c:pt>
                <c:pt idx="167">
                  <c:v>0.42663932604802901</c:v>
                </c:pt>
                <c:pt idx="168">
                  <c:v>0.41920352453039195</c:v>
                </c:pt>
                <c:pt idx="169">
                  <c:v>0.41192901562207307</c:v>
                </c:pt>
                <c:pt idx="170">
                  <c:v>0.40481161909136359</c:v>
                </c:pt>
                <c:pt idx="171">
                  <c:v>0.39784728055826646</c:v>
                </c:pt>
                <c:pt idx="172">
                  <c:v>0.39103206718283973</c:v>
                </c:pt>
                <c:pt idx="173">
                  <c:v>0.38436216351901487</c:v>
                </c:pt>
                <c:pt idx="174">
                  <c:v>0.37783386752685821</c:v>
                </c:pt>
                <c:pt idx="175">
                  <c:v>0.37144358673657946</c:v>
                </c:pt>
                <c:pt idx="176">
                  <c:v>0.36518783455789877</c:v>
                </c:pt>
                <c:pt idx="177">
                  <c:v>0.35906322672867441</c:v>
                </c:pt>
                <c:pt idx="178">
                  <c:v>0.35306647789698042</c:v>
                </c:pt>
                <c:pt idx="179">
                  <c:v>0.34719439833108529</c:v>
                </c:pt>
                <c:pt idx="180">
                  <c:v>0.34144389075203185</c:v>
                </c:pt>
              </c:numCache>
            </c:numRef>
          </c:yVal>
          <c:smooth val="0"/>
        </c:ser>
        <c:dLbls>
          <c:showLegendKey val="0"/>
          <c:showVal val="0"/>
          <c:showCatName val="0"/>
          <c:showSerName val="0"/>
          <c:showPercent val="0"/>
          <c:showBubbleSize val="0"/>
        </c:dLbls>
        <c:axId val="120115584"/>
        <c:axId val="104372096"/>
      </c:scatterChart>
      <c:valAx>
        <c:axId val="103930496"/>
        <c:scaling>
          <c:orientation val="minMax"/>
          <c:max val="12"/>
          <c:min val="3"/>
        </c:scaling>
        <c:delete val="0"/>
        <c:axPos val="b"/>
        <c:numFmt formatCode="General" sourceLinked="0"/>
        <c:majorTickMark val="out"/>
        <c:minorTickMark val="none"/>
        <c:tickLblPos val="nextTo"/>
        <c:crossAx val="104370560"/>
        <c:crosses val="autoZero"/>
        <c:crossBetween val="midCat"/>
        <c:majorUnit val="3"/>
      </c:valAx>
      <c:valAx>
        <c:axId val="104370560"/>
        <c:scaling>
          <c:orientation val="minMax"/>
          <c:max val="20"/>
        </c:scaling>
        <c:delete val="0"/>
        <c:axPos val="l"/>
        <c:majorGridlines/>
        <c:numFmt formatCode="General" sourceLinked="0"/>
        <c:majorTickMark val="out"/>
        <c:minorTickMark val="none"/>
        <c:tickLblPos val="nextTo"/>
        <c:crossAx val="103930496"/>
        <c:crosses val="autoZero"/>
        <c:crossBetween val="midCat"/>
        <c:majorUnit val="5"/>
      </c:valAx>
      <c:valAx>
        <c:axId val="104372096"/>
        <c:scaling>
          <c:orientation val="minMax"/>
          <c:max val="4"/>
        </c:scaling>
        <c:delete val="0"/>
        <c:axPos val="r"/>
        <c:numFmt formatCode="General" sourceLinked="0"/>
        <c:majorTickMark val="out"/>
        <c:minorTickMark val="none"/>
        <c:tickLblPos val="nextTo"/>
        <c:crossAx val="120115584"/>
        <c:crosses val="max"/>
        <c:crossBetween val="midCat"/>
      </c:valAx>
      <c:valAx>
        <c:axId val="120115584"/>
        <c:scaling>
          <c:orientation val="minMax"/>
        </c:scaling>
        <c:delete val="1"/>
        <c:axPos val="b"/>
        <c:numFmt formatCode="0.000" sourceLinked="1"/>
        <c:majorTickMark val="out"/>
        <c:minorTickMark val="none"/>
        <c:tickLblPos val="nextTo"/>
        <c:crossAx val="104372096"/>
        <c:crosses val="autoZero"/>
        <c:crossBetween val="midCat"/>
      </c:valAx>
    </c:plotArea>
    <c:legend>
      <c:legendPos val="r"/>
      <c:layout>
        <c:manualLayout>
          <c:xMode val="edge"/>
          <c:yMode val="edge"/>
          <c:x val="0.38537123316109267"/>
          <c:y val="8.4387410042103345E-2"/>
          <c:w val="0.49449892018231406"/>
          <c:h val="0.30508678150768342"/>
        </c:manualLayout>
      </c:layout>
      <c:overlay val="0"/>
    </c:legend>
    <c:plotVisOnly val="1"/>
    <c:dispBlanksAs val="gap"/>
    <c:showDLblsOverMax val="0"/>
  </c:chart>
  <c:txPr>
    <a:bodyPr/>
    <a:lstStyle/>
    <a:p>
      <a:pPr>
        <a:defRPr sz="1200">
          <a:latin typeface="Times New Roman" panose="02020603050405020304" pitchFamily="18" charset="0"/>
          <a:cs typeface="Times New Roman" panose="02020603050405020304" pitchFamily="18" charset="0"/>
        </a:defRPr>
      </a:pPr>
      <a:endParaRPr lang="en-US"/>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0.93778</cdr:x>
      <cdr:y>0.25714</cdr:y>
    </cdr:from>
    <cdr:to>
      <cdr:x>0.9968</cdr:x>
      <cdr:y>0.62274</cdr:y>
    </cdr:to>
    <cdr:sp macro="" textlink="">
      <cdr:nvSpPr>
        <cdr:cNvPr id="2" name="TextBox 1"/>
        <cdr:cNvSpPr txBox="1"/>
      </cdr:nvSpPr>
      <cdr:spPr>
        <a:xfrm xmlns:a="http://schemas.openxmlformats.org/drawingml/2006/main">
          <a:off x="7263777" y="685800"/>
          <a:ext cx="457155" cy="975056"/>
        </a:xfrm>
        <a:prstGeom xmlns:a="http://schemas.openxmlformats.org/drawingml/2006/main" prst="rect">
          <a:avLst/>
        </a:prstGeom>
      </cdr:spPr>
      <cdr:txBody>
        <a:bodyPr xmlns:a="http://schemas.openxmlformats.org/drawingml/2006/main" vertOverflow="clip" vert="eaVert" wrap="none" rtlCol="0"/>
        <a:lstStyle xmlns:a="http://schemas.openxmlformats.org/drawingml/2006/main"/>
        <a:p xmlns:a="http://schemas.openxmlformats.org/drawingml/2006/main">
          <a:r>
            <a:rPr lang="en-US" sz="1400" dirty="0">
              <a:solidFill>
                <a:schemeClr val="tx2"/>
              </a:solidFill>
              <a:latin typeface="Times New Roman" panose="02020603050405020304" pitchFamily="18" charset="0"/>
              <a:cs typeface="Times New Roman" panose="02020603050405020304" pitchFamily="18" charset="0"/>
            </a:rPr>
            <a:t>Beam current (A)</a:t>
          </a:r>
        </a:p>
      </cdr:txBody>
    </cdr:sp>
  </cdr:relSizeAnchor>
  <cdr:relSizeAnchor xmlns:cdr="http://schemas.openxmlformats.org/drawingml/2006/chartDrawing">
    <cdr:from>
      <cdr:x>0.0064</cdr:x>
      <cdr:y>0.38579</cdr:y>
    </cdr:from>
    <cdr:to>
      <cdr:x>0.07684</cdr:x>
      <cdr:y>0.75969</cdr:y>
    </cdr:to>
    <cdr:sp macro="" textlink="">
      <cdr:nvSpPr>
        <cdr:cNvPr id="3" name="TextBox 2"/>
        <cdr:cNvSpPr txBox="1"/>
      </cdr:nvSpPr>
      <cdr:spPr>
        <a:xfrm xmlns:a="http://schemas.openxmlformats.org/drawingml/2006/main" rot="10800000">
          <a:off x="49552" y="990600"/>
          <a:ext cx="545659" cy="960074"/>
        </a:xfrm>
        <a:prstGeom xmlns:a="http://schemas.openxmlformats.org/drawingml/2006/main" prst="rect">
          <a:avLst/>
        </a:prstGeom>
      </cdr:spPr>
      <cdr:txBody>
        <a:bodyPr xmlns:a="http://schemas.openxmlformats.org/drawingml/2006/main" vertOverflow="clip" vert="eaVert" wrap="none" rtlCol="0"/>
        <a:lstStyle xmlns:a="http://schemas.openxmlformats.org/drawingml/2006/main"/>
        <a:p xmlns:a="http://schemas.openxmlformats.org/drawingml/2006/main">
          <a:r>
            <a:rPr lang="en-US" sz="1400" dirty="0">
              <a:solidFill>
                <a:srgbClr val="C00000"/>
              </a:solidFill>
              <a:latin typeface="Times New Roman" panose="02020603050405020304" pitchFamily="18" charset="0"/>
              <a:cs typeface="Times New Roman" panose="02020603050405020304" pitchFamily="18" charset="0"/>
            </a:rPr>
            <a:t>Injection</a:t>
          </a:r>
          <a:r>
            <a:rPr lang="en-US" sz="1400" baseline="0" dirty="0">
              <a:solidFill>
                <a:srgbClr val="C00000"/>
              </a:solidFill>
              <a:latin typeface="Times New Roman" panose="02020603050405020304" pitchFamily="18" charset="0"/>
              <a:cs typeface="Times New Roman" panose="02020603050405020304" pitchFamily="18" charset="0"/>
            </a:rPr>
            <a:t> time (minutes)</a:t>
          </a:r>
          <a:endParaRPr lang="en-US" sz="1400" dirty="0">
            <a:solidFill>
              <a:srgbClr val="C00000"/>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0.3967</cdr:x>
      <cdr:y>0.88571</cdr:y>
    </cdr:from>
    <cdr:to>
      <cdr:x>0.6328</cdr:x>
      <cdr:y>1</cdr:y>
    </cdr:to>
    <cdr:sp macro="" textlink="">
      <cdr:nvSpPr>
        <cdr:cNvPr id="4" name="TextBox 3"/>
        <cdr:cNvSpPr txBox="1"/>
      </cdr:nvSpPr>
      <cdr:spPr>
        <a:xfrm xmlns:a="http://schemas.openxmlformats.org/drawingml/2006/main">
          <a:off x="3072777" y="2362201"/>
          <a:ext cx="1828773" cy="30479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a:latin typeface="Times New Roman" panose="02020603050405020304" pitchFamily="18" charset="0"/>
              <a:cs typeface="Times New Roman" panose="02020603050405020304" pitchFamily="18" charset="0"/>
            </a:rPr>
            <a:t>Beam energy (GeV)</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4"/>
          <p:cNvSpPr>
            <a:spLocks noGrp="1"/>
          </p:cNvSpPr>
          <p:nvPr>
            <p:ph type="sldNum" sz="quarter" idx="10"/>
          </p:nvPr>
        </p:nvSpPr>
        <p:spPr/>
        <p:txBody>
          <a:bodyPr/>
          <a:lstStyle>
            <a:lvl1pPr>
              <a:defRPr/>
            </a:lvl1pPr>
          </a:lstStyle>
          <a:p>
            <a:pPr>
              <a:defRPr/>
            </a:pPr>
            <a:fld id="{03815EC4-445C-49AA-B539-875B6EA06A50}" type="slidenum">
              <a:rPr lang="en-US" altLang="en-US"/>
              <a:pPr>
                <a:defRPr/>
              </a:pPr>
              <a:t>‹#›</a:t>
            </a:fld>
            <a:endParaRPr lang="en-US" altLang="en-US"/>
          </a:p>
        </p:txBody>
      </p:sp>
    </p:spTree>
    <p:extLst>
      <p:ext uri="{BB962C8B-B14F-4D97-AF65-F5344CB8AC3E}">
        <p14:creationId xmlns:p14="http://schemas.microsoft.com/office/powerpoint/2010/main" val="4049739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2900" indent="-342900">
              <a:buSzPct val="150000"/>
              <a:buFontTx/>
              <a:buBlip>
                <a:blip r:embed="rId2"/>
              </a:buBlip>
              <a:defRPr/>
            </a:lvl1pPr>
            <a:lvl3pPr>
              <a:buClrTx/>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3"/>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0"/>
          </p:nvPr>
        </p:nvSpPr>
        <p:spPr/>
        <p:txBody>
          <a:bodyPr/>
          <a:lstStyle>
            <a:lvl1pPr>
              <a:defRPr/>
            </a:lvl1pPr>
          </a:lstStyle>
          <a:p>
            <a:pPr>
              <a:defRPr/>
            </a:pPr>
            <a:fld id="{08D621CD-FDE4-4A9C-867E-F9942A440963}" type="slidenum">
              <a:rPr lang="en-US" altLang="en-US"/>
              <a:pPr>
                <a:defRPr/>
              </a:pPr>
              <a:t>‹#›</a:t>
            </a:fld>
            <a:endParaRPr lang="en-US" altLang="en-US"/>
          </a:p>
        </p:txBody>
      </p:sp>
    </p:spTree>
    <p:extLst>
      <p:ext uri="{BB962C8B-B14F-4D97-AF65-F5344CB8AC3E}">
        <p14:creationId xmlns:p14="http://schemas.microsoft.com/office/powerpoint/2010/main" val="984568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4"/>
          <p:cNvSpPr>
            <a:spLocks noGrp="1"/>
          </p:cNvSpPr>
          <p:nvPr>
            <p:ph type="sldNum" sz="quarter" idx="10"/>
          </p:nvPr>
        </p:nvSpPr>
        <p:spPr/>
        <p:txBody>
          <a:bodyPr/>
          <a:lstStyle>
            <a:lvl1pPr>
              <a:defRPr/>
            </a:lvl1pPr>
          </a:lstStyle>
          <a:p>
            <a:pPr>
              <a:defRPr/>
            </a:pPr>
            <a:fld id="{DC0C6ADF-CDF0-46B3-8210-9F393C9BF10A}" type="slidenum">
              <a:rPr lang="en-US" altLang="en-US"/>
              <a:pPr>
                <a:defRPr/>
              </a:pPr>
              <a:t>‹#›</a:t>
            </a:fld>
            <a:endParaRPr lang="en-US" altLang="en-US"/>
          </a:p>
        </p:txBody>
      </p:sp>
    </p:spTree>
    <p:extLst>
      <p:ext uri="{BB962C8B-B14F-4D97-AF65-F5344CB8AC3E}">
        <p14:creationId xmlns:p14="http://schemas.microsoft.com/office/powerpoint/2010/main" val="24928212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Rectangle 3"/>
          <p:cNvSpPr>
            <a:spLocks noGrp="1" noChangeArrowheads="1"/>
          </p:cNvSpPr>
          <p:nvPr>
            <p:ph type="body" idx="1"/>
          </p:nvPr>
        </p:nvSpPr>
        <p:spPr bwMode="auto">
          <a:xfrm>
            <a:off x="762000" y="914400"/>
            <a:ext cx="77724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Slide Number Placeholder 4"/>
          <p:cNvSpPr>
            <a:spLocks noGrp="1"/>
          </p:cNvSpPr>
          <p:nvPr>
            <p:ph type="sldNum" sz="quarter" idx="4"/>
          </p:nvPr>
        </p:nvSpPr>
        <p:spPr>
          <a:xfrm>
            <a:off x="4495800" y="6492875"/>
            <a:ext cx="6858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500">
                <a:solidFill>
                  <a:srgbClr val="898989"/>
                </a:solidFill>
                <a:latin typeface="Arial" pitchFamily="34" charset="0"/>
                <a:cs typeface="Arial" pitchFamily="34" charset="0"/>
              </a:defRPr>
            </a:lvl1pPr>
          </a:lstStyle>
          <a:p>
            <a:pPr fontAlgn="base">
              <a:spcBef>
                <a:spcPct val="0"/>
              </a:spcBef>
              <a:spcAft>
                <a:spcPct val="0"/>
              </a:spcAft>
              <a:defRPr/>
            </a:pPr>
            <a:fld id="{7E096C14-8AB3-4C87-B24C-08338AAE80B5}" type="slidenum">
              <a:rPr lang="en-US" altLang="en-US">
                <a:ea typeface="MS PGothic" pitchFamily="34" charset="-128"/>
              </a:rPr>
              <a:pPr fontAlgn="base">
                <a:spcBef>
                  <a:spcPct val="0"/>
                </a:spcBef>
                <a:spcAft>
                  <a:spcPct val="0"/>
                </a:spcAft>
                <a:defRPr/>
              </a:pPr>
              <a:t>‹#›</a:t>
            </a:fld>
            <a:endParaRPr lang="en-US" altLang="en-US">
              <a:ea typeface="MS PGothic" pitchFamily="34" charset="-128"/>
            </a:endParaRPr>
          </a:p>
        </p:txBody>
      </p:sp>
      <p:sp>
        <p:nvSpPr>
          <p:cNvPr id="6" name="Footer Placeholder 3"/>
          <p:cNvSpPr txBox="1">
            <a:spLocks/>
          </p:cNvSpPr>
          <p:nvPr/>
        </p:nvSpPr>
        <p:spPr>
          <a:xfrm>
            <a:off x="990600" y="6492875"/>
            <a:ext cx="3505200" cy="365125"/>
          </a:xfrm>
          <a:prstGeom prst="rect">
            <a:avLst/>
          </a:prstGeom>
        </p:spPr>
        <p:txBody>
          <a:bodyPr anchor="ct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0" fontAlgn="base" hangingPunct="0">
              <a:spcBef>
                <a:spcPct val="0"/>
              </a:spcBef>
              <a:spcAft>
                <a:spcPct val="0"/>
              </a:spcAft>
              <a:defRPr/>
            </a:pPr>
            <a:endParaRPr lang="en-US" altLang="en-US" sz="1500" b="1">
              <a:solidFill>
                <a:srgbClr val="898989"/>
              </a:solidFill>
              <a:latin typeface="Arial" pitchFamily="34" charset="0"/>
              <a:cs typeface="Arial" pitchFamily="34" charset="0"/>
            </a:endParaRPr>
          </a:p>
        </p:txBody>
      </p:sp>
    </p:spTree>
    <p:extLst>
      <p:ext uri="{BB962C8B-B14F-4D97-AF65-F5344CB8AC3E}">
        <p14:creationId xmlns:p14="http://schemas.microsoft.com/office/powerpoint/2010/main" val="13727255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iming>
    <p:tnLst>
      <p:par>
        <p:cTn id="1" dur="indefinite" restart="never" nodeType="tmRoot"/>
      </p:par>
    </p:tnLst>
  </p:timing>
  <p:hf hdr="0" dt="0"/>
  <p:txStyles>
    <p:titleStyle>
      <a:lvl1pPr algn="ctr" rtl="0" eaLnBrk="0" fontAlgn="base" hangingPunct="0">
        <a:spcBef>
          <a:spcPct val="0"/>
        </a:spcBef>
        <a:spcAft>
          <a:spcPct val="0"/>
        </a:spcAft>
        <a:defRPr sz="3600" b="1">
          <a:solidFill>
            <a:schemeClr val="tx2"/>
          </a:solidFill>
          <a:latin typeface="Arial" panose="020B0604020202020204" pitchFamily="34" charset="0"/>
          <a:ea typeface="MS PGothic" pitchFamily="34" charset="-128"/>
          <a:cs typeface="Arial" panose="020B0604020202020204" pitchFamily="34" charset="0"/>
        </a:defRPr>
      </a:lvl1pPr>
      <a:lvl2pPr algn="ctr" rtl="0" eaLnBrk="0" fontAlgn="base" hangingPunct="0">
        <a:spcBef>
          <a:spcPct val="0"/>
        </a:spcBef>
        <a:spcAft>
          <a:spcPct val="0"/>
        </a:spcAft>
        <a:defRPr sz="3600" b="1">
          <a:solidFill>
            <a:schemeClr val="tx2"/>
          </a:solidFill>
          <a:latin typeface="Arial" charset="0"/>
          <a:ea typeface="MS PGothic" pitchFamily="34" charset="-128"/>
          <a:cs typeface="Arial" charset="0"/>
        </a:defRPr>
      </a:lvl2pPr>
      <a:lvl3pPr algn="ctr" rtl="0" eaLnBrk="0" fontAlgn="base" hangingPunct="0">
        <a:spcBef>
          <a:spcPct val="0"/>
        </a:spcBef>
        <a:spcAft>
          <a:spcPct val="0"/>
        </a:spcAft>
        <a:defRPr sz="3600" b="1">
          <a:solidFill>
            <a:schemeClr val="tx2"/>
          </a:solidFill>
          <a:latin typeface="Arial" charset="0"/>
          <a:ea typeface="MS PGothic" pitchFamily="34" charset="-128"/>
          <a:cs typeface="Arial" charset="0"/>
        </a:defRPr>
      </a:lvl3pPr>
      <a:lvl4pPr algn="ctr" rtl="0" eaLnBrk="0" fontAlgn="base" hangingPunct="0">
        <a:spcBef>
          <a:spcPct val="0"/>
        </a:spcBef>
        <a:spcAft>
          <a:spcPct val="0"/>
        </a:spcAft>
        <a:defRPr sz="3600" b="1">
          <a:solidFill>
            <a:schemeClr val="tx2"/>
          </a:solidFill>
          <a:latin typeface="Arial" charset="0"/>
          <a:ea typeface="MS PGothic" pitchFamily="34" charset="-128"/>
          <a:cs typeface="Arial" charset="0"/>
        </a:defRPr>
      </a:lvl4pPr>
      <a:lvl5pPr algn="ctr" rtl="0" eaLnBrk="0" fontAlgn="base" hangingPunct="0">
        <a:spcBef>
          <a:spcPct val="0"/>
        </a:spcBef>
        <a:spcAft>
          <a:spcPct val="0"/>
        </a:spcAft>
        <a:defRPr sz="3600" b="1">
          <a:solidFill>
            <a:schemeClr val="tx2"/>
          </a:solidFill>
          <a:latin typeface="Arial" charset="0"/>
          <a:ea typeface="MS PGothic" pitchFamily="34" charset="-128"/>
          <a:cs typeface="Arial" charset="0"/>
        </a:defRPr>
      </a:lvl5pPr>
      <a:lvl6pPr marL="457200" algn="ctr" rtl="0" fontAlgn="base">
        <a:spcBef>
          <a:spcPct val="0"/>
        </a:spcBef>
        <a:spcAft>
          <a:spcPct val="0"/>
        </a:spcAft>
        <a:defRPr sz="3600" b="1">
          <a:solidFill>
            <a:schemeClr val="tx2"/>
          </a:solidFill>
          <a:latin typeface="Times" charset="0"/>
        </a:defRPr>
      </a:lvl6pPr>
      <a:lvl7pPr marL="914400" algn="ctr" rtl="0" fontAlgn="base">
        <a:spcBef>
          <a:spcPct val="0"/>
        </a:spcBef>
        <a:spcAft>
          <a:spcPct val="0"/>
        </a:spcAft>
        <a:defRPr sz="3600" b="1">
          <a:solidFill>
            <a:schemeClr val="tx2"/>
          </a:solidFill>
          <a:latin typeface="Times" charset="0"/>
        </a:defRPr>
      </a:lvl7pPr>
      <a:lvl8pPr marL="1371600" algn="ctr" rtl="0" fontAlgn="base">
        <a:spcBef>
          <a:spcPct val="0"/>
        </a:spcBef>
        <a:spcAft>
          <a:spcPct val="0"/>
        </a:spcAft>
        <a:defRPr sz="3600" b="1">
          <a:solidFill>
            <a:schemeClr val="tx2"/>
          </a:solidFill>
          <a:latin typeface="Times" charset="0"/>
        </a:defRPr>
      </a:lvl8pPr>
      <a:lvl9pPr marL="1828800" algn="ctr" rtl="0" fontAlgn="base">
        <a:spcBef>
          <a:spcPct val="0"/>
        </a:spcBef>
        <a:spcAft>
          <a:spcPct val="0"/>
        </a:spcAft>
        <a:defRPr sz="3600" b="1">
          <a:solidFill>
            <a:schemeClr val="tx2"/>
          </a:solidFill>
          <a:latin typeface="Times" charset="0"/>
        </a:defRPr>
      </a:lvl9pPr>
    </p:titleStyle>
    <p:bodyStyle>
      <a:lvl1pPr marL="342900" indent="-342900" algn="l" rtl="0" eaLnBrk="0" fontAlgn="base" hangingPunct="0">
        <a:spcBef>
          <a:spcPct val="20000"/>
        </a:spcBef>
        <a:spcAft>
          <a:spcPct val="0"/>
        </a:spcAft>
        <a:buBlip>
          <a:blip r:embed="rId6"/>
        </a:buBlip>
        <a:defRPr>
          <a:solidFill>
            <a:schemeClr val="tx1"/>
          </a:solidFill>
          <a:latin typeface="Arial" panose="020B0604020202020204" pitchFamily="34" charset="0"/>
          <a:ea typeface="MS PGothic" pitchFamily="34" charset="-128"/>
          <a:cs typeface="Arial" panose="020B0604020202020204" pitchFamily="34" charset="0"/>
        </a:defRPr>
      </a:lvl1pPr>
      <a:lvl2pPr marL="742950" indent="-28575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2pPr>
      <a:lvl3pPr marL="1143000" indent="-22860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3pPr>
      <a:lvl4pPr marL="1600200" indent="-22860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4pPr>
      <a:lvl5pPr marL="2057400" indent="-22860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400" dirty="0" smtClean="0">
                <a:latin typeface="Comic Sans MS" panose="030F0702030302020204" pitchFamily="66" charset="0"/>
              </a:rPr>
              <a:t>MEIC Electron Ring Injection from CEBAF</a:t>
            </a:r>
            <a:endParaRPr lang="en-US" sz="2400" dirty="0">
              <a:latin typeface="Comic Sans MS" panose="030F0702030302020204" pitchFamily="66" charset="0"/>
            </a:endParaRPr>
          </a:p>
        </p:txBody>
      </p:sp>
      <p:sp>
        <p:nvSpPr>
          <p:cNvPr id="3" name="Subtitle 2"/>
          <p:cNvSpPr>
            <a:spLocks noGrp="1"/>
          </p:cNvSpPr>
          <p:nvPr>
            <p:ph type="subTitle" idx="1"/>
          </p:nvPr>
        </p:nvSpPr>
        <p:spPr/>
        <p:txBody>
          <a:bodyPr/>
          <a:lstStyle/>
          <a:p>
            <a:r>
              <a:rPr lang="en-US" dirty="0" smtClean="0"/>
              <a:t>Jiquan </a:t>
            </a:r>
            <a:r>
              <a:rPr lang="en-US" dirty="0" err="1" smtClean="0"/>
              <a:t>Guo</a:t>
            </a:r>
            <a:endParaRPr lang="en-US" dirty="0" smtClean="0"/>
          </a:p>
          <a:p>
            <a:r>
              <a:rPr lang="en-US" dirty="0" smtClean="0"/>
              <a:t>for the MEIC design study team</a:t>
            </a:r>
          </a:p>
          <a:p>
            <a:endParaRPr lang="en-US" dirty="0"/>
          </a:p>
          <a:p>
            <a:r>
              <a:rPr lang="en-US" dirty="0" smtClean="0"/>
              <a:t>Oct. 5, 2015</a:t>
            </a:r>
          </a:p>
        </p:txBody>
      </p:sp>
      <p:sp>
        <p:nvSpPr>
          <p:cNvPr id="4" name="Slide Number Placeholder 3"/>
          <p:cNvSpPr>
            <a:spLocks noGrp="1"/>
          </p:cNvSpPr>
          <p:nvPr>
            <p:ph type="sldNum" sz="quarter" idx="10"/>
          </p:nvPr>
        </p:nvSpPr>
        <p:spPr/>
        <p:txBody>
          <a:bodyPr/>
          <a:lstStyle/>
          <a:p>
            <a:pPr>
              <a:defRPr/>
            </a:pPr>
            <a:fld id="{03815EC4-445C-49AA-B539-875B6EA06A50}" type="slidenum">
              <a:rPr lang="en-US" altLang="en-US" smtClean="0"/>
              <a:pPr>
                <a:defRPr/>
              </a:pPr>
              <a:t>1</a:t>
            </a:fld>
            <a:endParaRPr lang="en-US" altLang="en-US"/>
          </a:p>
        </p:txBody>
      </p:sp>
    </p:spTree>
    <p:extLst>
      <p:ext uri="{BB962C8B-B14F-4D97-AF65-F5344CB8AC3E}">
        <p14:creationId xmlns:p14="http://schemas.microsoft.com/office/powerpoint/2010/main" val="39297079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000" dirty="0" smtClean="0">
                <a:latin typeface="Comic Sans MS" panose="030F0702030302020204" pitchFamily="66" charset="0"/>
              </a:rPr>
              <a:t>Pulsed Operation of CEBAF and Gradient Droop</a:t>
            </a:r>
            <a:endParaRPr lang="en-US" sz="2000" dirty="0">
              <a:latin typeface="Comic Sans MS" panose="030F0702030302020204" pitchFamily="66" charset="0"/>
            </a:endParaRPr>
          </a:p>
        </p:txBody>
      </p:sp>
      <p:sp>
        <p:nvSpPr>
          <p:cNvPr id="4" name="Slide Number Placeholder 3"/>
          <p:cNvSpPr>
            <a:spLocks noGrp="1"/>
          </p:cNvSpPr>
          <p:nvPr>
            <p:ph type="sldNum" sz="quarter" idx="10"/>
          </p:nvPr>
        </p:nvSpPr>
        <p:spPr/>
        <p:txBody>
          <a:bodyPr/>
          <a:lstStyle/>
          <a:p>
            <a:pPr>
              <a:defRPr/>
            </a:pPr>
            <a:fld id="{08D621CD-FDE4-4A9C-867E-F9942A440963}" type="slidenum">
              <a:rPr lang="en-US" altLang="en-US" smtClean="0"/>
              <a:pPr>
                <a:defRPr/>
              </a:pPr>
              <a:t>10</a:t>
            </a:fld>
            <a:endParaRPr lang="en-US" altLang="en-US"/>
          </a:p>
        </p:txBody>
      </p:sp>
      <p:grpSp>
        <p:nvGrpSpPr>
          <p:cNvPr id="6" name="Group 5"/>
          <p:cNvGrpSpPr>
            <a:grpSpLocks noChangeAspect="1"/>
          </p:cNvGrpSpPr>
          <p:nvPr/>
        </p:nvGrpSpPr>
        <p:grpSpPr>
          <a:xfrm>
            <a:off x="744169" y="4519351"/>
            <a:ext cx="7115176" cy="1781237"/>
            <a:chOff x="905631" y="4343400"/>
            <a:chExt cx="5929309" cy="1484364"/>
          </a:xfrm>
        </p:grpSpPr>
        <p:cxnSp>
          <p:nvCxnSpPr>
            <p:cNvPr id="7" name="Straight Arrow Connector 6"/>
            <p:cNvCxnSpPr/>
            <p:nvPr/>
          </p:nvCxnSpPr>
          <p:spPr bwMode="auto">
            <a:xfrm>
              <a:off x="905631" y="5523297"/>
              <a:ext cx="5929309" cy="0"/>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208"/>
            <p:cNvCxnSpPr>
              <a:cxnSpLocks noChangeShapeType="1"/>
            </p:cNvCxnSpPr>
            <p:nvPr/>
          </p:nvCxnSpPr>
          <p:spPr bwMode="auto">
            <a:xfrm flipV="1">
              <a:off x="911584" y="4608897"/>
              <a:ext cx="0" cy="907256"/>
            </a:xfrm>
            <a:prstGeom prst="straightConnector1">
              <a:avLst/>
            </a:prstGeom>
            <a:noFill/>
            <a:ln w="19050"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Box 6"/>
            <p:cNvSpPr txBox="1">
              <a:spLocks noChangeArrowheads="1"/>
            </p:cNvSpPr>
            <p:nvPr/>
          </p:nvSpPr>
          <p:spPr bwMode="auto">
            <a:xfrm>
              <a:off x="920014" y="5622580"/>
              <a:ext cx="2348665"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8" charset="0"/>
                  <a:ea typeface="MS PGothic" pitchFamily="34" charset="-128"/>
                </a:defRPr>
              </a:lvl1pPr>
              <a:lvl2pPr marL="742950" indent="-285750" eaLnBrk="0" hangingPunct="0">
                <a:defRPr sz="2400">
                  <a:solidFill>
                    <a:schemeClr val="tx1"/>
                  </a:solidFill>
                  <a:latin typeface="Times" pitchFamily="18" charset="0"/>
                  <a:ea typeface="MS PGothic" pitchFamily="34" charset="-128"/>
                </a:defRPr>
              </a:lvl2pPr>
              <a:lvl3pPr marL="1143000" indent="-228600" eaLnBrk="0" hangingPunct="0">
                <a:defRPr sz="2400">
                  <a:solidFill>
                    <a:schemeClr val="tx1"/>
                  </a:solidFill>
                  <a:latin typeface="Times" pitchFamily="18" charset="0"/>
                  <a:ea typeface="MS PGothic" pitchFamily="34" charset="-128"/>
                </a:defRPr>
              </a:lvl3pPr>
              <a:lvl4pPr marL="1600200" indent="-228600" eaLnBrk="0" hangingPunct="0">
                <a:defRPr sz="2400">
                  <a:solidFill>
                    <a:schemeClr val="tx1"/>
                  </a:solidFill>
                  <a:latin typeface="Times" pitchFamily="18" charset="0"/>
                  <a:ea typeface="MS PGothic" pitchFamily="34" charset="-128"/>
                </a:defRPr>
              </a:lvl4pPr>
              <a:lvl5pPr marL="2057400" indent="-228600" eaLnBrk="0" hangingPunct="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pPr eaLnBrk="1" hangingPunct="1"/>
              <a:r>
                <a:rPr lang="en-US" altLang="en-US" sz="1000" dirty="0" smtClean="0">
                  <a:solidFill>
                    <a:srgbClr val="000000"/>
                  </a:solidFill>
                  <a:latin typeface="+mn-lt"/>
                </a:rPr>
                <a:t>24.23µs, 6 turns-0.97µs in CEBAF (4.2µs per turn)</a:t>
              </a:r>
            </a:p>
          </p:txBody>
        </p:sp>
        <p:cxnSp>
          <p:nvCxnSpPr>
            <p:cNvPr id="10" name="Straight Connector 405"/>
            <p:cNvCxnSpPr>
              <a:cxnSpLocks noChangeShapeType="1"/>
            </p:cNvCxnSpPr>
            <p:nvPr/>
          </p:nvCxnSpPr>
          <p:spPr bwMode="auto">
            <a:xfrm>
              <a:off x="2748752" y="5162280"/>
              <a:ext cx="1918235" cy="0"/>
            </a:xfrm>
            <a:prstGeom prst="line">
              <a:avLst/>
            </a:prstGeom>
            <a:noFill/>
            <a:ln w="9525" algn="ctr">
              <a:solidFill>
                <a:schemeClr val="tx1"/>
              </a:solidFill>
              <a:round/>
              <a:headEnd type="stealth" w="med" len="lg"/>
              <a:tailEnd type="stealth"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Box 406"/>
            <p:cNvSpPr txBox="1">
              <a:spLocks noChangeArrowheads="1"/>
            </p:cNvSpPr>
            <p:nvPr/>
          </p:nvSpPr>
          <p:spPr bwMode="auto">
            <a:xfrm>
              <a:off x="3095898" y="4917449"/>
              <a:ext cx="1385315"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8" charset="0"/>
                  <a:ea typeface="MS PGothic" pitchFamily="34" charset="-128"/>
                </a:defRPr>
              </a:lvl1pPr>
              <a:lvl2pPr marL="742950" indent="-285750" eaLnBrk="0" hangingPunct="0">
                <a:defRPr sz="2400">
                  <a:solidFill>
                    <a:schemeClr val="tx1"/>
                  </a:solidFill>
                  <a:latin typeface="Times" pitchFamily="18" charset="0"/>
                  <a:ea typeface="MS PGothic" pitchFamily="34" charset="-128"/>
                </a:defRPr>
              </a:lvl2pPr>
              <a:lvl3pPr marL="1143000" indent="-228600" eaLnBrk="0" hangingPunct="0">
                <a:defRPr sz="2400">
                  <a:solidFill>
                    <a:schemeClr val="tx1"/>
                  </a:solidFill>
                  <a:latin typeface="Times" pitchFamily="18" charset="0"/>
                  <a:ea typeface="MS PGothic" pitchFamily="34" charset="-128"/>
                </a:defRPr>
              </a:lvl3pPr>
              <a:lvl4pPr marL="1600200" indent="-228600" eaLnBrk="0" hangingPunct="0">
                <a:defRPr sz="2400">
                  <a:solidFill>
                    <a:schemeClr val="tx1"/>
                  </a:solidFill>
                  <a:latin typeface="Times" pitchFamily="18" charset="0"/>
                  <a:ea typeface="MS PGothic" pitchFamily="34" charset="-128"/>
                </a:defRPr>
              </a:lvl4pPr>
              <a:lvl5pPr marL="2057400" indent="-228600" eaLnBrk="0" hangingPunct="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pPr algn="ctr" eaLnBrk="1" hangingPunct="1"/>
              <a:r>
                <a:rPr lang="en-US" altLang="en-US" sz="1000" dirty="0" smtClean="0">
                  <a:solidFill>
                    <a:srgbClr val="000000"/>
                  </a:solidFill>
                  <a:latin typeface="+mn-lt"/>
                </a:rPr>
                <a:t>~</a:t>
              </a:r>
              <a:r>
                <a:rPr lang="el-GR" altLang="en-US" sz="1000" dirty="0" smtClean="0">
                  <a:solidFill>
                    <a:srgbClr val="000000"/>
                  </a:solidFill>
                  <a:latin typeface="+mn-lt"/>
                </a:rPr>
                <a:t>τ</a:t>
              </a:r>
              <a:r>
                <a:rPr lang="en-US" altLang="en-US" sz="1000" dirty="0" smtClean="0">
                  <a:solidFill>
                    <a:srgbClr val="000000"/>
                  </a:solidFill>
                  <a:latin typeface="+mn-lt"/>
                </a:rPr>
                <a:t>d</a:t>
              </a:r>
            </a:p>
          </p:txBody>
        </p:sp>
        <p:cxnSp>
          <p:nvCxnSpPr>
            <p:cNvPr id="12" name="Straight Arrow Connector 11"/>
            <p:cNvCxnSpPr>
              <a:cxnSpLocks noChangeShapeType="1"/>
            </p:cNvCxnSpPr>
            <p:nvPr/>
          </p:nvCxnSpPr>
          <p:spPr bwMode="auto">
            <a:xfrm>
              <a:off x="910603" y="5039415"/>
              <a:ext cx="1846267" cy="23110"/>
            </a:xfrm>
            <a:prstGeom prst="straightConnector1">
              <a:avLst/>
            </a:prstGeom>
            <a:noFill/>
            <a:ln w="9525" algn="ctr">
              <a:solidFill>
                <a:schemeClr val="tx1"/>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Box 5"/>
            <p:cNvSpPr txBox="1">
              <a:spLocks noChangeArrowheads="1"/>
            </p:cNvSpPr>
            <p:nvPr/>
          </p:nvSpPr>
          <p:spPr bwMode="auto">
            <a:xfrm>
              <a:off x="1076689" y="5012639"/>
              <a:ext cx="497198"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8" charset="0"/>
                  <a:ea typeface="MS PGothic" pitchFamily="34" charset="-128"/>
                </a:defRPr>
              </a:lvl1pPr>
              <a:lvl2pPr marL="742950" indent="-285750" eaLnBrk="0" hangingPunct="0">
                <a:defRPr sz="2400">
                  <a:solidFill>
                    <a:schemeClr val="tx1"/>
                  </a:solidFill>
                  <a:latin typeface="Times" pitchFamily="18" charset="0"/>
                  <a:ea typeface="MS PGothic" pitchFamily="34" charset="-128"/>
                </a:defRPr>
              </a:lvl2pPr>
              <a:lvl3pPr marL="1143000" indent="-228600" eaLnBrk="0" hangingPunct="0">
                <a:defRPr sz="2400">
                  <a:solidFill>
                    <a:schemeClr val="tx1"/>
                  </a:solidFill>
                  <a:latin typeface="Times" pitchFamily="18" charset="0"/>
                  <a:ea typeface="MS PGothic" pitchFamily="34" charset="-128"/>
                </a:defRPr>
              </a:lvl3pPr>
              <a:lvl4pPr marL="1600200" indent="-228600" eaLnBrk="0" hangingPunct="0">
                <a:defRPr sz="2400">
                  <a:solidFill>
                    <a:schemeClr val="tx1"/>
                  </a:solidFill>
                  <a:latin typeface="Times" pitchFamily="18" charset="0"/>
                  <a:ea typeface="MS PGothic" pitchFamily="34" charset="-128"/>
                </a:defRPr>
              </a:lvl4pPr>
              <a:lvl5pPr marL="2057400" indent="-228600" eaLnBrk="0" hangingPunct="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pPr eaLnBrk="1" hangingPunct="1"/>
              <a:r>
                <a:rPr lang="en-US" altLang="en-US" sz="1000" dirty="0" smtClean="0">
                  <a:solidFill>
                    <a:srgbClr val="000000"/>
                  </a:solidFill>
                  <a:latin typeface="+mn-lt"/>
                </a:rPr>
                <a:t>0.967µs</a:t>
              </a:r>
            </a:p>
          </p:txBody>
        </p:sp>
        <p:grpSp>
          <p:nvGrpSpPr>
            <p:cNvPr id="14" name="Group 13"/>
            <p:cNvGrpSpPr/>
            <p:nvPr/>
          </p:nvGrpSpPr>
          <p:grpSpPr>
            <a:xfrm>
              <a:off x="922300" y="5205519"/>
              <a:ext cx="649223" cy="322328"/>
              <a:chOff x="922300" y="5205519"/>
              <a:chExt cx="649223" cy="322328"/>
            </a:xfrm>
          </p:grpSpPr>
          <p:sp>
            <p:nvSpPr>
              <p:cNvPr id="71" name="Rectangle 70"/>
              <p:cNvSpPr/>
              <p:nvPr/>
            </p:nvSpPr>
            <p:spPr bwMode="auto">
              <a:xfrm>
                <a:off x="922300" y="5205521"/>
                <a:ext cx="68580" cy="321469"/>
              </a:xfrm>
              <a:prstGeom prst="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a:spcBef>
                    <a:spcPct val="0"/>
                  </a:spcBef>
                  <a:buFontTx/>
                  <a:buNone/>
                  <a:defRPr/>
                </a:pPr>
                <a:endParaRPr lang="en-US" altLang="en-US" sz="1000">
                  <a:solidFill>
                    <a:srgbClr val="FFFFFF"/>
                  </a:solidFill>
                  <a:latin typeface="+mn-lt"/>
                </a:endParaRPr>
              </a:p>
            </p:txBody>
          </p:sp>
          <p:cxnSp>
            <p:nvCxnSpPr>
              <p:cNvPr id="72" name="Straight Arrow Connector 264"/>
              <p:cNvCxnSpPr>
                <a:cxnSpLocks noChangeShapeType="1"/>
                <a:stCxn id="71" idx="2"/>
                <a:endCxn id="71" idx="0"/>
              </p:cNvCxnSpPr>
              <p:nvPr/>
            </p:nvCxnSpPr>
            <p:spPr bwMode="auto">
              <a:xfrm flipV="1">
                <a:off x="956589" y="5205519"/>
                <a:ext cx="0" cy="321469"/>
              </a:xfrm>
              <a:prstGeom prst="straightConnector1">
                <a:avLst/>
              </a:prstGeom>
              <a:noFill/>
              <a:ln w="25400" algn="ctr">
                <a:solidFill>
                  <a:srgbClr val="99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3" name="Rectangle 72"/>
              <p:cNvSpPr/>
              <p:nvPr/>
            </p:nvSpPr>
            <p:spPr bwMode="auto">
              <a:xfrm>
                <a:off x="1036600" y="5205521"/>
                <a:ext cx="68580" cy="322326"/>
              </a:xfrm>
              <a:prstGeom prst="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a:spcBef>
                    <a:spcPct val="0"/>
                  </a:spcBef>
                  <a:buFontTx/>
                  <a:buNone/>
                  <a:defRPr/>
                </a:pPr>
                <a:endParaRPr lang="en-US" altLang="en-US" sz="1000">
                  <a:solidFill>
                    <a:srgbClr val="FFFFFF"/>
                  </a:solidFill>
                  <a:latin typeface="+mn-lt"/>
                </a:endParaRPr>
              </a:p>
            </p:txBody>
          </p:sp>
          <p:cxnSp>
            <p:nvCxnSpPr>
              <p:cNvPr id="74" name="Straight Arrow Connector 264"/>
              <p:cNvCxnSpPr>
                <a:cxnSpLocks noChangeShapeType="1"/>
                <a:stCxn id="73" idx="2"/>
                <a:endCxn id="73" idx="0"/>
              </p:cNvCxnSpPr>
              <p:nvPr/>
            </p:nvCxnSpPr>
            <p:spPr bwMode="auto">
              <a:xfrm flipV="1">
                <a:off x="1070890" y="5205521"/>
                <a:ext cx="0" cy="322326"/>
              </a:xfrm>
              <a:prstGeom prst="straightConnector1">
                <a:avLst/>
              </a:prstGeom>
              <a:noFill/>
              <a:ln w="25400" algn="ctr">
                <a:solidFill>
                  <a:srgbClr val="9900CC"/>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 name="Rectangle 74"/>
              <p:cNvSpPr/>
              <p:nvPr/>
            </p:nvSpPr>
            <p:spPr bwMode="auto">
              <a:xfrm>
                <a:off x="1150900" y="5205519"/>
                <a:ext cx="68580" cy="322326"/>
              </a:xfrm>
              <a:prstGeom prst="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a:spcBef>
                    <a:spcPct val="0"/>
                  </a:spcBef>
                  <a:buFontTx/>
                  <a:buNone/>
                  <a:defRPr/>
                </a:pPr>
                <a:endParaRPr lang="en-US" altLang="en-US" sz="1000">
                  <a:solidFill>
                    <a:srgbClr val="FFFFFF"/>
                  </a:solidFill>
                  <a:latin typeface="+mn-lt"/>
                </a:endParaRPr>
              </a:p>
            </p:txBody>
          </p:sp>
          <p:cxnSp>
            <p:nvCxnSpPr>
              <p:cNvPr id="76" name="Straight Arrow Connector 264"/>
              <p:cNvCxnSpPr>
                <a:cxnSpLocks noChangeShapeType="1"/>
                <a:stCxn id="75" idx="2"/>
                <a:endCxn id="75" idx="0"/>
              </p:cNvCxnSpPr>
              <p:nvPr/>
            </p:nvCxnSpPr>
            <p:spPr bwMode="auto">
              <a:xfrm flipV="1">
                <a:off x="1185190" y="5205519"/>
                <a:ext cx="0" cy="322326"/>
              </a:xfrm>
              <a:prstGeom prst="straightConnector1">
                <a:avLst/>
              </a:prstGeom>
              <a:noFill/>
              <a:ln w="25400" algn="ctr">
                <a:solidFill>
                  <a:srgbClr val="9900CC"/>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7" name="Rectangle 76"/>
              <p:cNvSpPr/>
              <p:nvPr/>
            </p:nvSpPr>
            <p:spPr bwMode="auto">
              <a:xfrm>
                <a:off x="1269772" y="5205519"/>
                <a:ext cx="68580" cy="322326"/>
              </a:xfrm>
              <a:prstGeom prst="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a:spcBef>
                    <a:spcPct val="0"/>
                  </a:spcBef>
                  <a:buFontTx/>
                  <a:buNone/>
                  <a:defRPr/>
                </a:pPr>
                <a:endParaRPr lang="en-US" altLang="en-US" sz="1000">
                  <a:solidFill>
                    <a:srgbClr val="FFFFFF"/>
                  </a:solidFill>
                  <a:latin typeface="+mn-lt"/>
                </a:endParaRPr>
              </a:p>
            </p:txBody>
          </p:sp>
          <p:cxnSp>
            <p:nvCxnSpPr>
              <p:cNvPr id="78" name="Straight Arrow Connector 264"/>
              <p:cNvCxnSpPr>
                <a:cxnSpLocks noChangeShapeType="1"/>
                <a:stCxn id="77" idx="2"/>
                <a:endCxn id="77" idx="0"/>
              </p:cNvCxnSpPr>
              <p:nvPr/>
            </p:nvCxnSpPr>
            <p:spPr bwMode="auto">
              <a:xfrm flipV="1">
                <a:off x="1304062" y="5205519"/>
                <a:ext cx="0" cy="322326"/>
              </a:xfrm>
              <a:prstGeom prst="straightConnector1">
                <a:avLst/>
              </a:prstGeom>
              <a:noFill/>
              <a:ln w="25400" algn="ctr">
                <a:solidFill>
                  <a:srgbClr val="9900CC"/>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9" name="Rectangle 78"/>
              <p:cNvSpPr/>
              <p:nvPr/>
            </p:nvSpPr>
            <p:spPr bwMode="auto">
              <a:xfrm>
                <a:off x="1386357" y="5205519"/>
                <a:ext cx="68580" cy="322326"/>
              </a:xfrm>
              <a:prstGeom prst="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a:spcBef>
                    <a:spcPct val="0"/>
                  </a:spcBef>
                  <a:buFontTx/>
                  <a:buNone/>
                  <a:defRPr/>
                </a:pPr>
                <a:endParaRPr lang="en-US" altLang="en-US" sz="1000">
                  <a:solidFill>
                    <a:srgbClr val="FFFFFF"/>
                  </a:solidFill>
                  <a:latin typeface="+mn-lt"/>
                </a:endParaRPr>
              </a:p>
            </p:txBody>
          </p:sp>
          <p:cxnSp>
            <p:nvCxnSpPr>
              <p:cNvPr id="80" name="Straight Arrow Connector 264"/>
              <p:cNvCxnSpPr>
                <a:cxnSpLocks noChangeShapeType="1"/>
                <a:stCxn id="79" idx="2"/>
                <a:endCxn id="79" idx="0"/>
              </p:cNvCxnSpPr>
              <p:nvPr/>
            </p:nvCxnSpPr>
            <p:spPr bwMode="auto">
              <a:xfrm flipV="1">
                <a:off x="1420647" y="5205519"/>
                <a:ext cx="0" cy="322326"/>
              </a:xfrm>
              <a:prstGeom prst="straightConnector1">
                <a:avLst/>
              </a:prstGeom>
              <a:noFill/>
              <a:ln w="25400" algn="ctr">
                <a:solidFill>
                  <a:srgbClr val="9900CC"/>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1" name="Rectangle 80"/>
              <p:cNvSpPr/>
              <p:nvPr/>
            </p:nvSpPr>
            <p:spPr bwMode="auto">
              <a:xfrm>
                <a:off x="1502943" y="5205519"/>
                <a:ext cx="68580" cy="322326"/>
              </a:xfrm>
              <a:prstGeom prst="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a:spcBef>
                    <a:spcPct val="0"/>
                  </a:spcBef>
                  <a:buFontTx/>
                  <a:buNone/>
                  <a:defRPr/>
                </a:pPr>
                <a:endParaRPr lang="en-US" altLang="en-US" sz="1000">
                  <a:solidFill>
                    <a:srgbClr val="FFFFFF"/>
                  </a:solidFill>
                  <a:latin typeface="+mn-lt"/>
                </a:endParaRPr>
              </a:p>
            </p:txBody>
          </p:sp>
          <p:cxnSp>
            <p:nvCxnSpPr>
              <p:cNvPr id="82" name="Straight Arrow Connector 264"/>
              <p:cNvCxnSpPr>
                <a:cxnSpLocks noChangeShapeType="1"/>
                <a:stCxn id="81" idx="2"/>
                <a:endCxn id="81" idx="0"/>
              </p:cNvCxnSpPr>
              <p:nvPr/>
            </p:nvCxnSpPr>
            <p:spPr bwMode="auto">
              <a:xfrm flipV="1">
                <a:off x="1537233" y="5205519"/>
                <a:ext cx="0" cy="322326"/>
              </a:xfrm>
              <a:prstGeom prst="straightConnector1">
                <a:avLst/>
              </a:prstGeom>
              <a:noFill/>
              <a:ln w="25400" algn="ctr">
                <a:solidFill>
                  <a:srgbClr val="9900CC"/>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Straight Arrow Connector 82"/>
              <p:cNvCxnSpPr/>
              <p:nvPr/>
            </p:nvCxnSpPr>
            <p:spPr bwMode="auto">
              <a:xfrm>
                <a:off x="1033801" y="5208206"/>
                <a:ext cx="193507" cy="0"/>
              </a:xfrm>
              <a:prstGeom prst="straightConnector1">
                <a:avLst/>
              </a:prstGeom>
              <a:solidFill>
                <a:schemeClr val="accent1"/>
              </a:solidFill>
              <a:ln w="9525" cap="flat" cmpd="sng" algn="ctr">
                <a:solidFill>
                  <a:schemeClr val="tx1"/>
                </a:solidFill>
                <a:prstDash val="solid"/>
                <a:round/>
                <a:headEnd type="none" w="med" len="med"/>
                <a:tailEnd type="stealth" w="sm"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Straight Arrow Connector 83"/>
              <p:cNvCxnSpPr/>
              <p:nvPr/>
            </p:nvCxnSpPr>
            <p:spPr bwMode="auto">
              <a:xfrm flipH="1" flipV="1">
                <a:off x="1269772" y="5207277"/>
                <a:ext cx="208329" cy="928"/>
              </a:xfrm>
              <a:prstGeom prst="straightConnector1">
                <a:avLst/>
              </a:prstGeom>
              <a:solidFill>
                <a:schemeClr val="accent1"/>
              </a:solidFill>
              <a:ln w="9525" cap="flat" cmpd="sng" algn="ctr">
                <a:solidFill>
                  <a:schemeClr val="tx1"/>
                </a:solidFill>
                <a:prstDash val="solid"/>
                <a:round/>
                <a:headEnd type="none" w="med" len="med"/>
                <a:tailEnd type="stealth" w="sm"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 name="Group 14"/>
            <p:cNvGrpSpPr/>
            <p:nvPr/>
          </p:nvGrpSpPr>
          <p:grpSpPr>
            <a:xfrm>
              <a:off x="2819400" y="5201947"/>
              <a:ext cx="651509" cy="328613"/>
              <a:chOff x="2757747" y="4306867"/>
              <a:chExt cx="651509" cy="328613"/>
            </a:xfrm>
          </p:grpSpPr>
          <p:sp>
            <p:nvSpPr>
              <p:cNvPr id="59" name="Rectangle 58"/>
              <p:cNvSpPr/>
              <p:nvPr/>
            </p:nvSpPr>
            <p:spPr bwMode="auto">
              <a:xfrm>
                <a:off x="2757747" y="4308153"/>
                <a:ext cx="68580" cy="325041"/>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a:spcBef>
                    <a:spcPct val="0"/>
                  </a:spcBef>
                  <a:buFontTx/>
                  <a:buNone/>
                  <a:defRPr/>
                </a:pPr>
                <a:endParaRPr lang="en-US" altLang="en-US" sz="1000">
                  <a:solidFill>
                    <a:srgbClr val="FFFFFF"/>
                  </a:solidFill>
                  <a:latin typeface="+mn-lt"/>
                </a:endParaRPr>
              </a:p>
            </p:txBody>
          </p:sp>
          <p:cxnSp>
            <p:nvCxnSpPr>
              <p:cNvPr id="60" name="Straight Arrow Connector 264"/>
              <p:cNvCxnSpPr>
                <a:cxnSpLocks noChangeShapeType="1"/>
                <a:stCxn id="59" idx="2"/>
                <a:endCxn id="59" idx="0"/>
              </p:cNvCxnSpPr>
              <p:nvPr/>
            </p:nvCxnSpPr>
            <p:spPr bwMode="auto">
              <a:xfrm flipV="1">
                <a:off x="2792037" y="4308153"/>
                <a:ext cx="0" cy="325041"/>
              </a:xfrm>
              <a:prstGeom prst="straightConnector1">
                <a:avLst/>
              </a:prstGeom>
              <a:noFill/>
              <a:ln w="25400" algn="ctr">
                <a:solidFill>
                  <a:srgbClr val="9900CC"/>
                </a:solidFill>
                <a:round/>
                <a:headEnd type="triangle" w="med"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 name="Rectangle 60"/>
              <p:cNvSpPr/>
              <p:nvPr/>
            </p:nvSpPr>
            <p:spPr bwMode="auto">
              <a:xfrm>
                <a:off x="2874333" y="4308654"/>
                <a:ext cx="68580" cy="325041"/>
              </a:xfrm>
              <a:prstGeom prst="rect">
                <a:avLst/>
              </a:prstGeom>
              <a:solidFill>
                <a:schemeClr val="accent1">
                  <a:lumMod val="9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a:spcBef>
                    <a:spcPct val="0"/>
                  </a:spcBef>
                  <a:buFontTx/>
                  <a:buNone/>
                  <a:defRPr/>
                </a:pPr>
                <a:endParaRPr lang="en-US" altLang="en-US" sz="1000">
                  <a:solidFill>
                    <a:srgbClr val="FFFFFF"/>
                  </a:solidFill>
                  <a:latin typeface="+mn-lt"/>
                </a:endParaRPr>
              </a:p>
            </p:txBody>
          </p:sp>
          <p:cxnSp>
            <p:nvCxnSpPr>
              <p:cNvPr id="62" name="Straight Arrow Connector 264"/>
              <p:cNvCxnSpPr>
                <a:cxnSpLocks noChangeShapeType="1"/>
                <a:stCxn id="61" idx="2"/>
                <a:endCxn id="61" idx="0"/>
              </p:cNvCxnSpPr>
              <p:nvPr/>
            </p:nvCxnSpPr>
            <p:spPr bwMode="auto">
              <a:xfrm flipV="1">
                <a:off x="2908623" y="4308654"/>
                <a:ext cx="0" cy="325041"/>
              </a:xfrm>
              <a:prstGeom prst="straightConnector1">
                <a:avLst/>
              </a:prstGeom>
              <a:noFill/>
              <a:ln w="25400" algn="ctr">
                <a:solidFill>
                  <a:srgbClr val="9900CC"/>
                </a:solidFill>
                <a:prstDash val="dash"/>
                <a:round/>
                <a:headEnd type="triangle" w="med"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3" name="Rectangle 62"/>
              <p:cNvSpPr/>
              <p:nvPr/>
            </p:nvSpPr>
            <p:spPr bwMode="auto">
              <a:xfrm>
                <a:off x="2990918" y="4306867"/>
                <a:ext cx="68580" cy="325041"/>
              </a:xfrm>
              <a:prstGeom prst="rect">
                <a:avLst/>
              </a:prstGeom>
              <a:solidFill>
                <a:schemeClr val="accent1">
                  <a:lumMod val="9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a:spcBef>
                    <a:spcPct val="0"/>
                  </a:spcBef>
                  <a:buFontTx/>
                  <a:buNone/>
                  <a:defRPr/>
                </a:pPr>
                <a:endParaRPr lang="en-US" altLang="en-US" sz="1000">
                  <a:solidFill>
                    <a:srgbClr val="FFFFFF"/>
                  </a:solidFill>
                  <a:latin typeface="+mn-lt"/>
                </a:endParaRPr>
              </a:p>
            </p:txBody>
          </p:sp>
          <p:cxnSp>
            <p:nvCxnSpPr>
              <p:cNvPr id="64" name="Straight Arrow Connector 264"/>
              <p:cNvCxnSpPr>
                <a:cxnSpLocks noChangeShapeType="1"/>
                <a:stCxn id="63" idx="2"/>
                <a:endCxn id="63" idx="0"/>
              </p:cNvCxnSpPr>
              <p:nvPr/>
            </p:nvCxnSpPr>
            <p:spPr bwMode="auto">
              <a:xfrm flipV="1">
                <a:off x="3025208" y="4306867"/>
                <a:ext cx="0" cy="325041"/>
              </a:xfrm>
              <a:prstGeom prst="straightConnector1">
                <a:avLst/>
              </a:prstGeom>
              <a:noFill/>
              <a:ln w="25400" algn="ctr">
                <a:solidFill>
                  <a:srgbClr val="9900CC"/>
                </a:solidFill>
                <a:prstDash val="dash"/>
                <a:round/>
                <a:headEnd type="triangle" w="med"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5" name="Rectangle 64"/>
              <p:cNvSpPr/>
              <p:nvPr/>
            </p:nvSpPr>
            <p:spPr bwMode="auto">
              <a:xfrm>
                <a:off x="3116648" y="4308153"/>
                <a:ext cx="68580" cy="325041"/>
              </a:xfrm>
              <a:prstGeom prst="rect">
                <a:avLst/>
              </a:prstGeom>
              <a:solidFill>
                <a:schemeClr val="accent1">
                  <a:lumMod val="9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a:spcBef>
                    <a:spcPct val="0"/>
                  </a:spcBef>
                  <a:buFontTx/>
                  <a:buNone/>
                  <a:defRPr/>
                </a:pPr>
                <a:endParaRPr lang="en-US" altLang="en-US" sz="1000">
                  <a:solidFill>
                    <a:srgbClr val="FFFFFF"/>
                  </a:solidFill>
                  <a:latin typeface="+mn-lt"/>
                </a:endParaRPr>
              </a:p>
            </p:txBody>
          </p:sp>
          <p:cxnSp>
            <p:nvCxnSpPr>
              <p:cNvPr id="66" name="Straight Arrow Connector 264"/>
              <p:cNvCxnSpPr>
                <a:cxnSpLocks noChangeShapeType="1"/>
                <a:stCxn id="65" idx="2"/>
                <a:endCxn id="65" idx="0"/>
              </p:cNvCxnSpPr>
              <p:nvPr/>
            </p:nvCxnSpPr>
            <p:spPr bwMode="auto">
              <a:xfrm flipV="1">
                <a:off x="3150938" y="4308153"/>
                <a:ext cx="0" cy="325041"/>
              </a:xfrm>
              <a:prstGeom prst="straightConnector1">
                <a:avLst/>
              </a:prstGeom>
              <a:noFill/>
              <a:ln w="25400" algn="ctr">
                <a:solidFill>
                  <a:srgbClr val="9900CC"/>
                </a:solidFill>
                <a:prstDash val="dash"/>
                <a:round/>
                <a:headEnd type="triangle" w="med"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 name="Rectangle 66"/>
              <p:cNvSpPr/>
              <p:nvPr/>
            </p:nvSpPr>
            <p:spPr bwMode="auto">
              <a:xfrm>
                <a:off x="3224090" y="4310439"/>
                <a:ext cx="68580" cy="325041"/>
              </a:xfrm>
              <a:prstGeom prst="rect">
                <a:avLst/>
              </a:prstGeom>
              <a:solidFill>
                <a:schemeClr val="accent1">
                  <a:lumMod val="9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a:spcBef>
                    <a:spcPct val="0"/>
                  </a:spcBef>
                  <a:buFontTx/>
                  <a:buNone/>
                  <a:defRPr/>
                </a:pPr>
                <a:endParaRPr lang="en-US" altLang="en-US" sz="1000">
                  <a:solidFill>
                    <a:srgbClr val="FFFFFF"/>
                  </a:solidFill>
                  <a:latin typeface="+mn-lt"/>
                </a:endParaRPr>
              </a:p>
            </p:txBody>
          </p:sp>
          <p:cxnSp>
            <p:nvCxnSpPr>
              <p:cNvPr id="68" name="Straight Arrow Connector 264"/>
              <p:cNvCxnSpPr>
                <a:cxnSpLocks noChangeShapeType="1"/>
                <a:stCxn id="67" idx="2"/>
                <a:endCxn id="67" idx="0"/>
              </p:cNvCxnSpPr>
              <p:nvPr/>
            </p:nvCxnSpPr>
            <p:spPr bwMode="auto">
              <a:xfrm flipV="1">
                <a:off x="3258380" y="4310439"/>
                <a:ext cx="0" cy="325041"/>
              </a:xfrm>
              <a:prstGeom prst="straightConnector1">
                <a:avLst/>
              </a:prstGeom>
              <a:noFill/>
              <a:ln w="25400" algn="ctr">
                <a:solidFill>
                  <a:srgbClr val="9900CC"/>
                </a:solidFill>
                <a:prstDash val="dash"/>
                <a:round/>
                <a:headEnd type="triangle" w="med"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9" name="Rectangle 68"/>
              <p:cNvSpPr/>
              <p:nvPr/>
            </p:nvSpPr>
            <p:spPr bwMode="auto">
              <a:xfrm>
                <a:off x="3340676" y="4310439"/>
                <a:ext cx="68580" cy="325041"/>
              </a:xfrm>
              <a:prstGeom prst="rect">
                <a:avLst/>
              </a:prstGeom>
              <a:solidFill>
                <a:schemeClr val="accent1">
                  <a:lumMod val="9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a:spcBef>
                    <a:spcPct val="0"/>
                  </a:spcBef>
                  <a:buFontTx/>
                  <a:buNone/>
                  <a:defRPr/>
                </a:pPr>
                <a:endParaRPr lang="en-US" altLang="en-US" sz="1000">
                  <a:solidFill>
                    <a:srgbClr val="FFFFFF"/>
                  </a:solidFill>
                  <a:latin typeface="+mn-lt"/>
                </a:endParaRPr>
              </a:p>
            </p:txBody>
          </p:sp>
          <p:cxnSp>
            <p:nvCxnSpPr>
              <p:cNvPr id="70" name="Straight Arrow Connector 264"/>
              <p:cNvCxnSpPr>
                <a:cxnSpLocks noChangeShapeType="1"/>
                <a:stCxn id="69" idx="2"/>
                <a:endCxn id="69" idx="0"/>
              </p:cNvCxnSpPr>
              <p:nvPr/>
            </p:nvCxnSpPr>
            <p:spPr bwMode="auto">
              <a:xfrm flipV="1">
                <a:off x="3374966" y="4310439"/>
                <a:ext cx="0" cy="325041"/>
              </a:xfrm>
              <a:prstGeom prst="straightConnector1">
                <a:avLst/>
              </a:prstGeom>
              <a:noFill/>
              <a:ln w="25400" algn="ctr">
                <a:solidFill>
                  <a:srgbClr val="9900CC"/>
                </a:solidFill>
                <a:prstDash val="dash"/>
                <a:round/>
                <a:headEnd type="triangle" w="med"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6" name="Rectangle 15"/>
            <p:cNvSpPr/>
            <p:nvPr/>
          </p:nvSpPr>
          <p:spPr bwMode="auto">
            <a:xfrm>
              <a:off x="6584718" y="5207213"/>
              <a:ext cx="68580" cy="325041"/>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a:spcBef>
                  <a:spcPct val="0"/>
                </a:spcBef>
                <a:buFontTx/>
                <a:buNone/>
                <a:defRPr/>
              </a:pPr>
              <a:endParaRPr lang="en-US" altLang="en-US" sz="1000">
                <a:solidFill>
                  <a:srgbClr val="FFFFFF"/>
                </a:solidFill>
                <a:latin typeface="+mn-lt"/>
              </a:endParaRPr>
            </a:p>
          </p:txBody>
        </p:sp>
        <p:cxnSp>
          <p:nvCxnSpPr>
            <p:cNvPr id="17" name="Straight Arrow Connector 119"/>
            <p:cNvCxnSpPr>
              <a:cxnSpLocks noChangeShapeType="1"/>
              <a:stCxn id="16" idx="0"/>
              <a:endCxn id="16" idx="2"/>
            </p:cNvCxnSpPr>
            <p:nvPr/>
          </p:nvCxnSpPr>
          <p:spPr bwMode="auto">
            <a:xfrm>
              <a:off x="6619008" y="5207213"/>
              <a:ext cx="0" cy="325041"/>
            </a:xfrm>
            <a:prstGeom prst="straightConnector1">
              <a:avLst/>
            </a:prstGeom>
            <a:noFill/>
            <a:ln w="25400" algn="ctr">
              <a:solidFill>
                <a:srgbClr val="99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8" name="Group 17"/>
            <p:cNvGrpSpPr/>
            <p:nvPr/>
          </p:nvGrpSpPr>
          <p:grpSpPr>
            <a:xfrm>
              <a:off x="4692506" y="5162280"/>
              <a:ext cx="717694" cy="364708"/>
              <a:chOff x="4677986" y="4267200"/>
              <a:chExt cx="717694" cy="364708"/>
            </a:xfrm>
          </p:grpSpPr>
          <p:cxnSp>
            <p:nvCxnSpPr>
              <p:cNvPr id="46" name="Straight Arrow Connector 194"/>
              <p:cNvCxnSpPr>
                <a:cxnSpLocks noChangeShapeType="1"/>
              </p:cNvCxnSpPr>
              <p:nvPr/>
            </p:nvCxnSpPr>
            <p:spPr bwMode="auto">
              <a:xfrm>
                <a:off x="4762735" y="4267200"/>
                <a:ext cx="632945" cy="0"/>
              </a:xfrm>
              <a:prstGeom prst="straightConnector1">
                <a:avLst/>
              </a:prstGeom>
              <a:noFill/>
              <a:ln w="9525" algn="ctr">
                <a:solidFill>
                  <a:schemeClr val="tx1"/>
                </a:solidFill>
                <a:round/>
                <a:headEnd type="stealth" w="med"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Rectangle 46"/>
              <p:cNvSpPr/>
              <p:nvPr/>
            </p:nvSpPr>
            <p:spPr bwMode="auto">
              <a:xfrm>
                <a:off x="4677986" y="4309582"/>
                <a:ext cx="68580" cy="321469"/>
              </a:xfrm>
              <a:prstGeom prst="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a:spcBef>
                    <a:spcPct val="0"/>
                  </a:spcBef>
                  <a:buFontTx/>
                  <a:buNone/>
                  <a:defRPr/>
                </a:pPr>
                <a:endParaRPr lang="en-US" altLang="en-US" sz="1000">
                  <a:solidFill>
                    <a:srgbClr val="FFFFFF"/>
                  </a:solidFill>
                  <a:latin typeface="+mn-lt"/>
                </a:endParaRPr>
              </a:p>
            </p:txBody>
          </p:sp>
          <p:cxnSp>
            <p:nvCxnSpPr>
              <p:cNvPr id="48" name="Straight Arrow Connector 264"/>
              <p:cNvCxnSpPr>
                <a:cxnSpLocks noChangeShapeType="1"/>
                <a:stCxn id="47" idx="2"/>
                <a:endCxn id="47" idx="0"/>
              </p:cNvCxnSpPr>
              <p:nvPr/>
            </p:nvCxnSpPr>
            <p:spPr bwMode="auto">
              <a:xfrm flipV="1">
                <a:off x="4712275" y="4309580"/>
                <a:ext cx="0" cy="321469"/>
              </a:xfrm>
              <a:prstGeom prst="straightConnector1">
                <a:avLst/>
              </a:prstGeom>
              <a:noFill/>
              <a:ln w="25400" algn="ctr">
                <a:solidFill>
                  <a:srgbClr val="99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 name="Rectangle 48"/>
              <p:cNvSpPr/>
              <p:nvPr/>
            </p:nvSpPr>
            <p:spPr bwMode="auto">
              <a:xfrm>
                <a:off x="4792285" y="4309582"/>
                <a:ext cx="68580" cy="322326"/>
              </a:xfrm>
              <a:prstGeom prst="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a:spcBef>
                    <a:spcPct val="0"/>
                  </a:spcBef>
                  <a:buFontTx/>
                  <a:buNone/>
                  <a:defRPr/>
                </a:pPr>
                <a:endParaRPr lang="en-US" altLang="en-US" sz="1000">
                  <a:solidFill>
                    <a:srgbClr val="FFFFFF"/>
                  </a:solidFill>
                  <a:latin typeface="+mn-lt"/>
                </a:endParaRPr>
              </a:p>
            </p:txBody>
          </p:sp>
          <p:cxnSp>
            <p:nvCxnSpPr>
              <p:cNvPr id="50" name="Straight Arrow Connector 264"/>
              <p:cNvCxnSpPr>
                <a:cxnSpLocks noChangeShapeType="1"/>
                <a:stCxn id="49" idx="2"/>
                <a:endCxn id="49" idx="0"/>
              </p:cNvCxnSpPr>
              <p:nvPr/>
            </p:nvCxnSpPr>
            <p:spPr bwMode="auto">
              <a:xfrm flipV="1">
                <a:off x="4826575" y="4309582"/>
                <a:ext cx="0" cy="322326"/>
              </a:xfrm>
              <a:prstGeom prst="straightConnector1">
                <a:avLst/>
              </a:prstGeom>
              <a:noFill/>
              <a:ln w="25400" algn="ctr">
                <a:solidFill>
                  <a:srgbClr val="9900CC"/>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 name="Rectangle 50"/>
              <p:cNvSpPr/>
              <p:nvPr/>
            </p:nvSpPr>
            <p:spPr bwMode="auto">
              <a:xfrm>
                <a:off x="4906585" y="4309580"/>
                <a:ext cx="68580" cy="322326"/>
              </a:xfrm>
              <a:prstGeom prst="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a:spcBef>
                    <a:spcPct val="0"/>
                  </a:spcBef>
                  <a:buFontTx/>
                  <a:buNone/>
                  <a:defRPr/>
                </a:pPr>
                <a:endParaRPr lang="en-US" altLang="en-US" sz="1000">
                  <a:solidFill>
                    <a:srgbClr val="FFFFFF"/>
                  </a:solidFill>
                  <a:latin typeface="+mn-lt"/>
                </a:endParaRPr>
              </a:p>
            </p:txBody>
          </p:sp>
          <p:cxnSp>
            <p:nvCxnSpPr>
              <p:cNvPr id="52" name="Straight Arrow Connector 264"/>
              <p:cNvCxnSpPr>
                <a:cxnSpLocks noChangeShapeType="1"/>
                <a:stCxn id="51" idx="2"/>
                <a:endCxn id="51" idx="0"/>
              </p:cNvCxnSpPr>
              <p:nvPr/>
            </p:nvCxnSpPr>
            <p:spPr bwMode="auto">
              <a:xfrm flipV="1">
                <a:off x="4940875" y="4309580"/>
                <a:ext cx="0" cy="322326"/>
              </a:xfrm>
              <a:prstGeom prst="straightConnector1">
                <a:avLst/>
              </a:prstGeom>
              <a:noFill/>
              <a:ln w="25400" algn="ctr">
                <a:solidFill>
                  <a:srgbClr val="9900CC"/>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3" name="Rectangle 52"/>
              <p:cNvSpPr/>
              <p:nvPr/>
            </p:nvSpPr>
            <p:spPr bwMode="auto">
              <a:xfrm>
                <a:off x="5025457" y="4309580"/>
                <a:ext cx="68580" cy="322326"/>
              </a:xfrm>
              <a:prstGeom prst="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a:spcBef>
                    <a:spcPct val="0"/>
                  </a:spcBef>
                  <a:buFontTx/>
                  <a:buNone/>
                  <a:defRPr/>
                </a:pPr>
                <a:endParaRPr lang="en-US" altLang="en-US" sz="1000">
                  <a:solidFill>
                    <a:srgbClr val="FFFFFF"/>
                  </a:solidFill>
                  <a:latin typeface="+mn-lt"/>
                </a:endParaRPr>
              </a:p>
            </p:txBody>
          </p:sp>
          <p:cxnSp>
            <p:nvCxnSpPr>
              <p:cNvPr id="54" name="Straight Arrow Connector 264"/>
              <p:cNvCxnSpPr>
                <a:cxnSpLocks noChangeShapeType="1"/>
                <a:stCxn id="53" idx="2"/>
                <a:endCxn id="53" idx="0"/>
              </p:cNvCxnSpPr>
              <p:nvPr/>
            </p:nvCxnSpPr>
            <p:spPr bwMode="auto">
              <a:xfrm flipV="1">
                <a:off x="5059747" y="4309580"/>
                <a:ext cx="0" cy="322326"/>
              </a:xfrm>
              <a:prstGeom prst="straightConnector1">
                <a:avLst/>
              </a:prstGeom>
              <a:noFill/>
              <a:ln w="25400" algn="ctr">
                <a:solidFill>
                  <a:srgbClr val="9900CC"/>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 name="Rectangle 54"/>
              <p:cNvSpPr/>
              <p:nvPr/>
            </p:nvSpPr>
            <p:spPr bwMode="auto">
              <a:xfrm>
                <a:off x="5142043" y="4309580"/>
                <a:ext cx="68580" cy="322326"/>
              </a:xfrm>
              <a:prstGeom prst="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a:spcBef>
                    <a:spcPct val="0"/>
                  </a:spcBef>
                  <a:buFontTx/>
                  <a:buNone/>
                  <a:defRPr/>
                </a:pPr>
                <a:endParaRPr lang="en-US" altLang="en-US" sz="1000">
                  <a:solidFill>
                    <a:srgbClr val="FFFFFF"/>
                  </a:solidFill>
                  <a:latin typeface="+mn-lt"/>
                </a:endParaRPr>
              </a:p>
            </p:txBody>
          </p:sp>
          <p:cxnSp>
            <p:nvCxnSpPr>
              <p:cNvPr id="56" name="Straight Arrow Connector 264"/>
              <p:cNvCxnSpPr>
                <a:cxnSpLocks noChangeShapeType="1"/>
                <a:stCxn id="55" idx="2"/>
                <a:endCxn id="55" idx="0"/>
              </p:cNvCxnSpPr>
              <p:nvPr/>
            </p:nvCxnSpPr>
            <p:spPr bwMode="auto">
              <a:xfrm flipV="1">
                <a:off x="5176333" y="4309580"/>
                <a:ext cx="0" cy="322326"/>
              </a:xfrm>
              <a:prstGeom prst="straightConnector1">
                <a:avLst/>
              </a:prstGeom>
              <a:noFill/>
              <a:ln w="25400" algn="ctr">
                <a:solidFill>
                  <a:srgbClr val="9900CC"/>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7" name="Rectangle 56"/>
              <p:cNvSpPr/>
              <p:nvPr/>
            </p:nvSpPr>
            <p:spPr bwMode="auto">
              <a:xfrm>
                <a:off x="5258629" y="4309580"/>
                <a:ext cx="68580" cy="322326"/>
              </a:xfrm>
              <a:prstGeom prst="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a:spcBef>
                    <a:spcPct val="0"/>
                  </a:spcBef>
                  <a:buFontTx/>
                  <a:buNone/>
                  <a:defRPr/>
                </a:pPr>
                <a:endParaRPr lang="en-US" altLang="en-US" sz="1000">
                  <a:solidFill>
                    <a:srgbClr val="FFFFFF"/>
                  </a:solidFill>
                  <a:latin typeface="+mn-lt"/>
                </a:endParaRPr>
              </a:p>
            </p:txBody>
          </p:sp>
          <p:cxnSp>
            <p:nvCxnSpPr>
              <p:cNvPr id="58" name="Straight Arrow Connector 264"/>
              <p:cNvCxnSpPr>
                <a:cxnSpLocks noChangeShapeType="1"/>
                <a:stCxn id="57" idx="2"/>
                <a:endCxn id="57" idx="0"/>
              </p:cNvCxnSpPr>
              <p:nvPr/>
            </p:nvCxnSpPr>
            <p:spPr bwMode="auto">
              <a:xfrm flipV="1">
                <a:off x="5292919" y="4309580"/>
                <a:ext cx="0" cy="322326"/>
              </a:xfrm>
              <a:prstGeom prst="straightConnector1">
                <a:avLst/>
              </a:prstGeom>
              <a:noFill/>
              <a:ln w="25400" algn="ctr">
                <a:solidFill>
                  <a:srgbClr val="9900CC"/>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9" name="TextBox 647"/>
            <p:cNvSpPr txBox="1">
              <a:spLocks noChangeArrowheads="1"/>
            </p:cNvSpPr>
            <p:nvPr/>
          </p:nvSpPr>
          <p:spPr bwMode="auto">
            <a:xfrm>
              <a:off x="4495536" y="4915892"/>
              <a:ext cx="1250609"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Blip>
                  <a:blip r:embed="rId2"/>
                </a:buBlip>
                <a:defRPr>
                  <a:solidFill>
                    <a:schemeClr val="tx1"/>
                  </a:solidFill>
                  <a:latin typeface="Arial" charset="0"/>
                  <a:ea typeface="MS PGothic" pitchFamily="34" charset="-128"/>
                  <a:cs typeface="Arial" charset="0"/>
                </a:defRPr>
              </a:lvl1pPr>
              <a:lvl2pPr marL="742950" indent="-285750" eaLnBrk="0" hangingPunct="0">
                <a:spcBef>
                  <a:spcPct val="20000"/>
                </a:spcBef>
                <a:buChar char="–"/>
                <a:defRPr>
                  <a:solidFill>
                    <a:schemeClr val="tx1"/>
                  </a:solidFill>
                  <a:latin typeface="Arial" charset="0"/>
                  <a:ea typeface="MS PGothic" pitchFamily="34" charset="-128"/>
                  <a:cs typeface="Arial" charset="0"/>
                </a:defRPr>
              </a:lvl2pPr>
              <a:lvl3pPr marL="1143000" indent="-228600" eaLnBrk="0" hangingPunct="0">
                <a:spcBef>
                  <a:spcPct val="20000"/>
                </a:spcBef>
                <a:buChar char="•"/>
                <a:defRPr>
                  <a:solidFill>
                    <a:schemeClr val="tx1"/>
                  </a:solidFill>
                  <a:latin typeface="Arial" charset="0"/>
                  <a:ea typeface="MS PGothic" pitchFamily="34" charset="-128"/>
                  <a:cs typeface="Arial" charset="0"/>
                </a:defRPr>
              </a:lvl3pPr>
              <a:lvl4pPr marL="1600200" indent="-228600" eaLnBrk="0" hangingPunct="0">
                <a:spcBef>
                  <a:spcPct val="20000"/>
                </a:spcBef>
                <a:buChar char="–"/>
                <a:defRPr>
                  <a:solidFill>
                    <a:schemeClr val="tx1"/>
                  </a:solidFill>
                  <a:latin typeface="Arial" charset="0"/>
                  <a:ea typeface="MS PGothic" pitchFamily="34" charset="-128"/>
                  <a:cs typeface="Arial" charset="0"/>
                </a:defRPr>
              </a:lvl4pPr>
              <a:lvl5pPr marL="2057400" indent="-228600" eaLnBrk="0" hangingPunct="0">
                <a:spcBef>
                  <a:spcPct val="20000"/>
                </a:spcBef>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spcBef>
                  <a:spcPct val="0"/>
                </a:spcBef>
                <a:buFontTx/>
                <a:buNone/>
              </a:pPr>
              <a:r>
                <a:rPr lang="en-US" altLang="en-US" sz="1000" dirty="0" smtClean="0">
                  <a:solidFill>
                    <a:srgbClr val="000000"/>
                  </a:solidFill>
                  <a:latin typeface="+mn-lt"/>
                </a:rPr>
                <a:t>Each bunch train 3.233µs</a:t>
              </a:r>
            </a:p>
          </p:txBody>
        </p:sp>
        <p:cxnSp>
          <p:nvCxnSpPr>
            <p:cNvPr id="20" name="Straight Connector 19"/>
            <p:cNvCxnSpPr/>
            <p:nvPr/>
          </p:nvCxnSpPr>
          <p:spPr bwMode="auto">
            <a:xfrm flipV="1">
              <a:off x="911584" y="4792254"/>
              <a:ext cx="709130" cy="0"/>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21" name="Straight Connector 20"/>
            <p:cNvCxnSpPr/>
            <p:nvPr/>
          </p:nvCxnSpPr>
          <p:spPr bwMode="auto">
            <a:xfrm>
              <a:off x="1620714" y="4799891"/>
              <a:ext cx="0" cy="447446"/>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22" name="Straight Connector 21"/>
            <p:cNvCxnSpPr/>
            <p:nvPr/>
          </p:nvCxnSpPr>
          <p:spPr bwMode="auto">
            <a:xfrm>
              <a:off x="1620714" y="5246995"/>
              <a:ext cx="1136156" cy="5553"/>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23" name="Straight Connector 22"/>
            <p:cNvCxnSpPr/>
            <p:nvPr/>
          </p:nvCxnSpPr>
          <p:spPr bwMode="auto">
            <a:xfrm>
              <a:off x="2743200" y="4792254"/>
              <a:ext cx="0" cy="458248"/>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24" name="Straight Connector 23"/>
            <p:cNvCxnSpPr/>
            <p:nvPr/>
          </p:nvCxnSpPr>
          <p:spPr bwMode="auto">
            <a:xfrm flipH="1">
              <a:off x="2743200" y="4792255"/>
              <a:ext cx="762002" cy="0"/>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25" name="Straight Connector 24"/>
            <p:cNvCxnSpPr/>
            <p:nvPr/>
          </p:nvCxnSpPr>
          <p:spPr bwMode="auto">
            <a:xfrm>
              <a:off x="3505200" y="4792254"/>
              <a:ext cx="0" cy="454739"/>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26" name="Straight Connector 25"/>
            <p:cNvCxnSpPr/>
            <p:nvPr/>
          </p:nvCxnSpPr>
          <p:spPr bwMode="auto">
            <a:xfrm>
              <a:off x="3505202" y="5252547"/>
              <a:ext cx="1142998" cy="0"/>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27" name="Straight Connector 26"/>
            <p:cNvCxnSpPr/>
            <p:nvPr/>
          </p:nvCxnSpPr>
          <p:spPr bwMode="auto">
            <a:xfrm>
              <a:off x="4648200" y="4827247"/>
              <a:ext cx="0" cy="447446"/>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28" name="Straight Connector 27"/>
            <p:cNvCxnSpPr/>
            <p:nvPr/>
          </p:nvCxnSpPr>
          <p:spPr bwMode="auto">
            <a:xfrm flipV="1">
              <a:off x="4648200" y="4804080"/>
              <a:ext cx="766244" cy="1022"/>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29" name="Straight Connector 28"/>
            <p:cNvCxnSpPr/>
            <p:nvPr/>
          </p:nvCxnSpPr>
          <p:spPr bwMode="auto">
            <a:xfrm flipH="1">
              <a:off x="5410200" y="4809030"/>
              <a:ext cx="1" cy="432282"/>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30" name="Straight Connector 29"/>
            <p:cNvCxnSpPr/>
            <p:nvPr/>
          </p:nvCxnSpPr>
          <p:spPr bwMode="auto">
            <a:xfrm flipV="1">
              <a:off x="5414444" y="5246997"/>
              <a:ext cx="1125574" cy="0"/>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31" name="Straight Connector 30"/>
            <p:cNvCxnSpPr/>
            <p:nvPr/>
          </p:nvCxnSpPr>
          <p:spPr bwMode="auto">
            <a:xfrm>
              <a:off x="6540018" y="4799547"/>
              <a:ext cx="0" cy="447446"/>
            </a:xfrm>
            <a:prstGeom prst="line">
              <a:avLst/>
            </a:prstGeom>
            <a:solidFill>
              <a:schemeClr val="accent1"/>
            </a:solidFill>
            <a:ln w="9525" cap="flat" cmpd="sng" algn="ctr">
              <a:solidFill>
                <a:srgbClr val="FF0000"/>
              </a:solidFill>
              <a:prstDash val="solid"/>
              <a:round/>
              <a:headEnd type="none" w="med" len="med"/>
              <a:tailEnd type="none" w="med" len="med"/>
            </a:ln>
            <a:effectLst/>
          </p:spPr>
        </p:cxnSp>
        <p:sp>
          <p:nvSpPr>
            <p:cNvPr id="32" name="TextBox 31"/>
            <p:cNvSpPr txBox="1"/>
            <p:nvPr/>
          </p:nvSpPr>
          <p:spPr>
            <a:xfrm>
              <a:off x="3723087" y="5274693"/>
              <a:ext cx="683184" cy="205184"/>
            </a:xfrm>
            <a:prstGeom prst="rect">
              <a:avLst/>
            </a:prstGeom>
            <a:noFill/>
          </p:spPr>
          <p:txBody>
            <a:bodyPr wrap="square" rtlCol="0">
              <a:spAutoFit/>
            </a:bodyPr>
            <a:lstStyle/>
            <a:p>
              <a:r>
                <a:rPr lang="en-US" sz="1000" dirty="0" smtClean="0">
                  <a:solidFill>
                    <a:srgbClr val="FF0000"/>
                  </a:solidFill>
                </a:rPr>
                <a:t>P=1.44kW</a:t>
              </a:r>
              <a:endParaRPr lang="en-US" sz="1000" dirty="0">
                <a:solidFill>
                  <a:srgbClr val="FF0000"/>
                </a:solidFill>
              </a:endParaRPr>
            </a:p>
          </p:txBody>
        </p:sp>
        <p:sp>
          <p:nvSpPr>
            <p:cNvPr id="33" name="TextBox 32"/>
            <p:cNvSpPr txBox="1"/>
            <p:nvPr/>
          </p:nvSpPr>
          <p:spPr>
            <a:xfrm>
              <a:off x="2782609" y="4809727"/>
              <a:ext cx="683184" cy="205184"/>
            </a:xfrm>
            <a:prstGeom prst="rect">
              <a:avLst/>
            </a:prstGeom>
            <a:noFill/>
          </p:spPr>
          <p:txBody>
            <a:bodyPr wrap="square" rtlCol="0">
              <a:spAutoFit/>
            </a:bodyPr>
            <a:lstStyle/>
            <a:p>
              <a:r>
                <a:rPr lang="en-US" sz="1000" dirty="0" smtClean="0">
                  <a:solidFill>
                    <a:srgbClr val="FF0000"/>
                  </a:solidFill>
                </a:rPr>
                <a:t>P=5.85kW</a:t>
              </a:r>
              <a:endParaRPr lang="en-US" sz="1000" dirty="0">
                <a:solidFill>
                  <a:srgbClr val="FF0000"/>
                </a:solidFill>
              </a:endParaRPr>
            </a:p>
          </p:txBody>
        </p:sp>
        <p:grpSp>
          <p:nvGrpSpPr>
            <p:cNvPr id="34" name="Group 33"/>
            <p:cNvGrpSpPr/>
            <p:nvPr/>
          </p:nvGrpSpPr>
          <p:grpSpPr>
            <a:xfrm>
              <a:off x="1620714" y="4343400"/>
              <a:ext cx="3434107" cy="343019"/>
              <a:chOff x="1741847" y="3214953"/>
              <a:chExt cx="4578813" cy="457359"/>
            </a:xfrm>
          </p:grpSpPr>
          <p:grpSp>
            <p:nvGrpSpPr>
              <p:cNvPr id="39" name="Group 38"/>
              <p:cNvGrpSpPr/>
              <p:nvPr/>
            </p:nvGrpSpPr>
            <p:grpSpPr>
              <a:xfrm>
                <a:off x="1741847" y="3568949"/>
                <a:ext cx="4036651" cy="103363"/>
                <a:chOff x="1741847" y="3568949"/>
                <a:chExt cx="4036651" cy="103363"/>
              </a:xfrm>
            </p:grpSpPr>
            <p:cxnSp>
              <p:nvCxnSpPr>
                <p:cNvPr id="41" name="Straight Connector 40"/>
                <p:cNvCxnSpPr/>
                <p:nvPr/>
              </p:nvCxnSpPr>
              <p:spPr bwMode="auto">
                <a:xfrm>
                  <a:off x="1741847" y="3568952"/>
                  <a:ext cx="1496649" cy="103360"/>
                </a:xfrm>
                <a:prstGeom prst="line">
                  <a:avLst/>
                </a:prstGeom>
                <a:solidFill>
                  <a:schemeClr val="accent1"/>
                </a:solidFill>
                <a:ln w="9525" cap="flat" cmpd="sng" algn="ctr">
                  <a:solidFill>
                    <a:srgbClr val="00B050"/>
                  </a:solidFill>
                  <a:prstDash val="solid"/>
                  <a:round/>
                  <a:headEnd type="none" w="med" len="med"/>
                  <a:tailEnd type="none" w="med" len="med"/>
                </a:ln>
                <a:effectLst/>
              </p:spPr>
            </p:cxnSp>
            <p:cxnSp>
              <p:nvCxnSpPr>
                <p:cNvPr id="42" name="Straight Connector 41"/>
                <p:cNvCxnSpPr/>
                <p:nvPr/>
              </p:nvCxnSpPr>
              <p:spPr bwMode="auto">
                <a:xfrm flipV="1">
                  <a:off x="3248592" y="3621584"/>
                  <a:ext cx="91504" cy="50728"/>
                </a:xfrm>
                <a:prstGeom prst="line">
                  <a:avLst/>
                </a:prstGeom>
                <a:solidFill>
                  <a:schemeClr val="accent1"/>
                </a:solidFill>
                <a:ln w="9525" cap="flat" cmpd="sng" algn="ctr">
                  <a:solidFill>
                    <a:srgbClr val="00B050"/>
                  </a:solidFill>
                  <a:prstDash val="solid"/>
                  <a:round/>
                  <a:headEnd type="none" w="med" len="med"/>
                  <a:tailEnd type="none" w="med" len="med"/>
                </a:ln>
                <a:effectLst/>
              </p:spPr>
            </p:cxnSp>
            <p:cxnSp>
              <p:nvCxnSpPr>
                <p:cNvPr id="43" name="Straight Connector 42"/>
                <p:cNvCxnSpPr/>
                <p:nvPr/>
              </p:nvCxnSpPr>
              <p:spPr bwMode="auto">
                <a:xfrm>
                  <a:off x="3357888" y="3619680"/>
                  <a:ext cx="896609" cy="1900"/>
                </a:xfrm>
                <a:prstGeom prst="line">
                  <a:avLst/>
                </a:prstGeom>
                <a:solidFill>
                  <a:schemeClr val="accent1"/>
                </a:solidFill>
                <a:ln w="9525" cap="flat" cmpd="sng" algn="ctr">
                  <a:solidFill>
                    <a:srgbClr val="00B050"/>
                  </a:solidFill>
                  <a:prstDash val="solid"/>
                  <a:round/>
                  <a:headEnd type="none" w="med" len="med"/>
                  <a:tailEnd type="none" w="med" len="med"/>
                </a:ln>
                <a:effectLst/>
              </p:spPr>
            </p:cxnSp>
            <p:cxnSp>
              <p:nvCxnSpPr>
                <p:cNvPr id="44" name="Straight Connector 43"/>
                <p:cNvCxnSpPr/>
                <p:nvPr/>
              </p:nvCxnSpPr>
              <p:spPr bwMode="auto">
                <a:xfrm flipV="1">
                  <a:off x="4264591" y="3568949"/>
                  <a:ext cx="91505" cy="52634"/>
                </a:xfrm>
                <a:prstGeom prst="line">
                  <a:avLst/>
                </a:prstGeom>
                <a:solidFill>
                  <a:schemeClr val="accent1"/>
                </a:solidFill>
                <a:ln w="9525" cap="flat" cmpd="sng" algn="ctr">
                  <a:solidFill>
                    <a:srgbClr val="00B050"/>
                  </a:solidFill>
                  <a:prstDash val="solid"/>
                  <a:round/>
                  <a:headEnd type="none" w="med" len="med"/>
                  <a:tailEnd type="none" w="med" len="med"/>
                </a:ln>
                <a:effectLst/>
              </p:spPr>
            </p:cxnSp>
            <p:cxnSp>
              <p:nvCxnSpPr>
                <p:cNvPr id="45" name="Straight Connector 44"/>
                <p:cNvCxnSpPr/>
                <p:nvPr/>
              </p:nvCxnSpPr>
              <p:spPr bwMode="auto">
                <a:xfrm>
                  <a:off x="4356097" y="3568949"/>
                  <a:ext cx="1422401" cy="103363"/>
                </a:xfrm>
                <a:prstGeom prst="line">
                  <a:avLst/>
                </a:prstGeom>
                <a:solidFill>
                  <a:schemeClr val="accent1"/>
                </a:solidFill>
                <a:ln w="9525" cap="flat" cmpd="sng" algn="ctr">
                  <a:solidFill>
                    <a:srgbClr val="00B050"/>
                  </a:solidFill>
                  <a:prstDash val="solid"/>
                  <a:round/>
                  <a:headEnd type="none" w="med" len="med"/>
                  <a:tailEnd type="none" w="med" len="med"/>
                </a:ln>
                <a:effectLst/>
              </p:spPr>
            </p:cxnSp>
          </p:grpSp>
          <p:sp>
            <p:nvSpPr>
              <p:cNvPr id="40" name="TextBox 39"/>
              <p:cNvSpPr txBox="1"/>
              <p:nvPr/>
            </p:nvSpPr>
            <p:spPr>
              <a:xfrm>
                <a:off x="3141014" y="3214953"/>
                <a:ext cx="3179646" cy="273579"/>
              </a:xfrm>
              <a:prstGeom prst="rect">
                <a:avLst/>
              </a:prstGeom>
              <a:noFill/>
            </p:spPr>
            <p:txBody>
              <a:bodyPr wrap="none" rtlCol="0">
                <a:spAutoFit/>
              </a:bodyPr>
              <a:lstStyle/>
              <a:p>
                <a:r>
                  <a:rPr lang="en-US" sz="1000" dirty="0" smtClean="0">
                    <a:solidFill>
                      <a:srgbClr val="00B050"/>
                    </a:solidFill>
                  </a:rPr>
                  <a:t>Flat </a:t>
                </a:r>
                <a:r>
                  <a:rPr lang="en-US" sz="1000" dirty="0" err="1" smtClean="0">
                    <a:solidFill>
                      <a:srgbClr val="00B050"/>
                    </a:solidFill>
                  </a:rPr>
                  <a:t>Vc</a:t>
                </a:r>
                <a:r>
                  <a:rPr lang="en-US" sz="1000" dirty="0" smtClean="0">
                    <a:solidFill>
                      <a:srgbClr val="00B050"/>
                    </a:solidFill>
                  </a:rPr>
                  <a:t>=12.5MV, </a:t>
                </a:r>
                <a:r>
                  <a:rPr lang="el-GR" sz="1000" dirty="0" smtClean="0">
                    <a:solidFill>
                      <a:srgbClr val="00B050"/>
                    </a:solidFill>
                  </a:rPr>
                  <a:t>Δ</a:t>
                </a:r>
                <a:r>
                  <a:rPr lang="en-US" sz="1000" dirty="0" smtClean="0">
                    <a:solidFill>
                      <a:srgbClr val="00B050"/>
                    </a:solidFill>
                  </a:rPr>
                  <a:t>V/V≈0.015% due to small gaps </a:t>
                </a:r>
                <a:endParaRPr lang="en-US" sz="1000" dirty="0">
                  <a:solidFill>
                    <a:srgbClr val="00B050"/>
                  </a:solidFill>
                </a:endParaRPr>
              </a:p>
            </p:txBody>
          </p:sp>
        </p:grpSp>
        <p:cxnSp>
          <p:nvCxnSpPr>
            <p:cNvPr id="35" name="Straight Connector 34"/>
            <p:cNvCxnSpPr/>
            <p:nvPr/>
          </p:nvCxnSpPr>
          <p:spPr bwMode="auto">
            <a:xfrm flipV="1">
              <a:off x="4648200" y="4648373"/>
              <a:ext cx="78596" cy="38045"/>
            </a:xfrm>
            <a:prstGeom prst="line">
              <a:avLst/>
            </a:prstGeom>
            <a:solidFill>
              <a:schemeClr val="accent1"/>
            </a:solidFill>
            <a:ln w="9525" cap="flat" cmpd="sng" algn="ctr">
              <a:solidFill>
                <a:srgbClr val="00B050"/>
              </a:solidFill>
              <a:prstDash val="solid"/>
              <a:round/>
              <a:headEnd type="none" w="med" len="med"/>
              <a:tailEnd type="none" w="med" len="med"/>
            </a:ln>
            <a:effectLst/>
          </p:spPr>
        </p:cxnSp>
        <p:cxnSp>
          <p:nvCxnSpPr>
            <p:cNvPr id="36" name="Straight Connector 35"/>
            <p:cNvCxnSpPr/>
            <p:nvPr/>
          </p:nvCxnSpPr>
          <p:spPr bwMode="auto">
            <a:xfrm>
              <a:off x="4724400" y="4646944"/>
              <a:ext cx="685800" cy="0"/>
            </a:xfrm>
            <a:prstGeom prst="line">
              <a:avLst/>
            </a:prstGeom>
            <a:solidFill>
              <a:schemeClr val="accent1"/>
            </a:solidFill>
            <a:ln w="9525" cap="flat" cmpd="sng" algn="ctr">
              <a:solidFill>
                <a:srgbClr val="00B050"/>
              </a:solidFill>
              <a:prstDash val="solid"/>
              <a:round/>
              <a:headEnd type="none" w="med" len="med"/>
              <a:tailEnd type="none" w="med" len="med"/>
            </a:ln>
            <a:effectLst/>
          </p:spPr>
        </p:cxnSp>
        <p:pic>
          <p:nvPicPr>
            <p:cNvPr id="37" name="Picture 3"/>
            <p:cNvPicPr>
              <a:picLocks noChangeAspect="1" noChangeArrowheads="1"/>
            </p:cNvPicPr>
            <p:nvPr/>
          </p:nvPicPr>
          <p:blipFill>
            <a:blip r:embed="rId3" cstate="print">
              <a:biLevel thresh="75000"/>
              <a:extLst>
                <a:ext uri="{BEBA8EAE-BF5A-486C-A8C5-ECC9F3942E4B}">
                  <a14:imgProps xmlns:a14="http://schemas.microsoft.com/office/drawing/2010/main">
                    <a14:imgLayer r:embed="rId4">
                      <a14:imgEffect>
                        <a14:brightnessContrast contrast="-48000"/>
                      </a14:imgEffect>
                    </a14:imgLayer>
                  </a14:imgProps>
                </a:ext>
                <a:ext uri="{28A0092B-C50C-407E-A947-70E740481C1C}">
                  <a14:useLocalDpi xmlns:a14="http://schemas.microsoft.com/office/drawing/2010/main" val="0"/>
                </a:ext>
              </a:extLst>
            </a:blip>
            <a:srcRect/>
            <a:stretch>
              <a:fillRect/>
            </a:stretch>
          </p:blipFill>
          <p:spPr bwMode="auto">
            <a:xfrm>
              <a:off x="917787" y="5564636"/>
              <a:ext cx="660921" cy="61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TextBox 406"/>
            <p:cNvSpPr txBox="1">
              <a:spLocks noChangeArrowheads="1"/>
            </p:cNvSpPr>
            <p:nvPr/>
          </p:nvSpPr>
          <p:spPr bwMode="auto">
            <a:xfrm>
              <a:off x="1366160" y="4775414"/>
              <a:ext cx="1060806"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8" charset="0"/>
                  <a:ea typeface="MS PGothic" pitchFamily="34" charset="-128"/>
                </a:defRPr>
              </a:lvl1pPr>
              <a:lvl2pPr marL="742950" indent="-285750" eaLnBrk="0" hangingPunct="0">
                <a:defRPr sz="2400">
                  <a:solidFill>
                    <a:schemeClr val="tx1"/>
                  </a:solidFill>
                  <a:latin typeface="Times" pitchFamily="18" charset="0"/>
                  <a:ea typeface="MS PGothic" pitchFamily="34" charset="-128"/>
                </a:defRPr>
              </a:lvl2pPr>
              <a:lvl3pPr marL="1143000" indent="-228600" eaLnBrk="0" hangingPunct="0">
                <a:defRPr sz="2400">
                  <a:solidFill>
                    <a:schemeClr val="tx1"/>
                  </a:solidFill>
                  <a:latin typeface="Times" pitchFamily="18" charset="0"/>
                  <a:ea typeface="MS PGothic" pitchFamily="34" charset="-128"/>
                </a:defRPr>
              </a:lvl3pPr>
              <a:lvl4pPr marL="1600200" indent="-228600" eaLnBrk="0" hangingPunct="0">
                <a:defRPr sz="2400">
                  <a:solidFill>
                    <a:schemeClr val="tx1"/>
                  </a:solidFill>
                  <a:latin typeface="Times" pitchFamily="18" charset="0"/>
                  <a:ea typeface="MS PGothic" pitchFamily="34" charset="-128"/>
                </a:defRPr>
              </a:lvl4pPr>
              <a:lvl5pPr marL="2057400" indent="-228600" eaLnBrk="0" hangingPunct="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pPr algn="ctr" eaLnBrk="1" hangingPunct="1"/>
              <a:r>
                <a:rPr lang="en-US" altLang="en-US" sz="1000" dirty="0" smtClean="0">
                  <a:solidFill>
                    <a:srgbClr val="000000"/>
                  </a:solidFill>
                  <a:latin typeface="+mn-lt"/>
                </a:rPr>
                <a:t>~</a:t>
              </a:r>
              <a:r>
                <a:rPr lang="el-GR" altLang="en-US" sz="1000" dirty="0" smtClean="0">
                  <a:solidFill>
                    <a:srgbClr val="000000"/>
                  </a:solidFill>
                  <a:latin typeface="+mn-lt"/>
                </a:rPr>
                <a:t>τ</a:t>
              </a:r>
              <a:r>
                <a:rPr lang="en-US" altLang="en-US" sz="1000" dirty="0" smtClean="0">
                  <a:solidFill>
                    <a:srgbClr val="000000"/>
                  </a:solidFill>
                  <a:latin typeface="+mn-lt"/>
                </a:rPr>
                <a:t>d</a:t>
              </a:r>
            </a:p>
          </p:txBody>
        </p:sp>
      </p:grpSp>
      <p:grpSp>
        <p:nvGrpSpPr>
          <p:cNvPr id="176" name="Group 175"/>
          <p:cNvGrpSpPr/>
          <p:nvPr/>
        </p:nvGrpSpPr>
        <p:grpSpPr>
          <a:xfrm>
            <a:off x="5224412" y="2451751"/>
            <a:ext cx="3747325" cy="443849"/>
            <a:chOff x="738987" y="2526499"/>
            <a:chExt cx="3747325" cy="443849"/>
          </a:xfrm>
        </p:grpSpPr>
        <p:sp>
          <p:nvSpPr>
            <p:cNvPr id="177" name="Arc 176"/>
            <p:cNvSpPr/>
            <p:nvPr/>
          </p:nvSpPr>
          <p:spPr bwMode="auto">
            <a:xfrm>
              <a:off x="1554780" y="2526499"/>
              <a:ext cx="2931532" cy="443849"/>
            </a:xfrm>
            <a:prstGeom prst="arc">
              <a:avLst>
                <a:gd name="adj1" fmla="val 10794496"/>
                <a:gd name="adj2" fmla="val 15915637"/>
              </a:avLst>
            </a:prstGeom>
            <a:noFill/>
            <a:ln w="9525" cap="flat" cmpd="sng" algn="ctr">
              <a:solidFill>
                <a:srgbClr val="339933"/>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cxnSp>
          <p:nvCxnSpPr>
            <p:cNvPr id="178" name="Straight Connector 177"/>
            <p:cNvCxnSpPr/>
            <p:nvPr/>
          </p:nvCxnSpPr>
          <p:spPr bwMode="auto">
            <a:xfrm>
              <a:off x="738987" y="2526499"/>
              <a:ext cx="825282" cy="221925"/>
            </a:xfrm>
            <a:prstGeom prst="line">
              <a:avLst/>
            </a:prstGeom>
            <a:solidFill>
              <a:schemeClr val="accent1"/>
            </a:solidFill>
            <a:ln w="9525" cap="flat" cmpd="sng" algn="ctr">
              <a:solidFill>
                <a:srgbClr val="3399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79" name="TextBox 178"/>
          <p:cNvSpPr txBox="1"/>
          <p:nvPr/>
        </p:nvSpPr>
        <p:spPr>
          <a:xfrm>
            <a:off x="667274" y="838200"/>
            <a:ext cx="7213100" cy="830997"/>
          </a:xfrm>
          <a:prstGeom prst="rect">
            <a:avLst/>
          </a:prstGeom>
          <a:noFill/>
        </p:spPr>
        <p:txBody>
          <a:bodyPr wrap="square" rtlCol="0">
            <a:spAutoFit/>
          </a:bodyPr>
          <a:lstStyle/>
          <a:p>
            <a:r>
              <a:rPr lang="en-US" sz="1600" dirty="0" smtClean="0"/>
              <a:t>Gradient drooping in a typical C100 cavity (</a:t>
            </a:r>
            <a:r>
              <a:rPr lang="en-US" sz="1600" dirty="0" err="1" smtClean="0"/>
              <a:t>Qe</a:t>
            </a:r>
            <a:r>
              <a:rPr lang="en-US" sz="1600" dirty="0" smtClean="0"/>
              <a:t>=3.2×10</a:t>
            </a:r>
            <a:r>
              <a:rPr lang="en-US" sz="1600" baseline="30000" dirty="0" smtClean="0"/>
              <a:t>7</a:t>
            </a:r>
            <a:r>
              <a:rPr lang="en-US" sz="1600" dirty="0" smtClean="0"/>
              <a:t>) operating at 12.5MV/</a:t>
            </a:r>
            <a:r>
              <a:rPr lang="en-US" sz="1600" dirty="0" err="1" smtClean="0"/>
              <a:t>cav</a:t>
            </a:r>
            <a:r>
              <a:rPr lang="en-US" sz="1600" dirty="0" smtClean="0"/>
              <a:t> (corresponding to 12GeV) and 0.6mA pulsed beam current (7.2MW), assuming on resonance operation (need extra power for off resonance operation, with same droop)</a:t>
            </a:r>
            <a:endParaRPr lang="en-US" sz="1600" dirty="0"/>
          </a:p>
        </p:txBody>
      </p:sp>
      <p:grpSp>
        <p:nvGrpSpPr>
          <p:cNvPr id="182" name="Group 181"/>
          <p:cNvGrpSpPr/>
          <p:nvPr/>
        </p:nvGrpSpPr>
        <p:grpSpPr>
          <a:xfrm>
            <a:off x="646092" y="1828800"/>
            <a:ext cx="7115176" cy="2089015"/>
            <a:chOff x="646092" y="1954104"/>
            <a:chExt cx="7115176" cy="2089015"/>
          </a:xfrm>
        </p:grpSpPr>
        <p:grpSp>
          <p:nvGrpSpPr>
            <p:cNvPr id="85" name="Group 84"/>
            <p:cNvGrpSpPr>
              <a:grpSpLocks noChangeAspect="1"/>
            </p:cNvGrpSpPr>
            <p:nvPr/>
          </p:nvGrpSpPr>
          <p:grpSpPr>
            <a:xfrm>
              <a:off x="646092" y="2261881"/>
              <a:ext cx="7115176" cy="1781238"/>
              <a:chOff x="905631" y="4343399"/>
              <a:chExt cx="5929309" cy="1484365"/>
            </a:xfrm>
          </p:grpSpPr>
          <p:cxnSp>
            <p:nvCxnSpPr>
              <p:cNvPr id="86" name="Straight Arrow Connector 85"/>
              <p:cNvCxnSpPr/>
              <p:nvPr/>
            </p:nvCxnSpPr>
            <p:spPr bwMode="auto">
              <a:xfrm>
                <a:off x="905631" y="5523297"/>
                <a:ext cx="5929309" cy="0"/>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7" name="Straight Arrow Connector 208"/>
              <p:cNvCxnSpPr>
                <a:cxnSpLocks noChangeShapeType="1"/>
              </p:cNvCxnSpPr>
              <p:nvPr/>
            </p:nvCxnSpPr>
            <p:spPr bwMode="auto">
              <a:xfrm flipV="1">
                <a:off x="911584" y="4608897"/>
                <a:ext cx="0" cy="907256"/>
              </a:xfrm>
              <a:prstGeom prst="straightConnector1">
                <a:avLst/>
              </a:prstGeom>
              <a:noFill/>
              <a:ln w="19050"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8" name="TextBox 6"/>
              <p:cNvSpPr txBox="1">
                <a:spLocks noChangeArrowheads="1"/>
              </p:cNvSpPr>
              <p:nvPr/>
            </p:nvSpPr>
            <p:spPr bwMode="auto">
              <a:xfrm>
                <a:off x="920014" y="5622580"/>
                <a:ext cx="2348665"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8" charset="0"/>
                    <a:ea typeface="MS PGothic" pitchFamily="34" charset="-128"/>
                  </a:defRPr>
                </a:lvl1pPr>
                <a:lvl2pPr marL="742950" indent="-285750" eaLnBrk="0" hangingPunct="0">
                  <a:defRPr sz="2400">
                    <a:solidFill>
                      <a:schemeClr val="tx1"/>
                    </a:solidFill>
                    <a:latin typeface="Times" pitchFamily="18" charset="0"/>
                    <a:ea typeface="MS PGothic" pitchFamily="34" charset="-128"/>
                  </a:defRPr>
                </a:lvl2pPr>
                <a:lvl3pPr marL="1143000" indent="-228600" eaLnBrk="0" hangingPunct="0">
                  <a:defRPr sz="2400">
                    <a:solidFill>
                      <a:schemeClr val="tx1"/>
                    </a:solidFill>
                    <a:latin typeface="Times" pitchFamily="18" charset="0"/>
                    <a:ea typeface="MS PGothic" pitchFamily="34" charset="-128"/>
                  </a:defRPr>
                </a:lvl3pPr>
                <a:lvl4pPr marL="1600200" indent="-228600" eaLnBrk="0" hangingPunct="0">
                  <a:defRPr sz="2400">
                    <a:solidFill>
                      <a:schemeClr val="tx1"/>
                    </a:solidFill>
                    <a:latin typeface="Times" pitchFamily="18" charset="0"/>
                    <a:ea typeface="MS PGothic" pitchFamily="34" charset="-128"/>
                  </a:defRPr>
                </a:lvl4pPr>
                <a:lvl5pPr marL="2057400" indent="-228600" eaLnBrk="0" hangingPunct="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pPr eaLnBrk="1" hangingPunct="1"/>
                <a:r>
                  <a:rPr lang="en-US" altLang="en-US" sz="1000" dirty="0" smtClean="0">
                    <a:solidFill>
                      <a:srgbClr val="000000"/>
                    </a:solidFill>
                    <a:latin typeface="+mn-lt"/>
                  </a:rPr>
                  <a:t>24.23µs, 6 turns-0.97µs in CEBAF (4.2µs per turn)</a:t>
                </a:r>
              </a:p>
            </p:txBody>
          </p:sp>
          <p:cxnSp>
            <p:nvCxnSpPr>
              <p:cNvPr id="89" name="Straight Connector 405"/>
              <p:cNvCxnSpPr>
                <a:cxnSpLocks noChangeShapeType="1"/>
              </p:cNvCxnSpPr>
              <p:nvPr/>
            </p:nvCxnSpPr>
            <p:spPr bwMode="auto">
              <a:xfrm>
                <a:off x="2848715" y="5162280"/>
                <a:ext cx="1836504" cy="0"/>
              </a:xfrm>
              <a:prstGeom prst="line">
                <a:avLst/>
              </a:prstGeom>
              <a:noFill/>
              <a:ln w="9525" algn="ctr">
                <a:solidFill>
                  <a:schemeClr val="tx1"/>
                </a:solidFill>
                <a:round/>
                <a:headEnd type="stealth" w="med" len="lg"/>
                <a:tailEnd type="stealth"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0" name="TextBox 406"/>
              <p:cNvSpPr txBox="1">
                <a:spLocks noChangeArrowheads="1"/>
              </p:cNvSpPr>
              <p:nvPr/>
            </p:nvSpPr>
            <p:spPr bwMode="auto">
              <a:xfrm>
                <a:off x="3095898" y="4917449"/>
                <a:ext cx="1385315"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8" charset="0"/>
                    <a:ea typeface="MS PGothic" pitchFamily="34" charset="-128"/>
                  </a:defRPr>
                </a:lvl1pPr>
                <a:lvl2pPr marL="742950" indent="-285750" eaLnBrk="0" hangingPunct="0">
                  <a:defRPr sz="2400">
                    <a:solidFill>
                      <a:schemeClr val="tx1"/>
                    </a:solidFill>
                    <a:latin typeface="Times" pitchFamily="18" charset="0"/>
                    <a:ea typeface="MS PGothic" pitchFamily="34" charset="-128"/>
                  </a:defRPr>
                </a:lvl2pPr>
                <a:lvl3pPr marL="1143000" indent="-228600" eaLnBrk="0" hangingPunct="0">
                  <a:defRPr sz="2400">
                    <a:solidFill>
                      <a:schemeClr val="tx1"/>
                    </a:solidFill>
                    <a:latin typeface="Times" pitchFamily="18" charset="0"/>
                    <a:ea typeface="MS PGothic" pitchFamily="34" charset="-128"/>
                  </a:defRPr>
                </a:lvl3pPr>
                <a:lvl4pPr marL="1600200" indent="-228600" eaLnBrk="0" hangingPunct="0">
                  <a:defRPr sz="2400">
                    <a:solidFill>
                      <a:schemeClr val="tx1"/>
                    </a:solidFill>
                    <a:latin typeface="Times" pitchFamily="18" charset="0"/>
                    <a:ea typeface="MS PGothic" pitchFamily="34" charset="-128"/>
                  </a:defRPr>
                </a:lvl4pPr>
                <a:lvl5pPr marL="2057400" indent="-228600" eaLnBrk="0" hangingPunct="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pPr algn="ctr" eaLnBrk="1" hangingPunct="1"/>
                <a:r>
                  <a:rPr lang="en-US" altLang="en-US" sz="1000" dirty="0" smtClean="0">
                    <a:solidFill>
                      <a:srgbClr val="000000"/>
                    </a:solidFill>
                    <a:latin typeface="+mn-lt"/>
                  </a:rPr>
                  <a:t>~</a:t>
                </a:r>
                <a:r>
                  <a:rPr lang="el-GR" altLang="en-US" sz="1000" dirty="0" smtClean="0">
                    <a:solidFill>
                      <a:srgbClr val="000000"/>
                    </a:solidFill>
                    <a:latin typeface="+mn-lt"/>
                  </a:rPr>
                  <a:t>τ</a:t>
                </a:r>
                <a:r>
                  <a:rPr lang="en-US" altLang="en-US" sz="1000" dirty="0" smtClean="0">
                    <a:solidFill>
                      <a:srgbClr val="000000"/>
                    </a:solidFill>
                    <a:latin typeface="+mn-lt"/>
                  </a:rPr>
                  <a:t>d</a:t>
                </a:r>
              </a:p>
            </p:txBody>
          </p:sp>
          <p:cxnSp>
            <p:nvCxnSpPr>
              <p:cNvPr id="91" name="Straight Arrow Connector 90"/>
              <p:cNvCxnSpPr>
                <a:cxnSpLocks noChangeShapeType="1"/>
              </p:cNvCxnSpPr>
              <p:nvPr/>
            </p:nvCxnSpPr>
            <p:spPr bwMode="auto">
              <a:xfrm>
                <a:off x="910603" y="5039415"/>
                <a:ext cx="1901092" cy="0"/>
              </a:xfrm>
              <a:prstGeom prst="straightConnector1">
                <a:avLst/>
              </a:prstGeom>
              <a:noFill/>
              <a:ln w="9525" algn="ctr">
                <a:solidFill>
                  <a:schemeClr val="tx1"/>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 name="TextBox 5"/>
              <p:cNvSpPr txBox="1">
                <a:spLocks noChangeArrowheads="1"/>
              </p:cNvSpPr>
              <p:nvPr/>
            </p:nvSpPr>
            <p:spPr bwMode="auto">
              <a:xfrm>
                <a:off x="1076689" y="5012639"/>
                <a:ext cx="497198"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8" charset="0"/>
                    <a:ea typeface="MS PGothic" pitchFamily="34" charset="-128"/>
                  </a:defRPr>
                </a:lvl1pPr>
                <a:lvl2pPr marL="742950" indent="-285750" eaLnBrk="0" hangingPunct="0">
                  <a:defRPr sz="2400">
                    <a:solidFill>
                      <a:schemeClr val="tx1"/>
                    </a:solidFill>
                    <a:latin typeface="Times" pitchFamily="18" charset="0"/>
                    <a:ea typeface="MS PGothic" pitchFamily="34" charset="-128"/>
                  </a:defRPr>
                </a:lvl2pPr>
                <a:lvl3pPr marL="1143000" indent="-228600" eaLnBrk="0" hangingPunct="0">
                  <a:defRPr sz="2400">
                    <a:solidFill>
                      <a:schemeClr val="tx1"/>
                    </a:solidFill>
                    <a:latin typeface="Times" pitchFamily="18" charset="0"/>
                    <a:ea typeface="MS PGothic" pitchFamily="34" charset="-128"/>
                  </a:defRPr>
                </a:lvl3pPr>
                <a:lvl4pPr marL="1600200" indent="-228600" eaLnBrk="0" hangingPunct="0">
                  <a:defRPr sz="2400">
                    <a:solidFill>
                      <a:schemeClr val="tx1"/>
                    </a:solidFill>
                    <a:latin typeface="Times" pitchFamily="18" charset="0"/>
                    <a:ea typeface="MS PGothic" pitchFamily="34" charset="-128"/>
                  </a:defRPr>
                </a:lvl4pPr>
                <a:lvl5pPr marL="2057400" indent="-228600" eaLnBrk="0" hangingPunct="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pPr eaLnBrk="1" hangingPunct="1"/>
                <a:r>
                  <a:rPr lang="en-US" altLang="en-US" sz="1000" dirty="0" smtClean="0">
                    <a:solidFill>
                      <a:srgbClr val="000000"/>
                    </a:solidFill>
                    <a:latin typeface="+mn-lt"/>
                  </a:rPr>
                  <a:t>0.967µs</a:t>
                </a:r>
              </a:p>
            </p:txBody>
          </p:sp>
          <p:grpSp>
            <p:nvGrpSpPr>
              <p:cNvPr id="93" name="Group 92"/>
              <p:cNvGrpSpPr/>
              <p:nvPr/>
            </p:nvGrpSpPr>
            <p:grpSpPr>
              <a:xfrm>
                <a:off x="922300" y="5205519"/>
                <a:ext cx="649223" cy="322328"/>
                <a:chOff x="922300" y="5205519"/>
                <a:chExt cx="649223" cy="322328"/>
              </a:xfrm>
            </p:grpSpPr>
            <p:sp>
              <p:nvSpPr>
                <p:cNvPr id="150" name="Rectangle 149"/>
                <p:cNvSpPr/>
                <p:nvPr/>
              </p:nvSpPr>
              <p:spPr bwMode="auto">
                <a:xfrm>
                  <a:off x="922300" y="5205521"/>
                  <a:ext cx="68580" cy="321469"/>
                </a:xfrm>
                <a:prstGeom prst="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a:spcBef>
                      <a:spcPct val="0"/>
                    </a:spcBef>
                    <a:buFontTx/>
                    <a:buNone/>
                    <a:defRPr/>
                  </a:pPr>
                  <a:endParaRPr lang="en-US" altLang="en-US" sz="1000">
                    <a:solidFill>
                      <a:srgbClr val="FFFFFF"/>
                    </a:solidFill>
                    <a:latin typeface="+mn-lt"/>
                  </a:endParaRPr>
                </a:p>
              </p:txBody>
            </p:sp>
            <p:cxnSp>
              <p:nvCxnSpPr>
                <p:cNvPr id="151" name="Straight Arrow Connector 264"/>
                <p:cNvCxnSpPr>
                  <a:cxnSpLocks noChangeShapeType="1"/>
                  <a:stCxn id="150" idx="2"/>
                  <a:endCxn id="150" idx="0"/>
                </p:cNvCxnSpPr>
                <p:nvPr/>
              </p:nvCxnSpPr>
              <p:spPr bwMode="auto">
                <a:xfrm flipV="1">
                  <a:off x="956589" y="5205519"/>
                  <a:ext cx="0" cy="321469"/>
                </a:xfrm>
                <a:prstGeom prst="straightConnector1">
                  <a:avLst/>
                </a:prstGeom>
                <a:noFill/>
                <a:ln w="25400" algn="ctr">
                  <a:solidFill>
                    <a:srgbClr val="99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2" name="Rectangle 151"/>
                <p:cNvSpPr/>
                <p:nvPr/>
              </p:nvSpPr>
              <p:spPr bwMode="auto">
                <a:xfrm>
                  <a:off x="1036600" y="5205521"/>
                  <a:ext cx="68580" cy="322326"/>
                </a:xfrm>
                <a:prstGeom prst="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a:spcBef>
                      <a:spcPct val="0"/>
                    </a:spcBef>
                    <a:buFontTx/>
                    <a:buNone/>
                    <a:defRPr/>
                  </a:pPr>
                  <a:endParaRPr lang="en-US" altLang="en-US" sz="1000">
                    <a:solidFill>
                      <a:srgbClr val="FFFFFF"/>
                    </a:solidFill>
                    <a:latin typeface="+mn-lt"/>
                  </a:endParaRPr>
                </a:p>
              </p:txBody>
            </p:sp>
            <p:cxnSp>
              <p:nvCxnSpPr>
                <p:cNvPr id="153" name="Straight Arrow Connector 264"/>
                <p:cNvCxnSpPr>
                  <a:cxnSpLocks noChangeShapeType="1"/>
                  <a:stCxn id="152" idx="2"/>
                  <a:endCxn id="152" idx="0"/>
                </p:cNvCxnSpPr>
                <p:nvPr/>
              </p:nvCxnSpPr>
              <p:spPr bwMode="auto">
                <a:xfrm flipV="1">
                  <a:off x="1070890" y="5205521"/>
                  <a:ext cx="0" cy="322326"/>
                </a:xfrm>
                <a:prstGeom prst="straightConnector1">
                  <a:avLst/>
                </a:prstGeom>
                <a:noFill/>
                <a:ln w="25400" algn="ctr">
                  <a:solidFill>
                    <a:srgbClr val="9900CC"/>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4" name="Rectangle 153"/>
                <p:cNvSpPr/>
                <p:nvPr/>
              </p:nvSpPr>
              <p:spPr bwMode="auto">
                <a:xfrm>
                  <a:off x="1150900" y="5205519"/>
                  <a:ext cx="68580" cy="322326"/>
                </a:xfrm>
                <a:prstGeom prst="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a:spcBef>
                      <a:spcPct val="0"/>
                    </a:spcBef>
                    <a:buFontTx/>
                    <a:buNone/>
                    <a:defRPr/>
                  </a:pPr>
                  <a:endParaRPr lang="en-US" altLang="en-US" sz="1000">
                    <a:solidFill>
                      <a:srgbClr val="FFFFFF"/>
                    </a:solidFill>
                    <a:latin typeface="+mn-lt"/>
                  </a:endParaRPr>
                </a:p>
              </p:txBody>
            </p:sp>
            <p:cxnSp>
              <p:nvCxnSpPr>
                <p:cNvPr id="155" name="Straight Arrow Connector 264"/>
                <p:cNvCxnSpPr>
                  <a:cxnSpLocks noChangeShapeType="1"/>
                  <a:stCxn id="154" idx="2"/>
                  <a:endCxn id="154" idx="0"/>
                </p:cNvCxnSpPr>
                <p:nvPr/>
              </p:nvCxnSpPr>
              <p:spPr bwMode="auto">
                <a:xfrm flipV="1">
                  <a:off x="1185190" y="5205519"/>
                  <a:ext cx="0" cy="322326"/>
                </a:xfrm>
                <a:prstGeom prst="straightConnector1">
                  <a:avLst/>
                </a:prstGeom>
                <a:noFill/>
                <a:ln w="25400" algn="ctr">
                  <a:solidFill>
                    <a:srgbClr val="9900CC"/>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6" name="Rectangle 155"/>
                <p:cNvSpPr/>
                <p:nvPr/>
              </p:nvSpPr>
              <p:spPr bwMode="auto">
                <a:xfrm>
                  <a:off x="1269772" y="5205519"/>
                  <a:ext cx="68580" cy="322326"/>
                </a:xfrm>
                <a:prstGeom prst="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a:spcBef>
                      <a:spcPct val="0"/>
                    </a:spcBef>
                    <a:buFontTx/>
                    <a:buNone/>
                    <a:defRPr/>
                  </a:pPr>
                  <a:endParaRPr lang="en-US" altLang="en-US" sz="1000">
                    <a:solidFill>
                      <a:srgbClr val="FFFFFF"/>
                    </a:solidFill>
                    <a:latin typeface="+mn-lt"/>
                  </a:endParaRPr>
                </a:p>
              </p:txBody>
            </p:sp>
            <p:cxnSp>
              <p:nvCxnSpPr>
                <p:cNvPr id="157" name="Straight Arrow Connector 264"/>
                <p:cNvCxnSpPr>
                  <a:cxnSpLocks noChangeShapeType="1"/>
                  <a:stCxn id="156" idx="2"/>
                  <a:endCxn id="156" idx="0"/>
                </p:cNvCxnSpPr>
                <p:nvPr/>
              </p:nvCxnSpPr>
              <p:spPr bwMode="auto">
                <a:xfrm flipV="1">
                  <a:off x="1304062" y="5205519"/>
                  <a:ext cx="0" cy="322326"/>
                </a:xfrm>
                <a:prstGeom prst="straightConnector1">
                  <a:avLst/>
                </a:prstGeom>
                <a:noFill/>
                <a:ln w="25400" algn="ctr">
                  <a:solidFill>
                    <a:srgbClr val="9900CC"/>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8" name="Rectangle 157"/>
                <p:cNvSpPr/>
                <p:nvPr/>
              </p:nvSpPr>
              <p:spPr bwMode="auto">
                <a:xfrm>
                  <a:off x="1386357" y="5205519"/>
                  <a:ext cx="68580" cy="322326"/>
                </a:xfrm>
                <a:prstGeom prst="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a:spcBef>
                      <a:spcPct val="0"/>
                    </a:spcBef>
                    <a:buFontTx/>
                    <a:buNone/>
                    <a:defRPr/>
                  </a:pPr>
                  <a:endParaRPr lang="en-US" altLang="en-US" sz="1000">
                    <a:solidFill>
                      <a:srgbClr val="FFFFFF"/>
                    </a:solidFill>
                    <a:latin typeface="+mn-lt"/>
                  </a:endParaRPr>
                </a:p>
              </p:txBody>
            </p:sp>
            <p:cxnSp>
              <p:nvCxnSpPr>
                <p:cNvPr id="159" name="Straight Arrow Connector 264"/>
                <p:cNvCxnSpPr>
                  <a:cxnSpLocks noChangeShapeType="1"/>
                  <a:stCxn id="158" idx="2"/>
                  <a:endCxn id="158" idx="0"/>
                </p:cNvCxnSpPr>
                <p:nvPr/>
              </p:nvCxnSpPr>
              <p:spPr bwMode="auto">
                <a:xfrm flipV="1">
                  <a:off x="1420647" y="5205519"/>
                  <a:ext cx="0" cy="322326"/>
                </a:xfrm>
                <a:prstGeom prst="straightConnector1">
                  <a:avLst/>
                </a:prstGeom>
                <a:noFill/>
                <a:ln w="25400" algn="ctr">
                  <a:solidFill>
                    <a:srgbClr val="9900CC"/>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0" name="Rectangle 159"/>
                <p:cNvSpPr/>
                <p:nvPr/>
              </p:nvSpPr>
              <p:spPr bwMode="auto">
                <a:xfrm>
                  <a:off x="1502943" y="5205519"/>
                  <a:ext cx="68580" cy="322326"/>
                </a:xfrm>
                <a:prstGeom prst="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a:spcBef>
                      <a:spcPct val="0"/>
                    </a:spcBef>
                    <a:buFontTx/>
                    <a:buNone/>
                    <a:defRPr/>
                  </a:pPr>
                  <a:endParaRPr lang="en-US" altLang="en-US" sz="1000">
                    <a:solidFill>
                      <a:srgbClr val="FFFFFF"/>
                    </a:solidFill>
                    <a:latin typeface="+mn-lt"/>
                  </a:endParaRPr>
                </a:p>
              </p:txBody>
            </p:sp>
            <p:cxnSp>
              <p:nvCxnSpPr>
                <p:cNvPr id="161" name="Straight Arrow Connector 264"/>
                <p:cNvCxnSpPr>
                  <a:cxnSpLocks noChangeShapeType="1"/>
                  <a:stCxn id="160" idx="2"/>
                  <a:endCxn id="160" idx="0"/>
                </p:cNvCxnSpPr>
                <p:nvPr/>
              </p:nvCxnSpPr>
              <p:spPr bwMode="auto">
                <a:xfrm flipV="1">
                  <a:off x="1537233" y="5205519"/>
                  <a:ext cx="0" cy="322326"/>
                </a:xfrm>
                <a:prstGeom prst="straightConnector1">
                  <a:avLst/>
                </a:prstGeom>
                <a:noFill/>
                <a:ln w="25400" algn="ctr">
                  <a:solidFill>
                    <a:srgbClr val="9900CC"/>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Straight Arrow Connector 161"/>
                <p:cNvCxnSpPr/>
                <p:nvPr/>
              </p:nvCxnSpPr>
              <p:spPr bwMode="auto">
                <a:xfrm>
                  <a:off x="1033801" y="5208206"/>
                  <a:ext cx="193507" cy="0"/>
                </a:xfrm>
                <a:prstGeom prst="straightConnector1">
                  <a:avLst/>
                </a:prstGeom>
                <a:solidFill>
                  <a:schemeClr val="accent1"/>
                </a:solidFill>
                <a:ln w="9525" cap="flat" cmpd="sng" algn="ctr">
                  <a:solidFill>
                    <a:schemeClr val="tx1"/>
                  </a:solidFill>
                  <a:prstDash val="solid"/>
                  <a:round/>
                  <a:headEnd type="none" w="med" len="med"/>
                  <a:tailEnd type="stealth" w="sm"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Straight Arrow Connector 162"/>
                <p:cNvCxnSpPr/>
                <p:nvPr/>
              </p:nvCxnSpPr>
              <p:spPr bwMode="auto">
                <a:xfrm flipH="1" flipV="1">
                  <a:off x="1269772" y="5207277"/>
                  <a:ext cx="208329" cy="928"/>
                </a:xfrm>
                <a:prstGeom prst="straightConnector1">
                  <a:avLst/>
                </a:prstGeom>
                <a:solidFill>
                  <a:schemeClr val="accent1"/>
                </a:solidFill>
                <a:ln w="9525" cap="flat" cmpd="sng" algn="ctr">
                  <a:solidFill>
                    <a:schemeClr val="tx1"/>
                  </a:solidFill>
                  <a:prstDash val="solid"/>
                  <a:round/>
                  <a:headEnd type="none" w="med" len="med"/>
                  <a:tailEnd type="stealth" w="sm"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4" name="Group 93"/>
              <p:cNvGrpSpPr/>
              <p:nvPr/>
            </p:nvGrpSpPr>
            <p:grpSpPr>
              <a:xfrm>
                <a:off x="2819400" y="5201947"/>
                <a:ext cx="651509" cy="328613"/>
                <a:chOff x="2757747" y="4306867"/>
                <a:chExt cx="651509" cy="328613"/>
              </a:xfrm>
            </p:grpSpPr>
            <p:sp>
              <p:nvSpPr>
                <p:cNvPr id="138" name="Rectangle 137"/>
                <p:cNvSpPr/>
                <p:nvPr/>
              </p:nvSpPr>
              <p:spPr bwMode="auto">
                <a:xfrm>
                  <a:off x="2757747" y="4308153"/>
                  <a:ext cx="68580" cy="325041"/>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a:spcBef>
                      <a:spcPct val="0"/>
                    </a:spcBef>
                    <a:buFontTx/>
                    <a:buNone/>
                    <a:defRPr/>
                  </a:pPr>
                  <a:endParaRPr lang="en-US" altLang="en-US" sz="1000">
                    <a:solidFill>
                      <a:srgbClr val="FFFFFF"/>
                    </a:solidFill>
                    <a:latin typeface="+mn-lt"/>
                  </a:endParaRPr>
                </a:p>
              </p:txBody>
            </p:sp>
            <p:cxnSp>
              <p:nvCxnSpPr>
                <p:cNvPr id="139" name="Straight Arrow Connector 264"/>
                <p:cNvCxnSpPr>
                  <a:cxnSpLocks noChangeShapeType="1"/>
                  <a:stCxn id="138" idx="2"/>
                  <a:endCxn id="138" idx="0"/>
                </p:cNvCxnSpPr>
                <p:nvPr/>
              </p:nvCxnSpPr>
              <p:spPr bwMode="auto">
                <a:xfrm flipV="1">
                  <a:off x="2792037" y="4308153"/>
                  <a:ext cx="0" cy="325041"/>
                </a:xfrm>
                <a:prstGeom prst="straightConnector1">
                  <a:avLst/>
                </a:prstGeom>
                <a:noFill/>
                <a:ln w="25400" algn="ctr">
                  <a:solidFill>
                    <a:srgbClr val="9900CC"/>
                  </a:solidFill>
                  <a:round/>
                  <a:headEnd type="triangle" w="med"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0" name="Rectangle 139"/>
                <p:cNvSpPr/>
                <p:nvPr/>
              </p:nvSpPr>
              <p:spPr bwMode="auto">
                <a:xfrm>
                  <a:off x="2874333" y="4308654"/>
                  <a:ext cx="68580" cy="325041"/>
                </a:xfrm>
                <a:prstGeom prst="rect">
                  <a:avLst/>
                </a:prstGeom>
                <a:solidFill>
                  <a:schemeClr val="accent1">
                    <a:lumMod val="9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a:spcBef>
                      <a:spcPct val="0"/>
                    </a:spcBef>
                    <a:buFontTx/>
                    <a:buNone/>
                    <a:defRPr/>
                  </a:pPr>
                  <a:endParaRPr lang="en-US" altLang="en-US" sz="1000">
                    <a:solidFill>
                      <a:srgbClr val="FFFFFF"/>
                    </a:solidFill>
                    <a:latin typeface="+mn-lt"/>
                  </a:endParaRPr>
                </a:p>
              </p:txBody>
            </p:sp>
            <p:cxnSp>
              <p:nvCxnSpPr>
                <p:cNvPr id="141" name="Straight Arrow Connector 264"/>
                <p:cNvCxnSpPr>
                  <a:cxnSpLocks noChangeShapeType="1"/>
                  <a:stCxn id="140" idx="2"/>
                  <a:endCxn id="140" idx="0"/>
                </p:cNvCxnSpPr>
                <p:nvPr/>
              </p:nvCxnSpPr>
              <p:spPr bwMode="auto">
                <a:xfrm flipV="1">
                  <a:off x="2908623" y="4308654"/>
                  <a:ext cx="0" cy="325041"/>
                </a:xfrm>
                <a:prstGeom prst="straightConnector1">
                  <a:avLst/>
                </a:prstGeom>
                <a:noFill/>
                <a:ln w="25400" algn="ctr">
                  <a:solidFill>
                    <a:srgbClr val="9900CC"/>
                  </a:solidFill>
                  <a:prstDash val="dash"/>
                  <a:round/>
                  <a:headEnd type="triangle" w="med"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2" name="Rectangle 141"/>
                <p:cNvSpPr/>
                <p:nvPr/>
              </p:nvSpPr>
              <p:spPr bwMode="auto">
                <a:xfrm>
                  <a:off x="2990918" y="4306867"/>
                  <a:ext cx="68580" cy="325041"/>
                </a:xfrm>
                <a:prstGeom prst="rect">
                  <a:avLst/>
                </a:prstGeom>
                <a:solidFill>
                  <a:schemeClr val="accent1">
                    <a:lumMod val="9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a:spcBef>
                      <a:spcPct val="0"/>
                    </a:spcBef>
                    <a:buFontTx/>
                    <a:buNone/>
                    <a:defRPr/>
                  </a:pPr>
                  <a:endParaRPr lang="en-US" altLang="en-US" sz="1000">
                    <a:solidFill>
                      <a:srgbClr val="FFFFFF"/>
                    </a:solidFill>
                    <a:latin typeface="+mn-lt"/>
                  </a:endParaRPr>
                </a:p>
              </p:txBody>
            </p:sp>
            <p:cxnSp>
              <p:nvCxnSpPr>
                <p:cNvPr id="143" name="Straight Arrow Connector 264"/>
                <p:cNvCxnSpPr>
                  <a:cxnSpLocks noChangeShapeType="1"/>
                  <a:stCxn id="142" idx="2"/>
                  <a:endCxn id="142" idx="0"/>
                </p:cNvCxnSpPr>
                <p:nvPr/>
              </p:nvCxnSpPr>
              <p:spPr bwMode="auto">
                <a:xfrm flipV="1">
                  <a:off x="3025208" y="4306867"/>
                  <a:ext cx="0" cy="325041"/>
                </a:xfrm>
                <a:prstGeom prst="straightConnector1">
                  <a:avLst/>
                </a:prstGeom>
                <a:noFill/>
                <a:ln w="25400" algn="ctr">
                  <a:solidFill>
                    <a:srgbClr val="9900CC"/>
                  </a:solidFill>
                  <a:prstDash val="dash"/>
                  <a:round/>
                  <a:headEnd type="triangle" w="med"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4" name="Rectangle 143"/>
                <p:cNvSpPr/>
                <p:nvPr/>
              </p:nvSpPr>
              <p:spPr bwMode="auto">
                <a:xfrm>
                  <a:off x="3116648" y="4308153"/>
                  <a:ext cx="68580" cy="325041"/>
                </a:xfrm>
                <a:prstGeom prst="rect">
                  <a:avLst/>
                </a:prstGeom>
                <a:solidFill>
                  <a:schemeClr val="accent1">
                    <a:lumMod val="9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a:spcBef>
                      <a:spcPct val="0"/>
                    </a:spcBef>
                    <a:buFontTx/>
                    <a:buNone/>
                    <a:defRPr/>
                  </a:pPr>
                  <a:endParaRPr lang="en-US" altLang="en-US" sz="1000">
                    <a:solidFill>
                      <a:srgbClr val="FFFFFF"/>
                    </a:solidFill>
                    <a:latin typeface="+mn-lt"/>
                  </a:endParaRPr>
                </a:p>
              </p:txBody>
            </p:sp>
            <p:cxnSp>
              <p:nvCxnSpPr>
                <p:cNvPr id="145" name="Straight Arrow Connector 264"/>
                <p:cNvCxnSpPr>
                  <a:cxnSpLocks noChangeShapeType="1"/>
                  <a:stCxn id="144" idx="2"/>
                  <a:endCxn id="144" idx="0"/>
                </p:cNvCxnSpPr>
                <p:nvPr/>
              </p:nvCxnSpPr>
              <p:spPr bwMode="auto">
                <a:xfrm flipV="1">
                  <a:off x="3150938" y="4308153"/>
                  <a:ext cx="0" cy="325041"/>
                </a:xfrm>
                <a:prstGeom prst="straightConnector1">
                  <a:avLst/>
                </a:prstGeom>
                <a:noFill/>
                <a:ln w="25400" algn="ctr">
                  <a:solidFill>
                    <a:srgbClr val="9900CC"/>
                  </a:solidFill>
                  <a:prstDash val="dash"/>
                  <a:round/>
                  <a:headEnd type="triangle" w="med"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6" name="Rectangle 145"/>
                <p:cNvSpPr/>
                <p:nvPr/>
              </p:nvSpPr>
              <p:spPr bwMode="auto">
                <a:xfrm>
                  <a:off x="3224090" y="4310439"/>
                  <a:ext cx="68580" cy="325041"/>
                </a:xfrm>
                <a:prstGeom prst="rect">
                  <a:avLst/>
                </a:prstGeom>
                <a:solidFill>
                  <a:schemeClr val="accent1">
                    <a:lumMod val="9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a:spcBef>
                      <a:spcPct val="0"/>
                    </a:spcBef>
                    <a:buFontTx/>
                    <a:buNone/>
                    <a:defRPr/>
                  </a:pPr>
                  <a:endParaRPr lang="en-US" altLang="en-US" sz="1000">
                    <a:solidFill>
                      <a:srgbClr val="FFFFFF"/>
                    </a:solidFill>
                    <a:latin typeface="+mn-lt"/>
                  </a:endParaRPr>
                </a:p>
              </p:txBody>
            </p:sp>
            <p:cxnSp>
              <p:nvCxnSpPr>
                <p:cNvPr id="147" name="Straight Arrow Connector 264"/>
                <p:cNvCxnSpPr>
                  <a:cxnSpLocks noChangeShapeType="1"/>
                  <a:stCxn id="146" idx="2"/>
                  <a:endCxn id="146" idx="0"/>
                </p:cNvCxnSpPr>
                <p:nvPr/>
              </p:nvCxnSpPr>
              <p:spPr bwMode="auto">
                <a:xfrm flipV="1">
                  <a:off x="3258380" y="4310439"/>
                  <a:ext cx="0" cy="325041"/>
                </a:xfrm>
                <a:prstGeom prst="straightConnector1">
                  <a:avLst/>
                </a:prstGeom>
                <a:noFill/>
                <a:ln w="25400" algn="ctr">
                  <a:solidFill>
                    <a:srgbClr val="9900CC"/>
                  </a:solidFill>
                  <a:prstDash val="dash"/>
                  <a:round/>
                  <a:headEnd type="triangle" w="med"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8" name="Rectangle 147"/>
                <p:cNvSpPr/>
                <p:nvPr/>
              </p:nvSpPr>
              <p:spPr bwMode="auto">
                <a:xfrm>
                  <a:off x="3340676" y="4310439"/>
                  <a:ext cx="68580" cy="325041"/>
                </a:xfrm>
                <a:prstGeom prst="rect">
                  <a:avLst/>
                </a:prstGeom>
                <a:solidFill>
                  <a:schemeClr val="accent1">
                    <a:lumMod val="9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a:spcBef>
                      <a:spcPct val="0"/>
                    </a:spcBef>
                    <a:buFontTx/>
                    <a:buNone/>
                    <a:defRPr/>
                  </a:pPr>
                  <a:endParaRPr lang="en-US" altLang="en-US" sz="1000">
                    <a:solidFill>
                      <a:srgbClr val="FFFFFF"/>
                    </a:solidFill>
                    <a:latin typeface="+mn-lt"/>
                  </a:endParaRPr>
                </a:p>
              </p:txBody>
            </p:sp>
            <p:cxnSp>
              <p:nvCxnSpPr>
                <p:cNvPr id="149" name="Straight Arrow Connector 264"/>
                <p:cNvCxnSpPr>
                  <a:cxnSpLocks noChangeShapeType="1"/>
                  <a:stCxn id="148" idx="2"/>
                  <a:endCxn id="148" idx="0"/>
                </p:cNvCxnSpPr>
                <p:nvPr/>
              </p:nvCxnSpPr>
              <p:spPr bwMode="auto">
                <a:xfrm flipV="1">
                  <a:off x="3374966" y="4310439"/>
                  <a:ext cx="0" cy="325041"/>
                </a:xfrm>
                <a:prstGeom prst="straightConnector1">
                  <a:avLst/>
                </a:prstGeom>
                <a:noFill/>
                <a:ln w="25400" algn="ctr">
                  <a:solidFill>
                    <a:srgbClr val="9900CC"/>
                  </a:solidFill>
                  <a:prstDash val="dash"/>
                  <a:round/>
                  <a:headEnd type="triangle" w="med"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95" name="Rectangle 94"/>
              <p:cNvSpPr/>
              <p:nvPr/>
            </p:nvSpPr>
            <p:spPr bwMode="auto">
              <a:xfrm>
                <a:off x="6584718" y="5207213"/>
                <a:ext cx="68580" cy="325041"/>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a:spcBef>
                    <a:spcPct val="0"/>
                  </a:spcBef>
                  <a:buFontTx/>
                  <a:buNone/>
                  <a:defRPr/>
                </a:pPr>
                <a:endParaRPr lang="en-US" altLang="en-US" sz="1000">
                  <a:solidFill>
                    <a:srgbClr val="FFFFFF"/>
                  </a:solidFill>
                  <a:latin typeface="+mn-lt"/>
                </a:endParaRPr>
              </a:p>
            </p:txBody>
          </p:sp>
          <p:cxnSp>
            <p:nvCxnSpPr>
              <p:cNvPr id="96" name="Straight Arrow Connector 119"/>
              <p:cNvCxnSpPr>
                <a:cxnSpLocks noChangeShapeType="1"/>
                <a:stCxn id="95" idx="0"/>
                <a:endCxn id="95" idx="2"/>
              </p:cNvCxnSpPr>
              <p:nvPr/>
            </p:nvCxnSpPr>
            <p:spPr bwMode="auto">
              <a:xfrm>
                <a:off x="6619008" y="5207213"/>
                <a:ext cx="0" cy="325041"/>
              </a:xfrm>
              <a:prstGeom prst="straightConnector1">
                <a:avLst/>
              </a:prstGeom>
              <a:noFill/>
              <a:ln w="25400" algn="ctr">
                <a:solidFill>
                  <a:srgbClr val="99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97" name="Group 96"/>
              <p:cNvGrpSpPr/>
              <p:nvPr/>
            </p:nvGrpSpPr>
            <p:grpSpPr>
              <a:xfrm>
                <a:off x="4692506" y="5162280"/>
                <a:ext cx="717694" cy="364708"/>
                <a:chOff x="4677986" y="4267200"/>
                <a:chExt cx="717694" cy="364708"/>
              </a:xfrm>
            </p:grpSpPr>
            <p:cxnSp>
              <p:nvCxnSpPr>
                <p:cNvPr id="125" name="Straight Arrow Connector 194"/>
                <p:cNvCxnSpPr>
                  <a:cxnSpLocks noChangeShapeType="1"/>
                </p:cNvCxnSpPr>
                <p:nvPr/>
              </p:nvCxnSpPr>
              <p:spPr bwMode="auto">
                <a:xfrm>
                  <a:off x="4762735" y="4267200"/>
                  <a:ext cx="632945" cy="0"/>
                </a:xfrm>
                <a:prstGeom prst="straightConnector1">
                  <a:avLst/>
                </a:prstGeom>
                <a:noFill/>
                <a:ln w="9525" algn="ctr">
                  <a:solidFill>
                    <a:schemeClr val="tx1"/>
                  </a:solidFill>
                  <a:round/>
                  <a:headEnd type="stealth" w="med"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6" name="Rectangle 125"/>
                <p:cNvSpPr/>
                <p:nvPr/>
              </p:nvSpPr>
              <p:spPr bwMode="auto">
                <a:xfrm>
                  <a:off x="4677986" y="4309582"/>
                  <a:ext cx="68580" cy="321469"/>
                </a:xfrm>
                <a:prstGeom prst="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a:spcBef>
                      <a:spcPct val="0"/>
                    </a:spcBef>
                    <a:buFontTx/>
                    <a:buNone/>
                    <a:defRPr/>
                  </a:pPr>
                  <a:endParaRPr lang="en-US" altLang="en-US" sz="1000">
                    <a:solidFill>
                      <a:srgbClr val="FFFFFF"/>
                    </a:solidFill>
                    <a:latin typeface="+mn-lt"/>
                  </a:endParaRPr>
                </a:p>
              </p:txBody>
            </p:sp>
            <p:cxnSp>
              <p:nvCxnSpPr>
                <p:cNvPr id="127" name="Straight Arrow Connector 264"/>
                <p:cNvCxnSpPr>
                  <a:cxnSpLocks noChangeShapeType="1"/>
                  <a:stCxn id="126" idx="2"/>
                  <a:endCxn id="126" idx="0"/>
                </p:cNvCxnSpPr>
                <p:nvPr/>
              </p:nvCxnSpPr>
              <p:spPr bwMode="auto">
                <a:xfrm flipV="1">
                  <a:off x="4712275" y="4309580"/>
                  <a:ext cx="0" cy="321469"/>
                </a:xfrm>
                <a:prstGeom prst="straightConnector1">
                  <a:avLst/>
                </a:prstGeom>
                <a:noFill/>
                <a:ln w="25400" algn="ctr">
                  <a:solidFill>
                    <a:srgbClr val="99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8" name="Rectangle 127"/>
                <p:cNvSpPr/>
                <p:nvPr/>
              </p:nvSpPr>
              <p:spPr bwMode="auto">
                <a:xfrm>
                  <a:off x="4792285" y="4309582"/>
                  <a:ext cx="68580" cy="322326"/>
                </a:xfrm>
                <a:prstGeom prst="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a:spcBef>
                      <a:spcPct val="0"/>
                    </a:spcBef>
                    <a:buFontTx/>
                    <a:buNone/>
                    <a:defRPr/>
                  </a:pPr>
                  <a:endParaRPr lang="en-US" altLang="en-US" sz="1000">
                    <a:solidFill>
                      <a:srgbClr val="FFFFFF"/>
                    </a:solidFill>
                    <a:latin typeface="+mn-lt"/>
                  </a:endParaRPr>
                </a:p>
              </p:txBody>
            </p:sp>
            <p:cxnSp>
              <p:nvCxnSpPr>
                <p:cNvPr id="129" name="Straight Arrow Connector 264"/>
                <p:cNvCxnSpPr>
                  <a:cxnSpLocks noChangeShapeType="1"/>
                  <a:stCxn id="128" idx="2"/>
                  <a:endCxn id="128" idx="0"/>
                </p:cNvCxnSpPr>
                <p:nvPr/>
              </p:nvCxnSpPr>
              <p:spPr bwMode="auto">
                <a:xfrm flipV="1">
                  <a:off x="4826575" y="4309582"/>
                  <a:ext cx="0" cy="322326"/>
                </a:xfrm>
                <a:prstGeom prst="straightConnector1">
                  <a:avLst/>
                </a:prstGeom>
                <a:noFill/>
                <a:ln w="25400" algn="ctr">
                  <a:solidFill>
                    <a:srgbClr val="9900CC"/>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0" name="Rectangle 129"/>
                <p:cNvSpPr/>
                <p:nvPr/>
              </p:nvSpPr>
              <p:spPr bwMode="auto">
                <a:xfrm>
                  <a:off x="4906585" y="4309580"/>
                  <a:ext cx="68580" cy="322326"/>
                </a:xfrm>
                <a:prstGeom prst="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a:spcBef>
                      <a:spcPct val="0"/>
                    </a:spcBef>
                    <a:buFontTx/>
                    <a:buNone/>
                    <a:defRPr/>
                  </a:pPr>
                  <a:endParaRPr lang="en-US" altLang="en-US" sz="1000">
                    <a:solidFill>
                      <a:srgbClr val="FFFFFF"/>
                    </a:solidFill>
                    <a:latin typeface="+mn-lt"/>
                  </a:endParaRPr>
                </a:p>
              </p:txBody>
            </p:sp>
            <p:cxnSp>
              <p:nvCxnSpPr>
                <p:cNvPr id="131" name="Straight Arrow Connector 264"/>
                <p:cNvCxnSpPr>
                  <a:cxnSpLocks noChangeShapeType="1"/>
                  <a:stCxn id="130" idx="2"/>
                  <a:endCxn id="130" idx="0"/>
                </p:cNvCxnSpPr>
                <p:nvPr/>
              </p:nvCxnSpPr>
              <p:spPr bwMode="auto">
                <a:xfrm flipV="1">
                  <a:off x="4940875" y="4309580"/>
                  <a:ext cx="0" cy="322326"/>
                </a:xfrm>
                <a:prstGeom prst="straightConnector1">
                  <a:avLst/>
                </a:prstGeom>
                <a:noFill/>
                <a:ln w="25400" algn="ctr">
                  <a:solidFill>
                    <a:srgbClr val="9900CC"/>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2" name="Rectangle 131"/>
                <p:cNvSpPr/>
                <p:nvPr/>
              </p:nvSpPr>
              <p:spPr bwMode="auto">
                <a:xfrm>
                  <a:off x="5025457" y="4309580"/>
                  <a:ext cx="68580" cy="322326"/>
                </a:xfrm>
                <a:prstGeom prst="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a:spcBef>
                      <a:spcPct val="0"/>
                    </a:spcBef>
                    <a:buFontTx/>
                    <a:buNone/>
                    <a:defRPr/>
                  </a:pPr>
                  <a:endParaRPr lang="en-US" altLang="en-US" sz="1000">
                    <a:solidFill>
                      <a:srgbClr val="FFFFFF"/>
                    </a:solidFill>
                    <a:latin typeface="+mn-lt"/>
                  </a:endParaRPr>
                </a:p>
              </p:txBody>
            </p:sp>
            <p:cxnSp>
              <p:nvCxnSpPr>
                <p:cNvPr id="133" name="Straight Arrow Connector 264"/>
                <p:cNvCxnSpPr>
                  <a:cxnSpLocks noChangeShapeType="1"/>
                  <a:stCxn id="132" idx="2"/>
                  <a:endCxn id="132" idx="0"/>
                </p:cNvCxnSpPr>
                <p:nvPr/>
              </p:nvCxnSpPr>
              <p:spPr bwMode="auto">
                <a:xfrm flipV="1">
                  <a:off x="5059747" y="4309580"/>
                  <a:ext cx="0" cy="322326"/>
                </a:xfrm>
                <a:prstGeom prst="straightConnector1">
                  <a:avLst/>
                </a:prstGeom>
                <a:noFill/>
                <a:ln w="25400" algn="ctr">
                  <a:solidFill>
                    <a:srgbClr val="9900CC"/>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4" name="Rectangle 133"/>
                <p:cNvSpPr/>
                <p:nvPr/>
              </p:nvSpPr>
              <p:spPr bwMode="auto">
                <a:xfrm>
                  <a:off x="5142043" y="4309580"/>
                  <a:ext cx="68580" cy="322326"/>
                </a:xfrm>
                <a:prstGeom prst="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a:spcBef>
                      <a:spcPct val="0"/>
                    </a:spcBef>
                    <a:buFontTx/>
                    <a:buNone/>
                    <a:defRPr/>
                  </a:pPr>
                  <a:endParaRPr lang="en-US" altLang="en-US" sz="1000">
                    <a:solidFill>
                      <a:srgbClr val="FFFFFF"/>
                    </a:solidFill>
                    <a:latin typeface="+mn-lt"/>
                  </a:endParaRPr>
                </a:p>
              </p:txBody>
            </p:sp>
            <p:cxnSp>
              <p:nvCxnSpPr>
                <p:cNvPr id="135" name="Straight Arrow Connector 264"/>
                <p:cNvCxnSpPr>
                  <a:cxnSpLocks noChangeShapeType="1"/>
                  <a:stCxn id="134" idx="2"/>
                  <a:endCxn id="134" idx="0"/>
                </p:cNvCxnSpPr>
                <p:nvPr/>
              </p:nvCxnSpPr>
              <p:spPr bwMode="auto">
                <a:xfrm flipV="1">
                  <a:off x="5176333" y="4309580"/>
                  <a:ext cx="0" cy="322326"/>
                </a:xfrm>
                <a:prstGeom prst="straightConnector1">
                  <a:avLst/>
                </a:prstGeom>
                <a:noFill/>
                <a:ln w="25400" algn="ctr">
                  <a:solidFill>
                    <a:srgbClr val="9900CC"/>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6" name="Rectangle 135"/>
                <p:cNvSpPr/>
                <p:nvPr/>
              </p:nvSpPr>
              <p:spPr bwMode="auto">
                <a:xfrm>
                  <a:off x="5258629" y="4309580"/>
                  <a:ext cx="68580" cy="322326"/>
                </a:xfrm>
                <a:prstGeom prst="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a:spcBef>
                      <a:spcPct val="0"/>
                    </a:spcBef>
                    <a:buFontTx/>
                    <a:buNone/>
                    <a:defRPr/>
                  </a:pPr>
                  <a:endParaRPr lang="en-US" altLang="en-US" sz="1000">
                    <a:solidFill>
                      <a:srgbClr val="FFFFFF"/>
                    </a:solidFill>
                    <a:latin typeface="+mn-lt"/>
                  </a:endParaRPr>
                </a:p>
              </p:txBody>
            </p:sp>
            <p:cxnSp>
              <p:nvCxnSpPr>
                <p:cNvPr id="137" name="Straight Arrow Connector 264"/>
                <p:cNvCxnSpPr>
                  <a:cxnSpLocks noChangeShapeType="1"/>
                  <a:stCxn id="136" idx="2"/>
                  <a:endCxn id="136" idx="0"/>
                </p:cNvCxnSpPr>
                <p:nvPr/>
              </p:nvCxnSpPr>
              <p:spPr bwMode="auto">
                <a:xfrm flipV="1">
                  <a:off x="5292919" y="4309580"/>
                  <a:ext cx="0" cy="322326"/>
                </a:xfrm>
                <a:prstGeom prst="straightConnector1">
                  <a:avLst/>
                </a:prstGeom>
                <a:noFill/>
                <a:ln w="25400" algn="ctr">
                  <a:solidFill>
                    <a:srgbClr val="9900CC"/>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98" name="TextBox 647"/>
              <p:cNvSpPr txBox="1">
                <a:spLocks noChangeArrowheads="1"/>
              </p:cNvSpPr>
              <p:nvPr/>
            </p:nvSpPr>
            <p:spPr bwMode="auto">
              <a:xfrm>
                <a:off x="4495536" y="4915892"/>
                <a:ext cx="1250609"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Blip>
                    <a:blip r:embed="rId2"/>
                  </a:buBlip>
                  <a:defRPr>
                    <a:solidFill>
                      <a:schemeClr val="tx1"/>
                    </a:solidFill>
                    <a:latin typeface="Arial" charset="0"/>
                    <a:ea typeface="MS PGothic" pitchFamily="34" charset="-128"/>
                    <a:cs typeface="Arial" charset="0"/>
                  </a:defRPr>
                </a:lvl1pPr>
                <a:lvl2pPr marL="742950" indent="-285750" eaLnBrk="0" hangingPunct="0">
                  <a:spcBef>
                    <a:spcPct val="20000"/>
                  </a:spcBef>
                  <a:buChar char="–"/>
                  <a:defRPr>
                    <a:solidFill>
                      <a:schemeClr val="tx1"/>
                    </a:solidFill>
                    <a:latin typeface="Arial" charset="0"/>
                    <a:ea typeface="MS PGothic" pitchFamily="34" charset="-128"/>
                    <a:cs typeface="Arial" charset="0"/>
                  </a:defRPr>
                </a:lvl2pPr>
                <a:lvl3pPr marL="1143000" indent="-228600" eaLnBrk="0" hangingPunct="0">
                  <a:spcBef>
                    <a:spcPct val="20000"/>
                  </a:spcBef>
                  <a:buChar char="•"/>
                  <a:defRPr>
                    <a:solidFill>
                      <a:schemeClr val="tx1"/>
                    </a:solidFill>
                    <a:latin typeface="Arial" charset="0"/>
                    <a:ea typeface="MS PGothic" pitchFamily="34" charset="-128"/>
                    <a:cs typeface="Arial" charset="0"/>
                  </a:defRPr>
                </a:lvl3pPr>
                <a:lvl4pPr marL="1600200" indent="-228600" eaLnBrk="0" hangingPunct="0">
                  <a:spcBef>
                    <a:spcPct val="20000"/>
                  </a:spcBef>
                  <a:buChar char="–"/>
                  <a:defRPr>
                    <a:solidFill>
                      <a:schemeClr val="tx1"/>
                    </a:solidFill>
                    <a:latin typeface="Arial" charset="0"/>
                    <a:ea typeface="MS PGothic" pitchFamily="34" charset="-128"/>
                    <a:cs typeface="Arial" charset="0"/>
                  </a:defRPr>
                </a:lvl4pPr>
                <a:lvl5pPr marL="2057400" indent="-228600" eaLnBrk="0" hangingPunct="0">
                  <a:spcBef>
                    <a:spcPct val="20000"/>
                  </a:spcBef>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spcBef>
                    <a:spcPct val="0"/>
                  </a:spcBef>
                  <a:buFontTx/>
                  <a:buNone/>
                </a:pPr>
                <a:r>
                  <a:rPr lang="en-US" altLang="en-US" sz="1000" dirty="0" smtClean="0">
                    <a:solidFill>
                      <a:srgbClr val="000000"/>
                    </a:solidFill>
                    <a:latin typeface="+mn-lt"/>
                  </a:rPr>
                  <a:t>Each bunch train 3.233µs</a:t>
                </a:r>
              </a:p>
            </p:txBody>
          </p:sp>
          <p:cxnSp>
            <p:nvCxnSpPr>
              <p:cNvPr id="99" name="Straight Connector 98"/>
              <p:cNvCxnSpPr/>
              <p:nvPr/>
            </p:nvCxnSpPr>
            <p:spPr bwMode="auto">
              <a:xfrm>
                <a:off x="911584" y="4792254"/>
                <a:ext cx="5761912" cy="0"/>
              </a:xfrm>
              <a:prstGeom prst="line">
                <a:avLst/>
              </a:prstGeom>
              <a:solidFill>
                <a:schemeClr val="accent1"/>
              </a:solidFill>
              <a:ln w="9525" cap="flat" cmpd="sng" algn="ctr">
                <a:solidFill>
                  <a:srgbClr val="FF0000"/>
                </a:solidFill>
                <a:prstDash val="solid"/>
                <a:round/>
                <a:headEnd type="none" w="med" len="med"/>
                <a:tailEnd type="none" w="med" len="med"/>
              </a:ln>
              <a:effectLst/>
            </p:spPr>
          </p:cxnSp>
          <p:sp>
            <p:nvSpPr>
              <p:cNvPr id="111" name="TextBox 110"/>
              <p:cNvSpPr txBox="1"/>
              <p:nvPr/>
            </p:nvSpPr>
            <p:spPr>
              <a:xfrm>
                <a:off x="2793213" y="4823434"/>
                <a:ext cx="683184" cy="205184"/>
              </a:xfrm>
              <a:prstGeom prst="rect">
                <a:avLst/>
              </a:prstGeom>
              <a:noFill/>
            </p:spPr>
            <p:txBody>
              <a:bodyPr wrap="square" rtlCol="0">
                <a:spAutoFit/>
              </a:bodyPr>
              <a:lstStyle/>
              <a:p>
                <a:r>
                  <a:rPr lang="en-US" sz="1000" dirty="0" smtClean="0">
                    <a:solidFill>
                      <a:srgbClr val="FF0000"/>
                    </a:solidFill>
                  </a:rPr>
                  <a:t>P=1.44kW</a:t>
                </a:r>
                <a:endParaRPr lang="en-US" sz="1000" dirty="0">
                  <a:solidFill>
                    <a:srgbClr val="FF0000"/>
                  </a:solidFill>
                </a:endParaRPr>
              </a:p>
            </p:txBody>
          </p:sp>
          <p:sp>
            <p:nvSpPr>
              <p:cNvPr id="119" name="TextBox 118"/>
              <p:cNvSpPr txBox="1"/>
              <p:nvPr/>
            </p:nvSpPr>
            <p:spPr>
              <a:xfrm>
                <a:off x="2813893" y="4343399"/>
                <a:ext cx="1803645" cy="205184"/>
              </a:xfrm>
              <a:prstGeom prst="rect">
                <a:avLst/>
              </a:prstGeom>
              <a:noFill/>
            </p:spPr>
            <p:txBody>
              <a:bodyPr wrap="none" rtlCol="0">
                <a:spAutoFit/>
              </a:bodyPr>
              <a:lstStyle/>
              <a:p>
                <a:r>
                  <a:rPr lang="en-US" sz="1000" dirty="0" smtClean="0">
                    <a:solidFill>
                      <a:srgbClr val="00B050"/>
                    </a:solidFill>
                  </a:rPr>
                  <a:t>Drooping </a:t>
                </a:r>
                <a:r>
                  <a:rPr lang="en-US" sz="1000" dirty="0" err="1" smtClean="0">
                    <a:solidFill>
                      <a:srgbClr val="00B050"/>
                    </a:solidFill>
                  </a:rPr>
                  <a:t>Vc</a:t>
                </a:r>
                <a:r>
                  <a:rPr lang="en-US" sz="1000" dirty="0" smtClean="0">
                    <a:solidFill>
                      <a:srgbClr val="00B050"/>
                    </a:solidFill>
                  </a:rPr>
                  <a:t>=12.5MV, </a:t>
                </a:r>
                <a:r>
                  <a:rPr lang="el-GR" sz="1000" dirty="0" smtClean="0">
                    <a:solidFill>
                      <a:srgbClr val="00B050"/>
                    </a:solidFill>
                  </a:rPr>
                  <a:t>Δ</a:t>
                </a:r>
                <a:r>
                  <a:rPr lang="en-US" sz="1000" dirty="0" smtClean="0">
                    <a:solidFill>
                      <a:srgbClr val="00B050"/>
                    </a:solidFill>
                  </a:rPr>
                  <a:t>V/V≈0.38% </a:t>
                </a:r>
                <a:endParaRPr lang="en-US" sz="1000" dirty="0">
                  <a:solidFill>
                    <a:srgbClr val="00B050"/>
                  </a:solidFill>
                </a:endParaRPr>
              </a:p>
            </p:txBody>
          </p:sp>
          <p:pic>
            <p:nvPicPr>
              <p:cNvPr id="116" name="Picture 3"/>
              <p:cNvPicPr>
                <a:picLocks noChangeAspect="1" noChangeArrowheads="1"/>
              </p:cNvPicPr>
              <p:nvPr/>
            </p:nvPicPr>
            <p:blipFill>
              <a:blip r:embed="rId3" cstate="print">
                <a:biLevel thresh="75000"/>
                <a:extLst>
                  <a:ext uri="{BEBA8EAE-BF5A-486C-A8C5-ECC9F3942E4B}">
                    <a14:imgProps xmlns:a14="http://schemas.microsoft.com/office/drawing/2010/main">
                      <a14:imgLayer r:embed="rId4">
                        <a14:imgEffect>
                          <a14:brightnessContrast contrast="-48000"/>
                        </a14:imgEffect>
                      </a14:imgLayer>
                    </a14:imgProps>
                  </a:ext>
                  <a:ext uri="{28A0092B-C50C-407E-A947-70E740481C1C}">
                    <a14:useLocalDpi xmlns:a14="http://schemas.microsoft.com/office/drawing/2010/main" val="0"/>
                  </a:ext>
                </a:extLst>
              </a:blip>
              <a:srcRect/>
              <a:stretch>
                <a:fillRect/>
              </a:stretch>
            </p:blipFill>
            <p:spPr bwMode="auto">
              <a:xfrm>
                <a:off x="917787" y="5564636"/>
                <a:ext cx="660921" cy="61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7" name="TextBox 406"/>
              <p:cNvSpPr txBox="1">
                <a:spLocks noChangeArrowheads="1"/>
              </p:cNvSpPr>
              <p:nvPr/>
            </p:nvSpPr>
            <p:spPr bwMode="auto">
              <a:xfrm>
                <a:off x="1125378" y="4823435"/>
                <a:ext cx="1385315"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8" charset="0"/>
                    <a:ea typeface="MS PGothic" pitchFamily="34" charset="-128"/>
                  </a:defRPr>
                </a:lvl1pPr>
                <a:lvl2pPr marL="742950" indent="-285750" eaLnBrk="0" hangingPunct="0">
                  <a:defRPr sz="2400">
                    <a:solidFill>
                      <a:schemeClr val="tx1"/>
                    </a:solidFill>
                    <a:latin typeface="Times" pitchFamily="18" charset="0"/>
                    <a:ea typeface="MS PGothic" pitchFamily="34" charset="-128"/>
                  </a:defRPr>
                </a:lvl2pPr>
                <a:lvl3pPr marL="1143000" indent="-228600" eaLnBrk="0" hangingPunct="0">
                  <a:defRPr sz="2400">
                    <a:solidFill>
                      <a:schemeClr val="tx1"/>
                    </a:solidFill>
                    <a:latin typeface="Times" pitchFamily="18" charset="0"/>
                    <a:ea typeface="MS PGothic" pitchFamily="34" charset="-128"/>
                  </a:defRPr>
                </a:lvl3pPr>
                <a:lvl4pPr marL="1600200" indent="-228600" eaLnBrk="0" hangingPunct="0">
                  <a:defRPr sz="2400">
                    <a:solidFill>
                      <a:schemeClr val="tx1"/>
                    </a:solidFill>
                    <a:latin typeface="Times" pitchFamily="18" charset="0"/>
                    <a:ea typeface="MS PGothic" pitchFamily="34" charset="-128"/>
                  </a:defRPr>
                </a:lvl4pPr>
                <a:lvl5pPr marL="2057400" indent="-228600" eaLnBrk="0" hangingPunct="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pPr algn="ctr" eaLnBrk="1" hangingPunct="1"/>
                <a:r>
                  <a:rPr lang="en-US" altLang="en-US" sz="1000" dirty="0" smtClean="0">
                    <a:solidFill>
                      <a:srgbClr val="000000"/>
                    </a:solidFill>
                    <a:latin typeface="+mn-lt"/>
                  </a:rPr>
                  <a:t>~</a:t>
                </a:r>
                <a:r>
                  <a:rPr lang="el-GR" altLang="en-US" sz="1000" dirty="0" smtClean="0">
                    <a:solidFill>
                      <a:srgbClr val="000000"/>
                    </a:solidFill>
                    <a:latin typeface="+mn-lt"/>
                  </a:rPr>
                  <a:t>τ</a:t>
                </a:r>
                <a:r>
                  <a:rPr lang="en-US" altLang="en-US" sz="1000" dirty="0" smtClean="0">
                    <a:solidFill>
                      <a:srgbClr val="000000"/>
                    </a:solidFill>
                    <a:latin typeface="+mn-lt"/>
                  </a:rPr>
                  <a:t>d</a:t>
                </a:r>
              </a:p>
            </p:txBody>
          </p:sp>
        </p:grpSp>
        <p:grpSp>
          <p:nvGrpSpPr>
            <p:cNvPr id="172" name="Group 171"/>
            <p:cNvGrpSpPr/>
            <p:nvPr/>
          </p:nvGrpSpPr>
          <p:grpSpPr>
            <a:xfrm>
              <a:off x="685800" y="2570379"/>
              <a:ext cx="3747325" cy="450525"/>
              <a:chOff x="738987" y="2570379"/>
              <a:chExt cx="3747325" cy="450525"/>
            </a:xfrm>
          </p:grpSpPr>
          <p:sp>
            <p:nvSpPr>
              <p:cNvPr id="166" name="Arc 165"/>
              <p:cNvSpPr/>
              <p:nvPr/>
            </p:nvSpPr>
            <p:spPr bwMode="auto">
              <a:xfrm>
                <a:off x="1554780" y="2577055"/>
                <a:ext cx="2931532" cy="443849"/>
              </a:xfrm>
              <a:prstGeom prst="arc">
                <a:avLst>
                  <a:gd name="adj1" fmla="val 10794496"/>
                  <a:gd name="adj2" fmla="val 15915637"/>
                </a:avLst>
              </a:prstGeom>
              <a:noFill/>
              <a:ln w="9525" cap="flat" cmpd="sng" algn="ctr">
                <a:solidFill>
                  <a:srgbClr val="339933"/>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cxnSp>
            <p:nvCxnSpPr>
              <p:cNvPr id="168" name="Straight Connector 167"/>
              <p:cNvCxnSpPr/>
              <p:nvPr/>
            </p:nvCxnSpPr>
            <p:spPr bwMode="auto">
              <a:xfrm>
                <a:off x="738987" y="2570379"/>
                <a:ext cx="825282" cy="221925"/>
              </a:xfrm>
              <a:prstGeom prst="line">
                <a:avLst/>
              </a:prstGeom>
              <a:solidFill>
                <a:schemeClr val="accent1"/>
              </a:solidFill>
              <a:ln w="9525" cap="flat" cmpd="sng" algn="ctr">
                <a:solidFill>
                  <a:srgbClr val="3399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3" name="Group 172"/>
            <p:cNvGrpSpPr/>
            <p:nvPr/>
          </p:nvGrpSpPr>
          <p:grpSpPr>
            <a:xfrm>
              <a:off x="2958275" y="2570379"/>
              <a:ext cx="3747325" cy="450525"/>
              <a:chOff x="738987" y="2570379"/>
              <a:chExt cx="3747325" cy="450525"/>
            </a:xfrm>
          </p:grpSpPr>
          <p:sp>
            <p:nvSpPr>
              <p:cNvPr id="174" name="Arc 173"/>
              <p:cNvSpPr/>
              <p:nvPr/>
            </p:nvSpPr>
            <p:spPr bwMode="auto">
              <a:xfrm>
                <a:off x="1554780" y="2577055"/>
                <a:ext cx="2931532" cy="443849"/>
              </a:xfrm>
              <a:prstGeom prst="arc">
                <a:avLst>
                  <a:gd name="adj1" fmla="val 10794496"/>
                  <a:gd name="adj2" fmla="val 15915637"/>
                </a:avLst>
              </a:prstGeom>
              <a:noFill/>
              <a:ln w="9525" cap="flat" cmpd="sng" algn="ctr">
                <a:solidFill>
                  <a:srgbClr val="339933"/>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cxnSp>
            <p:nvCxnSpPr>
              <p:cNvPr id="175" name="Straight Connector 174"/>
              <p:cNvCxnSpPr/>
              <p:nvPr/>
            </p:nvCxnSpPr>
            <p:spPr bwMode="auto">
              <a:xfrm>
                <a:off x="738987" y="2570379"/>
                <a:ext cx="825282" cy="221925"/>
              </a:xfrm>
              <a:prstGeom prst="line">
                <a:avLst/>
              </a:prstGeom>
              <a:solidFill>
                <a:schemeClr val="accent1"/>
              </a:solidFill>
              <a:ln w="9525" cap="flat" cmpd="sng" algn="ctr">
                <a:solidFill>
                  <a:srgbClr val="3399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80" name="TextBox 179"/>
            <p:cNvSpPr txBox="1"/>
            <p:nvPr/>
          </p:nvSpPr>
          <p:spPr>
            <a:xfrm>
              <a:off x="3373297" y="1954104"/>
              <a:ext cx="1194494" cy="307777"/>
            </a:xfrm>
            <a:prstGeom prst="rect">
              <a:avLst/>
            </a:prstGeom>
            <a:noFill/>
          </p:spPr>
          <p:txBody>
            <a:bodyPr wrap="none" rtlCol="0">
              <a:spAutoFit/>
            </a:bodyPr>
            <a:lstStyle/>
            <a:p>
              <a:r>
                <a:rPr lang="en-US" sz="1400" dirty="0" smtClean="0"/>
                <a:t>CW RF input </a:t>
              </a:r>
              <a:endParaRPr lang="en-US" sz="1400" dirty="0"/>
            </a:p>
          </p:txBody>
        </p:sp>
      </p:grpSp>
      <p:sp>
        <p:nvSpPr>
          <p:cNvPr id="181" name="TextBox 180"/>
          <p:cNvSpPr txBox="1"/>
          <p:nvPr/>
        </p:nvSpPr>
        <p:spPr>
          <a:xfrm>
            <a:off x="2888609" y="4202049"/>
            <a:ext cx="2776722" cy="307777"/>
          </a:xfrm>
          <a:prstGeom prst="rect">
            <a:avLst/>
          </a:prstGeom>
          <a:noFill/>
        </p:spPr>
        <p:txBody>
          <a:bodyPr wrap="none" rtlCol="0">
            <a:spAutoFit/>
          </a:bodyPr>
          <a:lstStyle/>
          <a:p>
            <a:r>
              <a:rPr lang="en-US" sz="1400" dirty="0" smtClean="0"/>
              <a:t>Pulsed RF input with feed-forward. </a:t>
            </a:r>
            <a:endParaRPr lang="en-US" sz="1400" dirty="0"/>
          </a:p>
        </p:txBody>
      </p:sp>
    </p:spTree>
    <p:extLst>
      <p:ext uri="{BB962C8B-B14F-4D97-AF65-F5344CB8AC3E}">
        <p14:creationId xmlns:p14="http://schemas.microsoft.com/office/powerpoint/2010/main" val="35641010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458200" cy="914400"/>
          </a:xfrm>
        </p:spPr>
        <p:txBody>
          <a:bodyPr/>
          <a:lstStyle/>
          <a:p>
            <a:r>
              <a:rPr lang="en-US" sz="2400" dirty="0" smtClean="0">
                <a:latin typeface="Comic Sans MS" panose="030F0702030302020204" pitchFamily="66" charset="0"/>
              </a:rPr>
              <a:t>Gradient Droop of CEBAF Cavities w/ CW RF Power</a:t>
            </a:r>
            <a:endParaRPr lang="en-US" sz="2400" dirty="0">
              <a:latin typeface="Comic Sans MS" panose="030F0702030302020204" pitchFamily="66" charset="0"/>
            </a:endParaRPr>
          </a:p>
        </p:txBody>
      </p:sp>
      <p:sp>
        <p:nvSpPr>
          <p:cNvPr id="3" name="Content Placeholder 2"/>
          <p:cNvSpPr>
            <a:spLocks noGrp="1"/>
          </p:cNvSpPr>
          <p:nvPr>
            <p:ph idx="1"/>
          </p:nvPr>
        </p:nvSpPr>
        <p:spPr>
          <a:xfrm>
            <a:off x="533400" y="838200"/>
            <a:ext cx="8229600" cy="1524000"/>
          </a:xfrm>
        </p:spPr>
        <p:txBody>
          <a:bodyPr/>
          <a:lstStyle/>
          <a:p>
            <a:r>
              <a:rPr lang="en-US" sz="1600" dirty="0" smtClean="0">
                <a:latin typeface="+mn-lt"/>
              </a:rPr>
              <a:t>Klystron power will be close to CW. Given the low duty factor of the beam current, this klystron power is only sufficient to provide the desired cavity voltage with no beam loading.</a:t>
            </a:r>
          </a:p>
          <a:p>
            <a:r>
              <a:rPr lang="en-US" sz="1600" dirty="0" smtClean="0">
                <a:latin typeface="+mn-lt"/>
              </a:rPr>
              <a:t>With beam loading, beam need to take power from the cavity’s stored energy</a:t>
            </a:r>
          </a:p>
          <a:p>
            <a:r>
              <a:rPr lang="en-US" sz="1600" dirty="0" smtClean="0">
                <a:latin typeface="+mn-lt"/>
              </a:rPr>
              <a:t>Have to lower current to reduce gradient droop, increasing injection time</a:t>
            </a:r>
          </a:p>
        </p:txBody>
      </p:sp>
      <p:sp>
        <p:nvSpPr>
          <p:cNvPr id="15" name="TextBox 14"/>
          <p:cNvSpPr txBox="1"/>
          <p:nvPr/>
        </p:nvSpPr>
        <p:spPr>
          <a:xfrm>
            <a:off x="914398" y="2590800"/>
            <a:ext cx="6999565" cy="369332"/>
          </a:xfrm>
          <a:prstGeom prst="rect">
            <a:avLst/>
          </a:prstGeom>
          <a:noFill/>
        </p:spPr>
        <p:txBody>
          <a:bodyPr wrap="square" rtlCol="0">
            <a:spAutoFit/>
          </a:bodyPr>
          <a:lstStyle/>
          <a:p>
            <a:r>
              <a:rPr lang="en-US" sz="1800" dirty="0" smtClean="0"/>
              <a:t>Gradient droop in typical CEBAF cavities with CW RF: </a:t>
            </a:r>
          </a:p>
        </p:txBody>
      </p:sp>
      <p:graphicFrame>
        <p:nvGraphicFramePr>
          <p:cNvPr id="11" name="Table 10"/>
          <p:cNvGraphicFramePr>
            <a:graphicFrameLocks noGrp="1"/>
          </p:cNvGraphicFramePr>
          <p:nvPr>
            <p:extLst>
              <p:ext uri="{D42A27DB-BD31-4B8C-83A1-F6EECF244321}">
                <p14:modId xmlns:p14="http://schemas.microsoft.com/office/powerpoint/2010/main" val="3117986726"/>
              </p:ext>
            </p:extLst>
          </p:nvPr>
        </p:nvGraphicFramePr>
        <p:xfrm>
          <a:off x="830554" y="2960132"/>
          <a:ext cx="7635293" cy="2985921"/>
        </p:xfrm>
        <a:graphic>
          <a:graphicData uri="http://schemas.openxmlformats.org/drawingml/2006/table">
            <a:tbl>
              <a:tblPr firstRow="1" bandRow="1">
                <a:tableStyleId>{D7AC3CCA-C797-4891-BE02-D94E43425B78}</a:tableStyleId>
              </a:tblPr>
              <a:tblGrid>
                <a:gridCol w="678342"/>
                <a:gridCol w="791429"/>
                <a:gridCol w="791429"/>
                <a:gridCol w="791429"/>
                <a:gridCol w="1077463"/>
                <a:gridCol w="533400"/>
                <a:gridCol w="685800"/>
                <a:gridCol w="609600"/>
                <a:gridCol w="1676401"/>
              </a:tblGrid>
              <a:tr h="280969">
                <a:tc>
                  <a:txBody>
                    <a:bodyPr/>
                    <a:lstStyle/>
                    <a:p>
                      <a:pPr algn="ctr"/>
                      <a:r>
                        <a:rPr lang="en-US" sz="1200" dirty="0" smtClean="0"/>
                        <a:t>Cavity type</a:t>
                      </a:r>
                      <a:endParaRPr lang="en-US" sz="1200" dirty="0">
                        <a:solidFill>
                          <a:schemeClr val="tx1"/>
                        </a:solidFill>
                      </a:endParaRPr>
                    </a:p>
                  </a:txBody>
                  <a:tcPr/>
                </a:tc>
                <a:tc>
                  <a:txBody>
                    <a:bodyPr/>
                    <a:lstStyle/>
                    <a:p>
                      <a:pPr algn="ctr"/>
                      <a:r>
                        <a:rPr lang="en-US" sz="1200" dirty="0" smtClean="0"/>
                        <a:t>Typical </a:t>
                      </a:r>
                      <a:r>
                        <a:rPr lang="en-US" sz="1200" dirty="0" err="1" smtClean="0"/>
                        <a:t>Q</a:t>
                      </a:r>
                      <a:r>
                        <a:rPr lang="en-US" sz="1200" baseline="-25000" dirty="0" err="1" smtClean="0"/>
                        <a:t>e</a:t>
                      </a:r>
                      <a:endParaRPr lang="en-US" sz="1200" dirty="0">
                        <a:solidFill>
                          <a:schemeClr val="tx1"/>
                        </a:solidFill>
                      </a:endParaRPr>
                    </a:p>
                  </a:txBody>
                  <a:tcPr/>
                </a:tc>
                <a:tc>
                  <a:txBody>
                    <a:bodyPr/>
                    <a:lstStyle/>
                    <a:p>
                      <a:pPr algn="ctr"/>
                      <a:r>
                        <a:rPr lang="en-US" sz="1200" dirty="0" smtClean="0"/>
                        <a:t>Vc (MV)</a:t>
                      </a:r>
                      <a:endParaRPr lang="en-US" sz="1200" dirty="0">
                        <a:solidFill>
                          <a:schemeClr val="tx1"/>
                        </a:solidFill>
                      </a:endParaRPr>
                    </a:p>
                  </a:txBody>
                  <a:tcPr/>
                </a:tc>
                <a:tc>
                  <a:txBody>
                    <a:bodyPr/>
                    <a:lstStyle/>
                    <a:p>
                      <a:pPr algn="ctr"/>
                      <a:r>
                        <a:rPr lang="en-US" sz="1200" dirty="0" smtClean="0"/>
                        <a:t>Energy (GeV)</a:t>
                      </a:r>
                      <a:endParaRPr lang="en-US" sz="1200"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Extracted </a:t>
                      </a:r>
                      <a:r>
                        <a:rPr lang="en-US" sz="1200" dirty="0" err="1" smtClean="0"/>
                        <a:t>Ib</a:t>
                      </a:r>
                      <a:r>
                        <a:rPr lang="en-US" sz="1200" dirty="0" smtClean="0"/>
                        <a:t>(µA)</a:t>
                      </a:r>
                      <a:endParaRPr lang="en-US" sz="1200" dirty="0" smtClean="0">
                        <a:solidFill>
                          <a:schemeClr val="tx1"/>
                        </a:solidFill>
                      </a:endParaRPr>
                    </a:p>
                  </a:txBody>
                  <a:tcPr/>
                </a:tc>
                <a:tc>
                  <a:txBody>
                    <a:bodyPr/>
                    <a:lstStyle/>
                    <a:p>
                      <a:pPr algn="ctr"/>
                      <a:r>
                        <a:rPr lang="el-GR" sz="1200" dirty="0" smtClean="0"/>
                        <a:t>τ</a:t>
                      </a:r>
                      <a:r>
                        <a:rPr lang="en-US" sz="1200" baseline="-25000" dirty="0" smtClean="0"/>
                        <a:t>d</a:t>
                      </a:r>
                      <a:r>
                        <a:rPr lang="en-US" sz="1200" dirty="0" smtClean="0"/>
                        <a:t> (</a:t>
                      </a:r>
                      <a:r>
                        <a:rPr lang="en-US" sz="1200" dirty="0" err="1" smtClean="0"/>
                        <a:t>ms</a:t>
                      </a:r>
                      <a:r>
                        <a:rPr lang="en-US" sz="1200" dirty="0" smtClean="0"/>
                        <a:t>)</a:t>
                      </a:r>
                      <a:endParaRPr lang="en-US" sz="1200" dirty="0">
                        <a:solidFill>
                          <a:schemeClr val="tx1"/>
                        </a:solidFill>
                      </a:endParaRPr>
                    </a:p>
                  </a:txBody>
                  <a:tcPr/>
                </a:tc>
                <a:tc>
                  <a:txBody>
                    <a:bodyPr/>
                    <a:lstStyle/>
                    <a:p>
                      <a:pPr algn="ctr"/>
                      <a:r>
                        <a:rPr lang="el-GR" sz="1200" dirty="0" smtClean="0"/>
                        <a:t>Δ</a:t>
                      </a:r>
                      <a:r>
                        <a:rPr lang="en-US" sz="1200" dirty="0" smtClean="0"/>
                        <a:t>Vc/Vc</a:t>
                      </a:r>
                      <a:endParaRPr lang="en-US" sz="1200" dirty="0">
                        <a:solidFill>
                          <a:schemeClr val="tx1"/>
                        </a:solidFill>
                      </a:endParaRPr>
                    </a:p>
                  </a:txBody>
                  <a:tcPr/>
                </a:tc>
                <a:tc>
                  <a:txBody>
                    <a:bodyPr/>
                    <a:lstStyle/>
                    <a:p>
                      <a:pPr algn="ctr"/>
                      <a:r>
                        <a:rPr lang="el-GR" sz="1200" dirty="0" smtClean="0"/>
                        <a:t>Δ</a:t>
                      </a:r>
                      <a:r>
                        <a:rPr lang="en-US" sz="1200" dirty="0" smtClean="0"/>
                        <a:t>p/p</a:t>
                      </a:r>
                      <a:endParaRPr lang="en-US" sz="1200"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Implied injection time for MEIC (minutes)</a:t>
                      </a:r>
                      <a:endParaRPr lang="en-US" sz="1200" dirty="0" smtClean="0">
                        <a:solidFill>
                          <a:schemeClr val="tx1"/>
                        </a:solidFill>
                      </a:endParaRPr>
                    </a:p>
                  </a:txBody>
                  <a:tcPr/>
                </a:tc>
              </a:tr>
              <a:tr h="280969">
                <a:tc>
                  <a:txBody>
                    <a:bodyPr/>
                    <a:lstStyle/>
                    <a:p>
                      <a:r>
                        <a:rPr lang="en-US" sz="1200" dirty="0" smtClean="0"/>
                        <a:t>C100</a:t>
                      </a:r>
                      <a:endParaRPr lang="en-US" sz="1200" dirty="0">
                        <a:solidFill>
                          <a:schemeClr val="tx1"/>
                        </a:solidFill>
                      </a:endParaRPr>
                    </a:p>
                  </a:txBody>
                  <a:tcPr/>
                </a:tc>
                <a:tc>
                  <a:txBody>
                    <a:bodyPr/>
                    <a:lstStyle/>
                    <a:p>
                      <a:r>
                        <a:rPr lang="en-US" sz="1200" dirty="0" smtClean="0"/>
                        <a:t>3.2×10</a:t>
                      </a:r>
                      <a:r>
                        <a:rPr lang="en-US" sz="1200" baseline="30000" dirty="0" smtClean="0"/>
                        <a:t>7</a:t>
                      </a:r>
                      <a:endParaRPr lang="en-US" sz="1200" dirty="0">
                        <a:solidFill>
                          <a:schemeClr val="tx1"/>
                        </a:solidFill>
                      </a:endParaRPr>
                    </a:p>
                  </a:txBody>
                  <a:tcPr/>
                </a:tc>
                <a:tc>
                  <a:txBody>
                    <a:bodyPr/>
                    <a:lstStyle/>
                    <a:p>
                      <a:r>
                        <a:rPr lang="en-US" sz="1200" dirty="0" smtClean="0"/>
                        <a:t>12.5</a:t>
                      </a:r>
                      <a:endParaRPr lang="en-US" sz="1200" dirty="0">
                        <a:solidFill>
                          <a:schemeClr val="tx1"/>
                        </a:solidFill>
                      </a:endParaRPr>
                    </a:p>
                  </a:txBody>
                  <a:tcPr/>
                </a:tc>
                <a:tc rowSpan="3">
                  <a:txBody>
                    <a:bodyPr/>
                    <a:lstStyle/>
                    <a:p>
                      <a:endParaRPr lang="en-US" sz="1200" dirty="0" smtClean="0"/>
                    </a:p>
                    <a:p>
                      <a:pPr algn="ctr"/>
                      <a:r>
                        <a:rPr lang="en-US" sz="1200" dirty="0" smtClean="0"/>
                        <a:t>12</a:t>
                      </a:r>
                      <a:endParaRPr lang="en-US" sz="1200" dirty="0">
                        <a:solidFill>
                          <a:schemeClr val="tx1"/>
                        </a:solidFill>
                      </a:endParaRPr>
                    </a:p>
                  </a:txBody>
                  <a:tcPr/>
                </a:tc>
                <a:tc rowSpan="3">
                  <a:txBody>
                    <a:bodyPr/>
                    <a:lstStyle/>
                    <a:p>
                      <a:endParaRPr lang="en-US" sz="1200" dirty="0" smtClean="0"/>
                    </a:p>
                    <a:p>
                      <a:pPr algn="ctr"/>
                      <a:r>
                        <a:rPr lang="en-US" sz="1200" dirty="0" smtClean="0"/>
                        <a:t>200</a:t>
                      </a:r>
                      <a:endParaRPr lang="en-US" sz="1200" dirty="0">
                        <a:solidFill>
                          <a:schemeClr val="tx1"/>
                        </a:solidFill>
                      </a:endParaRPr>
                    </a:p>
                  </a:txBody>
                  <a:tcPr/>
                </a:tc>
                <a:tc rowSpan="3">
                  <a:txBody>
                    <a:bodyPr/>
                    <a:lstStyle/>
                    <a:p>
                      <a:pPr algn="ctr"/>
                      <a:endParaRPr lang="en-US" sz="1200" dirty="0" smtClean="0"/>
                    </a:p>
                    <a:p>
                      <a:pPr algn="ctr"/>
                      <a:r>
                        <a:rPr lang="en-US" sz="1200" dirty="0" smtClean="0"/>
                        <a:t>6</a:t>
                      </a:r>
                    </a:p>
                  </a:txBody>
                  <a:tcPr/>
                </a:tc>
                <a:tc>
                  <a:txBody>
                    <a:bodyPr/>
                    <a:lstStyle/>
                    <a:p>
                      <a:r>
                        <a:rPr lang="en-US" sz="1200" dirty="0" smtClean="0"/>
                        <a:t>0.13%</a:t>
                      </a:r>
                      <a:endParaRPr lang="en-US" sz="1200" dirty="0">
                        <a:solidFill>
                          <a:schemeClr val="tx1"/>
                        </a:solidFill>
                      </a:endParaRPr>
                    </a:p>
                  </a:txBody>
                  <a:tcPr/>
                </a:tc>
                <a:tc rowSpan="3">
                  <a:txBody>
                    <a:bodyPr/>
                    <a:lstStyle/>
                    <a:p>
                      <a:endParaRPr lang="en-US" sz="1200" dirty="0" smtClean="0"/>
                    </a:p>
                    <a:p>
                      <a:pPr algn="ctr"/>
                      <a:r>
                        <a:rPr lang="en-US" sz="1200" dirty="0" smtClean="0"/>
                        <a:t>0.2%</a:t>
                      </a:r>
                      <a:endParaRPr lang="en-US" sz="1200" dirty="0">
                        <a:solidFill>
                          <a:schemeClr val="tx1"/>
                        </a:solidFill>
                      </a:endParaRPr>
                    </a:p>
                  </a:txBody>
                  <a:tcPr/>
                </a:tc>
                <a:tc rowSpan="3">
                  <a:txBody>
                    <a:bodyPr/>
                    <a:lstStyle/>
                    <a:p>
                      <a:endParaRPr lang="en-US" sz="1200" dirty="0" smtClean="0">
                        <a:solidFill>
                          <a:schemeClr val="tx1"/>
                        </a:solidFill>
                      </a:endParaRPr>
                    </a:p>
                    <a:p>
                      <a:pPr algn="ctr"/>
                      <a:r>
                        <a:rPr lang="en-US" sz="1200" dirty="0" smtClean="0">
                          <a:solidFill>
                            <a:schemeClr val="tx1"/>
                          </a:solidFill>
                        </a:rPr>
                        <a:t>~0.4 (</a:t>
                      </a:r>
                      <a:r>
                        <a:rPr lang="en-US" sz="1200" dirty="0" err="1" smtClean="0">
                          <a:solidFill>
                            <a:schemeClr val="tx1"/>
                          </a:solidFill>
                        </a:rPr>
                        <a:t>I</a:t>
                      </a:r>
                      <a:r>
                        <a:rPr lang="en-US" sz="1200" baseline="-25000" dirty="0" err="1" smtClean="0">
                          <a:solidFill>
                            <a:schemeClr val="tx1"/>
                          </a:solidFill>
                        </a:rPr>
                        <a:t>ring</a:t>
                      </a:r>
                      <a:r>
                        <a:rPr lang="en-US" sz="1200" baseline="0" dirty="0" smtClean="0">
                          <a:solidFill>
                            <a:schemeClr val="tx1"/>
                          </a:solidFill>
                        </a:rPr>
                        <a:t>=341mA)</a:t>
                      </a:r>
                      <a:endParaRPr lang="en-US" sz="1200" dirty="0">
                        <a:solidFill>
                          <a:schemeClr val="tx1"/>
                        </a:solidFill>
                      </a:endParaRPr>
                    </a:p>
                  </a:txBody>
                  <a:tcPr/>
                </a:tc>
              </a:tr>
              <a:tr h="280969">
                <a:tc>
                  <a:txBody>
                    <a:bodyPr/>
                    <a:lstStyle/>
                    <a:p>
                      <a:r>
                        <a:rPr lang="en-US" sz="1200" dirty="0" smtClean="0"/>
                        <a:t>C50</a:t>
                      </a:r>
                      <a:endParaRPr lang="en-US" sz="1200" dirty="0">
                        <a:solidFill>
                          <a:schemeClr val="tx1"/>
                        </a:solidFill>
                      </a:endParaRPr>
                    </a:p>
                  </a:txBody>
                  <a:tcPr/>
                </a:tc>
                <a:tc>
                  <a:txBody>
                    <a:bodyPr/>
                    <a:lstStyle/>
                    <a:p>
                      <a:r>
                        <a:rPr lang="en-US" sz="1200" dirty="0" smtClean="0"/>
                        <a:t>6.6×10</a:t>
                      </a:r>
                      <a:r>
                        <a:rPr lang="en-US" sz="1200" baseline="30000" dirty="0" smtClean="0"/>
                        <a:t>6</a:t>
                      </a:r>
                      <a:endParaRPr lang="en-US" sz="1200" dirty="0">
                        <a:solidFill>
                          <a:schemeClr val="tx1"/>
                        </a:solidFill>
                      </a:endParaRPr>
                    </a:p>
                  </a:txBody>
                  <a:tcPr/>
                </a:tc>
                <a:tc>
                  <a:txBody>
                    <a:bodyPr/>
                    <a:lstStyle/>
                    <a:p>
                      <a:r>
                        <a:rPr lang="en-US" sz="1200" dirty="0" smtClean="0"/>
                        <a:t>6.0</a:t>
                      </a:r>
                      <a:endParaRPr lang="en-US" sz="1200" dirty="0">
                        <a:solidFill>
                          <a:schemeClr val="tx1"/>
                        </a:solidFill>
                      </a:endParaRPr>
                    </a:p>
                  </a:txBody>
                  <a:tcPr/>
                </a:tc>
                <a:tc vMerge="1">
                  <a:txBody>
                    <a:bodyPr/>
                    <a:lstStyle/>
                    <a:p>
                      <a:endParaRPr lang="en-US" sz="1400" dirty="0">
                        <a:solidFill>
                          <a:schemeClr val="tx1"/>
                        </a:solidFill>
                      </a:endParaRPr>
                    </a:p>
                  </a:txBody>
                  <a:tcPr/>
                </a:tc>
                <a:tc vMerge="1">
                  <a:txBody>
                    <a:bodyPr/>
                    <a:lstStyle/>
                    <a:p>
                      <a:endParaRPr lang="en-US" sz="1400" dirty="0">
                        <a:solidFill>
                          <a:schemeClr val="tx1"/>
                        </a:solidFill>
                      </a:endParaRPr>
                    </a:p>
                  </a:txBody>
                  <a:tcPr/>
                </a:tc>
                <a:tc vMerge="1">
                  <a:txBody>
                    <a:bodyPr/>
                    <a:lstStyle/>
                    <a:p>
                      <a:endParaRPr lang="en-US" sz="1200" dirty="0">
                        <a:solidFill>
                          <a:schemeClr val="tx1"/>
                        </a:solidFill>
                      </a:endParaRPr>
                    </a:p>
                  </a:txBody>
                  <a:tcPr/>
                </a:tc>
                <a:tc>
                  <a:txBody>
                    <a:bodyPr/>
                    <a:lstStyle/>
                    <a:p>
                      <a:r>
                        <a:rPr lang="en-US" sz="1200" dirty="0" smtClean="0"/>
                        <a:t>0.14%</a:t>
                      </a:r>
                      <a:endParaRPr lang="en-US" sz="1200" dirty="0">
                        <a:solidFill>
                          <a:schemeClr val="tx1"/>
                        </a:solidFill>
                      </a:endParaRPr>
                    </a:p>
                  </a:txBody>
                  <a:tcPr/>
                </a:tc>
                <a:tc vMerge="1">
                  <a:txBody>
                    <a:bodyPr/>
                    <a:lstStyle/>
                    <a:p>
                      <a:endParaRPr lang="en-US" sz="1400" dirty="0">
                        <a:solidFill>
                          <a:schemeClr val="tx1"/>
                        </a:solidFill>
                      </a:endParaRPr>
                    </a:p>
                  </a:txBody>
                  <a:tcPr/>
                </a:tc>
                <a:tc vMerge="1">
                  <a:txBody>
                    <a:bodyPr/>
                    <a:lstStyle/>
                    <a:p>
                      <a:endParaRPr lang="en-US" sz="1400" dirty="0">
                        <a:solidFill>
                          <a:schemeClr val="tx1"/>
                        </a:solidFill>
                      </a:endParaRPr>
                    </a:p>
                  </a:txBody>
                  <a:tcPr/>
                </a:tc>
              </a:tr>
              <a:tr h="280969">
                <a:tc>
                  <a:txBody>
                    <a:bodyPr/>
                    <a:lstStyle/>
                    <a:p>
                      <a:r>
                        <a:rPr lang="en-US" sz="1200" dirty="0" smtClean="0"/>
                        <a:t>C20</a:t>
                      </a:r>
                      <a:endParaRPr lang="en-US" sz="1200" dirty="0">
                        <a:solidFill>
                          <a:schemeClr val="tx1"/>
                        </a:solidFill>
                      </a:endParaRPr>
                    </a:p>
                  </a:txBody>
                  <a:tcPr/>
                </a:tc>
                <a:tc>
                  <a:txBody>
                    <a:bodyPr/>
                    <a:lstStyle/>
                    <a:p>
                      <a:r>
                        <a:rPr lang="en-US" sz="1200" dirty="0" smtClean="0"/>
                        <a:t>6.6×10</a:t>
                      </a:r>
                      <a:r>
                        <a:rPr lang="en-US" sz="1200" baseline="30000" dirty="0" smtClean="0"/>
                        <a:t>6</a:t>
                      </a:r>
                      <a:endParaRPr lang="en-US" sz="1200" dirty="0">
                        <a:solidFill>
                          <a:schemeClr val="tx1"/>
                        </a:solidFill>
                      </a:endParaRPr>
                    </a:p>
                  </a:txBody>
                  <a:tcPr/>
                </a:tc>
                <a:tc>
                  <a:txBody>
                    <a:bodyPr/>
                    <a:lstStyle/>
                    <a:p>
                      <a:r>
                        <a:rPr lang="en-US" sz="1200" dirty="0" smtClean="0"/>
                        <a:t>3.0</a:t>
                      </a:r>
                      <a:endParaRPr lang="en-US" sz="1200" dirty="0">
                        <a:solidFill>
                          <a:schemeClr val="tx1"/>
                        </a:solidFill>
                      </a:endParaRPr>
                    </a:p>
                  </a:txBody>
                  <a:tcPr/>
                </a:tc>
                <a:tc vMerge="1">
                  <a:txBody>
                    <a:bodyPr/>
                    <a:lstStyle/>
                    <a:p>
                      <a:endParaRPr lang="en-US" sz="1400" dirty="0">
                        <a:solidFill>
                          <a:schemeClr val="tx1"/>
                        </a:solidFill>
                      </a:endParaRPr>
                    </a:p>
                  </a:txBody>
                  <a:tcPr/>
                </a:tc>
                <a:tc vMerge="1">
                  <a:txBody>
                    <a:bodyPr/>
                    <a:lstStyle/>
                    <a:p>
                      <a:endParaRPr lang="en-US" sz="1400" dirty="0">
                        <a:solidFill>
                          <a:schemeClr val="tx1"/>
                        </a:solidFill>
                      </a:endParaRPr>
                    </a:p>
                  </a:txBody>
                  <a:tcPr/>
                </a:tc>
                <a:tc vMerge="1">
                  <a:txBody>
                    <a:bodyPr/>
                    <a:lstStyle/>
                    <a:p>
                      <a:endParaRPr lang="en-US" sz="1200" dirty="0">
                        <a:solidFill>
                          <a:schemeClr val="tx1"/>
                        </a:solidFill>
                      </a:endParaRPr>
                    </a:p>
                  </a:txBody>
                  <a:tcPr/>
                </a:tc>
                <a:tc>
                  <a:txBody>
                    <a:bodyPr/>
                    <a:lstStyle/>
                    <a:p>
                      <a:r>
                        <a:rPr lang="en-US" sz="1200" dirty="0" smtClean="0"/>
                        <a:t>0.29%</a:t>
                      </a:r>
                      <a:endParaRPr lang="en-US" sz="1200" dirty="0">
                        <a:solidFill>
                          <a:schemeClr val="tx1"/>
                        </a:solidFill>
                      </a:endParaRPr>
                    </a:p>
                  </a:txBody>
                  <a:tcPr/>
                </a:tc>
                <a:tc vMerge="1">
                  <a:txBody>
                    <a:bodyPr/>
                    <a:lstStyle/>
                    <a:p>
                      <a:endParaRPr lang="en-US" sz="1400" dirty="0">
                        <a:solidFill>
                          <a:schemeClr val="tx1"/>
                        </a:solidFill>
                      </a:endParaRPr>
                    </a:p>
                  </a:txBody>
                  <a:tcPr/>
                </a:tc>
                <a:tc vMerge="1">
                  <a:txBody>
                    <a:bodyPr/>
                    <a:lstStyle/>
                    <a:p>
                      <a:endParaRPr lang="en-US" sz="1400" dirty="0">
                        <a:solidFill>
                          <a:schemeClr val="tx1"/>
                        </a:solidFill>
                      </a:endParaRPr>
                    </a:p>
                  </a:txBody>
                  <a:tcPr/>
                </a:tc>
              </a:tr>
              <a:tr h="280969">
                <a:tc>
                  <a:txBody>
                    <a:bodyPr/>
                    <a:lstStyle/>
                    <a:p>
                      <a:r>
                        <a:rPr lang="en-US" sz="1200" dirty="0" smtClean="0"/>
                        <a:t>C100</a:t>
                      </a:r>
                      <a:endParaRPr lang="en-US" sz="1200" dirty="0">
                        <a:solidFill>
                          <a:schemeClr val="tx1"/>
                        </a:solidFill>
                      </a:endParaRPr>
                    </a:p>
                  </a:txBody>
                  <a:tcPr/>
                </a:tc>
                <a:tc>
                  <a:txBody>
                    <a:bodyPr/>
                    <a:lstStyle/>
                    <a:p>
                      <a:r>
                        <a:rPr lang="en-US" sz="1200" dirty="0" smtClean="0"/>
                        <a:t>3.2×10</a:t>
                      </a:r>
                      <a:r>
                        <a:rPr lang="en-US" sz="1200" baseline="30000" dirty="0" smtClean="0"/>
                        <a:t>7</a:t>
                      </a:r>
                      <a:endParaRPr lang="en-US" sz="1200" dirty="0">
                        <a:solidFill>
                          <a:schemeClr val="tx1"/>
                        </a:solidFill>
                      </a:endParaRPr>
                    </a:p>
                  </a:txBody>
                  <a:tcPr/>
                </a:tc>
                <a:tc>
                  <a:txBody>
                    <a:bodyPr/>
                    <a:lstStyle/>
                    <a:p>
                      <a:r>
                        <a:rPr lang="en-US" sz="1200" dirty="0" smtClean="0">
                          <a:solidFill>
                            <a:schemeClr val="tx1"/>
                          </a:solidFill>
                        </a:rPr>
                        <a:t>6.25</a:t>
                      </a:r>
                      <a:endParaRPr lang="en-US" sz="1200" dirty="0">
                        <a:solidFill>
                          <a:schemeClr val="tx1"/>
                        </a:solidFill>
                      </a:endParaRPr>
                    </a:p>
                  </a:txBody>
                  <a:tcPr/>
                </a:tc>
                <a:tc rowSpan="3">
                  <a:txBody>
                    <a:bodyPr/>
                    <a:lstStyle/>
                    <a:p>
                      <a:endParaRPr lang="en-US" sz="1200" dirty="0" smtClean="0">
                        <a:solidFill>
                          <a:schemeClr val="tx1"/>
                        </a:solidFill>
                      </a:endParaRPr>
                    </a:p>
                    <a:p>
                      <a:pPr algn="ctr"/>
                      <a:r>
                        <a:rPr lang="en-US" sz="1200" dirty="0" smtClean="0">
                          <a:solidFill>
                            <a:schemeClr val="tx1"/>
                          </a:solidFill>
                        </a:rPr>
                        <a:t>6</a:t>
                      </a:r>
                      <a:endParaRPr lang="en-US" sz="1200" dirty="0">
                        <a:solidFill>
                          <a:schemeClr val="tx1"/>
                        </a:solidFill>
                      </a:endParaRPr>
                    </a:p>
                  </a:txBody>
                  <a:tcPr/>
                </a:tc>
                <a:tc rowSpan="3">
                  <a:txBody>
                    <a:bodyPr/>
                    <a:lstStyle/>
                    <a:p>
                      <a:endParaRPr lang="en-US" sz="1200" dirty="0" smtClean="0">
                        <a:solidFill>
                          <a:schemeClr val="tx1"/>
                        </a:solidFill>
                      </a:endParaRPr>
                    </a:p>
                    <a:p>
                      <a:pPr algn="ctr"/>
                      <a:r>
                        <a:rPr lang="en-US" sz="1200" dirty="0" smtClean="0">
                          <a:solidFill>
                            <a:schemeClr val="tx1"/>
                          </a:solidFill>
                        </a:rPr>
                        <a:t>100</a:t>
                      </a:r>
                      <a:endParaRPr lang="en-US" sz="1200" dirty="0">
                        <a:solidFill>
                          <a:schemeClr val="tx1"/>
                        </a:solidFill>
                      </a:endParaRPr>
                    </a:p>
                  </a:txBody>
                  <a:tcPr/>
                </a:tc>
                <a:tc rowSpan="3">
                  <a:txBody>
                    <a:bodyPr/>
                    <a:lstStyle/>
                    <a:p>
                      <a:pPr algn="ctr"/>
                      <a:endParaRPr lang="en-US" sz="1200" dirty="0" smtClean="0">
                        <a:solidFill>
                          <a:schemeClr val="tx1"/>
                        </a:solidFill>
                      </a:endParaRPr>
                    </a:p>
                    <a:p>
                      <a:pPr algn="ctr"/>
                      <a:r>
                        <a:rPr lang="en-US" sz="1200" dirty="0" smtClean="0">
                          <a:solidFill>
                            <a:schemeClr val="tx1"/>
                          </a:solidFill>
                        </a:rPr>
                        <a:t>47</a:t>
                      </a:r>
                    </a:p>
                  </a:txBody>
                  <a:tcPr/>
                </a:tc>
                <a:tc>
                  <a:txBody>
                    <a:bodyPr/>
                    <a:lstStyle/>
                    <a:p>
                      <a:r>
                        <a:rPr lang="en-US" sz="1200" dirty="0" smtClean="0"/>
                        <a:t>0.13%</a:t>
                      </a:r>
                      <a:endParaRPr lang="en-US" sz="1200" dirty="0">
                        <a:solidFill>
                          <a:schemeClr val="tx1"/>
                        </a:solidFill>
                      </a:endParaRPr>
                    </a:p>
                  </a:txBody>
                  <a:tcPr/>
                </a:tc>
                <a:tc rowSpan="3">
                  <a:txBody>
                    <a:bodyPr/>
                    <a:lstStyle/>
                    <a:p>
                      <a:endParaRPr lang="en-US" sz="1200" dirty="0" smtClean="0"/>
                    </a:p>
                    <a:p>
                      <a:pPr algn="ctr"/>
                      <a:r>
                        <a:rPr lang="en-US" sz="1200" dirty="0" smtClean="0"/>
                        <a:t>0.2%</a:t>
                      </a:r>
                      <a:endParaRPr lang="en-US" sz="1200" dirty="0">
                        <a:solidFill>
                          <a:schemeClr val="tx1"/>
                        </a:solidFill>
                      </a:endParaRPr>
                    </a:p>
                  </a:txBody>
                  <a:tcPr/>
                </a:tc>
                <a:tc rowSpan="3">
                  <a:txBody>
                    <a:bodyPr/>
                    <a:lstStyle/>
                    <a:p>
                      <a:endParaRPr lang="en-US" sz="1200" dirty="0" smtClean="0">
                        <a:solidFill>
                          <a:schemeClr val="tx1"/>
                        </a:solidFill>
                      </a:endParaRPr>
                    </a:p>
                    <a:p>
                      <a:pPr algn="ctr"/>
                      <a:r>
                        <a:rPr lang="en-US" sz="1200" dirty="0" smtClean="0">
                          <a:solidFill>
                            <a:schemeClr val="tx1"/>
                          </a:solidFill>
                        </a:rPr>
                        <a:t>~50 (</a:t>
                      </a:r>
                      <a:r>
                        <a:rPr kumimoji="0" lang="en-US" sz="1200" b="0" i="0" u="none" strike="noStrike" kern="1200" cap="none" spc="0" normalizeH="0" baseline="0" noProof="0" dirty="0" err="1" smtClean="0">
                          <a:ln>
                            <a:noFill/>
                          </a:ln>
                          <a:solidFill>
                            <a:srgbClr val="000000"/>
                          </a:solidFill>
                          <a:effectLst/>
                          <a:uLnTx/>
                          <a:uFillTx/>
                          <a:latin typeface="+mn-lt"/>
                          <a:ea typeface="+mn-ea"/>
                          <a:cs typeface="+mn-cs"/>
                        </a:rPr>
                        <a:t>I</a:t>
                      </a:r>
                      <a:r>
                        <a:rPr kumimoji="0" lang="en-US" sz="1200" b="0" i="0" u="none" strike="noStrike" kern="1200" cap="none" spc="0" normalizeH="0" baseline="-25000" noProof="0" dirty="0" err="1" smtClean="0">
                          <a:ln>
                            <a:noFill/>
                          </a:ln>
                          <a:solidFill>
                            <a:srgbClr val="000000"/>
                          </a:solidFill>
                          <a:effectLst/>
                          <a:uLnTx/>
                          <a:uFillTx/>
                          <a:latin typeface="+mn-lt"/>
                          <a:ea typeface="+mn-ea"/>
                          <a:cs typeface="+mn-cs"/>
                        </a:rPr>
                        <a:t>ring</a:t>
                      </a:r>
                      <a:r>
                        <a:rPr kumimoji="0" lang="en-US" sz="1200" b="0" i="0" u="none" strike="noStrike" kern="1200" cap="none" spc="0" normalizeH="0" baseline="0" noProof="0" dirty="0" smtClean="0">
                          <a:ln>
                            <a:noFill/>
                          </a:ln>
                          <a:solidFill>
                            <a:srgbClr val="000000"/>
                          </a:solidFill>
                          <a:effectLst/>
                          <a:uLnTx/>
                          <a:uFillTx/>
                          <a:latin typeface="+mn-lt"/>
                          <a:ea typeface="+mn-ea"/>
                          <a:cs typeface="+mn-cs"/>
                        </a:rPr>
                        <a:t>=3</a:t>
                      </a:r>
                      <a:r>
                        <a:rPr lang="en-US" sz="1200" dirty="0" smtClean="0">
                          <a:solidFill>
                            <a:schemeClr val="tx1"/>
                          </a:solidFill>
                        </a:rPr>
                        <a:t>A)</a:t>
                      </a:r>
                      <a:endParaRPr lang="en-US" sz="1200" dirty="0">
                        <a:solidFill>
                          <a:schemeClr val="tx1"/>
                        </a:solidFill>
                      </a:endParaRPr>
                    </a:p>
                  </a:txBody>
                  <a:tcPr/>
                </a:tc>
              </a:tr>
              <a:tr h="280969">
                <a:tc>
                  <a:txBody>
                    <a:bodyPr/>
                    <a:lstStyle/>
                    <a:p>
                      <a:r>
                        <a:rPr lang="en-US" sz="1200" dirty="0" smtClean="0"/>
                        <a:t>C50</a:t>
                      </a:r>
                      <a:endParaRPr lang="en-US" sz="1200" dirty="0">
                        <a:solidFill>
                          <a:schemeClr val="tx1"/>
                        </a:solidFill>
                      </a:endParaRPr>
                    </a:p>
                  </a:txBody>
                  <a:tcPr/>
                </a:tc>
                <a:tc>
                  <a:txBody>
                    <a:bodyPr/>
                    <a:lstStyle/>
                    <a:p>
                      <a:r>
                        <a:rPr lang="en-US" sz="1200" dirty="0" smtClean="0"/>
                        <a:t>6.6×10</a:t>
                      </a:r>
                      <a:r>
                        <a:rPr lang="en-US" sz="1200" baseline="30000" dirty="0" smtClean="0"/>
                        <a:t>6</a:t>
                      </a:r>
                      <a:endParaRPr lang="en-US" sz="1200" dirty="0">
                        <a:solidFill>
                          <a:schemeClr val="tx1"/>
                        </a:solidFill>
                      </a:endParaRPr>
                    </a:p>
                  </a:txBody>
                  <a:tcPr/>
                </a:tc>
                <a:tc>
                  <a:txBody>
                    <a:bodyPr/>
                    <a:lstStyle/>
                    <a:p>
                      <a:r>
                        <a:rPr lang="en-US" sz="1200" dirty="0" smtClean="0">
                          <a:solidFill>
                            <a:schemeClr val="tx1"/>
                          </a:solidFill>
                        </a:rPr>
                        <a:t>3.0</a:t>
                      </a:r>
                      <a:endParaRPr lang="en-US" sz="1200" dirty="0">
                        <a:solidFill>
                          <a:schemeClr val="tx1"/>
                        </a:solidFill>
                      </a:endParaRPr>
                    </a:p>
                  </a:txBody>
                  <a:tcPr/>
                </a:tc>
                <a:tc vMerge="1">
                  <a:txBody>
                    <a:bodyPr/>
                    <a:lstStyle/>
                    <a:p>
                      <a:endParaRPr lang="en-US" sz="1400" dirty="0">
                        <a:solidFill>
                          <a:schemeClr val="tx1"/>
                        </a:solidFill>
                      </a:endParaRPr>
                    </a:p>
                  </a:txBody>
                  <a:tcPr/>
                </a:tc>
                <a:tc vMerge="1">
                  <a:txBody>
                    <a:bodyPr/>
                    <a:lstStyle/>
                    <a:p>
                      <a:endParaRPr lang="en-US" sz="1400" dirty="0">
                        <a:solidFill>
                          <a:schemeClr val="tx1"/>
                        </a:solidFill>
                      </a:endParaRPr>
                    </a:p>
                  </a:txBody>
                  <a:tcPr/>
                </a:tc>
                <a:tc vMerge="1">
                  <a:txBody>
                    <a:bodyPr/>
                    <a:lstStyle/>
                    <a:p>
                      <a:endParaRPr lang="en-US" sz="1200" dirty="0">
                        <a:solidFill>
                          <a:schemeClr val="tx1"/>
                        </a:solidFill>
                      </a:endParaRPr>
                    </a:p>
                  </a:txBody>
                  <a:tcPr/>
                </a:tc>
                <a:tc>
                  <a:txBody>
                    <a:bodyPr/>
                    <a:lstStyle/>
                    <a:p>
                      <a:r>
                        <a:rPr lang="en-US" sz="1200" dirty="0" smtClean="0"/>
                        <a:t>0.14%</a:t>
                      </a:r>
                      <a:endParaRPr lang="en-US" sz="1200" dirty="0">
                        <a:solidFill>
                          <a:schemeClr val="tx1"/>
                        </a:solidFill>
                      </a:endParaRPr>
                    </a:p>
                  </a:txBody>
                  <a:tcPr/>
                </a:tc>
                <a:tc vMerge="1">
                  <a:txBody>
                    <a:bodyPr/>
                    <a:lstStyle/>
                    <a:p>
                      <a:endParaRPr lang="en-US" sz="1400" dirty="0">
                        <a:solidFill>
                          <a:schemeClr val="tx1"/>
                        </a:solidFill>
                      </a:endParaRPr>
                    </a:p>
                  </a:txBody>
                  <a:tcPr/>
                </a:tc>
                <a:tc vMerge="1">
                  <a:txBody>
                    <a:bodyPr/>
                    <a:lstStyle/>
                    <a:p>
                      <a:endParaRPr lang="en-US" sz="1400" dirty="0">
                        <a:solidFill>
                          <a:schemeClr val="tx1"/>
                        </a:solidFill>
                      </a:endParaRPr>
                    </a:p>
                  </a:txBody>
                  <a:tcPr/>
                </a:tc>
              </a:tr>
              <a:tr h="280969">
                <a:tc>
                  <a:txBody>
                    <a:bodyPr/>
                    <a:lstStyle/>
                    <a:p>
                      <a:r>
                        <a:rPr lang="en-US" sz="1200" dirty="0" smtClean="0"/>
                        <a:t>C20</a:t>
                      </a:r>
                      <a:endParaRPr lang="en-US" sz="1200" dirty="0">
                        <a:solidFill>
                          <a:schemeClr val="tx1"/>
                        </a:solidFill>
                      </a:endParaRPr>
                    </a:p>
                  </a:txBody>
                  <a:tcPr/>
                </a:tc>
                <a:tc>
                  <a:txBody>
                    <a:bodyPr/>
                    <a:lstStyle/>
                    <a:p>
                      <a:r>
                        <a:rPr lang="en-US" sz="1200" dirty="0" smtClean="0"/>
                        <a:t>6.6×10</a:t>
                      </a:r>
                      <a:r>
                        <a:rPr lang="en-US" sz="1200" baseline="30000" dirty="0" smtClean="0"/>
                        <a:t>6</a:t>
                      </a:r>
                      <a:endParaRPr lang="en-US" sz="1200" dirty="0">
                        <a:solidFill>
                          <a:schemeClr val="tx1"/>
                        </a:solidFill>
                      </a:endParaRPr>
                    </a:p>
                  </a:txBody>
                  <a:tcPr/>
                </a:tc>
                <a:tc>
                  <a:txBody>
                    <a:bodyPr/>
                    <a:lstStyle/>
                    <a:p>
                      <a:r>
                        <a:rPr lang="en-US" sz="1200" dirty="0" smtClean="0">
                          <a:solidFill>
                            <a:schemeClr val="tx1"/>
                          </a:solidFill>
                        </a:rPr>
                        <a:t>1.5</a:t>
                      </a:r>
                      <a:endParaRPr lang="en-US" sz="1200" dirty="0">
                        <a:solidFill>
                          <a:schemeClr val="tx1"/>
                        </a:solidFill>
                      </a:endParaRPr>
                    </a:p>
                  </a:txBody>
                  <a:tcPr/>
                </a:tc>
                <a:tc vMerge="1">
                  <a:txBody>
                    <a:bodyPr/>
                    <a:lstStyle/>
                    <a:p>
                      <a:endParaRPr lang="en-US" sz="1400" dirty="0">
                        <a:solidFill>
                          <a:schemeClr val="tx1"/>
                        </a:solidFill>
                      </a:endParaRPr>
                    </a:p>
                  </a:txBody>
                  <a:tcPr/>
                </a:tc>
                <a:tc vMerge="1">
                  <a:txBody>
                    <a:bodyPr/>
                    <a:lstStyle/>
                    <a:p>
                      <a:endParaRPr lang="en-US" sz="1400" dirty="0">
                        <a:solidFill>
                          <a:schemeClr val="tx1"/>
                        </a:solidFill>
                      </a:endParaRPr>
                    </a:p>
                  </a:txBody>
                  <a:tcPr/>
                </a:tc>
                <a:tc vMerge="1">
                  <a:txBody>
                    <a:bodyPr/>
                    <a:lstStyle/>
                    <a:p>
                      <a:endParaRPr lang="en-US" sz="1200" dirty="0">
                        <a:solidFill>
                          <a:schemeClr val="tx1"/>
                        </a:solidFill>
                      </a:endParaRPr>
                    </a:p>
                  </a:txBody>
                  <a:tcPr/>
                </a:tc>
                <a:tc>
                  <a:txBody>
                    <a:bodyPr/>
                    <a:lstStyle/>
                    <a:p>
                      <a:r>
                        <a:rPr lang="en-US" sz="1200" dirty="0" smtClean="0"/>
                        <a:t>0.29%</a:t>
                      </a:r>
                      <a:endParaRPr lang="en-US" sz="1200" dirty="0">
                        <a:solidFill>
                          <a:schemeClr val="tx1"/>
                        </a:solidFill>
                      </a:endParaRPr>
                    </a:p>
                  </a:txBody>
                  <a:tcPr/>
                </a:tc>
                <a:tc vMerge="1">
                  <a:txBody>
                    <a:bodyPr/>
                    <a:lstStyle/>
                    <a:p>
                      <a:endParaRPr lang="en-US" sz="1400" dirty="0">
                        <a:solidFill>
                          <a:schemeClr val="tx1"/>
                        </a:solidFill>
                      </a:endParaRPr>
                    </a:p>
                  </a:txBody>
                  <a:tcPr/>
                </a:tc>
                <a:tc vMerge="1">
                  <a:txBody>
                    <a:bodyPr/>
                    <a:lstStyle/>
                    <a:p>
                      <a:endParaRPr lang="en-US" sz="1400" dirty="0">
                        <a:solidFill>
                          <a:schemeClr val="tx1"/>
                        </a:solidFill>
                      </a:endParaRPr>
                    </a:p>
                  </a:txBody>
                  <a:tcPr/>
                </a:tc>
              </a:tr>
              <a:tr h="280969">
                <a:tc>
                  <a:txBody>
                    <a:bodyPr/>
                    <a:lstStyle/>
                    <a:p>
                      <a:r>
                        <a:rPr lang="en-US" sz="1200" dirty="0" smtClean="0"/>
                        <a:t>C100</a:t>
                      </a:r>
                      <a:endParaRPr lang="en-US" sz="1200" dirty="0">
                        <a:solidFill>
                          <a:schemeClr val="tx1"/>
                        </a:solidFill>
                      </a:endParaRPr>
                    </a:p>
                  </a:txBody>
                  <a:tcPr/>
                </a:tc>
                <a:tc>
                  <a:txBody>
                    <a:bodyPr/>
                    <a:lstStyle/>
                    <a:p>
                      <a:r>
                        <a:rPr lang="en-US" sz="1200" dirty="0" smtClean="0"/>
                        <a:t>3.2×10</a:t>
                      </a:r>
                      <a:r>
                        <a:rPr lang="en-US" sz="1200" baseline="30000" dirty="0" smtClean="0"/>
                        <a:t>7</a:t>
                      </a:r>
                      <a:endParaRPr lang="en-US" sz="1200" dirty="0">
                        <a:solidFill>
                          <a:schemeClr val="tx1"/>
                        </a:solidFill>
                      </a:endParaRPr>
                    </a:p>
                  </a:txBody>
                  <a:tcPr/>
                </a:tc>
                <a:tc>
                  <a:txBody>
                    <a:bodyPr/>
                    <a:lstStyle/>
                    <a:p>
                      <a:r>
                        <a:rPr lang="en-US" sz="1200" dirty="0" smtClean="0"/>
                        <a:t>3.1</a:t>
                      </a:r>
                      <a:endParaRPr lang="en-US" sz="1200" dirty="0">
                        <a:solidFill>
                          <a:schemeClr val="tx1"/>
                        </a:solidFill>
                      </a:endParaRPr>
                    </a:p>
                  </a:txBody>
                  <a:tcPr/>
                </a:tc>
                <a:tc rowSpan="3">
                  <a:txBody>
                    <a:bodyPr/>
                    <a:lstStyle/>
                    <a:p>
                      <a:pPr algn="ctr"/>
                      <a:endParaRPr lang="en-US" sz="1200" dirty="0" smtClean="0">
                        <a:solidFill>
                          <a:schemeClr val="tx1"/>
                        </a:solidFill>
                      </a:endParaRPr>
                    </a:p>
                    <a:p>
                      <a:pPr algn="ctr"/>
                      <a:r>
                        <a:rPr lang="en-US" sz="1200" dirty="0" smtClean="0">
                          <a:solidFill>
                            <a:schemeClr val="tx1"/>
                          </a:solidFill>
                        </a:rPr>
                        <a:t>3</a:t>
                      </a:r>
                      <a:endParaRPr lang="en-US" sz="1200" dirty="0">
                        <a:solidFill>
                          <a:schemeClr val="tx1"/>
                        </a:solidFill>
                      </a:endParaRPr>
                    </a:p>
                  </a:txBody>
                  <a:tcPr/>
                </a:tc>
                <a:tc rowSpan="3">
                  <a:txBody>
                    <a:bodyPr/>
                    <a:lstStyle/>
                    <a:p>
                      <a:pPr algn="ctr"/>
                      <a:endParaRPr lang="en-US" sz="1200" dirty="0" smtClean="0">
                        <a:solidFill>
                          <a:schemeClr val="tx1"/>
                        </a:solidFill>
                      </a:endParaRPr>
                    </a:p>
                    <a:p>
                      <a:pPr algn="ctr"/>
                      <a:r>
                        <a:rPr lang="en-US" sz="1200" dirty="0" smtClean="0">
                          <a:solidFill>
                            <a:schemeClr val="tx1"/>
                          </a:solidFill>
                        </a:rPr>
                        <a:t>50</a:t>
                      </a:r>
                    </a:p>
                  </a:txBody>
                  <a:tcPr/>
                </a:tc>
                <a:tc rowSpan="3">
                  <a:txBody>
                    <a:bodyPr/>
                    <a:lstStyle/>
                    <a:p>
                      <a:pPr algn="ctr"/>
                      <a:endParaRPr lang="en-US" sz="1200" dirty="0" smtClean="0">
                        <a:solidFill>
                          <a:schemeClr val="tx1"/>
                        </a:solidFill>
                      </a:endParaRPr>
                    </a:p>
                    <a:p>
                      <a:pPr algn="ctr"/>
                      <a:r>
                        <a:rPr lang="en-US" sz="1200" dirty="0" smtClean="0">
                          <a:solidFill>
                            <a:schemeClr val="tx1"/>
                          </a:solidFill>
                        </a:rPr>
                        <a:t>376</a:t>
                      </a:r>
                      <a:endParaRPr lang="en-US" sz="1200" dirty="0">
                        <a:solidFill>
                          <a:schemeClr val="tx1"/>
                        </a:solidFill>
                      </a:endParaRPr>
                    </a:p>
                  </a:txBody>
                  <a:tcPr/>
                </a:tc>
                <a:tc>
                  <a:txBody>
                    <a:bodyPr/>
                    <a:lstStyle/>
                    <a:p>
                      <a:r>
                        <a:rPr lang="en-US" sz="1200" dirty="0" smtClean="0">
                          <a:solidFill>
                            <a:schemeClr val="tx1"/>
                          </a:solidFill>
                        </a:rPr>
                        <a:t>0.13%</a:t>
                      </a:r>
                      <a:endParaRPr lang="en-US" sz="1200" dirty="0">
                        <a:solidFill>
                          <a:schemeClr val="tx1"/>
                        </a:solidFill>
                      </a:endParaRPr>
                    </a:p>
                  </a:txBody>
                  <a:tcPr/>
                </a:tc>
                <a:tc rowSpan="3">
                  <a:txBody>
                    <a:bodyPr/>
                    <a:lstStyle/>
                    <a:p>
                      <a:pPr algn="ctr"/>
                      <a:endParaRPr lang="en-US" sz="1200" dirty="0" smtClean="0">
                        <a:solidFill>
                          <a:schemeClr val="tx1"/>
                        </a:solidFill>
                      </a:endParaRPr>
                    </a:p>
                    <a:p>
                      <a:pPr algn="ctr"/>
                      <a:r>
                        <a:rPr lang="en-US" sz="1200" dirty="0" smtClean="0">
                          <a:solidFill>
                            <a:schemeClr val="tx1"/>
                          </a:solidFill>
                        </a:rPr>
                        <a:t>0.2%</a:t>
                      </a:r>
                      <a:endParaRPr lang="en-US" sz="1200" dirty="0">
                        <a:solidFill>
                          <a:schemeClr val="tx1"/>
                        </a:solidFill>
                      </a:endParaRPr>
                    </a:p>
                  </a:txBody>
                  <a:tcPr/>
                </a:tc>
                <a:tc rowSpan="3">
                  <a:txBody>
                    <a:bodyPr/>
                    <a:lstStyle/>
                    <a:p>
                      <a:pPr algn="ctr"/>
                      <a:endParaRPr lang="en-US" sz="1200" dirty="0" smtClean="0">
                        <a:solidFill>
                          <a:schemeClr val="tx1"/>
                        </a:solidFill>
                      </a:endParaRPr>
                    </a:p>
                    <a:p>
                      <a:pPr algn="ctr"/>
                      <a:r>
                        <a:rPr lang="en-US" sz="1200" dirty="0" smtClean="0">
                          <a:solidFill>
                            <a:schemeClr val="tx1"/>
                          </a:solidFill>
                        </a:rPr>
                        <a:t>~840  (</a:t>
                      </a:r>
                      <a:r>
                        <a:rPr kumimoji="0" lang="en-US" sz="1200" b="0" i="0" u="none" strike="noStrike" kern="1200" cap="none" spc="0" normalizeH="0" baseline="0" noProof="0" dirty="0" err="1" smtClean="0">
                          <a:ln>
                            <a:noFill/>
                          </a:ln>
                          <a:solidFill>
                            <a:srgbClr val="000000"/>
                          </a:solidFill>
                          <a:effectLst/>
                          <a:uLnTx/>
                          <a:uFillTx/>
                          <a:latin typeface="+mn-lt"/>
                          <a:ea typeface="+mn-ea"/>
                          <a:cs typeface="+mn-cs"/>
                        </a:rPr>
                        <a:t>I</a:t>
                      </a:r>
                      <a:r>
                        <a:rPr kumimoji="0" lang="en-US" sz="1200" b="0" i="0" u="none" strike="noStrike" kern="1200" cap="none" spc="0" normalizeH="0" baseline="-25000" noProof="0" dirty="0" err="1" smtClean="0">
                          <a:ln>
                            <a:noFill/>
                          </a:ln>
                          <a:solidFill>
                            <a:srgbClr val="000000"/>
                          </a:solidFill>
                          <a:effectLst/>
                          <a:uLnTx/>
                          <a:uFillTx/>
                          <a:latin typeface="+mn-lt"/>
                          <a:ea typeface="+mn-ea"/>
                          <a:cs typeface="+mn-cs"/>
                        </a:rPr>
                        <a:t>ring</a:t>
                      </a:r>
                      <a:r>
                        <a:rPr kumimoji="0" lang="en-US" sz="1200" b="0" i="0" u="none" strike="noStrike" kern="1200" cap="none" spc="0" normalizeH="0" baseline="0" noProof="0" dirty="0" smtClean="0">
                          <a:ln>
                            <a:noFill/>
                          </a:ln>
                          <a:solidFill>
                            <a:srgbClr val="000000"/>
                          </a:solidFill>
                          <a:effectLst/>
                          <a:uLnTx/>
                          <a:uFillTx/>
                          <a:latin typeface="+mn-lt"/>
                          <a:ea typeface="+mn-ea"/>
                          <a:cs typeface="+mn-cs"/>
                        </a:rPr>
                        <a:t>=3</a:t>
                      </a:r>
                      <a:r>
                        <a:rPr lang="en-US" sz="1200" dirty="0" smtClean="0">
                          <a:solidFill>
                            <a:schemeClr val="tx1"/>
                          </a:solidFill>
                        </a:rPr>
                        <a:t>A)</a:t>
                      </a:r>
                      <a:endParaRPr lang="en-US" sz="1200" dirty="0">
                        <a:solidFill>
                          <a:schemeClr val="tx1"/>
                        </a:solidFill>
                      </a:endParaRPr>
                    </a:p>
                  </a:txBody>
                  <a:tcPr/>
                </a:tc>
              </a:tr>
              <a:tr h="280969">
                <a:tc>
                  <a:txBody>
                    <a:bodyPr/>
                    <a:lstStyle/>
                    <a:p>
                      <a:r>
                        <a:rPr lang="en-US" sz="1200" dirty="0" smtClean="0"/>
                        <a:t>C50</a:t>
                      </a:r>
                      <a:endParaRPr lang="en-US" sz="1200" dirty="0">
                        <a:solidFill>
                          <a:schemeClr val="tx1"/>
                        </a:solidFill>
                      </a:endParaRPr>
                    </a:p>
                  </a:txBody>
                  <a:tcPr/>
                </a:tc>
                <a:tc>
                  <a:txBody>
                    <a:bodyPr/>
                    <a:lstStyle/>
                    <a:p>
                      <a:r>
                        <a:rPr lang="en-US" sz="1200" dirty="0" smtClean="0"/>
                        <a:t>6.6×10</a:t>
                      </a:r>
                      <a:r>
                        <a:rPr lang="en-US" sz="1200" baseline="30000" dirty="0" smtClean="0"/>
                        <a:t>6</a:t>
                      </a:r>
                      <a:endParaRPr lang="en-US" sz="1200" dirty="0">
                        <a:solidFill>
                          <a:schemeClr val="tx1"/>
                        </a:solidFill>
                      </a:endParaRPr>
                    </a:p>
                  </a:txBody>
                  <a:tcPr/>
                </a:tc>
                <a:tc>
                  <a:txBody>
                    <a:bodyPr/>
                    <a:lstStyle/>
                    <a:p>
                      <a:r>
                        <a:rPr lang="en-US" sz="1200" dirty="0" smtClean="0">
                          <a:solidFill>
                            <a:schemeClr val="tx1"/>
                          </a:solidFill>
                        </a:rPr>
                        <a:t>1.5</a:t>
                      </a:r>
                      <a:endParaRPr lang="en-US" sz="1200" dirty="0">
                        <a:solidFill>
                          <a:schemeClr val="tx1"/>
                        </a:solidFill>
                      </a:endParaRPr>
                    </a:p>
                  </a:txBody>
                  <a:tcPr/>
                </a:tc>
                <a:tc vMerge="1">
                  <a:txBody>
                    <a:bodyPr/>
                    <a:lstStyle/>
                    <a:p>
                      <a:pPr algn="ctr"/>
                      <a:endParaRPr lang="en-US" sz="1200" dirty="0">
                        <a:solidFill>
                          <a:schemeClr val="tx1"/>
                        </a:solidFill>
                      </a:endParaRPr>
                    </a:p>
                  </a:txBody>
                  <a:tcPr/>
                </a:tc>
                <a:tc vMerge="1">
                  <a:txBody>
                    <a:bodyPr/>
                    <a:lstStyle/>
                    <a:p>
                      <a:pPr algn="ctr"/>
                      <a:endParaRPr lang="en-US" sz="1200" dirty="0">
                        <a:solidFill>
                          <a:schemeClr val="tx1"/>
                        </a:solidFill>
                      </a:endParaRPr>
                    </a:p>
                  </a:txBody>
                  <a:tcPr/>
                </a:tc>
                <a:tc vMerge="1">
                  <a:txBody>
                    <a:bodyPr/>
                    <a:lstStyle/>
                    <a:p>
                      <a:endParaRPr lang="en-US" sz="1200" dirty="0" smtClean="0">
                        <a:solidFill>
                          <a:schemeClr val="tx1"/>
                        </a:solidFill>
                      </a:endParaRPr>
                    </a:p>
                  </a:txBody>
                  <a:tcPr/>
                </a:tc>
                <a:tc>
                  <a:txBody>
                    <a:bodyPr/>
                    <a:lstStyle/>
                    <a:p>
                      <a:r>
                        <a:rPr lang="en-US" sz="1200" dirty="0" smtClean="0">
                          <a:solidFill>
                            <a:schemeClr val="tx1"/>
                          </a:solidFill>
                        </a:rPr>
                        <a:t>0.14%</a:t>
                      </a:r>
                      <a:endParaRPr lang="en-US" sz="1200" dirty="0">
                        <a:solidFill>
                          <a:schemeClr val="tx1"/>
                        </a:solidFill>
                      </a:endParaRPr>
                    </a:p>
                  </a:txBody>
                  <a:tcPr/>
                </a:tc>
                <a:tc vMerge="1">
                  <a:txBody>
                    <a:bodyPr/>
                    <a:lstStyle/>
                    <a:p>
                      <a:pPr algn="ctr"/>
                      <a:endParaRPr lang="en-US" sz="1200" dirty="0">
                        <a:solidFill>
                          <a:schemeClr val="tx1"/>
                        </a:solidFill>
                      </a:endParaRPr>
                    </a:p>
                  </a:txBody>
                  <a:tcPr/>
                </a:tc>
                <a:tc vMerge="1">
                  <a:txBody>
                    <a:bodyPr/>
                    <a:lstStyle/>
                    <a:p>
                      <a:pPr algn="ctr"/>
                      <a:endParaRPr lang="en-US" sz="1200" dirty="0">
                        <a:solidFill>
                          <a:schemeClr val="tx1"/>
                        </a:solidFill>
                      </a:endParaRPr>
                    </a:p>
                  </a:txBody>
                  <a:tcPr/>
                </a:tc>
              </a:tr>
              <a:tr h="280969">
                <a:tc>
                  <a:txBody>
                    <a:bodyPr/>
                    <a:lstStyle/>
                    <a:p>
                      <a:r>
                        <a:rPr lang="en-US" sz="1200" dirty="0" smtClean="0"/>
                        <a:t>C20</a:t>
                      </a:r>
                      <a:endParaRPr lang="en-US" sz="1200" dirty="0">
                        <a:solidFill>
                          <a:schemeClr val="tx1"/>
                        </a:solidFill>
                      </a:endParaRPr>
                    </a:p>
                  </a:txBody>
                  <a:tcPr/>
                </a:tc>
                <a:tc>
                  <a:txBody>
                    <a:bodyPr/>
                    <a:lstStyle/>
                    <a:p>
                      <a:r>
                        <a:rPr lang="en-US" sz="1200" dirty="0" smtClean="0"/>
                        <a:t>6.6×10</a:t>
                      </a:r>
                      <a:r>
                        <a:rPr lang="en-US" sz="1200" baseline="30000" dirty="0" smtClean="0"/>
                        <a:t>6</a:t>
                      </a:r>
                      <a:endParaRPr lang="en-US" sz="1200" dirty="0">
                        <a:solidFill>
                          <a:schemeClr val="tx1"/>
                        </a:solidFill>
                      </a:endParaRPr>
                    </a:p>
                  </a:txBody>
                  <a:tcPr/>
                </a:tc>
                <a:tc>
                  <a:txBody>
                    <a:bodyPr/>
                    <a:lstStyle/>
                    <a:p>
                      <a:r>
                        <a:rPr lang="en-US" sz="1200" dirty="0" smtClean="0">
                          <a:solidFill>
                            <a:schemeClr val="tx1"/>
                          </a:solidFill>
                        </a:rPr>
                        <a:t>0.75</a:t>
                      </a:r>
                      <a:endParaRPr lang="en-US" sz="1200" dirty="0">
                        <a:solidFill>
                          <a:schemeClr val="tx1"/>
                        </a:solidFill>
                      </a:endParaRPr>
                    </a:p>
                  </a:txBody>
                  <a:tcPr/>
                </a:tc>
                <a:tc vMerge="1">
                  <a:txBody>
                    <a:bodyPr/>
                    <a:lstStyle/>
                    <a:p>
                      <a:pPr algn="ctr"/>
                      <a:endParaRPr lang="en-US" sz="1200" dirty="0">
                        <a:solidFill>
                          <a:schemeClr val="tx1"/>
                        </a:solidFill>
                      </a:endParaRPr>
                    </a:p>
                  </a:txBody>
                  <a:tcPr/>
                </a:tc>
                <a:tc vMerge="1">
                  <a:txBody>
                    <a:bodyPr/>
                    <a:lstStyle/>
                    <a:p>
                      <a:pPr algn="ctr"/>
                      <a:endParaRPr lang="en-US" sz="1200" dirty="0">
                        <a:solidFill>
                          <a:schemeClr val="tx1"/>
                        </a:solidFill>
                      </a:endParaRPr>
                    </a:p>
                  </a:txBody>
                  <a:tcPr/>
                </a:tc>
                <a:tc vMerge="1">
                  <a:txBody>
                    <a:bodyPr/>
                    <a:lstStyle/>
                    <a:p>
                      <a:endParaRPr lang="en-US" sz="1200" dirty="0">
                        <a:solidFill>
                          <a:schemeClr val="tx1"/>
                        </a:solidFill>
                      </a:endParaRPr>
                    </a:p>
                  </a:txBody>
                  <a:tcPr/>
                </a:tc>
                <a:tc>
                  <a:txBody>
                    <a:bodyPr/>
                    <a:lstStyle/>
                    <a:p>
                      <a:r>
                        <a:rPr lang="en-US" sz="1200" dirty="0" smtClean="0">
                          <a:solidFill>
                            <a:schemeClr val="tx1"/>
                          </a:solidFill>
                        </a:rPr>
                        <a:t>0.29%</a:t>
                      </a:r>
                      <a:endParaRPr lang="en-US" sz="1200" dirty="0">
                        <a:solidFill>
                          <a:schemeClr val="tx1"/>
                        </a:solidFill>
                      </a:endParaRPr>
                    </a:p>
                  </a:txBody>
                  <a:tcPr/>
                </a:tc>
                <a:tc vMerge="1">
                  <a:txBody>
                    <a:bodyPr/>
                    <a:lstStyle/>
                    <a:p>
                      <a:pPr algn="ctr"/>
                      <a:endParaRPr lang="en-US" sz="1200" dirty="0">
                        <a:solidFill>
                          <a:schemeClr val="tx1"/>
                        </a:solidFill>
                      </a:endParaRPr>
                    </a:p>
                  </a:txBody>
                  <a:tcPr/>
                </a:tc>
                <a:tc vMerge="1">
                  <a:txBody>
                    <a:bodyPr/>
                    <a:lstStyle/>
                    <a:p>
                      <a:pPr algn="ctr"/>
                      <a:endParaRPr lang="en-US" sz="1200" dirty="0">
                        <a:solidFill>
                          <a:schemeClr val="tx1"/>
                        </a:solidFill>
                      </a:endParaRPr>
                    </a:p>
                  </a:txBody>
                  <a:tcPr/>
                </a:tc>
              </a:tr>
            </a:tbl>
          </a:graphicData>
        </a:graphic>
      </p:graphicFrame>
      <p:sp>
        <p:nvSpPr>
          <p:cNvPr id="12" name="TextBox 11"/>
          <p:cNvSpPr txBox="1"/>
          <p:nvPr/>
        </p:nvSpPr>
        <p:spPr>
          <a:xfrm>
            <a:off x="457201" y="6096000"/>
            <a:ext cx="4191000" cy="338554"/>
          </a:xfrm>
          <a:prstGeom prst="rect">
            <a:avLst/>
          </a:prstGeom>
          <a:noFill/>
        </p:spPr>
        <p:txBody>
          <a:bodyPr wrap="square" rtlCol="0">
            <a:spAutoFit/>
          </a:bodyPr>
          <a:lstStyle/>
          <a:p>
            <a:r>
              <a:rPr lang="en-US" sz="1600" dirty="0" smtClean="0">
                <a:solidFill>
                  <a:srgbClr val="000000"/>
                </a:solidFill>
              </a:rPr>
              <a:t>CEBAF </a:t>
            </a:r>
            <a:r>
              <a:rPr lang="en-US" sz="1600" dirty="0">
                <a:solidFill>
                  <a:srgbClr val="000000"/>
                </a:solidFill>
              </a:rPr>
              <a:t>arc </a:t>
            </a:r>
            <a:r>
              <a:rPr lang="en-US" sz="1600" dirty="0" smtClean="0">
                <a:solidFill>
                  <a:srgbClr val="000000"/>
                </a:solidFill>
              </a:rPr>
              <a:t>momentum acceptance is ±0.2%</a:t>
            </a:r>
          </a:p>
        </p:txBody>
      </p:sp>
    </p:spTree>
    <p:extLst>
      <p:ext uri="{BB962C8B-B14F-4D97-AF65-F5344CB8AC3E}">
        <p14:creationId xmlns:p14="http://schemas.microsoft.com/office/powerpoint/2010/main" val="19992905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458200" cy="914400"/>
          </a:xfrm>
        </p:spPr>
        <p:txBody>
          <a:bodyPr/>
          <a:lstStyle/>
          <a:p>
            <a:r>
              <a:rPr lang="en-US" sz="2400" dirty="0" smtClean="0">
                <a:latin typeface="Comic Sans MS" panose="030F0702030302020204" pitchFamily="66" charset="0"/>
              </a:rPr>
              <a:t>Gradient Droop of CEBAF Cavities w/ pulsed RF Power</a:t>
            </a:r>
            <a:endParaRPr lang="en-US" sz="2400" dirty="0">
              <a:latin typeface="Comic Sans MS" panose="030F0702030302020204" pitchFamily="66" charset="0"/>
            </a:endParaRPr>
          </a:p>
        </p:txBody>
      </p:sp>
      <p:sp>
        <p:nvSpPr>
          <p:cNvPr id="3" name="Content Placeholder 2"/>
          <p:cNvSpPr>
            <a:spLocks noGrp="1"/>
          </p:cNvSpPr>
          <p:nvPr>
            <p:ph idx="1"/>
          </p:nvPr>
        </p:nvSpPr>
        <p:spPr>
          <a:xfrm>
            <a:off x="762000" y="838200"/>
            <a:ext cx="7772400" cy="685800"/>
          </a:xfrm>
        </p:spPr>
        <p:txBody>
          <a:bodyPr/>
          <a:lstStyle/>
          <a:p>
            <a:r>
              <a:rPr lang="en-US" sz="1600" dirty="0" smtClean="0">
                <a:latin typeface="+mn-lt"/>
              </a:rPr>
              <a:t>Pulsate klystron power with feed-forward to reduce the gradient droop.</a:t>
            </a:r>
          </a:p>
          <a:p>
            <a:r>
              <a:rPr lang="en-US" sz="1600" dirty="0" smtClean="0">
                <a:latin typeface="+mn-lt"/>
              </a:rPr>
              <a:t>Cavity voltage close to constant, no periodic Lorentz force detuning</a:t>
            </a:r>
          </a:p>
          <a:p>
            <a:r>
              <a:rPr lang="en-US" sz="1600" dirty="0" smtClean="0">
                <a:latin typeface="+mn-lt"/>
              </a:rPr>
              <a:t>Coupling needs to be optimized with stub-tuners.</a:t>
            </a:r>
          </a:p>
        </p:txBody>
      </p:sp>
      <p:sp>
        <p:nvSpPr>
          <p:cNvPr id="15" name="TextBox 14"/>
          <p:cNvSpPr txBox="1"/>
          <p:nvPr/>
        </p:nvSpPr>
        <p:spPr>
          <a:xfrm>
            <a:off x="304800" y="1981200"/>
            <a:ext cx="8382000" cy="369332"/>
          </a:xfrm>
          <a:prstGeom prst="rect">
            <a:avLst/>
          </a:prstGeom>
          <a:noFill/>
        </p:spPr>
        <p:txBody>
          <a:bodyPr wrap="square" rtlCol="0">
            <a:spAutoFit/>
          </a:bodyPr>
          <a:lstStyle/>
          <a:p>
            <a:r>
              <a:rPr lang="en-US" sz="1800" dirty="0" smtClean="0"/>
              <a:t>Gradient droop in typical CEBAF cavities with pulsed RF (assume 3.23µs bunch train): </a:t>
            </a:r>
          </a:p>
        </p:txBody>
      </p:sp>
      <p:graphicFrame>
        <p:nvGraphicFramePr>
          <p:cNvPr id="7" name="Content Placeholder 3"/>
          <p:cNvGraphicFramePr>
            <a:graphicFrameLocks/>
          </p:cNvGraphicFramePr>
          <p:nvPr>
            <p:extLst>
              <p:ext uri="{D42A27DB-BD31-4B8C-83A1-F6EECF244321}">
                <p14:modId xmlns:p14="http://schemas.microsoft.com/office/powerpoint/2010/main" val="1209412942"/>
              </p:ext>
            </p:extLst>
          </p:nvPr>
        </p:nvGraphicFramePr>
        <p:xfrm>
          <a:off x="228600" y="2438400"/>
          <a:ext cx="8763000" cy="3123081"/>
        </p:xfrm>
        <a:graphic>
          <a:graphicData uri="http://schemas.openxmlformats.org/drawingml/2006/table">
            <a:tbl>
              <a:tblPr firstRow="1" bandRow="1">
                <a:tableStyleId>{D7AC3CCA-C797-4891-BE02-D94E43425B78}</a:tableStyleId>
              </a:tblPr>
              <a:tblGrid>
                <a:gridCol w="609600"/>
                <a:gridCol w="687929"/>
                <a:gridCol w="546600"/>
                <a:gridCol w="822871"/>
                <a:gridCol w="685800"/>
                <a:gridCol w="533400"/>
                <a:gridCol w="990600"/>
                <a:gridCol w="838200"/>
                <a:gridCol w="457200"/>
                <a:gridCol w="685800"/>
                <a:gridCol w="762000"/>
                <a:gridCol w="1143000"/>
              </a:tblGrid>
              <a:tr h="280969">
                <a:tc>
                  <a:txBody>
                    <a:bodyPr/>
                    <a:lstStyle/>
                    <a:p>
                      <a:pPr algn="ctr"/>
                      <a:r>
                        <a:rPr lang="en-US" sz="1100" dirty="0" smtClean="0"/>
                        <a:t>Cavity type</a:t>
                      </a:r>
                      <a:endParaRPr lang="en-US" sz="1100" dirty="0">
                        <a:solidFill>
                          <a:schemeClr val="tx1"/>
                        </a:solidFill>
                      </a:endParaRPr>
                    </a:p>
                  </a:txBody>
                  <a:tcPr/>
                </a:tc>
                <a:tc>
                  <a:txBody>
                    <a:bodyPr/>
                    <a:lstStyle/>
                    <a:p>
                      <a:pPr algn="ctr"/>
                      <a:r>
                        <a:rPr lang="en-US" sz="1100" dirty="0" smtClean="0"/>
                        <a:t>Desired </a:t>
                      </a:r>
                      <a:r>
                        <a:rPr lang="en-US" sz="1100" dirty="0" err="1" smtClean="0"/>
                        <a:t>Q</a:t>
                      </a:r>
                      <a:r>
                        <a:rPr lang="en-US" sz="1100" baseline="-25000" dirty="0" err="1" smtClean="0"/>
                        <a:t>e</a:t>
                      </a:r>
                      <a:endParaRPr lang="en-US" sz="1100" dirty="0">
                        <a:solidFill>
                          <a:schemeClr val="tx1"/>
                        </a:solidFill>
                      </a:endParaRPr>
                    </a:p>
                  </a:txBody>
                  <a:tcPr/>
                </a:tc>
                <a:tc>
                  <a:txBody>
                    <a:bodyPr/>
                    <a:lstStyle/>
                    <a:p>
                      <a:pPr algn="ctr"/>
                      <a:r>
                        <a:rPr lang="en-US" sz="1100" dirty="0" smtClean="0"/>
                        <a:t>Vc (MV)</a:t>
                      </a:r>
                      <a:endParaRPr lang="en-US" sz="1100" dirty="0">
                        <a:solidFill>
                          <a:schemeClr val="tx1"/>
                        </a:solidFill>
                      </a:endParaRPr>
                    </a:p>
                  </a:txBody>
                  <a:tcPr/>
                </a:tc>
                <a:tc>
                  <a:txBody>
                    <a:bodyPr/>
                    <a:lstStyle/>
                    <a:p>
                      <a:pPr algn="ctr"/>
                      <a:r>
                        <a:rPr lang="en-US" sz="1100" dirty="0" smtClean="0">
                          <a:solidFill>
                            <a:schemeClr val="tx1"/>
                          </a:solidFill>
                        </a:rPr>
                        <a:t>Klystron power (kW)</a:t>
                      </a:r>
                      <a:endParaRPr lang="en-US" sz="1100" dirty="0">
                        <a:solidFill>
                          <a:schemeClr val="tx1"/>
                        </a:solidFill>
                      </a:endParaRPr>
                    </a:p>
                  </a:txBody>
                  <a:tcPr/>
                </a:tc>
                <a:tc>
                  <a:txBody>
                    <a:bodyPr/>
                    <a:lstStyle/>
                    <a:p>
                      <a:pPr algn="ctr"/>
                      <a:r>
                        <a:rPr lang="en-US" sz="1100" dirty="0" smtClean="0"/>
                        <a:t>Energy (GeV)</a:t>
                      </a:r>
                      <a:endParaRPr lang="en-US" sz="1100"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err="1" smtClean="0"/>
                        <a:t>Ib</a:t>
                      </a:r>
                      <a:r>
                        <a:rPr lang="en-US" sz="1100" baseline="-25000" dirty="0" err="1" smtClean="0"/>
                        <a:t>ext</a:t>
                      </a:r>
                      <a:r>
                        <a:rPr lang="en-US" sz="1100" dirty="0" smtClean="0"/>
                        <a:t> (µA)</a:t>
                      </a:r>
                      <a:endParaRPr lang="en-US" sz="1100" dirty="0" smtClean="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err="1" smtClean="0"/>
                        <a:t>Ib</a:t>
                      </a:r>
                      <a:r>
                        <a:rPr lang="en-US" sz="1100" baseline="-25000" dirty="0" err="1" smtClean="0"/>
                        <a:t>ext</a:t>
                      </a:r>
                      <a:r>
                        <a:rPr lang="en-US" sz="1100" dirty="0" smtClean="0"/>
                        <a:t> (µA)</a:t>
                      </a:r>
                      <a:endParaRPr lang="en-US" sz="1100"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rPr>
                        <a:t>Current</a:t>
                      </a:r>
                      <a:r>
                        <a:rPr lang="en-US" sz="1100" baseline="0" dirty="0" smtClean="0">
                          <a:solidFill>
                            <a:schemeClr val="tx1"/>
                          </a:solidFill>
                        </a:rPr>
                        <a:t> </a:t>
                      </a:r>
                      <a:r>
                        <a:rPr lang="en-US" sz="1100" dirty="0" smtClean="0">
                          <a:solidFill>
                            <a:schemeClr val="tx1"/>
                          </a:solidFill>
                        </a:rPr>
                        <a:t>CEBAF CW</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dk1"/>
                          </a:solidFill>
                        </a:rPr>
                        <a:t>Q/bunch, 68MHz (</a:t>
                      </a:r>
                      <a:r>
                        <a:rPr lang="en-US" sz="1100" dirty="0" err="1" smtClean="0">
                          <a:solidFill>
                            <a:schemeClr val="dk1"/>
                          </a:solidFill>
                        </a:rPr>
                        <a:t>pC</a:t>
                      </a:r>
                      <a:r>
                        <a:rPr lang="en-US" sz="1100" dirty="0" smtClean="0">
                          <a:solidFill>
                            <a:schemeClr val="dk1"/>
                          </a:solidFill>
                        </a:rPr>
                        <a:t>)</a:t>
                      </a:r>
                      <a:endParaRPr lang="en-US" sz="1100" dirty="0" smtClean="0">
                        <a:solidFill>
                          <a:schemeClr val="tx1"/>
                        </a:solidFill>
                      </a:endParaRPr>
                    </a:p>
                  </a:txBody>
                  <a:tcPr/>
                </a:tc>
                <a:tc>
                  <a:txBody>
                    <a:bodyPr/>
                    <a:lstStyle/>
                    <a:p>
                      <a:pPr algn="ctr"/>
                      <a:r>
                        <a:rPr lang="en-US" sz="1100" dirty="0" smtClean="0"/>
                        <a:t>2</a:t>
                      </a:r>
                      <a:r>
                        <a:rPr lang="el-GR" sz="1100" dirty="0" smtClean="0"/>
                        <a:t>τ</a:t>
                      </a:r>
                      <a:r>
                        <a:rPr lang="en-US" sz="1100" dirty="0" smtClean="0"/>
                        <a:t>d (</a:t>
                      </a:r>
                      <a:r>
                        <a:rPr lang="en-US" sz="1100" dirty="0" err="1" smtClean="0"/>
                        <a:t>ms</a:t>
                      </a:r>
                      <a:r>
                        <a:rPr lang="en-US" sz="1100" dirty="0" smtClean="0"/>
                        <a:t>)</a:t>
                      </a:r>
                      <a:endParaRPr lang="en-US" sz="1100" dirty="0">
                        <a:solidFill>
                          <a:schemeClr val="tx1"/>
                        </a:solidFill>
                      </a:endParaRPr>
                    </a:p>
                  </a:txBody>
                  <a:tcPr/>
                </a:tc>
                <a:tc>
                  <a:txBody>
                    <a:bodyPr/>
                    <a:lstStyle/>
                    <a:p>
                      <a:pPr algn="ctr"/>
                      <a:r>
                        <a:rPr lang="el-GR" sz="1100" dirty="0" smtClean="0"/>
                        <a:t>Δ</a:t>
                      </a:r>
                      <a:r>
                        <a:rPr lang="en-US" sz="1100" dirty="0" smtClean="0"/>
                        <a:t>Vc/Vc</a:t>
                      </a:r>
                      <a:endParaRPr lang="en-US" sz="1100" dirty="0">
                        <a:solidFill>
                          <a:schemeClr val="tx1"/>
                        </a:solidFill>
                      </a:endParaRPr>
                    </a:p>
                  </a:txBody>
                  <a:tcPr/>
                </a:tc>
                <a:tc>
                  <a:txBody>
                    <a:bodyPr/>
                    <a:lstStyle/>
                    <a:p>
                      <a:pPr algn="ctr"/>
                      <a:r>
                        <a:rPr lang="el-GR" sz="1100" dirty="0" smtClean="0"/>
                        <a:t>Δ</a:t>
                      </a:r>
                      <a:r>
                        <a:rPr lang="en-US" sz="1100" dirty="0" smtClean="0"/>
                        <a:t>p/p</a:t>
                      </a:r>
                      <a:endParaRPr lang="en-US" sz="1100"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t>MEIC injection time (minutes)</a:t>
                      </a:r>
                      <a:endParaRPr lang="en-US" sz="1100" dirty="0" smtClean="0">
                        <a:solidFill>
                          <a:schemeClr val="tx1"/>
                        </a:solidFill>
                      </a:endParaRPr>
                    </a:p>
                  </a:txBody>
                  <a:tcPr/>
                </a:tc>
              </a:tr>
              <a:tr h="280969">
                <a:tc>
                  <a:txBody>
                    <a:bodyPr/>
                    <a:lstStyle/>
                    <a:p>
                      <a:r>
                        <a:rPr lang="en-US" sz="1200" dirty="0" smtClean="0"/>
                        <a:t>C100</a:t>
                      </a:r>
                      <a:endParaRPr lang="en-US" sz="1200" dirty="0">
                        <a:solidFill>
                          <a:schemeClr val="tx1"/>
                        </a:solidFill>
                      </a:endParaRPr>
                    </a:p>
                  </a:txBody>
                  <a:tcPr/>
                </a:tc>
                <a:tc>
                  <a:txBody>
                    <a:bodyPr/>
                    <a:lstStyle/>
                    <a:p>
                      <a:r>
                        <a:rPr lang="en-US" sz="1200" dirty="0" smtClean="0"/>
                        <a:t>1×10</a:t>
                      </a:r>
                      <a:r>
                        <a:rPr lang="en-US" sz="1200" baseline="30000" dirty="0" smtClean="0"/>
                        <a:t>7</a:t>
                      </a:r>
                      <a:endParaRPr lang="en-US" sz="1200" dirty="0">
                        <a:solidFill>
                          <a:schemeClr val="tx1"/>
                        </a:solidFill>
                      </a:endParaRPr>
                    </a:p>
                  </a:txBody>
                  <a:tcPr/>
                </a:tc>
                <a:tc>
                  <a:txBody>
                    <a:bodyPr/>
                    <a:lstStyle/>
                    <a:p>
                      <a:r>
                        <a:rPr lang="en-US" sz="1200" dirty="0" smtClean="0"/>
                        <a:t>3</a:t>
                      </a:r>
                      <a:endParaRPr lang="en-US" sz="1200" dirty="0">
                        <a:solidFill>
                          <a:schemeClr val="tx1"/>
                        </a:solidFill>
                      </a:endParaRPr>
                    </a:p>
                  </a:txBody>
                  <a:tcPr/>
                </a:tc>
                <a:tc>
                  <a:txBody>
                    <a:bodyPr/>
                    <a:lstStyle/>
                    <a:p>
                      <a:pPr algn="ctr"/>
                      <a:r>
                        <a:rPr lang="en-US" sz="1200" dirty="0" smtClean="0">
                          <a:solidFill>
                            <a:schemeClr val="tx1"/>
                          </a:solidFill>
                        </a:rPr>
                        <a:t>4</a:t>
                      </a:r>
                      <a:r>
                        <a:rPr lang="en-US" sz="1200" smtClean="0">
                          <a:solidFill>
                            <a:schemeClr val="tx1"/>
                          </a:solidFill>
                        </a:rPr>
                        <a:t>.9</a:t>
                      </a:r>
                      <a:endParaRPr lang="en-US" sz="1200" dirty="0">
                        <a:solidFill>
                          <a:schemeClr val="tx1"/>
                        </a:solidFill>
                      </a:endParaRPr>
                    </a:p>
                  </a:txBody>
                  <a:tcPr/>
                </a:tc>
                <a:tc rowSpan="3">
                  <a:txBody>
                    <a:bodyPr/>
                    <a:lstStyle/>
                    <a:p>
                      <a:endParaRPr lang="en-US" sz="1200" dirty="0" smtClean="0"/>
                    </a:p>
                    <a:p>
                      <a:pPr algn="ctr"/>
                      <a:r>
                        <a:rPr lang="en-US" sz="1200" dirty="0" smtClean="0"/>
                        <a:t>3</a:t>
                      </a:r>
                      <a:endParaRPr lang="en-US" sz="1200" dirty="0">
                        <a:solidFill>
                          <a:schemeClr val="tx1"/>
                        </a:solidFill>
                      </a:endParaRPr>
                    </a:p>
                  </a:txBody>
                  <a:tcPr/>
                </a:tc>
                <a:tc rowSpan="3">
                  <a:txBody>
                    <a:bodyPr/>
                    <a:lstStyle/>
                    <a:p>
                      <a:endParaRPr lang="en-US" sz="1200" dirty="0" smtClean="0"/>
                    </a:p>
                    <a:p>
                      <a:pPr algn="ctr"/>
                      <a:r>
                        <a:rPr lang="en-US" sz="1200" dirty="0" smtClean="0"/>
                        <a:t>1500</a:t>
                      </a:r>
                      <a:endParaRPr lang="en-US" sz="1200" dirty="0">
                        <a:solidFill>
                          <a:schemeClr val="tx1"/>
                        </a:solidFill>
                      </a:endParaRPr>
                    </a:p>
                  </a:txBody>
                  <a:tcPr/>
                </a:tc>
                <a:tc rowSpan="3">
                  <a:txBody>
                    <a:bodyPr/>
                    <a:lstStyle/>
                    <a:p>
                      <a:pPr algn="ctr"/>
                      <a:r>
                        <a:rPr lang="en-US" sz="1200" dirty="0" smtClean="0">
                          <a:solidFill>
                            <a:schemeClr val="tx1"/>
                          </a:solidFill>
                        </a:rPr>
                        <a:t>~100 </a:t>
                      </a:r>
                    </a:p>
                    <a:p>
                      <a:pPr algn="ctr"/>
                      <a:r>
                        <a:rPr lang="en-US" sz="1200" dirty="0" smtClean="0">
                          <a:solidFill>
                            <a:schemeClr val="tx1"/>
                          </a:solidFill>
                        </a:rPr>
                        <a:t>(Due to BBU)</a:t>
                      </a:r>
                      <a:endParaRPr lang="en-US" sz="1200" dirty="0">
                        <a:solidFill>
                          <a:schemeClr val="tx1"/>
                        </a:solidFill>
                      </a:endParaRPr>
                    </a:p>
                  </a:txBody>
                  <a:tcPr/>
                </a:tc>
                <a:tc rowSpan="3">
                  <a:txBody>
                    <a:bodyPr/>
                    <a:lstStyle/>
                    <a:p>
                      <a:pPr algn="ctr"/>
                      <a:endParaRPr lang="en-US" sz="1200" dirty="0" smtClean="0"/>
                    </a:p>
                    <a:p>
                      <a:pPr algn="ctr"/>
                      <a:r>
                        <a:rPr lang="en-US" sz="1200" dirty="0" smtClean="0"/>
                        <a:t>22</a:t>
                      </a:r>
                    </a:p>
                  </a:txBody>
                  <a:tcPr/>
                </a:tc>
                <a:tc rowSpan="3">
                  <a:txBody>
                    <a:bodyPr/>
                    <a:lstStyle/>
                    <a:p>
                      <a:endParaRPr lang="en-US" sz="1200" dirty="0" smtClean="0"/>
                    </a:p>
                    <a:p>
                      <a:r>
                        <a:rPr lang="en-US" sz="1200" dirty="0" smtClean="0"/>
                        <a:t>752</a:t>
                      </a:r>
                    </a:p>
                  </a:txBody>
                  <a:tcPr/>
                </a:tc>
                <a:tc>
                  <a:txBody>
                    <a:bodyPr/>
                    <a:lstStyle/>
                    <a:p>
                      <a:r>
                        <a:rPr lang="en-US" sz="1200" dirty="0" smtClean="0"/>
                        <a:t>0.14%</a:t>
                      </a:r>
                      <a:endParaRPr lang="en-US" sz="1200" dirty="0">
                        <a:solidFill>
                          <a:schemeClr val="tx1"/>
                        </a:solidFill>
                      </a:endParaRPr>
                    </a:p>
                  </a:txBody>
                  <a:tcPr/>
                </a:tc>
                <a:tc rowSpan="3">
                  <a:txBody>
                    <a:bodyPr/>
                    <a:lstStyle/>
                    <a:p>
                      <a:endParaRPr lang="en-US" sz="1200" dirty="0" smtClean="0"/>
                    </a:p>
                    <a:p>
                      <a:pPr algn="ctr"/>
                      <a:r>
                        <a:rPr lang="en-US" sz="1200" dirty="0" smtClean="0"/>
                        <a:t>0.2%</a:t>
                      </a:r>
                      <a:endParaRPr lang="en-US" sz="1200" dirty="0">
                        <a:solidFill>
                          <a:schemeClr val="tx1"/>
                        </a:solidFill>
                      </a:endParaRPr>
                    </a:p>
                  </a:txBody>
                  <a:tcPr/>
                </a:tc>
                <a:tc rowSpan="3">
                  <a:txBody>
                    <a:bodyPr/>
                    <a:lstStyle/>
                    <a:p>
                      <a:endParaRPr lang="en-US" sz="1200" dirty="0" smtClean="0">
                        <a:solidFill>
                          <a:schemeClr val="tx1"/>
                        </a:solidFill>
                      </a:endParaRPr>
                    </a:p>
                    <a:p>
                      <a:pPr algn="ctr"/>
                      <a:r>
                        <a:rPr lang="en-US" sz="1200" dirty="0" smtClean="0">
                          <a:solidFill>
                            <a:schemeClr val="tx1"/>
                          </a:solidFill>
                        </a:rPr>
                        <a:t>~25</a:t>
                      </a:r>
                      <a:endParaRPr lang="en-US" sz="1200" dirty="0">
                        <a:solidFill>
                          <a:schemeClr val="tx1"/>
                        </a:solidFill>
                      </a:endParaRPr>
                    </a:p>
                  </a:txBody>
                  <a:tcPr/>
                </a:tc>
              </a:tr>
              <a:tr h="280969">
                <a:tc>
                  <a:txBody>
                    <a:bodyPr/>
                    <a:lstStyle/>
                    <a:p>
                      <a:r>
                        <a:rPr lang="en-US" sz="1200" dirty="0" smtClean="0"/>
                        <a:t>C50</a:t>
                      </a:r>
                      <a:endParaRPr lang="en-US" sz="1200" dirty="0">
                        <a:solidFill>
                          <a:schemeClr val="tx1"/>
                        </a:solidFill>
                      </a:endParaRPr>
                    </a:p>
                  </a:txBody>
                  <a:tcPr/>
                </a:tc>
                <a:tc>
                  <a:txBody>
                    <a:bodyPr/>
                    <a:lstStyle/>
                    <a:p>
                      <a:r>
                        <a:rPr lang="en-US" sz="1200" dirty="0" smtClean="0"/>
                        <a:t>6.6×10</a:t>
                      </a:r>
                      <a:r>
                        <a:rPr lang="en-US" sz="1200" baseline="30000" dirty="0" smtClean="0"/>
                        <a:t>6</a:t>
                      </a:r>
                      <a:endParaRPr lang="en-US" sz="1200" dirty="0">
                        <a:solidFill>
                          <a:schemeClr val="tx1"/>
                        </a:solidFill>
                      </a:endParaRPr>
                    </a:p>
                  </a:txBody>
                  <a:tcPr/>
                </a:tc>
                <a:tc>
                  <a:txBody>
                    <a:bodyPr/>
                    <a:lstStyle/>
                    <a:p>
                      <a:r>
                        <a:rPr lang="en-US" sz="1200" dirty="0" smtClean="0"/>
                        <a:t>1</a:t>
                      </a:r>
                      <a:endParaRPr lang="en-US" sz="1200" dirty="0">
                        <a:solidFill>
                          <a:schemeClr val="tx1"/>
                        </a:solidFill>
                      </a:endParaRPr>
                    </a:p>
                  </a:txBody>
                  <a:tcPr/>
                </a:tc>
                <a:tc>
                  <a:txBody>
                    <a:bodyPr/>
                    <a:lstStyle/>
                    <a:p>
                      <a:pPr algn="ctr"/>
                      <a:r>
                        <a:rPr lang="en-US" sz="1200" dirty="0" smtClean="0">
                          <a:solidFill>
                            <a:schemeClr val="tx1"/>
                          </a:solidFill>
                        </a:rPr>
                        <a:t>1.7</a:t>
                      </a:r>
                      <a:endParaRPr lang="en-US" sz="1200" dirty="0">
                        <a:solidFill>
                          <a:schemeClr val="tx1"/>
                        </a:solidFill>
                      </a:endParaRPr>
                    </a:p>
                  </a:txBody>
                  <a:tcPr/>
                </a:tc>
                <a:tc vMerge="1">
                  <a:txBody>
                    <a:bodyPr/>
                    <a:lstStyle/>
                    <a:p>
                      <a:endParaRPr lang="en-US" sz="1400" dirty="0">
                        <a:solidFill>
                          <a:schemeClr val="tx1"/>
                        </a:solidFill>
                      </a:endParaRPr>
                    </a:p>
                  </a:txBody>
                  <a:tcPr/>
                </a:tc>
                <a:tc vMerge="1">
                  <a:txBody>
                    <a:bodyPr/>
                    <a:lstStyle/>
                    <a:p>
                      <a:endParaRPr lang="en-US" sz="1400" dirty="0">
                        <a:solidFill>
                          <a:schemeClr val="tx1"/>
                        </a:solidFill>
                      </a:endParaRPr>
                    </a:p>
                  </a:txBody>
                  <a:tcPr/>
                </a:tc>
                <a:tc vMerge="1">
                  <a:txBody>
                    <a:bodyPr/>
                    <a:lstStyle/>
                    <a:p>
                      <a:endParaRPr lang="en-US"/>
                    </a:p>
                  </a:txBody>
                  <a:tcPr/>
                </a:tc>
                <a:tc vMerge="1">
                  <a:txBody>
                    <a:bodyPr/>
                    <a:lstStyle/>
                    <a:p>
                      <a:endParaRPr lang="en-US" sz="1200" dirty="0">
                        <a:solidFill>
                          <a:schemeClr val="tx1"/>
                        </a:solidFill>
                      </a:endParaRPr>
                    </a:p>
                  </a:txBody>
                  <a:tcPr/>
                </a:tc>
                <a:tc vMerge="1">
                  <a:txBody>
                    <a:bodyPr/>
                    <a:lstStyle/>
                    <a:p>
                      <a:endParaRPr lang="en-US" sz="1200" dirty="0">
                        <a:solidFill>
                          <a:schemeClr val="tx1"/>
                        </a:solidFill>
                      </a:endParaRPr>
                    </a:p>
                  </a:txBody>
                  <a:tcPr/>
                </a:tc>
                <a:tc>
                  <a:txBody>
                    <a:bodyPr/>
                    <a:lstStyle/>
                    <a:p>
                      <a:r>
                        <a:rPr lang="en-US" sz="1200" dirty="0" smtClean="0"/>
                        <a:t>0.25%</a:t>
                      </a:r>
                      <a:endParaRPr lang="en-US" sz="1200" dirty="0">
                        <a:solidFill>
                          <a:schemeClr val="tx1"/>
                        </a:solidFill>
                      </a:endParaRPr>
                    </a:p>
                  </a:txBody>
                  <a:tcPr/>
                </a:tc>
                <a:tc vMerge="1">
                  <a:txBody>
                    <a:bodyPr/>
                    <a:lstStyle/>
                    <a:p>
                      <a:endParaRPr lang="en-US" sz="1400" dirty="0">
                        <a:solidFill>
                          <a:schemeClr val="tx1"/>
                        </a:solidFill>
                      </a:endParaRPr>
                    </a:p>
                  </a:txBody>
                  <a:tcPr/>
                </a:tc>
                <a:tc vMerge="1">
                  <a:txBody>
                    <a:bodyPr/>
                    <a:lstStyle/>
                    <a:p>
                      <a:endParaRPr lang="en-US" sz="1400" dirty="0">
                        <a:solidFill>
                          <a:schemeClr val="tx1"/>
                        </a:solidFill>
                      </a:endParaRPr>
                    </a:p>
                  </a:txBody>
                  <a:tcPr/>
                </a:tc>
              </a:tr>
              <a:tr h="280969">
                <a:tc>
                  <a:txBody>
                    <a:bodyPr/>
                    <a:lstStyle/>
                    <a:p>
                      <a:r>
                        <a:rPr lang="en-US" sz="1200" dirty="0" smtClean="0"/>
                        <a:t>C20</a:t>
                      </a:r>
                      <a:endParaRPr lang="en-US" sz="1200" dirty="0">
                        <a:solidFill>
                          <a:schemeClr val="tx1"/>
                        </a:solidFill>
                      </a:endParaRPr>
                    </a:p>
                  </a:txBody>
                  <a:tcPr/>
                </a:tc>
                <a:tc>
                  <a:txBody>
                    <a:bodyPr/>
                    <a:lstStyle/>
                    <a:p>
                      <a:r>
                        <a:rPr lang="en-US" sz="1200" dirty="0" smtClean="0"/>
                        <a:t>6.6×10</a:t>
                      </a:r>
                      <a:r>
                        <a:rPr lang="en-US" sz="1200" baseline="30000" dirty="0" smtClean="0"/>
                        <a:t>6</a:t>
                      </a:r>
                      <a:endParaRPr lang="en-US" sz="1200" dirty="0">
                        <a:solidFill>
                          <a:schemeClr val="tx1"/>
                        </a:solidFill>
                      </a:endParaRPr>
                    </a:p>
                  </a:txBody>
                  <a:tcPr/>
                </a:tc>
                <a:tc>
                  <a:txBody>
                    <a:bodyPr/>
                    <a:lstStyle/>
                    <a:p>
                      <a:r>
                        <a:rPr lang="en-US" sz="1200" dirty="0" smtClean="0"/>
                        <a:t>1</a:t>
                      </a:r>
                      <a:endParaRPr lang="en-US" sz="1200" dirty="0">
                        <a:solidFill>
                          <a:schemeClr val="tx1"/>
                        </a:solidFill>
                      </a:endParaRPr>
                    </a:p>
                  </a:txBody>
                  <a:tcPr/>
                </a:tc>
                <a:tc>
                  <a:txBody>
                    <a:bodyPr/>
                    <a:lstStyle/>
                    <a:p>
                      <a:pPr algn="ctr"/>
                      <a:r>
                        <a:rPr lang="en-US" sz="1200" dirty="0" smtClean="0">
                          <a:solidFill>
                            <a:schemeClr val="tx1"/>
                          </a:solidFill>
                        </a:rPr>
                        <a:t>1.7</a:t>
                      </a:r>
                      <a:endParaRPr lang="en-US" sz="1200" dirty="0">
                        <a:solidFill>
                          <a:schemeClr val="tx1"/>
                        </a:solidFill>
                      </a:endParaRPr>
                    </a:p>
                  </a:txBody>
                  <a:tcPr/>
                </a:tc>
                <a:tc vMerge="1">
                  <a:txBody>
                    <a:bodyPr/>
                    <a:lstStyle/>
                    <a:p>
                      <a:endParaRPr lang="en-US" sz="1400" dirty="0">
                        <a:solidFill>
                          <a:schemeClr val="tx1"/>
                        </a:solidFill>
                      </a:endParaRPr>
                    </a:p>
                  </a:txBody>
                  <a:tcPr/>
                </a:tc>
                <a:tc vMerge="1">
                  <a:txBody>
                    <a:bodyPr/>
                    <a:lstStyle/>
                    <a:p>
                      <a:endParaRPr lang="en-US" sz="1400" dirty="0">
                        <a:solidFill>
                          <a:schemeClr val="tx1"/>
                        </a:solidFill>
                      </a:endParaRPr>
                    </a:p>
                  </a:txBody>
                  <a:tcPr/>
                </a:tc>
                <a:tc vMerge="1">
                  <a:txBody>
                    <a:bodyPr/>
                    <a:lstStyle/>
                    <a:p>
                      <a:endParaRPr lang="en-US"/>
                    </a:p>
                  </a:txBody>
                  <a:tcPr/>
                </a:tc>
                <a:tc vMerge="1">
                  <a:txBody>
                    <a:bodyPr/>
                    <a:lstStyle/>
                    <a:p>
                      <a:endParaRPr lang="en-US" sz="1200" dirty="0">
                        <a:solidFill>
                          <a:schemeClr val="tx1"/>
                        </a:solidFill>
                      </a:endParaRPr>
                    </a:p>
                  </a:txBody>
                  <a:tcPr/>
                </a:tc>
                <a:tc vMerge="1">
                  <a:txBody>
                    <a:bodyPr/>
                    <a:lstStyle/>
                    <a:p>
                      <a:endParaRPr lang="en-US" sz="1200" dirty="0">
                        <a:solidFill>
                          <a:schemeClr val="tx1"/>
                        </a:solidFill>
                      </a:endParaRPr>
                    </a:p>
                  </a:txBody>
                  <a:tcPr/>
                </a:tc>
                <a:tc>
                  <a:txBody>
                    <a:bodyPr/>
                    <a:lstStyle/>
                    <a:p>
                      <a:r>
                        <a:rPr lang="en-US" sz="1200" dirty="0" smtClean="0"/>
                        <a:t>0.25%</a:t>
                      </a:r>
                      <a:endParaRPr lang="en-US" sz="1200" dirty="0">
                        <a:solidFill>
                          <a:schemeClr val="tx1"/>
                        </a:solidFill>
                      </a:endParaRPr>
                    </a:p>
                  </a:txBody>
                  <a:tcPr/>
                </a:tc>
                <a:tc vMerge="1">
                  <a:txBody>
                    <a:bodyPr/>
                    <a:lstStyle/>
                    <a:p>
                      <a:endParaRPr lang="en-US" sz="1400" dirty="0">
                        <a:solidFill>
                          <a:schemeClr val="tx1"/>
                        </a:solidFill>
                      </a:endParaRPr>
                    </a:p>
                  </a:txBody>
                  <a:tcPr/>
                </a:tc>
                <a:tc vMerge="1">
                  <a:txBody>
                    <a:bodyPr/>
                    <a:lstStyle/>
                    <a:p>
                      <a:endParaRPr lang="en-US" sz="1400" dirty="0">
                        <a:solidFill>
                          <a:schemeClr val="tx1"/>
                        </a:solidFill>
                      </a:endParaRPr>
                    </a:p>
                  </a:txBody>
                  <a:tcPr/>
                </a:tc>
              </a:tr>
              <a:tr h="280969">
                <a:tc>
                  <a:txBody>
                    <a:bodyPr/>
                    <a:lstStyle/>
                    <a:p>
                      <a:r>
                        <a:rPr lang="en-US" sz="1200" dirty="0" smtClean="0"/>
                        <a:t>C100</a:t>
                      </a:r>
                      <a:endParaRPr lang="en-US" sz="1200" dirty="0">
                        <a:solidFill>
                          <a:schemeClr val="tx1"/>
                        </a:solidFill>
                      </a:endParaRPr>
                    </a:p>
                  </a:txBody>
                  <a:tcPr/>
                </a:tc>
                <a:tc>
                  <a:txBody>
                    <a:bodyPr/>
                    <a:lstStyle/>
                    <a:p>
                      <a:r>
                        <a:rPr lang="en-US" sz="1200" dirty="0" smtClean="0">
                          <a:solidFill>
                            <a:srgbClr val="FF0000"/>
                          </a:solidFill>
                        </a:rPr>
                        <a:t>3.3×10</a:t>
                      </a:r>
                      <a:r>
                        <a:rPr lang="en-US" sz="1200" baseline="30000" dirty="0" smtClean="0">
                          <a:solidFill>
                            <a:srgbClr val="FF0000"/>
                          </a:solidFill>
                        </a:rPr>
                        <a:t>6</a:t>
                      </a:r>
                      <a:endParaRPr lang="en-US" sz="1200" dirty="0">
                        <a:solidFill>
                          <a:srgbClr val="FF0000"/>
                        </a:solidFill>
                      </a:endParaRPr>
                    </a:p>
                  </a:txBody>
                  <a:tcPr/>
                </a:tc>
                <a:tc>
                  <a:txBody>
                    <a:bodyPr/>
                    <a:lstStyle/>
                    <a:p>
                      <a:r>
                        <a:rPr lang="en-US" sz="1200" dirty="0" smtClean="0">
                          <a:solidFill>
                            <a:schemeClr val="tx1"/>
                          </a:solidFill>
                        </a:rPr>
                        <a:t>3</a:t>
                      </a:r>
                      <a:endParaRPr lang="en-US" sz="1200" dirty="0">
                        <a:solidFill>
                          <a:schemeClr val="tx1"/>
                        </a:solidFill>
                      </a:endParaRPr>
                    </a:p>
                  </a:txBody>
                  <a:tcPr/>
                </a:tc>
                <a:tc>
                  <a:txBody>
                    <a:bodyPr/>
                    <a:lstStyle/>
                    <a:p>
                      <a:pPr algn="ctr"/>
                      <a:r>
                        <a:rPr lang="en-US" sz="1200" dirty="0" smtClean="0">
                          <a:solidFill>
                            <a:schemeClr val="tx1"/>
                          </a:solidFill>
                        </a:rPr>
                        <a:t>6</a:t>
                      </a:r>
                      <a:endParaRPr lang="en-US" sz="1200" dirty="0">
                        <a:solidFill>
                          <a:schemeClr val="tx1"/>
                        </a:solidFill>
                      </a:endParaRPr>
                    </a:p>
                  </a:txBody>
                  <a:tcPr/>
                </a:tc>
                <a:tc rowSpan="3">
                  <a:txBody>
                    <a:bodyPr/>
                    <a:lstStyle/>
                    <a:p>
                      <a:endParaRPr lang="en-US" sz="1200" dirty="0" smtClean="0">
                        <a:solidFill>
                          <a:schemeClr val="tx1"/>
                        </a:solidFill>
                      </a:endParaRPr>
                    </a:p>
                    <a:p>
                      <a:pPr algn="ctr"/>
                      <a:r>
                        <a:rPr lang="en-US" sz="1200" dirty="0" smtClean="0">
                          <a:solidFill>
                            <a:schemeClr val="tx1"/>
                          </a:solidFill>
                        </a:rPr>
                        <a:t>3</a:t>
                      </a:r>
                      <a:endParaRPr lang="en-US" sz="1200" dirty="0">
                        <a:solidFill>
                          <a:schemeClr val="tx1"/>
                        </a:solidFill>
                      </a:endParaRPr>
                    </a:p>
                  </a:txBody>
                  <a:tcPr/>
                </a:tc>
                <a:tc rowSpan="3">
                  <a:txBody>
                    <a:bodyPr/>
                    <a:lstStyle/>
                    <a:p>
                      <a:endParaRPr lang="en-US" sz="1200" dirty="0" smtClean="0">
                        <a:solidFill>
                          <a:schemeClr val="tx1"/>
                        </a:solidFill>
                      </a:endParaRPr>
                    </a:p>
                    <a:p>
                      <a:pPr algn="ctr"/>
                      <a:r>
                        <a:rPr lang="en-US" sz="1200" dirty="0" smtClean="0">
                          <a:solidFill>
                            <a:schemeClr val="tx1"/>
                          </a:solidFill>
                        </a:rPr>
                        <a:t>2400</a:t>
                      </a:r>
                      <a:endParaRPr lang="en-US" sz="1200" dirty="0">
                        <a:solidFill>
                          <a:schemeClr val="tx1"/>
                        </a:solidFill>
                      </a:endParaRPr>
                    </a:p>
                  </a:txBody>
                  <a:tcPr/>
                </a:tc>
                <a:tc rowSpan="3">
                  <a:txBody>
                    <a:bodyPr/>
                    <a:lstStyle/>
                    <a:p>
                      <a:pPr algn="ctr"/>
                      <a:endParaRPr lang="en-US" sz="1200" dirty="0" smtClean="0">
                        <a:solidFill>
                          <a:schemeClr val="tx1"/>
                        </a:solidFill>
                      </a:endParaRPr>
                    </a:p>
                    <a:p>
                      <a:pPr algn="ctr"/>
                      <a:r>
                        <a:rPr lang="en-US" sz="1200" dirty="0" smtClean="0">
                          <a:solidFill>
                            <a:schemeClr val="tx1"/>
                          </a:solidFill>
                        </a:rPr>
                        <a:t>~100</a:t>
                      </a:r>
                      <a:endParaRPr lang="en-US" sz="1200" dirty="0">
                        <a:solidFill>
                          <a:schemeClr val="tx1"/>
                        </a:solidFill>
                      </a:endParaRPr>
                    </a:p>
                  </a:txBody>
                  <a:tcPr/>
                </a:tc>
                <a:tc rowSpan="3">
                  <a:txBody>
                    <a:bodyPr/>
                    <a:lstStyle/>
                    <a:p>
                      <a:pPr algn="ctr"/>
                      <a:endParaRPr lang="en-US" sz="1200" dirty="0" smtClean="0">
                        <a:solidFill>
                          <a:schemeClr val="tx1"/>
                        </a:solidFill>
                      </a:endParaRPr>
                    </a:p>
                    <a:p>
                      <a:pPr algn="ctr"/>
                      <a:r>
                        <a:rPr lang="en-US" sz="1200" dirty="0" smtClean="0">
                          <a:solidFill>
                            <a:schemeClr val="tx1"/>
                          </a:solidFill>
                        </a:rPr>
                        <a:t>35</a:t>
                      </a:r>
                    </a:p>
                  </a:txBody>
                  <a:tcPr/>
                </a:tc>
                <a:tc rowSpan="3">
                  <a:txBody>
                    <a:bodyPr/>
                    <a:lstStyle/>
                    <a:p>
                      <a:endParaRPr lang="en-US" sz="1200" dirty="0" smtClean="0">
                        <a:solidFill>
                          <a:schemeClr val="tx1"/>
                        </a:solidFill>
                      </a:endParaRPr>
                    </a:p>
                    <a:p>
                      <a:r>
                        <a:rPr lang="en-US" sz="1200" dirty="0" smtClean="0">
                          <a:solidFill>
                            <a:schemeClr val="tx1"/>
                          </a:solidFill>
                        </a:rPr>
                        <a:t>752</a:t>
                      </a:r>
                    </a:p>
                  </a:txBody>
                  <a:tcPr/>
                </a:tc>
                <a:tc>
                  <a:txBody>
                    <a:bodyPr/>
                    <a:lstStyle/>
                    <a:p>
                      <a:r>
                        <a:rPr lang="en-US" sz="1200" dirty="0" smtClean="0"/>
                        <a:t>0.24%</a:t>
                      </a:r>
                      <a:endParaRPr lang="en-US" sz="1200" dirty="0">
                        <a:solidFill>
                          <a:schemeClr val="tx1"/>
                        </a:solidFill>
                      </a:endParaRPr>
                    </a:p>
                  </a:txBody>
                  <a:tcPr/>
                </a:tc>
                <a:tc rowSpan="3">
                  <a:txBody>
                    <a:bodyPr/>
                    <a:lstStyle/>
                    <a:p>
                      <a:endParaRPr lang="en-US" sz="1200" dirty="0" smtClean="0"/>
                    </a:p>
                    <a:p>
                      <a:pPr algn="ctr"/>
                      <a:r>
                        <a:rPr lang="en-US" sz="1200" dirty="0" smtClean="0">
                          <a:solidFill>
                            <a:srgbClr val="FF0000"/>
                          </a:solidFill>
                        </a:rPr>
                        <a:t>0.33%</a:t>
                      </a:r>
                      <a:endParaRPr lang="en-US" sz="1200" dirty="0">
                        <a:solidFill>
                          <a:srgbClr val="FF0000"/>
                        </a:solidFill>
                      </a:endParaRPr>
                    </a:p>
                  </a:txBody>
                  <a:tcPr/>
                </a:tc>
                <a:tc rowSpan="3">
                  <a:txBody>
                    <a:bodyPr/>
                    <a:lstStyle/>
                    <a:p>
                      <a:endParaRPr lang="en-US" sz="1200" dirty="0" smtClean="0">
                        <a:solidFill>
                          <a:schemeClr val="tx1"/>
                        </a:solidFill>
                      </a:endParaRPr>
                    </a:p>
                    <a:p>
                      <a:pPr algn="ctr"/>
                      <a:r>
                        <a:rPr lang="en-US" sz="1200" dirty="0" smtClean="0">
                          <a:solidFill>
                            <a:schemeClr val="tx1"/>
                          </a:solidFill>
                        </a:rPr>
                        <a:t>~16</a:t>
                      </a:r>
                      <a:endParaRPr lang="en-US" sz="1200" dirty="0">
                        <a:solidFill>
                          <a:schemeClr val="tx1"/>
                        </a:solidFill>
                      </a:endParaRPr>
                    </a:p>
                  </a:txBody>
                  <a:tcPr/>
                </a:tc>
              </a:tr>
              <a:tr h="280969">
                <a:tc>
                  <a:txBody>
                    <a:bodyPr/>
                    <a:lstStyle/>
                    <a:p>
                      <a:r>
                        <a:rPr lang="en-US" sz="1200" dirty="0" smtClean="0"/>
                        <a:t>C50</a:t>
                      </a:r>
                      <a:endParaRPr lang="en-US" sz="1200" dirty="0">
                        <a:solidFill>
                          <a:schemeClr val="tx1"/>
                        </a:solidFill>
                      </a:endParaRPr>
                    </a:p>
                  </a:txBody>
                  <a:tcPr/>
                </a:tc>
                <a:tc>
                  <a:txBody>
                    <a:bodyPr/>
                    <a:lstStyle/>
                    <a:p>
                      <a:r>
                        <a:rPr lang="en-US" sz="1200" dirty="0" smtClean="0"/>
                        <a:t>3.3×10</a:t>
                      </a:r>
                      <a:r>
                        <a:rPr lang="en-US" sz="1200" baseline="30000" dirty="0" smtClean="0"/>
                        <a:t>6</a:t>
                      </a:r>
                      <a:endParaRPr lang="en-US" sz="1200" dirty="0">
                        <a:solidFill>
                          <a:schemeClr val="tx1"/>
                        </a:solidFill>
                      </a:endParaRPr>
                    </a:p>
                  </a:txBody>
                  <a:tcPr/>
                </a:tc>
                <a:tc>
                  <a:txBody>
                    <a:bodyPr/>
                    <a:lstStyle/>
                    <a:p>
                      <a:r>
                        <a:rPr lang="en-US" sz="1200" dirty="0" smtClean="0">
                          <a:solidFill>
                            <a:schemeClr val="tx1"/>
                          </a:solidFill>
                        </a:rPr>
                        <a:t>1</a:t>
                      </a:r>
                      <a:endParaRPr lang="en-US" sz="1200" dirty="0">
                        <a:solidFill>
                          <a:schemeClr val="tx1"/>
                        </a:solidFill>
                      </a:endParaRPr>
                    </a:p>
                  </a:txBody>
                  <a:tcPr/>
                </a:tc>
                <a:tc>
                  <a:txBody>
                    <a:bodyPr/>
                    <a:lstStyle/>
                    <a:p>
                      <a:pPr algn="ctr"/>
                      <a:r>
                        <a:rPr lang="en-US" sz="1200" dirty="0" smtClean="0">
                          <a:solidFill>
                            <a:schemeClr val="tx1"/>
                          </a:solidFill>
                        </a:rPr>
                        <a:t>2.4</a:t>
                      </a:r>
                      <a:endParaRPr lang="en-US" sz="1200" dirty="0">
                        <a:solidFill>
                          <a:schemeClr val="tx1"/>
                        </a:solidFill>
                      </a:endParaRPr>
                    </a:p>
                  </a:txBody>
                  <a:tcPr/>
                </a:tc>
                <a:tc vMerge="1">
                  <a:txBody>
                    <a:bodyPr/>
                    <a:lstStyle/>
                    <a:p>
                      <a:endParaRPr lang="en-US" sz="1400" dirty="0">
                        <a:solidFill>
                          <a:schemeClr val="tx1"/>
                        </a:solidFill>
                      </a:endParaRPr>
                    </a:p>
                  </a:txBody>
                  <a:tcPr/>
                </a:tc>
                <a:tc vMerge="1">
                  <a:txBody>
                    <a:bodyPr/>
                    <a:lstStyle/>
                    <a:p>
                      <a:endParaRPr lang="en-US" sz="1400" dirty="0">
                        <a:solidFill>
                          <a:schemeClr val="tx1"/>
                        </a:solidFill>
                      </a:endParaRPr>
                    </a:p>
                  </a:txBody>
                  <a:tcPr/>
                </a:tc>
                <a:tc vMerge="1">
                  <a:txBody>
                    <a:bodyPr/>
                    <a:lstStyle/>
                    <a:p>
                      <a:endParaRPr lang="en-US"/>
                    </a:p>
                  </a:txBody>
                  <a:tcPr/>
                </a:tc>
                <a:tc vMerge="1">
                  <a:txBody>
                    <a:bodyPr/>
                    <a:lstStyle/>
                    <a:p>
                      <a:endParaRPr lang="en-US" sz="1200" dirty="0">
                        <a:solidFill>
                          <a:schemeClr val="tx1"/>
                        </a:solidFill>
                      </a:endParaRPr>
                    </a:p>
                  </a:txBody>
                  <a:tcPr/>
                </a:tc>
                <a:tc vMerge="1">
                  <a:txBody>
                    <a:bodyPr/>
                    <a:lstStyle/>
                    <a:p>
                      <a:endParaRPr lang="en-US" sz="1200" dirty="0">
                        <a:solidFill>
                          <a:schemeClr val="tx1"/>
                        </a:solidFill>
                      </a:endParaRPr>
                    </a:p>
                  </a:txBody>
                  <a:tcPr/>
                </a:tc>
                <a:tc>
                  <a:txBody>
                    <a:bodyPr/>
                    <a:lstStyle/>
                    <a:p>
                      <a:r>
                        <a:rPr lang="en-US" sz="1200" dirty="0" smtClean="0"/>
                        <a:t>0.40%</a:t>
                      </a:r>
                      <a:endParaRPr lang="en-US" sz="1200" dirty="0">
                        <a:solidFill>
                          <a:schemeClr val="tx1"/>
                        </a:solidFill>
                      </a:endParaRPr>
                    </a:p>
                  </a:txBody>
                  <a:tcPr/>
                </a:tc>
                <a:tc vMerge="1">
                  <a:txBody>
                    <a:bodyPr/>
                    <a:lstStyle/>
                    <a:p>
                      <a:endParaRPr lang="en-US" sz="1400" dirty="0">
                        <a:solidFill>
                          <a:schemeClr val="tx1"/>
                        </a:solidFill>
                      </a:endParaRPr>
                    </a:p>
                  </a:txBody>
                  <a:tcPr/>
                </a:tc>
                <a:tc vMerge="1">
                  <a:txBody>
                    <a:bodyPr/>
                    <a:lstStyle/>
                    <a:p>
                      <a:endParaRPr lang="en-US" sz="1400" dirty="0">
                        <a:solidFill>
                          <a:schemeClr val="tx1"/>
                        </a:solidFill>
                      </a:endParaRPr>
                    </a:p>
                  </a:txBody>
                  <a:tcPr/>
                </a:tc>
              </a:tr>
              <a:tr h="280969">
                <a:tc>
                  <a:txBody>
                    <a:bodyPr/>
                    <a:lstStyle/>
                    <a:p>
                      <a:r>
                        <a:rPr lang="en-US" sz="1200" dirty="0" smtClean="0"/>
                        <a:t>C20</a:t>
                      </a:r>
                      <a:endParaRPr lang="en-US" sz="1200" dirty="0">
                        <a:solidFill>
                          <a:schemeClr val="tx1"/>
                        </a:solidFill>
                      </a:endParaRPr>
                    </a:p>
                  </a:txBody>
                  <a:tcPr/>
                </a:tc>
                <a:tc>
                  <a:txBody>
                    <a:bodyPr/>
                    <a:lstStyle/>
                    <a:p>
                      <a:r>
                        <a:rPr lang="en-US" sz="1200" dirty="0" smtClean="0"/>
                        <a:t>3.3×10</a:t>
                      </a:r>
                      <a:r>
                        <a:rPr lang="en-US" sz="1200" baseline="30000" dirty="0" smtClean="0"/>
                        <a:t>6</a:t>
                      </a:r>
                      <a:endParaRPr lang="en-US" sz="1200" dirty="0">
                        <a:solidFill>
                          <a:schemeClr val="tx1"/>
                        </a:solidFill>
                      </a:endParaRPr>
                    </a:p>
                  </a:txBody>
                  <a:tcPr/>
                </a:tc>
                <a:tc>
                  <a:txBody>
                    <a:bodyPr/>
                    <a:lstStyle/>
                    <a:p>
                      <a:r>
                        <a:rPr lang="en-US" sz="1200" dirty="0" smtClean="0">
                          <a:solidFill>
                            <a:schemeClr val="tx1"/>
                          </a:solidFill>
                        </a:rPr>
                        <a:t>1</a:t>
                      </a:r>
                      <a:endParaRPr lang="en-US" sz="1200" dirty="0">
                        <a:solidFill>
                          <a:schemeClr val="tx1"/>
                        </a:solidFill>
                      </a:endParaRPr>
                    </a:p>
                  </a:txBody>
                  <a:tcPr/>
                </a:tc>
                <a:tc>
                  <a:txBody>
                    <a:bodyPr/>
                    <a:lstStyle/>
                    <a:p>
                      <a:pPr algn="ctr"/>
                      <a:r>
                        <a:rPr lang="en-US" sz="1200" dirty="0" smtClean="0">
                          <a:solidFill>
                            <a:schemeClr val="tx1"/>
                          </a:solidFill>
                        </a:rPr>
                        <a:t>2.4</a:t>
                      </a:r>
                      <a:endParaRPr lang="en-US" sz="1200" dirty="0">
                        <a:solidFill>
                          <a:schemeClr val="tx1"/>
                        </a:solidFill>
                      </a:endParaRPr>
                    </a:p>
                  </a:txBody>
                  <a:tcPr/>
                </a:tc>
                <a:tc vMerge="1">
                  <a:txBody>
                    <a:bodyPr/>
                    <a:lstStyle/>
                    <a:p>
                      <a:endParaRPr lang="en-US" sz="1400" dirty="0">
                        <a:solidFill>
                          <a:schemeClr val="tx1"/>
                        </a:solidFill>
                      </a:endParaRPr>
                    </a:p>
                  </a:txBody>
                  <a:tcPr/>
                </a:tc>
                <a:tc vMerge="1">
                  <a:txBody>
                    <a:bodyPr/>
                    <a:lstStyle/>
                    <a:p>
                      <a:endParaRPr lang="en-US" sz="1400" dirty="0">
                        <a:solidFill>
                          <a:schemeClr val="tx1"/>
                        </a:solidFill>
                      </a:endParaRPr>
                    </a:p>
                  </a:txBody>
                  <a:tcPr/>
                </a:tc>
                <a:tc vMerge="1">
                  <a:txBody>
                    <a:bodyPr/>
                    <a:lstStyle/>
                    <a:p>
                      <a:endParaRPr lang="en-US"/>
                    </a:p>
                  </a:txBody>
                  <a:tcPr/>
                </a:tc>
                <a:tc vMerge="1">
                  <a:txBody>
                    <a:bodyPr/>
                    <a:lstStyle/>
                    <a:p>
                      <a:endParaRPr lang="en-US" sz="1200" dirty="0">
                        <a:solidFill>
                          <a:schemeClr val="tx1"/>
                        </a:solidFill>
                      </a:endParaRPr>
                    </a:p>
                  </a:txBody>
                  <a:tcPr/>
                </a:tc>
                <a:tc vMerge="1">
                  <a:txBody>
                    <a:bodyPr/>
                    <a:lstStyle/>
                    <a:p>
                      <a:endParaRPr lang="en-US" sz="1200" dirty="0">
                        <a:solidFill>
                          <a:schemeClr val="tx1"/>
                        </a:solidFill>
                      </a:endParaRPr>
                    </a:p>
                  </a:txBody>
                  <a:tcPr/>
                </a:tc>
                <a:tc>
                  <a:txBody>
                    <a:bodyPr/>
                    <a:lstStyle/>
                    <a:p>
                      <a:r>
                        <a:rPr lang="en-US" sz="1200" dirty="0" smtClean="0"/>
                        <a:t>0.40%</a:t>
                      </a:r>
                      <a:endParaRPr lang="en-US" sz="1200" dirty="0">
                        <a:solidFill>
                          <a:schemeClr val="tx1"/>
                        </a:solidFill>
                      </a:endParaRPr>
                    </a:p>
                  </a:txBody>
                  <a:tcPr/>
                </a:tc>
                <a:tc vMerge="1">
                  <a:txBody>
                    <a:bodyPr/>
                    <a:lstStyle/>
                    <a:p>
                      <a:endParaRPr lang="en-US" sz="1400" dirty="0">
                        <a:solidFill>
                          <a:schemeClr val="tx1"/>
                        </a:solidFill>
                      </a:endParaRPr>
                    </a:p>
                  </a:txBody>
                  <a:tcPr/>
                </a:tc>
                <a:tc vMerge="1">
                  <a:txBody>
                    <a:bodyPr/>
                    <a:lstStyle/>
                    <a:p>
                      <a:endParaRPr lang="en-US" sz="1400" dirty="0">
                        <a:solidFill>
                          <a:schemeClr val="tx1"/>
                        </a:solidFill>
                      </a:endParaRPr>
                    </a:p>
                  </a:txBody>
                  <a:tcPr/>
                </a:tc>
              </a:tr>
              <a:tr h="280969">
                <a:tc>
                  <a:txBody>
                    <a:bodyPr/>
                    <a:lstStyle/>
                    <a:p>
                      <a:r>
                        <a:rPr lang="en-US" sz="1200" dirty="0" smtClean="0"/>
                        <a:t>C100</a:t>
                      </a:r>
                      <a:endParaRPr lang="en-US" sz="1200" dirty="0">
                        <a:solidFill>
                          <a:schemeClr val="tx1"/>
                        </a:solidFill>
                      </a:endParaRPr>
                    </a:p>
                  </a:txBody>
                  <a:tcPr/>
                </a:tc>
                <a:tc>
                  <a:txBody>
                    <a:bodyPr/>
                    <a:lstStyle/>
                    <a:p>
                      <a:r>
                        <a:rPr lang="en-US" sz="1200" dirty="0" smtClean="0"/>
                        <a:t>1×10</a:t>
                      </a:r>
                      <a:r>
                        <a:rPr lang="en-US" sz="1200" baseline="30000" dirty="0" smtClean="0"/>
                        <a:t>7</a:t>
                      </a:r>
                      <a:endParaRPr lang="en-US" sz="1200" dirty="0">
                        <a:solidFill>
                          <a:schemeClr val="tx1"/>
                        </a:solidFill>
                      </a:endParaRPr>
                    </a:p>
                  </a:txBody>
                  <a:tcPr/>
                </a:tc>
                <a:tc>
                  <a:txBody>
                    <a:bodyPr/>
                    <a:lstStyle/>
                    <a:p>
                      <a:r>
                        <a:rPr lang="en-US" sz="1200" dirty="0" smtClean="0"/>
                        <a:t>6</a:t>
                      </a:r>
                      <a:endParaRPr lang="en-US" sz="1200" dirty="0">
                        <a:solidFill>
                          <a:schemeClr val="tx1"/>
                        </a:solidFill>
                      </a:endParaRPr>
                    </a:p>
                  </a:txBody>
                  <a:tcPr/>
                </a:tc>
                <a:tc>
                  <a:txBody>
                    <a:bodyPr/>
                    <a:lstStyle/>
                    <a:p>
                      <a:pPr algn="ctr"/>
                      <a:r>
                        <a:rPr lang="en-US" sz="1200" dirty="0" smtClean="0">
                          <a:solidFill>
                            <a:schemeClr val="tx1"/>
                          </a:solidFill>
                        </a:rPr>
                        <a:t>5.7</a:t>
                      </a:r>
                      <a:endParaRPr lang="en-US" sz="1200" dirty="0">
                        <a:solidFill>
                          <a:schemeClr val="tx1"/>
                        </a:solidFill>
                      </a:endParaRPr>
                    </a:p>
                  </a:txBody>
                  <a:tcPr/>
                </a:tc>
                <a:tc rowSpan="3">
                  <a:txBody>
                    <a:bodyPr/>
                    <a:lstStyle/>
                    <a:p>
                      <a:pPr algn="ctr"/>
                      <a:endParaRPr lang="en-US" sz="1200" dirty="0" smtClean="0">
                        <a:solidFill>
                          <a:schemeClr val="tx1"/>
                        </a:solidFill>
                      </a:endParaRPr>
                    </a:p>
                    <a:p>
                      <a:pPr algn="ctr"/>
                      <a:r>
                        <a:rPr lang="en-US" sz="1200" dirty="0" smtClean="0">
                          <a:solidFill>
                            <a:schemeClr val="tx1"/>
                          </a:solidFill>
                        </a:rPr>
                        <a:t>6</a:t>
                      </a:r>
                      <a:endParaRPr lang="en-US" sz="1200" dirty="0">
                        <a:solidFill>
                          <a:schemeClr val="tx1"/>
                        </a:solidFill>
                      </a:endParaRPr>
                    </a:p>
                  </a:txBody>
                  <a:tcPr/>
                </a:tc>
                <a:tc rowSpan="3">
                  <a:txBody>
                    <a:bodyPr/>
                    <a:lstStyle/>
                    <a:p>
                      <a:pPr algn="ctr"/>
                      <a:endParaRPr lang="en-US" sz="1200" dirty="0" smtClean="0">
                        <a:solidFill>
                          <a:schemeClr val="tx1"/>
                        </a:solidFill>
                      </a:endParaRPr>
                    </a:p>
                    <a:p>
                      <a:pPr algn="ctr"/>
                      <a:r>
                        <a:rPr lang="en-US" sz="1200" dirty="0" smtClean="0">
                          <a:solidFill>
                            <a:schemeClr val="tx1"/>
                          </a:solidFill>
                        </a:rPr>
                        <a:t>1200</a:t>
                      </a:r>
                      <a:endParaRPr lang="en-US" sz="1200" dirty="0">
                        <a:solidFill>
                          <a:schemeClr val="tx1"/>
                        </a:solidFill>
                      </a:endParaRPr>
                    </a:p>
                  </a:txBody>
                  <a:tcPr/>
                </a:tc>
                <a:tc rowSpan="3">
                  <a:txBody>
                    <a:bodyPr/>
                    <a:lstStyle/>
                    <a:p>
                      <a:pPr algn="ctr"/>
                      <a:endParaRPr lang="en-US" sz="1200" dirty="0" smtClean="0">
                        <a:solidFill>
                          <a:schemeClr val="tx1"/>
                        </a:solidFill>
                      </a:endParaRPr>
                    </a:p>
                    <a:p>
                      <a:pPr algn="ctr"/>
                      <a:r>
                        <a:rPr lang="en-US" sz="1200" dirty="0" smtClean="0">
                          <a:solidFill>
                            <a:schemeClr val="tx1"/>
                          </a:solidFill>
                        </a:rPr>
                        <a:t>~170</a:t>
                      </a:r>
                      <a:endParaRPr lang="en-US" sz="1200" dirty="0">
                        <a:solidFill>
                          <a:schemeClr val="tx1"/>
                        </a:solidFill>
                      </a:endParaRPr>
                    </a:p>
                  </a:txBody>
                  <a:tcPr/>
                </a:tc>
                <a:tc rowSpan="3">
                  <a:txBody>
                    <a:bodyPr/>
                    <a:lstStyle/>
                    <a:p>
                      <a:pPr algn="ctr"/>
                      <a:endParaRPr lang="en-US" sz="1200" dirty="0" smtClean="0">
                        <a:solidFill>
                          <a:schemeClr val="tx1"/>
                        </a:solidFill>
                      </a:endParaRPr>
                    </a:p>
                    <a:p>
                      <a:pPr algn="ctr"/>
                      <a:r>
                        <a:rPr lang="en-US" sz="1200" dirty="0" smtClean="0">
                          <a:solidFill>
                            <a:schemeClr val="tx1"/>
                          </a:solidFill>
                        </a:rPr>
                        <a:t>18</a:t>
                      </a:r>
                    </a:p>
                  </a:txBody>
                  <a:tcPr/>
                </a:tc>
                <a:tc rowSpan="3">
                  <a:txBody>
                    <a:bodyPr/>
                    <a:lstStyle/>
                    <a:p>
                      <a:endParaRPr lang="en-US" sz="1200" dirty="0" smtClean="0">
                        <a:solidFill>
                          <a:schemeClr val="tx1"/>
                        </a:solidFill>
                      </a:endParaRPr>
                    </a:p>
                    <a:p>
                      <a:r>
                        <a:rPr lang="en-US" sz="1200" dirty="0" smtClean="0">
                          <a:solidFill>
                            <a:schemeClr val="tx1"/>
                          </a:solidFill>
                        </a:rPr>
                        <a:t>94</a:t>
                      </a:r>
                      <a:endParaRPr lang="en-US" sz="1200" dirty="0">
                        <a:solidFill>
                          <a:schemeClr val="tx1"/>
                        </a:solidFill>
                      </a:endParaRPr>
                    </a:p>
                  </a:txBody>
                  <a:tcPr/>
                </a:tc>
                <a:tc>
                  <a:txBody>
                    <a:bodyPr/>
                    <a:lstStyle/>
                    <a:p>
                      <a:r>
                        <a:rPr lang="en-US" sz="1200" dirty="0" smtClean="0">
                          <a:solidFill>
                            <a:schemeClr val="tx1"/>
                          </a:solidFill>
                        </a:rPr>
                        <a:t>0.06%</a:t>
                      </a:r>
                      <a:endParaRPr lang="en-US" sz="1200" dirty="0">
                        <a:solidFill>
                          <a:schemeClr val="tx1"/>
                        </a:solidFill>
                      </a:endParaRPr>
                    </a:p>
                  </a:txBody>
                  <a:tcPr/>
                </a:tc>
                <a:tc rowSpan="3">
                  <a:txBody>
                    <a:bodyPr/>
                    <a:lstStyle/>
                    <a:p>
                      <a:pPr algn="ctr"/>
                      <a:endParaRPr lang="en-US" sz="1200" dirty="0" smtClean="0">
                        <a:solidFill>
                          <a:schemeClr val="tx1"/>
                        </a:solidFill>
                      </a:endParaRPr>
                    </a:p>
                    <a:p>
                      <a:pPr algn="ctr"/>
                      <a:r>
                        <a:rPr lang="en-US" sz="1200" dirty="0" smtClean="0">
                          <a:solidFill>
                            <a:schemeClr val="tx1"/>
                          </a:solidFill>
                        </a:rPr>
                        <a:t>0.08%</a:t>
                      </a:r>
                      <a:endParaRPr lang="en-US" sz="1200" dirty="0">
                        <a:solidFill>
                          <a:schemeClr val="tx1"/>
                        </a:solidFill>
                      </a:endParaRPr>
                    </a:p>
                  </a:txBody>
                  <a:tcPr/>
                </a:tc>
                <a:tc rowSpan="3">
                  <a:txBody>
                    <a:bodyPr/>
                    <a:lstStyle/>
                    <a:p>
                      <a:pPr algn="ctr"/>
                      <a:endParaRPr lang="en-US" sz="1200" dirty="0" smtClean="0">
                        <a:solidFill>
                          <a:schemeClr val="tx1"/>
                        </a:solidFill>
                      </a:endParaRPr>
                    </a:p>
                    <a:p>
                      <a:pPr algn="ctr"/>
                      <a:r>
                        <a:rPr lang="en-US" sz="1200" dirty="0" smtClean="0">
                          <a:solidFill>
                            <a:schemeClr val="tx1"/>
                          </a:solidFill>
                        </a:rPr>
                        <a:t>~4</a:t>
                      </a:r>
                      <a:endParaRPr lang="en-US" sz="1200" dirty="0">
                        <a:solidFill>
                          <a:schemeClr val="tx1"/>
                        </a:solidFill>
                      </a:endParaRPr>
                    </a:p>
                  </a:txBody>
                  <a:tcPr/>
                </a:tc>
              </a:tr>
              <a:tr h="280969">
                <a:tc>
                  <a:txBody>
                    <a:bodyPr/>
                    <a:lstStyle/>
                    <a:p>
                      <a:r>
                        <a:rPr lang="en-US" sz="1200" dirty="0" smtClean="0"/>
                        <a:t>C50</a:t>
                      </a:r>
                      <a:endParaRPr lang="en-US" sz="1200" dirty="0">
                        <a:solidFill>
                          <a:schemeClr val="tx1"/>
                        </a:solidFill>
                      </a:endParaRPr>
                    </a:p>
                  </a:txBody>
                  <a:tcPr/>
                </a:tc>
                <a:tc>
                  <a:txBody>
                    <a:bodyPr/>
                    <a:lstStyle/>
                    <a:p>
                      <a:r>
                        <a:rPr lang="en-US" sz="1200" dirty="0" smtClean="0"/>
                        <a:t>6.6×10</a:t>
                      </a:r>
                      <a:r>
                        <a:rPr lang="en-US" sz="1200" baseline="30000" dirty="0" smtClean="0"/>
                        <a:t>6</a:t>
                      </a:r>
                      <a:endParaRPr lang="en-US" sz="1200" dirty="0">
                        <a:solidFill>
                          <a:schemeClr val="tx1"/>
                        </a:solidFill>
                      </a:endParaRPr>
                    </a:p>
                  </a:txBody>
                  <a:tcPr/>
                </a:tc>
                <a:tc>
                  <a:txBody>
                    <a:bodyPr/>
                    <a:lstStyle/>
                    <a:p>
                      <a:r>
                        <a:rPr lang="en-US" sz="1200" dirty="0" smtClean="0">
                          <a:solidFill>
                            <a:schemeClr val="tx1"/>
                          </a:solidFill>
                        </a:rPr>
                        <a:t>2</a:t>
                      </a:r>
                      <a:endParaRPr lang="en-US" sz="1200" dirty="0">
                        <a:solidFill>
                          <a:schemeClr val="tx1"/>
                        </a:solidFill>
                      </a:endParaRPr>
                    </a:p>
                  </a:txBody>
                  <a:tcPr/>
                </a:tc>
                <a:tc>
                  <a:txBody>
                    <a:bodyPr/>
                    <a:lstStyle/>
                    <a:p>
                      <a:pPr algn="ctr"/>
                      <a:r>
                        <a:rPr lang="en-US" sz="1200" smtClean="0">
                          <a:solidFill>
                            <a:schemeClr val="tx1"/>
                          </a:solidFill>
                        </a:rPr>
                        <a:t>1.9</a:t>
                      </a:r>
                      <a:endParaRPr lang="en-US" sz="1200" dirty="0">
                        <a:solidFill>
                          <a:schemeClr val="tx1"/>
                        </a:solidFill>
                      </a:endParaRPr>
                    </a:p>
                  </a:txBody>
                  <a:tcPr/>
                </a:tc>
                <a:tc vMerge="1">
                  <a:txBody>
                    <a:bodyPr/>
                    <a:lstStyle/>
                    <a:p>
                      <a:pPr algn="ctr"/>
                      <a:endParaRPr lang="en-US" sz="1200" dirty="0">
                        <a:solidFill>
                          <a:schemeClr val="tx1"/>
                        </a:solidFill>
                      </a:endParaRPr>
                    </a:p>
                  </a:txBody>
                  <a:tcPr/>
                </a:tc>
                <a:tc vMerge="1">
                  <a:txBody>
                    <a:bodyPr/>
                    <a:lstStyle/>
                    <a:p>
                      <a:pPr algn="ctr"/>
                      <a:endParaRPr lang="en-US" sz="1200" dirty="0">
                        <a:solidFill>
                          <a:schemeClr val="tx1"/>
                        </a:solidFill>
                      </a:endParaRPr>
                    </a:p>
                  </a:txBody>
                  <a:tcPr/>
                </a:tc>
                <a:tc vMerge="1">
                  <a:txBody>
                    <a:bodyPr/>
                    <a:lstStyle/>
                    <a:p>
                      <a:endParaRPr lang="en-US"/>
                    </a:p>
                  </a:txBody>
                  <a:tcPr/>
                </a:tc>
                <a:tc vMerge="1">
                  <a:txBody>
                    <a:bodyPr/>
                    <a:lstStyle/>
                    <a:p>
                      <a:endParaRPr lang="en-US" sz="1200" dirty="0">
                        <a:solidFill>
                          <a:schemeClr val="tx1"/>
                        </a:solidFill>
                      </a:endParaRPr>
                    </a:p>
                  </a:txBody>
                  <a:tcPr/>
                </a:tc>
                <a:tc vMerge="1">
                  <a:txBody>
                    <a:bodyPr/>
                    <a:lstStyle/>
                    <a:p>
                      <a:endParaRPr lang="en-US" sz="1200" dirty="0" smtClean="0">
                        <a:solidFill>
                          <a:schemeClr val="tx1"/>
                        </a:solidFill>
                      </a:endParaRPr>
                    </a:p>
                  </a:txBody>
                  <a:tcPr/>
                </a:tc>
                <a:tc>
                  <a:txBody>
                    <a:bodyPr/>
                    <a:lstStyle/>
                    <a:p>
                      <a:r>
                        <a:rPr lang="en-US" sz="1200" dirty="0" smtClean="0">
                          <a:solidFill>
                            <a:schemeClr val="tx1"/>
                          </a:solidFill>
                        </a:rPr>
                        <a:t>0.10%</a:t>
                      </a:r>
                      <a:endParaRPr lang="en-US" sz="1200" dirty="0">
                        <a:solidFill>
                          <a:schemeClr val="tx1"/>
                        </a:solidFill>
                      </a:endParaRPr>
                    </a:p>
                  </a:txBody>
                  <a:tcPr/>
                </a:tc>
                <a:tc vMerge="1">
                  <a:txBody>
                    <a:bodyPr/>
                    <a:lstStyle/>
                    <a:p>
                      <a:pPr algn="ctr"/>
                      <a:endParaRPr lang="en-US" sz="1200" dirty="0">
                        <a:solidFill>
                          <a:schemeClr val="tx1"/>
                        </a:solidFill>
                      </a:endParaRPr>
                    </a:p>
                  </a:txBody>
                  <a:tcPr/>
                </a:tc>
                <a:tc vMerge="1">
                  <a:txBody>
                    <a:bodyPr/>
                    <a:lstStyle/>
                    <a:p>
                      <a:pPr algn="ctr"/>
                      <a:endParaRPr lang="en-US" sz="1200" dirty="0">
                        <a:solidFill>
                          <a:schemeClr val="tx1"/>
                        </a:solidFill>
                      </a:endParaRPr>
                    </a:p>
                  </a:txBody>
                  <a:tcPr/>
                </a:tc>
              </a:tr>
              <a:tr h="280969">
                <a:tc>
                  <a:txBody>
                    <a:bodyPr/>
                    <a:lstStyle/>
                    <a:p>
                      <a:r>
                        <a:rPr lang="en-US" sz="1200" dirty="0" smtClean="0"/>
                        <a:t>C20</a:t>
                      </a:r>
                      <a:endParaRPr lang="en-US" sz="1200" dirty="0">
                        <a:solidFill>
                          <a:schemeClr val="tx1"/>
                        </a:solidFill>
                      </a:endParaRPr>
                    </a:p>
                  </a:txBody>
                  <a:tcPr/>
                </a:tc>
                <a:tc>
                  <a:txBody>
                    <a:bodyPr/>
                    <a:lstStyle/>
                    <a:p>
                      <a:r>
                        <a:rPr lang="en-US" sz="1200" dirty="0" smtClean="0"/>
                        <a:t>6.6×10</a:t>
                      </a:r>
                      <a:r>
                        <a:rPr lang="en-US" sz="1200" baseline="30000" dirty="0" smtClean="0"/>
                        <a:t>6</a:t>
                      </a:r>
                      <a:endParaRPr lang="en-US" sz="1200" dirty="0">
                        <a:solidFill>
                          <a:schemeClr val="tx1"/>
                        </a:solidFill>
                      </a:endParaRPr>
                    </a:p>
                  </a:txBody>
                  <a:tcPr/>
                </a:tc>
                <a:tc>
                  <a:txBody>
                    <a:bodyPr/>
                    <a:lstStyle/>
                    <a:p>
                      <a:r>
                        <a:rPr lang="en-US" sz="1200" dirty="0" smtClean="0">
                          <a:solidFill>
                            <a:schemeClr val="tx1"/>
                          </a:solidFill>
                        </a:rPr>
                        <a:t>2</a:t>
                      </a:r>
                      <a:endParaRPr lang="en-US" sz="1200" dirty="0">
                        <a:solidFill>
                          <a:schemeClr val="tx1"/>
                        </a:solidFill>
                      </a:endParaRPr>
                    </a:p>
                  </a:txBody>
                  <a:tcPr/>
                </a:tc>
                <a:tc>
                  <a:txBody>
                    <a:bodyPr/>
                    <a:lstStyle/>
                    <a:p>
                      <a:pPr algn="ctr"/>
                      <a:r>
                        <a:rPr lang="en-US" sz="1200" dirty="0" smtClean="0">
                          <a:solidFill>
                            <a:schemeClr val="tx1"/>
                          </a:solidFill>
                        </a:rPr>
                        <a:t>1.9</a:t>
                      </a:r>
                      <a:endParaRPr lang="en-US" sz="1200" dirty="0">
                        <a:solidFill>
                          <a:schemeClr val="tx1"/>
                        </a:solidFill>
                      </a:endParaRPr>
                    </a:p>
                  </a:txBody>
                  <a:tcPr/>
                </a:tc>
                <a:tc vMerge="1">
                  <a:txBody>
                    <a:bodyPr/>
                    <a:lstStyle/>
                    <a:p>
                      <a:pPr algn="ctr"/>
                      <a:endParaRPr lang="en-US" sz="1200" dirty="0">
                        <a:solidFill>
                          <a:schemeClr val="tx1"/>
                        </a:solidFill>
                      </a:endParaRPr>
                    </a:p>
                  </a:txBody>
                  <a:tcPr/>
                </a:tc>
                <a:tc vMerge="1">
                  <a:txBody>
                    <a:bodyPr/>
                    <a:lstStyle/>
                    <a:p>
                      <a:pPr algn="ctr"/>
                      <a:endParaRPr lang="en-US" sz="1200" dirty="0">
                        <a:solidFill>
                          <a:schemeClr val="tx1"/>
                        </a:solidFill>
                      </a:endParaRPr>
                    </a:p>
                  </a:txBody>
                  <a:tcPr/>
                </a:tc>
                <a:tc vMerge="1">
                  <a:txBody>
                    <a:bodyPr/>
                    <a:lstStyle/>
                    <a:p>
                      <a:endParaRPr lang="en-US"/>
                    </a:p>
                  </a:txBody>
                  <a:tcPr/>
                </a:tc>
                <a:tc vMerge="1">
                  <a:txBody>
                    <a:bodyPr/>
                    <a:lstStyle/>
                    <a:p>
                      <a:endParaRPr lang="en-US" sz="1200" dirty="0">
                        <a:solidFill>
                          <a:schemeClr val="tx1"/>
                        </a:solidFill>
                      </a:endParaRPr>
                    </a:p>
                  </a:txBody>
                  <a:tcPr/>
                </a:tc>
                <a:tc vMerge="1">
                  <a:txBody>
                    <a:bodyPr/>
                    <a:lstStyle/>
                    <a:p>
                      <a:endParaRPr lang="en-US" sz="1200" dirty="0">
                        <a:solidFill>
                          <a:schemeClr val="tx1"/>
                        </a:solidFill>
                      </a:endParaRPr>
                    </a:p>
                  </a:txBody>
                  <a:tcPr/>
                </a:tc>
                <a:tc>
                  <a:txBody>
                    <a:bodyPr/>
                    <a:lstStyle/>
                    <a:p>
                      <a:r>
                        <a:rPr lang="en-US" sz="1200" dirty="0" smtClean="0">
                          <a:solidFill>
                            <a:schemeClr val="tx1"/>
                          </a:solidFill>
                        </a:rPr>
                        <a:t>0.10%</a:t>
                      </a:r>
                      <a:endParaRPr lang="en-US" sz="1200" dirty="0">
                        <a:solidFill>
                          <a:schemeClr val="tx1"/>
                        </a:solidFill>
                      </a:endParaRPr>
                    </a:p>
                  </a:txBody>
                  <a:tcPr/>
                </a:tc>
                <a:tc vMerge="1">
                  <a:txBody>
                    <a:bodyPr/>
                    <a:lstStyle/>
                    <a:p>
                      <a:pPr algn="ctr"/>
                      <a:endParaRPr lang="en-US" sz="1200" dirty="0">
                        <a:solidFill>
                          <a:schemeClr val="tx1"/>
                        </a:solidFill>
                      </a:endParaRPr>
                    </a:p>
                  </a:txBody>
                  <a:tcPr/>
                </a:tc>
                <a:tc vMerge="1">
                  <a:txBody>
                    <a:bodyPr/>
                    <a:lstStyle/>
                    <a:p>
                      <a:pPr algn="ctr"/>
                      <a:endParaRPr lang="en-US" sz="1200" dirty="0">
                        <a:solidFill>
                          <a:schemeClr val="tx1"/>
                        </a:solidFill>
                      </a:endParaRPr>
                    </a:p>
                  </a:txBody>
                  <a:tcPr/>
                </a:tc>
              </a:tr>
            </a:tbl>
          </a:graphicData>
        </a:graphic>
      </p:graphicFrame>
    </p:spTree>
    <p:extLst>
      <p:ext uri="{BB962C8B-B14F-4D97-AF65-F5344CB8AC3E}">
        <p14:creationId xmlns:p14="http://schemas.microsoft.com/office/powerpoint/2010/main" val="1832172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000" dirty="0" smtClean="0">
                <a:latin typeface="Comic Sans MS" panose="030F0702030302020204" pitchFamily="66" charset="0"/>
              </a:rPr>
              <a:t>Initial Injection Time</a:t>
            </a:r>
            <a:endParaRPr lang="en-US" sz="2000" dirty="0">
              <a:latin typeface="Comic Sans MS" panose="030F0702030302020204" pitchFamily="66" charset="0"/>
            </a:endParaRPr>
          </a:p>
        </p:txBody>
      </p:sp>
      <p:sp>
        <p:nvSpPr>
          <p:cNvPr id="4" name="Slide Number Placeholder 3"/>
          <p:cNvSpPr>
            <a:spLocks noGrp="1"/>
          </p:cNvSpPr>
          <p:nvPr>
            <p:ph type="sldNum" sz="quarter" idx="10"/>
          </p:nvPr>
        </p:nvSpPr>
        <p:spPr/>
        <p:txBody>
          <a:bodyPr/>
          <a:lstStyle/>
          <a:p>
            <a:pPr>
              <a:defRPr/>
            </a:pPr>
            <a:fld id="{08D621CD-FDE4-4A9C-867E-F9942A440963}" type="slidenum">
              <a:rPr lang="en-US" altLang="en-US" smtClean="0"/>
              <a:pPr>
                <a:defRPr/>
              </a:pPr>
              <a:t>13</a:t>
            </a:fld>
            <a:endParaRPr lang="en-US" altLang="en-US"/>
          </a:p>
        </p:txBody>
      </p:sp>
      <p:graphicFrame>
        <p:nvGraphicFramePr>
          <p:cNvPr id="6" name="Chart 5"/>
          <p:cNvGraphicFramePr>
            <a:graphicFrameLocks/>
          </p:cNvGraphicFramePr>
          <p:nvPr>
            <p:extLst>
              <p:ext uri="{D42A27DB-BD31-4B8C-83A1-F6EECF244321}">
                <p14:modId xmlns:p14="http://schemas.microsoft.com/office/powerpoint/2010/main" val="4125940512"/>
              </p:ext>
            </p:extLst>
          </p:nvPr>
        </p:nvGraphicFramePr>
        <p:xfrm>
          <a:off x="584824" y="3200400"/>
          <a:ext cx="7745752" cy="2667000"/>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762000" y="926489"/>
            <a:ext cx="7391400" cy="1255728"/>
          </a:xfrm>
          <a:prstGeom prst="rect">
            <a:avLst/>
          </a:prstGeom>
        </p:spPr>
        <p:txBody>
          <a:bodyPr wrap="square">
            <a:spAutoFit/>
          </a:bodyPr>
          <a:lstStyle/>
          <a:p>
            <a:pPr lvl="0" fontAlgn="base">
              <a:spcBef>
                <a:spcPct val="20000"/>
              </a:spcBef>
              <a:spcAft>
                <a:spcPct val="0"/>
              </a:spcAft>
            </a:pPr>
            <a:r>
              <a:rPr lang="en-US" sz="1400" kern="0" dirty="0">
                <a:solidFill>
                  <a:srgbClr val="000000"/>
                </a:solidFill>
              </a:rPr>
              <a:t>Assume currently CEBAF can get ~1MW CW beam power from the cavities at 3-12 GeV, then we should be able to get </a:t>
            </a:r>
            <a:r>
              <a:rPr lang="en-US" sz="1400" kern="0" dirty="0" smtClean="0">
                <a:solidFill>
                  <a:srgbClr val="000000"/>
                </a:solidFill>
              </a:rPr>
              <a:t>~5.5MW </a:t>
            </a:r>
            <a:r>
              <a:rPr lang="en-US" sz="1400" kern="0" dirty="0">
                <a:solidFill>
                  <a:srgbClr val="000000"/>
                </a:solidFill>
              </a:rPr>
              <a:t>pulsed beam power in the proposed </a:t>
            </a:r>
            <a:r>
              <a:rPr lang="en-US" sz="1400" kern="0" dirty="0" smtClean="0">
                <a:solidFill>
                  <a:srgbClr val="000000"/>
                </a:solidFill>
              </a:rPr>
              <a:t>scheme with RF feed-forward. </a:t>
            </a:r>
            <a:r>
              <a:rPr lang="en-US" sz="1400" kern="0" dirty="0">
                <a:solidFill>
                  <a:srgbClr val="000000"/>
                </a:solidFill>
              </a:rPr>
              <a:t>Considering the 0.967µs gap in the bunch train we can have</a:t>
            </a:r>
          </a:p>
          <a:p>
            <a:pPr marL="342900" lvl="0" indent="-342900" fontAlgn="base">
              <a:spcBef>
                <a:spcPct val="20000"/>
              </a:spcBef>
              <a:spcAft>
                <a:spcPct val="0"/>
              </a:spcAft>
              <a:buFontTx/>
              <a:buChar char="•"/>
            </a:pPr>
            <a:endParaRPr lang="en-US" sz="1400" kern="0" dirty="0">
              <a:solidFill>
                <a:srgbClr val="000000"/>
              </a:solidFill>
            </a:endParaRPr>
          </a:p>
          <a:p>
            <a:pPr marL="342900" lvl="0" indent="-342900" fontAlgn="base">
              <a:spcBef>
                <a:spcPct val="20000"/>
              </a:spcBef>
              <a:spcAft>
                <a:spcPct val="0"/>
              </a:spcAft>
              <a:buFontTx/>
              <a:buChar char="•"/>
            </a:pPr>
            <a:endParaRPr lang="en-US" sz="1400" kern="0" dirty="0">
              <a:solidFill>
                <a:srgbClr val="000000"/>
              </a:solidFill>
            </a:endParaRPr>
          </a:p>
        </p:txBody>
      </p:sp>
      <mc:AlternateContent xmlns:mc="http://schemas.openxmlformats.org/markup-compatibility/2006" xmlns:a14="http://schemas.microsoft.com/office/drawing/2010/main">
        <mc:Choice Requires="a14">
          <p:sp>
            <p:nvSpPr>
              <p:cNvPr id="8" name="Rectangle 7"/>
              <p:cNvSpPr/>
              <p:nvPr/>
            </p:nvSpPr>
            <p:spPr>
              <a:xfrm>
                <a:off x="2125748" y="1752599"/>
                <a:ext cx="4663904" cy="54822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prstClr val="black"/>
                              </a:solidFill>
                              <a:latin typeface="Cambria Math"/>
                              <a:cs typeface="Times New Roman" panose="02020603050405020304" pitchFamily="18" charset="0"/>
                            </a:rPr>
                          </m:ctrlPr>
                        </m:sSubPr>
                        <m:e>
                          <m:r>
                            <a:rPr lang="en-US" sz="1400" b="0" i="1" smtClean="0">
                              <a:solidFill>
                                <a:prstClr val="black"/>
                              </a:solidFill>
                              <a:latin typeface="Cambria Math"/>
                              <a:cs typeface="Times New Roman" panose="02020603050405020304" pitchFamily="18" charset="0"/>
                            </a:rPr>
                            <m:t>𝐼</m:t>
                          </m:r>
                        </m:e>
                        <m:sub>
                          <m:r>
                            <a:rPr lang="en-US" sz="1400" i="1" smtClean="0">
                              <a:solidFill>
                                <a:prstClr val="black"/>
                              </a:solidFill>
                              <a:latin typeface="Cambria Math"/>
                              <a:cs typeface="Times New Roman" panose="02020603050405020304" pitchFamily="18" charset="0"/>
                            </a:rPr>
                            <m:t>𝑖𝑛𝑗</m:t>
                          </m:r>
                        </m:sub>
                      </m:sSub>
                      <m:r>
                        <a:rPr lang="en-US" sz="1400" i="1">
                          <a:solidFill>
                            <a:prstClr val="black"/>
                          </a:solidFill>
                          <a:latin typeface="Cambria Math"/>
                          <a:ea typeface="Cambria Math"/>
                          <a:cs typeface="Times New Roman" panose="02020603050405020304" pitchFamily="18" charset="0"/>
                        </a:rPr>
                        <m:t>≈</m:t>
                      </m:r>
                      <m:f>
                        <m:fPr>
                          <m:ctrlPr>
                            <a:rPr lang="en-US" sz="1400" i="1">
                              <a:solidFill>
                                <a:prstClr val="black"/>
                              </a:solidFill>
                              <a:latin typeface="Cambria Math"/>
                              <a:cs typeface="Times New Roman" panose="02020603050405020304" pitchFamily="18" charset="0"/>
                            </a:rPr>
                          </m:ctrlPr>
                        </m:fPr>
                        <m:num>
                          <m:r>
                            <a:rPr lang="en-US" sz="1400" i="1">
                              <a:solidFill>
                                <a:prstClr val="black"/>
                              </a:solidFill>
                              <a:latin typeface="Cambria Math"/>
                              <a:cs typeface="Times New Roman" panose="02020603050405020304" pitchFamily="18" charset="0"/>
                            </a:rPr>
                            <m:t>5.5</m:t>
                          </m:r>
                          <m:d>
                            <m:dPr>
                              <m:ctrlPr>
                                <a:rPr lang="en-US" sz="1400" b="0" i="1" smtClean="0">
                                  <a:solidFill>
                                    <a:prstClr val="black"/>
                                  </a:solidFill>
                                  <a:latin typeface="Cambria Math"/>
                                  <a:cs typeface="Times New Roman" panose="02020603050405020304" pitchFamily="18" charset="0"/>
                                </a:rPr>
                              </m:ctrlPr>
                            </m:dPr>
                            <m:e>
                              <m:r>
                                <m:rPr>
                                  <m:sty m:val="p"/>
                                </m:rPr>
                                <a:rPr lang="en-US" sz="1400" i="0">
                                  <a:solidFill>
                                    <a:prstClr val="black"/>
                                  </a:solidFill>
                                  <a:latin typeface="Cambria Math"/>
                                  <a:cs typeface="Times New Roman" panose="02020603050405020304" pitchFamily="18" charset="0"/>
                                </a:rPr>
                                <m:t>MW</m:t>
                              </m:r>
                            </m:e>
                          </m:d>
                        </m:num>
                        <m:den>
                          <m:r>
                            <a:rPr lang="en-US" sz="1400" b="0" i="1" smtClean="0">
                              <a:solidFill>
                                <a:prstClr val="black"/>
                              </a:solidFill>
                              <a:latin typeface="Cambria Math"/>
                              <a:cs typeface="Times New Roman" panose="02020603050405020304" pitchFamily="18" charset="0"/>
                            </a:rPr>
                            <m:t>𝐸</m:t>
                          </m:r>
                          <m:d>
                            <m:dPr>
                              <m:ctrlPr>
                                <a:rPr lang="en-US" sz="1400" b="0" i="1" smtClean="0">
                                  <a:solidFill>
                                    <a:prstClr val="black"/>
                                  </a:solidFill>
                                  <a:latin typeface="Cambria Math"/>
                                  <a:cs typeface="Times New Roman" panose="02020603050405020304" pitchFamily="18" charset="0"/>
                                </a:rPr>
                              </m:ctrlPr>
                            </m:dPr>
                            <m:e>
                              <m:r>
                                <m:rPr>
                                  <m:sty m:val="p"/>
                                </m:rPr>
                                <a:rPr lang="en-US" sz="1400" b="0" i="0" smtClean="0">
                                  <a:solidFill>
                                    <a:prstClr val="black"/>
                                  </a:solidFill>
                                  <a:latin typeface="Cambria Math"/>
                                  <a:cs typeface="Times New Roman" panose="02020603050405020304" pitchFamily="18" charset="0"/>
                                </a:rPr>
                                <m:t>GeV</m:t>
                              </m:r>
                            </m:e>
                          </m:d>
                        </m:den>
                      </m:f>
                      <m:f>
                        <m:fPr>
                          <m:ctrlPr>
                            <a:rPr lang="en-US" sz="1400" b="0" i="1" smtClean="0">
                              <a:solidFill>
                                <a:prstClr val="black"/>
                              </a:solidFill>
                              <a:latin typeface="Cambria Math"/>
                              <a:cs typeface="Times New Roman" panose="02020603050405020304" pitchFamily="18" charset="0"/>
                            </a:rPr>
                          </m:ctrlPr>
                        </m:fPr>
                        <m:num>
                          <m:sSub>
                            <m:sSubPr>
                              <m:ctrlPr>
                                <a:rPr lang="en-US" sz="1400" i="1">
                                  <a:solidFill>
                                    <a:prstClr val="black"/>
                                  </a:solidFill>
                                  <a:latin typeface="Cambria Math"/>
                                  <a:cs typeface="Times New Roman" panose="02020603050405020304" pitchFamily="18" charset="0"/>
                                </a:rPr>
                              </m:ctrlPr>
                            </m:sSubPr>
                            <m:e>
                              <m:r>
                                <a:rPr lang="en-US" sz="1400" i="1">
                                  <a:solidFill>
                                    <a:prstClr val="black"/>
                                  </a:solidFill>
                                  <a:latin typeface="Cambria Math"/>
                                  <a:cs typeface="Times New Roman" panose="02020603050405020304" pitchFamily="18" charset="0"/>
                                </a:rPr>
                                <m:t>𝐶</m:t>
                              </m:r>
                            </m:e>
                            <m:sub>
                              <m:r>
                                <a:rPr lang="en-US" sz="1400" b="0" i="1" smtClean="0">
                                  <a:solidFill>
                                    <a:prstClr val="black"/>
                                  </a:solidFill>
                                  <a:latin typeface="Cambria Math"/>
                                  <a:cs typeface="Times New Roman" panose="02020603050405020304" pitchFamily="18" charset="0"/>
                                </a:rPr>
                                <m:t>𝐶𝐸𝐵𝐴𝐹</m:t>
                              </m:r>
                            </m:sub>
                          </m:sSub>
                        </m:num>
                        <m:den>
                          <m:r>
                            <m:rPr>
                              <m:sty m:val="p"/>
                            </m:rPr>
                            <a:rPr lang="en-US" sz="1400" b="0" i="0" smtClean="0">
                              <a:solidFill>
                                <a:prstClr val="black"/>
                              </a:solidFill>
                              <a:latin typeface="Cambria Math"/>
                              <a:cs typeface="Times New Roman" panose="02020603050405020304" pitchFamily="18" charset="0"/>
                            </a:rPr>
                            <m:t>bunch</m:t>
                          </m:r>
                          <m:r>
                            <a:rPr lang="en-US" sz="1400" b="0" i="0" smtClean="0">
                              <a:solidFill>
                                <a:prstClr val="black"/>
                              </a:solidFill>
                              <a:latin typeface="Cambria Math"/>
                              <a:cs typeface="Times New Roman" panose="02020603050405020304" pitchFamily="18" charset="0"/>
                            </a:rPr>
                            <m:t> </m:t>
                          </m:r>
                          <m:r>
                            <m:rPr>
                              <m:sty m:val="p"/>
                            </m:rPr>
                            <a:rPr lang="en-US" sz="1400" b="0" i="0" smtClean="0">
                              <a:solidFill>
                                <a:prstClr val="black"/>
                              </a:solidFill>
                              <a:latin typeface="Cambria Math"/>
                              <a:cs typeface="Times New Roman" panose="02020603050405020304" pitchFamily="18" charset="0"/>
                            </a:rPr>
                            <m:t>train</m:t>
                          </m:r>
                          <m:r>
                            <a:rPr lang="en-US" sz="1400" b="0" i="0" smtClean="0">
                              <a:solidFill>
                                <a:prstClr val="black"/>
                              </a:solidFill>
                              <a:latin typeface="Cambria Math"/>
                              <a:cs typeface="Times New Roman" panose="02020603050405020304" pitchFamily="18" charset="0"/>
                            </a:rPr>
                            <m:t> </m:t>
                          </m:r>
                          <m:r>
                            <m:rPr>
                              <m:sty m:val="p"/>
                            </m:rPr>
                            <a:rPr lang="en-US" sz="1400" b="0" i="0" smtClean="0">
                              <a:solidFill>
                                <a:prstClr val="black"/>
                              </a:solidFill>
                              <a:latin typeface="Cambria Math"/>
                              <a:cs typeface="Times New Roman" panose="02020603050405020304" pitchFamily="18" charset="0"/>
                            </a:rPr>
                            <m:t>length</m:t>
                          </m:r>
                        </m:den>
                      </m:f>
                      <m:d>
                        <m:dPr>
                          <m:ctrlPr>
                            <a:rPr lang="en-US" sz="1400" b="0" i="1" smtClean="0">
                              <a:solidFill>
                                <a:prstClr val="black"/>
                              </a:solidFill>
                              <a:latin typeface="Cambria Math"/>
                              <a:ea typeface="Cambria Math"/>
                              <a:cs typeface="Times New Roman" panose="02020603050405020304" pitchFamily="18" charset="0"/>
                            </a:rPr>
                          </m:ctrlPr>
                        </m:dPr>
                        <m:e>
                          <m:r>
                            <m:rPr>
                              <m:sty m:val="p"/>
                            </m:rPr>
                            <a:rPr lang="en-US" sz="1400" b="0" i="0" smtClean="0">
                              <a:solidFill>
                                <a:prstClr val="black"/>
                              </a:solidFill>
                              <a:latin typeface="Cambria Math"/>
                              <a:cs typeface="Times New Roman" panose="02020603050405020304" pitchFamily="18" charset="0"/>
                            </a:rPr>
                            <m:t>mA</m:t>
                          </m:r>
                        </m:e>
                      </m:d>
                      <m:r>
                        <a:rPr lang="en-US" sz="1400" b="0" i="1" smtClean="0">
                          <a:solidFill>
                            <a:prstClr val="black"/>
                          </a:solidFill>
                          <a:latin typeface="Cambria Math"/>
                          <a:ea typeface="Cambria Math"/>
                          <a:cs typeface="Times New Roman" panose="02020603050405020304" pitchFamily="18" charset="0"/>
                        </a:rPr>
                        <m:t>≈</m:t>
                      </m:r>
                      <m:f>
                        <m:fPr>
                          <m:ctrlPr>
                            <a:rPr lang="en-US" sz="1400" i="1">
                              <a:solidFill>
                                <a:prstClr val="black"/>
                              </a:solidFill>
                              <a:latin typeface="Cambria Math"/>
                              <a:cs typeface="Times New Roman" panose="02020603050405020304" pitchFamily="18" charset="0"/>
                            </a:rPr>
                          </m:ctrlPr>
                        </m:fPr>
                        <m:num>
                          <m:r>
                            <a:rPr lang="en-US" sz="1400" b="0" i="1" smtClean="0">
                              <a:solidFill>
                                <a:prstClr val="black"/>
                              </a:solidFill>
                              <a:latin typeface="Cambria Math"/>
                              <a:cs typeface="Times New Roman" panose="02020603050405020304" pitchFamily="18" charset="0"/>
                            </a:rPr>
                            <m:t>7.2</m:t>
                          </m:r>
                          <m:d>
                            <m:dPr>
                              <m:ctrlPr>
                                <a:rPr lang="en-US" sz="1400" i="1">
                                  <a:solidFill>
                                    <a:prstClr val="black"/>
                                  </a:solidFill>
                                  <a:latin typeface="Cambria Math"/>
                                  <a:cs typeface="Times New Roman" panose="02020603050405020304" pitchFamily="18" charset="0"/>
                                </a:rPr>
                              </m:ctrlPr>
                            </m:dPr>
                            <m:e>
                              <m:r>
                                <m:rPr>
                                  <m:sty m:val="p"/>
                                </m:rPr>
                                <a:rPr lang="en-US" sz="1400">
                                  <a:solidFill>
                                    <a:prstClr val="black"/>
                                  </a:solidFill>
                                  <a:latin typeface="Cambria Math"/>
                                  <a:cs typeface="Times New Roman" panose="02020603050405020304" pitchFamily="18" charset="0"/>
                                </a:rPr>
                                <m:t>MW</m:t>
                              </m:r>
                            </m:e>
                          </m:d>
                        </m:num>
                        <m:den>
                          <m:r>
                            <a:rPr lang="en-US" sz="1400" i="1">
                              <a:solidFill>
                                <a:prstClr val="black"/>
                              </a:solidFill>
                              <a:latin typeface="Cambria Math"/>
                              <a:cs typeface="Times New Roman" panose="02020603050405020304" pitchFamily="18" charset="0"/>
                            </a:rPr>
                            <m:t>𝐸</m:t>
                          </m:r>
                          <m:d>
                            <m:dPr>
                              <m:ctrlPr>
                                <a:rPr lang="en-US" sz="1400" i="1">
                                  <a:solidFill>
                                    <a:prstClr val="black"/>
                                  </a:solidFill>
                                  <a:latin typeface="Cambria Math"/>
                                  <a:cs typeface="Times New Roman" panose="02020603050405020304" pitchFamily="18" charset="0"/>
                                </a:rPr>
                              </m:ctrlPr>
                            </m:dPr>
                            <m:e>
                              <m:r>
                                <m:rPr>
                                  <m:sty m:val="p"/>
                                </m:rPr>
                                <a:rPr lang="en-US" sz="1400">
                                  <a:solidFill>
                                    <a:prstClr val="black"/>
                                  </a:solidFill>
                                  <a:latin typeface="Cambria Math"/>
                                  <a:cs typeface="Times New Roman" panose="02020603050405020304" pitchFamily="18" charset="0"/>
                                </a:rPr>
                                <m:t>GeV</m:t>
                              </m:r>
                            </m:e>
                          </m:d>
                        </m:den>
                      </m:f>
                      <m:r>
                        <a:rPr lang="en-US" sz="1400" b="0" i="1" smtClean="0">
                          <a:solidFill>
                            <a:prstClr val="black"/>
                          </a:solidFill>
                          <a:latin typeface="Cambria Math"/>
                          <a:cs typeface="Times New Roman" panose="02020603050405020304" pitchFamily="18" charset="0"/>
                        </a:rPr>
                        <m:t>(</m:t>
                      </m:r>
                      <m:r>
                        <m:rPr>
                          <m:sty m:val="p"/>
                        </m:rPr>
                        <a:rPr lang="en-US" sz="1400" b="0" i="0" smtClean="0">
                          <a:solidFill>
                            <a:prstClr val="black"/>
                          </a:solidFill>
                          <a:latin typeface="Cambria Math"/>
                          <a:cs typeface="Times New Roman" panose="02020603050405020304" pitchFamily="18" charset="0"/>
                        </a:rPr>
                        <m:t>mA</m:t>
                      </m:r>
                      <m:r>
                        <a:rPr lang="en-US" sz="1400" b="0" i="1" smtClean="0">
                          <a:solidFill>
                            <a:prstClr val="black"/>
                          </a:solidFill>
                          <a:latin typeface="Cambria Math"/>
                          <a:cs typeface="Times New Roman" panose="02020603050405020304" pitchFamily="18" charset="0"/>
                        </a:rPr>
                        <m:t>)</m:t>
                      </m:r>
                    </m:oMath>
                  </m:oMathPara>
                </a14:m>
                <a:endParaRPr lang="en-US" sz="1400" dirty="0">
                  <a:solidFill>
                    <a:prstClr val="black"/>
                  </a:solidFill>
                  <a:latin typeface="Calibri"/>
                </a:endParaRPr>
              </a:p>
            </p:txBody>
          </p:sp>
        </mc:Choice>
        <mc:Fallback xmlns="">
          <p:sp>
            <p:nvSpPr>
              <p:cNvPr id="8" name="Rectangle 7"/>
              <p:cNvSpPr>
                <a:spLocks noRot="1" noChangeAspect="1" noMove="1" noResize="1" noEditPoints="1" noAdjustHandles="1" noChangeArrowheads="1" noChangeShapeType="1" noTextEdit="1"/>
              </p:cNvSpPr>
              <p:nvPr/>
            </p:nvSpPr>
            <p:spPr>
              <a:xfrm>
                <a:off x="2125748" y="1752599"/>
                <a:ext cx="4663904" cy="548227"/>
              </a:xfrm>
              <a:prstGeom prst="rect">
                <a:avLst/>
              </a:prstGeom>
              <a:blipFill rotWithShape="1">
                <a:blip r:embed="rId3"/>
                <a:stretch>
                  <a:fillRect b="-4444"/>
                </a:stretch>
              </a:blipFill>
            </p:spPr>
            <p:txBody>
              <a:bodyPr/>
              <a:lstStyle/>
              <a:p>
                <a:r>
                  <a:rPr lang="en-US">
                    <a:noFill/>
                  </a:rPr>
                  <a:t> </a:t>
                </a:r>
              </a:p>
            </p:txBody>
          </p:sp>
        </mc:Fallback>
      </mc:AlternateContent>
      <p:sp>
        <p:nvSpPr>
          <p:cNvPr id="9" name="Rectangle 8"/>
          <p:cNvSpPr/>
          <p:nvPr/>
        </p:nvSpPr>
        <p:spPr>
          <a:xfrm>
            <a:off x="2057400" y="2743200"/>
            <a:ext cx="4074385" cy="638060"/>
          </a:xfrm>
          <a:prstGeom prst="rect">
            <a:avLst/>
          </a:prstGeom>
        </p:spPr>
        <p:txBody>
          <a:bodyPr wrap="none">
            <a:spAutoFit/>
          </a:bodyPr>
          <a:lstStyle/>
          <a:p>
            <a:pPr eaLnBrk="1" fontAlgn="auto" hangingPunct="1">
              <a:spcBef>
                <a:spcPts val="0"/>
              </a:spcBef>
              <a:spcAft>
                <a:spcPts val="0"/>
              </a:spcAft>
            </a:pPr>
            <a:endParaRPr lang="en-US" sz="1600" dirty="0">
              <a:solidFill>
                <a:prstClr val="black"/>
              </a:solidFill>
              <a:latin typeface="Calibri"/>
            </a:endParaRPr>
          </a:p>
        </p:txBody>
      </p:sp>
      <mc:AlternateContent xmlns:mc="http://schemas.openxmlformats.org/markup-compatibility/2006" xmlns:a14="http://schemas.microsoft.com/office/drawing/2010/main">
        <mc:Choice Requires="a14">
          <p:sp>
            <p:nvSpPr>
              <p:cNvPr id="10" name="Rectangle 9"/>
              <p:cNvSpPr/>
              <p:nvPr/>
            </p:nvSpPr>
            <p:spPr>
              <a:xfrm>
                <a:off x="1492826" y="2324989"/>
                <a:ext cx="5796395" cy="6380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i="1" smtClean="0">
                              <a:solidFill>
                                <a:prstClr val="black"/>
                              </a:solidFill>
                              <a:latin typeface="Cambria Math"/>
                              <a:cs typeface="Times New Roman" panose="02020603050405020304" pitchFamily="18" charset="0"/>
                            </a:rPr>
                          </m:ctrlPr>
                        </m:sSubPr>
                        <m:e>
                          <m:r>
                            <a:rPr lang="en-US" sz="1600" i="1" smtClean="0">
                              <a:solidFill>
                                <a:prstClr val="black"/>
                              </a:solidFill>
                              <a:latin typeface="Cambria Math"/>
                              <a:cs typeface="Times New Roman" panose="02020603050405020304" pitchFamily="18" charset="0"/>
                            </a:rPr>
                            <m:t>𝑇</m:t>
                          </m:r>
                        </m:e>
                        <m:sub>
                          <m:r>
                            <a:rPr lang="en-US" sz="1600" i="1" smtClean="0">
                              <a:solidFill>
                                <a:prstClr val="black"/>
                              </a:solidFill>
                              <a:latin typeface="Cambria Math"/>
                              <a:cs typeface="Times New Roman" panose="02020603050405020304" pitchFamily="18" charset="0"/>
                            </a:rPr>
                            <m:t>𝑖𝑛𝑗</m:t>
                          </m:r>
                        </m:sub>
                      </m:sSub>
                      <m:r>
                        <a:rPr lang="en-US" sz="1600" b="0" i="1" smtClean="0">
                          <a:solidFill>
                            <a:prstClr val="black"/>
                          </a:solidFill>
                          <a:latin typeface="Cambria Math"/>
                          <a:cs typeface="Times New Roman" panose="02020603050405020304" pitchFamily="18" charset="0"/>
                        </a:rPr>
                        <m:t>=</m:t>
                      </m:r>
                      <m:sSub>
                        <m:sSubPr>
                          <m:ctrlPr>
                            <a:rPr lang="en-US" sz="1600" i="1">
                              <a:solidFill>
                                <a:prstClr val="black"/>
                              </a:solidFill>
                              <a:latin typeface="Cambria Math"/>
                              <a:cs typeface="Times New Roman" panose="02020603050405020304" pitchFamily="18" charset="0"/>
                            </a:rPr>
                          </m:ctrlPr>
                        </m:sSubPr>
                        <m:e>
                          <m:r>
                            <a:rPr lang="en-US" sz="1600" i="1">
                              <a:solidFill>
                                <a:prstClr val="black"/>
                              </a:solidFill>
                              <a:latin typeface="Cambria Math"/>
                              <a:ea typeface="Cambria Math"/>
                              <a:cs typeface="Times New Roman" panose="02020603050405020304" pitchFamily="18" charset="0"/>
                            </a:rPr>
                            <m:t>𝜏</m:t>
                          </m:r>
                        </m:e>
                        <m:sub>
                          <m:r>
                            <a:rPr lang="en-US" sz="1600" i="1">
                              <a:solidFill>
                                <a:prstClr val="black"/>
                              </a:solidFill>
                              <a:latin typeface="Cambria Math"/>
                              <a:cs typeface="Times New Roman" panose="02020603050405020304" pitchFamily="18" charset="0"/>
                            </a:rPr>
                            <m:t>𝑑</m:t>
                          </m:r>
                        </m:sub>
                      </m:sSub>
                      <m:f>
                        <m:fPr>
                          <m:ctrlPr>
                            <a:rPr lang="en-US" sz="1600" i="1">
                              <a:solidFill>
                                <a:prstClr val="black"/>
                              </a:solidFill>
                              <a:latin typeface="Cambria Math"/>
                              <a:cs typeface="Times New Roman" panose="02020603050405020304" pitchFamily="18" charset="0"/>
                            </a:rPr>
                          </m:ctrlPr>
                        </m:fPr>
                        <m:num>
                          <m:sSub>
                            <m:sSubPr>
                              <m:ctrlPr>
                                <a:rPr lang="en-US" sz="1600" i="1">
                                  <a:solidFill>
                                    <a:prstClr val="black"/>
                                  </a:solidFill>
                                  <a:latin typeface="Cambria Math"/>
                                  <a:cs typeface="Times New Roman" panose="02020603050405020304" pitchFamily="18" charset="0"/>
                                </a:rPr>
                              </m:ctrlPr>
                            </m:sSubPr>
                            <m:e>
                              <m:r>
                                <a:rPr lang="en-US" sz="1600" i="1">
                                  <a:solidFill>
                                    <a:prstClr val="black"/>
                                  </a:solidFill>
                                  <a:latin typeface="Cambria Math"/>
                                  <a:cs typeface="Times New Roman" panose="02020603050405020304" pitchFamily="18" charset="0"/>
                                </a:rPr>
                                <m:t>𝐼</m:t>
                              </m:r>
                            </m:e>
                            <m:sub>
                              <m:r>
                                <a:rPr lang="en-US" sz="1600" i="1">
                                  <a:solidFill>
                                    <a:prstClr val="black"/>
                                  </a:solidFill>
                                  <a:latin typeface="Cambria Math"/>
                                  <a:cs typeface="Times New Roman" panose="02020603050405020304" pitchFamily="18" charset="0"/>
                                </a:rPr>
                                <m:t>𝑟𝑖𝑛𝑔</m:t>
                              </m:r>
                            </m:sub>
                          </m:sSub>
                        </m:num>
                        <m:den>
                          <m:sSub>
                            <m:sSubPr>
                              <m:ctrlPr>
                                <a:rPr lang="en-US" sz="1600" i="1">
                                  <a:solidFill>
                                    <a:prstClr val="black"/>
                                  </a:solidFill>
                                  <a:latin typeface="Cambria Math"/>
                                  <a:cs typeface="Times New Roman" panose="02020603050405020304" pitchFamily="18" charset="0"/>
                                </a:rPr>
                              </m:ctrlPr>
                            </m:sSubPr>
                            <m:e>
                              <m:r>
                                <a:rPr lang="en-US" sz="1600" i="1">
                                  <a:solidFill>
                                    <a:prstClr val="black"/>
                                  </a:solidFill>
                                  <a:latin typeface="Cambria Math"/>
                                  <a:cs typeface="Times New Roman" panose="02020603050405020304" pitchFamily="18" charset="0"/>
                                </a:rPr>
                                <m:t>𝐼</m:t>
                              </m:r>
                            </m:e>
                            <m:sub>
                              <m:r>
                                <a:rPr lang="en-US" sz="1600" i="1">
                                  <a:solidFill>
                                    <a:prstClr val="black"/>
                                  </a:solidFill>
                                  <a:latin typeface="Cambria Math"/>
                                  <a:cs typeface="Times New Roman" panose="02020603050405020304" pitchFamily="18" charset="0"/>
                                </a:rPr>
                                <m:t>𝑖𝑛𝑗</m:t>
                              </m:r>
                            </m:sub>
                          </m:sSub>
                        </m:den>
                      </m:f>
                      <m:f>
                        <m:fPr>
                          <m:ctrlPr>
                            <a:rPr lang="en-US" sz="1600" i="1" smtClean="0">
                              <a:solidFill>
                                <a:prstClr val="black"/>
                              </a:solidFill>
                              <a:latin typeface="Cambria Math"/>
                              <a:cs typeface="Times New Roman" panose="02020603050405020304" pitchFamily="18" charset="0"/>
                            </a:rPr>
                          </m:ctrlPr>
                        </m:fPr>
                        <m:num>
                          <m:sSub>
                            <m:sSubPr>
                              <m:ctrlPr>
                                <a:rPr lang="en-US" sz="1600" i="1">
                                  <a:solidFill>
                                    <a:prstClr val="black"/>
                                  </a:solidFill>
                                  <a:latin typeface="Cambria Math"/>
                                  <a:cs typeface="Times New Roman" panose="02020603050405020304" pitchFamily="18" charset="0"/>
                                </a:rPr>
                              </m:ctrlPr>
                            </m:sSubPr>
                            <m:e>
                              <m:r>
                                <a:rPr lang="en-US" sz="1600" i="1">
                                  <a:solidFill>
                                    <a:prstClr val="black"/>
                                  </a:solidFill>
                                  <a:latin typeface="Cambria Math"/>
                                  <a:cs typeface="Times New Roman" panose="02020603050405020304" pitchFamily="18" charset="0"/>
                                </a:rPr>
                                <m:t>𝐶</m:t>
                              </m:r>
                            </m:e>
                            <m:sub>
                              <m:r>
                                <a:rPr lang="en-US" sz="1600" i="1">
                                  <a:solidFill>
                                    <a:prstClr val="black"/>
                                  </a:solidFill>
                                  <a:latin typeface="Cambria Math"/>
                                  <a:cs typeface="Times New Roman" panose="02020603050405020304" pitchFamily="18" charset="0"/>
                                </a:rPr>
                                <m:t>𝑟𝑖𝑛𝑔</m:t>
                              </m:r>
                            </m:sub>
                          </m:sSub>
                        </m:num>
                        <m:den>
                          <m:r>
                            <m:rPr>
                              <m:sty m:val="p"/>
                            </m:rPr>
                            <a:rPr lang="en-US" sz="1600">
                              <a:solidFill>
                                <a:prstClr val="black"/>
                              </a:solidFill>
                              <a:latin typeface="Cambria Math"/>
                              <a:cs typeface="Times New Roman" panose="02020603050405020304" pitchFamily="18" charset="0"/>
                            </a:rPr>
                            <m:t>bunch</m:t>
                          </m:r>
                          <m:r>
                            <a:rPr lang="en-US" sz="1600">
                              <a:solidFill>
                                <a:prstClr val="black"/>
                              </a:solidFill>
                              <a:latin typeface="Cambria Math"/>
                              <a:cs typeface="Times New Roman" panose="02020603050405020304" pitchFamily="18" charset="0"/>
                            </a:rPr>
                            <m:t> </m:t>
                          </m:r>
                          <m:r>
                            <m:rPr>
                              <m:sty m:val="p"/>
                            </m:rPr>
                            <a:rPr lang="en-US" sz="1600">
                              <a:solidFill>
                                <a:prstClr val="black"/>
                              </a:solidFill>
                              <a:latin typeface="Cambria Math"/>
                              <a:cs typeface="Times New Roman" panose="02020603050405020304" pitchFamily="18" charset="0"/>
                            </a:rPr>
                            <m:t>train</m:t>
                          </m:r>
                          <m:r>
                            <a:rPr lang="en-US" sz="1600">
                              <a:solidFill>
                                <a:prstClr val="black"/>
                              </a:solidFill>
                              <a:latin typeface="Cambria Math"/>
                              <a:cs typeface="Times New Roman" panose="02020603050405020304" pitchFamily="18" charset="0"/>
                            </a:rPr>
                            <m:t> </m:t>
                          </m:r>
                          <m:r>
                            <m:rPr>
                              <m:sty m:val="p"/>
                            </m:rPr>
                            <a:rPr lang="en-US" sz="1600">
                              <a:solidFill>
                                <a:prstClr val="black"/>
                              </a:solidFill>
                              <a:latin typeface="Cambria Math"/>
                              <a:cs typeface="Times New Roman" panose="02020603050405020304" pitchFamily="18" charset="0"/>
                            </a:rPr>
                            <m:t>length</m:t>
                          </m:r>
                        </m:den>
                      </m:f>
                      <m:r>
                        <a:rPr lang="en-US" sz="1600" i="1">
                          <a:solidFill>
                            <a:prstClr val="black"/>
                          </a:solidFill>
                          <a:latin typeface="Cambria Math"/>
                          <a:ea typeface="Cambria Math"/>
                          <a:cs typeface="Times New Roman" panose="02020603050405020304" pitchFamily="18" charset="0"/>
                        </a:rPr>
                        <m:t>≈</m:t>
                      </m:r>
                      <m:sSub>
                        <m:sSubPr>
                          <m:ctrlPr>
                            <a:rPr lang="en-US" sz="1600" i="1">
                              <a:solidFill>
                                <a:prstClr val="black"/>
                              </a:solidFill>
                              <a:latin typeface="Cambria Math"/>
                              <a:cs typeface="Times New Roman" panose="02020603050405020304" pitchFamily="18" charset="0"/>
                            </a:rPr>
                          </m:ctrlPr>
                        </m:sSubPr>
                        <m:e>
                          <m:r>
                            <a:rPr lang="en-US" sz="1600" i="1">
                              <a:solidFill>
                                <a:prstClr val="black"/>
                              </a:solidFill>
                              <a:latin typeface="Cambria Math"/>
                              <a:ea typeface="Cambria Math"/>
                              <a:cs typeface="Times New Roman" panose="02020603050405020304" pitchFamily="18" charset="0"/>
                            </a:rPr>
                            <m:t>𝜏</m:t>
                          </m:r>
                        </m:e>
                        <m:sub>
                          <m:r>
                            <a:rPr lang="en-US" sz="1600" i="1">
                              <a:solidFill>
                                <a:prstClr val="black"/>
                              </a:solidFill>
                              <a:latin typeface="Cambria Math"/>
                              <a:cs typeface="Times New Roman" panose="02020603050405020304" pitchFamily="18" charset="0"/>
                            </a:rPr>
                            <m:t>𝑑</m:t>
                          </m:r>
                        </m:sub>
                      </m:sSub>
                      <m:f>
                        <m:fPr>
                          <m:ctrlPr>
                            <a:rPr lang="en-US" sz="1600" i="1">
                              <a:solidFill>
                                <a:prstClr val="black"/>
                              </a:solidFill>
                              <a:latin typeface="Cambria Math"/>
                              <a:cs typeface="Times New Roman" panose="02020603050405020304" pitchFamily="18" charset="0"/>
                            </a:rPr>
                          </m:ctrlPr>
                        </m:fPr>
                        <m:num>
                          <m:sSub>
                            <m:sSubPr>
                              <m:ctrlPr>
                                <a:rPr lang="en-US" sz="1600" i="1">
                                  <a:solidFill>
                                    <a:prstClr val="black"/>
                                  </a:solidFill>
                                  <a:latin typeface="Cambria Math"/>
                                  <a:cs typeface="Times New Roman" panose="02020603050405020304" pitchFamily="18" charset="0"/>
                                </a:rPr>
                              </m:ctrlPr>
                            </m:sSubPr>
                            <m:e>
                              <m:r>
                                <a:rPr lang="en-US" sz="1600" i="1">
                                  <a:solidFill>
                                    <a:prstClr val="black"/>
                                  </a:solidFill>
                                  <a:latin typeface="Cambria Math"/>
                                  <a:cs typeface="Times New Roman" panose="02020603050405020304" pitchFamily="18" charset="0"/>
                                </a:rPr>
                                <m:t>𝐼</m:t>
                              </m:r>
                            </m:e>
                            <m:sub>
                              <m:r>
                                <a:rPr lang="en-US" sz="1600" i="1">
                                  <a:solidFill>
                                    <a:prstClr val="black"/>
                                  </a:solidFill>
                                  <a:latin typeface="Cambria Math"/>
                                  <a:cs typeface="Times New Roman" panose="02020603050405020304" pitchFamily="18" charset="0"/>
                                </a:rPr>
                                <m:t>𝑟</m:t>
                              </m:r>
                              <m:r>
                                <a:rPr lang="en-US" sz="1600" b="0" i="1" smtClean="0">
                                  <a:solidFill>
                                    <a:prstClr val="black"/>
                                  </a:solidFill>
                                  <a:latin typeface="Cambria Math"/>
                                  <a:cs typeface="Times New Roman" panose="02020603050405020304" pitchFamily="18" charset="0"/>
                                </a:rPr>
                                <m:t>𝑖𝑛𝑔</m:t>
                              </m:r>
                            </m:sub>
                          </m:sSub>
                          <m:r>
                            <a:rPr lang="en-US" sz="1600" b="0" i="0" smtClean="0">
                              <a:solidFill>
                                <a:prstClr val="black"/>
                              </a:solidFill>
                              <a:latin typeface="Cambria Math"/>
                              <a:cs typeface="Times New Roman" panose="02020603050405020304" pitchFamily="18" charset="0"/>
                            </a:rPr>
                            <m:t>(</m:t>
                          </m:r>
                          <m:r>
                            <m:rPr>
                              <m:sty m:val="p"/>
                            </m:rPr>
                            <a:rPr lang="en-US" sz="1600" b="0" i="0" smtClean="0">
                              <a:solidFill>
                                <a:prstClr val="black"/>
                              </a:solidFill>
                              <a:latin typeface="Cambria Math"/>
                              <a:cs typeface="Times New Roman" panose="02020603050405020304" pitchFamily="18" charset="0"/>
                            </a:rPr>
                            <m:t>mA</m:t>
                          </m:r>
                          <m:r>
                            <a:rPr lang="en-US" sz="1600" b="0" i="0" smtClean="0">
                              <a:solidFill>
                                <a:prstClr val="black"/>
                              </a:solidFill>
                              <a:latin typeface="Cambria Math"/>
                              <a:cs typeface="Times New Roman" panose="02020603050405020304" pitchFamily="18" charset="0"/>
                            </a:rPr>
                            <m:t>)</m:t>
                          </m:r>
                          <m:r>
                            <a:rPr lang="en-US" sz="1600" i="1">
                              <a:solidFill>
                                <a:prstClr val="black"/>
                              </a:solidFill>
                              <a:latin typeface="Cambria Math"/>
                              <a:cs typeface="Times New Roman" panose="02020603050405020304" pitchFamily="18" charset="0"/>
                            </a:rPr>
                            <m:t>𝐸</m:t>
                          </m:r>
                          <m:r>
                            <a:rPr lang="en-US" sz="1600" b="0" i="0" smtClean="0">
                              <a:solidFill>
                                <a:prstClr val="black"/>
                              </a:solidFill>
                              <a:latin typeface="Cambria Math"/>
                              <a:cs typeface="Times New Roman" panose="02020603050405020304" pitchFamily="18" charset="0"/>
                            </a:rPr>
                            <m:t>(</m:t>
                          </m:r>
                          <m:r>
                            <m:rPr>
                              <m:sty m:val="p"/>
                            </m:rPr>
                            <a:rPr lang="en-US" sz="1600" b="0" i="0" smtClean="0">
                              <a:solidFill>
                                <a:prstClr val="black"/>
                              </a:solidFill>
                              <a:latin typeface="Cambria Math"/>
                              <a:cs typeface="Times New Roman" panose="02020603050405020304" pitchFamily="18" charset="0"/>
                            </a:rPr>
                            <m:t>GeV</m:t>
                          </m:r>
                          <m:r>
                            <a:rPr lang="en-US" sz="1600" b="0" i="0" smtClean="0">
                              <a:solidFill>
                                <a:prstClr val="black"/>
                              </a:solidFill>
                              <a:latin typeface="Cambria Math"/>
                              <a:cs typeface="Times New Roman" panose="02020603050405020304" pitchFamily="18" charset="0"/>
                            </a:rPr>
                            <m:t>)</m:t>
                          </m:r>
                        </m:num>
                        <m:den>
                          <m:r>
                            <a:rPr lang="en-US" sz="1600" b="0" i="1" smtClean="0">
                              <a:solidFill>
                                <a:prstClr val="black"/>
                              </a:solidFill>
                              <a:latin typeface="Cambria Math"/>
                              <a:cs typeface="Times New Roman" panose="02020603050405020304" pitchFamily="18" charset="0"/>
                            </a:rPr>
                            <m:t>5.5</m:t>
                          </m:r>
                          <m:r>
                            <a:rPr lang="en-US" sz="1600" i="1">
                              <a:solidFill>
                                <a:prstClr val="black"/>
                              </a:solidFill>
                              <a:latin typeface="Cambria Math"/>
                              <a:cs typeface="Times New Roman" panose="02020603050405020304" pitchFamily="18" charset="0"/>
                            </a:rPr>
                            <m:t>𝑀𝑊</m:t>
                          </m:r>
                          <m:r>
                            <a:rPr lang="en-US" sz="1600" i="1">
                              <a:solidFill>
                                <a:prstClr val="black"/>
                              </a:solidFill>
                              <a:latin typeface="Cambria Math"/>
                              <a:cs typeface="Times New Roman" panose="02020603050405020304" pitchFamily="18" charset="0"/>
                            </a:rPr>
                            <m:t> </m:t>
                          </m:r>
                        </m:den>
                      </m:f>
                      <m:f>
                        <m:fPr>
                          <m:ctrlPr>
                            <a:rPr lang="en-US" sz="1600" i="1">
                              <a:solidFill>
                                <a:prstClr val="black"/>
                              </a:solidFill>
                              <a:latin typeface="Cambria Math"/>
                              <a:cs typeface="Times New Roman" panose="02020603050405020304" pitchFamily="18" charset="0"/>
                            </a:rPr>
                          </m:ctrlPr>
                        </m:fPr>
                        <m:num>
                          <m:sSub>
                            <m:sSubPr>
                              <m:ctrlPr>
                                <a:rPr lang="en-US" sz="1600" i="1">
                                  <a:solidFill>
                                    <a:prstClr val="black"/>
                                  </a:solidFill>
                                  <a:latin typeface="Cambria Math"/>
                                  <a:cs typeface="Times New Roman" panose="02020603050405020304" pitchFamily="18" charset="0"/>
                                </a:rPr>
                              </m:ctrlPr>
                            </m:sSubPr>
                            <m:e>
                              <m:r>
                                <a:rPr lang="en-US" sz="1600" i="1">
                                  <a:solidFill>
                                    <a:prstClr val="black"/>
                                  </a:solidFill>
                                  <a:latin typeface="Cambria Math"/>
                                  <a:cs typeface="Times New Roman" panose="02020603050405020304" pitchFamily="18" charset="0"/>
                                </a:rPr>
                                <m:t>𝐶</m:t>
                              </m:r>
                            </m:e>
                            <m:sub>
                              <m:r>
                                <a:rPr lang="en-US" sz="1600" i="1">
                                  <a:solidFill>
                                    <a:prstClr val="black"/>
                                  </a:solidFill>
                                  <a:latin typeface="Cambria Math"/>
                                  <a:cs typeface="Times New Roman" panose="02020603050405020304" pitchFamily="18" charset="0"/>
                                </a:rPr>
                                <m:t>𝑟𝑖𝑛𝑔</m:t>
                              </m:r>
                            </m:sub>
                          </m:sSub>
                        </m:num>
                        <m:den>
                          <m:sSub>
                            <m:sSubPr>
                              <m:ctrlPr>
                                <a:rPr lang="en-US" sz="1600" i="1">
                                  <a:solidFill>
                                    <a:prstClr val="black"/>
                                  </a:solidFill>
                                  <a:latin typeface="Cambria Math"/>
                                  <a:cs typeface="Times New Roman" panose="02020603050405020304" pitchFamily="18" charset="0"/>
                                </a:rPr>
                              </m:ctrlPr>
                            </m:sSubPr>
                            <m:e>
                              <m:r>
                                <a:rPr lang="en-US" sz="1600" i="1">
                                  <a:solidFill>
                                    <a:prstClr val="black"/>
                                  </a:solidFill>
                                  <a:latin typeface="Cambria Math"/>
                                  <a:cs typeface="Times New Roman" panose="02020603050405020304" pitchFamily="18" charset="0"/>
                                </a:rPr>
                                <m:t>𝐶</m:t>
                              </m:r>
                            </m:e>
                            <m:sub>
                              <m:r>
                                <a:rPr lang="en-US" sz="1600" i="1">
                                  <a:solidFill>
                                    <a:prstClr val="black"/>
                                  </a:solidFill>
                                  <a:latin typeface="Cambria Math"/>
                                  <a:cs typeface="Times New Roman" panose="02020603050405020304" pitchFamily="18" charset="0"/>
                                </a:rPr>
                                <m:t>𝐶𝐸𝐵𝐴𝐹</m:t>
                              </m:r>
                            </m:sub>
                          </m:sSub>
                        </m:den>
                      </m:f>
                    </m:oMath>
                  </m:oMathPara>
                </a14:m>
                <a:endParaRPr lang="en-US" sz="1600" dirty="0">
                  <a:solidFill>
                    <a:prstClr val="black"/>
                  </a:solidFill>
                  <a:latin typeface="Calibri"/>
                </a:endParaRPr>
              </a:p>
            </p:txBody>
          </p:sp>
        </mc:Choice>
        <mc:Fallback xmlns="">
          <p:sp>
            <p:nvSpPr>
              <p:cNvPr id="10" name="Rectangle 9"/>
              <p:cNvSpPr>
                <a:spLocks noRot="1" noChangeAspect="1" noMove="1" noResize="1" noEditPoints="1" noAdjustHandles="1" noChangeArrowheads="1" noChangeShapeType="1" noTextEdit="1"/>
              </p:cNvSpPr>
              <p:nvPr/>
            </p:nvSpPr>
            <p:spPr>
              <a:xfrm>
                <a:off x="1492826" y="2324989"/>
                <a:ext cx="5796395" cy="638060"/>
              </a:xfrm>
              <a:prstGeom prst="rect">
                <a:avLst/>
              </a:prstGeom>
              <a:blipFill rotWithShape="1">
                <a:blip r:embed="rId4"/>
                <a:stretch>
                  <a:fillRect/>
                </a:stretch>
              </a:blipFill>
            </p:spPr>
            <p:txBody>
              <a:bodyPr/>
              <a:lstStyle/>
              <a:p>
                <a:r>
                  <a:rPr lang="en-US">
                    <a:noFill/>
                  </a:rPr>
                  <a:t> </a:t>
                </a:r>
              </a:p>
            </p:txBody>
          </p:sp>
        </mc:Fallback>
      </mc:AlternateContent>
      <p:sp>
        <p:nvSpPr>
          <p:cNvPr id="2" name="TextBox 1"/>
          <p:cNvSpPr txBox="1"/>
          <p:nvPr/>
        </p:nvSpPr>
        <p:spPr>
          <a:xfrm>
            <a:off x="533400" y="6019205"/>
            <a:ext cx="7848600" cy="307777"/>
          </a:xfrm>
          <a:prstGeom prst="rect">
            <a:avLst/>
          </a:prstGeom>
          <a:noFill/>
        </p:spPr>
        <p:txBody>
          <a:bodyPr wrap="square" rtlCol="0">
            <a:spAutoFit/>
          </a:bodyPr>
          <a:lstStyle/>
          <a:p>
            <a:r>
              <a:rPr lang="en-US" sz="1400" dirty="0" smtClean="0"/>
              <a:t>Actual injection time for E&gt;6 GeV might be also limited by other factors, but should not exceed 4 minutes</a:t>
            </a:r>
            <a:endParaRPr lang="en-US" sz="1400" dirty="0"/>
          </a:p>
        </p:txBody>
      </p:sp>
    </p:spTree>
    <p:extLst>
      <p:ext uri="{BB962C8B-B14F-4D97-AF65-F5344CB8AC3E}">
        <p14:creationId xmlns:p14="http://schemas.microsoft.com/office/powerpoint/2010/main" val="28413207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0"/>
            <a:ext cx="7772400" cy="762000"/>
          </a:xfrm>
        </p:spPr>
        <p:txBody>
          <a:bodyPr/>
          <a:lstStyle/>
          <a:p>
            <a:r>
              <a:rPr lang="en-US" sz="2000" dirty="0" smtClean="0">
                <a:latin typeface="Comic Sans MS" panose="030F0702030302020204" pitchFamily="66" charset="0"/>
              </a:rPr>
              <a:t>Reduced Collision Rate</a:t>
            </a:r>
            <a:endParaRPr lang="en-US" sz="2000" dirty="0">
              <a:latin typeface="Comic Sans MS" panose="030F0702030302020204" pitchFamily="66" charset="0"/>
            </a:endParaRPr>
          </a:p>
        </p:txBody>
      </p:sp>
      <p:sp>
        <p:nvSpPr>
          <p:cNvPr id="4" name="Slide Number Placeholder 3"/>
          <p:cNvSpPr>
            <a:spLocks noGrp="1"/>
          </p:cNvSpPr>
          <p:nvPr>
            <p:ph type="sldNum" sz="quarter" idx="10"/>
          </p:nvPr>
        </p:nvSpPr>
        <p:spPr/>
        <p:txBody>
          <a:bodyPr/>
          <a:lstStyle/>
          <a:p>
            <a:pPr>
              <a:defRPr/>
            </a:pPr>
            <a:fld id="{08D621CD-FDE4-4A9C-867E-F9942A440963}" type="slidenum">
              <a:rPr lang="en-US" altLang="en-US" smtClean="0"/>
              <a:pPr>
                <a:defRPr/>
              </a:pPr>
              <a:t>14</a:t>
            </a:fld>
            <a:endParaRPr lang="en-US" altLang="en-US"/>
          </a:p>
        </p:txBody>
      </p:sp>
      <p:sp>
        <p:nvSpPr>
          <p:cNvPr id="466" name="Rectangle 465"/>
          <p:cNvSpPr/>
          <p:nvPr/>
        </p:nvSpPr>
        <p:spPr>
          <a:xfrm>
            <a:off x="398939" y="869812"/>
            <a:ext cx="8364061" cy="3139321"/>
          </a:xfrm>
          <a:prstGeom prst="rect">
            <a:avLst/>
          </a:prstGeom>
        </p:spPr>
        <p:txBody>
          <a:bodyPr wrap="square">
            <a:spAutoFit/>
          </a:bodyPr>
          <a:lstStyle/>
          <a:p>
            <a:pPr lvl="0" algn="just" fontAlgn="base">
              <a:spcAft>
                <a:spcPct val="0"/>
              </a:spcAft>
              <a:buBlip>
                <a:blip r:embed="rId2"/>
              </a:buBlip>
            </a:pPr>
            <a:r>
              <a:rPr lang="en-US" altLang="en-US" dirty="0" smtClean="0">
                <a:solidFill>
                  <a:srgbClr val="000000"/>
                </a:solidFill>
              </a:rPr>
              <a:t> In the operation with higher e-ring energy, beam-beam tune shift is reduced due to both the higher beam energy and the lower beam current.</a:t>
            </a:r>
          </a:p>
          <a:p>
            <a:pPr lvl="0" algn="just" fontAlgn="base">
              <a:spcAft>
                <a:spcPct val="0"/>
              </a:spcAft>
              <a:buBlip>
                <a:blip r:embed="rId2"/>
              </a:buBlip>
            </a:pPr>
            <a:r>
              <a:rPr lang="en-US" dirty="0" smtClean="0">
                <a:solidFill>
                  <a:srgbClr val="000000"/>
                </a:solidFill>
              </a:rPr>
              <a:t> We may be able to increase luminosity by reducing the collision rate to a fraction </a:t>
            </a:r>
            <a:r>
              <a:rPr lang="en-US" i="1" dirty="0" smtClean="0">
                <a:solidFill>
                  <a:srgbClr val="000000"/>
                </a:solidFill>
              </a:rPr>
              <a:t>n</a:t>
            </a:r>
            <a:r>
              <a:rPr lang="en-US" dirty="0" smtClean="0">
                <a:solidFill>
                  <a:srgbClr val="000000"/>
                </a:solidFill>
              </a:rPr>
              <a:t> of 476.3MHz and increase charge per bunch in the ring.</a:t>
            </a:r>
          </a:p>
          <a:p>
            <a:pPr lvl="0" algn="just" fontAlgn="base">
              <a:spcAft>
                <a:spcPct val="0"/>
              </a:spcAft>
              <a:buBlip>
                <a:blip r:embed="rId2"/>
              </a:buBlip>
            </a:pPr>
            <a:r>
              <a:rPr lang="en-US" dirty="0">
                <a:solidFill>
                  <a:srgbClr val="000000"/>
                </a:solidFill>
              </a:rPr>
              <a:t> </a:t>
            </a:r>
            <a:r>
              <a:rPr lang="en-US" dirty="0" smtClean="0">
                <a:solidFill>
                  <a:srgbClr val="000000"/>
                </a:solidFill>
              </a:rPr>
              <a:t>If </a:t>
            </a:r>
            <a:r>
              <a:rPr lang="en-US" i="1" dirty="0" smtClean="0">
                <a:solidFill>
                  <a:srgbClr val="000000"/>
                </a:solidFill>
              </a:rPr>
              <a:t>n</a:t>
            </a:r>
            <a:r>
              <a:rPr lang="en-US" dirty="0" smtClean="0">
                <a:solidFill>
                  <a:srgbClr val="000000"/>
                </a:solidFill>
              </a:rPr>
              <a:t>=7 (which is likely to happen at energy close to 12GeV), we can simply </a:t>
            </a:r>
            <a:r>
              <a:rPr lang="en-US" dirty="0" smtClean="0">
                <a:solidFill>
                  <a:srgbClr val="000000"/>
                </a:solidFill>
              </a:rPr>
              <a:t>make </a:t>
            </a:r>
            <a:r>
              <a:rPr lang="en-US" dirty="0">
                <a:solidFill>
                  <a:srgbClr val="000000"/>
                </a:solidFill>
              </a:rPr>
              <a:t>each mid-cycle equals 7N </a:t>
            </a:r>
            <a:r>
              <a:rPr lang="en-US" dirty="0" smtClean="0">
                <a:solidFill>
                  <a:srgbClr val="000000"/>
                </a:solidFill>
              </a:rPr>
              <a:t>revolutions </a:t>
            </a:r>
            <a:r>
              <a:rPr lang="en-US" dirty="0">
                <a:solidFill>
                  <a:srgbClr val="000000"/>
                </a:solidFill>
              </a:rPr>
              <a:t>in the </a:t>
            </a:r>
            <a:r>
              <a:rPr lang="en-US" dirty="0" smtClean="0">
                <a:solidFill>
                  <a:srgbClr val="000000"/>
                </a:solidFill>
              </a:rPr>
              <a:t>ring, and repeat injecting </a:t>
            </a:r>
            <a:r>
              <a:rPr lang="en-US" dirty="0" smtClean="0">
                <a:solidFill>
                  <a:srgbClr val="000000"/>
                </a:solidFill>
              </a:rPr>
              <a:t>the 1st in every 7th ring buckets only.</a:t>
            </a:r>
          </a:p>
          <a:p>
            <a:pPr lvl="0" algn="just" fontAlgn="base">
              <a:spcAft>
                <a:spcPct val="0"/>
              </a:spcAft>
              <a:buBlip>
                <a:blip r:embed="rId2"/>
              </a:buBlip>
            </a:pPr>
            <a:r>
              <a:rPr lang="en-US" dirty="0" smtClean="0">
                <a:solidFill>
                  <a:srgbClr val="000000"/>
                </a:solidFill>
              </a:rPr>
              <a:t>If </a:t>
            </a:r>
            <a:r>
              <a:rPr lang="en-US" i="1" dirty="0" smtClean="0">
                <a:solidFill>
                  <a:srgbClr val="000000"/>
                </a:solidFill>
              </a:rPr>
              <a:t>n</a:t>
            </a:r>
            <a:r>
              <a:rPr lang="en-US" dirty="0" smtClean="0">
                <a:solidFill>
                  <a:srgbClr val="000000"/>
                </a:solidFill>
              </a:rPr>
              <a:t> is a number between 2 and 6, we can arrange to inject the 1</a:t>
            </a:r>
            <a:r>
              <a:rPr lang="en-US" baseline="30000" dirty="0" smtClean="0">
                <a:solidFill>
                  <a:srgbClr val="000000"/>
                </a:solidFill>
              </a:rPr>
              <a:t>st</a:t>
            </a:r>
            <a:r>
              <a:rPr lang="en-US" dirty="0" smtClean="0">
                <a:solidFill>
                  <a:srgbClr val="000000"/>
                </a:solidFill>
              </a:rPr>
              <a:t> of every 7×</a:t>
            </a:r>
            <a:r>
              <a:rPr lang="en-US" i="1" dirty="0" smtClean="0">
                <a:solidFill>
                  <a:srgbClr val="000000"/>
                </a:solidFill>
              </a:rPr>
              <a:t>n</a:t>
            </a:r>
            <a:r>
              <a:rPr lang="en-US" dirty="0" smtClean="0">
                <a:solidFill>
                  <a:srgbClr val="000000"/>
                </a:solidFill>
              </a:rPr>
              <a:t>th bucket in the first pair of bunch trains, then fill the (1+</a:t>
            </a:r>
            <a:r>
              <a:rPr lang="en-US" i="1" dirty="0" smtClean="0">
                <a:solidFill>
                  <a:srgbClr val="000000"/>
                </a:solidFill>
              </a:rPr>
              <a:t>n</a:t>
            </a:r>
            <a:r>
              <a:rPr lang="en-US" dirty="0" smtClean="0">
                <a:solidFill>
                  <a:srgbClr val="000000"/>
                </a:solidFill>
              </a:rPr>
              <a:t>)</a:t>
            </a:r>
            <a:r>
              <a:rPr lang="en-US" dirty="0" err="1" smtClean="0">
                <a:solidFill>
                  <a:srgbClr val="000000"/>
                </a:solidFill>
              </a:rPr>
              <a:t>th</a:t>
            </a:r>
            <a:r>
              <a:rPr lang="en-US" dirty="0" smtClean="0">
                <a:solidFill>
                  <a:srgbClr val="000000"/>
                </a:solidFill>
              </a:rPr>
              <a:t> in the 2</a:t>
            </a:r>
            <a:r>
              <a:rPr lang="en-US" baseline="30000" dirty="0" smtClean="0">
                <a:solidFill>
                  <a:srgbClr val="000000"/>
                </a:solidFill>
              </a:rPr>
              <a:t>nd</a:t>
            </a:r>
            <a:r>
              <a:rPr lang="en-US" dirty="0" smtClean="0">
                <a:solidFill>
                  <a:srgbClr val="000000"/>
                </a:solidFill>
              </a:rPr>
              <a:t> pair, until we finish 7 pairs. </a:t>
            </a:r>
          </a:p>
          <a:p>
            <a:pPr lvl="0" algn="just" fontAlgn="base">
              <a:spcAft>
                <a:spcPct val="0"/>
              </a:spcAft>
              <a:buBlip>
                <a:blip r:embed="rId2"/>
              </a:buBlip>
            </a:pPr>
            <a:r>
              <a:rPr lang="en-US" dirty="0" smtClean="0">
                <a:solidFill>
                  <a:srgbClr val="000000"/>
                </a:solidFill>
              </a:rPr>
              <a:t>The charge per bunch needs to be raised by </a:t>
            </a:r>
            <a:r>
              <a:rPr lang="en-US" i="1" dirty="0" smtClean="0">
                <a:solidFill>
                  <a:srgbClr val="000000"/>
                </a:solidFill>
              </a:rPr>
              <a:t>n</a:t>
            </a:r>
            <a:r>
              <a:rPr lang="en-US" dirty="0" smtClean="0">
                <a:solidFill>
                  <a:srgbClr val="000000"/>
                </a:solidFill>
              </a:rPr>
              <a:t> times, but since it only happens at higher energy, the max charge per bunch is expected to be less than 70pC.</a:t>
            </a:r>
            <a:endParaRPr lang="en-US" dirty="0">
              <a:solidFill>
                <a:srgbClr val="000000"/>
              </a:solidFill>
            </a:endParaRPr>
          </a:p>
        </p:txBody>
      </p:sp>
      <p:grpSp>
        <p:nvGrpSpPr>
          <p:cNvPr id="264" name="Group 263"/>
          <p:cNvGrpSpPr/>
          <p:nvPr/>
        </p:nvGrpSpPr>
        <p:grpSpPr>
          <a:xfrm>
            <a:off x="76200" y="4390650"/>
            <a:ext cx="8559528" cy="1922934"/>
            <a:chOff x="302593" y="3868266"/>
            <a:chExt cx="5312968" cy="1922934"/>
          </a:xfrm>
        </p:grpSpPr>
        <p:grpSp>
          <p:nvGrpSpPr>
            <p:cNvPr id="269" name="Group 268"/>
            <p:cNvGrpSpPr/>
            <p:nvPr/>
          </p:nvGrpSpPr>
          <p:grpSpPr>
            <a:xfrm>
              <a:off x="3438144" y="5093208"/>
              <a:ext cx="434340" cy="334162"/>
              <a:chOff x="6899911" y="4493223"/>
              <a:chExt cx="434340" cy="334162"/>
            </a:xfrm>
          </p:grpSpPr>
          <p:grpSp>
            <p:nvGrpSpPr>
              <p:cNvPr id="404" name="Group 403"/>
              <p:cNvGrpSpPr/>
              <p:nvPr/>
            </p:nvGrpSpPr>
            <p:grpSpPr>
              <a:xfrm>
                <a:off x="6899911" y="4493223"/>
                <a:ext cx="68580" cy="321470"/>
                <a:chOff x="6899911" y="4493223"/>
                <a:chExt cx="68580" cy="321470"/>
              </a:xfrm>
            </p:grpSpPr>
            <p:sp>
              <p:nvSpPr>
                <p:cNvPr id="408" name="Rectangle 407"/>
                <p:cNvSpPr/>
                <p:nvPr/>
              </p:nvSpPr>
              <p:spPr bwMode="auto">
                <a:xfrm>
                  <a:off x="6899911" y="4493224"/>
                  <a:ext cx="68580" cy="321469"/>
                </a:xfrm>
                <a:prstGeom prst="rect">
                  <a:avLst/>
                </a:prstGeom>
                <a:solidFill>
                  <a:srgbClr val="333399">
                    <a:lumMod val="40000"/>
                    <a:lumOff val="60000"/>
                  </a:srgbClr>
                </a:solidFill>
                <a:ln w="9525" cap="flat" cmpd="sng" algn="ctr">
                  <a:noFill/>
                  <a:prstDash val="solid"/>
                </a:ln>
                <a:effectLst>
                  <a:outerShdw blurRad="40000" dist="23000" dir="5400000" rotWithShape="0">
                    <a:srgbClr val="000000">
                      <a:alpha val="35000"/>
                    </a:srgbClr>
                  </a:outerShdw>
                </a:effectLst>
              </p:spPr>
              <p:txBody>
                <a:bodyPr anchor="ctr"/>
                <a:lstStyle>
                  <a:lvl1pPr>
                    <a:spcBef>
                      <a:spcPct val="20000"/>
                    </a:spcBef>
                    <a:buBlip>
                      <a:blip r:embed="rId3"/>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a:spcBef>
                      <a:spcPct val="0"/>
                    </a:spcBef>
                    <a:buFontTx/>
                    <a:buNone/>
                    <a:defRPr/>
                  </a:pPr>
                  <a:endParaRPr lang="en-US" altLang="en-US" sz="1400" kern="0">
                    <a:solidFill>
                      <a:srgbClr val="FFFFFF"/>
                    </a:solidFill>
                    <a:latin typeface="+mn-lt"/>
                  </a:endParaRPr>
                </a:p>
              </p:txBody>
            </p:sp>
            <p:cxnSp>
              <p:nvCxnSpPr>
                <p:cNvPr id="409" name="Straight Arrow Connector 264"/>
                <p:cNvCxnSpPr>
                  <a:cxnSpLocks noChangeShapeType="1"/>
                  <a:stCxn id="408" idx="2"/>
                  <a:endCxn id="408" idx="0"/>
                </p:cNvCxnSpPr>
                <p:nvPr/>
              </p:nvCxnSpPr>
              <p:spPr bwMode="auto">
                <a:xfrm flipV="1">
                  <a:off x="6934200" y="4493223"/>
                  <a:ext cx="0" cy="321469"/>
                </a:xfrm>
                <a:prstGeom prst="straightConnector1">
                  <a:avLst/>
                </a:prstGeom>
                <a:noFill/>
                <a:ln w="25400" algn="ctr">
                  <a:solidFill>
                    <a:srgbClr val="99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05" name="Group 404"/>
              <p:cNvGrpSpPr/>
              <p:nvPr/>
            </p:nvGrpSpPr>
            <p:grpSpPr>
              <a:xfrm>
                <a:off x="7265671" y="4495601"/>
                <a:ext cx="68580" cy="331784"/>
                <a:chOff x="7265671" y="4504577"/>
                <a:chExt cx="68580" cy="336969"/>
              </a:xfrm>
            </p:grpSpPr>
            <p:sp>
              <p:nvSpPr>
                <p:cNvPr id="406" name="Rectangle 405"/>
                <p:cNvSpPr/>
                <p:nvPr/>
              </p:nvSpPr>
              <p:spPr bwMode="auto">
                <a:xfrm>
                  <a:off x="7265671" y="4504577"/>
                  <a:ext cx="68580" cy="325041"/>
                </a:xfrm>
                <a:prstGeom prst="rect">
                  <a:avLst/>
                </a:prstGeom>
                <a:solidFill>
                  <a:srgbClr val="BBE0E3">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lvl1pPr>
                    <a:spcBef>
                      <a:spcPct val="20000"/>
                    </a:spcBef>
                    <a:buBlip>
                      <a:blip r:embed="rId3"/>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a:spcBef>
                      <a:spcPct val="0"/>
                    </a:spcBef>
                    <a:buFontTx/>
                    <a:buNone/>
                    <a:defRPr/>
                  </a:pPr>
                  <a:endParaRPr lang="en-US" altLang="en-US" sz="1400" kern="0">
                    <a:solidFill>
                      <a:srgbClr val="FFFFFF"/>
                    </a:solidFill>
                    <a:latin typeface="+mn-lt"/>
                  </a:endParaRPr>
                </a:p>
              </p:txBody>
            </p:sp>
            <p:cxnSp>
              <p:nvCxnSpPr>
                <p:cNvPr id="407" name="Straight Arrow Connector 119"/>
                <p:cNvCxnSpPr>
                  <a:cxnSpLocks noChangeShapeType="1"/>
                </p:cNvCxnSpPr>
                <p:nvPr/>
              </p:nvCxnSpPr>
              <p:spPr bwMode="auto">
                <a:xfrm>
                  <a:off x="7302247" y="4516505"/>
                  <a:ext cx="0" cy="325041"/>
                </a:xfrm>
                <a:prstGeom prst="straightConnector1">
                  <a:avLst/>
                </a:prstGeom>
                <a:noFill/>
                <a:ln w="25400" algn="ctr">
                  <a:solidFill>
                    <a:srgbClr val="99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326" name="Group 325"/>
            <p:cNvGrpSpPr/>
            <p:nvPr/>
          </p:nvGrpSpPr>
          <p:grpSpPr>
            <a:xfrm>
              <a:off x="2697480" y="5093208"/>
              <a:ext cx="434340" cy="334162"/>
              <a:chOff x="6899911" y="4493223"/>
              <a:chExt cx="434340" cy="334162"/>
            </a:xfrm>
          </p:grpSpPr>
          <p:grpSp>
            <p:nvGrpSpPr>
              <p:cNvPr id="398" name="Group 397"/>
              <p:cNvGrpSpPr/>
              <p:nvPr/>
            </p:nvGrpSpPr>
            <p:grpSpPr>
              <a:xfrm>
                <a:off x="6899911" y="4493223"/>
                <a:ext cx="68580" cy="321470"/>
                <a:chOff x="6899911" y="4493223"/>
                <a:chExt cx="68580" cy="321470"/>
              </a:xfrm>
            </p:grpSpPr>
            <p:sp>
              <p:nvSpPr>
                <p:cNvPr id="402" name="Rectangle 401"/>
                <p:cNvSpPr/>
                <p:nvPr/>
              </p:nvSpPr>
              <p:spPr bwMode="auto">
                <a:xfrm>
                  <a:off x="6899911" y="4493224"/>
                  <a:ext cx="68580" cy="321469"/>
                </a:xfrm>
                <a:prstGeom prst="rect">
                  <a:avLst/>
                </a:prstGeom>
                <a:solidFill>
                  <a:srgbClr val="333399">
                    <a:lumMod val="40000"/>
                    <a:lumOff val="60000"/>
                  </a:srgbClr>
                </a:solidFill>
                <a:ln w="9525" cap="flat" cmpd="sng" algn="ctr">
                  <a:noFill/>
                  <a:prstDash val="solid"/>
                </a:ln>
                <a:effectLst>
                  <a:outerShdw blurRad="40000" dist="23000" dir="5400000" rotWithShape="0">
                    <a:srgbClr val="000000">
                      <a:alpha val="35000"/>
                    </a:srgbClr>
                  </a:outerShdw>
                </a:effectLst>
              </p:spPr>
              <p:txBody>
                <a:bodyPr anchor="ctr"/>
                <a:lstStyle>
                  <a:lvl1pPr>
                    <a:spcBef>
                      <a:spcPct val="20000"/>
                    </a:spcBef>
                    <a:buBlip>
                      <a:blip r:embed="rId3"/>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a:spcBef>
                      <a:spcPct val="0"/>
                    </a:spcBef>
                    <a:buFontTx/>
                    <a:buNone/>
                    <a:defRPr/>
                  </a:pPr>
                  <a:endParaRPr lang="en-US" altLang="en-US" sz="1400" kern="0">
                    <a:solidFill>
                      <a:srgbClr val="FFFFFF"/>
                    </a:solidFill>
                    <a:latin typeface="+mn-lt"/>
                  </a:endParaRPr>
                </a:p>
              </p:txBody>
            </p:sp>
            <p:cxnSp>
              <p:nvCxnSpPr>
                <p:cNvPr id="403" name="Straight Arrow Connector 264"/>
                <p:cNvCxnSpPr>
                  <a:cxnSpLocks noChangeShapeType="1"/>
                  <a:stCxn id="402" idx="2"/>
                  <a:endCxn id="402" idx="0"/>
                </p:cNvCxnSpPr>
                <p:nvPr/>
              </p:nvCxnSpPr>
              <p:spPr bwMode="auto">
                <a:xfrm flipV="1">
                  <a:off x="6934200" y="4493223"/>
                  <a:ext cx="0" cy="321469"/>
                </a:xfrm>
                <a:prstGeom prst="straightConnector1">
                  <a:avLst/>
                </a:prstGeom>
                <a:noFill/>
                <a:ln w="25400" algn="ctr">
                  <a:solidFill>
                    <a:srgbClr val="99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99" name="Group 398"/>
              <p:cNvGrpSpPr/>
              <p:nvPr/>
            </p:nvGrpSpPr>
            <p:grpSpPr>
              <a:xfrm>
                <a:off x="7265671" y="4495601"/>
                <a:ext cx="68580" cy="331784"/>
                <a:chOff x="7265671" y="4504577"/>
                <a:chExt cx="68580" cy="336969"/>
              </a:xfrm>
            </p:grpSpPr>
            <p:sp>
              <p:nvSpPr>
                <p:cNvPr id="400" name="Rectangle 399"/>
                <p:cNvSpPr/>
                <p:nvPr/>
              </p:nvSpPr>
              <p:spPr bwMode="auto">
                <a:xfrm>
                  <a:off x="7265671" y="4504577"/>
                  <a:ext cx="68580" cy="325041"/>
                </a:xfrm>
                <a:prstGeom prst="rect">
                  <a:avLst/>
                </a:prstGeom>
                <a:solidFill>
                  <a:srgbClr val="BBE0E3">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lvl1pPr>
                    <a:spcBef>
                      <a:spcPct val="20000"/>
                    </a:spcBef>
                    <a:buBlip>
                      <a:blip r:embed="rId3"/>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a:spcBef>
                      <a:spcPct val="0"/>
                    </a:spcBef>
                    <a:buFontTx/>
                    <a:buNone/>
                    <a:defRPr/>
                  </a:pPr>
                  <a:endParaRPr lang="en-US" altLang="en-US" sz="1400" kern="0">
                    <a:solidFill>
                      <a:srgbClr val="FFFFFF"/>
                    </a:solidFill>
                    <a:latin typeface="+mn-lt"/>
                  </a:endParaRPr>
                </a:p>
              </p:txBody>
            </p:sp>
            <p:cxnSp>
              <p:nvCxnSpPr>
                <p:cNvPr id="401" name="Straight Arrow Connector 119"/>
                <p:cNvCxnSpPr>
                  <a:cxnSpLocks noChangeShapeType="1"/>
                </p:cNvCxnSpPr>
                <p:nvPr/>
              </p:nvCxnSpPr>
              <p:spPr bwMode="auto">
                <a:xfrm>
                  <a:off x="7302247" y="4516505"/>
                  <a:ext cx="0" cy="325041"/>
                </a:xfrm>
                <a:prstGeom prst="straightConnector1">
                  <a:avLst/>
                </a:prstGeom>
                <a:noFill/>
                <a:ln w="25400" algn="ctr">
                  <a:solidFill>
                    <a:srgbClr val="99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cxnSp>
          <p:nvCxnSpPr>
            <p:cNvPr id="341" name="Straight Arrow Connector 194"/>
            <p:cNvCxnSpPr>
              <a:cxnSpLocks noChangeShapeType="1"/>
              <a:stCxn id="406" idx="1"/>
              <a:endCxn id="368" idx="1"/>
            </p:cNvCxnSpPr>
            <p:nvPr/>
          </p:nvCxnSpPr>
          <p:spPr bwMode="auto">
            <a:xfrm flipV="1">
              <a:off x="3803904" y="5254487"/>
              <a:ext cx="356616" cy="1662"/>
            </a:xfrm>
            <a:prstGeom prst="straightConnector1">
              <a:avLst/>
            </a:prstGeom>
            <a:noFill/>
            <a:ln w="9525" algn="ctr">
              <a:solidFill>
                <a:srgbClr val="00B0F0"/>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42" name="Group 341"/>
            <p:cNvGrpSpPr>
              <a:grpSpLocks/>
            </p:cNvGrpSpPr>
            <p:nvPr/>
          </p:nvGrpSpPr>
          <p:grpSpPr bwMode="auto">
            <a:xfrm>
              <a:off x="475310" y="4489190"/>
              <a:ext cx="5120640" cy="1302010"/>
              <a:chOff x="1689015" y="2263777"/>
              <a:chExt cx="5067380" cy="1382479"/>
            </a:xfrm>
          </p:grpSpPr>
          <p:cxnSp>
            <p:nvCxnSpPr>
              <p:cNvPr id="396" name="Straight Arrow Connector 395"/>
              <p:cNvCxnSpPr/>
              <p:nvPr/>
            </p:nvCxnSpPr>
            <p:spPr>
              <a:xfrm flipV="1">
                <a:off x="1689015" y="3238728"/>
                <a:ext cx="5067380" cy="0"/>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97" name="Straight Arrow Connector 2"/>
              <p:cNvCxnSpPr>
                <a:cxnSpLocks noChangeShapeType="1"/>
              </p:cNvCxnSpPr>
              <p:nvPr/>
            </p:nvCxnSpPr>
            <p:spPr bwMode="auto">
              <a:xfrm flipV="1">
                <a:off x="1694498" y="2263777"/>
                <a:ext cx="2255" cy="1382479"/>
              </a:xfrm>
              <a:prstGeom prst="straightConnector1">
                <a:avLst/>
              </a:prstGeom>
              <a:noFill/>
              <a:ln w="19050"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93" name="Content Placeholder 2"/>
            <p:cNvSpPr txBox="1">
              <a:spLocks/>
            </p:cNvSpPr>
            <p:nvPr/>
          </p:nvSpPr>
          <p:spPr bwMode="auto">
            <a:xfrm>
              <a:off x="302593" y="3868266"/>
              <a:ext cx="528467" cy="599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spcBef>
                  <a:spcPct val="20000"/>
                </a:spcBef>
                <a:buBlip>
                  <a:blip r:embed="rId3"/>
                </a:buBlip>
                <a:defRPr>
                  <a:solidFill>
                    <a:schemeClr val="tx1"/>
                  </a:solidFill>
                  <a:latin typeface="Arial" charset="0"/>
                  <a:ea typeface="MS PGothic" pitchFamily="34" charset="-128"/>
                  <a:cs typeface="Arial" charset="0"/>
                </a:defRPr>
              </a:lvl1pPr>
              <a:lvl2pPr marL="742950" indent="-285750" defTabSz="457200" eaLnBrk="0" hangingPunct="0">
                <a:spcBef>
                  <a:spcPct val="20000"/>
                </a:spcBef>
                <a:buChar char="–"/>
                <a:defRPr>
                  <a:solidFill>
                    <a:schemeClr val="tx1"/>
                  </a:solidFill>
                  <a:latin typeface="Arial" charset="0"/>
                  <a:ea typeface="MS PGothic" pitchFamily="34" charset="-128"/>
                  <a:cs typeface="Arial" charset="0"/>
                </a:defRPr>
              </a:lvl2pPr>
              <a:lvl3pPr marL="1143000" indent="-228600" defTabSz="457200" eaLnBrk="0" hangingPunct="0">
                <a:spcBef>
                  <a:spcPct val="20000"/>
                </a:spcBef>
                <a:buChar char="•"/>
                <a:defRPr>
                  <a:solidFill>
                    <a:schemeClr val="tx1"/>
                  </a:solidFill>
                  <a:latin typeface="Arial" charset="0"/>
                  <a:ea typeface="MS PGothic" pitchFamily="34" charset="-128"/>
                  <a:cs typeface="Arial" charset="0"/>
                </a:defRPr>
              </a:lvl3pPr>
              <a:lvl4pPr marL="1600200" indent="-228600" defTabSz="457200" eaLnBrk="0" hangingPunct="0">
                <a:spcBef>
                  <a:spcPct val="20000"/>
                </a:spcBef>
                <a:buChar char="–"/>
                <a:defRPr>
                  <a:solidFill>
                    <a:schemeClr val="tx1"/>
                  </a:solidFill>
                  <a:latin typeface="Arial" charset="0"/>
                  <a:ea typeface="MS PGothic" pitchFamily="34" charset="-128"/>
                  <a:cs typeface="Arial" charset="0"/>
                </a:defRPr>
              </a:lvl4pPr>
              <a:lvl5pPr marL="2057400" indent="-228600" defTabSz="457200" eaLnBrk="0" hangingPunct="0">
                <a:spcBef>
                  <a:spcPct val="20000"/>
                </a:spcBef>
                <a:buChar char="»"/>
                <a:defRPr>
                  <a:solidFill>
                    <a:schemeClr val="tx1"/>
                  </a:solidFill>
                  <a:latin typeface="Arial" charset="0"/>
                  <a:ea typeface="MS PGothic" pitchFamily="34" charset="-128"/>
                  <a:cs typeface="Arial" charset="0"/>
                </a:defRPr>
              </a:lvl5pPr>
              <a:lvl6pPr marL="25146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lgn="ctr" eaLnBrk="1" fontAlgn="base" hangingPunct="1">
                <a:spcAft>
                  <a:spcPct val="0"/>
                </a:spcAft>
                <a:buSzPct val="70000"/>
                <a:buFontTx/>
                <a:buNone/>
              </a:pPr>
              <a:r>
                <a:rPr lang="en-US" altLang="en-US" sz="1200" dirty="0" smtClean="0">
                  <a:solidFill>
                    <a:srgbClr val="000000"/>
                  </a:solidFill>
                  <a:latin typeface="+mn-lt"/>
                </a:rPr>
                <a:t>1st </a:t>
              </a:r>
              <a:r>
                <a:rPr lang="en-US" altLang="en-US" sz="1200" dirty="0" smtClean="0">
                  <a:solidFill>
                    <a:srgbClr val="000000"/>
                  </a:solidFill>
                  <a:latin typeface="+mn-lt"/>
                </a:rPr>
                <a:t>of every </a:t>
              </a:r>
              <a:r>
                <a:rPr lang="en-US" altLang="en-US" sz="1200" dirty="0" smtClean="0">
                  <a:solidFill>
                    <a:srgbClr val="000000"/>
                  </a:solidFill>
                  <a:latin typeface="+mn-lt"/>
                </a:rPr>
                <a:t>14 U buckets</a:t>
              </a:r>
              <a:endParaRPr lang="en-US" altLang="en-US" sz="1200" dirty="0" smtClean="0">
                <a:solidFill>
                  <a:srgbClr val="000000"/>
                </a:solidFill>
                <a:latin typeface="+mn-lt"/>
              </a:endParaRPr>
            </a:p>
          </p:txBody>
        </p:sp>
        <p:cxnSp>
          <p:nvCxnSpPr>
            <p:cNvPr id="344" name="Straight Connector 343"/>
            <p:cNvCxnSpPr/>
            <p:nvPr/>
          </p:nvCxnSpPr>
          <p:spPr bwMode="auto">
            <a:xfrm flipH="1">
              <a:off x="5595950" y="4872280"/>
              <a:ext cx="1656" cy="871339"/>
            </a:xfrm>
            <a:prstGeom prst="line">
              <a:avLst/>
            </a:prstGeom>
            <a:solidFill>
              <a:schemeClr val="accent1"/>
            </a:solidFill>
            <a:ln w="1587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45" name="Group 125"/>
            <p:cNvGrpSpPr>
              <a:grpSpLocks/>
            </p:cNvGrpSpPr>
            <p:nvPr/>
          </p:nvGrpSpPr>
          <p:grpSpPr bwMode="auto">
            <a:xfrm>
              <a:off x="484143" y="5479164"/>
              <a:ext cx="5111807" cy="204270"/>
              <a:chOff x="192765" y="3471688"/>
              <a:chExt cx="5910012" cy="288800"/>
            </a:xfrm>
          </p:grpSpPr>
          <p:sp>
            <p:nvSpPr>
              <p:cNvPr id="391" name="Content Placeholder 6"/>
              <p:cNvSpPr txBox="1">
                <a:spLocks/>
              </p:cNvSpPr>
              <p:nvPr/>
            </p:nvSpPr>
            <p:spPr bwMode="auto">
              <a:xfrm>
                <a:off x="3784991" y="3471688"/>
                <a:ext cx="1479046" cy="238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spcBef>
                    <a:spcPct val="20000"/>
                  </a:spcBef>
                  <a:buBlip>
                    <a:blip r:embed="rId3"/>
                  </a:buBlip>
                  <a:defRPr>
                    <a:solidFill>
                      <a:schemeClr val="tx1"/>
                    </a:solidFill>
                    <a:latin typeface="Arial" charset="0"/>
                    <a:ea typeface="MS PGothic" pitchFamily="34" charset="-128"/>
                    <a:cs typeface="Arial" charset="0"/>
                  </a:defRPr>
                </a:lvl1pPr>
                <a:lvl2pPr marL="742950" indent="-285750" defTabSz="457200" eaLnBrk="0" hangingPunct="0">
                  <a:spcBef>
                    <a:spcPct val="20000"/>
                  </a:spcBef>
                  <a:buChar char="–"/>
                  <a:defRPr>
                    <a:solidFill>
                      <a:schemeClr val="tx1"/>
                    </a:solidFill>
                    <a:latin typeface="Arial" charset="0"/>
                    <a:ea typeface="MS PGothic" pitchFamily="34" charset="-128"/>
                    <a:cs typeface="Arial" charset="0"/>
                  </a:defRPr>
                </a:lvl2pPr>
                <a:lvl3pPr marL="1143000" indent="-228600" defTabSz="457200" eaLnBrk="0" hangingPunct="0">
                  <a:spcBef>
                    <a:spcPct val="20000"/>
                  </a:spcBef>
                  <a:buChar char="•"/>
                  <a:defRPr>
                    <a:solidFill>
                      <a:schemeClr val="tx1"/>
                    </a:solidFill>
                    <a:latin typeface="Arial" charset="0"/>
                    <a:ea typeface="MS PGothic" pitchFamily="34" charset="-128"/>
                    <a:cs typeface="Arial" charset="0"/>
                  </a:defRPr>
                </a:lvl3pPr>
                <a:lvl4pPr marL="1600200" indent="-228600" defTabSz="457200" eaLnBrk="0" hangingPunct="0">
                  <a:spcBef>
                    <a:spcPct val="20000"/>
                  </a:spcBef>
                  <a:buChar char="–"/>
                  <a:defRPr>
                    <a:solidFill>
                      <a:schemeClr val="tx1"/>
                    </a:solidFill>
                    <a:latin typeface="Arial" charset="0"/>
                    <a:ea typeface="MS PGothic" pitchFamily="34" charset="-128"/>
                    <a:cs typeface="Arial" charset="0"/>
                  </a:defRPr>
                </a:lvl4pPr>
                <a:lvl5pPr marL="2057400" indent="-228600" defTabSz="457200" eaLnBrk="0" hangingPunct="0">
                  <a:spcBef>
                    <a:spcPct val="20000"/>
                  </a:spcBef>
                  <a:buChar char="»"/>
                  <a:defRPr>
                    <a:solidFill>
                      <a:schemeClr val="tx1"/>
                    </a:solidFill>
                    <a:latin typeface="Arial" charset="0"/>
                    <a:ea typeface="MS PGothic" pitchFamily="34" charset="-128"/>
                    <a:cs typeface="Arial" charset="0"/>
                  </a:defRPr>
                </a:lvl5pPr>
                <a:lvl6pPr marL="25146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lgn="ctr" eaLnBrk="1" fontAlgn="base" hangingPunct="1">
                  <a:spcAft>
                    <a:spcPct val="0"/>
                  </a:spcAft>
                  <a:buFontTx/>
                  <a:buNone/>
                </a:pPr>
                <a:r>
                  <a:rPr lang="en-US" altLang="en-US" sz="1400" dirty="0" smtClean="0">
                    <a:solidFill>
                      <a:srgbClr val="00B0F0"/>
                    </a:solidFill>
                    <a:latin typeface="+mn-lt"/>
                    <a:cs typeface="Times New Roman" pitchFamily="18" charset="0"/>
                  </a:rPr>
                  <a:t>Full cycle ~14</a:t>
                </a:r>
                <a:r>
                  <a:rPr lang="el-GR" altLang="en-US" sz="1400" dirty="0" smtClean="0">
                    <a:solidFill>
                      <a:srgbClr val="00B0F0"/>
                    </a:solidFill>
                    <a:latin typeface="+mn-lt"/>
                    <a:cs typeface="Times New Roman" pitchFamily="18" charset="0"/>
                  </a:rPr>
                  <a:t>τ</a:t>
                </a:r>
                <a:r>
                  <a:rPr lang="en-US" altLang="en-US" sz="1400" baseline="-25000" dirty="0" smtClean="0">
                    <a:solidFill>
                      <a:srgbClr val="00B0F0"/>
                    </a:solidFill>
                    <a:latin typeface="+mn-lt"/>
                    <a:cs typeface="Times New Roman" pitchFamily="18" charset="0"/>
                  </a:rPr>
                  <a:t>d</a:t>
                </a:r>
                <a:endParaRPr lang="en-US" altLang="en-US" sz="1400" dirty="0" smtClean="0">
                  <a:solidFill>
                    <a:srgbClr val="00B0F0"/>
                  </a:solidFill>
                  <a:latin typeface="+mn-lt"/>
                </a:endParaRPr>
              </a:p>
            </p:txBody>
          </p:sp>
          <p:cxnSp>
            <p:nvCxnSpPr>
              <p:cNvPr id="392" name="Straight Arrow Connector 194"/>
              <p:cNvCxnSpPr>
                <a:cxnSpLocks noChangeShapeType="1"/>
              </p:cNvCxnSpPr>
              <p:nvPr/>
            </p:nvCxnSpPr>
            <p:spPr bwMode="auto">
              <a:xfrm flipV="1">
                <a:off x="192765" y="3759368"/>
                <a:ext cx="5910012" cy="1120"/>
              </a:xfrm>
              <a:prstGeom prst="straightConnector1">
                <a:avLst/>
              </a:prstGeom>
              <a:noFill/>
              <a:ln w="9525" algn="ctr">
                <a:solidFill>
                  <a:srgbClr val="00B0F0"/>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46" name="Group 345"/>
            <p:cNvGrpSpPr/>
            <p:nvPr/>
          </p:nvGrpSpPr>
          <p:grpSpPr>
            <a:xfrm>
              <a:off x="502920" y="5091256"/>
              <a:ext cx="434340" cy="334162"/>
              <a:chOff x="6899911" y="4493223"/>
              <a:chExt cx="434340" cy="334162"/>
            </a:xfrm>
          </p:grpSpPr>
          <p:grpSp>
            <p:nvGrpSpPr>
              <p:cNvPr id="385" name="Group 384"/>
              <p:cNvGrpSpPr/>
              <p:nvPr/>
            </p:nvGrpSpPr>
            <p:grpSpPr>
              <a:xfrm>
                <a:off x="6899911" y="4493223"/>
                <a:ext cx="68580" cy="321470"/>
                <a:chOff x="6899911" y="4493223"/>
                <a:chExt cx="68580" cy="321470"/>
              </a:xfrm>
            </p:grpSpPr>
            <p:sp>
              <p:nvSpPr>
                <p:cNvPr id="389" name="Rectangle 388"/>
                <p:cNvSpPr/>
                <p:nvPr/>
              </p:nvSpPr>
              <p:spPr bwMode="auto">
                <a:xfrm>
                  <a:off x="6899911" y="4493224"/>
                  <a:ext cx="68580" cy="321469"/>
                </a:xfrm>
                <a:prstGeom prst="rect">
                  <a:avLst/>
                </a:prstGeom>
                <a:solidFill>
                  <a:srgbClr val="333399">
                    <a:lumMod val="40000"/>
                    <a:lumOff val="60000"/>
                  </a:srgbClr>
                </a:solidFill>
                <a:ln w="9525" cap="flat" cmpd="sng" algn="ctr">
                  <a:noFill/>
                  <a:prstDash val="solid"/>
                </a:ln>
                <a:effectLst>
                  <a:outerShdw blurRad="40000" dist="23000" dir="5400000" rotWithShape="0">
                    <a:srgbClr val="000000">
                      <a:alpha val="35000"/>
                    </a:srgbClr>
                  </a:outerShdw>
                </a:effectLst>
              </p:spPr>
              <p:txBody>
                <a:bodyPr anchor="ctr"/>
                <a:lstStyle>
                  <a:lvl1pPr>
                    <a:spcBef>
                      <a:spcPct val="20000"/>
                    </a:spcBef>
                    <a:buBlip>
                      <a:blip r:embed="rId3"/>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a:spcBef>
                      <a:spcPct val="0"/>
                    </a:spcBef>
                    <a:buFontTx/>
                    <a:buNone/>
                    <a:defRPr/>
                  </a:pPr>
                  <a:endParaRPr lang="en-US" altLang="en-US" sz="1400" kern="0">
                    <a:solidFill>
                      <a:srgbClr val="FFFFFF"/>
                    </a:solidFill>
                    <a:latin typeface="+mn-lt"/>
                  </a:endParaRPr>
                </a:p>
              </p:txBody>
            </p:sp>
            <p:cxnSp>
              <p:nvCxnSpPr>
                <p:cNvPr id="390" name="Straight Arrow Connector 264"/>
                <p:cNvCxnSpPr>
                  <a:cxnSpLocks noChangeShapeType="1"/>
                </p:cNvCxnSpPr>
                <p:nvPr/>
              </p:nvCxnSpPr>
              <p:spPr bwMode="auto">
                <a:xfrm flipV="1">
                  <a:off x="6938105" y="4493223"/>
                  <a:ext cx="0" cy="321469"/>
                </a:xfrm>
                <a:prstGeom prst="straightConnector1">
                  <a:avLst/>
                </a:prstGeom>
                <a:noFill/>
                <a:ln w="25400" algn="ctr">
                  <a:solidFill>
                    <a:srgbClr val="99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86" name="Group 385"/>
              <p:cNvGrpSpPr/>
              <p:nvPr/>
            </p:nvGrpSpPr>
            <p:grpSpPr>
              <a:xfrm>
                <a:off x="7265671" y="4495601"/>
                <a:ext cx="68580" cy="331784"/>
                <a:chOff x="7265671" y="4504577"/>
                <a:chExt cx="68580" cy="336969"/>
              </a:xfrm>
            </p:grpSpPr>
            <p:sp>
              <p:nvSpPr>
                <p:cNvPr id="387" name="Rectangle 386"/>
                <p:cNvSpPr/>
                <p:nvPr/>
              </p:nvSpPr>
              <p:spPr bwMode="auto">
                <a:xfrm>
                  <a:off x="7265671" y="4504577"/>
                  <a:ext cx="68580" cy="325041"/>
                </a:xfrm>
                <a:prstGeom prst="rect">
                  <a:avLst/>
                </a:prstGeom>
                <a:solidFill>
                  <a:srgbClr val="BBE0E3">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lvl1pPr>
                    <a:spcBef>
                      <a:spcPct val="20000"/>
                    </a:spcBef>
                    <a:buBlip>
                      <a:blip r:embed="rId3"/>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a:spcBef>
                      <a:spcPct val="0"/>
                    </a:spcBef>
                    <a:buFontTx/>
                    <a:buNone/>
                    <a:defRPr/>
                  </a:pPr>
                  <a:endParaRPr lang="en-US" altLang="en-US" sz="1400" kern="0">
                    <a:solidFill>
                      <a:srgbClr val="FFFFFF"/>
                    </a:solidFill>
                    <a:latin typeface="+mn-lt"/>
                  </a:endParaRPr>
                </a:p>
              </p:txBody>
            </p:sp>
            <p:cxnSp>
              <p:nvCxnSpPr>
                <p:cNvPr id="388" name="Straight Arrow Connector 119"/>
                <p:cNvCxnSpPr>
                  <a:cxnSpLocks noChangeShapeType="1"/>
                </p:cNvCxnSpPr>
                <p:nvPr/>
              </p:nvCxnSpPr>
              <p:spPr bwMode="auto">
                <a:xfrm>
                  <a:off x="7302247" y="4516505"/>
                  <a:ext cx="0" cy="325041"/>
                </a:xfrm>
                <a:prstGeom prst="straightConnector1">
                  <a:avLst/>
                </a:prstGeom>
                <a:noFill/>
                <a:ln w="25400" algn="ctr">
                  <a:solidFill>
                    <a:srgbClr val="99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348" name="Group 347"/>
            <p:cNvGrpSpPr/>
            <p:nvPr/>
          </p:nvGrpSpPr>
          <p:grpSpPr>
            <a:xfrm>
              <a:off x="1234440" y="5093208"/>
              <a:ext cx="434340" cy="334162"/>
              <a:chOff x="6899911" y="4493223"/>
              <a:chExt cx="434340" cy="334162"/>
            </a:xfrm>
          </p:grpSpPr>
          <p:grpSp>
            <p:nvGrpSpPr>
              <p:cNvPr id="376" name="Group 375"/>
              <p:cNvGrpSpPr/>
              <p:nvPr/>
            </p:nvGrpSpPr>
            <p:grpSpPr>
              <a:xfrm>
                <a:off x="6899911" y="4493223"/>
                <a:ext cx="68580" cy="321470"/>
                <a:chOff x="6899911" y="4493223"/>
                <a:chExt cx="68580" cy="321470"/>
              </a:xfrm>
            </p:grpSpPr>
            <p:sp>
              <p:nvSpPr>
                <p:cNvPr id="380" name="Rectangle 379"/>
                <p:cNvSpPr/>
                <p:nvPr/>
              </p:nvSpPr>
              <p:spPr bwMode="auto">
                <a:xfrm>
                  <a:off x="6899911" y="4493224"/>
                  <a:ext cx="68580" cy="321469"/>
                </a:xfrm>
                <a:prstGeom prst="rect">
                  <a:avLst/>
                </a:prstGeom>
                <a:solidFill>
                  <a:srgbClr val="333399">
                    <a:lumMod val="40000"/>
                    <a:lumOff val="60000"/>
                  </a:srgbClr>
                </a:solidFill>
                <a:ln w="9525" cap="flat" cmpd="sng" algn="ctr">
                  <a:noFill/>
                  <a:prstDash val="solid"/>
                </a:ln>
                <a:effectLst>
                  <a:outerShdw blurRad="40000" dist="23000" dir="5400000" rotWithShape="0">
                    <a:srgbClr val="000000">
                      <a:alpha val="35000"/>
                    </a:srgbClr>
                  </a:outerShdw>
                </a:effectLst>
              </p:spPr>
              <p:txBody>
                <a:bodyPr anchor="ctr"/>
                <a:lstStyle>
                  <a:lvl1pPr>
                    <a:spcBef>
                      <a:spcPct val="20000"/>
                    </a:spcBef>
                    <a:buBlip>
                      <a:blip r:embed="rId3"/>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a:spcBef>
                      <a:spcPct val="0"/>
                    </a:spcBef>
                    <a:buFontTx/>
                    <a:buNone/>
                    <a:defRPr/>
                  </a:pPr>
                  <a:endParaRPr lang="en-US" altLang="en-US" sz="1400" kern="0">
                    <a:solidFill>
                      <a:srgbClr val="FFFFFF"/>
                    </a:solidFill>
                    <a:latin typeface="+mn-lt"/>
                  </a:endParaRPr>
                </a:p>
              </p:txBody>
            </p:sp>
            <p:cxnSp>
              <p:nvCxnSpPr>
                <p:cNvPr id="381" name="Straight Arrow Connector 264"/>
                <p:cNvCxnSpPr>
                  <a:cxnSpLocks noChangeShapeType="1"/>
                  <a:stCxn id="380" idx="2"/>
                  <a:endCxn id="380" idx="0"/>
                </p:cNvCxnSpPr>
                <p:nvPr/>
              </p:nvCxnSpPr>
              <p:spPr bwMode="auto">
                <a:xfrm flipV="1">
                  <a:off x="6934200" y="4493223"/>
                  <a:ext cx="0" cy="321469"/>
                </a:xfrm>
                <a:prstGeom prst="straightConnector1">
                  <a:avLst/>
                </a:prstGeom>
                <a:noFill/>
                <a:ln w="25400" algn="ctr">
                  <a:solidFill>
                    <a:srgbClr val="99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77" name="Group 376"/>
              <p:cNvGrpSpPr/>
              <p:nvPr/>
            </p:nvGrpSpPr>
            <p:grpSpPr>
              <a:xfrm>
                <a:off x="7265671" y="4495601"/>
                <a:ext cx="68580" cy="331784"/>
                <a:chOff x="7265671" y="4504577"/>
                <a:chExt cx="68580" cy="336969"/>
              </a:xfrm>
            </p:grpSpPr>
            <p:sp>
              <p:nvSpPr>
                <p:cNvPr id="378" name="Rectangle 377"/>
                <p:cNvSpPr/>
                <p:nvPr/>
              </p:nvSpPr>
              <p:spPr bwMode="auto">
                <a:xfrm>
                  <a:off x="7265671" y="4504577"/>
                  <a:ext cx="68580" cy="325041"/>
                </a:xfrm>
                <a:prstGeom prst="rect">
                  <a:avLst/>
                </a:prstGeom>
                <a:solidFill>
                  <a:srgbClr val="BBE0E3">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lvl1pPr>
                    <a:spcBef>
                      <a:spcPct val="20000"/>
                    </a:spcBef>
                    <a:buBlip>
                      <a:blip r:embed="rId3"/>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a:spcBef>
                      <a:spcPct val="0"/>
                    </a:spcBef>
                    <a:buFontTx/>
                    <a:buNone/>
                    <a:defRPr/>
                  </a:pPr>
                  <a:endParaRPr lang="en-US" altLang="en-US" sz="1400" kern="0">
                    <a:solidFill>
                      <a:srgbClr val="FFFFFF"/>
                    </a:solidFill>
                    <a:latin typeface="+mn-lt"/>
                  </a:endParaRPr>
                </a:p>
              </p:txBody>
            </p:sp>
            <p:cxnSp>
              <p:nvCxnSpPr>
                <p:cNvPr id="379" name="Straight Arrow Connector 119"/>
                <p:cNvCxnSpPr>
                  <a:cxnSpLocks noChangeShapeType="1"/>
                </p:cNvCxnSpPr>
                <p:nvPr/>
              </p:nvCxnSpPr>
              <p:spPr bwMode="auto">
                <a:xfrm>
                  <a:off x="7302247" y="4516505"/>
                  <a:ext cx="0" cy="325041"/>
                </a:xfrm>
                <a:prstGeom prst="straightConnector1">
                  <a:avLst/>
                </a:prstGeom>
                <a:noFill/>
                <a:ln w="25400" algn="ctr">
                  <a:solidFill>
                    <a:srgbClr val="99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349" name="Group 348"/>
            <p:cNvGrpSpPr/>
            <p:nvPr/>
          </p:nvGrpSpPr>
          <p:grpSpPr>
            <a:xfrm>
              <a:off x="4892040" y="5093208"/>
              <a:ext cx="434340" cy="334162"/>
              <a:chOff x="6899911" y="4493223"/>
              <a:chExt cx="434340" cy="334162"/>
            </a:xfrm>
          </p:grpSpPr>
          <p:grpSp>
            <p:nvGrpSpPr>
              <p:cNvPr id="370" name="Group 369"/>
              <p:cNvGrpSpPr/>
              <p:nvPr/>
            </p:nvGrpSpPr>
            <p:grpSpPr>
              <a:xfrm>
                <a:off x="6899911" y="4493223"/>
                <a:ext cx="68580" cy="321470"/>
                <a:chOff x="6899911" y="4493223"/>
                <a:chExt cx="68580" cy="321470"/>
              </a:xfrm>
            </p:grpSpPr>
            <p:sp>
              <p:nvSpPr>
                <p:cNvPr id="374" name="Rectangle 373"/>
                <p:cNvSpPr/>
                <p:nvPr/>
              </p:nvSpPr>
              <p:spPr bwMode="auto">
                <a:xfrm>
                  <a:off x="6899911" y="4493224"/>
                  <a:ext cx="68580" cy="321469"/>
                </a:xfrm>
                <a:prstGeom prst="rect">
                  <a:avLst/>
                </a:prstGeom>
                <a:solidFill>
                  <a:srgbClr val="333399">
                    <a:lumMod val="40000"/>
                    <a:lumOff val="60000"/>
                  </a:srgbClr>
                </a:solidFill>
                <a:ln w="9525" cap="flat" cmpd="sng" algn="ctr">
                  <a:noFill/>
                  <a:prstDash val="solid"/>
                </a:ln>
                <a:effectLst>
                  <a:outerShdw blurRad="40000" dist="23000" dir="5400000" rotWithShape="0">
                    <a:srgbClr val="000000">
                      <a:alpha val="35000"/>
                    </a:srgbClr>
                  </a:outerShdw>
                </a:effectLst>
              </p:spPr>
              <p:txBody>
                <a:bodyPr anchor="ctr"/>
                <a:lstStyle>
                  <a:lvl1pPr>
                    <a:spcBef>
                      <a:spcPct val="20000"/>
                    </a:spcBef>
                    <a:buBlip>
                      <a:blip r:embed="rId3"/>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a:spcBef>
                      <a:spcPct val="0"/>
                    </a:spcBef>
                    <a:buFontTx/>
                    <a:buNone/>
                    <a:defRPr/>
                  </a:pPr>
                  <a:endParaRPr lang="en-US" altLang="en-US" sz="1400" kern="0">
                    <a:solidFill>
                      <a:srgbClr val="FFFFFF"/>
                    </a:solidFill>
                    <a:latin typeface="+mn-lt"/>
                  </a:endParaRPr>
                </a:p>
              </p:txBody>
            </p:sp>
            <p:cxnSp>
              <p:nvCxnSpPr>
                <p:cNvPr id="375" name="Straight Arrow Connector 264"/>
                <p:cNvCxnSpPr>
                  <a:cxnSpLocks noChangeShapeType="1"/>
                  <a:stCxn id="374" idx="2"/>
                  <a:endCxn id="374" idx="0"/>
                </p:cNvCxnSpPr>
                <p:nvPr/>
              </p:nvCxnSpPr>
              <p:spPr bwMode="auto">
                <a:xfrm flipV="1">
                  <a:off x="6934200" y="4493223"/>
                  <a:ext cx="0" cy="321469"/>
                </a:xfrm>
                <a:prstGeom prst="straightConnector1">
                  <a:avLst/>
                </a:prstGeom>
                <a:noFill/>
                <a:ln w="25400" algn="ctr">
                  <a:solidFill>
                    <a:srgbClr val="99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71" name="Group 370"/>
              <p:cNvGrpSpPr/>
              <p:nvPr/>
            </p:nvGrpSpPr>
            <p:grpSpPr>
              <a:xfrm>
                <a:off x="7265671" y="4495601"/>
                <a:ext cx="68580" cy="331784"/>
                <a:chOff x="7265671" y="4504577"/>
                <a:chExt cx="68580" cy="336969"/>
              </a:xfrm>
            </p:grpSpPr>
            <p:sp>
              <p:nvSpPr>
                <p:cNvPr id="372" name="Rectangle 371"/>
                <p:cNvSpPr/>
                <p:nvPr/>
              </p:nvSpPr>
              <p:spPr bwMode="auto">
                <a:xfrm>
                  <a:off x="7265671" y="4504577"/>
                  <a:ext cx="68580" cy="325041"/>
                </a:xfrm>
                <a:prstGeom prst="rect">
                  <a:avLst/>
                </a:prstGeom>
                <a:solidFill>
                  <a:srgbClr val="BBE0E3">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lvl1pPr>
                    <a:spcBef>
                      <a:spcPct val="20000"/>
                    </a:spcBef>
                    <a:buBlip>
                      <a:blip r:embed="rId3"/>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a:spcBef>
                      <a:spcPct val="0"/>
                    </a:spcBef>
                    <a:buFontTx/>
                    <a:buNone/>
                    <a:defRPr/>
                  </a:pPr>
                  <a:endParaRPr lang="en-US" altLang="en-US" sz="1400" kern="0">
                    <a:solidFill>
                      <a:srgbClr val="FFFFFF"/>
                    </a:solidFill>
                    <a:latin typeface="+mn-lt"/>
                  </a:endParaRPr>
                </a:p>
              </p:txBody>
            </p:sp>
            <p:cxnSp>
              <p:nvCxnSpPr>
                <p:cNvPr id="373" name="Straight Arrow Connector 119"/>
                <p:cNvCxnSpPr>
                  <a:cxnSpLocks noChangeShapeType="1"/>
                </p:cNvCxnSpPr>
                <p:nvPr/>
              </p:nvCxnSpPr>
              <p:spPr bwMode="auto">
                <a:xfrm>
                  <a:off x="7302247" y="4516505"/>
                  <a:ext cx="0" cy="325041"/>
                </a:xfrm>
                <a:prstGeom prst="straightConnector1">
                  <a:avLst/>
                </a:prstGeom>
                <a:noFill/>
                <a:ln w="25400" algn="ctr">
                  <a:solidFill>
                    <a:srgbClr val="99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350" name="Group 349"/>
            <p:cNvGrpSpPr/>
            <p:nvPr/>
          </p:nvGrpSpPr>
          <p:grpSpPr>
            <a:xfrm>
              <a:off x="4160520" y="5093208"/>
              <a:ext cx="434340" cy="334162"/>
              <a:chOff x="6899911" y="4493223"/>
              <a:chExt cx="434340" cy="334162"/>
            </a:xfrm>
          </p:grpSpPr>
          <p:grpSp>
            <p:nvGrpSpPr>
              <p:cNvPr id="364" name="Group 363"/>
              <p:cNvGrpSpPr/>
              <p:nvPr/>
            </p:nvGrpSpPr>
            <p:grpSpPr>
              <a:xfrm>
                <a:off x="6899911" y="4493223"/>
                <a:ext cx="68580" cy="321470"/>
                <a:chOff x="6899911" y="4493223"/>
                <a:chExt cx="68580" cy="321470"/>
              </a:xfrm>
            </p:grpSpPr>
            <p:sp>
              <p:nvSpPr>
                <p:cNvPr id="368" name="Rectangle 367"/>
                <p:cNvSpPr/>
                <p:nvPr/>
              </p:nvSpPr>
              <p:spPr bwMode="auto">
                <a:xfrm>
                  <a:off x="6899911" y="4493224"/>
                  <a:ext cx="68580" cy="321469"/>
                </a:xfrm>
                <a:prstGeom prst="rect">
                  <a:avLst/>
                </a:prstGeom>
                <a:solidFill>
                  <a:srgbClr val="333399">
                    <a:lumMod val="40000"/>
                    <a:lumOff val="60000"/>
                  </a:srgbClr>
                </a:solidFill>
                <a:ln w="9525" cap="flat" cmpd="sng" algn="ctr">
                  <a:noFill/>
                  <a:prstDash val="solid"/>
                </a:ln>
                <a:effectLst>
                  <a:outerShdw blurRad="40000" dist="23000" dir="5400000" rotWithShape="0">
                    <a:srgbClr val="000000">
                      <a:alpha val="35000"/>
                    </a:srgbClr>
                  </a:outerShdw>
                </a:effectLst>
              </p:spPr>
              <p:txBody>
                <a:bodyPr anchor="ctr"/>
                <a:lstStyle>
                  <a:lvl1pPr>
                    <a:spcBef>
                      <a:spcPct val="20000"/>
                    </a:spcBef>
                    <a:buBlip>
                      <a:blip r:embed="rId3"/>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a:spcBef>
                      <a:spcPct val="0"/>
                    </a:spcBef>
                    <a:buFontTx/>
                    <a:buNone/>
                    <a:defRPr/>
                  </a:pPr>
                  <a:endParaRPr lang="en-US" altLang="en-US" sz="1400" kern="0">
                    <a:solidFill>
                      <a:srgbClr val="FFFFFF"/>
                    </a:solidFill>
                    <a:latin typeface="+mn-lt"/>
                  </a:endParaRPr>
                </a:p>
              </p:txBody>
            </p:sp>
            <p:cxnSp>
              <p:nvCxnSpPr>
                <p:cNvPr id="369" name="Straight Arrow Connector 264"/>
                <p:cNvCxnSpPr>
                  <a:cxnSpLocks noChangeShapeType="1"/>
                  <a:stCxn id="368" idx="2"/>
                  <a:endCxn id="368" idx="0"/>
                </p:cNvCxnSpPr>
                <p:nvPr/>
              </p:nvCxnSpPr>
              <p:spPr bwMode="auto">
                <a:xfrm flipV="1">
                  <a:off x="6934200" y="4493223"/>
                  <a:ext cx="0" cy="321469"/>
                </a:xfrm>
                <a:prstGeom prst="straightConnector1">
                  <a:avLst/>
                </a:prstGeom>
                <a:noFill/>
                <a:ln w="25400" algn="ctr">
                  <a:solidFill>
                    <a:srgbClr val="99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65" name="Group 364"/>
              <p:cNvGrpSpPr/>
              <p:nvPr/>
            </p:nvGrpSpPr>
            <p:grpSpPr>
              <a:xfrm>
                <a:off x="7265671" y="4495601"/>
                <a:ext cx="68580" cy="331784"/>
                <a:chOff x="7265671" y="4504577"/>
                <a:chExt cx="68580" cy="336969"/>
              </a:xfrm>
            </p:grpSpPr>
            <p:sp>
              <p:nvSpPr>
                <p:cNvPr id="366" name="Rectangle 365"/>
                <p:cNvSpPr/>
                <p:nvPr/>
              </p:nvSpPr>
              <p:spPr bwMode="auto">
                <a:xfrm>
                  <a:off x="7265671" y="4504577"/>
                  <a:ext cx="68580" cy="325041"/>
                </a:xfrm>
                <a:prstGeom prst="rect">
                  <a:avLst/>
                </a:prstGeom>
                <a:solidFill>
                  <a:srgbClr val="BBE0E3">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lvl1pPr>
                    <a:spcBef>
                      <a:spcPct val="20000"/>
                    </a:spcBef>
                    <a:buBlip>
                      <a:blip r:embed="rId3"/>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a:spcBef>
                      <a:spcPct val="0"/>
                    </a:spcBef>
                    <a:buFontTx/>
                    <a:buNone/>
                    <a:defRPr/>
                  </a:pPr>
                  <a:endParaRPr lang="en-US" altLang="en-US" sz="1400" kern="0">
                    <a:solidFill>
                      <a:srgbClr val="FFFFFF"/>
                    </a:solidFill>
                    <a:latin typeface="+mn-lt"/>
                  </a:endParaRPr>
                </a:p>
              </p:txBody>
            </p:sp>
            <p:cxnSp>
              <p:nvCxnSpPr>
                <p:cNvPr id="367" name="Straight Arrow Connector 119"/>
                <p:cNvCxnSpPr>
                  <a:cxnSpLocks noChangeShapeType="1"/>
                </p:cNvCxnSpPr>
                <p:nvPr/>
              </p:nvCxnSpPr>
              <p:spPr bwMode="auto">
                <a:xfrm>
                  <a:off x="7302247" y="4516505"/>
                  <a:ext cx="0" cy="325041"/>
                </a:xfrm>
                <a:prstGeom prst="straightConnector1">
                  <a:avLst/>
                </a:prstGeom>
                <a:noFill/>
                <a:ln w="25400" algn="ctr">
                  <a:solidFill>
                    <a:srgbClr val="99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351" name="Group 350"/>
            <p:cNvGrpSpPr/>
            <p:nvPr/>
          </p:nvGrpSpPr>
          <p:grpSpPr>
            <a:xfrm>
              <a:off x="1965960" y="5093208"/>
              <a:ext cx="434340" cy="334162"/>
              <a:chOff x="6899911" y="4493223"/>
              <a:chExt cx="434340" cy="334162"/>
            </a:xfrm>
          </p:grpSpPr>
          <p:grpSp>
            <p:nvGrpSpPr>
              <p:cNvPr id="358" name="Group 357"/>
              <p:cNvGrpSpPr/>
              <p:nvPr/>
            </p:nvGrpSpPr>
            <p:grpSpPr>
              <a:xfrm>
                <a:off x="6899911" y="4493223"/>
                <a:ext cx="68580" cy="321470"/>
                <a:chOff x="6899911" y="4493223"/>
                <a:chExt cx="68580" cy="321470"/>
              </a:xfrm>
            </p:grpSpPr>
            <p:sp>
              <p:nvSpPr>
                <p:cNvPr id="362" name="Rectangle 361"/>
                <p:cNvSpPr/>
                <p:nvPr/>
              </p:nvSpPr>
              <p:spPr bwMode="auto">
                <a:xfrm>
                  <a:off x="6899911" y="4493224"/>
                  <a:ext cx="68580" cy="321469"/>
                </a:xfrm>
                <a:prstGeom prst="rect">
                  <a:avLst/>
                </a:prstGeom>
                <a:solidFill>
                  <a:srgbClr val="333399">
                    <a:lumMod val="40000"/>
                    <a:lumOff val="60000"/>
                  </a:srgbClr>
                </a:solidFill>
                <a:ln w="9525" cap="flat" cmpd="sng" algn="ctr">
                  <a:noFill/>
                  <a:prstDash val="solid"/>
                </a:ln>
                <a:effectLst>
                  <a:outerShdw blurRad="40000" dist="23000" dir="5400000" rotWithShape="0">
                    <a:srgbClr val="000000">
                      <a:alpha val="35000"/>
                    </a:srgbClr>
                  </a:outerShdw>
                </a:effectLst>
              </p:spPr>
              <p:txBody>
                <a:bodyPr anchor="ctr"/>
                <a:lstStyle>
                  <a:lvl1pPr>
                    <a:spcBef>
                      <a:spcPct val="20000"/>
                    </a:spcBef>
                    <a:buBlip>
                      <a:blip r:embed="rId3"/>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a:spcBef>
                      <a:spcPct val="0"/>
                    </a:spcBef>
                    <a:buFontTx/>
                    <a:buNone/>
                    <a:defRPr/>
                  </a:pPr>
                  <a:endParaRPr lang="en-US" altLang="en-US" sz="1400" kern="0">
                    <a:solidFill>
                      <a:srgbClr val="FFFFFF"/>
                    </a:solidFill>
                    <a:latin typeface="+mn-lt"/>
                  </a:endParaRPr>
                </a:p>
              </p:txBody>
            </p:sp>
            <p:cxnSp>
              <p:nvCxnSpPr>
                <p:cNvPr id="363" name="Straight Arrow Connector 264"/>
                <p:cNvCxnSpPr>
                  <a:cxnSpLocks noChangeShapeType="1"/>
                  <a:stCxn id="362" idx="2"/>
                  <a:endCxn id="362" idx="0"/>
                </p:cNvCxnSpPr>
                <p:nvPr/>
              </p:nvCxnSpPr>
              <p:spPr bwMode="auto">
                <a:xfrm flipV="1">
                  <a:off x="6934200" y="4493223"/>
                  <a:ext cx="0" cy="321469"/>
                </a:xfrm>
                <a:prstGeom prst="straightConnector1">
                  <a:avLst/>
                </a:prstGeom>
                <a:noFill/>
                <a:ln w="25400" algn="ctr">
                  <a:solidFill>
                    <a:srgbClr val="99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59" name="Group 358"/>
              <p:cNvGrpSpPr/>
              <p:nvPr/>
            </p:nvGrpSpPr>
            <p:grpSpPr>
              <a:xfrm>
                <a:off x="7265671" y="4495601"/>
                <a:ext cx="68580" cy="331784"/>
                <a:chOff x="7265671" y="4504577"/>
                <a:chExt cx="68580" cy="336969"/>
              </a:xfrm>
            </p:grpSpPr>
            <p:sp>
              <p:nvSpPr>
                <p:cNvPr id="360" name="Rectangle 359"/>
                <p:cNvSpPr/>
                <p:nvPr/>
              </p:nvSpPr>
              <p:spPr bwMode="auto">
                <a:xfrm>
                  <a:off x="7265671" y="4504577"/>
                  <a:ext cx="68580" cy="325041"/>
                </a:xfrm>
                <a:prstGeom prst="rect">
                  <a:avLst/>
                </a:prstGeom>
                <a:solidFill>
                  <a:srgbClr val="BBE0E3">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lvl1pPr>
                    <a:spcBef>
                      <a:spcPct val="20000"/>
                    </a:spcBef>
                    <a:buBlip>
                      <a:blip r:embed="rId3"/>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a:spcBef>
                      <a:spcPct val="0"/>
                    </a:spcBef>
                    <a:buFontTx/>
                    <a:buNone/>
                    <a:defRPr/>
                  </a:pPr>
                  <a:endParaRPr lang="en-US" altLang="en-US" sz="1400" kern="0">
                    <a:solidFill>
                      <a:srgbClr val="FFFFFF"/>
                    </a:solidFill>
                    <a:latin typeface="+mn-lt"/>
                  </a:endParaRPr>
                </a:p>
              </p:txBody>
            </p:sp>
            <p:cxnSp>
              <p:nvCxnSpPr>
                <p:cNvPr id="361" name="Straight Arrow Connector 119"/>
                <p:cNvCxnSpPr>
                  <a:cxnSpLocks noChangeShapeType="1"/>
                </p:cNvCxnSpPr>
                <p:nvPr/>
              </p:nvCxnSpPr>
              <p:spPr bwMode="auto">
                <a:xfrm>
                  <a:off x="7302247" y="4516505"/>
                  <a:ext cx="0" cy="325041"/>
                </a:xfrm>
                <a:prstGeom prst="straightConnector1">
                  <a:avLst/>
                </a:prstGeom>
                <a:noFill/>
                <a:ln w="25400" algn="ctr">
                  <a:solidFill>
                    <a:srgbClr val="99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352" name="Group 125"/>
            <p:cNvGrpSpPr>
              <a:grpSpLocks/>
            </p:cNvGrpSpPr>
            <p:nvPr/>
          </p:nvGrpSpPr>
          <p:grpSpPr bwMode="auto">
            <a:xfrm>
              <a:off x="2589311" y="4468235"/>
              <a:ext cx="598550" cy="798994"/>
              <a:chOff x="-289238" y="3099654"/>
              <a:chExt cx="2494954" cy="1129950"/>
            </a:xfrm>
          </p:grpSpPr>
          <p:sp>
            <p:nvSpPr>
              <p:cNvPr id="356" name="Content Placeholder 6"/>
              <p:cNvSpPr txBox="1">
                <a:spLocks/>
              </p:cNvSpPr>
              <p:nvPr/>
            </p:nvSpPr>
            <p:spPr bwMode="auto">
              <a:xfrm>
                <a:off x="-289238" y="3099654"/>
                <a:ext cx="2494954" cy="717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spcBef>
                    <a:spcPct val="20000"/>
                  </a:spcBef>
                  <a:buBlip>
                    <a:blip r:embed="rId3"/>
                  </a:buBlip>
                  <a:defRPr>
                    <a:solidFill>
                      <a:schemeClr val="tx1"/>
                    </a:solidFill>
                    <a:latin typeface="Arial" charset="0"/>
                    <a:ea typeface="MS PGothic" pitchFamily="34" charset="-128"/>
                    <a:cs typeface="Arial" charset="0"/>
                  </a:defRPr>
                </a:lvl1pPr>
                <a:lvl2pPr marL="742950" indent="-285750" defTabSz="457200" eaLnBrk="0" hangingPunct="0">
                  <a:spcBef>
                    <a:spcPct val="20000"/>
                  </a:spcBef>
                  <a:buChar char="–"/>
                  <a:defRPr>
                    <a:solidFill>
                      <a:schemeClr val="tx1"/>
                    </a:solidFill>
                    <a:latin typeface="Arial" charset="0"/>
                    <a:ea typeface="MS PGothic" pitchFamily="34" charset="-128"/>
                    <a:cs typeface="Arial" charset="0"/>
                  </a:defRPr>
                </a:lvl2pPr>
                <a:lvl3pPr marL="1143000" indent="-228600" defTabSz="457200" eaLnBrk="0" hangingPunct="0">
                  <a:spcBef>
                    <a:spcPct val="20000"/>
                  </a:spcBef>
                  <a:buChar char="•"/>
                  <a:defRPr>
                    <a:solidFill>
                      <a:schemeClr val="tx1"/>
                    </a:solidFill>
                    <a:latin typeface="Arial" charset="0"/>
                    <a:ea typeface="MS PGothic" pitchFamily="34" charset="-128"/>
                    <a:cs typeface="Arial" charset="0"/>
                  </a:defRPr>
                </a:lvl3pPr>
                <a:lvl4pPr marL="1600200" indent="-228600" defTabSz="457200" eaLnBrk="0" hangingPunct="0">
                  <a:spcBef>
                    <a:spcPct val="20000"/>
                  </a:spcBef>
                  <a:buChar char="–"/>
                  <a:defRPr>
                    <a:solidFill>
                      <a:schemeClr val="tx1"/>
                    </a:solidFill>
                    <a:latin typeface="Arial" charset="0"/>
                    <a:ea typeface="MS PGothic" pitchFamily="34" charset="-128"/>
                    <a:cs typeface="Arial" charset="0"/>
                  </a:defRPr>
                </a:lvl4pPr>
                <a:lvl5pPr marL="2057400" indent="-228600" defTabSz="457200" eaLnBrk="0" hangingPunct="0">
                  <a:spcBef>
                    <a:spcPct val="20000"/>
                  </a:spcBef>
                  <a:buChar char="»"/>
                  <a:defRPr>
                    <a:solidFill>
                      <a:schemeClr val="tx1"/>
                    </a:solidFill>
                    <a:latin typeface="Arial" charset="0"/>
                    <a:ea typeface="MS PGothic" pitchFamily="34" charset="-128"/>
                    <a:cs typeface="Arial" charset="0"/>
                  </a:defRPr>
                </a:lvl5pPr>
                <a:lvl6pPr marL="25146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lgn="ctr" eaLnBrk="1" fontAlgn="base" hangingPunct="1">
                  <a:spcAft>
                    <a:spcPct val="0"/>
                  </a:spcAft>
                  <a:buFontTx/>
                  <a:buNone/>
                </a:pPr>
                <a:r>
                  <a:rPr lang="en-US" altLang="en-US" sz="1400" dirty="0" smtClean="0">
                    <a:solidFill>
                      <a:srgbClr val="000000"/>
                    </a:solidFill>
                    <a:latin typeface="+mn-lt"/>
                  </a:rPr>
                  <a:t>3.5N </a:t>
                </a:r>
                <a:r>
                  <a:rPr lang="en-US" altLang="en-US" sz="1400" dirty="0" smtClean="0">
                    <a:solidFill>
                      <a:srgbClr val="000000"/>
                    </a:solidFill>
                    <a:latin typeface="+mn-lt"/>
                  </a:rPr>
                  <a:t>turns </a:t>
                </a:r>
                <a:r>
                  <a:rPr lang="en-US" altLang="en-US" sz="1400" dirty="0" smtClean="0">
                    <a:solidFill>
                      <a:srgbClr val="000000"/>
                    </a:solidFill>
                    <a:latin typeface="+mn-lt"/>
                  </a:rPr>
                  <a:t>in </a:t>
                </a:r>
                <a:r>
                  <a:rPr lang="en-US" altLang="en-US" sz="1400" dirty="0" smtClean="0">
                    <a:solidFill>
                      <a:srgbClr val="000000"/>
                    </a:solidFill>
                    <a:latin typeface="+mn-lt"/>
                  </a:rPr>
                  <a:t>the ring</a:t>
                </a:r>
              </a:p>
            </p:txBody>
          </p:sp>
          <p:cxnSp>
            <p:nvCxnSpPr>
              <p:cNvPr id="357" name="Straight Arrow Connector 194"/>
              <p:cNvCxnSpPr>
                <a:cxnSpLocks noChangeShapeType="1"/>
              </p:cNvCxnSpPr>
              <p:nvPr/>
            </p:nvCxnSpPr>
            <p:spPr bwMode="auto">
              <a:xfrm flipV="1">
                <a:off x="150322" y="4227254"/>
                <a:ext cx="1486492" cy="2350"/>
              </a:xfrm>
              <a:prstGeom prst="straightConnector1">
                <a:avLst/>
              </a:prstGeom>
              <a:noFill/>
              <a:ln w="9525" algn="ctr">
                <a:solidFill>
                  <a:schemeClr val="tx1"/>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53" name="Group 125"/>
            <p:cNvGrpSpPr>
              <a:grpSpLocks/>
            </p:cNvGrpSpPr>
            <p:nvPr/>
          </p:nvGrpSpPr>
          <p:grpSpPr bwMode="auto">
            <a:xfrm>
              <a:off x="4594860" y="4303239"/>
              <a:ext cx="1020701" cy="921321"/>
              <a:chOff x="-2524680" y="2926657"/>
              <a:chExt cx="4254619" cy="1302947"/>
            </a:xfrm>
          </p:grpSpPr>
          <p:sp>
            <p:nvSpPr>
              <p:cNvPr id="354" name="Content Placeholder 6"/>
              <p:cNvSpPr txBox="1">
                <a:spLocks/>
              </p:cNvSpPr>
              <p:nvPr/>
            </p:nvSpPr>
            <p:spPr bwMode="auto">
              <a:xfrm>
                <a:off x="-2524680" y="2926657"/>
                <a:ext cx="4254619" cy="717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spcBef>
                    <a:spcPct val="20000"/>
                  </a:spcBef>
                  <a:buBlip>
                    <a:blip r:embed="rId3"/>
                  </a:buBlip>
                  <a:defRPr>
                    <a:solidFill>
                      <a:schemeClr val="tx1"/>
                    </a:solidFill>
                    <a:latin typeface="Arial" charset="0"/>
                    <a:ea typeface="MS PGothic" pitchFamily="34" charset="-128"/>
                    <a:cs typeface="Arial" charset="0"/>
                  </a:defRPr>
                </a:lvl1pPr>
                <a:lvl2pPr marL="742950" indent="-285750" defTabSz="457200" eaLnBrk="0" hangingPunct="0">
                  <a:spcBef>
                    <a:spcPct val="20000"/>
                  </a:spcBef>
                  <a:buChar char="–"/>
                  <a:defRPr>
                    <a:solidFill>
                      <a:schemeClr val="tx1"/>
                    </a:solidFill>
                    <a:latin typeface="Arial" charset="0"/>
                    <a:ea typeface="MS PGothic" pitchFamily="34" charset="-128"/>
                    <a:cs typeface="Arial" charset="0"/>
                  </a:defRPr>
                </a:lvl2pPr>
                <a:lvl3pPr marL="1143000" indent="-228600" defTabSz="457200" eaLnBrk="0" hangingPunct="0">
                  <a:spcBef>
                    <a:spcPct val="20000"/>
                  </a:spcBef>
                  <a:buChar char="•"/>
                  <a:defRPr>
                    <a:solidFill>
                      <a:schemeClr val="tx1"/>
                    </a:solidFill>
                    <a:latin typeface="Arial" charset="0"/>
                    <a:ea typeface="MS PGothic" pitchFamily="34" charset="-128"/>
                    <a:cs typeface="Arial" charset="0"/>
                  </a:defRPr>
                </a:lvl3pPr>
                <a:lvl4pPr marL="1600200" indent="-228600" defTabSz="457200" eaLnBrk="0" hangingPunct="0">
                  <a:spcBef>
                    <a:spcPct val="20000"/>
                  </a:spcBef>
                  <a:buChar char="–"/>
                  <a:defRPr>
                    <a:solidFill>
                      <a:schemeClr val="tx1"/>
                    </a:solidFill>
                    <a:latin typeface="Arial" charset="0"/>
                    <a:ea typeface="MS PGothic" pitchFamily="34" charset="-128"/>
                    <a:cs typeface="Arial" charset="0"/>
                  </a:defRPr>
                </a:lvl4pPr>
                <a:lvl5pPr marL="2057400" indent="-228600" defTabSz="457200" eaLnBrk="0" hangingPunct="0">
                  <a:spcBef>
                    <a:spcPct val="20000"/>
                  </a:spcBef>
                  <a:buChar char="»"/>
                  <a:defRPr>
                    <a:solidFill>
                      <a:schemeClr val="tx1"/>
                    </a:solidFill>
                    <a:latin typeface="Arial" charset="0"/>
                    <a:ea typeface="MS PGothic" pitchFamily="34" charset="-128"/>
                    <a:cs typeface="Arial" charset="0"/>
                  </a:defRPr>
                </a:lvl5pPr>
                <a:lvl6pPr marL="25146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lgn="ctr" eaLnBrk="1" fontAlgn="base" hangingPunct="1">
                  <a:spcAft>
                    <a:spcPct val="0"/>
                  </a:spcAft>
                  <a:buFontTx/>
                  <a:buNone/>
                </a:pPr>
                <a:r>
                  <a:rPr lang="en-US" altLang="en-US" sz="1400" dirty="0" smtClean="0">
                    <a:solidFill>
                      <a:srgbClr val="000000"/>
                    </a:solidFill>
                    <a:latin typeface="+mn-lt"/>
                  </a:rPr>
                  <a:t>~</a:t>
                </a:r>
                <a:r>
                  <a:rPr lang="el-GR" altLang="en-US" sz="1400" dirty="0" smtClean="0">
                    <a:solidFill>
                      <a:srgbClr val="000000"/>
                    </a:solidFill>
                    <a:latin typeface="+mn-lt"/>
                  </a:rPr>
                  <a:t>τ</a:t>
                </a:r>
                <a:r>
                  <a:rPr lang="en-US" altLang="en-US" sz="1400" baseline="-25000" dirty="0" smtClean="0">
                    <a:solidFill>
                      <a:srgbClr val="000000"/>
                    </a:solidFill>
                    <a:latin typeface="+mn-lt"/>
                  </a:rPr>
                  <a:t>d</a:t>
                </a:r>
                <a:r>
                  <a:rPr lang="en-US" altLang="en-US" sz="1400" dirty="0" smtClean="0">
                    <a:solidFill>
                      <a:srgbClr val="000000"/>
                    </a:solidFill>
                    <a:latin typeface="+mn-lt"/>
                  </a:rPr>
                  <a:t> (6-350ms)</a:t>
                </a:r>
              </a:p>
              <a:p>
                <a:pPr algn="ctr" eaLnBrk="1" fontAlgn="base" hangingPunct="1">
                  <a:spcAft>
                    <a:spcPct val="0"/>
                  </a:spcAft>
                  <a:buFontTx/>
                  <a:buNone/>
                </a:pPr>
                <a:r>
                  <a:rPr lang="en-US" altLang="en-US" sz="1400" dirty="0" smtClean="0">
                    <a:solidFill>
                      <a:srgbClr val="000000"/>
                    </a:solidFill>
                    <a:latin typeface="+mn-lt"/>
                  </a:rPr>
                  <a:t>3.5N </a:t>
                </a:r>
                <a:r>
                  <a:rPr lang="en-US" altLang="en-US" sz="1400" dirty="0" smtClean="0">
                    <a:solidFill>
                      <a:srgbClr val="000000"/>
                    </a:solidFill>
                    <a:latin typeface="+mn-lt"/>
                  </a:rPr>
                  <a:t>turns </a:t>
                </a:r>
                <a:r>
                  <a:rPr lang="en-US" altLang="en-US" sz="1400" dirty="0" smtClean="0">
                    <a:solidFill>
                      <a:srgbClr val="FF0000"/>
                    </a:solidFill>
                    <a:latin typeface="+mn-lt"/>
                  </a:rPr>
                  <a:t>+3584 </a:t>
                </a:r>
                <a:r>
                  <a:rPr lang="en-US" altLang="en-US" sz="1400" dirty="0" smtClean="0">
                    <a:solidFill>
                      <a:srgbClr val="000000"/>
                    </a:solidFill>
                    <a:latin typeface="+mn-lt"/>
                  </a:rPr>
                  <a:t>buckets in the ring</a:t>
                </a:r>
              </a:p>
            </p:txBody>
          </p:sp>
          <p:cxnSp>
            <p:nvCxnSpPr>
              <p:cNvPr id="355" name="Straight Arrow Connector 194"/>
              <p:cNvCxnSpPr>
                <a:cxnSpLocks noChangeShapeType="1"/>
              </p:cNvCxnSpPr>
              <p:nvPr/>
            </p:nvCxnSpPr>
            <p:spPr bwMode="auto">
              <a:xfrm flipV="1">
                <a:off x="150322" y="4227254"/>
                <a:ext cx="1486492" cy="2350"/>
              </a:xfrm>
              <a:prstGeom prst="straightConnector1">
                <a:avLst/>
              </a:prstGeom>
              <a:noFill/>
              <a:ln w="9525" algn="ctr">
                <a:solidFill>
                  <a:srgbClr val="FF0000"/>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410" name="TextBox 409"/>
          <p:cNvSpPr txBox="1"/>
          <p:nvPr/>
        </p:nvSpPr>
        <p:spPr>
          <a:xfrm>
            <a:off x="1632707" y="4204566"/>
            <a:ext cx="6098144" cy="307777"/>
          </a:xfrm>
          <a:prstGeom prst="rect">
            <a:avLst/>
          </a:prstGeom>
          <a:noFill/>
        </p:spPr>
        <p:txBody>
          <a:bodyPr wrap="none" rtlCol="0">
            <a:spAutoFit/>
          </a:bodyPr>
          <a:lstStyle/>
          <a:p>
            <a:r>
              <a:rPr lang="en-US" sz="1400" dirty="0" smtClean="0">
                <a:latin typeface="+mn-lt"/>
              </a:rPr>
              <a:t>Full-cycle, inject </a:t>
            </a:r>
            <a:r>
              <a:rPr lang="en-US" sz="1400" dirty="0" smtClean="0">
                <a:latin typeface="+mn-lt"/>
              </a:rPr>
              <a:t>½ of the buckets </a:t>
            </a:r>
            <a:r>
              <a:rPr lang="en-US" sz="1400" dirty="0" smtClean="0">
                <a:latin typeface="+mn-lt"/>
              </a:rPr>
              <a:t>in the full ring (example of </a:t>
            </a:r>
            <a:r>
              <a:rPr lang="en-US" sz="1400" dirty="0" err="1" smtClean="0">
                <a:latin typeface="+mn-lt"/>
              </a:rPr>
              <a:t>Nh</a:t>
            </a:r>
            <a:r>
              <a:rPr lang="en-US" sz="1400" dirty="0" smtClean="0">
                <a:latin typeface="+mn-lt"/>
              </a:rPr>
              <a:t>=3596 </a:t>
            </a:r>
            <a:r>
              <a:rPr lang="en-US" sz="1400" dirty="0" smtClean="0">
                <a:latin typeface="+mn-lt"/>
              </a:rPr>
              <a:t>or </a:t>
            </a:r>
            <a:r>
              <a:rPr lang="en-US" sz="1400" dirty="0" smtClean="0">
                <a:latin typeface="+mn-lt"/>
              </a:rPr>
              <a:t>14N-2)</a:t>
            </a:r>
            <a:endParaRPr lang="en-US" sz="1400" dirty="0">
              <a:latin typeface="+mn-lt"/>
            </a:endParaRPr>
          </a:p>
        </p:txBody>
      </p:sp>
      <p:sp>
        <p:nvSpPr>
          <p:cNvPr id="411" name="Content Placeholder 2"/>
          <p:cNvSpPr txBox="1">
            <a:spLocks/>
          </p:cNvSpPr>
          <p:nvPr/>
        </p:nvSpPr>
        <p:spPr bwMode="auto">
          <a:xfrm>
            <a:off x="609599" y="4863359"/>
            <a:ext cx="843911" cy="599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spcBef>
                <a:spcPct val="20000"/>
              </a:spcBef>
              <a:buBlip>
                <a:blip r:embed="rId3"/>
              </a:buBlip>
              <a:defRPr>
                <a:solidFill>
                  <a:schemeClr val="tx1"/>
                </a:solidFill>
                <a:latin typeface="Arial" charset="0"/>
                <a:ea typeface="MS PGothic" pitchFamily="34" charset="-128"/>
                <a:cs typeface="Arial" charset="0"/>
              </a:defRPr>
            </a:lvl1pPr>
            <a:lvl2pPr marL="742950" indent="-285750" defTabSz="457200" eaLnBrk="0" hangingPunct="0">
              <a:spcBef>
                <a:spcPct val="20000"/>
              </a:spcBef>
              <a:buChar char="–"/>
              <a:defRPr>
                <a:solidFill>
                  <a:schemeClr val="tx1"/>
                </a:solidFill>
                <a:latin typeface="Arial" charset="0"/>
                <a:ea typeface="MS PGothic" pitchFamily="34" charset="-128"/>
                <a:cs typeface="Arial" charset="0"/>
              </a:defRPr>
            </a:lvl2pPr>
            <a:lvl3pPr marL="1143000" indent="-228600" defTabSz="457200" eaLnBrk="0" hangingPunct="0">
              <a:spcBef>
                <a:spcPct val="20000"/>
              </a:spcBef>
              <a:buChar char="•"/>
              <a:defRPr>
                <a:solidFill>
                  <a:schemeClr val="tx1"/>
                </a:solidFill>
                <a:latin typeface="Arial" charset="0"/>
                <a:ea typeface="MS PGothic" pitchFamily="34" charset="-128"/>
                <a:cs typeface="Arial" charset="0"/>
              </a:defRPr>
            </a:lvl3pPr>
            <a:lvl4pPr marL="1600200" indent="-228600" defTabSz="457200" eaLnBrk="0" hangingPunct="0">
              <a:spcBef>
                <a:spcPct val="20000"/>
              </a:spcBef>
              <a:buChar char="–"/>
              <a:defRPr>
                <a:solidFill>
                  <a:schemeClr val="tx1"/>
                </a:solidFill>
                <a:latin typeface="Arial" charset="0"/>
                <a:ea typeface="MS PGothic" pitchFamily="34" charset="-128"/>
                <a:cs typeface="Arial" charset="0"/>
              </a:defRPr>
            </a:lvl4pPr>
            <a:lvl5pPr marL="2057400" indent="-228600" defTabSz="457200" eaLnBrk="0" hangingPunct="0">
              <a:spcBef>
                <a:spcPct val="20000"/>
              </a:spcBef>
              <a:buChar char="»"/>
              <a:defRPr>
                <a:solidFill>
                  <a:schemeClr val="tx1"/>
                </a:solidFill>
                <a:latin typeface="Arial" charset="0"/>
                <a:ea typeface="MS PGothic" pitchFamily="34" charset="-128"/>
                <a:cs typeface="Arial" charset="0"/>
              </a:defRPr>
            </a:lvl5pPr>
            <a:lvl6pPr marL="25146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lgn="ctr" eaLnBrk="1" fontAlgn="base" hangingPunct="1">
              <a:spcAft>
                <a:spcPct val="0"/>
              </a:spcAft>
              <a:buSzPct val="70000"/>
              <a:buFontTx/>
              <a:buNone/>
            </a:pPr>
            <a:r>
              <a:rPr lang="en-US" altLang="en-US" sz="1200" dirty="0" smtClean="0">
                <a:solidFill>
                  <a:srgbClr val="000000"/>
                </a:solidFill>
                <a:latin typeface="+mn-lt"/>
              </a:rPr>
              <a:t>1st </a:t>
            </a:r>
            <a:r>
              <a:rPr lang="en-US" altLang="en-US" sz="1200" dirty="0" smtClean="0">
                <a:solidFill>
                  <a:srgbClr val="000000"/>
                </a:solidFill>
                <a:latin typeface="+mn-lt"/>
              </a:rPr>
              <a:t>of every </a:t>
            </a:r>
            <a:r>
              <a:rPr lang="en-US" altLang="en-US" sz="1200" dirty="0" smtClean="0">
                <a:solidFill>
                  <a:srgbClr val="000000"/>
                </a:solidFill>
                <a:latin typeface="+mn-lt"/>
              </a:rPr>
              <a:t>14 D buckets</a:t>
            </a:r>
            <a:endParaRPr lang="en-US" altLang="en-US" sz="1200" dirty="0" smtClean="0">
              <a:solidFill>
                <a:srgbClr val="000000"/>
              </a:solidFill>
              <a:latin typeface="+mn-lt"/>
            </a:endParaRPr>
          </a:p>
        </p:txBody>
      </p:sp>
      <p:sp>
        <p:nvSpPr>
          <p:cNvPr id="412" name="Content Placeholder 2"/>
          <p:cNvSpPr txBox="1">
            <a:spLocks/>
          </p:cNvSpPr>
          <p:nvPr/>
        </p:nvSpPr>
        <p:spPr bwMode="auto">
          <a:xfrm>
            <a:off x="1219200" y="4479271"/>
            <a:ext cx="836220" cy="599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spcBef>
                <a:spcPct val="20000"/>
              </a:spcBef>
              <a:buBlip>
                <a:blip r:embed="rId3"/>
              </a:buBlip>
              <a:defRPr>
                <a:solidFill>
                  <a:schemeClr val="tx1"/>
                </a:solidFill>
                <a:latin typeface="Arial" charset="0"/>
                <a:ea typeface="MS PGothic" pitchFamily="34" charset="-128"/>
                <a:cs typeface="Arial" charset="0"/>
              </a:defRPr>
            </a:lvl1pPr>
            <a:lvl2pPr marL="742950" indent="-285750" defTabSz="457200" eaLnBrk="0" hangingPunct="0">
              <a:spcBef>
                <a:spcPct val="20000"/>
              </a:spcBef>
              <a:buChar char="–"/>
              <a:defRPr>
                <a:solidFill>
                  <a:schemeClr val="tx1"/>
                </a:solidFill>
                <a:latin typeface="Arial" charset="0"/>
                <a:ea typeface="MS PGothic" pitchFamily="34" charset="-128"/>
                <a:cs typeface="Arial" charset="0"/>
              </a:defRPr>
            </a:lvl2pPr>
            <a:lvl3pPr marL="1143000" indent="-228600" defTabSz="457200" eaLnBrk="0" hangingPunct="0">
              <a:spcBef>
                <a:spcPct val="20000"/>
              </a:spcBef>
              <a:buChar char="•"/>
              <a:defRPr>
                <a:solidFill>
                  <a:schemeClr val="tx1"/>
                </a:solidFill>
                <a:latin typeface="Arial" charset="0"/>
                <a:ea typeface="MS PGothic" pitchFamily="34" charset="-128"/>
                <a:cs typeface="Arial" charset="0"/>
              </a:defRPr>
            </a:lvl3pPr>
            <a:lvl4pPr marL="1600200" indent="-228600" defTabSz="457200" eaLnBrk="0" hangingPunct="0">
              <a:spcBef>
                <a:spcPct val="20000"/>
              </a:spcBef>
              <a:buChar char="–"/>
              <a:defRPr>
                <a:solidFill>
                  <a:schemeClr val="tx1"/>
                </a:solidFill>
                <a:latin typeface="Arial" charset="0"/>
                <a:ea typeface="MS PGothic" pitchFamily="34" charset="-128"/>
                <a:cs typeface="Arial" charset="0"/>
              </a:defRPr>
            </a:lvl4pPr>
            <a:lvl5pPr marL="2057400" indent="-228600" defTabSz="457200" eaLnBrk="0" hangingPunct="0">
              <a:spcBef>
                <a:spcPct val="20000"/>
              </a:spcBef>
              <a:buChar char="»"/>
              <a:defRPr>
                <a:solidFill>
                  <a:schemeClr val="tx1"/>
                </a:solidFill>
                <a:latin typeface="Arial" charset="0"/>
                <a:ea typeface="MS PGothic" pitchFamily="34" charset="-128"/>
                <a:cs typeface="Arial" charset="0"/>
              </a:defRPr>
            </a:lvl5pPr>
            <a:lvl6pPr marL="25146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lgn="ctr" eaLnBrk="1" fontAlgn="base" hangingPunct="1">
              <a:spcAft>
                <a:spcPct val="0"/>
              </a:spcAft>
              <a:buSzPct val="70000"/>
              <a:buFontTx/>
              <a:buNone/>
            </a:pPr>
            <a:r>
              <a:rPr lang="en-US" altLang="en-US" sz="1200" dirty="0" smtClean="0">
                <a:solidFill>
                  <a:srgbClr val="000000"/>
                </a:solidFill>
                <a:latin typeface="+mn-lt"/>
              </a:rPr>
              <a:t>3</a:t>
            </a:r>
            <a:r>
              <a:rPr lang="en-US" altLang="en-US" sz="1200" dirty="0" smtClean="0">
                <a:solidFill>
                  <a:srgbClr val="000000"/>
                </a:solidFill>
                <a:latin typeface="+mn-lt"/>
              </a:rPr>
              <a:t>rd </a:t>
            </a:r>
            <a:r>
              <a:rPr lang="en-US" altLang="en-US" sz="1200" dirty="0" smtClean="0">
                <a:solidFill>
                  <a:srgbClr val="000000"/>
                </a:solidFill>
                <a:latin typeface="+mn-lt"/>
              </a:rPr>
              <a:t>of every </a:t>
            </a:r>
            <a:r>
              <a:rPr lang="en-US" altLang="en-US" sz="1200" dirty="0" smtClean="0">
                <a:solidFill>
                  <a:srgbClr val="000000"/>
                </a:solidFill>
                <a:latin typeface="+mn-lt"/>
              </a:rPr>
              <a:t>14 U buckets</a:t>
            </a:r>
            <a:endParaRPr lang="en-US" altLang="en-US" sz="1200" dirty="0" smtClean="0">
              <a:solidFill>
                <a:srgbClr val="000000"/>
              </a:solidFill>
              <a:latin typeface="+mn-lt"/>
            </a:endParaRPr>
          </a:p>
        </p:txBody>
      </p:sp>
      <p:cxnSp>
        <p:nvCxnSpPr>
          <p:cNvPr id="414" name="Straight Arrow Connector 194"/>
          <p:cNvCxnSpPr>
            <a:cxnSpLocks noChangeShapeType="1"/>
          </p:cNvCxnSpPr>
          <p:nvPr/>
        </p:nvCxnSpPr>
        <p:spPr bwMode="auto">
          <a:xfrm flipV="1">
            <a:off x="6291564" y="5776871"/>
            <a:ext cx="574531" cy="1662"/>
          </a:xfrm>
          <a:prstGeom prst="straightConnector1">
            <a:avLst/>
          </a:prstGeom>
          <a:noFill/>
          <a:ln w="9525" algn="ctr">
            <a:solidFill>
              <a:schemeClr val="tx1"/>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5" name="Straight Arrow Connector 194"/>
          <p:cNvCxnSpPr>
            <a:cxnSpLocks noChangeShapeType="1"/>
          </p:cNvCxnSpPr>
          <p:nvPr/>
        </p:nvCxnSpPr>
        <p:spPr bwMode="auto">
          <a:xfrm flipV="1">
            <a:off x="6895558" y="5772712"/>
            <a:ext cx="574531" cy="1662"/>
          </a:xfrm>
          <a:prstGeom prst="straightConnector1">
            <a:avLst/>
          </a:prstGeom>
          <a:noFill/>
          <a:ln w="9525" algn="ctr">
            <a:solidFill>
              <a:srgbClr val="00B0F0"/>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6" name="Straight Arrow Connector 194"/>
          <p:cNvCxnSpPr>
            <a:cxnSpLocks noChangeShapeType="1"/>
          </p:cNvCxnSpPr>
          <p:nvPr/>
        </p:nvCxnSpPr>
        <p:spPr bwMode="auto">
          <a:xfrm flipV="1">
            <a:off x="5123310" y="5786290"/>
            <a:ext cx="574531" cy="1662"/>
          </a:xfrm>
          <a:prstGeom prst="straightConnector1">
            <a:avLst/>
          </a:prstGeom>
          <a:noFill/>
          <a:ln w="9525" algn="ctr">
            <a:solidFill>
              <a:schemeClr val="tx1"/>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7" name="Straight Arrow Connector 194"/>
          <p:cNvCxnSpPr>
            <a:cxnSpLocks noChangeShapeType="1"/>
          </p:cNvCxnSpPr>
          <p:nvPr/>
        </p:nvCxnSpPr>
        <p:spPr bwMode="auto">
          <a:xfrm flipV="1">
            <a:off x="4563235" y="5776871"/>
            <a:ext cx="574531" cy="1662"/>
          </a:xfrm>
          <a:prstGeom prst="straightConnector1">
            <a:avLst/>
          </a:prstGeom>
          <a:noFill/>
          <a:ln w="9525" algn="ctr">
            <a:solidFill>
              <a:srgbClr val="00B0F0"/>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8" name="Straight Arrow Connector 194"/>
          <p:cNvCxnSpPr>
            <a:cxnSpLocks noChangeShapeType="1"/>
          </p:cNvCxnSpPr>
          <p:nvPr/>
        </p:nvCxnSpPr>
        <p:spPr bwMode="auto">
          <a:xfrm flipV="1">
            <a:off x="7470089" y="5751665"/>
            <a:ext cx="574531" cy="1662"/>
          </a:xfrm>
          <a:prstGeom prst="straightConnector1">
            <a:avLst/>
          </a:prstGeom>
          <a:noFill/>
          <a:ln w="9525" algn="ctr">
            <a:solidFill>
              <a:schemeClr val="tx1"/>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9" name="Content Placeholder 2"/>
          <p:cNvSpPr txBox="1">
            <a:spLocks/>
          </p:cNvSpPr>
          <p:nvPr/>
        </p:nvSpPr>
        <p:spPr bwMode="auto">
          <a:xfrm>
            <a:off x="1872094" y="5221272"/>
            <a:ext cx="699750" cy="299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spcBef>
                <a:spcPct val="20000"/>
              </a:spcBef>
              <a:buBlip>
                <a:blip r:embed="rId3"/>
              </a:buBlip>
              <a:defRPr>
                <a:solidFill>
                  <a:schemeClr val="tx1"/>
                </a:solidFill>
                <a:latin typeface="Arial" charset="0"/>
                <a:ea typeface="MS PGothic" pitchFamily="34" charset="-128"/>
                <a:cs typeface="Arial" charset="0"/>
              </a:defRPr>
            </a:lvl1pPr>
            <a:lvl2pPr marL="742950" indent="-285750" defTabSz="457200" eaLnBrk="0" hangingPunct="0">
              <a:spcBef>
                <a:spcPct val="20000"/>
              </a:spcBef>
              <a:buChar char="–"/>
              <a:defRPr>
                <a:solidFill>
                  <a:schemeClr val="tx1"/>
                </a:solidFill>
                <a:latin typeface="Arial" charset="0"/>
                <a:ea typeface="MS PGothic" pitchFamily="34" charset="-128"/>
                <a:cs typeface="Arial" charset="0"/>
              </a:defRPr>
            </a:lvl2pPr>
            <a:lvl3pPr marL="1143000" indent="-228600" defTabSz="457200" eaLnBrk="0" hangingPunct="0">
              <a:spcBef>
                <a:spcPct val="20000"/>
              </a:spcBef>
              <a:buChar char="•"/>
              <a:defRPr>
                <a:solidFill>
                  <a:schemeClr val="tx1"/>
                </a:solidFill>
                <a:latin typeface="Arial" charset="0"/>
                <a:ea typeface="MS PGothic" pitchFamily="34" charset="-128"/>
                <a:cs typeface="Arial" charset="0"/>
              </a:defRPr>
            </a:lvl3pPr>
            <a:lvl4pPr marL="1600200" indent="-228600" defTabSz="457200" eaLnBrk="0" hangingPunct="0">
              <a:spcBef>
                <a:spcPct val="20000"/>
              </a:spcBef>
              <a:buChar char="–"/>
              <a:defRPr>
                <a:solidFill>
                  <a:schemeClr val="tx1"/>
                </a:solidFill>
                <a:latin typeface="Arial" charset="0"/>
                <a:ea typeface="MS PGothic" pitchFamily="34" charset="-128"/>
                <a:cs typeface="Arial" charset="0"/>
              </a:defRPr>
            </a:lvl4pPr>
            <a:lvl5pPr marL="2057400" indent="-228600" defTabSz="457200" eaLnBrk="0" hangingPunct="0">
              <a:spcBef>
                <a:spcPct val="20000"/>
              </a:spcBef>
              <a:buChar char="»"/>
              <a:defRPr>
                <a:solidFill>
                  <a:schemeClr val="tx1"/>
                </a:solidFill>
                <a:latin typeface="Arial" charset="0"/>
                <a:ea typeface="MS PGothic" pitchFamily="34" charset="-128"/>
                <a:cs typeface="Arial" charset="0"/>
              </a:defRPr>
            </a:lvl5pPr>
            <a:lvl6pPr marL="25146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lgn="ctr" eaLnBrk="1" fontAlgn="base" hangingPunct="1">
              <a:spcAft>
                <a:spcPct val="0"/>
              </a:spcAft>
              <a:buSzPct val="70000"/>
              <a:buFontTx/>
              <a:buNone/>
            </a:pPr>
            <a:r>
              <a:rPr lang="en-US" altLang="en-US" sz="1200" dirty="0" smtClean="0">
                <a:solidFill>
                  <a:srgbClr val="000000"/>
                </a:solidFill>
                <a:latin typeface="+mn-lt"/>
              </a:rPr>
              <a:t>3rd D</a:t>
            </a:r>
            <a:endParaRPr lang="en-US" altLang="en-US" sz="1200" dirty="0" smtClean="0">
              <a:solidFill>
                <a:srgbClr val="000000"/>
              </a:solidFill>
              <a:latin typeface="+mn-lt"/>
            </a:endParaRPr>
          </a:p>
        </p:txBody>
      </p:sp>
      <p:sp>
        <p:nvSpPr>
          <p:cNvPr id="420" name="Content Placeholder 2"/>
          <p:cNvSpPr txBox="1">
            <a:spLocks/>
          </p:cNvSpPr>
          <p:nvPr/>
        </p:nvSpPr>
        <p:spPr bwMode="auto">
          <a:xfrm>
            <a:off x="2461356" y="4714494"/>
            <a:ext cx="699750" cy="299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spcBef>
                <a:spcPct val="20000"/>
              </a:spcBef>
              <a:buBlip>
                <a:blip r:embed="rId3"/>
              </a:buBlip>
              <a:defRPr>
                <a:solidFill>
                  <a:schemeClr val="tx1"/>
                </a:solidFill>
                <a:latin typeface="Arial" charset="0"/>
                <a:ea typeface="MS PGothic" pitchFamily="34" charset="-128"/>
                <a:cs typeface="Arial" charset="0"/>
              </a:defRPr>
            </a:lvl1pPr>
            <a:lvl2pPr marL="742950" indent="-285750" defTabSz="457200" eaLnBrk="0" hangingPunct="0">
              <a:spcBef>
                <a:spcPct val="20000"/>
              </a:spcBef>
              <a:buChar char="–"/>
              <a:defRPr>
                <a:solidFill>
                  <a:schemeClr val="tx1"/>
                </a:solidFill>
                <a:latin typeface="Arial" charset="0"/>
                <a:ea typeface="MS PGothic" pitchFamily="34" charset="-128"/>
                <a:cs typeface="Arial" charset="0"/>
              </a:defRPr>
            </a:lvl2pPr>
            <a:lvl3pPr marL="1143000" indent="-228600" defTabSz="457200" eaLnBrk="0" hangingPunct="0">
              <a:spcBef>
                <a:spcPct val="20000"/>
              </a:spcBef>
              <a:buChar char="•"/>
              <a:defRPr>
                <a:solidFill>
                  <a:schemeClr val="tx1"/>
                </a:solidFill>
                <a:latin typeface="Arial" charset="0"/>
                <a:ea typeface="MS PGothic" pitchFamily="34" charset="-128"/>
                <a:cs typeface="Arial" charset="0"/>
              </a:defRPr>
            </a:lvl3pPr>
            <a:lvl4pPr marL="1600200" indent="-228600" defTabSz="457200" eaLnBrk="0" hangingPunct="0">
              <a:spcBef>
                <a:spcPct val="20000"/>
              </a:spcBef>
              <a:buChar char="–"/>
              <a:defRPr>
                <a:solidFill>
                  <a:schemeClr val="tx1"/>
                </a:solidFill>
                <a:latin typeface="Arial" charset="0"/>
                <a:ea typeface="MS PGothic" pitchFamily="34" charset="-128"/>
                <a:cs typeface="Arial" charset="0"/>
              </a:defRPr>
            </a:lvl4pPr>
            <a:lvl5pPr marL="2057400" indent="-228600" defTabSz="457200" eaLnBrk="0" hangingPunct="0">
              <a:spcBef>
                <a:spcPct val="20000"/>
              </a:spcBef>
              <a:buChar char="»"/>
              <a:defRPr>
                <a:solidFill>
                  <a:schemeClr val="tx1"/>
                </a:solidFill>
                <a:latin typeface="Arial" charset="0"/>
                <a:ea typeface="MS PGothic" pitchFamily="34" charset="-128"/>
                <a:cs typeface="Arial" charset="0"/>
              </a:defRPr>
            </a:lvl5pPr>
            <a:lvl6pPr marL="25146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lgn="ctr" eaLnBrk="1" fontAlgn="base" hangingPunct="1">
              <a:spcAft>
                <a:spcPct val="0"/>
              </a:spcAft>
              <a:buSzPct val="70000"/>
              <a:buFontTx/>
              <a:buNone/>
            </a:pPr>
            <a:r>
              <a:rPr lang="en-US" altLang="en-US" sz="1200" dirty="0" smtClean="0">
                <a:solidFill>
                  <a:srgbClr val="000000"/>
                </a:solidFill>
                <a:latin typeface="+mn-lt"/>
              </a:rPr>
              <a:t>5</a:t>
            </a:r>
            <a:r>
              <a:rPr lang="en-US" altLang="en-US" sz="1200" baseline="30000" dirty="0" smtClean="0">
                <a:solidFill>
                  <a:srgbClr val="000000"/>
                </a:solidFill>
                <a:latin typeface="+mn-lt"/>
              </a:rPr>
              <a:t>th</a:t>
            </a:r>
            <a:r>
              <a:rPr lang="en-US" altLang="en-US" sz="1200" dirty="0" smtClean="0">
                <a:solidFill>
                  <a:srgbClr val="000000"/>
                </a:solidFill>
                <a:latin typeface="+mn-lt"/>
              </a:rPr>
              <a:t> U</a:t>
            </a:r>
            <a:endParaRPr lang="en-US" altLang="en-US" sz="1200" dirty="0" smtClean="0">
              <a:solidFill>
                <a:srgbClr val="000000"/>
              </a:solidFill>
              <a:latin typeface="+mn-lt"/>
            </a:endParaRPr>
          </a:p>
        </p:txBody>
      </p:sp>
      <p:sp>
        <p:nvSpPr>
          <p:cNvPr id="421" name="Content Placeholder 6"/>
          <p:cNvSpPr txBox="1">
            <a:spLocks/>
          </p:cNvSpPr>
          <p:nvPr/>
        </p:nvSpPr>
        <p:spPr bwMode="auto">
          <a:xfrm>
            <a:off x="4545120" y="4909726"/>
            <a:ext cx="1115139" cy="50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spcBef>
                <a:spcPct val="20000"/>
              </a:spcBef>
              <a:buBlip>
                <a:blip r:embed="rId3"/>
              </a:buBlip>
              <a:defRPr>
                <a:solidFill>
                  <a:schemeClr val="tx1"/>
                </a:solidFill>
                <a:latin typeface="Arial" charset="0"/>
                <a:ea typeface="MS PGothic" pitchFamily="34" charset="-128"/>
                <a:cs typeface="Arial" charset="0"/>
              </a:defRPr>
            </a:lvl1pPr>
            <a:lvl2pPr marL="742950" indent="-285750" defTabSz="457200" eaLnBrk="0" hangingPunct="0">
              <a:spcBef>
                <a:spcPct val="20000"/>
              </a:spcBef>
              <a:buChar char="–"/>
              <a:defRPr>
                <a:solidFill>
                  <a:schemeClr val="tx1"/>
                </a:solidFill>
                <a:latin typeface="Arial" charset="0"/>
                <a:ea typeface="MS PGothic" pitchFamily="34" charset="-128"/>
                <a:cs typeface="Arial" charset="0"/>
              </a:defRPr>
            </a:lvl2pPr>
            <a:lvl3pPr marL="1143000" indent="-228600" defTabSz="457200" eaLnBrk="0" hangingPunct="0">
              <a:spcBef>
                <a:spcPct val="20000"/>
              </a:spcBef>
              <a:buChar char="•"/>
              <a:defRPr>
                <a:solidFill>
                  <a:schemeClr val="tx1"/>
                </a:solidFill>
                <a:latin typeface="Arial" charset="0"/>
                <a:ea typeface="MS PGothic" pitchFamily="34" charset="-128"/>
                <a:cs typeface="Arial" charset="0"/>
              </a:defRPr>
            </a:lvl3pPr>
            <a:lvl4pPr marL="1600200" indent="-228600" defTabSz="457200" eaLnBrk="0" hangingPunct="0">
              <a:spcBef>
                <a:spcPct val="20000"/>
              </a:spcBef>
              <a:buChar char="–"/>
              <a:defRPr>
                <a:solidFill>
                  <a:schemeClr val="tx1"/>
                </a:solidFill>
                <a:latin typeface="Arial" charset="0"/>
                <a:ea typeface="MS PGothic" pitchFamily="34" charset="-128"/>
                <a:cs typeface="Arial" charset="0"/>
              </a:defRPr>
            </a:lvl4pPr>
            <a:lvl5pPr marL="2057400" indent="-228600" defTabSz="457200" eaLnBrk="0" hangingPunct="0">
              <a:spcBef>
                <a:spcPct val="20000"/>
              </a:spcBef>
              <a:buChar char="»"/>
              <a:defRPr>
                <a:solidFill>
                  <a:schemeClr val="tx1"/>
                </a:solidFill>
                <a:latin typeface="Arial" charset="0"/>
                <a:ea typeface="MS PGothic" pitchFamily="34" charset="-128"/>
                <a:cs typeface="Arial" charset="0"/>
              </a:defRPr>
            </a:lvl5pPr>
            <a:lvl6pPr marL="25146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lgn="ctr" eaLnBrk="1" fontAlgn="base" hangingPunct="1">
              <a:spcAft>
                <a:spcPct val="0"/>
              </a:spcAft>
              <a:buFontTx/>
              <a:buNone/>
            </a:pPr>
            <a:r>
              <a:rPr lang="en-US" altLang="en-US" sz="1200" b="1" dirty="0" smtClean="0">
                <a:solidFill>
                  <a:srgbClr val="00B0F0"/>
                </a:solidFill>
                <a:latin typeface="+mn-lt"/>
              </a:rPr>
              <a:t>3.5N turns + 3598 buckets in </a:t>
            </a:r>
            <a:r>
              <a:rPr lang="en-US" altLang="en-US" sz="1200" b="1" dirty="0" smtClean="0">
                <a:solidFill>
                  <a:srgbClr val="00B0F0"/>
                </a:solidFill>
                <a:latin typeface="+mn-lt"/>
              </a:rPr>
              <a:t>the ring</a:t>
            </a:r>
          </a:p>
        </p:txBody>
      </p:sp>
    </p:spTree>
    <p:extLst>
      <p:ext uri="{BB962C8B-B14F-4D97-AF65-F5344CB8AC3E}">
        <p14:creationId xmlns:p14="http://schemas.microsoft.com/office/powerpoint/2010/main" val="42340595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000" dirty="0" smtClean="0">
                <a:latin typeface="Comic Sans MS" panose="030F0702030302020204" pitchFamily="66" charset="0"/>
              </a:rPr>
              <a:t>Kicker Requirement</a:t>
            </a:r>
            <a:endParaRPr lang="en-US" sz="2000" dirty="0">
              <a:latin typeface="Comic Sans MS" panose="030F0702030302020204" pitchFamily="66" charset="0"/>
            </a:endParaRPr>
          </a:p>
        </p:txBody>
      </p:sp>
      <p:sp>
        <p:nvSpPr>
          <p:cNvPr id="4" name="Slide Number Placeholder 3"/>
          <p:cNvSpPr>
            <a:spLocks noGrp="1"/>
          </p:cNvSpPr>
          <p:nvPr>
            <p:ph type="sldNum" sz="quarter" idx="10"/>
          </p:nvPr>
        </p:nvSpPr>
        <p:spPr/>
        <p:txBody>
          <a:bodyPr/>
          <a:lstStyle/>
          <a:p>
            <a:pPr>
              <a:defRPr/>
            </a:pPr>
            <a:fld id="{08D621CD-FDE4-4A9C-867E-F9942A440963}" type="slidenum">
              <a:rPr lang="en-US" altLang="en-US" smtClean="0"/>
              <a:pPr>
                <a:defRPr/>
              </a:pPr>
              <a:t>15</a:t>
            </a:fld>
            <a:endParaRPr lang="en-US" altLang="en-US"/>
          </a:p>
        </p:txBody>
      </p:sp>
      <p:sp>
        <p:nvSpPr>
          <p:cNvPr id="6" name="TextBox 5"/>
          <p:cNvSpPr txBox="1"/>
          <p:nvPr/>
        </p:nvSpPr>
        <p:spPr>
          <a:xfrm>
            <a:off x="914400" y="1143000"/>
            <a:ext cx="6781800" cy="2308324"/>
          </a:xfrm>
          <a:prstGeom prst="rect">
            <a:avLst/>
          </a:prstGeom>
          <a:noFill/>
        </p:spPr>
        <p:txBody>
          <a:bodyPr wrap="square" rtlCol="0">
            <a:spAutoFit/>
          </a:bodyPr>
          <a:lstStyle/>
          <a:p>
            <a:pPr marL="285750" indent="-285750">
              <a:buFont typeface="Arial" panose="020B0604020202020204" pitchFamily="34" charset="0"/>
              <a:buChar char="•"/>
            </a:pPr>
            <a:r>
              <a:rPr lang="en-US" dirty="0" smtClean="0"/>
              <a:t>Forms local transverse orbit bump with 3 kickers near the septum</a:t>
            </a:r>
          </a:p>
          <a:p>
            <a:pPr marL="285750" indent="-285750">
              <a:buFont typeface="Arial" panose="020B0604020202020204" pitchFamily="34" charset="0"/>
              <a:buChar char="•"/>
            </a:pPr>
            <a:r>
              <a:rPr lang="en-US" dirty="0" smtClean="0"/>
              <a:t>Rise/fall time &lt;≈ gap length, ~200ns</a:t>
            </a:r>
          </a:p>
          <a:p>
            <a:pPr marL="285750" indent="-285750">
              <a:buFont typeface="Arial" panose="020B0604020202020204" pitchFamily="34" charset="0"/>
              <a:buChar char="•"/>
            </a:pPr>
            <a:r>
              <a:rPr lang="en-US" dirty="0" smtClean="0"/>
              <a:t>Flat top &gt;≈ bunch train length, ~3.5µs</a:t>
            </a:r>
          </a:p>
          <a:p>
            <a:pPr marL="285750" indent="-285750">
              <a:buFont typeface="Arial" panose="020B0604020202020204" pitchFamily="34" charset="0"/>
              <a:buChar char="•"/>
            </a:pPr>
            <a:r>
              <a:rPr lang="en-US" dirty="0" smtClean="0"/>
              <a:t>Max repetition rate: 20 Hz is acceptable (enough to achieve ~4 min injection time for E&gt;6GeV, may need to operate at lower rate at lower energy)</a:t>
            </a:r>
          </a:p>
          <a:p>
            <a:pPr marL="285750" indent="-285750">
              <a:buFont typeface="Arial" panose="020B0604020202020204" pitchFamily="34" charset="0"/>
              <a:buChar char="•"/>
            </a:pPr>
            <a:r>
              <a:rPr lang="en-US" dirty="0" smtClean="0"/>
              <a:t>Specifications are considered as “conventional”.</a:t>
            </a:r>
          </a:p>
          <a:p>
            <a:pPr marL="285750" indent="-285750">
              <a:buFont typeface="Arial" panose="020B0604020202020204" pitchFamily="34" charset="0"/>
              <a:buChar char="•"/>
            </a:pPr>
            <a:r>
              <a:rPr lang="en-US" dirty="0" smtClean="0"/>
              <a:t>Detailed kicker beam optics needs to be implemented.</a:t>
            </a:r>
            <a:endParaRPr lang="en-US" dirty="0"/>
          </a:p>
        </p:txBody>
      </p:sp>
    </p:spTree>
    <p:extLst>
      <p:ext uri="{BB962C8B-B14F-4D97-AF65-F5344CB8AC3E}">
        <p14:creationId xmlns:p14="http://schemas.microsoft.com/office/powerpoint/2010/main" val="4598107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latin typeface="+mn-lt"/>
              </a:rPr>
              <a:t>We developed an injection scheme that matches the MEIC electron collider ring with PEP-II RF system and the CEBAF as an injector.</a:t>
            </a:r>
          </a:p>
          <a:p>
            <a:r>
              <a:rPr lang="en-US" dirty="0" smtClean="0">
                <a:latin typeface="+mn-lt"/>
              </a:rPr>
              <a:t>The RF frequency of the ring will be 476.32MHz ±70kHz, which is within the operational range of the PEP-II cavities and klystrons.</a:t>
            </a:r>
          </a:p>
          <a:p>
            <a:r>
              <a:rPr lang="en-US" dirty="0" smtClean="0">
                <a:latin typeface="+mn-lt"/>
              </a:rPr>
              <a:t>Gradient drooping has been studied. After adding RF feed-forward in the CEBAF linac, the estimated injection time will be satisfactory for the full range of 3-12 GeV, with tolerable energy deviation in the injected bunch train</a:t>
            </a:r>
            <a:r>
              <a:rPr lang="en-US" dirty="0" smtClean="0">
                <a:latin typeface="+mn-lt"/>
              </a:rPr>
              <a:t>.</a:t>
            </a:r>
          </a:p>
          <a:p>
            <a:r>
              <a:rPr lang="en-US" dirty="0" smtClean="0">
                <a:latin typeface="+mn-lt"/>
              </a:rPr>
              <a:t>The required charge per bunch from electron gun is up to 35pC for 476MHz operation. For reduced collision rate operation at higher energy, charge per bunch from gun is not likely to be more than 70pC.</a:t>
            </a:r>
            <a:endParaRPr lang="en-US" dirty="0" smtClean="0">
              <a:latin typeface="+mn-lt"/>
            </a:endParaRPr>
          </a:p>
          <a:p>
            <a:r>
              <a:rPr lang="en-US" dirty="0" smtClean="0">
                <a:latin typeface="+mn-lt"/>
              </a:rPr>
              <a:t>Currently there is no show stopper for this injection scheme.</a:t>
            </a:r>
          </a:p>
          <a:p>
            <a:endParaRPr lang="en-US" dirty="0" smtClean="0">
              <a:latin typeface="+mn-lt"/>
            </a:endParaRPr>
          </a:p>
          <a:p>
            <a:r>
              <a:rPr lang="en-US" dirty="0" smtClean="0">
                <a:latin typeface="+mn-lt"/>
              </a:rPr>
              <a:t>A proof of principle experiment of the RF feed-forward might be done in the future.</a:t>
            </a:r>
          </a:p>
          <a:p>
            <a:r>
              <a:rPr lang="en-US" dirty="0" smtClean="0">
                <a:latin typeface="+mn-lt"/>
              </a:rPr>
              <a:t>Kicker beam optics design needs to be implemented.</a:t>
            </a:r>
          </a:p>
          <a:p>
            <a:endParaRPr lang="en-US" dirty="0">
              <a:latin typeface="+mn-lt"/>
            </a:endParaRPr>
          </a:p>
        </p:txBody>
      </p:sp>
      <p:sp>
        <p:nvSpPr>
          <p:cNvPr id="3" name="Title 2"/>
          <p:cNvSpPr>
            <a:spLocks noGrp="1"/>
          </p:cNvSpPr>
          <p:nvPr>
            <p:ph type="title"/>
          </p:nvPr>
        </p:nvSpPr>
        <p:spPr/>
        <p:txBody>
          <a:bodyPr/>
          <a:lstStyle/>
          <a:p>
            <a:r>
              <a:rPr lang="en-US" sz="2000" dirty="0" smtClean="0">
                <a:latin typeface="Comic Sans MS" panose="030F0702030302020204" pitchFamily="66" charset="0"/>
              </a:rPr>
              <a:t>Summary and Outlook</a:t>
            </a:r>
            <a:endParaRPr lang="en-US" sz="2000" dirty="0">
              <a:latin typeface="Comic Sans MS" panose="030F0702030302020204" pitchFamily="66" charset="0"/>
            </a:endParaRPr>
          </a:p>
        </p:txBody>
      </p:sp>
      <p:sp>
        <p:nvSpPr>
          <p:cNvPr id="4" name="Slide Number Placeholder 3"/>
          <p:cNvSpPr>
            <a:spLocks noGrp="1"/>
          </p:cNvSpPr>
          <p:nvPr>
            <p:ph type="sldNum" sz="quarter" idx="10"/>
          </p:nvPr>
        </p:nvSpPr>
        <p:spPr/>
        <p:txBody>
          <a:bodyPr/>
          <a:lstStyle/>
          <a:p>
            <a:pPr>
              <a:defRPr/>
            </a:pPr>
            <a:fld id="{08D621CD-FDE4-4A9C-867E-F9942A440963}" type="slidenum">
              <a:rPr lang="en-US" altLang="en-US" smtClean="0"/>
              <a:pPr>
                <a:defRPr/>
              </a:pPr>
              <a:t>16</a:t>
            </a:fld>
            <a:endParaRPr lang="en-US" altLang="en-US"/>
          </a:p>
        </p:txBody>
      </p:sp>
    </p:spTree>
    <p:extLst>
      <p:ext uri="{BB962C8B-B14F-4D97-AF65-F5344CB8AC3E}">
        <p14:creationId xmlns:p14="http://schemas.microsoft.com/office/powerpoint/2010/main" val="23610616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latin typeface="+mn-lt"/>
              </a:rPr>
              <a:t>This work is done by the MEIC </a:t>
            </a:r>
            <a:r>
              <a:rPr lang="en-US" dirty="0" smtClean="0">
                <a:latin typeface="+mn-lt"/>
              </a:rPr>
              <a:t>accelerator </a:t>
            </a:r>
            <a:r>
              <a:rPr lang="en-US" dirty="0">
                <a:latin typeface="+mn-lt"/>
              </a:rPr>
              <a:t>design study group, </a:t>
            </a:r>
            <a:r>
              <a:rPr lang="en-US" dirty="0" smtClean="0">
                <a:latin typeface="+mn-lt"/>
              </a:rPr>
              <a:t>particularly</a:t>
            </a:r>
          </a:p>
          <a:p>
            <a:pPr marL="0" indent="0">
              <a:buNone/>
            </a:pPr>
            <a:endParaRPr lang="en-US" dirty="0">
              <a:latin typeface="+mn-lt"/>
            </a:endParaRPr>
          </a:p>
          <a:p>
            <a:pPr marL="0" indent="0">
              <a:buNone/>
            </a:pPr>
            <a:r>
              <a:rPr lang="en-US" dirty="0" smtClean="0">
                <a:latin typeface="+mn-lt"/>
              </a:rPr>
              <a:t>Joe </a:t>
            </a:r>
            <a:r>
              <a:rPr lang="en-US" dirty="0" err="1" smtClean="0">
                <a:latin typeface="+mn-lt"/>
              </a:rPr>
              <a:t>Grames</a:t>
            </a:r>
            <a:r>
              <a:rPr lang="en-US" dirty="0" smtClean="0">
                <a:latin typeface="+mn-lt"/>
              </a:rPr>
              <a:t>, Leigh Harwood, Curt </a:t>
            </a:r>
            <a:r>
              <a:rPr lang="en-US" dirty="0" err="1" smtClean="0">
                <a:latin typeface="+mn-lt"/>
              </a:rPr>
              <a:t>Hovater</a:t>
            </a:r>
            <a:r>
              <a:rPr lang="en-US" dirty="0" smtClean="0">
                <a:latin typeface="+mn-lt"/>
              </a:rPr>
              <a:t>, Andrew </a:t>
            </a:r>
            <a:r>
              <a:rPr lang="en-US" dirty="0">
                <a:latin typeface="+mn-lt"/>
              </a:rPr>
              <a:t>Hutton, Fanglei Lin, </a:t>
            </a:r>
            <a:r>
              <a:rPr lang="en-US" dirty="0" err="1">
                <a:latin typeface="+mn-lt"/>
              </a:rPr>
              <a:t>Vasiliy</a:t>
            </a:r>
            <a:r>
              <a:rPr lang="en-US" dirty="0">
                <a:latin typeface="+mn-lt"/>
              </a:rPr>
              <a:t> </a:t>
            </a:r>
            <a:r>
              <a:rPr lang="en-US" dirty="0" err="1" smtClean="0">
                <a:latin typeface="+mn-lt"/>
              </a:rPr>
              <a:t>Morozov</a:t>
            </a:r>
            <a:r>
              <a:rPr lang="en-US" dirty="0">
                <a:latin typeface="+mn-lt"/>
              </a:rPr>
              <a:t>, </a:t>
            </a:r>
            <a:r>
              <a:rPr lang="en-US" dirty="0" smtClean="0">
                <a:latin typeface="+mn-lt"/>
              </a:rPr>
              <a:t>Matt </a:t>
            </a:r>
            <a:r>
              <a:rPr lang="en-US" dirty="0" err="1" smtClean="0">
                <a:latin typeface="+mn-lt"/>
              </a:rPr>
              <a:t>Poelker</a:t>
            </a:r>
            <a:r>
              <a:rPr lang="en-US" dirty="0" smtClean="0">
                <a:latin typeface="+mn-lt"/>
              </a:rPr>
              <a:t>, </a:t>
            </a:r>
            <a:r>
              <a:rPr lang="en-US" dirty="0" err="1" smtClean="0">
                <a:latin typeface="+mn-lt"/>
              </a:rPr>
              <a:t>Riad</a:t>
            </a:r>
            <a:r>
              <a:rPr lang="en-US" dirty="0" smtClean="0">
                <a:latin typeface="+mn-lt"/>
              </a:rPr>
              <a:t> Suleiman, Robert </a:t>
            </a:r>
            <a:r>
              <a:rPr lang="en-US" dirty="0" err="1" smtClean="0">
                <a:latin typeface="+mn-lt"/>
              </a:rPr>
              <a:t>Rimmer</a:t>
            </a:r>
            <a:r>
              <a:rPr lang="en-US" dirty="0" smtClean="0">
                <a:latin typeface="+mn-lt"/>
              </a:rPr>
              <a:t>, </a:t>
            </a:r>
            <a:r>
              <a:rPr lang="en-US" dirty="0">
                <a:latin typeface="+mn-lt"/>
              </a:rPr>
              <a:t>Haipeng Wang, Shaoheng </a:t>
            </a:r>
            <a:r>
              <a:rPr lang="en-US" dirty="0" smtClean="0">
                <a:latin typeface="+mn-lt"/>
              </a:rPr>
              <a:t>Wang, Yuhong Zhang (</a:t>
            </a:r>
            <a:r>
              <a:rPr lang="en-US" dirty="0">
                <a:latin typeface="+mn-lt"/>
              </a:rPr>
              <a:t>Jefferson Lab</a:t>
            </a:r>
            <a:r>
              <a:rPr lang="en-US" dirty="0" smtClean="0">
                <a:latin typeface="+mn-lt"/>
              </a:rPr>
              <a:t>)</a:t>
            </a:r>
          </a:p>
          <a:p>
            <a:pPr marL="0" indent="0">
              <a:buNone/>
            </a:pPr>
            <a:endParaRPr lang="en-US" dirty="0">
              <a:latin typeface="+mn-lt"/>
            </a:endParaRPr>
          </a:p>
          <a:p>
            <a:pPr marL="0" indent="0">
              <a:buNone/>
            </a:pPr>
            <a:r>
              <a:rPr lang="fi-FI" dirty="0">
                <a:latin typeface="+mn-lt"/>
              </a:rPr>
              <a:t>Mike </a:t>
            </a:r>
            <a:r>
              <a:rPr lang="fi-FI" dirty="0" smtClean="0">
                <a:latin typeface="+mn-lt"/>
              </a:rPr>
              <a:t>Sullivan, </a:t>
            </a:r>
            <a:r>
              <a:rPr lang="fi-FI" dirty="0">
                <a:latin typeface="+mn-lt"/>
              </a:rPr>
              <a:t>Uli </a:t>
            </a:r>
            <a:r>
              <a:rPr lang="fi-FI" dirty="0" smtClean="0">
                <a:latin typeface="+mn-lt"/>
              </a:rPr>
              <a:t>Wienerds (SLAC)</a:t>
            </a:r>
            <a:endParaRPr lang="en-US" dirty="0">
              <a:latin typeface="+mn-lt"/>
            </a:endParaRPr>
          </a:p>
          <a:p>
            <a:pPr marL="0" indent="0">
              <a:buNone/>
            </a:pPr>
            <a:endParaRPr lang="en-US" dirty="0">
              <a:latin typeface="+mn-lt"/>
            </a:endParaRPr>
          </a:p>
        </p:txBody>
      </p:sp>
      <p:sp>
        <p:nvSpPr>
          <p:cNvPr id="3" name="Title 2"/>
          <p:cNvSpPr>
            <a:spLocks noGrp="1"/>
          </p:cNvSpPr>
          <p:nvPr>
            <p:ph type="title"/>
          </p:nvPr>
        </p:nvSpPr>
        <p:spPr/>
        <p:txBody>
          <a:bodyPr/>
          <a:lstStyle/>
          <a:p>
            <a:r>
              <a:rPr lang="en-US" sz="2000" dirty="0" smtClean="0">
                <a:latin typeface="Comic Sans MS" panose="030F0702030302020204" pitchFamily="66" charset="0"/>
              </a:rPr>
              <a:t>Acknowledgements</a:t>
            </a:r>
            <a:endParaRPr lang="en-US" sz="2000" dirty="0">
              <a:latin typeface="Comic Sans MS" panose="030F0702030302020204" pitchFamily="66" charset="0"/>
            </a:endParaRPr>
          </a:p>
        </p:txBody>
      </p:sp>
      <p:sp>
        <p:nvSpPr>
          <p:cNvPr id="4" name="Slide Number Placeholder 3"/>
          <p:cNvSpPr>
            <a:spLocks noGrp="1"/>
          </p:cNvSpPr>
          <p:nvPr>
            <p:ph type="sldNum" sz="quarter" idx="10"/>
          </p:nvPr>
        </p:nvSpPr>
        <p:spPr/>
        <p:txBody>
          <a:bodyPr/>
          <a:lstStyle/>
          <a:p>
            <a:pPr>
              <a:defRPr/>
            </a:pPr>
            <a:fld id="{08D621CD-FDE4-4A9C-867E-F9942A440963}" type="slidenum">
              <a:rPr lang="en-US" altLang="en-US" smtClean="0"/>
              <a:pPr>
                <a:defRPr/>
              </a:pPr>
              <a:t>17</a:t>
            </a:fld>
            <a:endParaRPr lang="en-US" altLang="en-US"/>
          </a:p>
        </p:txBody>
      </p:sp>
    </p:spTree>
    <p:extLst>
      <p:ext uri="{BB962C8B-B14F-4D97-AF65-F5344CB8AC3E}">
        <p14:creationId xmlns:p14="http://schemas.microsoft.com/office/powerpoint/2010/main" val="20457899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sz="1600" dirty="0" smtClean="0">
              <a:latin typeface="+mn-lt"/>
            </a:endParaRPr>
          </a:p>
          <a:p>
            <a:r>
              <a:rPr lang="en-US" sz="2000" dirty="0" smtClean="0">
                <a:latin typeface="+mn-lt"/>
              </a:rPr>
              <a:t>Overview of the MEIC electron complex and collider ring injection</a:t>
            </a:r>
          </a:p>
          <a:p>
            <a:r>
              <a:rPr lang="en-US" sz="2000" dirty="0" smtClean="0">
                <a:latin typeface="+mn-lt"/>
              </a:rPr>
              <a:t>Synchronization between the CEBAF and the electron collider ring</a:t>
            </a:r>
          </a:p>
          <a:p>
            <a:pPr lvl="1"/>
            <a:r>
              <a:rPr lang="en-US" sz="2000" dirty="0" smtClean="0">
                <a:latin typeface="+mn-lt"/>
              </a:rPr>
              <a:t>Time structure of the injected bunch train</a:t>
            </a:r>
          </a:p>
          <a:p>
            <a:pPr lvl="1"/>
            <a:r>
              <a:rPr lang="en-US" sz="2000" dirty="0" smtClean="0">
                <a:latin typeface="+mn-lt"/>
              </a:rPr>
              <a:t>Synchronization with varying ring frequency</a:t>
            </a:r>
          </a:p>
          <a:p>
            <a:r>
              <a:rPr lang="en-US" sz="2000" dirty="0" smtClean="0">
                <a:latin typeface="+mn-lt"/>
              </a:rPr>
              <a:t>Maximizing the CEBAF extracted beam current</a:t>
            </a:r>
          </a:p>
          <a:p>
            <a:pPr lvl="1"/>
            <a:r>
              <a:rPr lang="en-US" sz="2000" dirty="0" smtClean="0">
                <a:latin typeface="+mn-lt"/>
              </a:rPr>
              <a:t>Bunch train </a:t>
            </a:r>
            <a:r>
              <a:rPr lang="en-US" sz="2000" dirty="0">
                <a:latin typeface="+mn-lt"/>
              </a:rPr>
              <a:t>t</a:t>
            </a:r>
            <a:r>
              <a:rPr lang="en-US" sz="2000" dirty="0" smtClean="0">
                <a:latin typeface="+mn-lt"/>
              </a:rPr>
              <a:t>ime structure in CEBAF</a:t>
            </a:r>
          </a:p>
          <a:p>
            <a:pPr lvl="1"/>
            <a:r>
              <a:rPr lang="en-US" sz="2000" dirty="0" smtClean="0">
                <a:latin typeface="+mn-lt"/>
              </a:rPr>
              <a:t>Gradient droop</a:t>
            </a:r>
          </a:p>
          <a:p>
            <a:pPr lvl="1"/>
            <a:r>
              <a:rPr lang="en-US" sz="2000" dirty="0" smtClean="0">
                <a:latin typeface="+mn-lt"/>
              </a:rPr>
              <a:t>Estimated injection time</a:t>
            </a:r>
          </a:p>
          <a:p>
            <a:endParaRPr lang="en-US" sz="2000" dirty="0">
              <a:latin typeface="+mn-lt"/>
            </a:endParaRPr>
          </a:p>
        </p:txBody>
      </p:sp>
      <p:sp>
        <p:nvSpPr>
          <p:cNvPr id="3" name="Title 2"/>
          <p:cNvSpPr>
            <a:spLocks noGrp="1"/>
          </p:cNvSpPr>
          <p:nvPr>
            <p:ph type="title"/>
          </p:nvPr>
        </p:nvSpPr>
        <p:spPr/>
        <p:txBody>
          <a:bodyPr/>
          <a:lstStyle/>
          <a:p>
            <a:r>
              <a:rPr lang="en-US" sz="2400" dirty="0" smtClean="0">
                <a:latin typeface="Comic Sans MS" panose="030F0702030302020204" pitchFamily="66" charset="0"/>
              </a:rPr>
              <a:t>Outline</a:t>
            </a:r>
            <a:endParaRPr lang="en-US" sz="2400" dirty="0">
              <a:latin typeface="Comic Sans MS" panose="030F0702030302020204" pitchFamily="66" charset="0"/>
            </a:endParaRPr>
          </a:p>
        </p:txBody>
      </p:sp>
      <p:sp>
        <p:nvSpPr>
          <p:cNvPr id="4" name="Slide Number Placeholder 3"/>
          <p:cNvSpPr>
            <a:spLocks noGrp="1"/>
          </p:cNvSpPr>
          <p:nvPr>
            <p:ph type="sldNum" sz="quarter" idx="10"/>
          </p:nvPr>
        </p:nvSpPr>
        <p:spPr/>
        <p:txBody>
          <a:bodyPr/>
          <a:lstStyle/>
          <a:p>
            <a:pPr>
              <a:defRPr/>
            </a:pPr>
            <a:fld id="{08D621CD-FDE4-4A9C-867E-F9942A440963}" type="slidenum">
              <a:rPr lang="en-US" altLang="en-US" smtClean="0"/>
              <a:pPr>
                <a:defRPr/>
              </a:pPr>
              <a:t>2</a:t>
            </a:fld>
            <a:endParaRPr lang="en-US" altLang="en-US"/>
          </a:p>
        </p:txBody>
      </p:sp>
    </p:spTree>
    <p:extLst>
      <p:ext uri="{BB962C8B-B14F-4D97-AF65-F5344CB8AC3E}">
        <p14:creationId xmlns:p14="http://schemas.microsoft.com/office/powerpoint/2010/main" val="10518727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000" dirty="0" smtClean="0">
                <a:latin typeface="Comic Sans MS" panose="030F0702030302020204" pitchFamily="66" charset="0"/>
                <a:cs typeface="Consolas" panose="020B0609020204030204" pitchFamily="49" charset="0"/>
              </a:rPr>
              <a:t>Overview of the MEIC Electron Complex</a:t>
            </a:r>
            <a:endParaRPr lang="en-US" sz="2000" dirty="0">
              <a:latin typeface="Comic Sans MS" panose="030F0702030302020204" pitchFamily="66" charset="0"/>
              <a:cs typeface="Consolas" panose="020B0609020204030204" pitchFamily="49" charset="0"/>
            </a:endParaRPr>
          </a:p>
        </p:txBody>
      </p:sp>
      <p:sp>
        <p:nvSpPr>
          <p:cNvPr id="4" name="Slide Number Placeholder 3"/>
          <p:cNvSpPr>
            <a:spLocks noGrp="1"/>
          </p:cNvSpPr>
          <p:nvPr>
            <p:ph type="sldNum" sz="quarter" idx="10"/>
          </p:nvPr>
        </p:nvSpPr>
        <p:spPr/>
        <p:txBody>
          <a:bodyPr/>
          <a:lstStyle/>
          <a:p>
            <a:pPr>
              <a:defRPr/>
            </a:pPr>
            <a:fld id="{08D621CD-FDE4-4A9C-867E-F9942A440963}" type="slidenum">
              <a:rPr lang="en-US" altLang="en-US" smtClean="0"/>
              <a:pPr>
                <a:defRPr/>
              </a:pPr>
              <a:t>3</a:t>
            </a:fld>
            <a:endParaRPr lang="en-US" altLang="en-US"/>
          </a:p>
        </p:txBody>
      </p:sp>
      <p:grpSp>
        <p:nvGrpSpPr>
          <p:cNvPr id="5" name="Group 4"/>
          <p:cNvGrpSpPr/>
          <p:nvPr/>
        </p:nvGrpSpPr>
        <p:grpSpPr>
          <a:xfrm>
            <a:off x="228600" y="845237"/>
            <a:ext cx="5651278" cy="5467483"/>
            <a:chOff x="361214" y="905874"/>
            <a:chExt cx="5651278" cy="5467483"/>
          </a:xfrm>
        </p:grpSpPr>
        <p:grpSp>
          <p:nvGrpSpPr>
            <p:cNvPr id="7" name="Group 6"/>
            <p:cNvGrpSpPr>
              <a:grpSpLocks noChangeAspect="1"/>
            </p:cNvGrpSpPr>
            <p:nvPr/>
          </p:nvGrpSpPr>
          <p:grpSpPr>
            <a:xfrm>
              <a:off x="361214" y="905874"/>
              <a:ext cx="5651278" cy="5467483"/>
              <a:chOff x="890588" y="698500"/>
              <a:chExt cx="5027612" cy="4864100"/>
            </a:xfrm>
          </p:grpSpPr>
          <p:sp>
            <p:nvSpPr>
              <p:cNvPr id="23" name="Arc 106"/>
              <p:cNvSpPr>
                <a:spLocks/>
              </p:cNvSpPr>
              <p:nvPr/>
            </p:nvSpPr>
            <p:spPr bwMode="auto">
              <a:xfrm flipV="1">
                <a:off x="4646613" y="2819400"/>
                <a:ext cx="839787" cy="1069975"/>
              </a:xfrm>
              <a:custGeom>
                <a:avLst/>
                <a:gdLst>
                  <a:gd name="G0" fmla="+- 1897 0 0"/>
                  <a:gd name="G1" fmla="+- 21600 0 0"/>
                  <a:gd name="G2" fmla="+- 21600 0 0"/>
                  <a:gd name="T0" fmla="*/ 0 w 18087"/>
                  <a:gd name="T1" fmla="*/ 83 h 21600"/>
                  <a:gd name="T2" fmla="*/ 18087 w 18087"/>
                  <a:gd name="T3" fmla="*/ 7302 h 21600"/>
                  <a:gd name="T4" fmla="*/ 1897 w 18087"/>
                  <a:gd name="T5" fmla="*/ 21600 h 21600"/>
                </a:gdLst>
                <a:ahLst/>
                <a:cxnLst>
                  <a:cxn ang="0">
                    <a:pos x="T0" y="T1"/>
                  </a:cxn>
                  <a:cxn ang="0">
                    <a:pos x="T2" y="T3"/>
                  </a:cxn>
                  <a:cxn ang="0">
                    <a:pos x="T4" y="T5"/>
                  </a:cxn>
                </a:cxnLst>
                <a:rect l="0" t="0" r="r" b="b"/>
                <a:pathLst>
                  <a:path w="18087" h="21600" fill="none" extrusionOk="0">
                    <a:moveTo>
                      <a:pt x="0" y="83"/>
                    </a:moveTo>
                    <a:cubicBezTo>
                      <a:pt x="630" y="27"/>
                      <a:pt x="1263" y="-1"/>
                      <a:pt x="1897" y="-1"/>
                    </a:cubicBezTo>
                    <a:cubicBezTo>
                      <a:pt x="8091" y="-1"/>
                      <a:pt x="13987" y="2659"/>
                      <a:pt x="18087" y="7301"/>
                    </a:cubicBezTo>
                  </a:path>
                  <a:path w="18087" h="21600" stroke="0" extrusionOk="0">
                    <a:moveTo>
                      <a:pt x="0" y="83"/>
                    </a:moveTo>
                    <a:cubicBezTo>
                      <a:pt x="630" y="27"/>
                      <a:pt x="1263" y="-1"/>
                      <a:pt x="1897" y="-1"/>
                    </a:cubicBezTo>
                    <a:cubicBezTo>
                      <a:pt x="8091" y="-1"/>
                      <a:pt x="13987" y="2659"/>
                      <a:pt x="18087" y="7301"/>
                    </a:cubicBezTo>
                    <a:lnTo>
                      <a:pt x="1897" y="21600"/>
                    </a:lnTo>
                    <a:close/>
                  </a:path>
                </a:pathLst>
              </a:custGeom>
              <a:noFill/>
              <a:ln w="4445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cxnSp>
            <p:nvCxnSpPr>
              <p:cNvPr id="24" name="Straight Connector 23"/>
              <p:cNvCxnSpPr>
                <a:cxnSpLocks noChangeShapeType="1"/>
              </p:cNvCxnSpPr>
              <p:nvPr/>
            </p:nvCxnSpPr>
            <p:spPr bwMode="auto">
              <a:xfrm flipV="1">
                <a:off x="2174875" y="1890713"/>
                <a:ext cx="2814638" cy="434975"/>
              </a:xfrm>
              <a:prstGeom prst="line">
                <a:avLst/>
              </a:prstGeom>
              <a:noFill/>
              <a:ln w="44450">
                <a:solidFill>
                  <a:srgbClr val="0000FF"/>
                </a:solidFill>
                <a:round/>
                <a:headEnd/>
                <a:tailEnd/>
              </a:ln>
              <a:extLst>
                <a:ext uri="{909E8E84-426E-40DD-AFC4-6F175D3DCCD1}">
                  <a14:hiddenFill xmlns:a14="http://schemas.microsoft.com/office/drawing/2010/main">
                    <a:noFill/>
                  </a14:hiddenFill>
                </a:ext>
              </a:extLst>
            </p:spPr>
          </p:cxnSp>
          <p:cxnSp>
            <p:nvCxnSpPr>
              <p:cNvPr id="25" name="Straight Connector 24"/>
              <p:cNvCxnSpPr>
                <a:cxnSpLocks noChangeShapeType="1"/>
              </p:cNvCxnSpPr>
              <p:nvPr/>
            </p:nvCxnSpPr>
            <p:spPr bwMode="auto">
              <a:xfrm>
                <a:off x="2667000" y="1000125"/>
                <a:ext cx="1809750" cy="2236788"/>
              </a:xfrm>
              <a:prstGeom prst="line">
                <a:avLst/>
              </a:prstGeom>
              <a:noFill/>
              <a:ln w="44450">
                <a:solidFill>
                  <a:srgbClr val="0000FF"/>
                </a:solidFill>
                <a:round/>
                <a:headEnd/>
                <a:tailEnd/>
              </a:ln>
              <a:extLst>
                <a:ext uri="{909E8E84-426E-40DD-AFC4-6F175D3DCCD1}">
                  <a14:hiddenFill xmlns:a14="http://schemas.microsoft.com/office/drawing/2010/main">
                    <a:noFill/>
                  </a14:hiddenFill>
                </a:ext>
              </a:extLst>
            </p:spPr>
          </p:cxnSp>
          <p:cxnSp>
            <p:nvCxnSpPr>
              <p:cNvPr id="26" name="Straight Connector 25"/>
              <p:cNvCxnSpPr>
                <a:cxnSpLocks noChangeShapeType="1"/>
              </p:cNvCxnSpPr>
              <p:nvPr/>
            </p:nvCxnSpPr>
            <p:spPr bwMode="auto">
              <a:xfrm>
                <a:off x="963613" y="4378325"/>
                <a:ext cx="450850" cy="277813"/>
              </a:xfrm>
              <a:prstGeom prst="line">
                <a:avLst/>
              </a:prstGeom>
              <a:noFill/>
              <a:ln w="44450">
                <a:solidFill>
                  <a:sysClr val="windowText" lastClr="000000"/>
                </a:solidFill>
                <a:round/>
                <a:headEnd/>
                <a:tailEnd/>
              </a:ln>
              <a:extLst>
                <a:ext uri="{909E8E84-426E-40DD-AFC4-6F175D3DCCD1}">
                  <a14:hiddenFill xmlns:a14="http://schemas.microsoft.com/office/drawing/2010/main">
                    <a:noFill/>
                  </a14:hiddenFill>
                </a:ext>
              </a:extLst>
            </p:spPr>
          </p:cxnSp>
          <p:cxnSp>
            <p:nvCxnSpPr>
              <p:cNvPr id="27" name="Straight Connector 26"/>
              <p:cNvCxnSpPr>
                <a:cxnSpLocks noChangeShapeType="1"/>
              </p:cNvCxnSpPr>
              <p:nvPr/>
            </p:nvCxnSpPr>
            <p:spPr bwMode="auto">
              <a:xfrm flipV="1">
                <a:off x="1125538" y="4784725"/>
                <a:ext cx="307975" cy="203200"/>
              </a:xfrm>
              <a:prstGeom prst="line">
                <a:avLst/>
              </a:prstGeom>
              <a:noFill/>
              <a:ln w="44450">
                <a:solidFill>
                  <a:sysClr val="windowText" lastClr="000000"/>
                </a:solidFill>
                <a:round/>
                <a:headEnd/>
                <a:tailEnd/>
              </a:ln>
              <a:extLst>
                <a:ext uri="{909E8E84-426E-40DD-AFC4-6F175D3DCCD1}">
                  <a14:hiddenFill xmlns:a14="http://schemas.microsoft.com/office/drawing/2010/main">
                    <a:noFill/>
                  </a14:hiddenFill>
                </a:ext>
              </a:extLst>
            </p:spPr>
          </p:cxnSp>
          <p:sp>
            <p:nvSpPr>
              <p:cNvPr id="28" name="Arc 35"/>
              <p:cNvSpPr>
                <a:spLocks/>
              </p:cNvSpPr>
              <p:nvPr/>
            </p:nvSpPr>
            <p:spPr bwMode="auto">
              <a:xfrm>
                <a:off x="3925888" y="3889375"/>
                <a:ext cx="820737" cy="838200"/>
              </a:xfrm>
              <a:custGeom>
                <a:avLst/>
                <a:gdLst>
                  <a:gd name="T0" fmla="*/ 410635 w 821270"/>
                  <a:gd name="T1" fmla="*/ 0 h 838200"/>
                  <a:gd name="T2" fmla="*/ 410635 w 821270"/>
                  <a:gd name="T3" fmla="*/ 419100 h 838200"/>
                  <a:gd name="T4" fmla="*/ 410635 w 821270"/>
                  <a:gd name="T5" fmla="*/ 838200 h 838200"/>
                  <a:gd name="T6" fmla="*/ 11796480 60000 65536"/>
                  <a:gd name="T7" fmla="*/ 11796480 60000 65536"/>
                  <a:gd name="T8" fmla="*/ 11796480 60000 65536"/>
                  <a:gd name="T9" fmla="*/ 410635 w 821270"/>
                  <a:gd name="T10" fmla="*/ 0 h 838200"/>
                  <a:gd name="T11" fmla="*/ 821270 w 821270"/>
                  <a:gd name="T12" fmla="*/ 838200 h 838200"/>
                </a:gdLst>
                <a:ahLst/>
                <a:cxnLst>
                  <a:cxn ang="T6">
                    <a:pos x="T0" y="T1"/>
                  </a:cxn>
                  <a:cxn ang="T7">
                    <a:pos x="T2" y="T3"/>
                  </a:cxn>
                  <a:cxn ang="T8">
                    <a:pos x="T4" y="T5"/>
                  </a:cxn>
                </a:cxnLst>
                <a:rect l="T9" t="T10" r="T11" b="T12"/>
                <a:pathLst>
                  <a:path w="821270" h="838200" stroke="0">
                    <a:moveTo>
                      <a:pt x="410635" y="0"/>
                    </a:moveTo>
                    <a:lnTo>
                      <a:pt x="410635" y="-1"/>
                    </a:lnTo>
                    <a:cubicBezTo>
                      <a:pt x="637422" y="0"/>
                      <a:pt x="821270" y="187637"/>
                      <a:pt x="821270" y="419100"/>
                    </a:cubicBezTo>
                    <a:cubicBezTo>
                      <a:pt x="821270" y="650562"/>
                      <a:pt x="637422" y="838200"/>
                      <a:pt x="410635" y="838200"/>
                    </a:cubicBezTo>
                    <a:cubicBezTo>
                      <a:pt x="410634" y="838199"/>
                      <a:pt x="410633" y="838199"/>
                      <a:pt x="410633" y="838199"/>
                    </a:cubicBezTo>
                    <a:lnTo>
                      <a:pt x="410635" y="419100"/>
                    </a:lnTo>
                    <a:close/>
                  </a:path>
                  <a:path w="821270" h="838200" fill="none">
                    <a:moveTo>
                      <a:pt x="410635" y="0"/>
                    </a:moveTo>
                    <a:lnTo>
                      <a:pt x="410635" y="-1"/>
                    </a:lnTo>
                    <a:cubicBezTo>
                      <a:pt x="637422" y="0"/>
                      <a:pt x="821270" y="187637"/>
                      <a:pt x="821270" y="419100"/>
                    </a:cubicBezTo>
                    <a:cubicBezTo>
                      <a:pt x="821270" y="650562"/>
                      <a:pt x="637422" y="838200"/>
                      <a:pt x="410635" y="838200"/>
                    </a:cubicBezTo>
                    <a:cubicBezTo>
                      <a:pt x="410634" y="838199"/>
                      <a:pt x="410633" y="838199"/>
                      <a:pt x="410633" y="838199"/>
                    </a:cubicBezTo>
                  </a:path>
                </a:pathLst>
              </a:custGeom>
              <a:noFill/>
              <a:ln w="44450" cap="flat" cmpd="sng">
                <a:solidFill>
                  <a:sysClr val="windowText" lastClr="000000"/>
                </a:solidFill>
                <a:prstDash val="solid"/>
                <a:round/>
                <a:headEnd/>
                <a:tailEnd/>
              </a:ln>
              <a:extLst>
                <a:ext uri="{909E8E84-426E-40DD-AFC4-6F175D3DCCD1}">
                  <a14:hiddenFill xmlns:a14="http://schemas.microsoft.com/office/drawing/2010/main">
                    <a:solidFill>
                      <a:srgbClr val="FFFFFF"/>
                    </a:solidFill>
                  </a14:hiddenFill>
                </a:ext>
              </a:ex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29" name="Arc 38"/>
              <p:cNvSpPr>
                <a:spLocks/>
              </p:cNvSpPr>
              <p:nvPr/>
            </p:nvSpPr>
            <p:spPr bwMode="auto">
              <a:xfrm flipH="1">
                <a:off x="1817688" y="3886200"/>
                <a:ext cx="820737" cy="838200"/>
              </a:xfrm>
              <a:custGeom>
                <a:avLst/>
                <a:gdLst>
                  <a:gd name="T0" fmla="*/ 410635 w 821270"/>
                  <a:gd name="T1" fmla="*/ 0 h 838200"/>
                  <a:gd name="T2" fmla="*/ 410635 w 821270"/>
                  <a:gd name="T3" fmla="*/ 419100 h 838200"/>
                  <a:gd name="T4" fmla="*/ 410635 w 821270"/>
                  <a:gd name="T5" fmla="*/ 838200 h 838200"/>
                  <a:gd name="T6" fmla="*/ 11796480 60000 65536"/>
                  <a:gd name="T7" fmla="*/ 11796480 60000 65536"/>
                  <a:gd name="T8" fmla="*/ 11796480 60000 65536"/>
                  <a:gd name="T9" fmla="*/ 410635 w 821270"/>
                  <a:gd name="T10" fmla="*/ 0 h 838200"/>
                  <a:gd name="T11" fmla="*/ 821270 w 821270"/>
                  <a:gd name="T12" fmla="*/ 838200 h 838200"/>
                </a:gdLst>
                <a:ahLst/>
                <a:cxnLst>
                  <a:cxn ang="T6">
                    <a:pos x="T0" y="T1"/>
                  </a:cxn>
                  <a:cxn ang="T7">
                    <a:pos x="T2" y="T3"/>
                  </a:cxn>
                  <a:cxn ang="T8">
                    <a:pos x="T4" y="T5"/>
                  </a:cxn>
                </a:cxnLst>
                <a:rect l="T9" t="T10" r="T11" b="T12"/>
                <a:pathLst>
                  <a:path w="821270" h="838200" stroke="0">
                    <a:moveTo>
                      <a:pt x="410635" y="0"/>
                    </a:moveTo>
                    <a:lnTo>
                      <a:pt x="410635" y="-1"/>
                    </a:lnTo>
                    <a:cubicBezTo>
                      <a:pt x="637422" y="0"/>
                      <a:pt x="821270" y="187637"/>
                      <a:pt x="821270" y="419100"/>
                    </a:cubicBezTo>
                    <a:cubicBezTo>
                      <a:pt x="821270" y="650562"/>
                      <a:pt x="637422" y="838200"/>
                      <a:pt x="410635" y="838200"/>
                    </a:cubicBezTo>
                    <a:cubicBezTo>
                      <a:pt x="410634" y="838199"/>
                      <a:pt x="410633" y="838199"/>
                      <a:pt x="410633" y="838199"/>
                    </a:cubicBezTo>
                    <a:lnTo>
                      <a:pt x="410635" y="419100"/>
                    </a:lnTo>
                    <a:close/>
                  </a:path>
                  <a:path w="821270" h="838200" fill="none">
                    <a:moveTo>
                      <a:pt x="410635" y="0"/>
                    </a:moveTo>
                    <a:lnTo>
                      <a:pt x="410635" y="-1"/>
                    </a:lnTo>
                    <a:cubicBezTo>
                      <a:pt x="637422" y="0"/>
                      <a:pt x="821270" y="187637"/>
                      <a:pt x="821270" y="419100"/>
                    </a:cubicBezTo>
                    <a:cubicBezTo>
                      <a:pt x="821270" y="650562"/>
                      <a:pt x="637422" y="838200"/>
                      <a:pt x="410635" y="838200"/>
                    </a:cubicBezTo>
                    <a:cubicBezTo>
                      <a:pt x="410634" y="838199"/>
                      <a:pt x="410633" y="838199"/>
                      <a:pt x="410633" y="838199"/>
                    </a:cubicBezTo>
                  </a:path>
                </a:pathLst>
              </a:custGeom>
              <a:noFill/>
              <a:ln w="44450" cap="flat" cmpd="sng">
                <a:solidFill>
                  <a:sysClr val="windowText" lastClr="000000"/>
                </a:solidFill>
                <a:prstDash val="solid"/>
                <a:round/>
                <a:headEnd/>
                <a:tailEnd/>
              </a:ln>
              <a:extLst>
                <a:ext uri="{909E8E84-426E-40DD-AFC4-6F175D3DCCD1}">
                  <a14:hiddenFill xmlns:a14="http://schemas.microsoft.com/office/drawing/2010/main">
                    <a:solidFill>
                      <a:srgbClr val="FFFFFF"/>
                    </a:solidFill>
                  </a14:hiddenFill>
                </a:ext>
              </a:ex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cxnSp>
            <p:nvCxnSpPr>
              <p:cNvPr id="30" name="Straight Connector 29"/>
              <p:cNvCxnSpPr>
                <a:cxnSpLocks noChangeShapeType="1"/>
              </p:cNvCxnSpPr>
              <p:nvPr/>
            </p:nvCxnSpPr>
            <p:spPr bwMode="auto">
              <a:xfrm flipH="1" flipV="1">
                <a:off x="1547813" y="3889375"/>
                <a:ext cx="3913187" cy="0"/>
              </a:xfrm>
              <a:prstGeom prst="line">
                <a:avLst/>
              </a:prstGeom>
              <a:noFill/>
              <a:ln w="44450">
                <a:solidFill>
                  <a:sysClr val="windowText" lastClr="000000"/>
                </a:solidFill>
                <a:round/>
                <a:headEnd/>
                <a:tailEnd/>
              </a:ln>
              <a:extLst>
                <a:ext uri="{909E8E84-426E-40DD-AFC4-6F175D3DCCD1}">
                  <a14:hiddenFill xmlns:a14="http://schemas.microsoft.com/office/drawing/2010/main">
                    <a:noFill/>
                  </a14:hiddenFill>
                </a:ext>
              </a:extLst>
            </p:spPr>
          </p:cxnSp>
          <p:cxnSp>
            <p:nvCxnSpPr>
              <p:cNvPr id="31" name="Straight Connector 30"/>
              <p:cNvCxnSpPr>
                <a:cxnSpLocks noChangeShapeType="1"/>
              </p:cNvCxnSpPr>
              <p:nvPr/>
            </p:nvCxnSpPr>
            <p:spPr bwMode="auto">
              <a:xfrm flipH="1" flipV="1">
                <a:off x="1131888" y="4725988"/>
                <a:ext cx="3243262" cy="0"/>
              </a:xfrm>
              <a:prstGeom prst="line">
                <a:avLst/>
              </a:prstGeom>
              <a:noFill/>
              <a:ln w="44450">
                <a:solidFill>
                  <a:sysClr val="windowText" lastClr="000000"/>
                </a:solidFill>
                <a:round/>
                <a:headEnd/>
                <a:tailEnd/>
              </a:ln>
              <a:extLst>
                <a:ext uri="{909E8E84-426E-40DD-AFC4-6F175D3DCCD1}">
                  <a14:hiddenFill xmlns:a14="http://schemas.microsoft.com/office/drawing/2010/main">
                    <a:noFill/>
                  </a14:hiddenFill>
                </a:ext>
              </a:extLst>
            </p:spPr>
          </p:cxnSp>
          <p:sp>
            <p:nvSpPr>
              <p:cNvPr id="32" name="Oval 31"/>
              <p:cNvSpPr>
                <a:spLocks noChangeArrowheads="1"/>
              </p:cNvSpPr>
              <p:nvPr/>
            </p:nvSpPr>
            <p:spPr bwMode="auto">
              <a:xfrm>
                <a:off x="941388" y="4303713"/>
                <a:ext cx="292100" cy="292100"/>
              </a:xfrm>
              <a:prstGeom prst="ellipse">
                <a:avLst/>
              </a:prstGeom>
              <a:solidFill>
                <a:sysClr val="window" lastClr="FFFFFF"/>
              </a:solidFill>
              <a:ln w="31750">
                <a:solidFill>
                  <a:sysClr val="windowText" lastClr="000000"/>
                </a:solidFill>
                <a:round/>
                <a:headEnd/>
                <a:tailEnd/>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33" name="Oval 32"/>
              <p:cNvSpPr>
                <a:spLocks noChangeArrowheads="1"/>
              </p:cNvSpPr>
              <p:nvPr/>
            </p:nvSpPr>
            <p:spPr bwMode="auto">
              <a:xfrm>
                <a:off x="941388" y="4845050"/>
                <a:ext cx="292100" cy="292100"/>
              </a:xfrm>
              <a:prstGeom prst="ellipse">
                <a:avLst/>
              </a:prstGeom>
              <a:solidFill>
                <a:sysClr val="window" lastClr="FFFFFF"/>
              </a:solidFill>
              <a:ln w="31750">
                <a:solidFill>
                  <a:sysClr val="windowText" lastClr="000000"/>
                </a:solidFill>
                <a:round/>
                <a:headEnd/>
                <a:tailEnd/>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34" name="Oval 33"/>
              <p:cNvSpPr>
                <a:spLocks noChangeArrowheads="1"/>
              </p:cNvSpPr>
              <p:nvPr/>
            </p:nvSpPr>
            <p:spPr bwMode="auto">
              <a:xfrm>
                <a:off x="1011238" y="4640263"/>
                <a:ext cx="158750" cy="158750"/>
              </a:xfrm>
              <a:prstGeom prst="ellipse">
                <a:avLst/>
              </a:prstGeom>
              <a:solidFill>
                <a:sysClr val="window" lastClr="FFFFFF"/>
              </a:solidFill>
              <a:ln w="31750">
                <a:solidFill>
                  <a:sysClr val="windowText" lastClr="000000"/>
                </a:solidFill>
                <a:round/>
                <a:headEnd/>
                <a:tailEnd/>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35" name="Arc 48"/>
              <p:cNvSpPr>
                <a:spLocks/>
              </p:cNvSpPr>
              <p:nvPr/>
            </p:nvSpPr>
            <p:spPr bwMode="auto">
              <a:xfrm flipH="1">
                <a:off x="1227138" y="3886200"/>
                <a:ext cx="820737" cy="838200"/>
              </a:xfrm>
              <a:custGeom>
                <a:avLst/>
                <a:gdLst>
                  <a:gd name="T0" fmla="*/ 634300 w 821270"/>
                  <a:gd name="T1" fmla="*/ 770575 h 838200"/>
                  <a:gd name="T2" fmla="*/ 410635 w 821270"/>
                  <a:gd name="T3" fmla="*/ 419100 h 838200"/>
                  <a:gd name="T4" fmla="*/ 410635 w 821270"/>
                  <a:gd name="T5" fmla="*/ 838200 h 838200"/>
                  <a:gd name="T6" fmla="*/ 23592960 60000 65536"/>
                  <a:gd name="T7" fmla="*/ 5898240 60000 65536"/>
                  <a:gd name="T8" fmla="*/ 11796480 60000 65536"/>
                  <a:gd name="T9" fmla="*/ 410635 w 821270"/>
                  <a:gd name="T10" fmla="*/ 770575 h 838200"/>
                  <a:gd name="T11" fmla="*/ 634300 w 821270"/>
                  <a:gd name="T12" fmla="*/ 838200 h 838200"/>
                </a:gdLst>
                <a:ahLst/>
                <a:cxnLst>
                  <a:cxn ang="T6">
                    <a:pos x="T0" y="T1"/>
                  </a:cxn>
                  <a:cxn ang="T7">
                    <a:pos x="T2" y="T3"/>
                  </a:cxn>
                  <a:cxn ang="T8">
                    <a:pos x="T4" y="T5"/>
                  </a:cxn>
                </a:cxnLst>
                <a:rect l="T9" t="T10" r="T11" b="T12"/>
                <a:pathLst>
                  <a:path w="821270" h="838200" stroke="0">
                    <a:moveTo>
                      <a:pt x="634300" y="770575"/>
                    </a:moveTo>
                    <a:lnTo>
                      <a:pt x="634300" y="770575"/>
                    </a:lnTo>
                    <a:cubicBezTo>
                      <a:pt x="567718" y="814710"/>
                      <a:pt x="490027" y="838199"/>
                      <a:pt x="410635" y="838199"/>
                    </a:cubicBezTo>
                    <a:cubicBezTo>
                      <a:pt x="410634" y="838199"/>
                      <a:pt x="410634" y="838199"/>
                      <a:pt x="410634" y="838199"/>
                    </a:cubicBezTo>
                    <a:lnTo>
                      <a:pt x="410635" y="419100"/>
                    </a:lnTo>
                    <a:close/>
                  </a:path>
                  <a:path w="821270" h="838200" fill="none">
                    <a:moveTo>
                      <a:pt x="634300" y="770575"/>
                    </a:moveTo>
                    <a:lnTo>
                      <a:pt x="634300" y="770575"/>
                    </a:lnTo>
                    <a:cubicBezTo>
                      <a:pt x="567718" y="814710"/>
                      <a:pt x="490027" y="838199"/>
                      <a:pt x="410635" y="838199"/>
                    </a:cubicBezTo>
                    <a:cubicBezTo>
                      <a:pt x="410634" y="838199"/>
                      <a:pt x="410634" y="838199"/>
                      <a:pt x="410634" y="838199"/>
                    </a:cubicBezTo>
                  </a:path>
                </a:pathLst>
              </a:custGeom>
              <a:noFill/>
              <a:ln w="44450" cap="flat" cmpd="sng">
                <a:solidFill>
                  <a:sysClr val="windowText" lastClr="000000"/>
                </a:solidFill>
                <a:prstDash val="solid"/>
                <a:round/>
                <a:headEnd/>
                <a:tailEnd/>
              </a:ln>
              <a:extLst>
                <a:ext uri="{909E8E84-426E-40DD-AFC4-6F175D3DCCD1}">
                  <a14:hiddenFill xmlns:a14="http://schemas.microsoft.com/office/drawing/2010/main">
                    <a:solidFill>
                      <a:srgbClr val="FFFFFF"/>
                    </a:solidFill>
                  </a14:hiddenFill>
                </a:ext>
              </a:ex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36" name="Arc 52"/>
              <p:cNvSpPr>
                <a:spLocks/>
              </p:cNvSpPr>
              <p:nvPr/>
            </p:nvSpPr>
            <p:spPr bwMode="auto">
              <a:xfrm flipH="1" flipV="1">
                <a:off x="1233488" y="4724400"/>
                <a:ext cx="820737" cy="838200"/>
              </a:xfrm>
              <a:custGeom>
                <a:avLst/>
                <a:gdLst>
                  <a:gd name="T0" fmla="*/ 634300 w 821270"/>
                  <a:gd name="T1" fmla="*/ 770575 h 838200"/>
                  <a:gd name="T2" fmla="*/ 410635 w 821270"/>
                  <a:gd name="T3" fmla="*/ 419100 h 838200"/>
                  <a:gd name="T4" fmla="*/ 410635 w 821270"/>
                  <a:gd name="T5" fmla="*/ 838200 h 838200"/>
                  <a:gd name="T6" fmla="*/ 23592960 60000 65536"/>
                  <a:gd name="T7" fmla="*/ 5898240 60000 65536"/>
                  <a:gd name="T8" fmla="*/ 11796480 60000 65536"/>
                  <a:gd name="T9" fmla="*/ 410635 w 821270"/>
                  <a:gd name="T10" fmla="*/ 770575 h 838200"/>
                  <a:gd name="T11" fmla="*/ 634300 w 821270"/>
                  <a:gd name="T12" fmla="*/ 838200 h 838200"/>
                </a:gdLst>
                <a:ahLst/>
                <a:cxnLst>
                  <a:cxn ang="T6">
                    <a:pos x="T0" y="T1"/>
                  </a:cxn>
                  <a:cxn ang="T7">
                    <a:pos x="T2" y="T3"/>
                  </a:cxn>
                  <a:cxn ang="T8">
                    <a:pos x="T4" y="T5"/>
                  </a:cxn>
                </a:cxnLst>
                <a:rect l="T9" t="T10" r="T11" b="T12"/>
                <a:pathLst>
                  <a:path w="821270" h="838200" stroke="0">
                    <a:moveTo>
                      <a:pt x="634300" y="770575"/>
                    </a:moveTo>
                    <a:lnTo>
                      <a:pt x="634300" y="770575"/>
                    </a:lnTo>
                    <a:cubicBezTo>
                      <a:pt x="567718" y="814710"/>
                      <a:pt x="490027" y="838199"/>
                      <a:pt x="410635" y="838199"/>
                    </a:cubicBezTo>
                    <a:cubicBezTo>
                      <a:pt x="410634" y="838199"/>
                      <a:pt x="410634" y="838199"/>
                      <a:pt x="410634" y="838199"/>
                    </a:cubicBezTo>
                    <a:lnTo>
                      <a:pt x="410635" y="419100"/>
                    </a:lnTo>
                    <a:close/>
                  </a:path>
                  <a:path w="821270" h="838200" fill="none">
                    <a:moveTo>
                      <a:pt x="634300" y="770575"/>
                    </a:moveTo>
                    <a:lnTo>
                      <a:pt x="634300" y="770575"/>
                    </a:lnTo>
                    <a:cubicBezTo>
                      <a:pt x="567718" y="814710"/>
                      <a:pt x="490027" y="838199"/>
                      <a:pt x="410635" y="838199"/>
                    </a:cubicBezTo>
                    <a:cubicBezTo>
                      <a:pt x="410634" y="838199"/>
                      <a:pt x="410634" y="838199"/>
                      <a:pt x="410634" y="838199"/>
                    </a:cubicBezTo>
                  </a:path>
                </a:pathLst>
              </a:custGeom>
              <a:noFill/>
              <a:ln w="44450" cap="flat" cmpd="sng">
                <a:solidFill>
                  <a:sysClr val="windowText" lastClr="000000"/>
                </a:solidFill>
                <a:prstDash val="solid"/>
                <a:round/>
                <a:headEnd/>
                <a:tailEnd/>
              </a:ln>
              <a:extLst>
                <a:ext uri="{909E8E84-426E-40DD-AFC4-6F175D3DCCD1}">
                  <a14:hiddenFill xmlns:a14="http://schemas.microsoft.com/office/drawing/2010/main">
                    <a:solidFill>
                      <a:srgbClr val="FFFFFF"/>
                    </a:solidFill>
                  </a14:hiddenFill>
                </a:ext>
              </a:ex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37" name="Arc 32"/>
              <p:cNvSpPr>
                <a:spLocks/>
              </p:cNvSpPr>
              <p:nvPr/>
            </p:nvSpPr>
            <p:spPr bwMode="auto">
              <a:xfrm>
                <a:off x="4276725" y="1884363"/>
                <a:ext cx="1641475" cy="1639887"/>
              </a:xfrm>
              <a:custGeom>
                <a:avLst/>
                <a:gdLst>
                  <a:gd name="T0" fmla="*/ 674703 w 1640410"/>
                  <a:gd name="T1" fmla="*/ 13009 h 1640411"/>
                  <a:gd name="T2" fmla="*/ 820205 w 1640410"/>
                  <a:gd name="T3" fmla="*/ 820206 h 1640411"/>
                  <a:gd name="T4" fmla="*/ 180307 w 1640410"/>
                  <a:gd name="T5" fmla="*/ 1333302 h 1640411"/>
                  <a:gd name="T6" fmla="*/ 11796480 60000 65536"/>
                  <a:gd name="T7" fmla="*/ 11796480 60000 65536"/>
                  <a:gd name="T8" fmla="*/ 17694720 60000 65536"/>
                  <a:gd name="T9" fmla="*/ 180307 w 1640410"/>
                  <a:gd name="T10" fmla="*/ 0 h 1640411"/>
                  <a:gd name="T11" fmla="*/ 1640410 w 1640410"/>
                  <a:gd name="T12" fmla="*/ 1640411 h 1640411"/>
                </a:gdLst>
                <a:ahLst/>
                <a:cxnLst>
                  <a:cxn ang="T6">
                    <a:pos x="T0" y="T1"/>
                  </a:cxn>
                  <a:cxn ang="T7">
                    <a:pos x="T2" y="T3"/>
                  </a:cxn>
                  <a:cxn ang="T8">
                    <a:pos x="T4" y="T5"/>
                  </a:cxn>
                </a:cxnLst>
                <a:rect l="T9" t="T10" r="T11" b="T12"/>
                <a:pathLst>
                  <a:path w="1640410" h="1640411" stroke="0">
                    <a:moveTo>
                      <a:pt x="674703" y="13009"/>
                    </a:moveTo>
                    <a:lnTo>
                      <a:pt x="674702" y="13008"/>
                    </a:lnTo>
                    <a:cubicBezTo>
                      <a:pt x="722720" y="4353"/>
                      <a:pt x="771413" y="-1"/>
                      <a:pt x="820205" y="-1"/>
                    </a:cubicBezTo>
                    <a:cubicBezTo>
                      <a:pt x="1273191" y="0"/>
                      <a:pt x="1640410" y="367218"/>
                      <a:pt x="1640410" y="820206"/>
                    </a:cubicBezTo>
                    <a:cubicBezTo>
                      <a:pt x="1640410" y="1273193"/>
                      <a:pt x="1273191" y="1640412"/>
                      <a:pt x="820205" y="1640412"/>
                    </a:cubicBezTo>
                    <a:cubicBezTo>
                      <a:pt x="571361" y="1640411"/>
                      <a:pt x="335974" y="1527440"/>
                      <a:pt x="180306" y="1333300"/>
                    </a:cubicBezTo>
                    <a:lnTo>
                      <a:pt x="820205" y="820206"/>
                    </a:lnTo>
                    <a:close/>
                  </a:path>
                  <a:path w="1640410" h="1640411" fill="none">
                    <a:moveTo>
                      <a:pt x="674703" y="13009"/>
                    </a:moveTo>
                    <a:lnTo>
                      <a:pt x="674702" y="13008"/>
                    </a:lnTo>
                    <a:cubicBezTo>
                      <a:pt x="722720" y="4353"/>
                      <a:pt x="771413" y="-1"/>
                      <a:pt x="820205" y="-1"/>
                    </a:cubicBezTo>
                    <a:cubicBezTo>
                      <a:pt x="1273191" y="0"/>
                      <a:pt x="1640410" y="367218"/>
                      <a:pt x="1640410" y="820206"/>
                    </a:cubicBezTo>
                    <a:cubicBezTo>
                      <a:pt x="1640410" y="1273193"/>
                      <a:pt x="1273191" y="1640412"/>
                      <a:pt x="820205" y="1640412"/>
                    </a:cubicBezTo>
                    <a:cubicBezTo>
                      <a:pt x="571361" y="1640411"/>
                      <a:pt x="335974" y="1527440"/>
                      <a:pt x="180306" y="1333300"/>
                    </a:cubicBezTo>
                  </a:path>
                </a:pathLst>
              </a:custGeom>
              <a:noFill/>
              <a:ln w="44450" cap="flat"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38" name="Arc 33"/>
              <p:cNvSpPr>
                <a:spLocks/>
              </p:cNvSpPr>
              <p:nvPr/>
            </p:nvSpPr>
            <p:spPr bwMode="auto">
              <a:xfrm flipH="1" flipV="1">
                <a:off x="1212850" y="698500"/>
                <a:ext cx="1639888" cy="1641475"/>
              </a:xfrm>
              <a:custGeom>
                <a:avLst/>
                <a:gdLst>
                  <a:gd name="T0" fmla="*/ 674703 w 1640410"/>
                  <a:gd name="T1" fmla="*/ 13009 h 1640411"/>
                  <a:gd name="T2" fmla="*/ 820205 w 1640410"/>
                  <a:gd name="T3" fmla="*/ 820206 h 1640411"/>
                  <a:gd name="T4" fmla="*/ 180307 w 1640410"/>
                  <a:gd name="T5" fmla="*/ 1333302 h 1640411"/>
                  <a:gd name="T6" fmla="*/ 11796480 60000 65536"/>
                  <a:gd name="T7" fmla="*/ 11796480 60000 65536"/>
                  <a:gd name="T8" fmla="*/ 17694720 60000 65536"/>
                  <a:gd name="T9" fmla="*/ 180307 w 1640410"/>
                  <a:gd name="T10" fmla="*/ 0 h 1640411"/>
                  <a:gd name="T11" fmla="*/ 1640410 w 1640410"/>
                  <a:gd name="T12" fmla="*/ 1640411 h 1640411"/>
                </a:gdLst>
                <a:ahLst/>
                <a:cxnLst>
                  <a:cxn ang="T6">
                    <a:pos x="T0" y="T1"/>
                  </a:cxn>
                  <a:cxn ang="T7">
                    <a:pos x="T2" y="T3"/>
                  </a:cxn>
                  <a:cxn ang="T8">
                    <a:pos x="T4" y="T5"/>
                  </a:cxn>
                </a:cxnLst>
                <a:rect l="T9" t="T10" r="T11" b="T12"/>
                <a:pathLst>
                  <a:path w="1640410" h="1640411" stroke="0">
                    <a:moveTo>
                      <a:pt x="674703" y="13009"/>
                    </a:moveTo>
                    <a:lnTo>
                      <a:pt x="674702" y="13008"/>
                    </a:lnTo>
                    <a:cubicBezTo>
                      <a:pt x="722720" y="4353"/>
                      <a:pt x="771413" y="-1"/>
                      <a:pt x="820205" y="-1"/>
                    </a:cubicBezTo>
                    <a:cubicBezTo>
                      <a:pt x="1273191" y="0"/>
                      <a:pt x="1640410" y="367218"/>
                      <a:pt x="1640410" y="820206"/>
                    </a:cubicBezTo>
                    <a:cubicBezTo>
                      <a:pt x="1640410" y="1273193"/>
                      <a:pt x="1273191" y="1640412"/>
                      <a:pt x="820205" y="1640412"/>
                    </a:cubicBezTo>
                    <a:cubicBezTo>
                      <a:pt x="571361" y="1640411"/>
                      <a:pt x="335974" y="1527440"/>
                      <a:pt x="180306" y="1333300"/>
                    </a:cubicBezTo>
                    <a:lnTo>
                      <a:pt x="820205" y="820206"/>
                    </a:lnTo>
                    <a:close/>
                  </a:path>
                  <a:path w="1640410" h="1640411" fill="none">
                    <a:moveTo>
                      <a:pt x="674703" y="13009"/>
                    </a:moveTo>
                    <a:lnTo>
                      <a:pt x="674702" y="13008"/>
                    </a:lnTo>
                    <a:cubicBezTo>
                      <a:pt x="722720" y="4353"/>
                      <a:pt x="771413" y="-1"/>
                      <a:pt x="820205" y="-1"/>
                    </a:cubicBezTo>
                    <a:cubicBezTo>
                      <a:pt x="1273191" y="0"/>
                      <a:pt x="1640410" y="367218"/>
                      <a:pt x="1640410" y="820206"/>
                    </a:cubicBezTo>
                    <a:cubicBezTo>
                      <a:pt x="1640410" y="1273193"/>
                      <a:pt x="1273191" y="1640412"/>
                      <a:pt x="820205" y="1640412"/>
                    </a:cubicBezTo>
                    <a:cubicBezTo>
                      <a:pt x="571361" y="1640411"/>
                      <a:pt x="335974" y="1527440"/>
                      <a:pt x="180306" y="1333300"/>
                    </a:cubicBezTo>
                  </a:path>
                </a:pathLst>
              </a:custGeom>
              <a:noFill/>
              <a:ln w="44450" cap="flat"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39" name="TextBox 31"/>
              <p:cNvSpPr txBox="1">
                <a:spLocks noChangeArrowheads="1"/>
              </p:cNvSpPr>
              <p:nvPr/>
            </p:nvSpPr>
            <p:spPr bwMode="auto">
              <a:xfrm>
                <a:off x="2480227" y="1855570"/>
                <a:ext cx="352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FF"/>
                    </a:solidFill>
                    <a:effectLst/>
                    <a:uLnTx/>
                    <a:uFillTx/>
                    <a:latin typeface="Calibri"/>
                    <a:ea typeface="+mn-ea"/>
                    <a:cs typeface="+mn-cs"/>
                  </a:rPr>
                  <a:t>IP</a:t>
                </a:r>
              </a:p>
            </p:txBody>
          </p:sp>
          <p:sp>
            <p:nvSpPr>
              <p:cNvPr id="40" name="TextBox 36"/>
              <p:cNvSpPr txBox="1">
                <a:spLocks noChangeArrowheads="1"/>
              </p:cNvSpPr>
              <p:nvPr/>
            </p:nvSpPr>
            <p:spPr bwMode="auto">
              <a:xfrm>
                <a:off x="3423165" y="2786748"/>
                <a:ext cx="853560" cy="273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1F497D">
                        <a:lumMod val="40000"/>
                        <a:lumOff val="60000"/>
                      </a:srgbClr>
                    </a:solidFill>
                    <a:effectLst/>
                    <a:uLnTx/>
                    <a:uFillTx/>
                    <a:latin typeface="Calibri"/>
                    <a:ea typeface="+mn-ea"/>
                    <a:cs typeface="+mn-cs"/>
                  </a:rPr>
                  <a:t>Future IP</a:t>
                </a:r>
                <a:endParaRPr kumimoji="0" lang="en-US" sz="1400" b="1" i="0" u="none" strike="noStrike" kern="1200" cap="none" spc="0" normalizeH="0" baseline="0" noProof="0" dirty="0">
                  <a:ln>
                    <a:noFill/>
                  </a:ln>
                  <a:solidFill>
                    <a:srgbClr val="1F497D">
                      <a:lumMod val="40000"/>
                      <a:lumOff val="60000"/>
                    </a:srgbClr>
                  </a:solidFill>
                  <a:effectLst/>
                  <a:uLnTx/>
                  <a:uFillTx/>
                  <a:latin typeface="Calibri"/>
                  <a:ea typeface="+mn-ea"/>
                  <a:cs typeface="+mn-cs"/>
                </a:endParaRPr>
              </a:p>
            </p:txBody>
          </p:sp>
          <p:sp>
            <p:nvSpPr>
              <p:cNvPr id="43" name="TextBox 155"/>
              <p:cNvSpPr txBox="1"/>
              <p:nvPr/>
            </p:nvSpPr>
            <p:spPr>
              <a:xfrm>
                <a:off x="1582756" y="1164620"/>
                <a:ext cx="1142471" cy="657146"/>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0000FF"/>
                    </a:solidFill>
                    <a:effectLst/>
                    <a:uLnTx/>
                    <a:uFillTx/>
                    <a:latin typeface="Calibri"/>
                    <a:ea typeface="+mn-ea"/>
                    <a:cs typeface="+mn-cs"/>
                  </a:rPr>
                  <a:t>MEIC Electron Collider Ring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smtClean="0">
                    <a:solidFill>
                      <a:srgbClr val="0000FF"/>
                    </a:solidFill>
                    <a:latin typeface="Calibri"/>
                  </a:rPr>
                  <a:t>(e-ring)</a:t>
                </a:r>
                <a:endParaRPr kumimoji="0" lang="en-US" sz="1400" b="1" i="0" u="none" strike="noStrike" kern="1200" cap="none" spc="0" normalizeH="0" baseline="0" noProof="0" dirty="0">
                  <a:ln>
                    <a:noFill/>
                  </a:ln>
                  <a:solidFill>
                    <a:srgbClr val="0000FF"/>
                  </a:solidFill>
                  <a:effectLst/>
                  <a:uLnTx/>
                  <a:uFillTx/>
                  <a:latin typeface="Calibri"/>
                  <a:ea typeface="+mn-ea"/>
                  <a:cs typeface="+mn-cs"/>
                </a:endParaRPr>
              </a:p>
            </p:txBody>
          </p:sp>
          <p:sp>
            <p:nvSpPr>
              <p:cNvPr id="44" name="TextBox 53"/>
              <p:cNvSpPr txBox="1">
                <a:spLocks noChangeArrowheads="1"/>
              </p:cNvSpPr>
              <p:nvPr/>
            </p:nvSpPr>
            <p:spPr bwMode="auto">
              <a:xfrm>
                <a:off x="2463800" y="4140200"/>
                <a:ext cx="16271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ysClr val="windowText" lastClr="000000"/>
                    </a:solidFill>
                    <a:effectLst/>
                    <a:uLnTx/>
                    <a:uFillTx/>
                    <a:latin typeface="Calibri"/>
                    <a:ea typeface="+mn-ea"/>
                    <a:cs typeface="+mn-cs"/>
                  </a:rPr>
                  <a:t>12 GeV CEBAF</a:t>
                </a:r>
              </a:p>
            </p:txBody>
          </p:sp>
          <p:sp>
            <p:nvSpPr>
              <p:cNvPr id="45" name="TextBox 54"/>
              <p:cNvSpPr txBox="1">
                <a:spLocks noChangeArrowheads="1"/>
              </p:cNvSpPr>
              <p:nvPr/>
            </p:nvSpPr>
            <p:spPr bwMode="auto">
              <a:xfrm>
                <a:off x="1238250" y="4891088"/>
                <a:ext cx="10906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ysClr val="windowText" lastClr="000000"/>
                    </a:solidFill>
                    <a:effectLst/>
                    <a:uLnTx/>
                    <a:uFillTx/>
                    <a:latin typeface="Calibri"/>
                    <a:ea typeface="+mn-ea"/>
                    <a:cs typeface="+mn-cs"/>
                  </a:rPr>
                  <a:t>Halls A, B, C</a:t>
                </a:r>
              </a:p>
            </p:txBody>
          </p:sp>
          <p:sp>
            <p:nvSpPr>
              <p:cNvPr id="46" name="TextBox 55"/>
              <p:cNvSpPr txBox="1">
                <a:spLocks noChangeArrowheads="1"/>
              </p:cNvSpPr>
              <p:nvPr/>
            </p:nvSpPr>
            <p:spPr bwMode="auto">
              <a:xfrm>
                <a:off x="890588" y="3536950"/>
                <a:ext cx="14303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ysClr val="windowText" lastClr="000000"/>
                    </a:solidFill>
                    <a:effectLst/>
                    <a:uLnTx/>
                    <a:uFillTx/>
                    <a:latin typeface="Calibri"/>
                    <a:ea typeface="+mn-ea"/>
                    <a:cs typeface="+mn-cs"/>
                  </a:rPr>
                  <a:t>Electron Injector </a:t>
                </a:r>
              </a:p>
            </p:txBody>
          </p:sp>
          <p:sp>
            <p:nvSpPr>
              <p:cNvPr id="47" name="TextBox 57"/>
              <p:cNvSpPr txBox="1">
                <a:spLocks noChangeArrowheads="1"/>
              </p:cNvSpPr>
              <p:nvPr/>
            </p:nvSpPr>
            <p:spPr bwMode="auto">
              <a:xfrm>
                <a:off x="5162550" y="3967163"/>
                <a:ext cx="6159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ysClr val="windowText" lastClr="000000"/>
                    </a:solidFill>
                    <a:effectLst/>
                    <a:uLnTx/>
                    <a:uFillTx/>
                    <a:latin typeface="Calibri"/>
                    <a:ea typeface="+mn-ea"/>
                    <a:cs typeface="+mn-cs"/>
                  </a:rPr>
                  <a:t>Hall D</a:t>
                </a:r>
              </a:p>
            </p:txBody>
          </p:sp>
          <p:sp>
            <p:nvSpPr>
              <p:cNvPr id="48" name="Rectangle 47"/>
              <p:cNvSpPr>
                <a:spLocks noChangeArrowheads="1"/>
              </p:cNvSpPr>
              <p:nvPr/>
            </p:nvSpPr>
            <p:spPr bwMode="auto">
              <a:xfrm>
                <a:off x="1489075" y="3819525"/>
                <a:ext cx="219075" cy="128588"/>
              </a:xfrm>
              <a:prstGeom prst="rect">
                <a:avLst/>
              </a:prstGeom>
              <a:solidFill>
                <a:sysClr val="window" lastClr="FFFFFF"/>
              </a:solidFill>
              <a:ln w="31750">
                <a:solidFill>
                  <a:sysClr val="windowText" lastClr="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49" name="Rectangle 48"/>
              <p:cNvSpPr>
                <a:spLocks noChangeArrowheads="1"/>
              </p:cNvSpPr>
              <p:nvPr/>
            </p:nvSpPr>
            <p:spPr bwMode="auto">
              <a:xfrm>
                <a:off x="5346700" y="3819525"/>
                <a:ext cx="219075" cy="128588"/>
              </a:xfrm>
              <a:prstGeom prst="rect">
                <a:avLst/>
              </a:prstGeom>
              <a:solidFill>
                <a:sysClr val="window" lastClr="FFFFFF"/>
              </a:solidFill>
              <a:ln w="31750">
                <a:solidFill>
                  <a:sysClr val="windowText" lastClr="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50" name="Rectangle 49"/>
              <p:cNvSpPr>
                <a:spLocks noChangeArrowheads="1"/>
              </p:cNvSpPr>
              <p:nvPr/>
            </p:nvSpPr>
            <p:spPr bwMode="auto">
              <a:xfrm>
                <a:off x="2311400" y="3819525"/>
                <a:ext cx="1901825" cy="128588"/>
              </a:xfrm>
              <a:prstGeom prst="rect">
                <a:avLst/>
              </a:prstGeom>
              <a:solidFill>
                <a:sysClr val="window" lastClr="FFFFFF"/>
              </a:solidFill>
              <a:ln w="31750">
                <a:solidFill>
                  <a:sysClr val="windowText" lastClr="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51" name="Rectangle 50"/>
              <p:cNvSpPr>
                <a:spLocks noChangeArrowheads="1"/>
              </p:cNvSpPr>
              <p:nvPr/>
            </p:nvSpPr>
            <p:spPr bwMode="auto">
              <a:xfrm>
                <a:off x="2311400" y="4660900"/>
                <a:ext cx="1901825" cy="128588"/>
              </a:xfrm>
              <a:prstGeom prst="rect">
                <a:avLst/>
              </a:prstGeom>
              <a:solidFill>
                <a:sysClr val="window" lastClr="FFFFFF"/>
              </a:solidFill>
              <a:ln w="31750">
                <a:solidFill>
                  <a:sysClr val="windowText" lastClr="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55" name="Oval 54"/>
              <p:cNvSpPr>
                <a:spLocks noChangeArrowheads="1"/>
              </p:cNvSpPr>
              <p:nvPr/>
            </p:nvSpPr>
            <p:spPr bwMode="auto">
              <a:xfrm>
                <a:off x="2649538" y="2127250"/>
                <a:ext cx="182562" cy="182563"/>
              </a:xfrm>
              <a:prstGeom prst="ellipse">
                <a:avLst/>
              </a:prstGeom>
              <a:solidFill>
                <a:sysClr val="window" lastClr="FFFFFF"/>
              </a:solidFill>
              <a:ln w="31750">
                <a:solidFill>
                  <a:srgbClr val="0000FF"/>
                </a:solidFill>
                <a:round/>
                <a:headEnd/>
                <a:tailEnd/>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56" name="Oval 55"/>
              <p:cNvSpPr>
                <a:spLocks noChangeArrowheads="1"/>
              </p:cNvSpPr>
              <p:nvPr/>
            </p:nvSpPr>
            <p:spPr bwMode="auto">
              <a:xfrm>
                <a:off x="3975100" y="2622550"/>
                <a:ext cx="182563" cy="182563"/>
              </a:xfrm>
              <a:prstGeom prst="ellipse">
                <a:avLst/>
              </a:prstGeom>
              <a:solidFill>
                <a:sysClr val="window" lastClr="FFFFFF"/>
              </a:solidFill>
              <a:ln w="31750">
                <a:solidFill>
                  <a:srgbClr val="1F497D">
                    <a:lumMod val="40000"/>
                    <a:lumOff val="60000"/>
                  </a:srgbClr>
                </a:solidFill>
                <a:prstDash val="sysDash"/>
                <a:round/>
                <a:headEnd/>
                <a:tailEnd/>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57" name="Line 107"/>
              <p:cNvSpPr>
                <a:spLocks noChangeShapeType="1"/>
              </p:cNvSpPr>
              <p:nvPr/>
            </p:nvSpPr>
            <p:spPr bwMode="auto">
              <a:xfrm flipV="1">
                <a:off x="5476875" y="3248025"/>
                <a:ext cx="239713" cy="295275"/>
              </a:xfrm>
              <a:prstGeom prst="line">
                <a:avLst/>
              </a:prstGeom>
              <a:noFill/>
              <a:ln w="444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grpSp>
        <p:sp>
          <p:nvSpPr>
            <p:cNvPr id="8" name="Rectangle 7"/>
            <p:cNvSpPr>
              <a:spLocks noChangeArrowheads="1"/>
            </p:cNvSpPr>
            <p:nvPr/>
          </p:nvSpPr>
          <p:spPr bwMode="auto">
            <a:xfrm rot="15660000">
              <a:off x="2954387" y="2353000"/>
              <a:ext cx="146431" cy="366992"/>
            </a:xfrm>
            <a:prstGeom prst="rect">
              <a:avLst/>
            </a:prstGeom>
            <a:solidFill>
              <a:sysClr val="window" lastClr="FFFFFF"/>
            </a:solidFill>
            <a:ln w="31750">
              <a:solidFill>
                <a:srgbClr val="660066"/>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10" name="Rectangle 9"/>
            <p:cNvSpPr>
              <a:spLocks noChangeArrowheads="1"/>
            </p:cNvSpPr>
            <p:nvPr/>
          </p:nvSpPr>
          <p:spPr bwMode="auto">
            <a:xfrm rot="15560216">
              <a:off x="2123022" y="2586323"/>
              <a:ext cx="155558" cy="163934"/>
            </a:xfrm>
            <a:prstGeom prst="rect">
              <a:avLst/>
            </a:prstGeom>
            <a:solidFill>
              <a:sysClr val="window" lastClr="FFFFFF"/>
            </a:solidFill>
            <a:ln w="31750">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11" name="Rectangle 10"/>
            <p:cNvSpPr>
              <a:spLocks noChangeArrowheads="1"/>
            </p:cNvSpPr>
            <p:nvPr/>
          </p:nvSpPr>
          <p:spPr bwMode="auto">
            <a:xfrm rot="15560216">
              <a:off x="2599527" y="2501244"/>
              <a:ext cx="155558" cy="163934"/>
            </a:xfrm>
            <a:prstGeom prst="rect">
              <a:avLst/>
            </a:prstGeom>
            <a:solidFill>
              <a:sysClr val="window" lastClr="FFFFFF"/>
            </a:solidFill>
            <a:ln w="31750">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12" name="TextBox 39"/>
            <p:cNvSpPr txBox="1">
              <a:spLocks noChangeArrowheads="1"/>
            </p:cNvSpPr>
            <p:nvPr/>
          </p:nvSpPr>
          <p:spPr bwMode="auto">
            <a:xfrm>
              <a:off x="2568599" y="2187193"/>
              <a:ext cx="6035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660066"/>
                  </a:solidFill>
                  <a:effectLst/>
                  <a:uLnTx/>
                  <a:uFillTx/>
                  <a:latin typeface="Calibri"/>
                  <a:ea typeface="+mn-ea"/>
                  <a:cs typeface="+mn-cs"/>
                </a:rPr>
                <a:t>e-RF</a:t>
              </a:r>
              <a:endParaRPr kumimoji="0" lang="en-US" sz="1400" b="1" i="0" u="none" strike="noStrike" kern="1200" cap="none" spc="0" normalizeH="0" baseline="0" noProof="0" dirty="0">
                <a:ln>
                  <a:noFill/>
                </a:ln>
                <a:solidFill>
                  <a:srgbClr val="660066"/>
                </a:solidFill>
                <a:effectLst/>
                <a:uLnTx/>
                <a:uFillTx/>
                <a:latin typeface="Calibri"/>
                <a:ea typeface="+mn-ea"/>
                <a:cs typeface="+mn-cs"/>
              </a:endParaRPr>
            </a:p>
          </p:txBody>
        </p:sp>
        <p:sp>
          <p:nvSpPr>
            <p:cNvPr id="14" name="TextBox 39"/>
            <p:cNvSpPr txBox="1">
              <a:spLocks noChangeArrowheads="1"/>
            </p:cNvSpPr>
            <p:nvPr/>
          </p:nvSpPr>
          <p:spPr bwMode="auto">
            <a:xfrm>
              <a:off x="1678910" y="2268910"/>
              <a:ext cx="59370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FF0000"/>
                  </a:solidFill>
                  <a:effectLst/>
                  <a:uLnTx/>
                  <a:uFillTx/>
                  <a:latin typeface="Calibri"/>
                  <a:ea typeface="+mn-ea"/>
                  <a:cs typeface="+mn-cs"/>
                </a:rPr>
                <a:t>Crab</a:t>
              </a:r>
              <a:endParaRPr kumimoji="0" lang="en-US" sz="1400" b="1" i="0" u="none" strike="noStrike" kern="1200" cap="none" spc="0" normalizeH="0" baseline="0" noProof="0" dirty="0">
                <a:ln>
                  <a:noFill/>
                </a:ln>
                <a:solidFill>
                  <a:srgbClr val="FF0000"/>
                </a:solidFill>
                <a:effectLst/>
                <a:uLnTx/>
                <a:uFillTx/>
                <a:latin typeface="Calibri"/>
                <a:ea typeface="+mn-ea"/>
                <a:cs typeface="+mn-cs"/>
              </a:endParaRPr>
            </a:p>
          </p:txBody>
        </p:sp>
        <p:sp>
          <p:nvSpPr>
            <p:cNvPr id="15" name="TextBox 39"/>
            <p:cNvSpPr txBox="1">
              <a:spLocks noChangeArrowheads="1"/>
            </p:cNvSpPr>
            <p:nvPr/>
          </p:nvSpPr>
          <p:spPr bwMode="auto">
            <a:xfrm>
              <a:off x="2332317" y="2686684"/>
              <a:ext cx="59370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FF0000"/>
                  </a:solidFill>
                  <a:effectLst/>
                  <a:uLnTx/>
                  <a:uFillTx/>
                  <a:latin typeface="Calibri"/>
                  <a:ea typeface="+mn-ea"/>
                  <a:cs typeface="+mn-cs"/>
                </a:rPr>
                <a:t>Crab</a:t>
              </a:r>
              <a:endParaRPr kumimoji="0" lang="en-US" sz="1400" b="1" i="0" u="none" strike="noStrike" kern="1200" cap="none" spc="0" normalizeH="0" baseline="0" noProof="0" dirty="0">
                <a:ln>
                  <a:noFill/>
                </a:ln>
                <a:solidFill>
                  <a:srgbClr val="FF0000"/>
                </a:solidFill>
                <a:effectLst/>
                <a:uLnTx/>
                <a:uFillTx/>
                <a:latin typeface="Calibri"/>
                <a:ea typeface="+mn-ea"/>
                <a:cs typeface="+mn-cs"/>
              </a:endParaRPr>
            </a:p>
          </p:txBody>
        </p:sp>
        <p:sp>
          <p:nvSpPr>
            <p:cNvPr id="18" name="Rectangle 17"/>
            <p:cNvSpPr>
              <a:spLocks noChangeArrowheads="1"/>
            </p:cNvSpPr>
            <p:nvPr/>
          </p:nvSpPr>
          <p:spPr bwMode="auto">
            <a:xfrm rot="19344973">
              <a:off x="3559329" y="2584621"/>
              <a:ext cx="128111" cy="442812"/>
            </a:xfrm>
            <a:prstGeom prst="rect">
              <a:avLst/>
            </a:prstGeom>
            <a:solidFill>
              <a:sysClr val="window" lastClr="FFFFFF"/>
            </a:solidFill>
            <a:ln w="31750">
              <a:solidFill>
                <a:srgbClr val="660066"/>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19" name="TextBox 39"/>
            <p:cNvSpPr txBox="1">
              <a:spLocks noChangeArrowheads="1"/>
            </p:cNvSpPr>
            <p:nvPr/>
          </p:nvSpPr>
          <p:spPr bwMode="auto">
            <a:xfrm>
              <a:off x="3644123" y="2517643"/>
              <a:ext cx="6035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660066"/>
                  </a:solidFill>
                  <a:effectLst/>
                  <a:uLnTx/>
                  <a:uFillTx/>
                  <a:latin typeface="Calibri"/>
                  <a:ea typeface="+mn-ea"/>
                  <a:cs typeface="+mn-cs"/>
                </a:rPr>
                <a:t>e-RF</a:t>
              </a:r>
              <a:endParaRPr kumimoji="0" lang="en-US" sz="1400" b="1" i="0" u="none" strike="noStrike" kern="1200" cap="none" spc="0" normalizeH="0" baseline="0" noProof="0" dirty="0">
                <a:ln>
                  <a:noFill/>
                </a:ln>
                <a:solidFill>
                  <a:srgbClr val="660066"/>
                </a:solidFill>
                <a:effectLst/>
                <a:uLnTx/>
                <a:uFillTx/>
                <a:latin typeface="Calibri"/>
                <a:ea typeface="+mn-ea"/>
                <a:cs typeface="+mn-cs"/>
              </a:endParaRPr>
            </a:p>
          </p:txBody>
        </p:sp>
      </p:grpSp>
      <p:sp>
        <p:nvSpPr>
          <p:cNvPr id="71" name="Rectangle 70"/>
          <p:cNvSpPr/>
          <p:nvPr/>
        </p:nvSpPr>
        <p:spPr>
          <a:xfrm>
            <a:off x="5794004" y="1207067"/>
            <a:ext cx="3378751" cy="3477875"/>
          </a:xfrm>
          <a:prstGeom prst="rect">
            <a:avLst/>
          </a:prstGeom>
        </p:spPr>
        <p:txBody>
          <a:bodyPr wrap="square">
            <a:spAutoFit/>
          </a:bodyPr>
          <a:lstStyle/>
          <a:p>
            <a:pPr lvl="0" defTabSz="457200"/>
            <a:r>
              <a:rPr lang="en-US" sz="2000" dirty="0">
                <a:solidFill>
                  <a:srgbClr val="0033CC"/>
                </a:solidFill>
                <a:ea typeface="ＭＳ Ｐゴシック" charset="0"/>
                <a:cs typeface="Arial" charset="0"/>
              </a:rPr>
              <a:t>Stage I </a:t>
            </a:r>
            <a:endParaRPr lang="en-US" sz="2000" dirty="0" smtClean="0">
              <a:solidFill>
                <a:srgbClr val="0033CC"/>
              </a:solidFill>
              <a:ea typeface="ＭＳ Ｐゴシック" charset="0"/>
              <a:cs typeface="Arial" charset="0"/>
            </a:endParaRPr>
          </a:p>
          <a:p>
            <a:pPr lvl="1" defTabSz="457200"/>
            <a:r>
              <a:rPr lang="en-US" sz="1600" dirty="0" smtClean="0">
                <a:solidFill>
                  <a:srgbClr val="000000"/>
                </a:solidFill>
                <a:ea typeface="ＭＳ Ｐゴシック" charset="0"/>
                <a:cs typeface="Arial" charset="0"/>
              </a:rPr>
              <a:t>CEBAF as full-energy e</a:t>
            </a:r>
            <a:r>
              <a:rPr lang="en-US" sz="1600" baseline="30000" dirty="0" smtClean="0">
                <a:solidFill>
                  <a:srgbClr val="000000"/>
                </a:solidFill>
                <a:ea typeface="ＭＳ Ｐゴシック" charset="0"/>
                <a:cs typeface="Arial" charset="0"/>
              </a:rPr>
              <a:t>-</a:t>
            </a:r>
            <a:r>
              <a:rPr lang="en-US" sz="1600" dirty="0" smtClean="0">
                <a:solidFill>
                  <a:srgbClr val="000000"/>
                </a:solidFill>
                <a:ea typeface="ＭＳ Ｐゴシック" charset="0"/>
                <a:cs typeface="Arial" charset="0"/>
              </a:rPr>
              <a:t>/e</a:t>
            </a:r>
            <a:r>
              <a:rPr lang="en-US" sz="1600" baseline="30000" dirty="0" smtClean="0">
                <a:solidFill>
                  <a:srgbClr val="000000"/>
                </a:solidFill>
                <a:ea typeface="ＭＳ Ｐゴシック" charset="0"/>
                <a:cs typeface="Arial" charset="0"/>
              </a:rPr>
              <a:t>+</a:t>
            </a:r>
            <a:r>
              <a:rPr lang="en-US" sz="1600" dirty="0" smtClean="0">
                <a:solidFill>
                  <a:srgbClr val="000000"/>
                </a:solidFill>
                <a:ea typeface="ＭＳ Ｐゴシック" charset="0"/>
                <a:cs typeface="Arial" charset="0"/>
              </a:rPr>
              <a:t> injector</a:t>
            </a:r>
          </a:p>
          <a:p>
            <a:pPr lvl="1" defTabSz="457200"/>
            <a:r>
              <a:rPr lang="en-US" sz="1600" dirty="0" smtClean="0">
                <a:solidFill>
                  <a:srgbClr val="000000"/>
                </a:solidFill>
                <a:ea typeface="ＭＳ Ｐゴシック" charset="0"/>
                <a:cs typeface="Arial" charset="0"/>
              </a:rPr>
              <a:t>Ring energy 3-10 GeV e</a:t>
            </a:r>
            <a:r>
              <a:rPr lang="en-US" sz="1600" baseline="30000" dirty="0" smtClean="0">
                <a:solidFill>
                  <a:srgbClr val="000000"/>
                </a:solidFill>
                <a:ea typeface="ＭＳ Ｐゴシック" charset="0"/>
                <a:cs typeface="Arial" charset="0"/>
              </a:rPr>
              <a:t>-</a:t>
            </a:r>
            <a:r>
              <a:rPr lang="en-US" sz="1600" dirty="0" smtClean="0">
                <a:solidFill>
                  <a:srgbClr val="000000"/>
                </a:solidFill>
                <a:ea typeface="ＭＳ Ｐゴシック" charset="0"/>
                <a:cs typeface="Arial" charset="0"/>
              </a:rPr>
              <a:t>/e</a:t>
            </a:r>
            <a:r>
              <a:rPr lang="en-US" sz="1600" baseline="30000" dirty="0" smtClean="0">
                <a:solidFill>
                  <a:srgbClr val="000000"/>
                </a:solidFill>
                <a:ea typeface="ＭＳ Ｐゴシック" charset="0"/>
                <a:cs typeface="Arial" charset="0"/>
              </a:rPr>
              <a:t>+</a:t>
            </a:r>
            <a:endParaRPr lang="en-US" sz="1600" dirty="0" smtClean="0">
              <a:solidFill>
                <a:srgbClr val="000000"/>
              </a:solidFill>
              <a:ea typeface="ＭＳ Ｐゴシック" charset="0"/>
              <a:cs typeface="Arial" charset="0"/>
            </a:endParaRPr>
          </a:p>
          <a:p>
            <a:pPr lvl="1" defTabSz="457200"/>
            <a:r>
              <a:rPr lang="en-US" sz="1600" dirty="0" smtClean="0">
                <a:solidFill>
                  <a:srgbClr val="000000"/>
                </a:solidFill>
                <a:ea typeface="ＭＳ Ｐゴシック" charset="0"/>
                <a:cs typeface="Arial" charset="0"/>
              </a:rPr>
              <a:t>Collider ring uses PEP-II 476MHz RF system (cavities, klystrons, and distribution components)</a:t>
            </a:r>
            <a:endParaRPr lang="en-US" sz="1600" dirty="0">
              <a:solidFill>
                <a:srgbClr val="000000"/>
              </a:solidFill>
              <a:ea typeface="ＭＳ Ｐゴシック" charset="0"/>
              <a:cs typeface="Arial" charset="0"/>
            </a:endParaRPr>
          </a:p>
          <a:p>
            <a:pPr lvl="0" defTabSz="457200"/>
            <a:r>
              <a:rPr lang="en-US" sz="2000" dirty="0">
                <a:solidFill>
                  <a:srgbClr val="BFBFBF"/>
                </a:solidFill>
                <a:ea typeface="ＭＳ Ｐゴシック" charset="0"/>
                <a:cs typeface="Arial" charset="0"/>
              </a:rPr>
              <a:t>Stage II </a:t>
            </a:r>
            <a:endParaRPr lang="en-US" sz="2000" dirty="0" smtClean="0">
              <a:solidFill>
                <a:srgbClr val="BFBFBF"/>
              </a:solidFill>
              <a:ea typeface="ＭＳ Ｐゴシック" charset="0"/>
              <a:cs typeface="Arial" charset="0"/>
            </a:endParaRPr>
          </a:p>
          <a:p>
            <a:pPr lvl="1" defTabSz="457200"/>
            <a:r>
              <a:rPr lang="en-US" sz="1600" dirty="0" smtClean="0">
                <a:solidFill>
                  <a:prstClr val="white">
                    <a:lumMod val="75000"/>
                  </a:prstClr>
                </a:solidFill>
                <a:latin typeface="Arial" charset="0"/>
                <a:ea typeface="ＭＳ Ｐゴシック" charset="0"/>
                <a:cs typeface="Arial" charset="0"/>
              </a:rPr>
              <a:t>Upgrade to 952MHz SRF system in the e-ring </a:t>
            </a:r>
            <a:endParaRPr lang="en-US" sz="1600" dirty="0">
              <a:solidFill>
                <a:prstClr val="white">
                  <a:lumMod val="75000"/>
                </a:prstClr>
              </a:solidFill>
              <a:latin typeface="Arial" charset="0"/>
              <a:ea typeface="ＭＳ Ｐゴシック" charset="0"/>
              <a:cs typeface="Arial" charset="0"/>
            </a:endParaRPr>
          </a:p>
          <a:p>
            <a:pPr lvl="1" defTabSz="457200"/>
            <a:r>
              <a:rPr lang="en-US" sz="1600" dirty="0" smtClean="0">
                <a:solidFill>
                  <a:prstClr val="white">
                    <a:lumMod val="75000"/>
                  </a:prstClr>
                </a:solidFill>
                <a:latin typeface="Arial" charset="0"/>
                <a:ea typeface="ＭＳ Ｐゴシック" charset="0"/>
                <a:cs typeface="Arial" charset="0"/>
              </a:rPr>
              <a:t>12-20GeV e</a:t>
            </a:r>
            <a:r>
              <a:rPr lang="en-US" sz="1600" baseline="30000" dirty="0" smtClean="0">
                <a:solidFill>
                  <a:prstClr val="white">
                    <a:lumMod val="75000"/>
                  </a:prstClr>
                </a:solidFill>
                <a:latin typeface="Arial" charset="0"/>
                <a:ea typeface="ＭＳ Ｐゴシック" charset="0"/>
                <a:cs typeface="Arial" charset="0"/>
              </a:rPr>
              <a:t>-</a:t>
            </a:r>
            <a:r>
              <a:rPr lang="en-US" sz="1600" dirty="0" smtClean="0">
                <a:solidFill>
                  <a:prstClr val="white">
                    <a:lumMod val="75000"/>
                  </a:prstClr>
                </a:solidFill>
                <a:latin typeface="Arial" charset="0"/>
                <a:ea typeface="ＭＳ Ｐゴシック" charset="0"/>
                <a:cs typeface="Arial" charset="0"/>
              </a:rPr>
              <a:t>/e</a:t>
            </a:r>
            <a:r>
              <a:rPr lang="en-US" sz="1600" baseline="30000" dirty="0" smtClean="0">
                <a:solidFill>
                  <a:prstClr val="white">
                    <a:lumMod val="75000"/>
                  </a:prstClr>
                </a:solidFill>
                <a:latin typeface="Arial" charset="0"/>
                <a:ea typeface="ＭＳ Ｐゴシック" charset="0"/>
                <a:cs typeface="Arial" charset="0"/>
              </a:rPr>
              <a:t>+</a:t>
            </a:r>
            <a:r>
              <a:rPr lang="en-US" sz="1600" dirty="0" smtClean="0">
                <a:solidFill>
                  <a:prstClr val="white">
                    <a:lumMod val="75000"/>
                  </a:prstClr>
                </a:solidFill>
                <a:latin typeface="Arial" charset="0"/>
                <a:ea typeface="ＭＳ Ｐゴシック" charset="0"/>
                <a:cs typeface="Arial" charset="0"/>
              </a:rPr>
              <a:t>   </a:t>
            </a:r>
            <a:endParaRPr lang="en-US" dirty="0">
              <a:solidFill>
                <a:prstClr val="white">
                  <a:lumMod val="75000"/>
                </a:prstClr>
              </a:solidFill>
              <a:latin typeface="Calibri"/>
            </a:endParaRPr>
          </a:p>
          <a:p>
            <a:pPr lvl="0" defTabSz="457200"/>
            <a:endParaRPr lang="en-US" sz="2000" dirty="0">
              <a:solidFill>
                <a:srgbClr val="BFBFBF"/>
              </a:solidFill>
              <a:ea typeface="ＭＳ Ｐゴシック" charset="0"/>
              <a:cs typeface="Arial" charset="0"/>
            </a:endParaRPr>
          </a:p>
        </p:txBody>
      </p:sp>
      <p:pic>
        <p:nvPicPr>
          <p:cNvPr id="1026" name="Picture 2" descr="C:\Users\jguo\Pictures\Pictur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485" y="2481091"/>
            <a:ext cx="2481263" cy="149383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jguo\Pictures\Picture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7862" y="2420283"/>
            <a:ext cx="2054225" cy="1231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84245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399"/>
            <a:ext cx="8077200" cy="3124201"/>
          </a:xfrm>
        </p:spPr>
        <p:txBody>
          <a:bodyPr/>
          <a:lstStyle/>
          <a:p>
            <a:pPr marL="571500" indent="-571500">
              <a:buFont typeface="Arial" panose="020B0604020202020204" pitchFamily="34" charset="0"/>
              <a:buChar char="•"/>
            </a:pPr>
            <a:r>
              <a:rPr lang="en-US" sz="1600" dirty="0">
                <a:latin typeface="Times" pitchFamily="18" charset="0"/>
              </a:rPr>
              <a:t>Figure-8 shape to preserve spin polarization in ion ring</a:t>
            </a:r>
          </a:p>
          <a:p>
            <a:pPr marL="571500" indent="-571500">
              <a:buFont typeface="Arial" panose="020B0604020202020204" pitchFamily="34" charset="0"/>
              <a:buChar char="•"/>
            </a:pPr>
            <a:r>
              <a:rPr lang="en-US" sz="1600" dirty="0" smtClean="0">
                <a:latin typeface="Times" pitchFamily="18" charset="0"/>
              </a:rPr>
              <a:t> </a:t>
            </a:r>
            <a:r>
              <a:rPr lang="en-US" sz="1600" dirty="0" smtClean="0">
                <a:solidFill>
                  <a:srgbClr val="C00000"/>
                </a:solidFill>
                <a:latin typeface="Times" pitchFamily="18" charset="0"/>
              </a:rPr>
              <a:t>3-10 GeV</a:t>
            </a:r>
            <a:r>
              <a:rPr lang="en-US" sz="1600" dirty="0">
                <a:solidFill>
                  <a:srgbClr val="C00000"/>
                </a:solidFill>
                <a:latin typeface="Times" pitchFamily="18" charset="0"/>
              </a:rPr>
              <a:t>, up to </a:t>
            </a:r>
            <a:r>
              <a:rPr lang="en-US" sz="1600" dirty="0" smtClean="0">
                <a:solidFill>
                  <a:srgbClr val="C00000"/>
                </a:solidFill>
                <a:latin typeface="Times" pitchFamily="18" charset="0"/>
              </a:rPr>
              <a:t>3 A</a:t>
            </a:r>
            <a:r>
              <a:rPr lang="en-US" sz="1600" dirty="0">
                <a:solidFill>
                  <a:srgbClr val="C00000"/>
                </a:solidFill>
                <a:latin typeface="Times" pitchFamily="18" charset="0"/>
              </a:rPr>
              <a:t>, up to </a:t>
            </a:r>
            <a:r>
              <a:rPr lang="en-US" sz="1600" dirty="0" smtClean="0">
                <a:solidFill>
                  <a:srgbClr val="C00000"/>
                </a:solidFill>
                <a:latin typeface="Times" pitchFamily="18" charset="0"/>
              </a:rPr>
              <a:t>10 MW </a:t>
            </a:r>
            <a:r>
              <a:rPr lang="en-US" sz="1600" dirty="0">
                <a:latin typeface="Times" pitchFamily="18" charset="0"/>
              </a:rPr>
              <a:t>synchrotron radiation </a:t>
            </a:r>
            <a:r>
              <a:rPr lang="en-US" sz="1600" dirty="0" smtClean="0">
                <a:latin typeface="Times" pitchFamily="18" charset="0"/>
              </a:rPr>
              <a:t>power</a:t>
            </a:r>
            <a:endParaRPr lang="en-US" sz="1600" dirty="0">
              <a:latin typeface="Times" pitchFamily="18" charset="0"/>
            </a:endParaRPr>
          </a:p>
          <a:p>
            <a:pPr marL="571500" indent="-571500">
              <a:buFont typeface="Arial" panose="020B0604020202020204" pitchFamily="34" charset="0"/>
              <a:buChar char="•"/>
            </a:pPr>
            <a:r>
              <a:rPr lang="en-US" sz="1600" dirty="0" smtClean="0">
                <a:latin typeface="Times" pitchFamily="18" charset="0"/>
              </a:rPr>
              <a:t>Re-use PEP-II </a:t>
            </a:r>
            <a:r>
              <a:rPr lang="en-US" sz="1600" dirty="0">
                <a:latin typeface="Times" pitchFamily="18" charset="0"/>
              </a:rPr>
              <a:t>RF </a:t>
            </a:r>
            <a:r>
              <a:rPr lang="en-US" sz="1600" dirty="0" smtClean="0">
                <a:latin typeface="Times" pitchFamily="18" charset="0"/>
              </a:rPr>
              <a:t>system, frequency </a:t>
            </a:r>
            <a:r>
              <a:rPr lang="en-US" sz="1600" dirty="0" smtClean="0">
                <a:solidFill>
                  <a:srgbClr val="C00000"/>
                </a:solidFill>
                <a:latin typeface="Times" pitchFamily="18" charset="0"/>
              </a:rPr>
              <a:t>476 MHz </a:t>
            </a:r>
            <a:r>
              <a:rPr lang="en-US" sz="1600" dirty="0">
                <a:latin typeface="Times" pitchFamily="18" charset="0"/>
              </a:rPr>
              <a:t>(1/6 of </a:t>
            </a:r>
            <a:r>
              <a:rPr lang="en-US" sz="1600" dirty="0" smtClean="0">
                <a:latin typeface="Times" pitchFamily="18" charset="0"/>
              </a:rPr>
              <a:t>2856 MHz </a:t>
            </a:r>
            <a:r>
              <a:rPr lang="en-US" sz="1600" dirty="0">
                <a:latin typeface="Times" pitchFamily="18" charset="0"/>
              </a:rPr>
              <a:t>from SLAC linac)</a:t>
            </a:r>
          </a:p>
          <a:p>
            <a:pPr marL="571500" indent="-571500">
              <a:buFont typeface="Arial" panose="020B0604020202020204" pitchFamily="34" charset="0"/>
              <a:buChar char="•"/>
            </a:pPr>
            <a:r>
              <a:rPr lang="en-US" sz="1600" dirty="0" smtClean="0">
                <a:latin typeface="Times" pitchFamily="18" charset="0"/>
              </a:rPr>
              <a:t>Transverse </a:t>
            </a:r>
            <a:r>
              <a:rPr lang="en-US" sz="1600" dirty="0">
                <a:latin typeface="Times" pitchFamily="18" charset="0"/>
              </a:rPr>
              <a:t>damping time </a:t>
            </a:r>
            <a:r>
              <a:rPr lang="el-GR" sz="1600" dirty="0">
                <a:solidFill>
                  <a:srgbClr val="C00000"/>
                </a:solidFill>
                <a:latin typeface="Times" pitchFamily="18" charset="0"/>
              </a:rPr>
              <a:t>τ</a:t>
            </a:r>
            <a:r>
              <a:rPr lang="en-US" sz="1600" baseline="-25000" dirty="0" smtClean="0">
                <a:solidFill>
                  <a:srgbClr val="C00000"/>
                </a:solidFill>
                <a:latin typeface="Times" pitchFamily="18" charset="0"/>
              </a:rPr>
              <a:t>d </a:t>
            </a:r>
            <a:r>
              <a:rPr lang="en-US" sz="1600" dirty="0" smtClean="0">
                <a:solidFill>
                  <a:srgbClr val="C00000"/>
                </a:solidFill>
                <a:latin typeface="Times" pitchFamily="18" charset="0"/>
              </a:rPr>
              <a:t>= </a:t>
            </a:r>
            <a:r>
              <a:rPr lang="en-US" sz="1600" dirty="0">
                <a:solidFill>
                  <a:srgbClr val="C00000"/>
                </a:solidFill>
                <a:latin typeface="Times" pitchFamily="18" charset="0"/>
              </a:rPr>
              <a:t>6 ~</a:t>
            </a:r>
            <a:r>
              <a:rPr lang="en-US" sz="1600" dirty="0" smtClean="0">
                <a:solidFill>
                  <a:srgbClr val="C00000"/>
                </a:solidFill>
                <a:latin typeface="Times" pitchFamily="18" charset="0"/>
              </a:rPr>
              <a:t> 376 </a:t>
            </a:r>
            <a:r>
              <a:rPr lang="en-US" sz="1600" dirty="0" err="1" smtClean="0">
                <a:solidFill>
                  <a:srgbClr val="C00000"/>
                </a:solidFill>
                <a:latin typeface="Times" pitchFamily="18" charset="0"/>
              </a:rPr>
              <a:t>ms</a:t>
            </a:r>
            <a:r>
              <a:rPr lang="en-US" sz="1600" dirty="0" smtClean="0">
                <a:solidFill>
                  <a:srgbClr val="C00000"/>
                </a:solidFill>
                <a:latin typeface="Times" pitchFamily="18" charset="0"/>
              </a:rPr>
              <a:t> </a:t>
            </a:r>
          </a:p>
          <a:p>
            <a:pPr marL="571500" indent="-571500">
              <a:buFont typeface="Arial" panose="020B0604020202020204" pitchFamily="34" charset="0"/>
              <a:buChar char="•"/>
            </a:pPr>
            <a:r>
              <a:rPr lang="en-US" sz="1600" dirty="0" smtClean="0">
                <a:latin typeface="Times" pitchFamily="18" charset="0"/>
              </a:rPr>
              <a:t> </a:t>
            </a:r>
            <a:r>
              <a:rPr lang="en-US" sz="1600" dirty="0" smtClean="0">
                <a:solidFill>
                  <a:srgbClr val="C00000"/>
                </a:solidFill>
                <a:latin typeface="Times" pitchFamily="18" charset="0"/>
              </a:rPr>
              <a:t>~2150 m </a:t>
            </a:r>
            <a:r>
              <a:rPr lang="en-US" sz="1600" dirty="0">
                <a:latin typeface="Times" pitchFamily="18" charset="0"/>
              </a:rPr>
              <a:t>circumference (</a:t>
            </a:r>
            <a:r>
              <a:rPr lang="en-US" sz="1600" dirty="0" smtClean="0">
                <a:latin typeface="Times" pitchFamily="18" charset="0"/>
              </a:rPr>
              <a:t>7.17µs </a:t>
            </a:r>
            <a:r>
              <a:rPr lang="en-US" sz="1600" dirty="0">
                <a:latin typeface="Times" pitchFamily="18" charset="0"/>
              </a:rPr>
              <a:t>revolution </a:t>
            </a:r>
            <a:r>
              <a:rPr lang="en-US" sz="1600" dirty="0" smtClean="0">
                <a:latin typeface="Times" pitchFamily="18" charset="0"/>
              </a:rPr>
              <a:t>time), may increase to ~2268 m (</a:t>
            </a:r>
            <a:r>
              <a:rPr lang="en-US" sz="1600" dirty="0" err="1" smtClean="0">
                <a:latin typeface="Times" pitchFamily="18" charset="0"/>
              </a:rPr>
              <a:t>Nh</a:t>
            </a:r>
            <a:r>
              <a:rPr lang="en-US" sz="1600" dirty="0" smtClean="0">
                <a:latin typeface="Times" pitchFamily="18" charset="0"/>
              </a:rPr>
              <a:t>=3600)</a:t>
            </a:r>
            <a:endParaRPr lang="en-US" sz="1600" dirty="0">
              <a:latin typeface="Times" pitchFamily="18" charset="0"/>
            </a:endParaRPr>
          </a:p>
          <a:p>
            <a:pPr marL="571500" indent="-571500">
              <a:buFont typeface="Arial" panose="020B0604020202020204" pitchFamily="34" charset="0"/>
              <a:buChar char="•"/>
            </a:pPr>
            <a:r>
              <a:rPr lang="en-US" sz="1600" dirty="0">
                <a:latin typeface="Times" pitchFamily="18" charset="0"/>
              </a:rPr>
              <a:t>Provides two bunch trains with opposite polarization in the same </a:t>
            </a:r>
            <a:r>
              <a:rPr lang="en-US" sz="1600" dirty="0" smtClean="0">
                <a:latin typeface="Times" pitchFamily="18" charset="0"/>
              </a:rPr>
              <a:t>ring, </a:t>
            </a:r>
            <a:r>
              <a:rPr lang="en-US" sz="1600" dirty="0" smtClean="0">
                <a:solidFill>
                  <a:srgbClr val="C00000"/>
                </a:solidFill>
                <a:latin typeface="Times" pitchFamily="18" charset="0"/>
              </a:rPr>
              <a:t>3.2-3.5 </a:t>
            </a:r>
            <a:r>
              <a:rPr lang="en-US" sz="1600" dirty="0">
                <a:solidFill>
                  <a:srgbClr val="C00000"/>
                </a:solidFill>
                <a:latin typeface="Times" pitchFamily="18" charset="0"/>
              </a:rPr>
              <a:t>µs</a:t>
            </a:r>
            <a:r>
              <a:rPr lang="en-US" sz="1600" dirty="0">
                <a:latin typeface="Times" pitchFamily="18" charset="0"/>
              </a:rPr>
              <a:t> </a:t>
            </a:r>
            <a:r>
              <a:rPr lang="en-US" sz="1600" dirty="0" smtClean="0">
                <a:latin typeface="Times" pitchFamily="18" charset="0"/>
              </a:rPr>
              <a:t>each, with two 0.2-0.5 µs gaps in between (for kicker rise/fall time, ion clearing, </a:t>
            </a:r>
            <a:r>
              <a:rPr lang="en-US" sz="1600" dirty="0" err="1" smtClean="0">
                <a:latin typeface="Times" pitchFamily="18" charset="0"/>
              </a:rPr>
              <a:t>etc</a:t>
            </a:r>
            <a:r>
              <a:rPr lang="en-US" sz="1600" dirty="0" smtClean="0">
                <a:latin typeface="Times" pitchFamily="18" charset="0"/>
              </a:rPr>
              <a:t>)</a:t>
            </a:r>
            <a:endParaRPr lang="en-US" sz="1600" dirty="0">
              <a:latin typeface="Times" pitchFamily="18" charset="0"/>
            </a:endParaRPr>
          </a:p>
          <a:p>
            <a:pPr marL="571500" indent="-571500">
              <a:buFont typeface="Arial" panose="020B0604020202020204" pitchFamily="34" charset="0"/>
              <a:buChar char="•"/>
            </a:pPr>
            <a:r>
              <a:rPr lang="en-US" sz="1600" dirty="0" smtClean="0">
                <a:latin typeface="Times" pitchFamily="18" charset="0"/>
              </a:rPr>
              <a:t>To synchronize with slower ions at different energy (12-100 GeV/u), e-ring circumference varies by up to 6 m, harmonic number may vary by up to 9, and RF frequency varies by ±70kHz; for most of the ion energy range (40-100 GeV/u), harmonic number doesn’t not need to change</a:t>
            </a:r>
            <a:endParaRPr lang="en-US" sz="1600" dirty="0">
              <a:latin typeface="Times" pitchFamily="18" charset="0"/>
            </a:endParaRPr>
          </a:p>
        </p:txBody>
      </p:sp>
      <p:sp>
        <p:nvSpPr>
          <p:cNvPr id="3" name="Title 2"/>
          <p:cNvSpPr>
            <a:spLocks noGrp="1"/>
          </p:cNvSpPr>
          <p:nvPr>
            <p:ph type="title"/>
          </p:nvPr>
        </p:nvSpPr>
        <p:spPr/>
        <p:txBody>
          <a:bodyPr/>
          <a:lstStyle/>
          <a:p>
            <a:r>
              <a:rPr lang="en-US" sz="2000" dirty="0" smtClean="0">
                <a:latin typeface="Comic Sans MS" panose="030F0702030302020204" pitchFamily="66" charset="0"/>
              </a:rPr>
              <a:t>Overview: MEIC e-ring</a:t>
            </a:r>
            <a:endParaRPr lang="en-US" sz="2000" dirty="0">
              <a:latin typeface="Comic Sans MS" panose="030F0702030302020204" pitchFamily="66" charset="0"/>
            </a:endParaRPr>
          </a:p>
        </p:txBody>
      </p:sp>
      <p:sp>
        <p:nvSpPr>
          <p:cNvPr id="4" name="Slide Number Placeholder 3"/>
          <p:cNvSpPr>
            <a:spLocks noGrp="1"/>
          </p:cNvSpPr>
          <p:nvPr>
            <p:ph type="sldNum" sz="quarter" idx="10"/>
          </p:nvPr>
        </p:nvSpPr>
        <p:spPr/>
        <p:txBody>
          <a:bodyPr/>
          <a:lstStyle/>
          <a:p>
            <a:pPr>
              <a:defRPr/>
            </a:pPr>
            <a:fld id="{08D621CD-FDE4-4A9C-867E-F9942A440963}" type="slidenum">
              <a:rPr lang="en-US" altLang="en-US" smtClean="0"/>
              <a:pPr>
                <a:defRPr/>
              </a:pPr>
              <a:t>4</a:t>
            </a:fld>
            <a:endParaRPr lang="en-US" altLang="en-US"/>
          </a:p>
        </p:txBody>
      </p:sp>
      <p:grpSp>
        <p:nvGrpSpPr>
          <p:cNvPr id="7" name="Group 6"/>
          <p:cNvGrpSpPr>
            <a:grpSpLocks noChangeAspect="1"/>
          </p:cNvGrpSpPr>
          <p:nvPr/>
        </p:nvGrpSpPr>
        <p:grpSpPr>
          <a:xfrm>
            <a:off x="1986950" y="4191000"/>
            <a:ext cx="4572000" cy="1958064"/>
            <a:chOff x="0" y="0"/>
            <a:chExt cx="2198318" cy="941327"/>
          </a:xfrm>
        </p:grpSpPr>
        <p:sp>
          <p:nvSpPr>
            <p:cNvPr id="8" name="Arc 7"/>
            <p:cNvSpPr/>
            <p:nvPr/>
          </p:nvSpPr>
          <p:spPr>
            <a:xfrm rot="8100000">
              <a:off x="1283918" y="22302"/>
              <a:ext cx="892098" cy="892098"/>
            </a:xfrm>
            <a:prstGeom prst="arc">
              <a:avLst/>
            </a:prstGeom>
            <a:noFill/>
            <a:ln w="9525" cap="flat" cmpd="sng" algn="ctr">
              <a:solidFill>
                <a:srgbClr val="1F497D"/>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9" name="Arc 8"/>
            <p:cNvSpPr/>
            <p:nvPr/>
          </p:nvSpPr>
          <p:spPr>
            <a:xfrm rot="18900000">
              <a:off x="1283918" y="22302"/>
              <a:ext cx="892098" cy="892098"/>
            </a:xfrm>
            <a:prstGeom prst="arc">
              <a:avLst/>
            </a:prstGeom>
            <a:noFill/>
            <a:ln w="9525" cap="flat" cmpd="sng" algn="ctr">
              <a:solidFill>
                <a:srgbClr val="1F497D"/>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10" name="Arc 9"/>
            <p:cNvSpPr/>
            <p:nvPr/>
          </p:nvSpPr>
          <p:spPr>
            <a:xfrm rot="2700000">
              <a:off x="1283918" y="22302"/>
              <a:ext cx="892098" cy="892098"/>
            </a:xfrm>
            <a:prstGeom prst="arc">
              <a:avLst/>
            </a:prstGeom>
            <a:noFill/>
            <a:ln w="9525" cap="flat" cmpd="sng" algn="ctr">
              <a:solidFill>
                <a:srgbClr val="1F497D"/>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11" name="Arc 10"/>
            <p:cNvSpPr/>
            <p:nvPr/>
          </p:nvSpPr>
          <p:spPr>
            <a:xfrm rot="18900000">
              <a:off x="22302" y="22302"/>
              <a:ext cx="892098" cy="892098"/>
            </a:xfrm>
            <a:prstGeom prst="arc">
              <a:avLst/>
            </a:prstGeom>
            <a:noFill/>
            <a:ln w="9525" cap="flat" cmpd="sng" algn="ctr">
              <a:solidFill>
                <a:srgbClr val="1F497D"/>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12" name="Arc 11"/>
            <p:cNvSpPr/>
            <p:nvPr/>
          </p:nvSpPr>
          <p:spPr>
            <a:xfrm rot="18900000">
              <a:off x="22302" y="22302"/>
              <a:ext cx="892098" cy="892098"/>
            </a:xfrm>
            <a:prstGeom prst="arc">
              <a:avLst/>
            </a:prstGeom>
            <a:noFill/>
            <a:ln w="9525" cap="flat" cmpd="sng" algn="ctr">
              <a:solidFill>
                <a:srgbClr val="1F497D"/>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13" name="Arc 12"/>
            <p:cNvSpPr/>
            <p:nvPr/>
          </p:nvSpPr>
          <p:spPr>
            <a:xfrm rot="18900000">
              <a:off x="22302" y="22302"/>
              <a:ext cx="892098" cy="892098"/>
            </a:xfrm>
            <a:prstGeom prst="arc">
              <a:avLst/>
            </a:prstGeom>
            <a:noFill/>
            <a:ln w="9525" cap="flat" cmpd="sng" algn="ctr">
              <a:solidFill>
                <a:srgbClr val="1F497D"/>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14" name="Arc 13"/>
            <p:cNvSpPr/>
            <p:nvPr/>
          </p:nvSpPr>
          <p:spPr>
            <a:xfrm rot="13500000">
              <a:off x="22302" y="22302"/>
              <a:ext cx="892098" cy="892098"/>
            </a:xfrm>
            <a:prstGeom prst="arc">
              <a:avLst/>
            </a:prstGeom>
            <a:noFill/>
            <a:ln w="9525" cap="flat" cmpd="sng" algn="ctr">
              <a:solidFill>
                <a:srgbClr val="1F497D"/>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15" name="Arc 14"/>
            <p:cNvSpPr/>
            <p:nvPr/>
          </p:nvSpPr>
          <p:spPr>
            <a:xfrm rot="8100000">
              <a:off x="22302" y="22302"/>
              <a:ext cx="892098" cy="892098"/>
            </a:xfrm>
            <a:prstGeom prst="arc">
              <a:avLst/>
            </a:prstGeom>
            <a:noFill/>
            <a:ln w="9525" cap="flat" cmpd="sng" algn="ctr">
              <a:solidFill>
                <a:srgbClr val="1F497D"/>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cxnSp>
          <p:nvCxnSpPr>
            <p:cNvPr id="16" name="Straight Connector 15"/>
            <p:cNvCxnSpPr>
              <a:stCxn id="9" idx="0"/>
              <a:endCxn id="15" idx="0"/>
            </p:cNvCxnSpPr>
            <p:nvPr/>
          </p:nvCxnSpPr>
          <p:spPr>
            <a:xfrm rot="8100000">
              <a:off x="653110" y="468351"/>
              <a:ext cx="892098" cy="0"/>
            </a:xfrm>
            <a:prstGeom prst="line">
              <a:avLst/>
            </a:prstGeom>
            <a:noFill/>
            <a:ln w="9525" cap="flat" cmpd="sng" algn="ctr">
              <a:solidFill>
                <a:sysClr val="windowText" lastClr="000000"/>
              </a:solidFill>
              <a:prstDash val="solid"/>
            </a:ln>
            <a:effectLst/>
          </p:spPr>
        </p:cxnSp>
        <p:cxnSp>
          <p:nvCxnSpPr>
            <p:cNvPr id="17" name="Straight Connector 16"/>
            <p:cNvCxnSpPr>
              <a:stCxn id="8" idx="2"/>
              <a:endCxn id="13" idx="2"/>
            </p:cNvCxnSpPr>
            <p:nvPr/>
          </p:nvCxnSpPr>
          <p:spPr>
            <a:xfrm rot="8100000">
              <a:off x="1099159" y="22302"/>
              <a:ext cx="0" cy="892098"/>
            </a:xfrm>
            <a:prstGeom prst="line">
              <a:avLst/>
            </a:prstGeom>
            <a:noFill/>
            <a:ln w="9525" cap="flat" cmpd="sng" algn="ctr">
              <a:solidFill>
                <a:sysClr val="windowText" lastClr="000000"/>
              </a:solidFill>
              <a:prstDash val="solid"/>
            </a:ln>
            <a:effectLst/>
          </p:spPr>
        </p:cxnSp>
        <p:sp>
          <p:nvSpPr>
            <p:cNvPr id="18" name="Block Arc 17"/>
            <p:cNvSpPr/>
            <p:nvPr/>
          </p:nvSpPr>
          <p:spPr>
            <a:xfrm rot="2700000">
              <a:off x="1261616" y="0"/>
              <a:ext cx="936702" cy="936702"/>
            </a:xfrm>
            <a:prstGeom prst="blockArc">
              <a:avLst>
                <a:gd name="adj1" fmla="val 10800000"/>
                <a:gd name="adj2" fmla="val 5372628"/>
                <a:gd name="adj3" fmla="val 5073"/>
              </a:avLst>
            </a:prstGeom>
            <a:solidFill>
              <a:srgbClr val="FF0000"/>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ysClr val="window" lastClr="FFFFFF"/>
                </a:solidFill>
                <a:effectLst/>
                <a:uLnTx/>
                <a:uFillTx/>
                <a:latin typeface="Times New Roman" panose="02020603050405020304" pitchFamily="18" charset="0"/>
                <a:cs typeface="Times New Roman" panose="02020603050405020304" pitchFamily="18" charset="0"/>
              </a:endParaRPr>
            </a:p>
          </p:txBody>
        </p:sp>
        <p:sp>
          <p:nvSpPr>
            <p:cNvPr id="19" name="Block Arc 18"/>
            <p:cNvSpPr/>
            <p:nvPr/>
          </p:nvSpPr>
          <p:spPr>
            <a:xfrm rot="13500000">
              <a:off x="0" y="0"/>
              <a:ext cx="936702" cy="936702"/>
            </a:xfrm>
            <a:prstGeom prst="blockArc">
              <a:avLst>
                <a:gd name="adj1" fmla="val 10800000"/>
                <a:gd name="adj2" fmla="val 5353650"/>
                <a:gd name="adj3" fmla="val 5070"/>
              </a:avLst>
            </a:prstGeom>
            <a:solidFill>
              <a:srgbClr val="00B050"/>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ysClr val="window" lastClr="FFFFFF"/>
                </a:solidFill>
                <a:effectLst/>
                <a:uLnTx/>
                <a:uFillTx/>
                <a:latin typeface="Times New Roman" panose="02020603050405020304" pitchFamily="18" charset="0"/>
                <a:cs typeface="Times New Roman" panose="02020603050405020304" pitchFamily="18" charset="0"/>
              </a:endParaRPr>
            </a:p>
          </p:txBody>
        </p:sp>
        <p:sp>
          <p:nvSpPr>
            <p:cNvPr id="20" name="Rectangle 19"/>
            <p:cNvSpPr/>
            <p:nvPr/>
          </p:nvSpPr>
          <p:spPr>
            <a:xfrm rot="8100000">
              <a:off x="938656" y="327772"/>
              <a:ext cx="557561" cy="44605"/>
            </a:xfrm>
            <a:prstGeom prst="rect">
              <a:avLst/>
            </a:prstGeom>
            <a:solidFill>
              <a:srgbClr val="FF0000"/>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ysClr val="window" lastClr="FFFFFF"/>
                </a:solidFill>
                <a:effectLst/>
                <a:uLnTx/>
                <a:uFillTx/>
                <a:latin typeface="Times New Roman" panose="02020603050405020304" pitchFamily="18" charset="0"/>
                <a:cs typeface="Times New Roman" panose="02020603050405020304" pitchFamily="18" charset="0"/>
              </a:endParaRPr>
            </a:p>
          </p:txBody>
        </p:sp>
        <p:sp>
          <p:nvSpPr>
            <p:cNvPr id="21" name="Rectangle 20"/>
            <p:cNvSpPr/>
            <p:nvPr/>
          </p:nvSpPr>
          <p:spPr>
            <a:xfrm rot="8100000">
              <a:off x="950695" y="66037"/>
              <a:ext cx="44605" cy="557561"/>
            </a:xfrm>
            <a:prstGeom prst="rect">
              <a:avLst/>
            </a:prstGeom>
            <a:solidFill>
              <a:srgbClr val="00B050"/>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ysClr val="window" lastClr="FFFFFF"/>
                </a:solidFill>
                <a:effectLst/>
                <a:uLnTx/>
                <a:uFillTx/>
                <a:latin typeface="Times New Roman" panose="02020603050405020304" pitchFamily="18" charset="0"/>
                <a:cs typeface="Times New Roman" panose="02020603050405020304" pitchFamily="18" charset="0"/>
              </a:endParaRPr>
            </a:p>
          </p:txBody>
        </p:sp>
        <p:grpSp>
          <p:nvGrpSpPr>
            <p:cNvPr id="22" name="Group 21"/>
            <p:cNvGrpSpPr/>
            <p:nvPr/>
          </p:nvGrpSpPr>
          <p:grpSpPr>
            <a:xfrm>
              <a:off x="126542" y="307764"/>
              <a:ext cx="2026970" cy="633563"/>
              <a:chOff x="126542" y="307764"/>
              <a:chExt cx="2026970" cy="633563"/>
            </a:xfrm>
          </p:grpSpPr>
          <p:cxnSp>
            <p:nvCxnSpPr>
              <p:cNvPr id="23" name="Straight Arrow Connector 22"/>
              <p:cNvCxnSpPr>
                <a:stCxn id="25" idx="0"/>
              </p:cNvCxnSpPr>
              <p:nvPr/>
            </p:nvCxnSpPr>
            <p:spPr>
              <a:xfrm flipV="1">
                <a:off x="1148792" y="647020"/>
                <a:ext cx="125288" cy="178590"/>
              </a:xfrm>
              <a:prstGeom prst="straightConnector1">
                <a:avLst/>
              </a:prstGeom>
              <a:noFill/>
              <a:ln w="9525" cap="flat" cmpd="sng" algn="ctr">
                <a:solidFill>
                  <a:srgbClr val="4F81BD"/>
                </a:solidFill>
                <a:prstDash val="solid"/>
                <a:tailEnd type="arrow"/>
              </a:ln>
              <a:effectLst/>
            </p:spPr>
          </p:cxnSp>
          <p:cxnSp>
            <p:nvCxnSpPr>
              <p:cNvPr id="24" name="Straight Arrow Connector 23"/>
              <p:cNvCxnSpPr>
                <a:stCxn id="25" idx="0"/>
              </p:cNvCxnSpPr>
              <p:nvPr/>
            </p:nvCxnSpPr>
            <p:spPr>
              <a:xfrm flipH="1" flipV="1">
                <a:off x="891585" y="647020"/>
                <a:ext cx="257207" cy="178590"/>
              </a:xfrm>
              <a:prstGeom prst="straightConnector1">
                <a:avLst/>
              </a:prstGeom>
              <a:noFill/>
              <a:ln w="9525" cap="flat" cmpd="sng" algn="ctr">
                <a:solidFill>
                  <a:srgbClr val="4F81BD"/>
                </a:solidFill>
                <a:prstDash val="solid"/>
                <a:tailEnd type="arrow"/>
              </a:ln>
              <a:effectLst/>
            </p:spPr>
          </p:cxnSp>
          <p:sp>
            <p:nvSpPr>
              <p:cNvPr id="25" name="TextBox 32"/>
              <p:cNvSpPr txBox="1"/>
              <p:nvPr/>
            </p:nvSpPr>
            <p:spPr>
              <a:xfrm>
                <a:off x="783338" y="825609"/>
                <a:ext cx="730908" cy="11571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imes New Roman" panose="02020603050405020304" pitchFamily="18" charset="0"/>
                    <a:ea typeface="SimSun"/>
                    <a:cs typeface="Times New Roman" panose="02020603050405020304" pitchFamily="18" charset="0"/>
                  </a:rPr>
                  <a:t>~5% gaps</a:t>
                </a:r>
                <a:endParaRPr kumimoji="0" lang="en-US" sz="1600" b="0" i="0" u="none" strike="noStrike" kern="0" cap="none" spc="0" normalizeH="0" baseline="0" noProof="0">
                  <a:ln>
                    <a:noFill/>
                  </a:ln>
                  <a:solidFill>
                    <a:sysClr val="windowText" lastClr="000000"/>
                  </a:solidFill>
                  <a:effectLst/>
                  <a:uLnTx/>
                  <a:uFillTx/>
                  <a:latin typeface="Times New Roman" panose="02020603050405020304" pitchFamily="18" charset="0"/>
                  <a:ea typeface="SimSun"/>
                  <a:cs typeface="Times New Roman" panose="02020603050405020304" pitchFamily="18" charset="0"/>
                </a:endParaRPr>
              </a:p>
            </p:txBody>
          </p:sp>
          <p:sp>
            <p:nvSpPr>
              <p:cNvPr id="26" name="TextBox 33"/>
              <p:cNvSpPr txBox="1"/>
              <p:nvPr/>
            </p:nvSpPr>
            <p:spPr>
              <a:xfrm>
                <a:off x="126542" y="324386"/>
                <a:ext cx="846455" cy="11571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SimSun"/>
                    <a:cs typeface="Times New Roman" panose="02020603050405020304" pitchFamily="18" charset="0"/>
                  </a:rPr>
                  <a:t>Down </a:t>
                </a: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SimSun"/>
                    <a:cs typeface="Times New Roman" panose="02020603050405020304" pitchFamily="18" charset="0"/>
                  </a:rPr>
                  <a:t>polarized bunch train</a:t>
                </a:r>
                <a:endParaRPr kumimoji="0" lang="en-US" sz="16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SimSun"/>
                  <a:cs typeface="Times New Roman" panose="02020603050405020304" pitchFamily="18" charset="0"/>
                </a:endParaRPr>
              </a:p>
            </p:txBody>
          </p:sp>
          <p:sp>
            <p:nvSpPr>
              <p:cNvPr id="27" name="TextBox 34"/>
              <p:cNvSpPr txBox="1"/>
              <p:nvPr/>
            </p:nvSpPr>
            <p:spPr>
              <a:xfrm>
                <a:off x="1306422" y="307764"/>
                <a:ext cx="847090" cy="11571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SimSun"/>
                    <a:cs typeface="Times New Roman" panose="02020603050405020304" pitchFamily="18" charset="0"/>
                  </a:rPr>
                  <a:t>Up </a:t>
                </a: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SimSun"/>
                    <a:cs typeface="Times New Roman" panose="02020603050405020304" pitchFamily="18" charset="0"/>
                  </a:rPr>
                  <a:t>polarized bunch train</a:t>
                </a:r>
                <a:endParaRPr kumimoji="0" lang="en-US" sz="16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SimSun"/>
                  <a:cs typeface="Times New Roman" panose="02020603050405020304" pitchFamily="18" charset="0"/>
                </a:endParaRPr>
              </a:p>
            </p:txBody>
          </p:sp>
        </p:grpSp>
      </p:grpSp>
    </p:spTree>
    <p:extLst>
      <p:ext uri="{BB962C8B-B14F-4D97-AF65-F5344CB8AC3E}">
        <p14:creationId xmlns:p14="http://schemas.microsoft.com/office/powerpoint/2010/main" val="38552591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399"/>
            <a:ext cx="8534400" cy="2209801"/>
          </a:xfrm>
        </p:spPr>
        <p:txBody>
          <a:bodyPr/>
          <a:lstStyle/>
          <a:p>
            <a:pPr marL="457200" indent="-457200" algn="just">
              <a:buFont typeface="Arial" panose="020B0604020202020204" pitchFamily="34" charset="0"/>
              <a:buChar char="•"/>
            </a:pPr>
            <a:r>
              <a:rPr lang="en-US" dirty="0" smtClean="0">
                <a:latin typeface="Times" pitchFamily="18" charset="0"/>
              </a:rPr>
              <a:t>5.5 passes recirculating </a:t>
            </a:r>
            <a:r>
              <a:rPr lang="en-US" dirty="0">
                <a:latin typeface="Times" pitchFamily="18" charset="0"/>
              </a:rPr>
              <a:t>linac, newly upgraded to 12GeV </a:t>
            </a:r>
          </a:p>
          <a:p>
            <a:pPr marL="457200" indent="-457200" algn="just">
              <a:buFont typeface="Arial" panose="020B0604020202020204" pitchFamily="34" charset="0"/>
              <a:buChar char="•"/>
            </a:pPr>
            <a:r>
              <a:rPr lang="en-US" dirty="0">
                <a:latin typeface="Times" pitchFamily="18" charset="0"/>
              </a:rPr>
              <a:t>Beam gets accelerated 6 passes in north linac, 5 passes  in south</a:t>
            </a:r>
          </a:p>
          <a:p>
            <a:pPr marL="457200" indent="-457200" algn="just">
              <a:buFont typeface="Arial" panose="020B0604020202020204" pitchFamily="34" charset="0"/>
              <a:buChar char="•"/>
            </a:pPr>
            <a:r>
              <a:rPr lang="en-US" dirty="0">
                <a:latin typeface="Times" pitchFamily="18" charset="0"/>
              </a:rPr>
              <a:t>Provides </a:t>
            </a:r>
            <a:r>
              <a:rPr lang="en-US" dirty="0" smtClean="0">
                <a:latin typeface="Times" pitchFamily="18" charset="0"/>
              </a:rPr>
              <a:t>~1MW </a:t>
            </a:r>
            <a:r>
              <a:rPr lang="en-US" dirty="0">
                <a:latin typeface="Times" pitchFamily="18" charset="0"/>
              </a:rPr>
              <a:t>CW extracted beam </a:t>
            </a:r>
            <a:r>
              <a:rPr lang="en-US" dirty="0" smtClean="0">
                <a:latin typeface="Times" pitchFamily="18" charset="0"/>
              </a:rPr>
              <a:t>power, with ~2.6MW installed klystron power  </a:t>
            </a:r>
            <a:endParaRPr lang="en-US" dirty="0">
              <a:latin typeface="Times" pitchFamily="18" charset="0"/>
            </a:endParaRPr>
          </a:p>
          <a:p>
            <a:pPr marL="457200" indent="-457200" algn="just">
              <a:buFont typeface="Arial" panose="020B0604020202020204" pitchFamily="34" charset="0"/>
              <a:buChar char="•"/>
            </a:pPr>
            <a:r>
              <a:rPr lang="en-US" dirty="0">
                <a:latin typeface="Times" pitchFamily="18" charset="0"/>
              </a:rPr>
              <a:t>~0.5MW </a:t>
            </a:r>
            <a:r>
              <a:rPr lang="en-US" dirty="0" smtClean="0">
                <a:latin typeface="Times" pitchFamily="18" charset="0"/>
              </a:rPr>
              <a:t>CW RF </a:t>
            </a:r>
            <a:r>
              <a:rPr lang="en-US" dirty="0">
                <a:latin typeface="Times" pitchFamily="18" charset="0"/>
              </a:rPr>
              <a:t>to beam power in each of north and south linacs</a:t>
            </a:r>
          </a:p>
          <a:p>
            <a:pPr marL="457200" indent="-457200" algn="just">
              <a:buFont typeface="Arial" panose="020B0604020202020204" pitchFamily="34" charset="0"/>
              <a:buChar char="•"/>
            </a:pPr>
            <a:r>
              <a:rPr lang="en-US" dirty="0">
                <a:latin typeface="Times" pitchFamily="18" charset="0"/>
              </a:rPr>
              <a:t>RF frequency 1497MHz, 4.2µs revolution time</a:t>
            </a:r>
          </a:p>
          <a:p>
            <a:pPr marL="457200" indent="-457200" algn="just">
              <a:buFont typeface="Arial" panose="020B0604020202020204" pitchFamily="34" charset="0"/>
              <a:buChar char="•"/>
            </a:pPr>
            <a:r>
              <a:rPr lang="en-US" dirty="0">
                <a:latin typeface="Times" pitchFamily="18" charset="0"/>
              </a:rPr>
              <a:t>10 new C100 cryomodules, 40 original C50/C25 </a:t>
            </a:r>
            <a:r>
              <a:rPr lang="en-US" dirty="0" smtClean="0">
                <a:latin typeface="Times" pitchFamily="18" charset="0"/>
              </a:rPr>
              <a:t>cryomodules</a:t>
            </a:r>
            <a:endParaRPr lang="en-US" dirty="0">
              <a:latin typeface="Times" pitchFamily="18" charset="0"/>
            </a:endParaRPr>
          </a:p>
        </p:txBody>
      </p:sp>
      <p:sp>
        <p:nvSpPr>
          <p:cNvPr id="3" name="Title 2"/>
          <p:cNvSpPr>
            <a:spLocks noGrp="1"/>
          </p:cNvSpPr>
          <p:nvPr>
            <p:ph type="title"/>
          </p:nvPr>
        </p:nvSpPr>
        <p:spPr/>
        <p:txBody>
          <a:bodyPr/>
          <a:lstStyle/>
          <a:p>
            <a:r>
              <a:rPr lang="en-US" sz="2000" dirty="0" smtClean="0">
                <a:latin typeface="Comic Sans MS" panose="030F0702030302020204" pitchFamily="66" charset="0"/>
              </a:rPr>
              <a:t>Overview: CEBAF</a:t>
            </a:r>
            <a:endParaRPr lang="en-US" sz="2000" dirty="0">
              <a:latin typeface="Comic Sans MS" panose="030F0702030302020204" pitchFamily="66" charset="0"/>
            </a:endParaRPr>
          </a:p>
        </p:txBody>
      </p:sp>
      <p:sp>
        <p:nvSpPr>
          <p:cNvPr id="4" name="Slide Number Placeholder 3"/>
          <p:cNvSpPr>
            <a:spLocks noGrp="1"/>
          </p:cNvSpPr>
          <p:nvPr>
            <p:ph type="sldNum" sz="quarter" idx="10"/>
          </p:nvPr>
        </p:nvSpPr>
        <p:spPr/>
        <p:txBody>
          <a:bodyPr/>
          <a:lstStyle/>
          <a:p>
            <a:pPr>
              <a:defRPr/>
            </a:pPr>
            <a:fld id="{08D621CD-FDE4-4A9C-867E-F9942A440963}" type="slidenum">
              <a:rPr lang="en-US" altLang="en-US" smtClean="0"/>
              <a:pPr>
                <a:defRPr/>
              </a:pPr>
              <a:t>5</a:t>
            </a:fld>
            <a:endParaRPr lang="en-US" alt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06992" y="2895600"/>
            <a:ext cx="3953832" cy="3457359"/>
          </a:xfrm>
          <a:prstGeom prst="rect">
            <a:avLst/>
          </a:prstGeom>
          <a:noFill/>
        </p:spPr>
      </p:pic>
    </p:spTree>
    <p:extLst>
      <p:ext uri="{BB962C8B-B14F-4D97-AF65-F5344CB8AC3E}">
        <p14:creationId xmlns:p14="http://schemas.microsoft.com/office/powerpoint/2010/main" val="16908327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457200" y="1067365"/>
                <a:ext cx="4114800" cy="3429001"/>
              </a:xfrm>
            </p:spPr>
            <p:txBody>
              <a:bodyPr/>
              <a:lstStyle/>
              <a:p>
                <a:pPr marL="0" indent="0">
                  <a:spcBef>
                    <a:spcPts val="600"/>
                  </a:spcBef>
                  <a:buNone/>
                </a:pPr>
                <a:r>
                  <a:rPr lang="en-US" sz="1600" dirty="0" smtClean="0">
                    <a:latin typeface="Times" pitchFamily="18" charset="0"/>
                  </a:rPr>
                  <a:t>Bunch repetition rate from the electron gun should be integer fraction of both CEBAF and the collider ring</a:t>
                </a:r>
              </a:p>
              <a:p>
                <a:pPr marL="0" indent="0">
                  <a:lnSpc>
                    <a:spcPct val="150000"/>
                  </a:lnSpc>
                  <a:spcBef>
                    <a:spcPts val="600"/>
                  </a:spcBef>
                  <a:spcAft>
                    <a:spcPts val="0"/>
                  </a:spcAft>
                  <a:buNone/>
                </a:pPr>
                <a14:m>
                  <m:oMathPara xmlns:m="http://schemas.openxmlformats.org/officeDocument/2006/math">
                    <m:oMathParaPr>
                      <m:jc m:val="centerGroup"/>
                    </m:oMathParaPr>
                    <m:oMath xmlns:m="http://schemas.openxmlformats.org/officeDocument/2006/math">
                      <m:sSub>
                        <m:sSubPr>
                          <m:ctrlPr>
                            <a:rPr lang="en-US" sz="1600" i="1">
                              <a:latin typeface="Cambria Math"/>
                              <a:cs typeface="Times New Roman" panose="02020603050405020304" pitchFamily="18" charset="0"/>
                            </a:rPr>
                          </m:ctrlPr>
                        </m:sSubPr>
                        <m:e>
                          <m:r>
                            <a:rPr lang="en-US" sz="1600" i="1">
                              <a:latin typeface="Cambria Math"/>
                              <a:cs typeface="Times New Roman" panose="02020603050405020304" pitchFamily="18" charset="0"/>
                            </a:rPr>
                            <m:t>𝑓</m:t>
                          </m:r>
                        </m:e>
                        <m:sub>
                          <m:r>
                            <a:rPr lang="en-US" sz="1600" b="0" i="1" smtClean="0">
                              <a:latin typeface="Cambria Math"/>
                              <a:cs typeface="Times New Roman" panose="02020603050405020304" pitchFamily="18" charset="0"/>
                            </a:rPr>
                            <m:t>𝐶𝐸𝐵𝐴𝐹</m:t>
                          </m:r>
                        </m:sub>
                      </m:sSub>
                      <m:r>
                        <a:rPr lang="en-US" sz="1600" b="0" i="1" smtClean="0">
                          <a:latin typeface="Cambria Math"/>
                          <a:cs typeface="Times New Roman" panose="02020603050405020304" pitchFamily="18" charset="0"/>
                        </a:rPr>
                        <m:t>=1497 </m:t>
                      </m:r>
                      <m:r>
                        <a:rPr lang="en-US" sz="1600" b="0" i="1" smtClean="0">
                          <a:latin typeface="Cambria Math"/>
                          <a:cs typeface="Times New Roman" panose="02020603050405020304" pitchFamily="18" charset="0"/>
                        </a:rPr>
                        <m:t>𝑀𝐻𝑧</m:t>
                      </m:r>
                    </m:oMath>
                  </m:oMathPara>
                </a14:m>
                <a:endParaRPr lang="en-US" sz="1600" b="0" dirty="0" smtClean="0">
                  <a:latin typeface="Times" pitchFamily="18" charset="0"/>
                  <a:cs typeface="Times New Roman" panose="02020603050405020304" pitchFamily="18" charset="0"/>
                </a:endParaRPr>
              </a:p>
              <a:p>
                <a:pPr marL="0" indent="0">
                  <a:lnSpc>
                    <a:spcPct val="150000"/>
                  </a:lnSpc>
                  <a:spcBef>
                    <a:spcPts val="600"/>
                  </a:spcBef>
                  <a:spcAft>
                    <a:spcPts val="0"/>
                  </a:spcAft>
                  <a:buNone/>
                </a:pPr>
                <a14:m>
                  <m:oMathPara xmlns:m="http://schemas.openxmlformats.org/officeDocument/2006/math">
                    <m:oMathParaPr>
                      <m:jc m:val="centerGroup"/>
                    </m:oMathParaPr>
                    <m:oMath xmlns:m="http://schemas.openxmlformats.org/officeDocument/2006/math">
                      <m:sSub>
                        <m:sSubPr>
                          <m:ctrlPr>
                            <a:rPr lang="en-US" sz="1600" i="1">
                              <a:latin typeface="Cambria Math"/>
                              <a:cs typeface="Times New Roman" panose="02020603050405020304" pitchFamily="18" charset="0"/>
                            </a:rPr>
                          </m:ctrlPr>
                        </m:sSubPr>
                        <m:e>
                          <m:r>
                            <a:rPr lang="en-US" sz="1600" i="1">
                              <a:latin typeface="Cambria Math"/>
                              <a:cs typeface="Times New Roman" panose="02020603050405020304" pitchFamily="18" charset="0"/>
                            </a:rPr>
                            <m:t>𝑓</m:t>
                          </m:r>
                        </m:e>
                        <m:sub>
                          <m:r>
                            <a:rPr lang="en-US" sz="1600" b="0" i="1" smtClean="0">
                              <a:latin typeface="Cambria Math"/>
                              <a:cs typeface="Times New Roman" panose="02020603050405020304" pitchFamily="18" charset="0"/>
                            </a:rPr>
                            <m:t>𝑔𝑢𝑛</m:t>
                          </m:r>
                        </m:sub>
                      </m:sSub>
                      <m:r>
                        <a:rPr lang="en-US" sz="1600" i="1">
                          <a:latin typeface="Cambria Math"/>
                          <a:cs typeface="Times New Roman" panose="02020603050405020304" pitchFamily="18" charset="0"/>
                        </a:rPr>
                        <m:t>=</m:t>
                      </m:r>
                      <m:f>
                        <m:fPr>
                          <m:ctrlPr>
                            <a:rPr lang="en-US" sz="1600" b="0" i="1" smtClean="0">
                              <a:latin typeface="Cambria Math"/>
                              <a:cs typeface="Times New Roman" panose="02020603050405020304" pitchFamily="18" charset="0"/>
                            </a:rPr>
                          </m:ctrlPr>
                        </m:fPr>
                        <m:num>
                          <m:r>
                            <a:rPr lang="en-US" sz="1600" i="1">
                              <a:latin typeface="Cambria Math"/>
                              <a:cs typeface="Times New Roman" panose="02020603050405020304" pitchFamily="18" charset="0"/>
                            </a:rPr>
                            <m:t>1497</m:t>
                          </m:r>
                        </m:num>
                        <m:den>
                          <m:r>
                            <a:rPr lang="en-US" sz="1600" b="0" i="1" smtClean="0">
                              <a:latin typeface="Cambria Math"/>
                              <a:cs typeface="Times New Roman" panose="02020603050405020304" pitchFamily="18" charset="0"/>
                            </a:rPr>
                            <m:t>22</m:t>
                          </m:r>
                        </m:den>
                      </m:f>
                      <m:r>
                        <a:rPr lang="en-US" sz="1600" b="0" i="1" smtClean="0">
                          <a:latin typeface="Cambria Math"/>
                          <a:cs typeface="Times New Roman" panose="02020603050405020304" pitchFamily="18" charset="0"/>
                        </a:rPr>
                        <m:t>𝑀𝐻𝑧</m:t>
                      </m:r>
                      <m:r>
                        <a:rPr lang="en-US" sz="1600" b="0" i="1" smtClean="0">
                          <a:latin typeface="Cambria Math"/>
                          <a:cs typeface="Times New Roman" panose="02020603050405020304" pitchFamily="18" charset="0"/>
                        </a:rPr>
                        <m:t>=68.045 </m:t>
                      </m:r>
                      <m:r>
                        <a:rPr lang="en-US" sz="1600" b="0" i="1" smtClean="0">
                          <a:latin typeface="Cambria Math"/>
                          <a:cs typeface="Times New Roman" panose="02020603050405020304" pitchFamily="18" charset="0"/>
                        </a:rPr>
                        <m:t>𝑀𝐻𝑧</m:t>
                      </m:r>
                    </m:oMath>
                  </m:oMathPara>
                </a14:m>
                <a:endParaRPr lang="en-US" sz="1600" dirty="0">
                  <a:latin typeface="Times" pitchFamily="18" charset="0"/>
                  <a:cs typeface="Times New Roman" panose="02020603050405020304" pitchFamily="18" charset="0"/>
                </a:endParaRPr>
              </a:p>
              <a:p>
                <a:pPr marL="0" indent="0">
                  <a:lnSpc>
                    <a:spcPct val="150000"/>
                  </a:lnSpc>
                  <a:spcBef>
                    <a:spcPts val="600"/>
                  </a:spcBef>
                  <a:spcAft>
                    <a:spcPts val="0"/>
                  </a:spcAft>
                  <a:buNone/>
                </a:pPr>
                <a14:m>
                  <m:oMathPara xmlns:m="http://schemas.openxmlformats.org/officeDocument/2006/math">
                    <m:oMathParaPr>
                      <m:jc m:val="centerGroup"/>
                    </m:oMathParaPr>
                    <m:oMath xmlns:m="http://schemas.openxmlformats.org/officeDocument/2006/math">
                      <m:sSub>
                        <m:sSubPr>
                          <m:ctrlPr>
                            <a:rPr lang="en-US" sz="1600" i="1">
                              <a:latin typeface="Cambria Math"/>
                              <a:cs typeface="Times New Roman" panose="02020603050405020304" pitchFamily="18" charset="0"/>
                            </a:rPr>
                          </m:ctrlPr>
                        </m:sSubPr>
                        <m:e>
                          <m:r>
                            <a:rPr lang="en-US" sz="1600" i="1">
                              <a:latin typeface="Cambria Math"/>
                              <a:cs typeface="Times New Roman" panose="02020603050405020304" pitchFamily="18" charset="0"/>
                            </a:rPr>
                            <m:t>𝑓</m:t>
                          </m:r>
                        </m:e>
                        <m:sub>
                          <m:r>
                            <a:rPr lang="en-US" sz="1600" b="0" i="1" smtClean="0">
                              <a:latin typeface="Cambria Math"/>
                              <a:cs typeface="Times New Roman" panose="02020603050405020304" pitchFamily="18" charset="0"/>
                            </a:rPr>
                            <m:t>𝑅𝑖𝑛𝑔</m:t>
                          </m:r>
                        </m:sub>
                      </m:sSub>
                      <m:r>
                        <a:rPr lang="en-US" sz="1600" i="1">
                          <a:latin typeface="Cambria Math"/>
                          <a:cs typeface="Times New Roman" panose="02020603050405020304" pitchFamily="18" charset="0"/>
                        </a:rPr>
                        <m:t>=</m:t>
                      </m:r>
                      <m:r>
                        <a:rPr lang="en-US" sz="1600" b="0" i="1" smtClean="0">
                          <a:latin typeface="Cambria Math"/>
                          <a:cs typeface="Times New Roman" panose="02020603050405020304" pitchFamily="18" charset="0"/>
                        </a:rPr>
                        <m:t>7</m:t>
                      </m:r>
                      <m:sSub>
                        <m:sSubPr>
                          <m:ctrlPr>
                            <a:rPr lang="en-US" sz="1600" b="0" i="1" smtClean="0">
                              <a:latin typeface="Cambria Math"/>
                              <a:cs typeface="Times New Roman" panose="02020603050405020304" pitchFamily="18" charset="0"/>
                            </a:rPr>
                          </m:ctrlPr>
                        </m:sSubPr>
                        <m:e>
                          <m:r>
                            <a:rPr lang="en-US" sz="1600" b="0" i="1" smtClean="0">
                              <a:latin typeface="Cambria Math"/>
                              <a:cs typeface="Times New Roman" panose="02020603050405020304" pitchFamily="18" charset="0"/>
                            </a:rPr>
                            <m:t>×</m:t>
                          </m:r>
                          <m:r>
                            <a:rPr lang="en-US" sz="1600" b="0" i="1" smtClean="0">
                              <a:latin typeface="Cambria Math"/>
                              <a:cs typeface="Times New Roman" panose="02020603050405020304" pitchFamily="18" charset="0"/>
                            </a:rPr>
                            <m:t>𝑓</m:t>
                          </m:r>
                        </m:e>
                        <m:sub>
                          <m:r>
                            <a:rPr lang="en-US" sz="1600" b="0" i="1" smtClean="0">
                              <a:latin typeface="Cambria Math"/>
                              <a:cs typeface="Times New Roman" panose="02020603050405020304" pitchFamily="18" charset="0"/>
                            </a:rPr>
                            <m:t>𝑔𝑢𝑛</m:t>
                          </m:r>
                        </m:sub>
                      </m:sSub>
                      <m:r>
                        <a:rPr lang="en-US" sz="1600" b="0" i="1" smtClean="0">
                          <a:latin typeface="Cambria Math"/>
                          <a:cs typeface="Times New Roman" panose="02020603050405020304" pitchFamily="18" charset="0"/>
                        </a:rPr>
                        <m:t>=476.318</m:t>
                      </m:r>
                      <m:r>
                        <a:rPr lang="en-US" sz="1600" i="1">
                          <a:latin typeface="Cambria Math"/>
                          <a:cs typeface="Times New Roman" panose="02020603050405020304" pitchFamily="18" charset="0"/>
                        </a:rPr>
                        <m:t> </m:t>
                      </m:r>
                      <m:r>
                        <a:rPr lang="en-US" sz="1600" i="1">
                          <a:latin typeface="Cambria Math"/>
                          <a:cs typeface="Times New Roman" panose="02020603050405020304" pitchFamily="18" charset="0"/>
                        </a:rPr>
                        <m:t>𝑀𝐻𝑧</m:t>
                      </m:r>
                    </m:oMath>
                  </m:oMathPara>
                </a14:m>
                <a:endParaRPr lang="en-US" sz="1600" dirty="0" smtClean="0">
                  <a:latin typeface="Times" pitchFamily="18" charset="0"/>
                  <a:cs typeface="Times New Roman" panose="02020603050405020304" pitchFamily="18" charset="0"/>
                </a:endParaRPr>
              </a:p>
              <a:p>
                <a:pPr marL="0" indent="0">
                  <a:spcBef>
                    <a:spcPts val="600"/>
                  </a:spcBef>
                  <a:spcAft>
                    <a:spcPts val="0"/>
                  </a:spcAft>
                  <a:buNone/>
                </a:pPr>
                <a:r>
                  <a:rPr lang="en-US" sz="1600" dirty="0" smtClean="0">
                    <a:latin typeface="Times" pitchFamily="18" charset="0"/>
                    <a:cs typeface="Times New Roman" panose="02020603050405020304" pitchFamily="18" charset="0"/>
                  </a:rPr>
                  <a:t>476.3MHz falls within the tuning range of PEP-II  RF cavities and klystrons, even with the detuning budgeted for beam loading and Robinson instability</a:t>
                </a:r>
                <a:endParaRPr lang="en-US" sz="1600" dirty="0">
                  <a:latin typeface="Times" pitchFamily="18" charset="0"/>
                  <a:cs typeface="Times New Roman" panose="02020603050405020304" pitchFamily="18" charset="0"/>
                </a:endParaRPr>
              </a:p>
              <a:p>
                <a:pPr marL="0" indent="0">
                  <a:lnSpc>
                    <a:spcPct val="150000"/>
                  </a:lnSpc>
                  <a:spcBef>
                    <a:spcPts val="600"/>
                  </a:spcBef>
                  <a:spcAft>
                    <a:spcPts val="0"/>
                  </a:spcAft>
                  <a:buNone/>
                </a:pPr>
                <a:endParaRPr lang="en-US" sz="1600" dirty="0">
                  <a:latin typeface="Times"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457200" y="1067365"/>
                <a:ext cx="4114800" cy="3429001"/>
              </a:xfrm>
              <a:blipFill rotWithShape="1">
                <a:blip r:embed="rId2"/>
                <a:stretch>
                  <a:fillRect l="-741" t="-355"/>
                </a:stretch>
              </a:blipFill>
            </p:spPr>
            <p:txBody>
              <a:bodyPr/>
              <a:lstStyle/>
              <a:p>
                <a:r>
                  <a:rPr lang="en-US">
                    <a:noFill/>
                  </a:rPr>
                  <a:t> </a:t>
                </a:r>
              </a:p>
            </p:txBody>
          </p:sp>
        </mc:Fallback>
      </mc:AlternateContent>
      <p:sp>
        <p:nvSpPr>
          <p:cNvPr id="3" name="Title 2"/>
          <p:cNvSpPr>
            <a:spLocks noGrp="1"/>
          </p:cNvSpPr>
          <p:nvPr>
            <p:ph type="title"/>
          </p:nvPr>
        </p:nvSpPr>
        <p:spPr>
          <a:xfrm>
            <a:off x="685800" y="0"/>
            <a:ext cx="7772400" cy="762000"/>
          </a:xfrm>
        </p:spPr>
        <p:txBody>
          <a:bodyPr/>
          <a:lstStyle/>
          <a:p>
            <a:r>
              <a:rPr lang="en-US" sz="2000" dirty="0" smtClean="0">
                <a:latin typeface="Comic Sans MS" panose="030F0702030302020204" pitchFamily="66" charset="0"/>
              </a:rPr>
              <a:t>Frequency Matching</a:t>
            </a:r>
            <a:endParaRPr lang="en-US" sz="2000" dirty="0">
              <a:latin typeface="Comic Sans MS" panose="030F0702030302020204" pitchFamily="66" charset="0"/>
            </a:endParaRPr>
          </a:p>
        </p:txBody>
      </p:sp>
      <p:sp>
        <p:nvSpPr>
          <p:cNvPr id="4" name="Slide Number Placeholder 3"/>
          <p:cNvSpPr>
            <a:spLocks noGrp="1"/>
          </p:cNvSpPr>
          <p:nvPr>
            <p:ph type="sldNum" sz="quarter" idx="10"/>
          </p:nvPr>
        </p:nvSpPr>
        <p:spPr/>
        <p:txBody>
          <a:bodyPr/>
          <a:lstStyle/>
          <a:p>
            <a:pPr>
              <a:defRPr/>
            </a:pPr>
            <a:fld id="{08D621CD-FDE4-4A9C-867E-F9942A440963}" type="slidenum">
              <a:rPr lang="en-US" altLang="en-US" smtClean="0"/>
              <a:pPr>
                <a:defRPr/>
              </a:pPr>
              <a:t>6</a:t>
            </a:fld>
            <a:endParaRPr lang="en-US" altLang="en-US"/>
          </a:p>
        </p:txBody>
      </p:sp>
      <p:pic>
        <p:nvPicPr>
          <p:cNvPr id="5" name="Picture 4"/>
          <p:cNvPicPr>
            <a:picLocks noChangeAspect="1"/>
          </p:cNvPicPr>
          <p:nvPr/>
        </p:nvPicPr>
        <p:blipFill>
          <a:blip r:embed="rId3"/>
          <a:stretch>
            <a:fillRect/>
          </a:stretch>
        </p:blipFill>
        <p:spPr>
          <a:xfrm>
            <a:off x="4953000" y="990600"/>
            <a:ext cx="3579819" cy="3103778"/>
          </a:xfrm>
          <a:prstGeom prst="rect">
            <a:avLst/>
          </a:prstGeom>
        </p:spPr>
      </p:pic>
      <p:sp>
        <p:nvSpPr>
          <p:cNvPr id="6" name="TextBox 5"/>
          <p:cNvSpPr txBox="1"/>
          <p:nvPr/>
        </p:nvSpPr>
        <p:spPr>
          <a:xfrm>
            <a:off x="5423427" y="4252594"/>
            <a:ext cx="2428871" cy="584775"/>
          </a:xfrm>
          <a:prstGeom prst="rect">
            <a:avLst/>
          </a:prstGeom>
          <a:noFill/>
        </p:spPr>
        <p:txBody>
          <a:bodyPr wrap="none" rtlCol="0">
            <a:spAutoFit/>
          </a:bodyPr>
          <a:lstStyle/>
          <a:p>
            <a:pPr algn="ctr"/>
            <a:r>
              <a:rPr lang="en-US" sz="1600" dirty="0" smtClean="0">
                <a:solidFill>
                  <a:prstClr val="black"/>
                </a:solidFill>
                <a:latin typeface="Times New Roman" panose="02020603050405020304" pitchFamily="18" charset="0"/>
                <a:cs typeface="Times New Roman" panose="02020603050405020304" pitchFamily="18" charset="0"/>
              </a:rPr>
              <a:t>PEP-II Cavity tuning range</a:t>
            </a:r>
          </a:p>
          <a:p>
            <a:pPr algn="ctr"/>
            <a:r>
              <a:rPr lang="en-US" sz="1600" dirty="0" smtClean="0">
                <a:solidFill>
                  <a:prstClr val="black"/>
                </a:solidFill>
                <a:latin typeface="Times New Roman" panose="02020603050405020304" pitchFamily="18" charset="0"/>
                <a:cs typeface="Times New Roman" panose="02020603050405020304" pitchFamily="18" charset="0"/>
              </a:rPr>
              <a:t>(SLAC-PUB-7502)</a:t>
            </a:r>
            <a:endParaRPr lang="en-US" sz="16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36586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0"/>
            <a:ext cx="7772400" cy="762000"/>
          </a:xfrm>
        </p:spPr>
        <p:txBody>
          <a:bodyPr/>
          <a:lstStyle/>
          <a:p>
            <a:r>
              <a:rPr lang="en-US" sz="2000" dirty="0" smtClean="0">
                <a:latin typeface="Comic Sans MS" panose="030F0702030302020204" pitchFamily="66" charset="0"/>
              </a:rPr>
              <a:t>Bunch Train Time Structure Injected into the e-ring</a:t>
            </a:r>
            <a:endParaRPr lang="en-US" sz="2000" dirty="0">
              <a:latin typeface="Comic Sans MS" panose="030F0702030302020204" pitchFamily="66" charset="0"/>
            </a:endParaRPr>
          </a:p>
        </p:txBody>
      </p:sp>
      <p:sp>
        <p:nvSpPr>
          <p:cNvPr id="4" name="Slide Number Placeholder 3"/>
          <p:cNvSpPr>
            <a:spLocks noGrp="1"/>
          </p:cNvSpPr>
          <p:nvPr>
            <p:ph type="sldNum" sz="quarter" idx="10"/>
          </p:nvPr>
        </p:nvSpPr>
        <p:spPr/>
        <p:txBody>
          <a:bodyPr/>
          <a:lstStyle/>
          <a:p>
            <a:pPr>
              <a:defRPr/>
            </a:pPr>
            <a:fld id="{08D621CD-FDE4-4A9C-867E-F9942A440963}" type="slidenum">
              <a:rPr lang="en-US" altLang="en-US" smtClean="0"/>
              <a:pPr>
                <a:defRPr/>
              </a:pPr>
              <a:t>7</a:t>
            </a:fld>
            <a:endParaRPr lang="en-US" altLang="en-US"/>
          </a:p>
        </p:txBody>
      </p:sp>
      <p:grpSp>
        <p:nvGrpSpPr>
          <p:cNvPr id="141" name="Group 140"/>
          <p:cNvGrpSpPr>
            <a:grpSpLocks noChangeAspect="1"/>
          </p:cNvGrpSpPr>
          <p:nvPr/>
        </p:nvGrpSpPr>
        <p:grpSpPr>
          <a:xfrm>
            <a:off x="306166" y="2272507"/>
            <a:ext cx="8312038" cy="2198810"/>
            <a:chOff x="411834" y="2038856"/>
            <a:chExt cx="6157070" cy="1628748"/>
          </a:xfrm>
        </p:grpSpPr>
        <p:grpSp>
          <p:nvGrpSpPr>
            <p:cNvPr id="142" name="Group 125"/>
            <p:cNvGrpSpPr>
              <a:grpSpLocks/>
            </p:cNvGrpSpPr>
            <p:nvPr/>
          </p:nvGrpSpPr>
          <p:grpSpPr bwMode="auto">
            <a:xfrm>
              <a:off x="456700" y="3297838"/>
              <a:ext cx="2742423" cy="200630"/>
              <a:chOff x="301995" y="3629107"/>
              <a:chExt cx="3170650" cy="283735"/>
            </a:xfrm>
          </p:grpSpPr>
          <p:sp>
            <p:nvSpPr>
              <p:cNvPr id="260" name="Content Placeholder 6"/>
              <p:cNvSpPr txBox="1">
                <a:spLocks/>
              </p:cNvSpPr>
              <p:nvPr/>
            </p:nvSpPr>
            <p:spPr bwMode="auto">
              <a:xfrm>
                <a:off x="598296" y="3646416"/>
                <a:ext cx="2347234" cy="266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spcBef>
                    <a:spcPct val="20000"/>
                  </a:spcBef>
                  <a:buBlip>
                    <a:blip r:embed="rId2"/>
                  </a:buBlip>
                  <a:defRPr>
                    <a:solidFill>
                      <a:schemeClr val="tx1"/>
                    </a:solidFill>
                    <a:latin typeface="Arial" charset="0"/>
                    <a:ea typeface="MS PGothic" pitchFamily="34" charset="-128"/>
                    <a:cs typeface="Arial" charset="0"/>
                  </a:defRPr>
                </a:lvl1pPr>
                <a:lvl2pPr marL="742950" indent="-285750" defTabSz="457200" eaLnBrk="0" hangingPunct="0">
                  <a:spcBef>
                    <a:spcPct val="20000"/>
                  </a:spcBef>
                  <a:buChar char="–"/>
                  <a:defRPr>
                    <a:solidFill>
                      <a:schemeClr val="tx1"/>
                    </a:solidFill>
                    <a:latin typeface="Arial" charset="0"/>
                    <a:ea typeface="MS PGothic" pitchFamily="34" charset="-128"/>
                    <a:cs typeface="Arial" charset="0"/>
                  </a:defRPr>
                </a:lvl2pPr>
                <a:lvl3pPr marL="1143000" indent="-228600" defTabSz="457200" eaLnBrk="0" hangingPunct="0">
                  <a:spcBef>
                    <a:spcPct val="20000"/>
                  </a:spcBef>
                  <a:buChar char="•"/>
                  <a:defRPr>
                    <a:solidFill>
                      <a:schemeClr val="tx1"/>
                    </a:solidFill>
                    <a:latin typeface="Arial" charset="0"/>
                    <a:ea typeface="MS PGothic" pitchFamily="34" charset="-128"/>
                    <a:cs typeface="Arial" charset="0"/>
                  </a:defRPr>
                </a:lvl3pPr>
                <a:lvl4pPr marL="1600200" indent="-228600" defTabSz="457200" eaLnBrk="0" hangingPunct="0">
                  <a:spcBef>
                    <a:spcPct val="20000"/>
                  </a:spcBef>
                  <a:buChar char="–"/>
                  <a:defRPr>
                    <a:solidFill>
                      <a:schemeClr val="tx1"/>
                    </a:solidFill>
                    <a:latin typeface="Arial" charset="0"/>
                    <a:ea typeface="MS PGothic" pitchFamily="34" charset="-128"/>
                    <a:cs typeface="Arial" charset="0"/>
                  </a:defRPr>
                </a:lvl4pPr>
                <a:lvl5pPr marL="2057400" indent="-228600" defTabSz="457200" eaLnBrk="0" hangingPunct="0">
                  <a:spcBef>
                    <a:spcPct val="20000"/>
                  </a:spcBef>
                  <a:buChar char="»"/>
                  <a:defRPr>
                    <a:solidFill>
                      <a:schemeClr val="tx1"/>
                    </a:solidFill>
                    <a:latin typeface="Arial" charset="0"/>
                    <a:ea typeface="MS PGothic" pitchFamily="34" charset="-128"/>
                    <a:cs typeface="Arial" charset="0"/>
                  </a:defRPr>
                </a:lvl5pPr>
                <a:lvl6pPr marL="25146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lgn="ctr" eaLnBrk="1" fontAlgn="base" hangingPunct="1">
                  <a:spcAft>
                    <a:spcPct val="0"/>
                  </a:spcAft>
                  <a:buFontTx/>
                  <a:buNone/>
                </a:pPr>
                <a:r>
                  <a:rPr lang="en-US" altLang="en-US" sz="1200" dirty="0" smtClean="0">
                    <a:solidFill>
                      <a:srgbClr val="000000"/>
                    </a:solidFill>
                    <a:latin typeface="+mn-lt"/>
                  </a:rPr>
                  <a:t>~</a:t>
                </a:r>
                <a:r>
                  <a:rPr lang="el-GR" altLang="en-US" sz="1200" dirty="0" smtClean="0">
                    <a:solidFill>
                      <a:srgbClr val="000000"/>
                    </a:solidFill>
                    <a:latin typeface="+mn-lt"/>
                  </a:rPr>
                  <a:t>τ</a:t>
                </a:r>
                <a:r>
                  <a:rPr lang="en-US" altLang="en-US" sz="1200" baseline="-25000" dirty="0" smtClean="0">
                    <a:solidFill>
                      <a:srgbClr val="000000"/>
                    </a:solidFill>
                    <a:latin typeface="+mn-lt"/>
                  </a:rPr>
                  <a:t>d</a:t>
                </a:r>
                <a:r>
                  <a:rPr lang="en-US" altLang="en-US" sz="1200" dirty="0" smtClean="0">
                    <a:solidFill>
                      <a:srgbClr val="000000"/>
                    </a:solidFill>
                    <a:latin typeface="+mn-lt"/>
                  </a:rPr>
                  <a:t>, 6-350ms, ~N+1/2 turns in the ring   </a:t>
                </a:r>
              </a:p>
            </p:txBody>
          </p:sp>
          <p:cxnSp>
            <p:nvCxnSpPr>
              <p:cNvPr id="261" name="Straight Arrow Connector 194"/>
              <p:cNvCxnSpPr>
                <a:cxnSpLocks noChangeShapeType="1"/>
              </p:cNvCxnSpPr>
              <p:nvPr/>
            </p:nvCxnSpPr>
            <p:spPr bwMode="auto">
              <a:xfrm flipV="1">
                <a:off x="301995" y="3629107"/>
                <a:ext cx="3170650" cy="2"/>
              </a:xfrm>
              <a:prstGeom prst="straightConnector1">
                <a:avLst/>
              </a:prstGeom>
              <a:noFill/>
              <a:ln w="9525" algn="ctr">
                <a:solidFill>
                  <a:schemeClr val="tx1"/>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43" name="Group 142"/>
            <p:cNvGrpSpPr>
              <a:grpSpLocks/>
            </p:cNvGrpSpPr>
            <p:nvPr/>
          </p:nvGrpSpPr>
          <p:grpSpPr bwMode="auto">
            <a:xfrm>
              <a:off x="461152" y="2305013"/>
              <a:ext cx="6030587" cy="1302010"/>
              <a:chOff x="1689015" y="2263777"/>
              <a:chExt cx="5967863" cy="1382479"/>
            </a:xfrm>
          </p:grpSpPr>
          <p:cxnSp>
            <p:nvCxnSpPr>
              <p:cNvPr id="258" name="Straight Arrow Connector 257"/>
              <p:cNvCxnSpPr/>
              <p:nvPr/>
            </p:nvCxnSpPr>
            <p:spPr>
              <a:xfrm flipV="1">
                <a:off x="1689015" y="3238728"/>
                <a:ext cx="5967863" cy="10755"/>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59" name="Straight Arrow Connector 2"/>
              <p:cNvCxnSpPr>
                <a:cxnSpLocks noChangeShapeType="1"/>
              </p:cNvCxnSpPr>
              <p:nvPr/>
            </p:nvCxnSpPr>
            <p:spPr bwMode="auto">
              <a:xfrm flipV="1">
                <a:off x="1694498" y="2263777"/>
                <a:ext cx="2255" cy="1382479"/>
              </a:xfrm>
              <a:prstGeom prst="straightConnector1">
                <a:avLst/>
              </a:prstGeom>
              <a:noFill/>
              <a:ln w="19050"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44" name="Content Placeholder 6"/>
            <p:cNvSpPr txBox="1">
              <a:spLocks/>
            </p:cNvSpPr>
            <p:nvPr/>
          </p:nvSpPr>
          <p:spPr bwMode="auto">
            <a:xfrm>
              <a:off x="411834" y="2517988"/>
              <a:ext cx="1682787" cy="202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spcBef>
                  <a:spcPct val="20000"/>
                </a:spcBef>
                <a:buBlip>
                  <a:blip r:embed="rId2"/>
                </a:buBlip>
                <a:defRPr>
                  <a:solidFill>
                    <a:schemeClr val="tx1"/>
                  </a:solidFill>
                  <a:latin typeface="Arial" charset="0"/>
                  <a:ea typeface="MS PGothic" pitchFamily="34" charset="-128"/>
                  <a:cs typeface="Arial" charset="0"/>
                </a:defRPr>
              </a:lvl1pPr>
              <a:lvl2pPr marL="742950" indent="-285750" defTabSz="457200" eaLnBrk="0" hangingPunct="0">
                <a:spcBef>
                  <a:spcPct val="20000"/>
                </a:spcBef>
                <a:buChar char="–"/>
                <a:defRPr>
                  <a:solidFill>
                    <a:schemeClr val="tx1"/>
                  </a:solidFill>
                  <a:latin typeface="Arial" charset="0"/>
                  <a:ea typeface="MS PGothic" pitchFamily="34" charset="-128"/>
                  <a:cs typeface="Arial" charset="0"/>
                </a:defRPr>
              </a:lvl2pPr>
              <a:lvl3pPr marL="1143000" indent="-228600" defTabSz="457200" eaLnBrk="0" hangingPunct="0">
                <a:spcBef>
                  <a:spcPct val="20000"/>
                </a:spcBef>
                <a:buChar char="•"/>
                <a:defRPr>
                  <a:solidFill>
                    <a:schemeClr val="tx1"/>
                  </a:solidFill>
                  <a:latin typeface="Arial" charset="0"/>
                  <a:ea typeface="MS PGothic" pitchFamily="34" charset="-128"/>
                  <a:cs typeface="Arial" charset="0"/>
                </a:defRPr>
              </a:lvl3pPr>
              <a:lvl4pPr marL="1600200" indent="-228600" defTabSz="457200" eaLnBrk="0" hangingPunct="0">
                <a:spcBef>
                  <a:spcPct val="20000"/>
                </a:spcBef>
                <a:buChar char="–"/>
                <a:defRPr>
                  <a:solidFill>
                    <a:schemeClr val="tx1"/>
                  </a:solidFill>
                  <a:latin typeface="Arial" charset="0"/>
                  <a:ea typeface="MS PGothic" pitchFamily="34" charset="-128"/>
                  <a:cs typeface="Arial" charset="0"/>
                </a:defRPr>
              </a:lvl4pPr>
              <a:lvl5pPr marL="2057400" indent="-228600" defTabSz="457200" eaLnBrk="0" hangingPunct="0">
                <a:spcBef>
                  <a:spcPct val="20000"/>
                </a:spcBef>
                <a:buChar char="»"/>
                <a:defRPr>
                  <a:solidFill>
                    <a:schemeClr val="tx1"/>
                  </a:solidFill>
                  <a:latin typeface="Arial" charset="0"/>
                  <a:ea typeface="MS PGothic" pitchFamily="34" charset="-128"/>
                  <a:cs typeface="Arial" charset="0"/>
                </a:defRPr>
              </a:lvl5pPr>
              <a:lvl6pPr marL="25146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lgn="ctr" eaLnBrk="1" fontAlgn="base" hangingPunct="1">
                <a:spcAft>
                  <a:spcPct val="0"/>
                </a:spcAft>
                <a:buFontTx/>
                <a:buNone/>
              </a:pPr>
              <a:r>
                <a:rPr lang="en-US" altLang="en-US" sz="1200" dirty="0" smtClean="0">
                  <a:solidFill>
                    <a:srgbClr val="002060"/>
                  </a:solidFill>
                  <a:latin typeface="+mn-lt"/>
                </a:rPr>
                <a:t>14.69 ns,  68.05 MHz (22 CEBAF buckets, 7 ring buckets)</a:t>
              </a:r>
            </a:p>
          </p:txBody>
        </p:sp>
        <p:cxnSp>
          <p:nvCxnSpPr>
            <p:cNvPr id="145" name="Straight Arrow Connector 219"/>
            <p:cNvCxnSpPr>
              <a:cxnSpLocks noChangeShapeType="1"/>
            </p:cNvCxnSpPr>
            <p:nvPr/>
          </p:nvCxnSpPr>
          <p:spPr bwMode="auto">
            <a:xfrm>
              <a:off x="816677" y="2855239"/>
              <a:ext cx="319280" cy="0"/>
            </a:xfrm>
            <a:prstGeom prst="straightConnector1">
              <a:avLst/>
            </a:prstGeom>
            <a:noFill/>
            <a:ln w="9525" algn="ctr">
              <a:solidFill>
                <a:srgbClr val="002060"/>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6" name="Content Placeholder 2"/>
            <p:cNvSpPr txBox="1">
              <a:spLocks/>
            </p:cNvSpPr>
            <p:nvPr/>
          </p:nvSpPr>
          <p:spPr bwMode="auto">
            <a:xfrm>
              <a:off x="485426" y="2217378"/>
              <a:ext cx="1748259" cy="291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spcBef>
                  <a:spcPct val="20000"/>
                </a:spcBef>
                <a:buBlip>
                  <a:blip r:embed="rId2"/>
                </a:buBlip>
                <a:defRPr>
                  <a:solidFill>
                    <a:schemeClr val="tx1"/>
                  </a:solidFill>
                  <a:latin typeface="Arial" charset="0"/>
                  <a:ea typeface="MS PGothic" pitchFamily="34" charset="-128"/>
                  <a:cs typeface="Arial" charset="0"/>
                </a:defRPr>
              </a:lvl1pPr>
              <a:lvl2pPr marL="742950" indent="-285750" defTabSz="457200" eaLnBrk="0" hangingPunct="0">
                <a:spcBef>
                  <a:spcPct val="20000"/>
                </a:spcBef>
                <a:buChar char="–"/>
                <a:defRPr>
                  <a:solidFill>
                    <a:schemeClr val="tx1"/>
                  </a:solidFill>
                  <a:latin typeface="Arial" charset="0"/>
                  <a:ea typeface="MS PGothic" pitchFamily="34" charset="-128"/>
                  <a:cs typeface="Arial" charset="0"/>
                </a:defRPr>
              </a:lvl2pPr>
              <a:lvl3pPr marL="1143000" indent="-228600" defTabSz="457200" eaLnBrk="0" hangingPunct="0">
                <a:spcBef>
                  <a:spcPct val="20000"/>
                </a:spcBef>
                <a:buChar char="•"/>
                <a:defRPr>
                  <a:solidFill>
                    <a:schemeClr val="tx1"/>
                  </a:solidFill>
                  <a:latin typeface="Arial" charset="0"/>
                  <a:ea typeface="MS PGothic" pitchFamily="34" charset="-128"/>
                  <a:cs typeface="Arial" charset="0"/>
                </a:defRPr>
              </a:lvl3pPr>
              <a:lvl4pPr marL="1600200" indent="-228600" defTabSz="457200" eaLnBrk="0" hangingPunct="0">
                <a:spcBef>
                  <a:spcPct val="20000"/>
                </a:spcBef>
                <a:buChar char="–"/>
                <a:defRPr>
                  <a:solidFill>
                    <a:schemeClr val="tx1"/>
                  </a:solidFill>
                  <a:latin typeface="Arial" charset="0"/>
                  <a:ea typeface="MS PGothic" pitchFamily="34" charset="-128"/>
                  <a:cs typeface="Arial" charset="0"/>
                </a:defRPr>
              </a:lvl4pPr>
              <a:lvl5pPr marL="2057400" indent="-228600" defTabSz="457200" eaLnBrk="0" hangingPunct="0">
                <a:spcBef>
                  <a:spcPct val="20000"/>
                </a:spcBef>
                <a:buChar char="»"/>
                <a:defRPr>
                  <a:solidFill>
                    <a:schemeClr val="tx1"/>
                  </a:solidFill>
                  <a:latin typeface="Arial" charset="0"/>
                  <a:ea typeface="MS PGothic" pitchFamily="34" charset="-128"/>
                  <a:cs typeface="Arial" charset="0"/>
                </a:defRPr>
              </a:lvl5pPr>
              <a:lvl6pPr marL="25146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lgn="ctr" eaLnBrk="1" fontAlgn="base" hangingPunct="1">
                <a:spcAft>
                  <a:spcPct val="0"/>
                </a:spcAft>
                <a:buSzPct val="70000"/>
                <a:buFontTx/>
                <a:buNone/>
              </a:pPr>
              <a:r>
                <a:rPr lang="en-US" altLang="en-US" sz="1200" dirty="0" smtClean="0">
                  <a:solidFill>
                    <a:srgbClr val="000000"/>
                  </a:solidFill>
                  <a:latin typeface="+mn-lt"/>
                </a:rPr>
                <a:t>68.05MHz bunch train, </a:t>
              </a:r>
              <a:r>
                <a:rPr lang="en-US" altLang="en-US" sz="1200" b="1" dirty="0" smtClean="0">
                  <a:solidFill>
                    <a:srgbClr val="000000"/>
                  </a:solidFill>
                  <a:latin typeface="+mn-lt"/>
                </a:rPr>
                <a:t>3.23µs</a:t>
              </a:r>
              <a:r>
                <a:rPr lang="en-US" altLang="en-US" sz="1200" dirty="0" smtClean="0">
                  <a:solidFill>
                    <a:srgbClr val="000000"/>
                  </a:solidFill>
                  <a:latin typeface="+mn-lt"/>
                </a:rPr>
                <a:t> 220 bunches (I</a:t>
              </a:r>
              <a:r>
                <a:rPr lang="en-US" altLang="en-US" sz="1200" baseline="-25000" dirty="0" smtClean="0">
                  <a:solidFill>
                    <a:srgbClr val="000000"/>
                  </a:solidFill>
                  <a:latin typeface="+mn-lt"/>
                </a:rPr>
                <a:t>ave</a:t>
              </a:r>
              <a:r>
                <a:rPr lang="en-US" altLang="en-US" sz="1200" dirty="0" smtClean="0">
                  <a:solidFill>
                    <a:srgbClr val="000000"/>
                  </a:solidFill>
                  <a:latin typeface="+mn-lt"/>
                </a:rPr>
                <a:t>≈2.4mA @3GeV)</a:t>
              </a:r>
            </a:p>
          </p:txBody>
        </p:sp>
        <p:cxnSp>
          <p:nvCxnSpPr>
            <p:cNvPr id="147" name="Straight Arrow Connector 206"/>
            <p:cNvCxnSpPr>
              <a:cxnSpLocks noChangeShapeType="1"/>
            </p:cNvCxnSpPr>
            <p:nvPr/>
          </p:nvCxnSpPr>
          <p:spPr bwMode="auto">
            <a:xfrm>
              <a:off x="2056497" y="2536908"/>
              <a:ext cx="268444" cy="0"/>
            </a:xfrm>
            <a:prstGeom prst="straightConnector1">
              <a:avLst/>
            </a:prstGeom>
            <a:noFill/>
            <a:ln w="12700" algn="ctr">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8" name="Content Placeholder 2"/>
            <p:cNvSpPr txBox="1">
              <a:spLocks/>
            </p:cNvSpPr>
            <p:nvPr/>
          </p:nvSpPr>
          <p:spPr bwMode="auto">
            <a:xfrm>
              <a:off x="495404" y="2038856"/>
              <a:ext cx="2165183" cy="18790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spcBef>
                  <a:spcPct val="20000"/>
                </a:spcBef>
                <a:buBlip>
                  <a:blip r:embed="rId2"/>
                </a:buBlip>
                <a:defRPr>
                  <a:solidFill>
                    <a:schemeClr val="tx1"/>
                  </a:solidFill>
                  <a:latin typeface="Arial" charset="0"/>
                  <a:ea typeface="MS PGothic" pitchFamily="34" charset="-128"/>
                  <a:cs typeface="Arial" charset="0"/>
                </a:defRPr>
              </a:lvl1pPr>
              <a:lvl2pPr marL="742950" indent="-285750" defTabSz="457200" eaLnBrk="0" hangingPunct="0">
                <a:spcBef>
                  <a:spcPct val="20000"/>
                </a:spcBef>
                <a:buChar char="–"/>
                <a:defRPr>
                  <a:solidFill>
                    <a:schemeClr val="tx1"/>
                  </a:solidFill>
                  <a:latin typeface="Arial" charset="0"/>
                  <a:ea typeface="MS PGothic" pitchFamily="34" charset="-128"/>
                  <a:cs typeface="Arial" charset="0"/>
                </a:defRPr>
              </a:lvl2pPr>
              <a:lvl3pPr marL="1143000" indent="-228600" defTabSz="457200" eaLnBrk="0" hangingPunct="0">
                <a:spcBef>
                  <a:spcPct val="20000"/>
                </a:spcBef>
                <a:buChar char="•"/>
                <a:defRPr>
                  <a:solidFill>
                    <a:schemeClr val="tx1"/>
                  </a:solidFill>
                  <a:latin typeface="Arial" charset="0"/>
                  <a:ea typeface="MS PGothic" pitchFamily="34" charset="-128"/>
                  <a:cs typeface="Arial" charset="0"/>
                </a:defRPr>
              </a:lvl3pPr>
              <a:lvl4pPr marL="1600200" indent="-228600" defTabSz="457200" eaLnBrk="0" hangingPunct="0">
                <a:spcBef>
                  <a:spcPct val="20000"/>
                </a:spcBef>
                <a:buChar char="–"/>
                <a:defRPr>
                  <a:solidFill>
                    <a:schemeClr val="tx1"/>
                  </a:solidFill>
                  <a:latin typeface="Arial" charset="0"/>
                  <a:ea typeface="MS PGothic" pitchFamily="34" charset="-128"/>
                  <a:cs typeface="Arial" charset="0"/>
                </a:defRPr>
              </a:lvl4pPr>
              <a:lvl5pPr marL="2057400" indent="-228600" defTabSz="457200" eaLnBrk="0" hangingPunct="0">
                <a:spcBef>
                  <a:spcPct val="20000"/>
                </a:spcBef>
                <a:buChar char="»"/>
                <a:defRPr>
                  <a:solidFill>
                    <a:schemeClr val="tx1"/>
                  </a:solidFill>
                  <a:latin typeface="Arial" charset="0"/>
                  <a:ea typeface="MS PGothic" pitchFamily="34" charset="-128"/>
                  <a:cs typeface="Arial" charset="0"/>
                </a:defRPr>
              </a:lvl5pPr>
              <a:lvl6pPr marL="25146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lgn="ctr" eaLnBrk="1" fontAlgn="base" hangingPunct="1">
                <a:spcAft>
                  <a:spcPct val="0"/>
                </a:spcAft>
                <a:buSzPct val="70000"/>
                <a:buFontTx/>
                <a:buNone/>
              </a:pPr>
              <a:r>
                <a:rPr lang="en-US" altLang="en-US" sz="1200" dirty="0" smtClean="0">
                  <a:solidFill>
                    <a:srgbClr val="000000"/>
                  </a:solidFill>
                  <a:latin typeface="+mn-lt"/>
                </a:rPr>
                <a:t>injector pulse train up polarization from gun</a:t>
              </a:r>
            </a:p>
          </p:txBody>
        </p:sp>
        <p:sp>
          <p:nvSpPr>
            <p:cNvPr id="149" name="Content Placeholder 6"/>
            <p:cNvSpPr txBox="1">
              <a:spLocks/>
            </p:cNvSpPr>
            <p:nvPr/>
          </p:nvSpPr>
          <p:spPr bwMode="auto">
            <a:xfrm>
              <a:off x="1688916" y="3000387"/>
              <a:ext cx="381658" cy="13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spcBef>
                  <a:spcPct val="20000"/>
                </a:spcBef>
                <a:buBlip>
                  <a:blip r:embed="rId2"/>
                </a:buBlip>
                <a:defRPr>
                  <a:solidFill>
                    <a:schemeClr val="tx1"/>
                  </a:solidFill>
                  <a:latin typeface="Arial" charset="0"/>
                  <a:ea typeface="MS PGothic" pitchFamily="34" charset="-128"/>
                  <a:cs typeface="Arial" charset="0"/>
                </a:defRPr>
              </a:lvl1pPr>
              <a:lvl2pPr marL="742950" indent="-285750" defTabSz="457200" eaLnBrk="0" hangingPunct="0">
                <a:spcBef>
                  <a:spcPct val="20000"/>
                </a:spcBef>
                <a:buChar char="–"/>
                <a:defRPr>
                  <a:solidFill>
                    <a:schemeClr val="tx1"/>
                  </a:solidFill>
                  <a:latin typeface="Arial" charset="0"/>
                  <a:ea typeface="MS PGothic" pitchFamily="34" charset="-128"/>
                  <a:cs typeface="Arial" charset="0"/>
                </a:defRPr>
              </a:lvl2pPr>
              <a:lvl3pPr marL="1143000" indent="-228600" defTabSz="457200" eaLnBrk="0" hangingPunct="0">
                <a:spcBef>
                  <a:spcPct val="20000"/>
                </a:spcBef>
                <a:buChar char="•"/>
                <a:defRPr>
                  <a:solidFill>
                    <a:schemeClr val="tx1"/>
                  </a:solidFill>
                  <a:latin typeface="Arial" charset="0"/>
                  <a:ea typeface="MS PGothic" pitchFamily="34" charset="-128"/>
                  <a:cs typeface="Arial" charset="0"/>
                </a:defRPr>
              </a:lvl3pPr>
              <a:lvl4pPr marL="1600200" indent="-228600" defTabSz="457200" eaLnBrk="0" hangingPunct="0">
                <a:spcBef>
                  <a:spcPct val="20000"/>
                </a:spcBef>
                <a:buChar char="–"/>
                <a:defRPr>
                  <a:solidFill>
                    <a:schemeClr val="tx1"/>
                  </a:solidFill>
                  <a:latin typeface="Arial" charset="0"/>
                  <a:ea typeface="MS PGothic" pitchFamily="34" charset="-128"/>
                  <a:cs typeface="Arial" charset="0"/>
                </a:defRPr>
              </a:lvl4pPr>
              <a:lvl5pPr marL="2057400" indent="-228600" defTabSz="457200" eaLnBrk="0" hangingPunct="0">
                <a:spcBef>
                  <a:spcPct val="20000"/>
                </a:spcBef>
                <a:buChar char="»"/>
                <a:defRPr>
                  <a:solidFill>
                    <a:schemeClr val="tx1"/>
                  </a:solidFill>
                  <a:latin typeface="Arial" charset="0"/>
                  <a:ea typeface="MS PGothic" pitchFamily="34" charset="-128"/>
                  <a:cs typeface="Arial" charset="0"/>
                </a:defRPr>
              </a:lvl5pPr>
              <a:lvl6pPr marL="25146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lgn="ctr" eaLnBrk="1" fontAlgn="base" hangingPunct="1">
                <a:spcAft>
                  <a:spcPct val="0"/>
                </a:spcAft>
                <a:buFontTx/>
                <a:buNone/>
              </a:pPr>
              <a:r>
                <a:rPr lang="en-US" altLang="en-US" sz="1200" dirty="0" smtClean="0">
                  <a:solidFill>
                    <a:srgbClr val="000000"/>
                  </a:solidFill>
                  <a:latin typeface="+mn-lt"/>
                </a:rPr>
                <a:t>……</a:t>
              </a:r>
            </a:p>
          </p:txBody>
        </p:sp>
        <p:cxnSp>
          <p:nvCxnSpPr>
            <p:cNvPr id="150" name="Straight Arrow Connector 205"/>
            <p:cNvCxnSpPr>
              <a:cxnSpLocks noChangeShapeType="1"/>
            </p:cNvCxnSpPr>
            <p:nvPr/>
          </p:nvCxnSpPr>
          <p:spPr bwMode="auto">
            <a:xfrm flipH="1">
              <a:off x="487068" y="2539064"/>
              <a:ext cx="239097" cy="0"/>
            </a:xfrm>
            <a:prstGeom prst="straightConnector1">
              <a:avLst/>
            </a:prstGeom>
            <a:noFill/>
            <a:ln w="12700" algn="ctr">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1" name="Content Placeholder 2"/>
            <p:cNvSpPr txBox="1">
              <a:spLocks/>
            </p:cNvSpPr>
            <p:nvPr/>
          </p:nvSpPr>
          <p:spPr bwMode="auto">
            <a:xfrm>
              <a:off x="3291840" y="2052423"/>
              <a:ext cx="2281332" cy="17433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spcBef>
                  <a:spcPct val="20000"/>
                </a:spcBef>
                <a:buBlip>
                  <a:blip r:embed="rId2"/>
                </a:buBlip>
                <a:defRPr>
                  <a:solidFill>
                    <a:schemeClr val="tx1"/>
                  </a:solidFill>
                  <a:latin typeface="Arial" charset="0"/>
                  <a:ea typeface="MS PGothic" pitchFamily="34" charset="-128"/>
                  <a:cs typeface="Arial" charset="0"/>
                </a:defRPr>
              </a:lvl1pPr>
              <a:lvl2pPr marL="742950" indent="-285750" defTabSz="457200" eaLnBrk="0" hangingPunct="0">
                <a:spcBef>
                  <a:spcPct val="20000"/>
                </a:spcBef>
                <a:buChar char="–"/>
                <a:defRPr>
                  <a:solidFill>
                    <a:schemeClr val="tx1"/>
                  </a:solidFill>
                  <a:latin typeface="Arial" charset="0"/>
                  <a:ea typeface="MS PGothic" pitchFamily="34" charset="-128"/>
                  <a:cs typeface="Arial" charset="0"/>
                </a:defRPr>
              </a:lvl2pPr>
              <a:lvl3pPr marL="1143000" indent="-228600" defTabSz="457200" eaLnBrk="0" hangingPunct="0">
                <a:spcBef>
                  <a:spcPct val="20000"/>
                </a:spcBef>
                <a:buChar char="•"/>
                <a:defRPr>
                  <a:solidFill>
                    <a:schemeClr val="tx1"/>
                  </a:solidFill>
                  <a:latin typeface="Arial" charset="0"/>
                  <a:ea typeface="MS PGothic" pitchFamily="34" charset="-128"/>
                  <a:cs typeface="Arial" charset="0"/>
                </a:defRPr>
              </a:lvl3pPr>
              <a:lvl4pPr marL="1600200" indent="-228600" defTabSz="457200" eaLnBrk="0" hangingPunct="0">
                <a:spcBef>
                  <a:spcPct val="20000"/>
                </a:spcBef>
                <a:buChar char="–"/>
                <a:defRPr>
                  <a:solidFill>
                    <a:schemeClr val="tx1"/>
                  </a:solidFill>
                  <a:latin typeface="Arial" charset="0"/>
                  <a:ea typeface="MS PGothic" pitchFamily="34" charset="-128"/>
                  <a:cs typeface="Arial" charset="0"/>
                </a:defRPr>
              </a:lvl4pPr>
              <a:lvl5pPr marL="2057400" indent="-228600" defTabSz="457200" eaLnBrk="0" hangingPunct="0">
                <a:spcBef>
                  <a:spcPct val="20000"/>
                </a:spcBef>
                <a:buChar char="»"/>
                <a:defRPr>
                  <a:solidFill>
                    <a:schemeClr val="tx1"/>
                  </a:solidFill>
                  <a:latin typeface="Arial" charset="0"/>
                  <a:ea typeface="MS PGothic" pitchFamily="34" charset="-128"/>
                  <a:cs typeface="Arial" charset="0"/>
                </a:defRPr>
              </a:lvl5pPr>
              <a:lvl6pPr marL="25146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lgn="ctr" eaLnBrk="1" fontAlgn="base" hangingPunct="1">
                <a:spcAft>
                  <a:spcPct val="0"/>
                </a:spcAft>
                <a:buSzPct val="70000"/>
                <a:buFontTx/>
                <a:buNone/>
              </a:pPr>
              <a:r>
                <a:rPr lang="en-US" altLang="en-US" sz="1200" dirty="0" smtClean="0">
                  <a:solidFill>
                    <a:srgbClr val="000000"/>
                  </a:solidFill>
                  <a:latin typeface="+mn-lt"/>
                </a:rPr>
                <a:t>injector pulse train down polarization from gun</a:t>
              </a:r>
            </a:p>
          </p:txBody>
        </p:sp>
        <p:cxnSp>
          <p:nvCxnSpPr>
            <p:cNvPr id="152" name="Straight Connector 151"/>
            <p:cNvCxnSpPr/>
            <p:nvPr/>
          </p:nvCxnSpPr>
          <p:spPr bwMode="auto">
            <a:xfrm flipH="1">
              <a:off x="6490084" y="2668399"/>
              <a:ext cx="1656" cy="871339"/>
            </a:xfrm>
            <a:prstGeom prst="line">
              <a:avLst/>
            </a:prstGeom>
            <a:solidFill>
              <a:schemeClr val="accent1"/>
            </a:solidFill>
            <a:ln w="1587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53" name="Group 152"/>
            <p:cNvGrpSpPr/>
            <p:nvPr/>
          </p:nvGrpSpPr>
          <p:grpSpPr>
            <a:xfrm>
              <a:off x="469985" y="2906566"/>
              <a:ext cx="310355" cy="327399"/>
              <a:chOff x="475488" y="2667000"/>
              <a:chExt cx="438912" cy="463014"/>
            </a:xfrm>
          </p:grpSpPr>
          <p:sp>
            <p:nvSpPr>
              <p:cNvPr id="250" name="Rectangle 249"/>
              <p:cNvSpPr/>
              <p:nvPr/>
            </p:nvSpPr>
            <p:spPr bwMode="auto">
              <a:xfrm>
                <a:off x="475488" y="2667000"/>
                <a:ext cx="60955" cy="457200"/>
              </a:xfrm>
              <a:prstGeom prst="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mn-lt"/>
                </a:endParaRPr>
              </a:p>
            </p:txBody>
          </p:sp>
          <p:cxnSp>
            <p:nvCxnSpPr>
              <p:cNvPr id="251" name="Straight Arrow Connector 215"/>
              <p:cNvCxnSpPr>
                <a:cxnSpLocks noChangeShapeType="1"/>
              </p:cNvCxnSpPr>
              <p:nvPr/>
            </p:nvCxnSpPr>
            <p:spPr bwMode="auto">
              <a:xfrm flipV="1">
                <a:off x="508588" y="2694611"/>
                <a:ext cx="0" cy="365805"/>
              </a:xfrm>
              <a:prstGeom prst="straightConnector1">
                <a:avLst/>
              </a:prstGeom>
              <a:noFill/>
              <a:ln w="19050" algn="ctr">
                <a:solidFill>
                  <a:srgbClr val="9900CC"/>
                </a:solidFill>
                <a:round/>
                <a:headEnd type="none"/>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2" name="Rectangle 251"/>
              <p:cNvSpPr/>
              <p:nvPr/>
            </p:nvSpPr>
            <p:spPr bwMode="auto">
              <a:xfrm>
                <a:off x="548645" y="2672814"/>
                <a:ext cx="60955" cy="457200"/>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mn-lt"/>
                </a:endParaRPr>
              </a:p>
            </p:txBody>
          </p:sp>
          <p:sp>
            <p:nvSpPr>
              <p:cNvPr id="253" name="Rectangle 252"/>
              <p:cNvSpPr/>
              <p:nvPr/>
            </p:nvSpPr>
            <p:spPr bwMode="auto">
              <a:xfrm>
                <a:off x="607581" y="2672814"/>
                <a:ext cx="60955" cy="451386"/>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mn-lt"/>
                </a:endParaRPr>
              </a:p>
            </p:txBody>
          </p:sp>
          <p:sp>
            <p:nvSpPr>
              <p:cNvPr id="254" name="Rectangle 253"/>
              <p:cNvSpPr/>
              <p:nvPr/>
            </p:nvSpPr>
            <p:spPr bwMode="auto">
              <a:xfrm>
                <a:off x="668716" y="2672814"/>
                <a:ext cx="60955" cy="457200"/>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mn-lt"/>
                </a:endParaRPr>
              </a:p>
            </p:txBody>
          </p:sp>
          <p:sp>
            <p:nvSpPr>
              <p:cNvPr id="255" name="Rectangle 254"/>
              <p:cNvSpPr/>
              <p:nvPr/>
            </p:nvSpPr>
            <p:spPr bwMode="auto">
              <a:xfrm>
                <a:off x="729671" y="2672814"/>
                <a:ext cx="60955" cy="457200"/>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mn-lt"/>
                </a:endParaRPr>
              </a:p>
            </p:txBody>
          </p:sp>
          <p:sp>
            <p:nvSpPr>
              <p:cNvPr id="256" name="Rectangle 255"/>
              <p:cNvSpPr/>
              <p:nvPr/>
            </p:nvSpPr>
            <p:spPr bwMode="auto">
              <a:xfrm>
                <a:off x="788665" y="2672814"/>
                <a:ext cx="60955" cy="456322"/>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mn-lt"/>
                </a:endParaRPr>
              </a:p>
            </p:txBody>
          </p:sp>
          <p:sp>
            <p:nvSpPr>
              <p:cNvPr id="257" name="Rectangle 256"/>
              <p:cNvSpPr/>
              <p:nvPr/>
            </p:nvSpPr>
            <p:spPr bwMode="auto">
              <a:xfrm>
                <a:off x="853445" y="2672814"/>
                <a:ext cx="60955" cy="454434"/>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mn-lt"/>
                </a:endParaRPr>
              </a:p>
            </p:txBody>
          </p:sp>
        </p:grpSp>
        <p:sp>
          <p:nvSpPr>
            <p:cNvPr id="154" name="Content Placeholder 6"/>
            <p:cNvSpPr txBox="1">
              <a:spLocks/>
            </p:cNvSpPr>
            <p:nvPr/>
          </p:nvSpPr>
          <p:spPr bwMode="auto">
            <a:xfrm>
              <a:off x="3680527" y="2688103"/>
              <a:ext cx="1074850" cy="168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spcBef>
                  <a:spcPct val="20000"/>
                </a:spcBef>
                <a:buBlip>
                  <a:blip r:embed="rId2"/>
                </a:buBlip>
                <a:defRPr>
                  <a:solidFill>
                    <a:schemeClr val="tx1"/>
                  </a:solidFill>
                  <a:latin typeface="Arial" charset="0"/>
                  <a:ea typeface="MS PGothic" pitchFamily="34" charset="-128"/>
                  <a:cs typeface="Arial" charset="0"/>
                </a:defRPr>
              </a:lvl1pPr>
              <a:lvl2pPr marL="742950" indent="-285750" defTabSz="457200" eaLnBrk="0" hangingPunct="0">
                <a:spcBef>
                  <a:spcPct val="20000"/>
                </a:spcBef>
                <a:buChar char="–"/>
                <a:defRPr>
                  <a:solidFill>
                    <a:schemeClr val="tx1"/>
                  </a:solidFill>
                  <a:latin typeface="Arial" charset="0"/>
                  <a:ea typeface="MS PGothic" pitchFamily="34" charset="-128"/>
                  <a:cs typeface="Arial" charset="0"/>
                </a:defRPr>
              </a:lvl2pPr>
              <a:lvl3pPr marL="1143000" indent="-228600" defTabSz="457200" eaLnBrk="0" hangingPunct="0">
                <a:spcBef>
                  <a:spcPct val="20000"/>
                </a:spcBef>
                <a:buChar char="•"/>
                <a:defRPr>
                  <a:solidFill>
                    <a:schemeClr val="tx1"/>
                  </a:solidFill>
                  <a:latin typeface="Arial" charset="0"/>
                  <a:ea typeface="MS PGothic" pitchFamily="34" charset="-128"/>
                  <a:cs typeface="Arial" charset="0"/>
                </a:defRPr>
              </a:lvl3pPr>
              <a:lvl4pPr marL="1600200" indent="-228600" defTabSz="457200" eaLnBrk="0" hangingPunct="0">
                <a:spcBef>
                  <a:spcPct val="20000"/>
                </a:spcBef>
                <a:buChar char="–"/>
                <a:defRPr>
                  <a:solidFill>
                    <a:schemeClr val="tx1"/>
                  </a:solidFill>
                  <a:latin typeface="Arial" charset="0"/>
                  <a:ea typeface="MS PGothic" pitchFamily="34" charset="-128"/>
                  <a:cs typeface="Arial" charset="0"/>
                </a:defRPr>
              </a:lvl4pPr>
              <a:lvl5pPr marL="2057400" indent="-228600" defTabSz="457200" eaLnBrk="0" hangingPunct="0">
                <a:spcBef>
                  <a:spcPct val="20000"/>
                </a:spcBef>
                <a:buChar char="»"/>
                <a:defRPr>
                  <a:solidFill>
                    <a:schemeClr val="tx1"/>
                  </a:solidFill>
                  <a:latin typeface="Arial" charset="0"/>
                  <a:ea typeface="MS PGothic" pitchFamily="34" charset="-128"/>
                  <a:cs typeface="Arial" charset="0"/>
                </a:defRPr>
              </a:lvl5pPr>
              <a:lvl6pPr marL="25146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lgn="ctr" eaLnBrk="1" fontAlgn="base" hangingPunct="1">
                <a:spcAft>
                  <a:spcPct val="0"/>
                </a:spcAft>
                <a:buFontTx/>
                <a:buNone/>
              </a:pPr>
              <a:r>
                <a:rPr lang="en-US" altLang="en-US" sz="1200" dirty="0" smtClean="0">
                  <a:solidFill>
                    <a:srgbClr val="C00000"/>
                  </a:solidFill>
                  <a:latin typeface="+mn-lt"/>
                </a:rPr>
                <a:t> 1ps, 35 </a:t>
              </a:r>
              <a:r>
                <a:rPr lang="en-US" altLang="en-US" sz="1200" dirty="0" err="1" smtClean="0">
                  <a:solidFill>
                    <a:srgbClr val="C00000"/>
                  </a:solidFill>
                  <a:latin typeface="+mn-lt"/>
                </a:rPr>
                <a:t>pC</a:t>
              </a:r>
              <a:r>
                <a:rPr lang="en-US" altLang="en-US" sz="1200" dirty="0" smtClean="0">
                  <a:solidFill>
                    <a:srgbClr val="C00000"/>
                  </a:solidFill>
                  <a:latin typeface="+mn-lt"/>
                </a:rPr>
                <a:t> bunch</a:t>
              </a:r>
            </a:p>
          </p:txBody>
        </p:sp>
        <p:cxnSp>
          <p:nvCxnSpPr>
            <p:cNvPr id="155" name="Straight Arrow Connector 206"/>
            <p:cNvCxnSpPr>
              <a:cxnSpLocks noChangeShapeType="1"/>
            </p:cNvCxnSpPr>
            <p:nvPr/>
          </p:nvCxnSpPr>
          <p:spPr bwMode="auto">
            <a:xfrm>
              <a:off x="4869982" y="2549779"/>
              <a:ext cx="268444" cy="0"/>
            </a:xfrm>
            <a:prstGeom prst="straightConnector1">
              <a:avLst/>
            </a:prstGeom>
            <a:noFill/>
            <a:ln w="12700" algn="ctr">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6" name="Content Placeholder 6"/>
            <p:cNvSpPr txBox="1">
              <a:spLocks/>
            </p:cNvSpPr>
            <p:nvPr/>
          </p:nvSpPr>
          <p:spPr bwMode="auto">
            <a:xfrm>
              <a:off x="4497374" y="3004828"/>
              <a:ext cx="381658" cy="13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spcBef>
                  <a:spcPct val="20000"/>
                </a:spcBef>
                <a:buBlip>
                  <a:blip r:embed="rId2"/>
                </a:buBlip>
                <a:defRPr>
                  <a:solidFill>
                    <a:schemeClr val="tx1"/>
                  </a:solidFill>
                  <a:latin typeface="Arial" charset="0"/>
                  <a:ea typeface="MS PGothic" pitchFamily="34" charset="-128"/>
                  <a:cs typeface="Arial" charset="0"/>
                </a:defRPr>
              </a:lvl1pPr>
              <a:lvl2pPr marL="742950" indent="-285750" defTabSz="457200" eaLnBrk="0" hangingPunct="0">
                <a:spcBef>
                  <a:spcPct val="20000"/>
                </a:spcBef>
                <a:buChar char="–"/>
                <a:defRPr>
                  <a:solidFill>
                    <a:schemeClr val="tx1"/>
                  </a:solidFill>
                  <a:latin typeface="Arial" charset="0"/>
                  <a:ea typeface="MS PGothic" pitchFamily="34" charset="-128"/>
                  <a:cs typeface="Arial" charset="0"/>
                </a:defRPr>
              </a:lvl2pPr>
              <a:lvl3pPr marL="1143000" indent="-228600" defTabSz="457200" eaLnBrk="0" hangingPunct="0">
                <a:spcBef>
                  <a:spcPct val="20000"/>
                </a:spcBef>
                <a:buChar char="•"/>
                <a:defRPr>
                  <a:solidFill>
                    <a:schemeClr val="tx1"/>
                  </a:solidFill>
                  <a:latin typeface="Arial" charset="0"/>
                  <a:ea typeface="MS PGothic" pitchFamily="34" charset="-128"/>
                  <a:cs typeface="Arial" charset="0"/>
                </a:defRPr>
              </a:lvl3pPr>
              <a:lvl4pPr marL="1600200" indent="-228600" defTabSz="457200" eaLnBrk="0" hangingPunct="0">
                <a:spcBef>
                  <a:spcPct val="20000"/>
                </a:spcBef>
                <a:buChar char="–"/>
                <a:defRPr>
                  <a:solidFill>
                    <a:schemeClr val="tx1"/>
                  </a:solidFill>
                  <a:latin typeface="Arial" charset="0"/>
                  <a:ea typeface="MS PGothic" pitchFamily="34" charset="-128"/>
                  <a:cs typeface="Arial" charset="0"/>
                </a:defRPr>
              </a:lvl4pPr>
              <a:lvl5pPr marL="2057400" indent="-228600" defTabSz="457200" eaLnBrk="0" hangingPunct="0">
                <a:spcBef>
                  <a:spcPct val="20000"/>
                </a:spcBef>
                <a:buChar char="»"/>
                <a:defRPr>
                  <a:solidFill>
                    <a:schemeClr val="tx1"/>
                  </a:solidFill>
                  <a:latin typeface="Arial" charset="0"/>
                  <a:ea typeface="MS PGothic" pitchFamily="34" charset="-128"/>
                  <a:cs typeface="Arial" charset="0"/>
                </a:defRPr>
              </a:lvl5pPr>
              <a:lvl6pPr marL="25146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lgn="ctr" eaLnBrk="1" fontAlgn="base" hangingPunct="1">
                <a:spcAft>
                  <a:spcPct val="0"/>
                </a:spcAft>
                <a:buFontTx/>
                <a:buNone/>
              </a:pPr>
              <a:r>
                <a:rPr lang="en-US" altLang="en-US" sz="1200" dirty="0" smtClean="0">
                  <a:solidFill>
                    <a:srgbClr val="000000"/>
                  </a:solidFill>
                  <a:latin typeface="+mn-lt"/>
                </a:rPr>
                <a:t>……</a:t>
              </a:r>
            </a:p>
          </p:txBody>
        </p:sp>
        <p:cxnSp>
          <p:nvCxnSpPr>
            <p:cNvPr id="157" name="Straight Arrow Connector 205"/>
            <p:cNvCxnSpPr>
              <a:cxnSpLocks noChangeShapeType="1"/>
            </p:cNvCxnSpPr>
            <p:nvPr/>
          </p:nvCxnSpPr>
          <p:spPr bwMode="auto">
            <a:xfrm flipH="1">
              <a:off x="3222073" y="2536908"/>
              <a:ext cx="239097" cy="0"/>
            </a:xfrm>
            <a:prstGeom prst="straightConnector1">
              <a:avLst/>
            </a:prstGeom>
            <a:noFill/>
            <a:ln w="12700" algn="ctr">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8" name="Straight Arrow Connector 205"/>
            <p:cNvCxnSpPr>
              <a:cxnSpLocks noChangeShapeType="1"/>
            </p:cNvCxnSpPr>
            <p:nvPr/>
          </p:nvCxnSpPr>
          <p:spPr bwMode="auto">
            <a:xfrm flipH="1" flipV="1">
              <a:off x="5146269" y="2994543"/>
              <a:ext cx="1343815" cy="5844"/>
            </a:xfrm>
            <a:prstGeom prst="straightConnector1">
              <a:avLst/>
            </a:prstGeom>
            <a:noFill/>
            <a:ln w="12700" algn="ctr">
              <a:solidFill>
                <a:schemeClr val="tx1"/>
              </a:solidFill>
              <a:round/>
              <a:headEnd type="stealth"/>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9" name="TextBox 158"/>
            <p:cNvSpPr txBox="1"/>
            <p:nvPr/>
          </p:nvSpPr>
          <p:spPr>
            <a:xfrm>
              <a:off x="5481806" y="2711624"/>
              <a:ext cx="1087098" cy="341974"/>
            </a:xfrm>
            <a:prstGeom prst="rect">
              <a:avLst/>
            </a:prstGeom>
            <a:noFill/>
          </p:spPr>
          <p:txBody>
            <a:bodyPr wrap="none" rtlCol="0">
              <a:spAutoFit/>
            </a:bodyPr>
            <a:lstStyle/>
            <a:p>
              <a:r>
                <a:rPr lang="en-US" sz="1200" dirty="0" smtClean="0">
                  <a:latin typeface="+mn-lt"/>
                </a:rPr>
                <a:t>Waiting for damping</a:t>
              </a:r>
            </a:p>
            <a:p>
              <a:r>
                <a:rPr lang="en-US" altLang="en-US" sz="1200" dirty="0" smtClean="0">
                  <a:latin typeface="+mn-lt"/>
                </a:rPr>
                <a:t>6-350ms</a:t>
              </a:r>
            </a:p>
          </p:txBody>
        </p:sp>
        <p:grpSp>
          <p:nvGrpSpPr>
            <p:cNvPr id="160" name="Group 159"/>
            <p:cNvGrpSpPr/>
            <p:nvPr/>
          </p:nvGrpSpPr>
          <p:grpSpPr>
            <a:xfrm>
              <a:off x="3200400" y="2904414"/>
              <a:ext cx="317564" cy="323975"/>
              <a:chOff x="468995" y="2667000"/>
              <a:chExt cx="449107" cy="458171"/>
            </a:xfrm>
          </p:grpSpPr>
          <p:sp>
            <p:nvSpPr>
              <p:cNvPr id="242" name="Rectangle 241"/>
              <p:cNvSpPr/>
              <p:nvPr/>
            </p:nvSpPr>
            <p:spPr bwMode="auto">
              <a:xfrm>
                <a:off x="468995" y="2667000"/>
                <a:ext cx="60954" cy="4572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mn-lt"/>
                </a:endParaRPr>
              </a:p>
            </p:txBody>
          </p:sp>
          <p:cxnSp>
            <p:nvCxnSpPr>
              <p:cNvPr id="243" name="Straight Arrow Connector 215"/>
              <p:cNvCxnSpPr>
                <a:cxnSpLocks noChangeShapeType="1"/>
              </p:cNvCxnSpPr>
              <p:nvPr/>
            </p:nvCxnSpPr>
            <p:spPr bwMode="auto">
              <a:xfrm flipV="1">
                <a:off x="501935" y="2694611"/>
                <a:ext cx="0" cy="365805"/>
              </a:xfrm>
              <a:prstGeom prst="straightConnector1">
                <a:avLst/>
              </a:prstGeom>
              <a:noFill/>
              <a:ln w="19050" algn="ctr">
                <a:solidFill>
                  <a:srgbClr val="00B050"/>
                </a:solidFill>
                <a:round/>
                <a:headEnd type="triangle"/>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4" name="Rectangle 243"/>
              <p:cNvSpPr/>
              <p:nvPr/>
            </p:nvSpPr>
            <p:spPr bwMode="auto">
              <a:xfrm>
                <a:off x="533653" y="2670048"/>
                <a:ext cx="60955" cy="452607"/>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mn-lt"/>
                </a:endParaRPr>
              </a:p>
            </p:txBody>
          </p:sp>
          <p:sp>
            <p:nvSpPr>
              <p:cNvPr id="245" name="Rectangle 244"/>
              <p:cNvSpPr/>
              <p:nvPr/>
            </p:nvSpPr>
            <p:spPr bwMode="auto">
              <a:xfrm>
                <a:off x="598312" y="2670046"/>
                <a:ext cx="64657" cy="454152"/>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mn-lt"/>
                </a:endParaRPr>
              </a:p>
            </p:txBody>
          </p:sp>
          <p:sp>
            <p:nvSpPr>
              <p:cNvPr id="246" name="Rectangle 245"/>
              <p:cNvSpPr/>
              <p:nvPr/>
            </p:nvSpPr>
            <p:spPr bwMode="auto">
              <a:xfrm>
                <a:off x="668716" y="2670046"/>
                <a:ext cx="64657" cy="454153"/>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mn-lt"/>
                </a:endParaRPr>
              </a:p>
            </p:txBody>
          </p:sp>
          <p:sp>
            <p:nvSpPr>
              <p:cNvPr id="247" name="Rectangle 246"/>
              <p:cNvSpPr/>
              <p:nvPr/>
            </p:nvSpPr>
            <p:spPr bwMode="auto">
              <a:xfrm>
                <a:off x="729671" y="2670046"/>
                <a:ext cx="64657" cy="454153"/>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mn-lt"/>
                </a:endParaRPr>
              </a:p>
            </p:txBody>
          </p:sp>
          <p:sp>
            <p:nvSpPr>
              <p:cNvPr id="248" name="Rectangle 247"/>
              <p:cNvSpPr/>
              <p:nvPr/>
            </p:nvSpPr>
            <p:spPr bwMode="auto">
              <a:xfrm>
                <a:off x="790627" y="2670046"/>
                <a:ext cx="64658" cy="455125"/>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mn-lt"/>
                </a:endParaRPr>
              </a:p>
            </p:txBody>
          </p:sp>
          <p:sp>
            <p:nvSpPr>
              <p:cNvPr id="249" name="Rectangle 248"/>
              <p:cNvSpPr/>
              <p:nvPr/>
            </p:nvSpPr>
            <p:spPr bwMode="auto">
              <a:xfrm>
                <a:off x="853445" y="2670048"/>
                <a:ext cx="64657" cy="452607"/>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mn-lt"/>
                </a:endParaRPr>
              </a:p>
            </p:txBody>
          </p:sp>
        </p:grpSp>
        <p:cxnSp>
          <p:nvCxnSpPr>
            <p:cNvPr id="161" name="Straight Arrow Connector 205"/>
            <p:cNvCxnSpPr>
              <a:cxnSpLocks noChangeShapeType="1"/>
            </p:cNvCxnSpPr>
            <p:nvPr/>
          </p:nvCxnSpPr>
          <p:spPr bwMode="auto">
            <a:xfrm flipH="1">
              <a:off x="2290653" y="2956017"/>
              <a:ext cx="202474" cy="0"/>
            </a:xfrm>
            <a:prstGeom prst="straightConnector1">
              <a:avLst/>
            </a:prstGeom>
            <a:noFill/>
            <a:ln w="12700" algn="ctr">
              <a:solidFill>
                <a:srgbClr val="7030A0"/>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Straight Arrow Connector 205"/>
            <p:cNvCxnSpPr>
              <a:cxnSpLocks noChangeShapeType="1"/>
            </p:cNvCxnSpPr>
            <p:nvPr/>
          </p:nvCxnSpPr>
          <p:spPr bwMode="auto">
            <a:xfrm>
              <a:off x="2040170" y="2956017"/>
              <a:ext cx="206063" cy="0"/>
            </a:xfrm>
            <a:prstGeom prst="straightConnector1">
              <a:avLst/>
            </a:prstGeom>
            <a:noFill/>
            <a:ln w="12700" algn="ctr">
              <a:solidFill>
                <a:srgbClr val="7030A0"/>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3" name="Content Placeholder 6"/>
            <p:cNvSpPr txBox="1">
              <a:spLocks/>
            </p:cNvSpPr>
            <p:nvPr/>
          </p:nvSpPr>
          <p:spPr bwMode="auto">
            <a:xfrm>
              <a:off x="1933484" y="2610211"/>
              <a:ext cx="1028663" cy="202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spcBef>
                  <a:spcPct val="20000"/>
                </a:spcBef>
                <a:buBlip>
                  <a:blip r:embed="rId2"/>
                </a:buBlip>
                <a:defRPr>
                  <a:solidFill>
                    <a:schemeClr val="tx1"/>
                  </a:solidFill>
                  <a:latin typeface="Arial" charset="0"/>
                  <a:ea typeface="MS PGothic" pitchFamily="34" charset="-128"/>
                  <a:cs typeface="Arial" charset="0"/>
                </a:defRPr>
              </a:lvl1pPr>
              <a:lvl2pPr marL="742950" indent="-285750" defTabSz="457200" eaLnBrk="0" hangingPunct="0">
                <a:spcBef>
                  <a:spcPct val="20000"/>
                </a:spcBef>
                <a:buChar char="–"/>
                <a:defRPr>
                  <a:solidFill>
                    <a:schemeClr val="tx1"/>
                  </a:solidFill>
                  <a:latin typeface="Arial" charset="0"/>
                  <a:ea typeface="MS PGothic" pitchFamily="34" charset="-128"/>
                  <a:cs typeface="Arial" charset="0"/>
                </a:defRPr>
              </a:lvl2pPr>
              <a:lvl3pPr marL="1143000" indent="-228600" defTabSz="457200" eaLnBrk="0" hangingPunct="0">
                <a:spcBef>
                  <a:spcPct val="20000"/>
                </a:spcBef>
                <a:buChar char="•"/>
                <a:defRPr>
                  <a:solidFill>
                    <a:schemeClr val="tx1"/>
                  </a:solidFill>
                  <a:latin typeface="Arial" charset="0"/>
                  <a:ea typeface="MS PGothic" pitchFamily="34" charset="-128"/>
                  <a:cs typeface="Arial" charset="0"/>
                </a:defRPr>
              </a:lvl3pPr>
              <a:lvl4pPr marL="1600200" indent="-228600" defTabSz="457200" eaLnBrk="0" hangingPunct="0">
                <a:spcBef>
                  <a:spcPct val="20000"/>
                </a:spcBef>
                <a:buChar char="–"/>
                <a:defRPr>
                  <a:solidFill>
                    <a:schemeClr val="tx1"/>
                  </a:solidFill>
                  <a:latin typeface="Arial" charset="0"/>
                  <a:ea typeface="MS PGothic" pitchFamily="34" charset="-128"/>
                  <a:cs typeface="Arial" charset="0"/>
                </a:defRPr>
              </a:lvl4pPr>
              <a:lvl5pPr marL="2057400" indent="-228600" defTabSz="457200" eaLnBrk="0" hangingPunct="0">
                <a:spcBef>
                  <a:spcPct val="20000"/>
                </a:spcBef>
                <a:buChar char="»"/>
                <a:defRPr>
                  <a:solidFill>
                    <a:schemeClr val="tx1"/>
                  </a:solidFill>
                  <a:latin typeface="Arial" charset="0"/>
                  <a:ea typeface="MS PGothic" pitchFamily="34" charset="-128"/>
                  <a:cs typeface="Arial" charset="0"/>
                </a:defRPr>
              </a:lvl5pPr>
              <a:lvl6pPr marL="25146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lgn="ctr" eaLnBrk="1" fontAlgn="base" hangingPunct="1">
                <a:spcAft>
                  <a:spcPct val="0"/>
                </a:spcAft>
                <a:buFontTx/>
                <a:buNone/>
              </a:pPr>
              <a:r>
                <a:rPr lang="en-US" altLang="en-US" sz="1200" dirty="0" smtClean="0">
                  <a:solidFill>
                    <a:srgbClr val="7030A0"/>
                  </a:solidFill>
                  <a:latin typeface="+mn-lt"/>
                </a:rPr>
                <a:t>2.1ns,  476.3 MHz (1 ring bucket)</a:t>
              </a:r>
            </a:p>
          </p:txBody>
        </p:sp>
        <p:grpSp>
          <p:nvGrpSpPr>
            <p:cNvPr id="164" name="Group 163"/>
            <p:cNvGrpSpPr/>
            <p:nvPr/>
          </p:nvGrpSpPr>
          <p:grpSpPr>
            <a:xfrm>
              <a:off x="793271" y="2906566"/>
              <a:ext cx="310355" cy="327399"/>
              <a:chOff x="475488" y="2667000"/>
              <a:chExt cx="438912" cy="463014"/>
            </a:xfrm>
          </p:grpSpPr>
          <p:sp>
            <p:nvSpPr>
              <p:cNvPr id="234" name="Rectangle 233"/>
              <p:cNvSpPr/>
              <p:nvPr/>
            </p:nvSpPr>
            <p:spPr bwMode="auto">
              <a:xfrm>
                <a:off x="475488" y="2667000"/>
                <a:ext cx="60955" cy="457200"/>
              </a:xfrm>
              <a:prstGeom prst="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mn-lt"/>
                </a:endParaRPr>
              </a:p>
            </p:txBody>
          </p:sp>
          <p:cxnSp>
            <p:nvCxnSpPr>
              <p:cNvPr id="235" name="Straight Arrow Connector 215"/>
              <p:cNvCxnSpPr>
                <a:cxnSpLocks noChangeShapeType="1"/>
              </p:cNvCxnSpPr>
              <p:nvPr/>
            </p:nvCxnSpPr>
            <p:spPr bwMode="auto">
              <a:xfrm flipV="1">
                <a:off x="508588" y="2694611"/>
                <a:ext cx="0" cy="365805"/>
              </a:xfrm>
              <a:prstGeom prst="straightConnector1">
                <a:avLst/>
              </a:prstGeom>
              <a:noFill/>
              <a:ln w="19050" algn="ctr">
                <a:solidFill>
                  <a:srgbClr val="9900CC"/>
                </a:solidFill>
                <a:round/>
                <a:headEnd type="none"/>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6" name="Rectangle 235"/>
              <p:cNvSpPr/>
              <p:nvPr/>
            </p:nvSpPr>
            <p:spPr bwMode="auto">
              <a:xfrm>
                <a:off x="548645" y="2672814"/>
                <a:ext cx="60955" cy="457200"/>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mn-lt"/>
                </a:endParaRPr>
              </a:p>
            </p:txBody>
          </p:sp>
          <p:sp>
            <p:nvSpPr>
              <p:cNvPr id="237" name="Rectangle 236"/>
              <p:cNvSpPr/>
              <p:nvPr/>
            </p:nvSpPr>
            <p:spPr bwMode="auto">
              <a:xfrm>
                <a:off x="607581" y="2672814"/>
                <a:ext cx="60955" cy="451386"/>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mn-lt"/>
                </a:endParaRPr>
              </a:p>
            </p:txBody>
          </p:sp>
          <p:sp>
            <p:nvSpPr>
              <p:cNvPr id="238" name="Rectangle 237"/>
              <p:cNvSpPr/>
              <p:nvPr/>
            </p:nvSpPr>
            <p:spPr bwMode="auto">
              <a:xfrm>
                <a:off x="668716" y="2672814"/>
                <a:ext cx="60955" cy="457200"/>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mn-lt"/>
                </a:endParaRPr>
              </a:p>
            </p:txBody>
          </p:sp>
          <p:sp>
            <p:nvSpPr>
              <p:cNvPr id="239" name="Rectangle 238"/>
              <p:cNvSpPr/>
              <p:nvPr/>
            </p:nvSpPr>
            <p:spPr bwMode="auto">
              <a:xfrm>
                <a:off x="729671" y="2672814"/>
                <a:ext cx="60955" cy="457200"/>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mn-lt"/>
                </a:endParaRPr>
              </a:p>
            </p:txBody>
          </p:sp>
          <p:sp>
            <p:nvSpPr>
              <p:cNvPr id="240" name="Rectangle 239"/>
              <p:cNvSpPr/>
              <p:nvPr/>
            </p:nvSpPr>
            <p:spPr bwMode="auto">
              <a:xfrm>
                <a:off x="788665" y="2672814"/>
                <a:ext cx="60955" cy="456322"/>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mn-lt"/>
                </a:endParaRPr>
              </a:p>
            </p:txBody>
          </p:sp>
          <p:sp>
            <p:nvSpPr>
              <p:cNvPr id="241" name="Rectangle 240"/>
              <p:cNvSpPr/>
              <p:nvPr/>
            </p:nvSpPr>
            <p:spPr bwMode="auto">
              <a:xfrm>
                <a:off x="853445" y="2672814"/>
                <a:ext cx="60955" cy="454434"/>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mn-lt"/>
                </a:endParaRPr>
              </a:p>
            </p:txBody>
          </p:sp>
        </p:grpSp>
        <p:grpSp>
          <p:nvGrpSpPr>
            <p:cNvPr id="165" name="Group 164"/>
            <p:cNvGrpSpPr/>
            <p:nvPr/>
          </p:nvGrpSpPr>
          <p:grpSpPr>
            <a:xfrm>
              <a:off x="1116558" y="2906566"/>
              <a:ext cx="310355" cy="327399"/>
              <a:chOff x="475488" y="2667000"/>
              <a:chExt cx="438912" cy="463014"/>
            </a:xfrm>
          </p:grpSpPr>
          <p:sp>
            <p:nvSpPr>
              <p:cNvPr id="226" name="Rectangle 225"/>
              <p:cNvSpPr/>
              <p:nvPr/>
            </p:nvSpPr>
            <p:spPr bwMode="auto">
              <a:xfrm>
                <a:off x="475488" y="2667000"/>
                <a:ext cx="60955" cy="457200"/>
              </a:xfrm>
              <a:prstGeom prst="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mn-lt"/>
                </a:endParaRPr>
              </a:p>
            </p:txBody>
          </p:sp>
          <p:cxnSp>
            <p:nvCxnSpPr>
              <p:cNvPr id="227" name="Straight Arrow Connector 215"/>
              <p:cNvCxnSpPr>
                <a:cxnSpLocks noChangeShapeType="1"/>
              </p:cNvCxnSpPr>
              <p:nvPr/>
            </p:nvCxnSpPr>
            <p:spPr bwMode="auto">
              <a:xfrm flipV="1">
                <a:off x="508588" y="2694611"/>
                <a:ext cx="0" cy="365805"/>
              </a:xfrm>
              <a:prstGeom prst="straightConnector1">
                <a:avLst/>
              </a:prstGeom>
              <a:noFill/>
              <a:ln w="19050" algn="ctr">
                <a:solidFill>
                  <a:srgbClr val="9900CC"/>
                </a:solidFill>
                <a:round/>
                <a:headEnd type="none"/>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8" name="Rectangle 227"/>
              <p:cNvSpPr/>
              <p:nvPr/>
            </p:nvSpPr>
            <p:spPr bwMode="auto">
              <a:xfrm>
                <a:off x="548645" y="2672814"/>
                <a:ext cx="60955" cy="457200"/>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mn-lt"/>
                </a:endParaRPr>
              </a:p>
            </p:txBody>
          </p:sp>
          <p:sp>
            <p:nvSpPr>
              <p:cNvPr id="229" name="Rectangle 228"/>
              <p:cNvSpPr/>
              <p:nvPr/>
            </p:nvSpPr>
            <p:spPr bwMode="auto">
              <a:xfrm>
                <a:off x="607581" y="2672814"/>
                <a:ext cx="60955" cy="451386"/>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mn-lt"/>
                </a:endParaRPr>
              </a:p>
            </p:txBody>
          </p:sp>
          <p:sp>
            <p:nvSpPr>
              <p:cNvPr id="230" name="Rectangle 229"/>
              <p:cNvSpPr/>
              <p:nvPr/>
            </p:nvSpPr>
            <p:spPr bwMode="auto">
              <a:xfrm>
                <a:off x="668716" y="2672814"/>
                <a:ext cx="60955" cy="457200"/>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mn-lt"/>
                </a:endParaRPr>
              </a:p>
            </p:txBody>
          </p:sp>
          <p:sp>
            <p:nvSpPr>
              <p:cNvPr id="231" name="Rectangle 230"/>
              <p:cNvSpPr/>
              <p:nvPr/>
            </p:nvSpPr>
            <p:spPr bwMode="auto">
              <a:xfrm>
                <a:off x="729671" y="2672814"/>
                <a:ext cx="60955" cy="457200"/>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mn-lt"/>
                </a:endParaRPr>
              </a:p>
            </p:txBody>
          </p:sp>
          <p:sp>
            <p:nvSpPr>
              <p:cNvPr id="232" name="Rectangle 231"/>
              <p:cNvSpPr/>
              <p:nvPr/>
            </p:nvSpPr>
            <p:spPr bwMode="auto">
              <a:xfrm>
                <a:off x="788665" y="2672814"/>
                <a:ext cx="60955" cy="456322"/>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mn-lt"/>
                </a:endParaRPr>
              </a:p>
            </p:txBody>
          </p:sp>
          <p:sp>
            <p:nvSpPr>
              <p:cNvPr id="233" name="Rectangle 232"/>
              <p:cNvSpPr/>
              <p:nvPr/>
            </p:nvSpPr>
            <p:spPr bwMode="auto">
              <a:xfrm>
                <a:off x="853445" y="2672814"/>
                <a:ext cx="60955" cy="454434"/>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mn-lt"/>
                </a:endParaRPr>
              </a:p>
            </p:txBody>
          </p:sp>
        </p:grpSp>
        <p:grpSp>
          <p:nvGrpSpPr>
            <p:cNvPr id="166" name="Group 165"/>
            <p:cNvGrpSpPr/>
            <p:nvPr/>
          </p:nvGrpSpPr>
          <p:grpSpPr>
            <a:xfrm>
              <a:off x="1439845" y="2906566"/>
              <a:ext cx="310355" cy="327399"/>
              <a:chOff x="475488" y="2667000"/>
              <a:chExt cx="438912" cy="463014"/>
            </a:xfrm>
          </p:grpSpPr>
          <p:sp>
            <p:nvSpPr>
              <p:cNvPr id="218" name="Rectangle 217"/>
              <p:cNvSpPr/>
              <p:nvPr/>
            </p:nvSpPr>
            <p:spPr bwMode="auto">
              <a:xfrm>
                <a:off x="475488" y="2667000"/>
                <a:ext cx="60955" cy="457200"/>
              </a:xfrm>
              <a:prstGeom prst="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mn-lt"/>
                </a:endParaRPr>
              </a:p>
            </p:txBody>
          </p:sp>
          <p:cxnSp>
            <p:nvCxnSpPr>
              <p:cNvPr id="219" name="Straight Arrow Connector 215"/>
              <p:cNvCxnSpPr>
                <a:cxnSpLocks noChangeShapeType="1"/>
              </p:cNvCxnSpPr>
              <p:nvPr/>
            </p:nvCxnSpPr>
            <p:spPr bwMode="auto">
              <a:xfrm flipV="1">
                <a:off x="508588" y="2694611"/>
                <a:ext cx="0" cy="365805"/>
              </a:xfrm>
              <a:prstGeom prst="straightConnector1">
                <a:avLst/>
              </a:prstGeom>
              <a:noFill/>
              <a:ln w="19050" algn="ctr">
                <a:solidFill>
                  <a:srgbClr val="9900CC"/>
                </a:solidFill>
                <a:round/>
                <a:headEnd type="none"/>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0" name="Rectangle 219"/>
              <p:cNvSpPr/>
              <p:nvPr/>
            </p:nvSpPr>
            <p:spPr bwMode="auto">
              <a:xfrm>
                <a:off x="548645" y="2672814"/>
                <a:ext cx="60955" cy="457200"/>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mn-lt"/>
                </a:endParaRPr>
              </a:p>
            </p:txBody>
          </p:sp>
          <p:sp>
            <p:nvSpPr>
              <p:cNvPr id="221" name="Rectangle 220"/>
              <p:cNvSpPr/>
              <p:nvPr/>
            </p:nvSpPr>
            <p:spPr bwMode="auto">
              <a:xfrm>
                <a:off x="607581" y="2672814"/>
                <a:ext cx="60955" cy="451386"/>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mn-lt"/>
                </a:endParaRPr>
              </a:p>
            </p:txBody>
          </p:sp>
          <p:sp>
            <p:nvSpPr>
              <p:cNvPr id="222" name="Rectangle 221"/>
              <p:cNvSpPr/>
              <p:nvPr/>
            </p:nvSpPr>
            <p:spPr bwMode="auto">
              <a:xfrm>
                <a:off x="668716" y="2672814"/>
                <a:ext cx="60955" cy="457200"/>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mn-lt"/>
                </a:endParaRPr>
              </a:p>
            </p:txBody>
          </p:sp>
          <p:sp>
            <p:nvSpPr>
              <p:cNvPr id="223" name="Rectangle 222"/>
              <p:cNvSpPr/>
              <p:nvPr/>
            </p:nvSpPr>
            <p:spPr bwMode="auto">
              <a:xfrm>
                <a:off x="729671" y="2672814"/>
                <a:ext cx="60955" cy="457200"/>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mn-lt"/>
                </a:endParaRPr>
              </a:p>
            </p:txBody>
          </p:sp>
          <p:sp>
            <p:nvSpPr>
              <p:cNvPr id="224" name="Rectangle 223"/>
              <p:cNvSpPr/>
              <p:nvPr/>
            </p:nvSpPr>
            <p:spPr bwMode="auto">
              <a:xfrm>
                <a:off x="788665" y="2672814"/>
                <a:ext cx="60955" cy="456322"/>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mn-lt"/>
                </a:endParaRPr>
              </a:p>
            </p:txBody>
          </p:sp>
          <p:sp>
            <p:nvSpPr>
              <p:cNvPr id="225" name="Rectangle 224"/>
              <p:cNvSpPr/>
              <p:nvPr/>
            </p:nvSpPr>
            <p:spPr bwMode="auto">
              <a:xfrm>
                <a:off x="853445" y="2672814"/>
                <a:ext cx="60955" cy="454434"/>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mn-lt"/>
                </a:endParaRPr>
              </a:p>
            </p:txBody>
          </p:sp>
        </p:grpSp>
        <p:grpSp>
          <p:nvGrpSpPr>
            <p:cNvPr id="167" name="Group 166"/>
            <p:cNvGrpSpPr/>
            <p:nvPr/>
          </p:nvGrpSpPr>
          <p:grpSpPr>
            <a:xfrm>
              <a:off x="1978656" y="2906566"/>
              <a:ext cx="310355" cy="327399"/>
              <a:chOff x="475488" y="2667000"/>
              <a:chExt cx="438912" cy="463014"/>
            </a:xfrm>
          </p:grpSpPr>
          <p:sp>
            <p:nvSpPr>
              <p:cNvPr id="210" name="Rectangle 209"/>
              <p:cNvSpPr/>
              <p:nvPr/>
            </p:nvSpPr>
            <p:spPr bwMode="auto">
              <a:xfrm>
                <a:off x="475488" y="2667000"/>
                <a:ext cx="60955" cy="457200"/>
              </a:xfrm>
              <a:prstGeom prst="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mn-lt"/>
                </a:endParaRPr>
              </a:p>
            </p:txBody>
          </p:sp>
          <p:cxnSp>
            <p:nvCxnSpPr>
              <p:cNvPr id="211" name="Straight Arrow Connector 215"/>
              <p:cNvCxnSpPr>
                <a:cxnSpLocks noChangeShapeType="1"/>
              </p:cNvCxnSpPr>
              <p:nvPr/>
            </p:nvCxnSpPr>
            <p:spPr bwMode="auto">
              <a:xfrm flipV="1">
                <a:off x="508588" y="2694611"/>
                <a:ext cx="0" cy="365805"/>
              </a:xfrm>
              <a:prstGeom prst="straightConnector1">
                <a:avLst/>
              </a:prstGeom>
              <a:noFill/>
              <a:ln w="19050" algn="ctr">
                <a:solidFill>
                  <a:srgbClr val="9900CC"/>
                </a:solidFill>
                <a:round/>
                <a:headEnd type="none"/>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2" name="Rectangle 211"/>
              <p:cNvSpPr/>
              <p:nvPr/>
            </p:nvSpPr>
            <p:spPr bwMode="auto">
              <a:xfrm>
                <a:off x="548645" y="2672814"/>
                <a:ext cx="60955" cy="457200"/>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mn-lt"/>
                </a:endParaRPr>
              </a:p>
            </p:txBody>
          </p:sp>
          <p:sp>
            <p:nvSpPr>
              <p:cNvPr id="213" name="Rectangle 212"/>
              <p:cNvSpPr/>
              <p:nvPr/>
            </p:nvSpPr>
            <p:spPr bwMode="auto">
              <a:xfrm>
                <a:off x="607581" y="2672814"/>
                <a:ext cx="60955" cy="451386"/>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mn-lt"/>
                </a:endParaRPr>
              </a:p>
            </p:txBody>
          </p:sp>
          <p:sp>
            <p:nvSpPr>
              <p:cNvPr id="214" name="Rectangle 213"/>
              <p:cNvSpPr/>
              <p:nvPr/>
            </p:nvSpPr>
            <p:spPr bwMode="auto">
              <a:xfrm>
                <a:off x="668716" y="2672814"/>
                <a:ext cx="60955" cy="457200"/>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mn-lt"/>
                </a:endParaRPr>
              </a:p>
            </p:txBody>
          </p:sp>
          <p:sp>
            <p:nvSpPr>
              <p:cNvPr id="215" name="Rectangle 214"/>
              <p:cNvSpPr/>
              <p:nvPr/>
            </p:nvSpPr>
            <p:spPr bwMode="auto">
              <a:xfrm>
                <a:off x="729671" y="2672814"/>
                <a:ext cx="60955" cy="457200"/>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mn-lt"/>
                </a:endParaRPr>
              </a:p>
            </p:txBody>
          </p:sp>
          <p:sp>
            <p:nvSpPr>
              <p:cNvPr id="216" name="Rectangle 215"/>
              <p:cNvSpPr/>
              <p:nvPr/>
            </p:nvSpPr>
            <p:spPr bwMode="auto">
              <a:xfrm>
                <a:off x="788665" y="2672814"/>
                <a:ext cx="60955" cy="456322"/>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mn-lt"/>
                </a:endParaRPr>
              </a:p>
            </p:txBody>
          </p:sp>
          <p:sp>
            <p:nvSpPr>
              <p:cNvPr id="217" name="Rectangle 216"/>
              <p:cNvSpPr/>
              <p:nvPr/>
            </p:nvSpPr>
            <p:spPr bwMode="auto">
              <a:xfrm>
                <a:off x="853445" y="2672814"/>
                <a:ext cx="60955" cy="454434"/>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mn-lt"/>
                </a:endParaRPr>
              </a:p>
            </p:txBody>
          </p:sp>
        </p:grpSp>
        <p:grpSp>
          <p:nvGrpSpPr>
            <p:cNvPr id="168" name="Group 125"/>
            <p:cNvGrpSpPr>
              <a:grpSpLocks/>
            </p:cNvGrpSpPr>
            <p:nvPr/>
          </p:nvGrpSpPr>
          <p:grpSpPr bwMode="auto">
            <a:xfrm>
              <a:off x="469985" y="3499260"/>
              <a:ext cx="6021755" cy="168344"/>
              <a:chOff x="192765" y="3760488"/>
              <a:chExt cx="6962048" cy="238007"/>
            </a:xfrm>
          </p:grpSpPr>
          <p:sp>
            <p:nvSpPr>
              <p:cNvPr id="208" name="Content Placeholder 6"/>
              <p:cNvSpPr txBox="1">
                <a:spLocks/>
              </p:cNvSpPr>
              <p:nvPr/>
            </p:nvSpPr>
            <p:spPr bwMode="auto">
              <a:xfrm>
                <a:off x="3103515" y="3760488"/>
                <a:ext cx="3310345" cy="238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spcBef>
                    <a:spcPct val="20000"/>
                  </a:spcBef>
                  <a:buBlip>
                    <a:blip r:embed="rId2"/>
                  </a:buBlip>
                  <a:defRPr>
                    <a:solidFill>
                      <a:schemeClr val="tx1"/>
                    </a:solidFill>
                    <a:latin typeface="Arial" charset="0"/>
                    <a:ea typeface="MS PGothic" pitchFamily="34" charset="-128"/>
                    <a:cs typeface="Arial" charset="0"/>
                  </a:defRPr>
                </a:lvl1pPr>
                <a:lvl2pPr marL="742950" indent="-285750" defTabSz="457200" eaLnBrk="0" hangingPunct="0">
                  <a:spcBef>
                    <a:spcPct val="20000"/>
                  </a:spcBef>
                  <a:buChar char="–"/>
                  <a:defRPr>
                    <a:solidFill>
                      <a:schemeClr val="tx1"/>
                    </a:solidFill>
                    <a:latin typeface="Arial" charset="0"/>
                    <a:ea typeface="MS PGothic" pitchFamily="34" charset="-128"/>
                    <a:cs typeface="Arial" charset="0"/>
                  </a:defRPr>
                </a:lvl2pPr>
                <a:lvl3pPr marL="1143000" indent="-228600" defTabSz="457200" eaLnBrk="0" hangingPunct="0">
                  <a:spcBef>
                    <a:spcPct val="20000"/>
                  </a:spcBef>
                  <a:buChar char="•"/>
                  <a:defRPr>
                    <a:solidFill>
                      <a:schemeClr val="tx1"/>
                    </a:solidFill>
                    <a:latin typeface="Arial" charset="0"/>
                    <a:ea typeface="MS PGothic" pitchFamily="34" charset="-128"/>
                    <a:cs typeface="Arial" charset="0"/>
                  </a:defRPr>
                </a:lvl3pPr>
                <a:lvl4pPr marL="1600200" indent="-228600" defTabSz="457200" eaLnBrk="0" hangingPunct="0">
                  <a:spcBef>
                    <a:spcPct val="20000"/>
                  </a:spcBef>
                  <a:buChar char="–"/>
                  <a:defRPr>
                    <a:solidFill>
                      <a:schemeClr val="tx1"/>
                    </a:solidFill>
                    <a:latin typeface="Arial" charset="0"/>
                    <a:ea typeface="MS PGothic" pitchFamily="34" charset="-128"/>
                    <a:cs typeface="Arial" charset="0"/>
                  </a:defRPr>
                </a:lvl4pPr>
                <a:lvl5pPr marL="2057400" indent="-228600" defTabSz="457200" eaLnBrk="0" hangingPunct="0">
                  <a:spcBef>
                    <a:spcPct val="20000"/>
                  </a:spcBef>
                  <a:buChar char="»"/>
                  <a:defRPr>
                    <a:solidFill>
                      <a:schemeClr val="tx1"/>
                    </a:solidFill>
                    <a:latin typeface="Arial" charset="0"/>
                    <a:ea typeface="MS PGothic" pitchFamily="34" charset="-128"/>
                    <a:cs typeface="Arial" charset="0"/>
                  </a:defRPr>
                </a:lvl5pPr>
                <a:lvl6pPr marL="25146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lgn="ctr" eaLnBrk="1" fontAlgn="base" hangingPunct="1">
                  <a:spcAft>
                    <a:spcPct val="0"/>
                  </a:spcAft>
                  <a:buFontTx/>
                  <a:buNone/>
                </a:pPr>
                <a:r>
                  <a:rPr lang="en-US" altLang="en-US" sz="1200" dirty="0" smtClean="0">
                    <a:solidFill>
                      <a:srgbClr val="00B0F0"/>
                    </a:solidFill>
                    <a:latin typeface="+mn-lt"/>
                    <a:cs typeface="Times New Roman" pitchFamily="18" charset="0"/>
                  </a:rPr>
                  <a:t>12-700ms, ~2</a:t>
                </a:r>
                <a:r>
                  <a:rPr lang="el-GR" altLang="en-US" sz="1200" dirty="0" smtClean="0">
                    <a:solidFill>
                      <a:srgbClr val="00B0F0"/>
                    </a:solidFill>
                    <a:latin typeface="+mn-lt"/>
                    <a:cs typeface="Times New Roman" pitchFamily="18" charset="0"/>
                  </a:rPr>
                  <a:t>τ</a:t>
                </a:r>
                <a:r>
                  <a:rPr lang="en-US" altLang="en-US" sz="1200" baseline="-25000" dirty="0" smtClean="0">
                    <a:solidFill>
                      <a:srgbClr val="00B0F0"/>
                    </a:solidFill>
                    <a:latin typeface="+mn-lt"/>
                    <a:cs typeface="Times New Roman" pitchFamily="18" charset="0"/>
                  </a:rPr>
                  <a:t>d</a:t>
                </a:r>
                <a:r>
                  <a:rPr lang="en-US" altLang="en-US" sz="1200" dirty="0" smtClean="0">
                    <a:solidFill>
                      <a:srgbClr val="00B0F0"/>
                    </a:solidFill>
                    <a:latin typeface="+mn-lt"/>
                    <a:cs typeface="Times New Roman" pitchFamily="18" charset="0"/>
                  </a:rPr>
                  <a:t>, 2N+1 turns +1(or 2) bucket in the ring</a:t>
                </a:r>
                <a:endParaRPr lang="en-US" altLang="en-US" sz="1200" dirty="0" smtClean="0">
                  <a:solidFill>
                    <a:srgbClr val="00B0F0"/>
                  </a:solidFill>
                  <a:latin typeface="+mn-lt"/>
                </a:endParaRPr>
              </a:p>
            </p:txBody>
          </p:sp>
          <p:cxnSp>
            <p:nvCxnSpPr>
              <p:cNvPr id="209" name="Straight Arrow Connector 194"/>
              <p:cNvCxnSpPr>
                <a:cxnSpLocks noChangeShapeType="1"/>
              </p:cNvCxnSpPr>
              <p:nvPr/>
            </p:nvCxnSpPr>
            <p:spPr bwMode="auto">
              <a:xfrm>
                <a:off x="192765" y="3760488"/>
                <a:ext cx="6962048" cy="0"/>
              </a:xfrm>
              <a:prstGeom prst="straightConnector1">
                <a:avLst/>
              </a:prstGeom>
              <a:noFill/>
              <a:ln w="9525" algn="ctr">
                <a:solidFill>
                  <a:srgbClr val="00B0F0"/>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69" name="Content Placeholder 2"/>
            <p:cNvSpPr txBox="1">
              <a:spLocks/>
            </p:cNvSpPr>
            <p:nvPr/>
          </p:nvSpPr>
          <p:spPr bwMode="auto">
            <a:xfrm>
              <a:off x="3316358" y="2226756"/>
              <a:ext cx="1748259" cy="291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spcBef>
                  <a:spcPct val="20000"/>
                </a:spcBef>
                <a:buBlip>
                  <a:blip r:embed="rId2"/>
                </a:buBlip>
                <a:defRPr>
                  <a:solidFill>
                    <a:schemeClr val="tx1"/>
                  </a:solidFill>
                  <a:latin typeface="Arial" charset="0"/>
                  <a:ea typeface="MS PGothic" pitchFamily="34" charset="-128"/>
                  <a:cs typeface="Arial" charset="0"/>
                </a:defRPr>
              </a:lvl1pPr>
              <a:lvl2pPr marL="742950" indent="-285750" defTabSz="457200" eaLnBrk="0" hangingPunct="0">
                <a:spcBef>
                  <a:spcPct val="20000"/>
                </a:spcBef>
                <a:buChar char="–"/>
                <a:defRPr>
                  <a:solidFill>
                    <a:schemeClr val="tx1"/>
                  </a:solidFill>
                  <a:latin typeface="Arial" charset="0"/>
                  <a:ea typeface="MS PGothic" pitchFamily="34" charset="-128"/>
                  <a:cs typeface="Arial" charset="0"/>
                </a:defRPr>
              </a:lvl2pPr>
              <a:lvl3pPr marL="1143000" indent="-228600" defTabSz="457200" eaLnBrk="0" hangingPunct="0">
                <a:spcBef>
                  <a:spcPct val="20000"/>
                </a:spcBef>
                <a:buChar char="•"/>
                <a:defRPr>
                  <a:solidFill>
                    <a:schemeClr val="tx1"/>
                  </a:solidFill>
                  <a:latin typeface="Arial" charset="0"/>
                  <a:ea typeface="MS PGothic" pitchFamily="34" charset="-128"/>
                  <a:cs typeface="Arial" charset="0"/>
                </a:defRPr>
              </a:lvl3pPr>
              <a:lvl4pPr marL="1600200" indent="-228600" defTabSz="457200" eaLnBrk="0" hangingPunct="0">
                <a:spcBef>
                  <a:spcPct val="20000"/>
                </a:spcBef>
                <a:buChar char="–"/>
                <a:defRPr>
                  <a:solidFill>
                    <a:schemeClr val="tx1"/>
                  </a:solidFill>
                  <a:latin typeface="Arial" charset="0"/>
                  <a:ea typeface="MS PGothic" pitchFamily="34" charset="-128"/>
                  <a:cs typeface="Arial" charset="0"/>
                </a:defRPr>
              </a:lvl4pPr>
              <a:lvl5pPr marL="2057400" indent="-228600" defTabSz="457200" eaLnBrk="0" hangingPunct="0">
                <a:spcBef>
                  <a:spcPct val="20000"/>
                </a:spcBef>
                <a:buChar char="»"/>
                <a:defRPr>
                  <a:solidFill>
                    <a:schemeClr val="tx1"/>
                  </a:solidFill>
                  <a:latin typeface="Arial" charset="0"/>
                  <a:ea typeface="MS PGothic" pitchFamily="34" charset="-128"/>
                  <a:cs typeface="Arial" charset="0"/>
                </a:defRPr>
              </a:lvl5pPr>
              <a:lvl6pPr marL="25146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lgn="ctr" eaLnBrk="1" fontAlgn="base" hangingPunct="1">
                <a:spcAft>
                  <a:spcPct val="0"/>
                </a:spcAft>
                <a:buSzPct val="70000"/>
                <a:buFontTx/>
                <a:buNone/>
              </a:pPr>
              <a:r>
                <a:rPr lang="en-US" altLang="en-US" sz="1200" dirty="0" smtClean="0">
                  <a:solidFill>
                    <a:srgbClr val="000000"/>
                  </a:solidFill>
                  <a:latin typeface="+mn-lt"/>
                </a:rPr>
                <a:t>68.05MHz bunch train, </a:t>
              </a:r>
              <a:r>
                <a:rPr lang="en-US" altLang="en-US" sz="1200" b="1" dirty="0" smtClean="0">
                  <a:solidFill>
                    <a:srgbClr val="000000"/>
                  </a:solidFill>
                  <a:latin typeface="+mn-lt"/>
                </a:rPr>
                <a:t>3.23µs,</a:t>
              </a:r>
              <a:r>
                <a:rPr lang="en-US" altLang="en-US" sz="1200" dirty="0" smtClean="0">
                  <a:solidFill>
                    <a:srgbClr val="000000"/>
                  </a:solidFill>
                  <a:latin typeface="+mn-lt"/>
                </a:rPr>
                <a:t> 220 bunches (I</a:t>
              </a:r>
              <a:r>
                <a:rPr lang="en-US" altLang="en-US" sz="1200" baseline="-25000" dirty="0" smtClean="0">
                  <a:solidFill>
                    <a:srgbClr val="000000"/>
                  </a:solidFill>
                  <a:latin typeface="+mn-lt"/>
                </a:rPr>
                <a:t>ave</a:t>
              </a:r>
              <a:r>
                <a:rPr lang="en-US" altLang="en-US" sz="1200" dirty="0" smtClean="0">
                  <a:solidFill>
                    <a:srgbClr val="000000"/>
                  </a:solidFill>
                  <a:latin typeface="+mn-lt"/>
                </a:rPr>
                <a:t>≈2.4mA @3GeV)</a:t>
              </a:r>
            </a:p>
          </p:txBody>
        </p:sp>
        <p:grpSp>
          <p:nvGrpSpPr>
            <p:cNvPr id="170" name="Group 169"/>
            <p:cNvGrpSpPr/>
            <p:nvPr/>
          </p:nvGrpSpPr>
          <p:grpSpPr>
            <a:xfrm>
              <a:off x="3523934" y="2902635"/>
              <a:ext cx="317564" cy="323975"/>
              <a:chOff x="468995" y="2667000"/>
              <a:chExt cx="449107" cy="458171"/>
            </a:xfrm>
          </p:grpSpPr>
          <p:sp>
            <p:nvSpPr>
              <p:cNvPr id="200" name="Rectangle 199"/>
              <p:cNvSpPr/>
              <p:nvPr/>
            </p:nvSpPr>
            <p:spPr bwMode="auto">
              <a:xfrm>
                <a:off x="468995" y="2667000"/>
                <a:ext cx="60954" cy="4572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mn-lt"/>
                </a:endParaRPr>
              </a:p>
            </p:txBody>
          </p:sp>
          <p:cxnSp>
            <p:nvCxnSpPr>
              <p:cNvPr id="201" name="Straight Arrow Connector 215"/>
              <p:cNvCxnSpPr>
                <a:cxnSpLocks noChangeShapeType="1"/>
              </p:cNvCxnSpPr>
              <p:nvPr/>
            </p:nvCxnSpPr>
            <p:spPr bwMode="auto">
              <a:xfrm flipV="1">
                <a:off x="501935" y="2694611"/>
                <a:ext cx="0" cy="365805"/>
              </a:xfrm>
              <a:prstGeom prst="straightConnector1">
                <a:avLst/>
              </a:prstGeom>
              <a:noFill/>
              <a:ln w="19050" algn="ctr">
                <a:solidFill>
                  <a:srgbClr val="00B050"/>
                </a:solidFill>
                <a:round/>
                <a:headEnd type="triangle"/>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2" name="Rectangle 201"/>
              <p:cNvSpPr/>
              <p:nvPr/>
            </p:nvSpPr>
            <p:spPr bwMode="auto">
              <a:xfrm>
                <a:off x="533653" y="2670048"/>
                <a:ext cx="60955" cy="452607"/>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mn-lt"/>
                </a:endParaRPr>
              </a:p>
            </p:txBody>
          </p:sp>
          <p:sp>
            <p:nvSpPr>
              <p:cNvPr id="203" name="Rectangle 202"/>
              <p:cNvSpPr/>
              <p:nvPr/>
            </p:nvSpPr>
            <p:spPr bwMode="auto">
              <a:xfrm>
                <a:off x="598312" y="2670046"/>
                <a:ext cx="64657" cy="454152"/>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mn-lt"/>
                </a:endParaRPr>
              </a:p>
            </p:txBody>
          </p:sp>
          <p:sp>
            <p:nvSpPr>
              <p:cNvPr id="204" name="Rectangle 203"/>
              <p:cNvSpPr/>
              <p:nvPr/>
            </p:nvSpPr>
            <p:spPr bwMode="auto">
              <a:xfrm>
                <a:off x="668716" y="2670046"/>
                <a:ext cx="64657" cy="454153"/>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mn-lt"/>
                </a:endParaRPr>
              </a:p>
            </p:txBody>
          </p:sp>
          <p:sp>
            <p:nvSpPr>
              <p:cNvPr id="205" name="Rectangle 204"/>
              <p:cNvSpPr/>
              <p:nvPr/>
            </p:nvSpPr>
            <p:spPr bwMode="auto">
              <a:xfrm>
                <a:off x="729671" y="2670046"/>
                <a:ext cx="64657" cy="454153"/>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mn-lt"/>
                </a:endParaRPr>
              </a:p>
            </p:txBody>
          </p:sp>
          <p:sp>
            <p:nvSpPr>
              <p:cNvPr id="206" name="Rectangle 205"/>
              <p:cNvSpPr/>
              <p:nvPr/>
            </p:nvSpPr>
            <p:spPr bwMode="auto">
              <a:xfrm>
                <a:off x="790627" y="2670046"/>
                <a:ext cx="64658" cy="455125"/>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mn-lt"/>
                </a:endParaRPr>
              </a:p>
            </p:txBody>
          </p:sp>
          <p:sp>
            <p:nvSpPr>
              <p:cNvPr id="207" name="Rectangle 206"/>
              <p:cNvSpPr/>
              <p:nvPr/>
            </p:nvSpPr>
            <p:spPr bwMode="auto">
              <a:xfrm>
                <a:off x="853445" y="2670048"/>
                <a:ext cx="64657" cy="452607"/>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mn-lt"/>
                </a:endParaRPr>
              </a:p>
            </p:txBody>
          </p:sp>
        </p:grpSp>
        <p:grpSp>
          <p:nvGrpSpPr>
            <p:cNvPr id="171" name="Group 170"/>
            <p:cNvGrpSpPr/>
            <p:nvPr/>
          </p:nvGrpSpPr>
          <p:grpSpPr>
            <a:xfrm>
              <a:off x="3852790" y="2902063"/>
              <a:ext cx="317564" cy="323975"/>
              <a:chOff x="468995" y="2667000"/>
              <a:chExt cx="449107" cy="458171"/>
            </a:xfrm>
          </p:grpSpPr>
          <p:sp>
            <p:nvSpPr>
              <p:cNvPr id="192" name="Rectangle 191"/>
              <p:cNvSpPr/>
              <p:nvPr/>
            </p:nvSpPr>
            <p:spPr bwMode="auto">
              <a:xfrm>
                <a:off x="468995" y="2667000"/>
                <a:ext cx="60954" cy="4572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mn-lt"/>
                </a:endParaRPr>
              </a:p>
            </p:txBody>
          </p:sp>
          <p:cxnSp>
            <p:nvCxnSpPr>
              <p:cNvPr id="193" name="Straight Arrow Connector 215"/>
              <p:cNvCxnSpPr>
                <a:cxnSpLocks noChangeShapeType="1"/>
              </p:cNvCxnSpPr>
              <p:nvPr/>
            </p:nvCxnSpPr>
            <p:spPr bwMode="auto">
              <a:xfrm flipV="1">
                <a:off x="501935" y="2694611"/>
                <a:ext cx="0" cy="365805"/>
              </a:xfrm>
              <a:prstGeom prst="straightConnector1">
                <a:avLst/>
              </a:prstGeom>
              <a:noFill/>
              <a:ln w="19050" algn="ctr">
                <a:solidFill>
                  <a:srgbClr val="00B050"/>
                </a:solidFill>
                <a:round/>
                <a:headEnd type="triangle"/>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4" name="Rectangle 193"/>
              <p:cNvSpPr/>
              <p:nvPr/>
            </p:nvSpPr>
            <p:spPr bwMode="auto">
              <a:xfrm>
                <a:off x="533653" y="2670048"/>
                <a:ext cx="60955" cy="452607"/>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mn-lt"/>
                </a:endParaRPr>
              </a:p>
            </p:txBody>
          </p:sp>
          <p:sp>
            <p:nvSpPr>
              <p:cNvPr id="195" name="Rectangle 194"/>
              <p:cNvSpPr/>
              <p:nvPr/>
            </p:nvSpPr>
            <p:spPr bwMode="auto">
              <a:xfrm>
                <a:off x="598312" y="2670046"/>
                <a:ext cx="64657" cy="454152"/>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mn-lt"/>
                </a:endParaRPr>
              </a:p>
            </p:txBody>
          </p:sp>
          <p:sp>
            <p:nvSpPr>
              <p:cNvPr id="196" name="Rectangle 195"/>
              <p:cNvSpPr/>
              <p:nvPr/>
            </p:nvSpPr>
            <p:spPr bwMode="auto">
              <a:xfrm>
                <a:off x="668716" y="2670046"/>
                <a:ext cx="64657" cy="454153"/>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mn-lt"/>
                </a:endParaRPr>
              </a:p>
            </p:txBody>
          </p:sp>
          <p:sp>
            <p:nvSpPr>
              <p:cNvPr id="197" name="Rectangle 196"/>
              <p:cNvSpPr/>
              <p:nvPr/>
            </p:nvSpPr>
            <p:spPr bwMode="auto">
              <a:xfrm>
                <a:off x="729671" y="2670046"/>
                <a:ext cx="64657" cy="454153"/>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mn-lt"/>
                </a:endParaRPr>
              </a:p>
            </p:txBody>
          </p:sp>
          <p:sp>
            <p:nvSpPr>
              <p:cNvPr id="198" name="Rectangle 197"/>
              <p:cNvSpPr/>
              <p:nvPr/>
            </p:nvSpPr>
            <p:spPr bwMode="auto">
              <a:xfrm>
                <a:off x="790627" y="2670046"/>
                <a:ext cx="64658" cy="455125"/>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mn-lt"/>
                </a:endParaRPr>
              </a:p>
            </p:txBody>
          </p:sp>
          <p:sp>
            <p:nvSpPr>
              <p:cNvPr id="199" name="Rectangle 198"/>
              <p:cNvSpPr/>
              <p:nvPr/>
            </p:nvSpPr>
            <p:spPr bwMode="auto">
              <a:xfrm>
                <a:off x="853445" y="2670048"/>
                <a:ext cx="64657" cy="452607"/>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mn-lt"/>
                </a:endParaRPr>
              </a:p>
            </p:txBody>
          </p:sp>
        </p:grpSp>
        <p:grpSp>
          <p:nvGrpSpPr>
            <p:cNvPr id="172" name="Group 171"/>
            <p:cNvGrpSpPr/>
            <p:nvPr/>
          </p:nvGrpSpPr>
          <p:grpSpPr>
            <a:xfrm>
              <a:off x="4176077" y="2906632"/>
              <a:ext cx="317564" cy="323975"/>
              <a:chOff x="468995" y="2667000"/>
              <a:chExt cx="449107" cy="458171"/>
            </a:xfrm>
          </p:grpSpPr>
          <p:sp>
            <p:nvSpPr>
              <p:cNvPr id="184" name="Rectangle 183"/>
              <p:cNvSpPr/>
              <p:nvPr/>
            </p:nvSpPr>
            <p:spPr bwMode="auto">
              <a:xfrm>
                <a:off x="468995" y="2667000"/>
                <a:ext cx="60954" cy="4572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mn-lt"/>
                </a:endParaRPr>
              </a:p>
            </p:txBody>
          </p:sp>
          <p:cxnSp>
            <p:nvCxnSpPr>
              <p:cNvPr id="185" name="Straight Arrow Connector 215"/>
              <p:cNvCxnSpPr>
                <a:cxnSpLocks noChangeShapeType="1"/>
              </p:cNvCxnSpPr>
              <p:nvPr/>
            </p:nvCxnSpPr>
            <p:spPr bwMode="auto">
              <a:xfrm flipV="1">
                <a:off x="501935" y="2694611"/>
                <a:ext cx="0" cy="365805"/>
              </a:xfrm>
              <a:prstGeom prst="straightConnector1">
                <a:avLst/>
              </a:prstGeom>
              <a:noFill/>
              <a:ln w="19050" algn="ctr">
                <a:solidFill>
                  <a:srgbClr val="00B050"/>
                </a:solidFill>
                <a:round/>
                <a:headEnd type="triangle"/>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6" name="Rectangle 185"/>
              <p:cNvSpPr/>
              <p:nvPr/>
            </p:nvSpPr>
            <p:spPr bwMode="auto">
              <a:xfrm>
                <a:off x="533653" y="2670048"/>
                <a:ext cx="60955" cy="452607"/>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mn-lt"/>
                </a:endParaRPr>
              </a:p>
            </p:txBody>
          </p:sp>
          <p:sp>
            <p:nvSpPr>
              <p:cNvPr id="187" name="Rectangle 186"/>
              <p:cNvSpPr/>
              <p:nvPr/>
            </p:nvSpPr>
            <p:spPr bwMode="auto">
              <a:xfrm>
                <a:off x="598312" y="2670046"/>
                <a:ext cx="64657" cy="454152"/>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mn-lt"/>
                </a:endParaRPr>
              </a:p>
            </p:txBody>
          </p:sp>
          <p:sp>
            <p:nvSpPr>
              <p:cNvPr id="188" name="Rectangle 187"/>
              <p:cNvSpPr/>
              <p:nvPr/>
            </p:nvSpPr>
            <p:spPr bwMode="auto">
              <a:xfrm>
                <a:off x="668716" y="2670046"/>
                <a:ext cx="64657" cy="454153"/>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mn-lt"/>
                </a:endParaRPr>
              </a:p>
            </p:txBody>
          </p:sp>
          <p:sp>
            <p:nvSpPr>
              <p:cNvPr id="189" name="Rectangle 188"/>
              <p:cNvSpPr/>
              <p:nvPr/>
            </p:nvSpPr>
            <p:spPr bwMode="auto">
              <a:xfrm>
                <a:off x="729671" y="2670046"/>
                <a:ext cx="64657" cy="454153"/>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mn-lt"/>
                </a:endParaRPr>
              </a:p>
            </p:txBody>
          </p:sp>
          <p:sp>
            <p:nvSpPr>
              <p:cNvPr id="190" name="Rectangle 189"/>
              <p:cNvSpPr/>
              <p:nvPr/>
            </p:nvSpPr>
            <p:spPr bwMode="auto">
              <a:xfrm>
                <a:off x="790627" y="2670046"/>
                <a:ext cx="64658" cy="455125"/>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mn-lt"/>
                </a:endParaRPr>
              </a:p>
            </p:txBody>
          </p:sp>
          <p:sp>
            <p:nvSpPr>
              <p:cNvPr id="191" name="Rectangle 190"/>
              <p:cNvSpPr/>
              <p:nvPr/>
            </p:nvSpPr>
            <p:spPr bwMode="auto">
              <a:xfrm>
                <a:off x="853445" y="2670048"/>
                <a:ext cx="64657" cy="452607"/>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mn-lt"/>
                </a:endParaRPr>
              </a:p>
            </p:txBody>
          </p:sp>
        </p:grpSp>
        <p:cxnSp>
          <p:nvCxnSpPr>
            <p:cNvPr id="173" name="Straight Arrow Connector 221"/>
            <p:cNvCxnSpPr>
              <a:cxnSpLocks noChangeShapeType="1"/>
            </p:cNvCxnSpPr>
            <p:nvPr/>
          </p:nvCxnSpPr>
          <p:spPr bwMode="auto">
            <a:xfrm flipH="1" flipV="1">
              <a:off x="4203903" y="3016619"/>
              <a:ext cx="172232" cy="166"/>
            </a:xfrm>
            <a:prstGeom prst="straightConnector1">
              <a:avLst/>
            </a:prstGeom>
            <a:noFill/>
            <a:ln w="9525" algn="ctr">
              <a:solidFill>
                <a:srgbClr val="C00000"/>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 name="Straight Arrow Connector 220"/>
            <p:cNvCxnSpPr>
              <a:cxnSpLocks noChangeShapeType="1"/>
            </p:cNvCxnSpPr>
            <p:nvPr/>
          </p:nvCxnSpPr>
          <p:spPr bwMode="auto">
            <a:xfrm>
              <a:off x="4037826" y="3015214"/>
              <a:ext cx="152662" cy="1"/>
            </a:xfrm>
            <a:prstGeom prst="straightConnector1">
              <a:avLst/>
            </a:prstGeom>
            <a:noFill/>
            <a:ln w="9525" algn="ctr">
              <a:solidFill>
                <a:srgbClr val="C00000"/>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75" name="Group 174"/>
            <p:cNvGrpSpPr/>
            <p:nvPr/>
          </p:nvGrpSpPr>
          <p:grpSpPr>
            <a:xfrm>
              <a:off x="4826099" y="2890442"/>
              <a:ext cx="317564" cy="323975"/>
              <a:chOff x="468995" y="2667000"/>
              <a:chExt cx="449107" cy="458171"/>
            </a:xfrm>
          </p:grpSpPr>
          <p:sp>
            <p:nvSpPr>
              <p:cNvPr id="176" name="Rectangle 175"/>
              <p:cNvSpPr/>
              <p:nvPr/>
            </p:nvSpPr>
            <p:spPr bwMode="auto">
              <a:xfrm>
                <a:off x="468995" y="2667000"/>
                <a:ext cx="60954" cy="4572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mn-lt"/>
                </a:endParaRPr>
              </a:p>
            </p:txBody>
          </p:sp>
          <p:cxnSp>
            <p:nvCxnSpPr>
              <p:cNvPr id="177" name="Straight Arrow Connector 215"/>
              <p:cNvCxnSpPr>
                <a:cxnSpLocks noChangeShapeType="1"/>
              </p:cNvCxnSpPr>
              <p:nvPr/>
            </p:nvCxnSpPr>
            <p:spPr bwMode="auto">
              <a:xfrm flipV="1">
                <a:off x="501935" y="2694611"/>
                <a:ext cx="0" cy="365805"/>
              </a:xfrm>
              <a:prstGeom prst="straightConnector1">
                <a:avLst/>
              </a:prstGeom>
              <a:noFill/>
              <a:ln w="19050" algn="ctr">
                <a:solidFill>
                  <a:srgbClr val="00B050"/>
                </a:solidFill>
                <a:round/>
                <a:headEnd type="triangle"/>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8" name="Rectangle 177"/>
              <p:cNvSpPr/>
              <p:nvPr/>
            </p:nvSpPr>
            <p:spPr bwMode="auto">
              <a:xfrm>
                <a:off x="533653" y="2670048"/>
                <a:ext cx="60955" cy="452607"/>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mn-lt"/>
                </a:endParaRPr>
              </a:p>
            </p:txBody>
          </p:sp>
          <p:sp>
            <p:nvSpPr>
              <p:cNvPr id="179" name="Rectangle 178"/>
              <p:cNvSpPr/>
              <p:nvPr/>
            </p:nvSpPr>
            <p:spPr bwMode="auto">
              <a:xfrm>
                <a:off x="598312" y="2670046"/>
                <a:ext cx="64657" cy="454152"/>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mn-lt"/>
                </a:endParaRPr>
              </a:p>
            </p:txBody>
          </p:sp>
          <p:sp>
            <p:nvSpPr>
              <p:cNvPr id="180" name="Rectangle 179"/>
              <p:cNvSpPr/>
              <p:nvPr/>
            </p:nvSpPr>
            <p:spPr bwMode="auto">
              <a:xfrm>
                <a:off x="668716" y="2670046"/>
                <a:ext cx="64657" cy="454153"/>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mn-lt"/>
                </a:endParaRPr>
              </a:p>
            </p:txBody>
          </p:sp>
          <p:sp>
            <p:nvSpPr>
              <p:cNvPr id="181" name="Rectangle 180"/>
              <p:cNvSpPr/>
              <p:nvPr/>
            </p:nvSpPr>
            <p:spPr bwMode="auto">
              <a:xfrm>
                <a:off x="729671" y="2670046"/>
                <a:ext cx="64657" cy="454153"/>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mn-lt"/>
                </a:endParaRPr>
              </a:p>
            </p:txBody>
          </p:sp>
          <p:sp>
            <p:nvSpPr>
              <p:cNvPr id="182" name="Rectangle 181"/>
              <p:cNvSpPr/>
              <p:nvPr/>
            </p:nvSpPr>
            <p:spPr bwMode="auto">
              <a:xfrm>
                <a:off x="790627" y="2670046"/>
                <a:ext cx="64658" cy="455125"/>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mn-lt"/>
                </a:endParaRPr>
              </a:p>
            </p:txBody>
          </p:sp>
          <p:sp>
            <p:nvSpPr>
              <p:cNvPr id="183" name="Rectangle 182"/>
              <p:cNvSpPr/>
              <p:nvPr/>
            </p:nvSpPr>
            <p:spPr bwMode="auto">
              <a:xfrm>
                <a:off x="853445" y="2670048"/>
                <a:ext cx="64657" cy="452607"/>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mn-lt"/>
                </a:endParaRPr>
              </a:p>
            </p:txBody>
          </p:sp>
        </p:grpSp>
      </p:grpSp>
      <p:sp>
        <p:nvSpPr>
          <p:cNvPr id="265" name="TextBox 264"/>
          <p:cNvSpPr txBox="1"/>
          <p:nvPr/>
        </p:nvSpPr>
        <p:spPr>
          <a:xfrm>
            <a:off x="2778515" y="2087702"/>
            <a:ext cx="4176143" cy="307777"/>
          </a:xfrm>
          <a:prstGeom prst="rect">
            <a:avLst/>
          </a:prstGeom>
          <a:noFill/>
        </p:spPr>
        <p:txBody>
          <a:bodyPr wrap="none" rtlCol="0">
            <a:spAutoFit/>
          </a:bodyPr>
          <a:lstStyle/>
          <a:p>
            <a:r>
              <a:rPr lang="en-US" sz="1400" dirty="0" smtClean="0">
                <a:latin typeface="+mn-lt"/>
              </a:rPr>
              <a:t>Mid-cycle 1, inject the 1</a:t>
            </a:r>
            <a:r>
              <a:rPr lang="en-US" sz="1400" baseline="30000" dirty="0" smtClean="0">
                <a:latin typeface="+mn-lt"/>
              </a:rPr>
              <a:t>st</a:t>
            </a:r>
            <a:r>
              <a:rPr lang="en-US" sz="1400" dirty="0" smtClean="0">
                <a:latin typeface="+mn-lt"/>
              </a:rPr>
              <a:t> of every 7 buckets in the ring</a:t>
            </a:r>
            <a:endParaRPr lang="en-US" sz="1400" dirty="0">
              <a:latin typeface="+mn-lt"/>
            </a:endParaRPr>
          </a:p>
        </p:txBody>
      </p:sp>
      <p:grpSp>
        <p:nvGrpSpPr>
          <p:cNvPr id="266" name="Group 265"/>
          <p:cNvGrpSpPr/>
          <p:nvPr/>
        </p:nvGrpSpPr>
        <p:grpSpPr>
          <a:xfrm>
            <a:off x="351186" y="4995034"/>
            <a:ext cx="8300700" cy="1341774"/>
            <a:chOff x="475310" y="4449426"/>
            <a:chExt cx="5152311" cy="1341774"/>
          </a:xfrm>
        </p:grpSpPr>
        <p:grpSp>
          <p:nvGrpSpPr>
            <p:cNvPr id="267" name="Group 266"/>
            <p:cNvGrpSpPr/>
            <p:nvPr/>
          </p:nvGrpSpPr>
          <p:grpSpPr>
            <a:xfrm>
              <a:off x="3438144" y="5093208"/>
              <a:ext cx="434340" cy="334162"/>
              <a:chOff x="6899911" y="4493223"/>
              <a:chExt cx="434340" cy="334162"/>
            </a:xfrm>
          </p:grpSpPr>
          <p:grpSp>
            <p:nvGrpSpPr>
              <p:cNvPr id="334" name="Group 333"/>
              <p:cNvGrpSpPr/>
              <p:nvPr/>
            </p:nvGrpSpPr>
            <p:grpSpPr>
              <a:xfrm>
                <a:off x="6899911" y="4493223"/>
                <a:ext cx="68580" cy="321470"/>
                <a:chOff x="6899911" y="4493223"/>
                <a:chExt cx="68580" cy="321470"/>
              </a:xfrm>
            </p:grpSpPr>
            <p:sp>
              <p:nvSpPr>
                <p:cNvPr id="338" name="Rectangle 337"/>
                <p:cNvSpPr/>
                <p:nvPr/>
              </p:nvSpPr>
              <p:spPr bwMode="auto">
                <a:xfrm>
                  <a:off x="6899911" y="4493224"/>
                  <a:ext cx="68580" cy="321469"/>
                </a:xfrm>
                <a:prstGeom prst="rect">
                  <a:avLst/>
                </a:prstGeom>
                <a:solidFill>
                  <a:srgbClr val="333399">
                    <a:lumMod val="40000"/>
                    <a:lumOff val="60000"/>
                  </a:srgbClr>
                </a:solidFill>
                <a:ln w="9525" cap="flat" cmpd="sng" algn="ctr">
                  <a:noFill/>
                  <a:prstDash val="solid"/>
                </a:ln>
                <a:effectLst>
                  <a:outerShdw blurRad="40000" dist="23000" dir="5400000" rotWithShape="0">
                    <a:srgbClr val="000000">
                      <a:alpha val="35000"/>
                    </a:srgbClr>
                  </a:outerShdw>
                </a:effectLst>
              </p:spPr>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a:spcBef>
                      <a:spcPct val="0"/>
                    </a:spcBef>
                    <a:buFontTx/>
                    <a:buNone/>
                    <a:defRPr/>
                  </a:pPr>
                  <a:endParaRPr lang="en-US" altLang="en-US" sz="1200" kern="0">
                    <a:solidFill>
                      <a:srgbClr val="FFFFFF"/>
                    </a:solidFill>
                    <a:latin typeface="+mn-lt"/>
                  </a:endParaRPr>
                </a:p>
              </p:txBody>
            </p:sp>
            <p:cxnSp>
              <p:nvCxnSpPr>
                <p:cNvPr id="339" name="Straight Arrow Connector 264"/>
                <p:cNvCxnSpPr>
                  <a:cxnSpLocks noChangeShapeType="1"/>
                  <a:stCxn id="338" idx="2"/>
                  <a:endCxn id="338" idx="0"/>
                </p:cNvCxnSpPr>
                <p:nvPr/>
              </p:nvCxnSpPr>
              <p:spPr bwMode="auto">
                <a:xfrm flipV="1">
                  <a:off x="6934200" y="4493223"/>
                  <a:ext cx="0" cy="321469"/>
                </a:xfrm>
                <a:prstGeom prst="straightConnector1">
                  <a:avLst/>
                </a:prstGeom>
                <a:noFill/>
                <a:ln w="25400" algn="ctr">
                  <a:solidFill>
                    <a:srgbClr val="99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35" name="Group 334"/>
              <p:cNvGrpSpPr/>
              <p:nvPr/>
            </p:nvGrpSpPr>
            <p:grpSpPr>
              <a:xfrm>
                <a:off x="7265671" y="4495601"/>
                <a:ext cx="68580" cy="331784"/>
                <a:chOff x="7265671" y="4504577"/>
                <a:chExt cx="68580" cy="336969"/>
              </a:xfrm>
            </p:grpSpPr>
            <p:sp>
              <p:nvSpPr>
                <p:cNvPr id="336" name="Rectangle 335"/>
                <p:cNvSpPr/>
                <p:nvPr/>
              </p:nvSpPr>
              <p:spPr bwMode="auto">
                <a:xfrm>
                  <a:off x="7265671" y="4504577"/>
                  <a:ext cx="68580" cy="325041"/>
                </a:xfrm>
                <a:prstGeom prst="rect">
                  <a:avLst/>
                </a:prstGeom>
                <a:solidFill>
                  <a:srgbClr val="BBE0E3">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a:spcBef>
                      <a:spcPct val="0"/>
                    </a:spcBef>
                    <a:buFontTx/>
                    <a:buNone/>
                    <a:defRPr/>
                  </a:pPr>
                  <a:endParaRPr lang="en-US" altLang="en-US" sz="1200" kern="0">
                    <a:solidFill>
                      <a:srgbClr val="FFFFFF"/>
                    </a:solidFill>
                    <a:latin typeface="+mn-lt"/>
                  </a:endParaRPr>
                </a:p>
              </p:txBody>
            </p:sp>
            <p:cxnSp>
              <p:nvCxnSpPr>
                <p:cNvPr id="337" name="Straight Arrow Connector 119"/>
                <p:cNvCxnSpPr>
                  <a:cxnSpLocks noChangeShapeType="1"/>
                </p:cNvCxnSpPr>
                <p:nvPr/>
              </p:nvCxnSpPr>
              <p:spPr bwMode="auto">
                <a:xfrm>
                  <a:off x="7302247" y="4516505"/>
                  <a:ext cx="0" cy="325041"/>
                </a:xfrm>
                <a:prstGeom prst="straightConnector1">
                  <a:avLst/>
                </a:prstGeom>
                <a:noFill/>
                <a:ln w="25400" algn="ctr">
                  <a:solidFill>
                    <a:srgbClr val="99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268" name="Group 267"/>
            <p:cNvGrpSpPr/>
            <p:nvPr/>
          </p:nvGrpSpPr>
          <p:grpSpPr>
            <a:xfrm>
              <a:off x="2697480" y="5093208"/>
              <a:ext cx="434340" cy="334162"/>
              <a:chOff x="6899911" y="4493223"/>
              <a:chExt cx="434340" cy="334162"/>
            </a:xfrm>
          </p:grpSpPr>
          <p:grpSp>
            <p:nvGrpSpPr>
              <p:cNvPr id="328" name="Group 327"/>
              <p:cNvGrpSpPr/>
              <p:nvPr/>
            </p:nvGrpSpPr>
            <p:grpSpPr>
              <a:xfrm>
                <a:off x="6899911" y="4493223"/>
                <a:ext cx="68580" cy="321470"/>
                <a:chOff x="6899911" y="4493223"/>
                <a:chExt cx="68580" cy="321470"/>
              </a:xfrm>
            </p:grpSpPr>
            <p:sp>
              <p:nvSpPr>
                <p:cNvPr id="332" name="Rectangle 331"/>
                <p:cNvSpPr/>
                <p:nvPr/>
              </p:nvSpPr>
              <p:spPr bwMode="auto">
                <a:xfrm>
                  <a:off x="6899911" y="4493224"/>
                  <a:ext cx="68580" cy="321469"/>
                </a:xfrm>
                <a:prstGeom prst="rect">
                  <a:avLst/>
                </a:prstGeom>
                <a:solidFill>
                  <a:srgbClr val="333399">
                    <a:lumMod val="40000"/>
                    <a:lumOff val="60000"/>
                  </a:srgbClr>
                </a:solidFill>
                <a:ln w="9525" cap="flat" cmpd="sng" algn="ctr">
                  <a:noFill/>
                  <a:prstDash val="solid"/>
                </a:ln>
                <a:effectLst>
                  <a:outerShdw blurRad="40000" dist="23000" dir="5400000" rotWithShape="0">
                    <a:srgbClr val="000000">
                      <a:alpha val="35000"/>
                    </a:srgbClr>
                  </a:outerShdw>
                </a:effectLst>
              </p:spPr>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a:spcBef>
                      <a:spcPct val="0"/>
                    </a:spcBef>
                    <a:buFontTx/>
                    <a:buNone/>
                    <a:defRPr/>
                  </a:pPr>
                  <a:endParaRPr lang="en-US" altLang="en-US" sz="1200" kern="0">
                    <a:solidFill>
                      <a:srgbClr val="FFFFFF"/>
                    </a:solidFill>
                    <a:latin typeface="+mn-lt"/>
                  </a:endParaRPr>
                </a:p>
              </p:txBody>
            </p:sp>
            <p:cxnSp>
              <p:nvCxnSpPr>
                <p:cNvPr id="333" name="Straight Arrow Connector 264"/>
                <p:cNvCxnSpPr>
                  <a:cxnSpLocks noChangeShapeType="1"/>
                  <a:stCxn id="332" idx="2"/>
                  <a:endCxn id="332" idx="0"/>
                </p:cNvCxnSpPr>
                <p:nvPr/>
              </p:nvCxnSpPr>
              <p:spPr bwMode="auto">
                <a:xfrm flipV="1">
                  <a:off x="6934200" y="4493223"/>
                  <a:ext cx="0" cy="321469"/>
                </a:xfrm>
                <a:prstGeom prst="straightConnector1">
                  <a:avLst/>
                </a:prstGeom>
                <a:noFill/>
                <a:ln w="25400" algn="ctr">
                  <a:solidFill>
                    <a:srgbClr val="99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29" name="Group 328"/>
              <p:cNvGrpSpPr/>
              <p:nvPr/>
            </p:nvGrpSpPr>
            <p:grpSpPr>
              <a:xfrm>
                <a:off x="7265671" y="4495601"/>
                <a:ext cx="68580" cy="331784"/>
                <a:chOff x="7265671" y="4504577"/>
                <a:chExt cx="68580" cy="336969"/>
              </a:xfrm>
            </p:grpSpPr>
            <p:sp>
              <p:nvSpPr>
                <p:cNvPr id="330" name="Rectangle 329"/>
                <p:cNvSpPr/>
                <p:nvPr/>
              </p:nvSpPr>
              <p:spPr bwMode="auto">
                <a:xfrm>
                  <a:off x="7265671" y="4504577"/>
                  <a:ext cx="68580" cy="325041"/>
                </a:xfrm>
                <a:prstGeom prst="rect">
                  <a:avLst/>
                </a:prstGeom>
                <a:solidFill>
                  <a:srgbClr val="BBE0E3">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a:spcBef>
                      <a:spcPct val="0"/>
                    </a:spcBef>
                    <a:buFontTx/>
                    <a:buNone/>
                    <a:defRPr/>
                  </a:pPr>
                  <a:endParaRPr lang="en-US" altLang="en-US" sz="1200" kern="0">
                    <a:solidFill>
                      <a:srgbClr val="FFFFFF"/>
                    </a:solidFill>
                    <a:latin typeface="+mn-lt"/>
                  </a:endParaRPr>
                </a:p>
              </p:txBody>
            </p:sp>
            <p:cxnSp>
              <p:nvCxnSpPr>
                <p:cNvPr id="331" name="Straight Arrow Connector 119"/>
                <p:cNvCxnSpPr>
                  <a:cxnSpLocks noChangeShapeType="1"/>
                </p:cNvCxnSpPr>
                <p:nvPr/>
              </p:nvCxnSpPr>
              <p:spPr bwMode="auto">
                <a:xfrm>
                  <a:off x="7302247" y="4516505"/>
                  <a:ext cx="0" cy="325041"/>
                </a:xfrm>
                <a:prstGeom prst="straightConnector1">
                  <a:avLst/>
                </a:prstGeom>
                <a:noFill/>
                <a:ln w="25400" algn="ctr">
                  <a:solidFill>
                    <a:srgbClr val="99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cxnSp>
          <p:nvCxnSpPr>
            <p:cNvPr id="327" name="Straight Arrow Connector 194"/>
            <p:cNvCxnSpPr>
              <a:cxnSpLocks noChangeShapeType="1"/>
              <a:stCxn id="336" idx="1"/>
              <a:endCxn id="296" idx="1"/>
            </p:cNvCxnSpPr>
            <p:nvPr/>
          </p:nvCxnSpPr>
          <p:spPr bwMode="auto">
            <a:xfrm flipV="1">
              <a:off x="3803904" y="5254487"/>
              <a:ext cx="356616" cy="1662"/>
            </a:xfrm>
            <a:prstGeom prst="straightConnector1">
              <a:avLst/>
            </a:prstGeom>
            <a:noFill/>
            <a:ln w="9525" algn="ctr">
              <a:solidFill>
                <a:schemeClr val="tx1"/>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70" name="Group 269"/>
            <p:cNvGrpSpPr>
              <a:grpSpLocks/>
            </p:cNvGrpSpPr>
            <p:nvPr/>
          </p:nvGrpSpPr>
          <p:grpSpPr bwMode="auto">
            <a:xfrm>
              <a:off x="475310" y="4489190"/>
              <a:ext cx="5120640" cy="1302010"/>
              <a:chOff x="1689015" y="2263777"/>
              <a:chExt cx="5067380" cy="1382479"/>
            </a:xfrm>
          </p:grpSpPr>
          <p:cxnSp>
            <p:nvCxnSpPr>
              <p:cNvPr id="324" name="Straight Arrow Connector 323"/>
              <p:cNvCxnSpPr/>
              <p:nvPr/>
            </p:nvCxnSpPr>
            <p:spPr>
              <a:xfrm flipV="1">
                <a:off x="1689015" y="3238728"/>
                <a:ext cx="5067380" cy="0"/>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25" name="Straight Arrow Connector 2"/>
              <p:cNvCxnSpPr>
                <a:cxnSpLocks noChangeShapeType="1"/>
              </p:cNvCxnSpPr>
              <p:nvPr/>
            </p:nvCxnSpPr>
            <p:spPr bwMode="auto">
              <a:xfrm flipV="1">
                <a:off x="1694498" y="2263777"/>
                <a:ext cx="2255" cy="1382479"/>
              </a:xfrm>
              <a:prstGeom prst="straightConnector1">
                <a:avLst/>
              </a:prstGeom>
              <a:noFill/>
              <a:ln w="19050"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71" name="Group 270"/>
            <p:cNvGrpSpPr/>
            <p:nvPr/>
          </p:nvGrpSpPr>
          <p:grpSpPr>
            <a:xfrm>
              <a:off x="478071" y="4449426"/>
              <a:ext cx="838421" cy="507055"/>
              <a:chOff x="478071" y="4293545"/>
              <a:chExt cx="838421" cy="507055"/>
            </a:xfrm>
          </p:grpSpPr>
          <p:sp>
            <p:nvSpPr>
              <p:cNvPr id="321" name="Content Placeholder 2"/>
              <p:cNvSpPr txBox="1">
                <a:spLocks/>
              </p:cNvSpPr>
              <p:nvPr/>
            </p:nvSpPr>
            <p:spPr bwMode="auto">
              <a:xfrm>
                <a:off x="478071" y="4293545"/>
                <a:ext cx="838421" cy="50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spcBef>
                    <a:spcPct val="20000"/>
                  </a:spcBef>
                  <a:buBlip>
                    <a:blip r:embed="rId2"/>
                  </a:buBlip>
                  <a:defRPr>
                    <a:solidFill>
                      <a:schemeClr val="tx1"/>
                    </a:solidFill>
                    <a:latin typeface="Arial" charset="0"/>
                    <a:ea typeface="MS PGothic" pitchFamily="34" charset="-128"/>
                    <a:cs typeface="Arial" charset="0"/>
                  </a:defRPr>
                </a:lvl1pPr>
                <a:lvl2pPr marL="742950" indent="-285750" defTabSz="457200" eaLnBrk="0" hangingPunct="0">
                  <a:spcBef>
                    <a:spcPct val="20000"/>
                  </a:spcBef>
                  <a:buChar char="–"/>
                  <a:defRPr>
                    <a:solidFill>
                      <a:schemeClr val="tx1"/>
                    </a:solidFill>
                    <a:latin typeface="Arial" charset="0"/>
                    <a:ea typeface="MS PGothic" pitchFamily="34" charset="-128"/>
                    <a:cs typeface="Arial" charset="0"/>
                  </a:defRPr>
                </a:lvl2pPr>
                <a:lvl3pPr marL="1143000" indent="-228600" defTabSz="457200" eaLnBrk="0" hangingPunct="0">
                  <a:spcBef>
                    <a:spcPct val="20000"/>
                  </a:spcBef>
                  <a:buChar char="•"/>
                  <a:defRPr>
                    <a:solidFill>
                      <a:schemeClr val="tx1"/>
                    </a:solidFill>
                    <a:latin typeface="Arial" charset="0"/>
                    <a:ea typeface="MS PGothic" pitchFamily="34" charset="-128"/>
                    <a:cs typeface="Arial" charset="0"/>
                  </a:defRPr>
                </a:lvl3pPr>
                <a:lvl4pPr marL="1600200" indent="-228600" defTabSz="457200" eaLnBrk="0" hangingPunct="0">
                  <a:spcBef>
                    <a:spcPct val="20000"/>
                  </a:spcBef>
                  <a:buChar char="–"/>
                  <a:defRPr>
                    <a:solidFill>
                      <a:schemeClr val="tx1"/>
                    </a:solidFill>
                    <a:latin typeface="Arial" charset="0"/>
                    <a:ea typeface="MS PGothic" pitchFamily="34" charset="-128"/>
                    <a:cs typeface="Arial" charset="0"/>
                  </a:defRPr>
                </a:lvl4pPr>
                <a:lvl5pPr marL="2057400" indent="-228600" defTabSz="457200" eaLnBrk="0" hangingPunct="0">
                  <a:spcBef>
                    <a:spcPct val="20000"/>
                  </a:spcBef>
                  <a:buChar char="»"/>
                  <a:defRPr>
                    <a:solidFill>
                      <a:schemeClr val="tx1"/>
                    </a:solidFill>
                    <a:latin typeface="Arial" charset="0"/>
                    <a:ea typeface="MS PGothic" pitchFamily="34" charset="-128"/>
                    <a:cs typeface="Arial" charset="0"/>
                  </a:defRPr>
                </a:lvl5pPr>
                <a:lvl6pPr marL="25146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lgn="ctr" eaLnBrk="1" fontAlgn="base" hangingPunct="1">
                  <a:spcAft>
                    <a:spcPct val="0"/>
                  </a:spcAft>
                  <a:buSzPct val="70000"/>
                  <a:buFontTx/>
                  <a:buNone/>
                </a:pPr>
                <a:r>
                  <a:rPr lang="en-US" altLang="en-US" sz="1200" dirty="0" smtClean="0">
                    <a:solidFill>
                      <a:srgbClr val="000000"/>
                    </a:solidFill>
                    <a:latin typeface="+mn-lt"/>
                  </a:rPr>
                  <a:t>Mid-cycle 1</a:t>
                </a:r>
              </a:p>
              <a:p>
                <a:pPr algn="ctr" eaLnBrk="1" fontAlgn="base" hangingPunct="1">
                  <a:spcAft>
                    <a:spcPct val="0"/>
                  </a:spcAft>
                  <a:buSzPct val="70000"/>
                  <a:buFontTx/>
                  <a:buNone/>
                </a:pPr>
                <a:r>
                  <a:rPr lang="en-US" altLang="en-US" sz="1200" dirty="0" smtClean="0">
                    <a:solidFill>
                      <a:srgbClr val="000000"/>
                    </a:solidFill>
                    <a:latin typeface="+mn-lt"/>
                  </a:rPr>
                  <a:t>Injects 1st of every 7 buckets</a:t>
                </a:r>
              </a:p>
            </p:txBody>
          </p:sp>
          <p:cxnSp>
            <p:nvCxnSpPr>
              <p:cNvPr id="322" name="Straight Arrow Connector 206"/>
              <p:cNvCxnSpPr>
                <a:cxnSpLocks noChangeShapeType="1"/>
              </p:cNvCxnSpPr>
              <p:nvPr/>
            </p:nvCxnSpPr>
            <p:spPr bwMode="auto">
              <a:xfrm>
                <a:off x="982336" y="4800600"/>
                <a:ext cx="268444" cy="0"/>
              </a:xfrm>
              <a:prstGeom prst="straightConnector1">
                <a:avLst/>
              </a:prstGeom>
              <a:noFill/>
              <a:ln w="12700" algn="ctr">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3" name="Straight Arrow Connector 205"/>
              <p:cNvCxnSpPr>
                <a:cxnSpLocks noChangeShapeType="1"/>
              </p:cNvCxnSpPr>
              <p:nvPr/>
            </p:nvCxnSpPr>
            <p:spPr bwMode="auto">
              <a:xfrm flipH="1">
                <a:off x="501226" y="4800600"/>
                <a:ext cx="239097" cy="0"/>
              </a:xfrm>
              <a:prstGeom prst="straightConnector1">
                <a:avLst/>
              </a:prstGeom>
              <a:noFill/>
              <a:ln w="12700" algn="ctr">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72" name="Straight Connector 271"/>
            <p:cNvCxnSpPr/>
            <p:nvPr/>
          </p:nvCxnSpPr>
          <p:spPr bwMode="auto">
            <a:xfrm flipH="1">
              <a:off x="5595950" y="4872280"/>
              <a:ext cx="1656" cy="871339"/>
            </a:xfrm>
            <a:prstGeom prst="line">
              <a:avLst/>
            </a:prstGeom>
            <a:solidFill>
              <a:schemeClr val="accent1"/>
            </a:solidFill>
            <a:ln w="1587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73" name="Group 125"/>
            <p:cNvGrpSpPr>
              <a:grpSpLocks/>
            </p:cNvGrpSpPr>
            <p:nvPr/>
          </p:nvGrpSpPr>
          <p:grpSpPr bwMode="auto">
            <a:xfrm>
              <a:off x="484143" y="5479164"/>
              <a:ext cx="5111807" cy="204270"/>
              <a:chOff x="192765" y="3471688"/>
              <a:chExt cx="5910012" cy="288800"/>
            </a:xfrm>
          </p:grpSpPr>
          <p:sp>
            <p:nvSpPr>
              <p:cNvPr id="319" name="Content Placeholder 6"/>
              <p:cNvSpPr txBox="1">
                <a:spLocks/>
              </p:cNvSpPr>
              <p:nvPr/>
            </p:nvSpPr>
            <p:spPr bwMode="auto">
              <a:xfrm>
                <a:off x="3784991" y="3471688"/>
                <a:ext cx="1479046" cy="238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spcBef>
                    <a:spcPct val="20000"/>
                  </a:spcBef>
                  <a:buBlip>
                    <a:blip r:embed="rId2"/>
                  </a:buBlip>
                  <a:defRPr>
                    <a:solidFill>
                      <a:schemeClr val="tx1"/>
                    </a:solidFill>
                    <a:latin typeface="Arial" charset="0"/>
                    <a:ea typeface="MS PGothic" pitchFamily="34" charset="-128"/>
                    <a:cs typeface="Arial" charset="0"/>
                  </a:defRPr>
                </a:lvl1pPr>
                <a:lvl2pPr marL="742950" indent="-285750" defTabSz="457200" eaLnBrk="0" hangingPunct="0">
                  <a:spcBef>
                    <a:spcPct val="20000"/>
                  </a:spcBef>
                  <a:buChar char="–"/>
                  <a:defRPr>
                    <a:solidFill>
                      <a:schemeClr val="tx1"/>
                    </a:solidFill>
                    <a:latin typeface="Arial" charset="0"/>
                    <a:ea typeface="MS PGothic" pitchFamily="34" charset="-128"/>
                    <a:cs typeface="Arial" charset="0"/>
                  </a:defRPr>
                </a:lvl2pPr>
                <a:lvl3pPr marL="1143000" indent="-228600" defTabSz="457200" eaLnBrk="0" hangingPunct="0">
                  <a:spcBef>
                    <a:spcPct val="20000"/>
                  </a:spcBef>
                  <a:buChar char="•"/>
                  <a:defRPr>
                    <a:solidFill>
                      <a:schemeClr val="tx1"/>
                    </a:solidFill>
                    <a:latin typeface="Arial" charset="0"/>
                    <a:ea typeface="MS PGothic" pitchFamily="34" charset="-128"/>
                    <a:cs typeface="Arial" charset="0"/>
                  </a:defRPr>
                </a:lvl3pPr>
                <a:lvl4pPr marL="1600200" indent="-228600" defTabSz="457200" eaLnBrk="0" hangingPunct="0">
                  <a:spcBef>
                    <a:spcPct val="20000"/>
                  </a:spcBef>
                  <a:buChar char="–"/>
                  <a:defRPr>
                    <a:solidFill>
                      <a:schemeClr val="tx1"/>
                    </a:solidFill>
                    <a:latin typeface="Arial" charset="0"/>
                    <a:ea typeface="MS PGothic" pitchFamily="34" charset="-128"/>
                    <a:cs typeface="Arial" charset="0"/>
                  </a:defRPr>
                </a:lvl4pPr>
                <a:lvl5pPr marL="2057400" indent="-228600" defTabSz="457200" eaLnBrk="0" hangingPunct="0">
                  <a:spcBef>
                    <a:spcPct val="20000"/>
                  </a:spcBef>
                  <a:buChar char="»"/>
                  <a:defRPr>
                    <a:solidFill>
                      <a:schemeClr val="tx1"/>
                    </a:solidFill>
                    <a:latin typeface="Arial" charset="0"/>
                    <a:ea typeface="MS PGothic" pitchFamily="34" charset="-128"/>
                    <a:cs typeface="Arial" charset="0"/>
                  </a:defRPr>
                </a:lvl5pPr>
                <a:lvl6pPr marL="25146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lgn="ctr" eaLnBrk="1" fontAlgn="base" hangingPunct="1">
                  <a:spcAft>
                    <a:spcPct val="0"/>
                  </a:spcAft>
                  <a:buFontTx/>
                  <a:buNone/>
                </a:pPr>
                <a:r>
                  <a:rPr lang="en-US" altLang="en-US" sz="1200" dirty="0" smtClean="0">
                    <a:solidFill>
                      <a:srgbClr val="00B0F0"/>
                    </a:solidFill>
                    <a:latin typeface="+mn-lt"/>
                    <a:cs typeface="Times New Roman" pitchFamily="18" charset="0"/>
                  </a:rPr>
                  <a:t>Full cycle ~14</a:t>
                </a:r>
                <a:r>
                  <a:rPr lang="el-GR" altLang="en-US" sz="1200" dirty="0" smtClean="0">
                    <a:solidFill>
                      <a:srgbClr val="00B0F0"/>
                    </a:solidFill>
                    <a:latin typeface="+mn-lt"/>
                    <a:cs typeface="Times New Roman" pitchFamily="18" charset="0"/>
                  </a:rPr>
                  <a:t>τ</a:t>
                </a:r>
                <a:r>
                  <a:rPr lang="en-US" altLang="en-US" sz="1200" baseline="-25000" dirty="0" smtClean="0">
                    <a:solidFill>
                      <a:srgbClr val="00B0F0"/>
                    </a:solidFill>
                    <a:latin typeface="+mn-lt"/>
                    <a:cs typeface="Times New Roman" pitchFamily="18" charset="0"/>
                  </a:rPr>
                  <a:t>d</a:t>
                </a:r>
                <a:endParaRPr lang="en-US" altLang="en-US" sz="1200" dirty="0" smtClean="0">
                  <a:solidFill>
                    <a:srgbClr val="00B0F0"/>
                  </a:solidFill>
                  <a:latin typeface="+mn-lt"/>
                </a:endParaRPr>
              </a:p>
            </p:txBody>
          </p:sp>
          <p:cxnSp>
            <p:nvCxnSpPr>
              <p:cNvPr id="320" name="Straight Arrow Connector 194"/>
              <p:cNvCxnSpPr>
                <a:cxnSpLocks noChangeShapeType="1"/>
              </p:cNvCxnSpPr>
              <p:nvPr/>
            </p:nvCxnSpPr>
            <p:spPr bwMode="auto">
              <a:xfrm flipV="1">
                <a:off x="192765" y="3759368"/>
                <a:ext cx="5910012" cy="1120"/>
              </a:xfrm>
              <a:prstGeom prst="straightConnector1">
                <a:avLst/>
              </a:prstGeom>
              <a:noFill/>
              <a:ln w="9525" algn="ctr">
                <a:solidFill>
                  <a:srgbClr val="00B0F0"/>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74" name="Group 273"/>
            <p:cNvGrpSpPr/>
            <p:nvPr/>
          </p:nvGrpSpPr>
          <p:grpSpPr>
            <a:xfrm>
              <a:off x="502920" y="5091256"/>
              <a:ext cx="434340" cy="334162"/>
              <a:chOff x="6899911" y="4493223"/>
              <a:chExt cx="434340" cy="334162"/>
            </a:xfrm>
          </p:grpSpPr>
          <p:grpSp>
            <p:nvGrpSpPr>
              <p:cNvPr id="313" name="Group 312"/>
              <p:cNvGrpSpPr/>
              <p:nvPr/>
            </p:nvGrpSpPr>
            <p:grpSpPr>
              <a:xfrm>
                <a:off x="6899911" y="4493223"/>
                <a:ext cx="68580" cy="321470"/>
                <a:chOff x="6899911" y="4493223"/>
                <a:chExt cx="68580" cy="321470"/>
              </a:xfrm>
            </p:grpSpPr>
            <p:sp>
              <p:nvSpPr>
                <p:cNvPr id="317" name="Rectangle 316"/>
                <p:cNvSpPr/>
                <p:nvPr/>
              </p:nvSpPr>
              <p:spPr bwMode="auto">
                <a:xfrm>
                  <a:off x="6899911" y="4493224"/>
                  <a:ext cx="68580" cy="321469"/>
                </a:xfrm>
                <a:prstGeom prst="rect">
                  <a:avLst/>
                </a:prstGeom>
                <a:solidFill>
                  <a:srgbClr val="333399">
                    <a:lumMod val="40000"/>
                    <a:lumOff val="60000"/>
                  </a:srgbClr>
                </a:solidFill>
                <a:ln w="9525" cap="flat" cmpd="sng" algn="ctr">
                  <a:noFill/>
                  <a:prstDash val="solid"/>
                </a:ln>
                <a:effectLst>
                  <a:outerShdw blurRad="40000" dist="23000" dir="5400000" rotWithShape="0">
                    <a:srgbClr val="000000">
                      <a:alpha val="35000"/>
                    </a:srgbClr>
                  </a:outerShdw>
                </a:effectLst>
              </p:spPr>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a:spcBef>
                      <a:spcPct val="0"/>
                    </a:spcBef>
                    <a:buFontTx/>
                    <a:buNone/>
                    <a:defRPr/>
                  </a:pPr>
                  <a:endParaRPr lang="en-US" altLang="en-US" sz="1200" kern="0">
                    <a:solidFill>
                      <a:srgbClr val="FFFFFF"/>
                    </a:solidFill>
                    <a:latin typeface="+mn-lt"/>
                  </a:endParaRPr>
                </a:p>
              </p:txBody>
            </p:sp>
            <p:cxnSp>
              <p:nvCxnSpPr>
                <p:cNvPr id="318" name="Straight Arrow Connector 264"/>
                <p:cNvCxnSpPr>
                  <a:cxnSpLocks noChangeShapeType="1"/>
                </p:cNvCxnSpPr>
                <p:nvPr/>
              </p:nvCxnSpPr>
              <p:spPr bwMode="auto">
                <a:xfrm flipV="1">
                  <a:off x="6938105" y="4493223"/>
                  <a:ext cx="0" cy="321469"/>
                </a:xfrm>
                <a:prstGeom prst="straightConnector1">
                  <a:avLst/>
                </a:prstGeom>
                <a:noFill/>
                <a:ln w="25400" algn="ctr">
                  <a:solidFill>
                    <a:srgbClr val="99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14" name="Group 313"/>
              <p:cNvGrpSpPr/>
              <p:nvPr/>
            </p:nvGrpSpPr>
            <p:grpSpPr>
              <a:xfrm>
                <a:off x="7265671" y="4495601"/>
                <a:ext cx="68580" cy="331784"/>
                <a:chOff x="7265671" y="4504577"/>
                <a:chExt cx="68580" cy="336969"/>
              </a:xfrm>
            </p:grpSpPr>
            <p:sp>
              <p:nvSpPr>
                <p:cNvPr id="315" name="Rectangle 314"/>
                <p:cNvSpPr/>
                <p:nvPr/>
              </p:nvSpPr>
              <p:spPr bwMode="auto">
                <a:xfrm>
                  <a:off x="7265671" y="4504577"/>
                  <a:ext cx="68580" cy="325041"/>
                </a:xfrm>
                <a:prstGeom prst="rect">
                  <a:avLst/>
                </a:prstGeom>
                <a:solidFill>
                  <a:srgbClr val="BBE0E3">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a:spcBef>
                      <a:spcPct val="0"/>
                    </a:spcBef>
                    <a:buFontTx/>
                    <a:buNone/>
                    <a:defRPr/>
                  </a:pPr>
                  <a:endParaRPr lang="en-US" altLang="en-US" sz="1200" kern="0">
                    <a:solidFill>
                      <a:srgbClr val="FFFFFF"/>
                    </a:solidFill>
                    <a:latin typeface="+mn-lt"/>
                  </a:endParaRPr>
                </a:p>
              </p:txBody>
            </p:sp>
            <p:cxnSp>
              <p:nvCxnSpPr>
                <p:cNvPr id="316" name="Straight Arrow Connector 119"/>
                <p:cNvCxnSpPr>
                  <a:cxnSpLocks noChangeShapeType="1"/>
                </p:cNvCxnSpPr>
                <p:nvPr/>
              </p:nvCxnSpPr>
              <p:spPr bwMode="auto">
                <a:xfrm>
                  <a:off x="7302247" y="4516505"/>
                  <a:ext cx="0" cy="325041"/>
                </a:xfrm>
                <a:prstGeom prst="straightConnector1">
                  <a:avLst/>
                </a:prstGeom>
                <a:noFill/>
                <a:ln w="25400" algn="ctr">
                  <a:solidFill>
                    <a:srgbClr val="99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275" name="Group 274"/>
            <p:cNvGrpSpPr/>
            <p:nvPr/>
          </p:nvGrpSpPr>
          <p:grpSpPr>
            <a:xfrm>
              <a:off x="1218979" y="4449426"/>
              <a:ext cx="838421" cy="507055"/>
              <a:chOff x="478071" y="4293545"/>
              <a:chExt cx="838421" cy="507055"/>
            </a:xfrm>
          </p:grpSpPr>
          <p:sp>
            <p:nvSpPr>
              <p:cNvPr id="310" name="Content Placeholder 2"/>
              <p:cNvSpPr txBox="1">
                <a:spLocks/>
              </p:cNvSpPr>
              <p:nvPr/>
            </p:nvSpPr>
            <p:spPr bwMode="auto">
              <a:xfrm>
                <a:off x="478071" y="4293545"/>
                <a:ext cx="838421" cy="50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spcBef>
                    <a:spcPct val="20000"/>
                  </a:spcBef>
                  <a:buBlip>
                    <a:blip r:embed="rId2"/>
                  </a:buBlip>
                  <a:defRPr>
                    <a:solidFill>
                      <a:schemeClr val="tx1"/>
                    </a:solidFill>
                    <a:latin typeface="Arial" charset="0"/>
                    <a:ea typeface="MS PGothic" pitchFamily="34" charset="-128"/>
                    <a:cs typeface="Arial" charset="0"/>
                  </a:defRPr>
                </a:lvl1pPr>
                <a:lvl2pPr marL="742950" indent="-285750" defTabSz="457200" eaLnBrk="0" hangingPunct="0">
                  <a:spcBef>
                    <a:spcPct val="20000"/>
                  </a:spcBef>
                  <a:buChar char="–"/>
                  <a:defRPr>
                    <a:solidFill>
                      <a:schemeClr val="tx1"/>
                    </a:solidFill>
                    <a:latin typeface="Arial" charset="0"/>
                    <a:ea typeface="MS PGothic" pitchFamily="34" charset="-128"/>
                    <a:cs typeface="Arial" charset="0"/>
                  </a:defRPr>
                </a:lvl2pPr>
                <a:lvl3pPr marL="1143000" indent="-228600" defTabSz="457200" eaLnBrk="0" hangingPunct="0">
                  <a:spcBef>
                    <a:spcPct val="20000"/>
                  </a:spcBef>
                  <a:buChar char="•"/>
                  <a:defRPr>
                    <a:solidFill>
                      <a:schemeClr val="tx1"/>
                    </a:solidFill>
                    <a:latin typeface="Arial" charset="0"/>
                    <a:ea typeface="MS PGothic" pitchFamily="34" charset="-128"/>
                    <a:cs typeface="Arial" charset="0"/>
                  </a:defRPr>
                </a:lvl3pPr>
                <a:lvl4pPr marL="1600200" indent="-228600" defTabSz="457200" eaLnBrk="0" hangingPunct="0">
                  <a:spcBef>
                    <a:spcPct val="20000"/>
                  </a:spcBef>
                  <a:buChar char="–"/>
                  <a:defRPr>
                    <a:solidFill>
                      <a:schemeClr val="tx1"/>
                    </a:solidFill>
                    <a:latin typeface="Arial" charset="0"/>
                    <a:ea typeface="MS PGothic" pitchFamily="34" charset="-128"/>
                    <a:cs typeface="Arial" charset="0"/>
                  </a:defRPr>
                </a:lvl4pPr>
                <a:lvl5pPr marL="2057400" indent="-228600" defTabSz="457200" eaLnBrk="0" hangingPunct="0">
                  <a:spcBef>
                    <a:spcPct val="20000"/>
                  </a:spcBef>
                  <a:buChar char="»"/>
                  <a:defRPr>
                    <a:solidFill>
                      <a:schemeClr val="tx1"/>
                    </a:solidFill>
                    <a:latin typeface="Arial" charset="0"/>
                    <a:ea typeface="MS PGothic" pitchFamily="34" charset="-128"/>
                    <a:cs typeface="Arial" charset="0"/>
                  </a:defRPr>
                </a:lvl5pPr>
                <a:lvl6pPr marL="25146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lgn="ctr" eaLnBrk="1" fontAlgn="base" hangingPunct="1">
                  <a:spcAft>
                    <a:spcPct val="0"/>
                  </a:spcAft>
                  <a:buSzPct val="70000"/>
                  <a:buFontTx/>
                  <a:buNone/>
                </a:pPr>
                <a:r>
                  <a:rPr lang="en-US" altLang="en-US" sz="1200" dirty="0" smtClean="0">
                    <a:solidFill>
                      <a:srgbClr val="000000"/>
                    </a:solidFill>
                    <a:latin typeface="+mn-lt"/>
                  </a:rPr>
                  <a:t>Mid-cycle 2</a:t>
                </a:r>
              </a:p>
              <a:p>
                <a:pPr algn="ctr" eaLnBrk="1" fontAlgn="base" hangingPunct="1">
                  <a:spcAft>
                    <a:spcPct val="0"/>
                  </a:spcAft>
                  <a:buSzPct val="70000"/>
                  <a:buFontTx/>
                  <a:buNone/>
                </a:pPr>
                <a:r>
                  <a:rPr lang="en-US" altLang="en-US" sz="1200" dirty="0" smtClean="0">
                    <a:solidFill>
                      <a:srgbClr val="000000"/>
                    </a:solidFill>
                    <a:latin typeface="+mn-lt"/>
                  </a:rPr>
                  <a:t>Injects 2nd of every 7 buckets</a:t>
                </a:r>
              </a:p>
            </p:txBody>
          </p:sp>
          <p:cxnSp>
            <p:nvCxnSpPr>
              <p:cNvPr id="311" name="Straight Arrow Connector 206"/>
              <p:cNvCxnSpPr>
                <a:cxnSpLocks noChangeShapeType="1"/>
              </p:cNvCxnSpPr>
              <p:nvPr/>
            </p:nvCxnSpPr>
            <p:spPr bwMode="auto">
              <a:xfrm>
                <a:off x="982336" y="4800600"/>
                <a:ext cx="268444" cy="0"/>
              </a:xfrm>
              <a:prstGeom prst="straightConnector1">
                <a:avLst/>
              </a:prstGeom>
              <a:noFill/>
              <a:ln w="12700" algn="ctr">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2" name="Straight Arrow Connector 205"/>
              <p:cNvCxnSpPr>
                <a:cxnSpLocks noChangeShapeType="1"/>
              </p:cNvCxnSpPr>
              <p:nvPr/>
            </p:nvCxnSpPr>
            <p:spPr bwMode="auto">
              <a:xfrm flipH="1">
                <a:off x="501226" y="4800600"/>
                <a:ext cx="239097" cy="0"/>
              </a:xfrm>
              <a:prstGeom prst="straightConnector1">
                <a:avLst/>
              </a:prstGeom>
              <a:noFill/>
              <a:ln w="12700" algn="ctr">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76" name="Group 275"/>
            <p:cNvGrpSpPr/>
            <p:nvPr/>
          </p:nvGrpSpPr>
          <p:grpSpPr>
            <a:xfrm>
              <a:off x="1234440" y="5093208"/>
              <a:ext cx="434340" cy="334162"/>
              <a:chOff x="6899911" y="4493223"/>
              <a:chExt cx="434340" cy="334162"/>
            </a:xfrm>
          </p:grpSpPr>
          <p:grpSp>
            <p:nvGrpSpPr>
              <p:cNvPr id="304" name="Group 303"/>
              <p:cNvGrpSpPr/>
              <p:nvPr/>
            </p:nvGrpSpPr>
            <p:grpSpPr>
              <a:xfrm>
                <a:off x="6899911" y="4493223"/>
                <a:ext cx="68580" cy="321470"/>
                <a:chOff x="6899911" y="4493223"/>
                <a:chExt cx="68580" cy="321470"/>
              </a:xfrm>
            </p:grpSpPr>
            <p:sp>
              <p:nvSpPr>
                <p:cNvPr id="308" name="Rectangle 307"/>
                <p:cNvSpPr/>
                <p:nvPr/>
              </p:nvSpPr>
              <p:spPr bwMode="auto">
                <a:xfrm>
                  <a:off x="6899911" y="4493224"/>
                  <a:ext cx="68580" cy="321469"/>
                </a:xfrm>
                <a:prstGeom prst="rect">
                  <a:avLst/>
                </a:prstGeom>
                <a:solidFill>
                  <a:srgbClr val="333399">
                    <a:lumMod val="40000"/>
                    <a:lumOff val="60000"/>
                  </a:srgbClr>
                </a:solidFill>
                <a:ln w="9525" cap="flat" cmpd="sng" algn="ctr">
                  <a:noFill/>
                  <a:prstDash val="solid"/>
                </a:ln>
                <a:effectLst>
                  <a:outerShdw blurRad="40000" dist="23000" dir="5400000" rotWithShape="0">
                    <a:srgbClr val="000000">
                      <a:alpha val="35000"/>
                    </a:srgbClr>
                  </a:outerShdw>
                </a:effectLst>
              </p:spPr>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a:spcBef>
                      <a:spcPct val="0"/>
                    </a:spcBef>
                    <a:buFontTx/>
                    <a:buNone/>
                    <a:defRPr/>
                  </a:pPr>
                  <a:endParaRPr lang="en-US" altLang="en-US" sz="1200" kern="0">
                    <a:solidFill>
                      <a:srgbClr val="FFFFFF"/>
                    </a:solidFill>
                    <a:latin typeface="+mn-lt"/>
                  </a:endParaRPr>
                </a:p>
              </p:txBody>
            </p:sp>
            <p:cxnSp>
              <p:nvCxnSpPr>
                <p:cNvPr id="309" name="Straight Arrow Connector 264"/>
                <p:cNvCxnSpPr>
                  <a:cxnSpLocks noChangeShapeType="1"/>
                  <a:stCxn id="308" idx="2"/>
                  <a:endCxn id="308" idx="0"/>
                </p:cNvCxnSpPr>
                <p:nvPr/>
              </p:nvCxnSpPr>
              <p:spPr bwMode="auto">
                <a:xfrm flipV="1">
                  <a:off x="6934200" y="4493223"/>
                  <a:ext cx="0" cy="321469"/>
                </a:xfrm>
                <a:prstGeom prst="straightConnector1">
                  <a:avLst/>
                </a:prstGeom>
                <a:noFill/>
                <a:ln w="25400" algn="ctr">
                  <a:solidFill>
                    <a:srgbClr val="99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05" name="Group 304"/>
              <p:cNvGrpSpPr/>
              <p:nvPr/>
            </p:nvGrpSpPr>
            <p:grpSpPr>
              <a:xfrm>
                <a:off x="7265671" y="4495601"/>
                <a:ext cx="68580" cy="331784"/>
                <a:chOff x="7265671" y="4504577"/>
                <a:chExt cx="68580" cy="336969"/>
              </a:xfrm>
            </p:grpSpPr>
            <p:sp>
              <p:nvSpPr>
                <p:cNvPr id="306" name="Rectangle 305"/>
                <p:cNvSpPr/>
                <p:nvPr/>
              </p:nvSpPr>
              <p:spPr bwMode="auto">
                <a:xfrm>
                  <a:off x="7265671" y="4504577"/>
                  <a:ext cx="68580" cy="325041"/>
                </a:xfrm>
                <a:prstGeom prst="rect">
                  <a:avLst/>
                </a:prstGeom>
                <a:solidFill>
                  <a:srgbClr val="BBE0E3">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a:spcBef>
                      <a:spcPct val="0"/>
                    </a:spcBef>
                    <a:buFontTx/>
                    <a:buNone/>
                    <a:defRPr/>
                  </a:pPr>
                  <a:endParaRPr lang="en-US" altLang="en-US" sz="1200" kern="0">
                    <a:solidFill>
                      <a:srgbClr val="FFFFFF"/>
                    </a:solidFill>
                    <a:latin typeface="+mn-lt"/>
                  </a:endParaRPr>
                </a:p>
              </p:txBody>
            </p:sp>
            <p:cxnSp>
              <p:nvCxnSpPr>
                <p:cNvPr id="307" name="Straight Arrow Connector 119"/>
                <p:cNvCxnSpPr>
                  <a:cxnSpLocks noChangeShapeType="1"/>
                </p:cNvCxnSpPr>
                <p:nvPr/>
              </p:nvCxnSpPr>
              <p:spPr bwMode="auto">
                <a:xfrm>
                  <a:off x="7302247" y="4516505"/>
                  <a:ext cx="0" cy="325041"/>
                </a:xfrm>
                <a:prstGeom prst="straightConnector1">
                  <a:avLst/>
                </a:prstGeom>
                <a:noFill/>
                <a:ln w="25400" algn="ctr">
                  <a:solidFill>
                    <a:srgbClr val="99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277" name="Group 276"/>
            <p:cNvGrpSpPr/>
            <p:nvPr/>
          </p:nvGrpSpPr>
          <p:grpSpPr>
            <a:xfrm>
              <a:off x="4892040" y="5093208"/>
              <a:ext cx="434340" cy="334162"/>
              <a:chOff x="6899911" y="4493223"/>
              <a:chExt cx="434340" cy="334162"/>
            </a:xfrm>
          </p:grpSpPr>
          <p:grpSp>
            <p:nvGrpSpPr>
              <p:cNvPr id="298" name="Group 297"/>
              <p:cNvGrpSpPr/>
              <p:nvPr/>
            </p:nvGrpSpPr>
            <p:grpSpPr>
              <a:xfrm>
                <a:off x="6899911" y="4493223"/>
                <a:ext cx="68580" cy="321470"/>
                <a:chOff x="6899911" y="4493223"/>
                <a:chExt cx="68580" cy="321470"/>
              </a:xfrm>
            </p:grpSpPr>
            <p:sp>
              <p:nvSpPr>
                <p:cNvPr id="302" name="Rectangle 301"/>
                <p:cNvSpPr/>
                <p:nvPr/>
              </p:nvSpPr>
              <p:spPr bwMode="auto">
                <a:xfrm>
                  <a:off x="6899911" y="4493224"/>
                  <a:ext cx="68580" cy="321469"/>
                </a:xfrm>
                <a:prstGeom prst="rect">
                  <a:avLst/>
                </a:prstGeom>
                <a:solidFill>
                  <a:srgbClr val="333399">
                    <a:lumMod val="40000"/>
                    <a:lumOff val="60000"/>
                  </a:srgbClr>
                </a:solidFill>
                <a:ln w="9525" cap="flat" cmpd="sng" algn="ctr">
                  <a:noFill/>
                  <a:prstDash val="solid"/>
                </a:ln>
                <a:effectLst>
                  <a:outerShdw blurRad="40000" dist="23000" dir="5400000" rotWithShape="0">
                    <a:srgbClr val="000000">
                      <a:alpha val="35000"/>
                    </a:srgbClr>
                  </a:outerShdw>
                </a:effectLst>
              </p:spPr>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a:spcBef>
                      <a:spcPct val="0"/>
                    </a:spcBef>
                    <a:buFontTx/>
                    <a:buNone/>
                    <a:defRPr/>
                  </a:pPr>
                  <a:endParaRPr lang="en-US" altLang="en-US" sz="1200" kern="0">
                    <a:solidFill>
                      <a:srgbClr val="FFFFFF"/>
                    </a:solidFill>
                    <a:latin typeface="+mn-lt"/>
                  </a:endParaRPr>
                </a:p>
              </p:txBody>
            </p:sp>
            <p:cxnSp>
              <p:nvCxnSpPr>
                <p:cNvPr id="303" name="Straight Arrow Connector 264"/>
                <p:cNvCxnSpPr>
                  <a:cxnSpLocks noChangeShapeType="1"/>
                  <a:stCxn id="302" idx="2"/>
                  <a:endCxn id="302" idx="0"/>
                </p:cNvCxnSpPr>
                <p:nvPr/>
              </p:nvCxnSpPr>
              <p:spPr bwMode="auto">
                <a:xfrm flipV="1">
                  <a:off x="6934200" y="4493223"/>
                  <a:ext cx="0" cy="321469"/>
                </a:xfrm>
                <a:prstGeom prst="straightConnector1">
                  <a:avLst/>
                </a:prstGeom>
                <a:noFill/>
                <a:ln w="25400" algn="ctr">
                  <a:solidFill>
                    <a:srgbClr val="99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99" name="Group 298"/>
              <p:cNvGrpSpPr/>
              <p:nvPr/>
            </p:nvGrpSpPr>
            <p:grpSpPr>
              <a:xfrm>
                <a:off x="7265671" y="4495601"/>
                <a:ext cx="68580" cy="331784"/>
                <a:chOff x="7265671" y="4504577"/>
                <a:chExt cx="68580" cy="336969"/>
              </a:xfrm>
            </p:grpSpPr>
            <p:sp>
              <p:nvSpPr>
                <p:cNvPr id="300" name="Rectangle 299"/>
                <p:cNvSpPr/>
                <p:nvPr/>
              </p:nvSpPr>
              <p:spPr bwMode="auto">
                <a:xfrm>
                  <a:off x="7265671" y="4504577"/>
                  <a:ext cx="68580" cy="325041"/>
                </a:xfrm>
                <a:prstGeom prst="rect">
                  <a:avLst/>
                </a:prstGeom>
                <a:solidFill>
                  <a:srgbClr val="BBE0E3">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a:spcBef>
                      <a:spcPct val="0"/>
                    </a:spcBef>
                    <a:buFontTx/>
                    <a:buNone/>
                    <a:defRPr/>
                  </a:pPr>
                  <a:endParaRPr lang="en-US" altLang="en-US" sz="1200" kern="0">
                    <a:solidFill>
                      <a:srgbClr val="FFFFFF"/>
                    </a:solidFill>
                    <a:latin typeface="+mn-lt"/>
                  </a:endParaRPr>
                </a:p>
              </p:txBody>
            </p:sp>
            <p:cxnSp>
              <p:nvCxnSpPr>
                <p:cNvPr id="301" name="Straight Arrow Connector 119"/>
                <p:cNvCxnSpPr>
                  <a:cxnSpLocks noChangeShapeType="1"/>
                </p:cNvCxnSpPr>
                <p:nvPr/>
              </p:nvCxnSpPr>
              <p:spPr bwMode="auto">
                <a:xfrm>
                  <a:off x="7302247" y="4516505"/>
                  <a:ext cx="0" cy="325041"/>
                </a:xfrm>
                <a:prstGeom prst="straightConnector1">
                  <a:avLst/>
                </a:prstGeom>
                <a:noFill/>
                <a:ln w="25400" algn="ctr">
                  <a:solidFill>
                    <a:srgbClr val="99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278" name="Group 277"/>
            <p:cNvGrpSpPr/>
            <p:nvPr/>
          </p:nvGrpSpPr>
          <p:grpSpPr>
            <a:xfrm>
              <a:off x="4160520" y="5093208"/>
              <a:ext cx="434340" cy="334162"/>
              <a:chOff x="6899911" y="4493223"/>
              <a:chExt cx="434340" cy="334162"/>
            </a:xfrm>
          </p:grpSpPr>
          <p:grpSp>
            <p:nvGrpSpPr>
              <p:cNvPr id="292" name="Group 291"/>
              <p:cNvGrpSpPr/>
              <p:nvPr/>
            </p:nvGrpSpPr>
            <p:grpSpPr>
              <a:xfrm>
                <a:off x="6899911" y="4493223"/>
                <a:ext cx="68580" cy="321470"/>
                <a:chOff x="6899911" y="4493223"/>
                <a:chExt cx="68580" cy="321470"/>
              </a:xfrm>
            </p:grpSpPr>
            <p:sp>
              <p:nvSpPr>
                <p:cNvPr id="296" name="Rectangle 295"/>
                <p:cNvSpPr/>
                <p:nvPr/>
              </p:nvSpPr>
              <p:spPr bwMode="auto">
                <a:xfrm>
                  <a:off x="6899911" y="4493224"/>
                  <a:ext cx="68580" cy="321469"/>
                </a:xfrm>
                <a:prstGeom prst="rect">
                  <a:avLst/>
                </a:prstGeom>
                <a:solidFill>
                  <a:srgbClr val="333399">
                    <a:lumMod val="40000"/>
                    <a:lumOff val="60000"/>
                  </a:srgbClr>
                </a:solidFill>
                <a:ln w="9525" cap="flat" cmpd="sng" algn="ctr">
                  <a:noFill/>
                  <a:prstDash val="solid"/>
                </a:ln>
                <a:effectLst>
                  <a:outerShdw blurRad="40000" dist="23000" dir="5400000" rotWithShape="0">
                    <a:srgbClr val="000000">
                      <a:alpha val="35000"/>
                    </a:srgbClr>
                  </a:outerShdw>
                </a:effectLst>
              </p:spPr>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a:spcBef>
                      <a:spcPct val="0"/>
                    </a:spcBef>
                    <a:buFontTx/>
                    <a:buNone/>
                    <a:defRPr/>
                  </a:pPr>
                  <a:endParaRPr lang="en-US" altLang="en-US" sz="1200" kern="0">
                    <a:solidFill>
                      <a:srgbClr val="FFFFFF"/>
                    </a:solidFill>
                    <a:latin typeface="+mn-lt"/>
                  </a:endParaRPr>
                </a:p>
              </p:txBody>
            </p:sp>
            <p:cxnSp>
              <p:nvCxnSpPr>
                <p:cNvPr id="297" name="Straight Arrow Connector 264"/>
                <p:cNvCxnSpPr>
                  <a:cxnSpLocks noChangeShapeType="1"/>
                  <a:stCxn id="296" idx="2"/>
                  <a:endCxn id="296" idx="0"/>
                </p:cNvCxnSpPr>
                <p:nvPr/>
              </p:nvCxnSpPr>
              <p:spPr bwMode="auto">
                <a:xfrm flipV="1">
                  <a:off x="6934200" y="4493223"/>
                  <a:ext cx="0" cy="321469"/>
                </a:xfrm>
                <a:prstGeom prst="straightConnector1">
                  <a:avLst/>
                </a:prstGeom>
                <a:noFill/>
                <a:ln w="25400" algn="ctr">
                  <a:solidFill>
                    <a:srgbClr val="99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93" name="Group 292"/>
              <p:cNvGrpSpPr/>
              <p:nvPr/>
            </p:nvGrpSpPr>
            <p:grpSpPr>
              <a:xfrm>
                <a:off x="7265671" y="4495601"/>
                <a:ext cx="68580" cy="331784"/>
                <a:chOff x="7265671" y="4504577"/>
                <a:chExt cx="68580" cy="336969"/>
              </a:xfrm>
            </p:grpSpPr>
            <p:sp>
              <p:nvSpPr>
                <p:cNvPr id="294" name="Rectangle 293"/>
                <p:cNvSpPr/>
                <p:nvPr/>
              </p:nvSpPr>
              <p:spPr bwMode="auto">
                <a:xfrm>
                  <a:off x="7265671" y="4504577"/>
                  <a:ext cx="68580" cy="325041"/>
                </a:xfrm>
                <a:prstGeom prst="rect">
                  <a:avLst/>
                </a:prstGeom>
                <a:solidFill>
                  <a:srgbClr val="BBE0E3">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a:spcBef>
                      <a:spcPct val="0"/>
                    </a:spcBef>
                    <a:buFontTx/>
                    <a:buNone/>
                    <a:defRPr/>
                  </a:pPr>
                  <a:endParaRPr lang="en-US" altLang="en-US" sz="1200" kern="0">
                    <a:solidFill>
                      <a:srgbClr val="FFFFFF"/>
                    </a:solidFill>
                    <a:latin typeface="+mn-lt"/>
                  </a:endParaRPr>
                </a:p>
              </p:txBody>
            </p:sp>
            <p:cxnSp>
              <p:nvCxnSpPr>
                <p:cNvPr id="295" name="Straight Arrow Connector 119"/>
                <p:cNvCxnSpPr>
                  <a:cxnSpLocks noChangeShapeType="1"/>
                </p:cNvCxnSpPr>
                <p:nvPr/>
              </p:nvCxnSpPr>
              <p:spPr bwMode="auto">
                <a:xfrm>
                  <a:off x="7302247" y="4516505"/>
                  <a:ext cx="0" cy="325041"/>
                </a:xfrm>
                <a:prstGeom prst="straightConnector1">
                  <a:avLst/>
                </a:prstGeom>
                <a:noFill/>
                <a:ln w="25400" algn="ctr">
                  <a:solidFill>
                    <a:srgbClr val="99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279" name="Group 278"/>
            <p:cNvGrpSpPr/>
            <p:nvPr/>
          </p:nvGrpSpPr>
          <p:grpSpPr>
            <a:xfrm>
              <a:off x="1965960" y="5093208"/>
              <a:ext cx="434340" cy="334162"/>
              <a:chOff x="6899911" y="4493223"/>
              <a:chExt cx="434340" cy="334162"/>
            </a:xfrm>
          </p:grpSpPr>
          <p:grpSp>
            <p:nvGrpSpPr>
              <p:cNvPr id="286" name="Group 285"/>
              <p:cNvGrpSpPr/>
              <p:nvPr/>
            </p:nvGrpSpPr>
            <p:grpSpPr>
              <a:xfrm>
                <a:off x="6899911" y="4493223"/>
                <a:ext cx="68580" cy="321470"/>
                <a:chOff x="6899911" y="4493223"/>
                <a:chExt cx="68580" cy="321470"/>
              </a:xfrm>
            </p:grpSpPr>
            <p:sp>
              <p:nvSpPr>
                <p:cNvPr id="290" name="Rectangle 289"/>
                <p:cNvSpPr/>
                <p:nvPr/>
              </p:nvSpPr>
              <p:spPr bwMode="auto">
                <a:xfrm>
                  <a:off x="6899911" y="4493224"/>
                  <a:ext cx="68580" cy="321469"/>
                </a:xfrm>
                <a:prstGeom prst="rect">
                  <a:avLst/>
                </a:prstGeom>
                <a:solidFill>
                  <a:srgbClr val="333399">
                    <a:lumMod val="40000"/>
                    <a:lumOff val="60000"/>
                  </a:srgbClr>
                </a:solidFill>
                <a:ln w="9525" cap="flat" cmpd="sng" algn="ctr">
                  <a:noFill/>
                  <a:prstDash val="solid"/>
                </a:ln>
                <a:effectLst>
                  <a:outerShdw blurRad="40000" dist="23000" dir="5400000" rotWithShape="0">
                    <a:srgbClr val="000000">
                      <a:alpha val="35000"/>
                    </a:srgbClr>
                  </a:outerShdw>
                </a:effectLst>
              </p:spPr>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a:spcBef>
                      <a:spcPct val="0"/>
                    </a:spcBef>
                    <a:buFontTx/>
                    <a:buNone/>
                    <a:defRPr/>
                  </a:pPr>
                  <a:endParaRPr lang="en-US" altLang="en-US" sz="1200" kern="0">
                    <a:solidFill>
                      <a:srgbClr val="FFFFFF"/>
                    </a:solidFill>
                    <a:latin typeface="+mn-lt"/>
                  </a:endParaRPr>
                </a:p>
              </p:txBody>
            </p:sp>
            <p:cxnSp>
              <p:nvCxnSpPr>
                <p:cNvPr id="291" name="Straight Arrow Connector 264"/>
                <p:cNvCxnSpPr>
                  <a:cxnSpLocks noChangeShapeType="1"/>
                  <a:stCxn id="290" idx="2"/>
                  <a:endCxn id="290" idx="0"/>
                </p:cNvCxnSpPr>
                <p:nvPr/>
              </p:nvCxnSpPr>
              <p:spPr bwMode="auto">
                <a:xfrm flipV="1">
                  <a:off x="6934200" y="4493223"/>
                  <a:ext cx="0" cy="321469"/>
                </a:xfrm>
                <a:prstGeom prst="straightConnector1">
                  <a:avLst/>
                </a:prstGeom>
                <a:noFill/>
                <a:ln w="25400" algn="ctr">
                  <a:solidFill>
                    <a:srgbClr val="99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87" name="Group 286"/>
              <p:cNvGrpSpPr/>
              <p:nvPr/>
            </p:nvGrpSpPr>
            <p:grpSpPr>
              <a:xfrm>
                <a:off x="7265671" y="4495601"/>
                <a:ext cx="68580" cy="331784"/>
                <a:chOff x="7265671" y="4504577"/>
                <a:chExt cx="68580" cy="336969"/>
              </a:xfrm>
            </p:grpSpPr>
            <p:sp>
              <p:nvSpPr>
                <p:cNvPr id="288" name="Rectangle 287"/>
                <p:cNvSpPr/>
                <p:nvPr/>
              </p:nvSpPr>
              <p:spPr bwMode="auto">
                <a:xfrm>
                  <a:off x="7265671" y="4504577"/>
                  <a:ext cx="68580" cy="325041"/>
                </a:xfrm>
                <a:prstGeom prst="rect">
                  <a:avLst/>
                </a:prstGeom>
                <a:solidFill>
                  <a:srgbClr val="BBE0E3">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a:spcBef>
                      <a:spcPct val="0"/>
                    </a:spcBef>
                    <a:buFontTx/>
                    <a:buNone/>
                    <a:defRPr/>
                  </a:pPr>
                  <a:endParaRPr lang="en-US" altLang="en-US" sz="1200" kern="0">
                    <a:solidFill>
                      <a:srgbClr val="FFFFFF"/>
                    </a:solidFill>
                    <a:latin typeface="+mn-lt"/>
                  </a:endParaRPr>
                </a:p>
              </p:txBody>
            </p:sp>
            <p:cxnSp>
              <p:nvCxnSpPr>
                <p:cNvPr id="289" name="Straight Arrow Connector 119"/>
                <p:cNvCxnSpPr>
                  <a:cxnSpLocks noChangeShapeType="1"/>
                </p:cNvCxnSpPr>
                <p:nvPr/>
              </p:nvCxnSpPr>
              <p:spPr bwMode="auto">
                <a:xfrm>
                  <a:off x="7302247" y="4516505"/>
                  <a:ext cx="0" cy="325041"/>
                </a:xfrm>
                <a:prstGeom prst="straightConnector1">
                  <a:avLst/>
                </a:prstGeom>
                <a:noFill/>
                <a:ln w="25400" algn="ctr">
                  <a:solidFill>
                    <a:srgbClr val="99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280" name="Group 125"/>
            <p:cNvGrpSpPr>
              <a:grpSpLocks/>
            </p:cNvGrpSpPr>
            <p:nvPr/>
          </p:nvGrpSpPr>
          <p:grpSpPr bwMode="auto">
            <a:xfrm>
              <a:off x="2527628" y="4492095"/>
              <a:ext cx="877534" cy="775135"/>
              <a:chOff x="-546353" y="3133396"/>
              <a:chExt cx="3657852" cy="1096208"/>
            </a:xfrm>
          </p:grpSpPr>
          <p:sp>
            <p:nvSpPr>
              <p:cNvPr id="284" name="Content Placeholder 6"/>
              <p:cNvSpPr txBox="1">
                <a:spLocks/>
              </p:cNvSpPr>
              <p:nvPr/>
            </p:nvSpPr>
            <p:spPr bwMode="auto">
              <a:xfrm>
                <a:off x="-546353" y="3133396"/>
                <a:ext cx="3657852" cy="717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spcBef>
                    <a:spcPct val="20000"/>
                  </a:spcBef>
                  <a:buBlip>
                    <a:blip r:embed="rId2"/>
                  </a:buBlip>
                  <a:defRPr>
                    <a:solidFill>
                      <a:schemeClr val="tx1"/>
                    </a:solidFill>
                    <a:latin typeface="Arial" charset="0"/>
                    <a:ea typeface="MS PGothic" pitchFamily="34" charset="-128"/>
                    <a:cs typeface="Arial" charset="0"/>
                  </a:defRPr>
                </a:lvl1pPr>
                <a:lvl2pPr marL="742950" indent="-285750" defTabSz="457200" eaLnBrk="0" hangingPunct="0">
                  <a:spcBef>
                    <a:spcPct val="20000"/>
                  </a:spcBef>
                  <a:buChar char="–"/>
                  <a:defRPr>
                    <a:solidFill>
                      <a:schemeClr val="tx1"/>
                    </a:solidFill>
                    <a:latin typeface="Arial" charset="0"/>
                    <a:ea typeface="MS PGothic" pitchFamily="34" charset="-128"/>
                    <a:cs typeface="Arial" charset="0"/>
                  </a:defRPr>
                </a:lvl2pPr>
                <a:lvl3pPr marL="1143000" indent="-228600" defTabSz="457200" eaLnBrk="0" hangingPunct="0">
                  <a:spcBef>
                    <a:spcPct val="20000"/>
                  </a:spcBef>
                  <a:buChar char="•"/>
                  <a:defRPr>
                    <a:solidFill>
                      <a:schemeClr val="tx1"/>
                    </a:solidFill>
                    <a:latin typeface="Arial" charset="0"/>
                    <a:ea typeface="MS PGothic" pitchFamily="34" charset="-128"/>
                    <a:cs typeface="Arial" charset="0"/>
                  </a:defRPr>
                </a:lvl3pPr>
                <a:lvl4pPr marL="1600200" indent="-228600" defTabSz="457200" eaLnBrk="0" hangingPunct="0">
                  <a:spcBef>
                    <a:spcPct val="20000"/>
                  </a:spcBef>
                  <a:buChar char="–"/>
                  <a:defRPr>
                    <a:solidFill>
                      <a:schemeClr val="tx1"/>
                    </a:solidFill>
                    <a:latin typeface="Arial" charset="0"/>
                    <a:ea typeface="MS PGothic" pitchFamily="34" charset="-128"/>
                    <a:cs typeface="Arial" charset="0"/>
                  </a:defRPr>
                </a:lvl4pPr>
                <a:lvl5pPr marL="2057400" indent="-228600" defTabSz="457200" eaLnBrk="0" hangingPunct="0">
                  <a:spcBef>
                    <a:spcPct val="20000"/>
                  </a:spcBef>
                  <a:buChar char="»"/>
                  <a:defRPr>
                    <a:solidFill>
                      <a:schemeClr val="tx1"/>
                    </a:solidFill>
                    <a:latin typeface="Arial" charset="0"/>
                    <a:ea typeface="MS PGothic" pitchFamily="34" charset="-128"/>
                    <a:cs typeface="Arial" charset="0"/>
                  </a:defRPr>
                </a:lvl5pPr>
                <a:lvl6pPr marL="25146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lgn="ctr" eaLnBrk="1" fontAlgn="base" hangingPunct="1">
                  <a:spcAft>
                    <a:spcPct val="0"/>
                  </a:spcAft>
                  <a:buFontTx/>
                  <a:buNone/>
                </a:pPr>
                <a:r>
                  <a:rPr lang="en-US" altLang="en-US" sz="1200" dirty="0" smtClean="0">
                    <a:solidFill>
                      <a:srgbClr val="000000"/>
                    </a:solidFill>
                    <a:latin typeface="+mn-lt"/>
                  </a:rPr>
                  <a:t>~</a:t>
                </a:r>
                <a:r>
                  <a:rPr lang="el-GR" altLang="en-US" sz="1200" dirty="0" smtClean="0">
                    <a:solidFill>
                      <a:srgbClr val="000000"/>
                    </a:solidFill>
                    <a:latin typeface="+mn-lt"/>
                  </a:rPr>
                  <a:t>τ</a:t>
                </a:r>
                <a:r>
                  <a:rPr lang="en-US" altLang="en-US" sz="1200" baseline="-25000" dirty="0" smtClean="0">
                    <a:solidFill>
                      <a:srgbClr val="000000"/>
                    </a:solidFill>
                    <a:latin typeface="+mn-lt"/>
                  </a:rPr>
                  <a:t>d</a:t>
                </a:r>
                <a:r>
                  <a:rPr lang="en-US" altLang="en-US" sz="1200" dirty="0" smtClean="0">
                    <a:solidFill>
                      <a:srgbClr val="000000"/>
                    </a:solidFill>
                    <a:latin typeface="+mn-lt"/>
                  </a:rPr>
                  <a:t> (6-350ms), 7N turns +1799 ring buckets in the ring</a:t>
                </a:r>
              </a:p>
            </p:txBody>
          </p:sp>
          <p:cxnSp>
            <p:nvCxnSpPr>
              <p:cNvPr id="285" name="Straight Arrow Connector 194"/>
              <p:cNvCxnSpPr>
                <a:cxnSpLocks noChangeShapeType="1"/>
              </p:cNvCxnSpPr>
              <p:nvPr/>
            </p:nvCxnSpPr>
            <p:spPr bwMode="auto">
              <a:xfrm flipV="1">
                <a:off x="150322" y="4227254"/>
                <a:ext cx="1486492" cy="2350"/>
              </a:xfrm>
              <a:prstGeom prst="straightConnector1">
                <a:avLst/>
              </a:prstGeom>
              <a:noFill/>
              <a:ln w="9525" algn="ctr">
                <a:solidFill>
                  <a:schemeClr val="tx1"/>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81" name="Group 125"/>
            <p:cNvGrpSpPr>
              <a:grpSpLocks/>
            </p:cNvGrpSpPr>
            <p:nvPr/>
          </p:nvGrpSpPr>
          <p:grpSpPr bwMode="auto">
            <a:xfrm>
              <a:off x="4725791" y="4449426"/>
              <a:ext cx="901830" cy="775134"/>
              <a:chOff x="-1978919" y="3133397"/>
              <a:chExt cx="3759125" cy="1096207"/>
            </a:xfrm>
          </p:grpSpPr>
          <p:sp>
            <p:nvSpPr>
              <p:cNvPr id="282" name="Content Placeholder 6"/>
              <p:cNvSpPr txBox="1">
                <a:spLocks/>
              </p:cNvSpPr>
              <p:nvPr/>
            </p:nvSpPr>
            <p:spPr bwMode="auto">
              <a:xfrm>
                <a:off x="-1978919" y="3133397"/>
                <a:ext cx="3759125" cy="717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spcBef>
                    <a:spcPct val="20000"/>
                  </a:spcBef>
                  <a:buBlip>
                    <a:blip r:embed="rId2"/>
                  </a:buBlip>
                  <a:defRPr>
                    <a:solidFill>
                      <a:schemeClr val="tx1"/>
                    </a:solidFill>
                    <a:latin typeface="Arial" charset="0"/>
                    <a:ea typeface="MS PGothic" pitchFamily="34" charset="-128"/>
                    <a:cs typeface="Arial" charset="0"/>
                  </a:defRPr>
                </a:lvl1pPr>
                <a:lvl2pPr marL="742950" indent="-285750" defTabSz="457200" eaLnBrk="0" hangingPunct="0">
                  <a:spcBef>
                    <a:spcPct val="20000"/>
                  </a:spcBef>
                  <a:buChar char="–"/>
                  <a:defRPr>
                    <a:solidFill>
                      <a:schemeClr val="tx1"/>
                    </a:solidFill>
                    <a:latin typeface="Arial" charset="0"/>
                    <a:ea typeface="MS PGothic" pitchFamily="34" charset="-128"/>
                    <a:cs typeface="Arial" charset="0"/>
                  </a:defRPr>
                </a:lvl2pPr>
                <a:lvl3pPr marL="1143000" indent="-228600" defTabSz="457200" eaLnBrk="0" hangingPunct="0">
                  <a:spcBef>
                    <a:spcPct val="20000"/>
                  </a:spcBef>
                  <a:buChar char="•"/>
                  <a:defRPr>
                    <a:solidFill>
                      <a:schemeClr val="tx1"/>
                    </a:solidFill>
                    <a:latin typeface="Arial" charset="0"/>
                    <a:ea typeface="MS PGothic" pitchFamily="34" charset="-128"/>
                    <a:cs typeface="Arial" charset="0"/>
                  </a:defRPr>
                </a:lvl3pPr>
                <a:lvl4pPr marL="1600200" indent="-228600" defTabSz="457200" eaLnBrk="0" hangingPunct="0">
                  <a:spcBef>
                    <a:spcPct val="20000"/>
                  </a:spcBef>
                  <a:buChar char="–"/>
                  <a:defRPr>
                    <a:solidFill>
                      <a:schemeClr val="tx1"/>
                    </a:solidFill>
                    <a:latin typeface="Arial" charset="0"/>
                    <a:ea typeface="MS PGothic" pitchFamily="34" charset="-128"/>
                    <a:cs typeface="Arial" charset="0"/>
                  </a:defRPr>
                </a:lvl4pPr>
                <a:lvl5pPr marL="2057400" indent="-228600" defTabSz="457200" eaLnBrk="0" hangingPunct="0">
                  <a:spcBef>
                    <a:spcPct val="20000"/>
                  </a:spcBef>
                  <a:buChar char="»"/>
                  <a:defRPr>
                    <a:solidFill>
                      <a:schemeClr val="tx1"/>
                    </a:solidFill>
                    <a:latin typeface="Arial" charset="0"/>
                    <a:ea typeface="MS PGothic" pitchFamily="34" charset="-128"/>
                    <a:cs typeface="Arial" charset="0"/>
                  </a:defRPr>
                </a:lvl5pPr>
                <a:lvl6pPr marL="25146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lgn="ctr" eaLnBrk="1" fontAlgn="base" hangingPunct="1">
                  <a:spcAft>
                    <a:spcPct val="0"/>
                  </a:spcAft>
                  <a:buFontTx/>
                  <a:buNone/>
                </a:pPr>
                <a:r>
                  <a:rPr lang="en-US" altLang="en-US" sz="1200" dirty="0" smtClean="0">
                    <a:solidFill>
                      <a:srgbClr val="000000"/>
                    </a:solidFill>
                    <a:latin typeface="+mn-lt"/>
                  </a:rPr>
                  <a:t>~</a:t>
                </a:r>
                <a:r>
                  <a:rPr lang="el-GR" altLang="en-US" sz="1200" dirty="0" smtClean="0">
                    <a:solidFill>
                      <a:srgbClr val="000000"/>
                    </a:solidFill>
                    <a:latin typeface="+mn-lt"/>
                  </a:rPr>
                  <a:t>τ</a:t>
                </a:r>
                <a:r>
                  <a:rPr lang="en-US" altLang="en-US" sz="1200" baseline="-25000" dirty="0" smtClean="0">
                    <a:solidFill>
                      <a:srgbClr val="000000"/>
                    </a:solidFill>
                    <a:latin typeface="+mn-lt"/>
                  </a:rPr>
                  <a:t>d</a:t>
                </a:r>
                <a:r>
                  <a:rPr lang="en-US" altLang="en-US" sz="1200" dirty="0" smtClean="0">
                    <a:solidFill>
                      <a:srgbClr val="000000"/>
                    </a:solidFill>
                    <a:latin typeface="+mn-lt"/>
                  </a:rPr>
                  <a:t> (6-350ms)</a:t>
                </a:r>
              </a:p>
              <a:p>
                <a:pPr algn="ctr" eaLnBrk="1" fontAlgn="base" hangingPunct="1">
                  <a:spcAft>
                    <a:spcPct val="0"/>
                  </a:spcAft>
                  <a:buFontTx/>
                  <a:buNone/>
                </a:pPr>
                <a:r>
                  <a:rPr lang="en-US" altLang="en-US" sz="1200" dirty="0" smtClean="0">
                    <a:solidFill>
                      <a:srgbClr val="000000"/>
                    </a:solidFill>
                    <a:latin typeface="+mn-lt"/>
                  </a:rPr>
                  <a:t>7N turns +1792 buckets in the ring</a:t>
                </a:r>
              </a:p>
            </p:txBody>
          </p:sp>
          <p:cxnSp>
            <p:nvCxnSpPr>
              <p:cNvPr id="283" name="Straight Arrow Connector 194"/>
              <p:cNvCxnSpPr>
                <a:cxnSpLocks noChangeShapeType="1"/>
              </p:cNvCxnSpPr>
              <p:nvPr/>
            </p:nvCxnSpPr>
            <p:spPr bwMode="auto">
              <a:xfrm flipV="1">
                <a:off x="150322" y="4227254"/>
                <a:ext cx="1486492" cy="2350"/>
              </a:xfrm>
              <a:prstGeom prst="straightConnector1">
                <a:avLst/>
              </a:prstGeom>
              <a:noFill/>
              <a:ln w="9525" algn="ctr">
                <a:solidFill>
                  <a:schemeClr val="tx1"/>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340" name="TextBox 339"/>
          <p:cNvSpPr txBox="1"/>
          <p:nvPr/>
        </p:nvSpPr>
        <p:spPr>
          <a:xfrm>
            <a:off x="2136511" y="4625368"/>
            <a:ext cx="5460149" cy="307777"/>
          </a:xfrm>
          <a:prstGeom prst="rect">
            <a:avLst/>
          </a:prstGeom>
          <a:noFill/>
        </p:spPr>
        <p:txBody>
          <a:bodyPr wrap="none" rtlCol="0">
            <a:spAutoFit/>
          </a:bodyPr>
          <a:lstStyle/>
          <a:p>
            <a:r>
              <a:rPr lang="en-US" sz="1400" dirty="0" smtClean="0">
                <a:latin typeface="+mn-lt"/>
              </a:rPr>
              <a:t>Full-cycle, inject buckets in the full ring (example of </a:t>
            </a:r>
            <a:r>
              <a:rPr lang="en-US" sz="1400" dirty="0" err="1" smtClean="0">
                <a:latin typeface="+mn-lt"/>
              </a:rPr>
              <a:t>Nh</a:t>
            </a:r>
            <a:r>
              <a:rPr lang="en-US" sz="1400" dirty="0" smtClean="0">
                <a:latin typeface="+mn-lt"/>
              </a:rPr>
              <a:t>=3597 or 14N-1)</a:t>
            </a:r>
            <a:endParaRPr lang="en-US" sz="1400" dirty="0">
              <a:latin typeface="+mn-lt"/>
            </a:endParaRPr>
          </a:p>
        </p:txBody>
      </p:sp>
      <p:sp>
        <p:nvSpPr>
          <p:cNvPr id="466" name="Rectangle 465"/>
          <p:cNvSpPr/>
          <p:nvPr/>
        </p:nvSpPr>
        <p:spPr>
          <a:xfrm>
            <a:off x="539858" y="709628"/>
            <a:ext cx="8299342" cy="1384995"/>
          </a:xfrm>
          <a:prstGeom prst="rect">
            <a:avLst/>
          </a:prstGeom>
        </p:spPr>
        <p:txBody>
          <a:bodyPr wrap="square">
            <a:spAutoFit/>
          </a:bodyPr>
          <a:lstStyle/>
          <a:p>
            <a:pPr lvl="0" algn="just" fontAlgn="base">
              <a:spcAft>
                <a:spcPct val="0"/>
              </a:spcAft>
              <a:buBlip>
                <a:blip r:embed="rId3"/>
              </a:buBlip>
            </a:pPr>
            <a:r>
              <a:rPr lang="en-US" altLang="en-US" sz="1400" dirty="0" smtClean="0">
                <a:solidFill>
                  <a:srgbClr val="000000"/>
                </a:solidFill>
              </a:rPr>
              <a:t> One </a:t>
            </a:r>
            <a:r>
              <a:rPr lang="en-US" altLang="en-US" sz="1400" dirty="0">
                <a:solidFill>
                  <a:srgbClr val="000000"/>
                </a:solidFill>
              </a:rPr>
              <a:t>gun provides two polarization states in CEBAF with two laser, </a:t>
            </a:r>
            <a:endParaRPr lang="en-US" altLang="en-US" sz="1400" dirty="0" smtClean="0">
              <a:solidFill>
                <a:srgbClr val="000000"/>
              </a:solidFill>
            </a:endParaRPr>
          </a:p>
          <a:p>
            <a:pPr lvl="0" algn="just" fontAlgn="base">
              <a:spcAft>
                <a:spcPct val="0"/>
              </a:spcAft>
              <a:buBlip>
                <a:blip r:embed="rId3"/>
              </a:buBlip>
            </a:pPr>
            <a:r>
              <a:rPr lang="en-US" altLang="en-US" sz="1400" dirty="0" smtClean="0">
                <a:solidFill>
                  <a:srgbClr val="000000"/>
                </a:solidFill>
              </a:rPr>
              <a:t> Injects </a:t>
            </a:r>
            <a:r>
              <a:rPr lang="en-US" altLang="en-US" sz="1400" dirty="0">
                <a:solidFill>
                  <a:srgbClr val="000000"/>
                </a:solidFill>
              </a:rPr>
              <a:t>1 in every 7 ring buckets during 1 mid-cycle, 7 mid-cycles form 1 </a:t>
            </a:r>
            <a:r>
              <a:rPr lang="en-US" altLang="en-US" sz="1400" dirty="0" smtClean="0">
                <a:solidFill>
                  <a:srgbClr val="000000"/>
                </a:solidFill>
              </a:rPr>
              <a:t>full-cycle</a:t>
            </a:r>
            <a:endParaRPr lang="en-US" altLang="en-US" sz="1400" dirty="0">
              <a:solidFill>
                <a:srgbClr val="000000"/>
              </a:solidFill>
            </a:endParaRPr>
          </a:p>
          <a:p>
            <a:pPr lvl="0" algn="just" fontAlgn="base">
              <a:spcAft>
                <a:spcPct val="0"/>
              </a:spcAft>
              <a:buBlip>
                <a:blip r:embed="rId3"/>
              </a:buBlip>
            </a:pPr>
            <a:r>
              <a:rPr lang="en-US" sz="1400" dirty="0" smtClean="0">
                <a:solidFill>
                  <a:srgbClr val="000000"/>
                </a:solidFill>
              </a:rPr>
              <a:t> If </a:t>
            </a:r>
            <a:r>
              <a:rPr lang="en-US" sz="1400" dirty="0" err="1" smtClean="0">
                <a:solidFill>
                  <a:srgbClr val="000000"/>
                </a:solidFill>
              </a:rPr>
              <a:t>Nh</a:t>
            </a:r>
            <a:r>
              <a:rPr lang="en-US" sz="1400" dirty="0" smtClean="0">
                <a:solidFill>
                  <a:srgbClr val="000000"/>
                </a:solidFill>
              </a:rPr>
              <a:t>=7×N, ring </a:t>
            </a:r>
            <a:r>
              <a:rPr lang="en-US" sz="1400" dirty="0">
                <a:solidFill>
                  <a:srgbClr val="000000"/>
                </a:solidFill>
              </a:rPr>
              <a:t>RF phase need to advance </a:t>
            </a:r>
            <a:r>
              <a:rPr lang="en-US" sz="1400" dirty="0" smtClean="0">
                <a:solidFill>
                  <a:srgbClr val="000000"/>
                </a:solidFill>
              </a:rPr>
              <a:t>several 476MHz </a:t>
            </a:r>
            <a:r>
              <a:rPr lang="en-US" sz="1400" dirty="0">
                <a:solidFill>
                  <a:srgbClr val="000000"/>
                </a:solidFill>
              </a:rPr>
              <a:t>bucket </a:t>
            </a:r>
            <a:r>
              <a:rPr lang="en-US" sz="1400" dirty="0" smtClean="0">
                <a:solidFill>
                  <a:srgbClr val="000000"/>
                </a:solidFill>
              </a:rPr>
              <a:t>in every half of each </a:t>
            </a:r>
            <a:r>
              <a:rPr lang="en-US" sz="1400" dirty="0" smtClean="0">
                <a:solidFill>
                  <a:srgbClr val="000000"/>
                </a:solidFill>
              </a:rPr>
              <a:t>mid-cycle. Can be achieved </a:t>
            </a:r>
            <a:r>
              <a:rPr lang="en-US" sz="1400" dirty="0">
                <a:solidFill>
                  <a:srgbClr val="000000"/>
                </a:solidFill>
              </a:rPr>
              <a:t>by </a:t>
            </a:r>
            <a:r>
              <a:rPr lang="en-US" sz="1400" dirty="0" smtClean="0">
                <a:solidFill>
                  <a:srgbClr val="000000"/>
                </a:solidFill>
              </a:rPr>
              <a:t>shifting </a:t>
            </a:r>
            <a:r>
              <a:rPr lang="en-US" sz="1400" dirty="0">
                <a:solidFill>
                  <a:srgbClr val="000000"/>
                </a:solidFill>
              </a:rPr>
              <a:t>frequency by 1-100Hz to get the desired phase change, depending on damping time</a:t>
            </a:r>
            <a:r>
              <a:rPr lang="en-US" sz="1400" dirty="0" smtClean="0">
                <a:solidFill>
                  <a:srgbClr val="000000"/>
                </a:solidFill>
              </a:rPr>
              <a:t>.</a:t>
            </a:r>
            <a:endParaRPr lang="en-US" sz="1400" dirty="0" smtClean="0">
              <a:solidFill>
                <a:srgbClr val="000000"/>
              </a:solidFill>
            </a:endParaRPr>
          </a:p>
          <a:p>
            <a:pPr lvl="0" algn="just" fontAlgn="base">
              <a:spcAft>
                <a:spcPct val="0"/>
              </a:spcAft>
              <a:buBlip>
                <a:blip r:embed="rId3"/>
              </a:buBlip>
            </a:pPr>
            <a:r>
              <a:rPr lang="en-US" sz="1400" dirty="0" smtClean="0">
                <a:solidFill>
                  <a:srgbClr val="000000"/>
                </a:solidFill>
              </a:rPr>
              <a:t> No </a:t>
            </a:r>
            <a:r>
              <a:rPr lang="en-US" sz="1400" dirty="0" smtClean="0">
                <a:solidFill>
                  <a:srgbClr val="000000"/>
                </a:solidFill>
              </a:rPr>
              <a:t>need to shift phase in the other </a:t>
            </a:r>
            <a:r>
              <a:rPr lang="en-US" sz="1400" dirty="0" smtClean="0">
                <a:solidFill>
                  <a:srgbClr val="000000"/>
                </a:solidFill>
              </a:rPr>
              <a:t>cases</a:t>
            </a:r>
            <a:endParaRPr lang="en-US" sz="1400" dirty="0" smtClean="0">
              <a:solidFill>
                <a:srgbClr val="000000"/>
              </a:solidFill>
            </a:endParaRPr>
          </a:p>
          <a:p>
            <a:pPr lvl="0" algn="just" fontAlgn="base">
              <a:spcAft>
                <a:spcPct val="0"/>
              </a:spcAft>
              <a:buBlip>
                <a:blip r:embed="rId3"/>
              </a:buBlip>
            </a:pPr>
            <a:r>
              <a:rPr lang="en-US" sz="1400" dirty="0" smtClean="0">
                <a:solidFill>
                  <a:srgbClr val="000000"/>
                </a:solidFill>
              </a:rPr>
              <a:t> Max </a:t>
            </a:r>
            <a:r>
              <a:rPr lang="en-US" sz="1400" dirty="0" smtClean="0">
                <a:solidFill>
                  <a:srgbClr val="000000"/>
                </a:solidFill>
              </a:rPr>
              <a:t>charge per bunch is about 35pC</a:t>
            </a:r>
            <a:endParaRPr lang="en-US" sz="1400" dirty="0">
              <a:solidFill>
                <a:srgbClr val="000000"/>
              </a:solidFill>
            </a:endParaRPr>
          </a:p>
        </p:txBody>
      </p:sp>
      <p:sp>
        <p:nvSpPr>
          <p:cNvPr id="262" name="Content Placeholder 6"/>
          <p:cNvSpPr txBox="1">
            <a:spLocks/>
          </p:cNvSpPr>
          <p:nvPr/>
        </p:nvSpPr>
        <p:spPr bwMode="auto">
          <a:xfrm>
            <a:off x="5279896" y="4935118"/>
            <a:ext cx="1417752" cy="50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spcBef>
                <a:spcPct val="20000"/>
              </a:spcBef>
              <a:buBlip>
                <a:blip r:embed="rId2"/>
              </a:buBlip>
              <a:defRPr>
                <a:solidFill>
                  <a:schemeClr val="tx1"/>
                </a:solidFill>
                <a:latin typeface="Arial" charset="0"/>
                <a:ea typeface="MS PGothic" pitchFamily="34" charset="-128"/>
                <a:cs typeface="Arial" charset="0"/>
              </a:defRPr>
            </a:lvl1pPr>
            <a:lvl2pPr marL="742950" indent="-285750" defTabSz="457200" eaLnBrk="0" hangingPunct="0">
              <a:spcBef>
                <a:spcPct val="20000"/>
              </a:spcBef>
              <a:buChar char="–"/>
              <a:defRPr>
                <a:solidFill>
                  <a:schemeClr val="tx1"/>
                </a:solidFill>
                <a:latin typeface="Arial" charset="0"/>
                <a:ea typeface="MS PGothic" pitchFamily="34" charset="-128"/>
                <a:cs typeface="Arial" charset="0"/>
              </a:defRPr>
            </a:lvl2pPr>
            <a:lvl3pPr marL="1143000" indent="-228600" defTabSz="457200" eaLnBrk="0" hangingPunct="0">
              <a:spcBef>
                <a:spcPct val="20000"/>
              </a:spcBef>
              <a:buChar char="•"/>
              <a:defRPr>
                <a:solidFill>
                  <a:schemeClr val="tx1"/>
                </a:solidFill>
                <a:latin typeface="Arial" charset="0"/>
                <a:ea typeface="MS PGothic" pitchFamily="34" charset="-128"/>
                <a:cs typeface="Arial" charset="0"/>
              </a:defRPr>
            </a:lvl3pPr>
            <a:lvl4pPr marL="1600200" indent="-228600" defTabSz="457200" eaLnBrk="0" hangingPunct="0">
              <a:spcBef>
                <a:spcPct val="20000"/>
              </a:spcBef>
              <a:buChar char="–"/>
              <a:defRPr>
                <a:solidFill>
                  <a:schemeClr val="tx1"/>
                </a:solidFill>
                <a:latin typeface="Arial" charset="0"/>
                <a:ea typeface="MS PGothic" pitchFamily="34" charset="-128"/>
                <a:cs typeface="Arial" charset="0"/>
              </a:defRPr>
            </a:lvl4pPr>
            <a:lvl5pPr marL="2057400" indent="-228600" defTabSz="457200" eaLnBrk="0" hangingPunct="0">
              <a:spcBef>
                <a:spcPct val="20000"/>
              </a:spcBef>
              <a:buChar char="»"/>
              <a:defRPr>
                <a:solidFill>
                  <a:schemeClr val="tx1"/>
                </a:solidFill>
                <a:latin typeface="Arial" charset="0"/>
                <a:ea typeface="MS PGothic" pitchFamily="34" charset="-128"/>
                <a:cs typeface="Arial" charset="0"/>
              </a:defRPr>
            </a:lvl5pPr>
            <a:lvl6pPr marL="25146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lgn="ctr" eaLnBrk="1" fontAlgn="base" hangingPunct="1">
              <a:spcAft>
                <a:spcPct val="0"/>
              </a:spcAft>
              <a:buFontTx/>
              <a:buNone/>
            </a:pPr>
            <a:r>
              <a:rPr lang="en-US" altLang="en-US" sz="1200" dirty="0" smtClean="0">
                <a:solidFill>
                  <a:srgbClr val="000000"/>
                </a:solidFill>
                <a:latin typeface="+mn-lt"/>
              </a:rPr>
              <a:t>~</a:t>
            </a:r>
            <a:r>
              <a:rPr lang="el-GR" altLang="en-US" sz="1200" dirty="0" smtClean="0">
                <a:solidFill>
                  <a:srgbClr val="000000"/>
                </a:solidFill>
                <a:latin typeface="+mn-lt"/>
              </a:rPr>
              <a:t>τ</a:t>
            </a:r>
            <a:r>
              <a:rPr lang="en-US" altLang="en-US" sz="1200" baseline="-25000" dirty="0" smtClean="0">
                <a:solidFill>
                  <a:srgbClr val="000000"/>
                </a:solidFill>
                <a:latin typeface="+mn-lt"/>
              </a:rPr>
              <a:t>d</a:t>
            </a:r>
            <a:r>
              <a:rPr lang="en-US" altLang="en-US" sz="1200" dirty="0" smtClean="0">
                <a:solidFill>
                  <a:srgbClr val="000000"/>
                </a:solidFill>
                <a:latin typeface="+mn-lt"/>
              </a:rPr>
              <a:t> (6-350ms), 7N turns +1799 ring buckets in the ring</a:t>
            </a:r>
          </a:p>
        </p:txBody>
      </p:sp>
      <p:cxnSp>
        <p:nvCxnSpPr>
          <p:cNvPr id="263" name="Straight Connector 262"/>
          <p:cNvCxnSpPr/>
          <p:nvPr/>
        </p:nvCxnSpPr>
        <p:spPr bwMode="auto">
          <a:xfrm flipH="1">
            <a:off x="1587439" y="5097649"/>
            <a:ext cx="2236" cy="1176308"/>
          </a:xfrm>
          <a:prstGeom prst="line">
            <a:avLst/>
          </a:prstGeom>
          <a:solidFill>
            <a:schemeClr val="accent1"/>
          </a:solidFill>
          <a:ln w="1587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Curved Connector 15"/>
          <p:cNvCxnSpPr/>
          <p:nvPr/>
        </p:nvCxnSpPr>
        <p:spPr bwMode="auto">
          <a:xfrm rot="10800000" flipV="1">
            <a:off x="1589675" y="4242983"/>
            <a:ext cx="6924360" cy="794720"/>
          </a:xfrm>
          <a:prstGeom prst="curvedConnector3">
            <a:avLst>
              <a:gd name="adj1" fmla="val -1446"/>
            </a:avLst>
          </a:prstGeom>
          <a:solidFill>
            <a:schemeClr val="accent1"/>
          </a:solidFill>
          <a:ln w="9525" cap="flat" cmpd="sng" algn="ctr">
            <a:solidFill>
              <a:srgbClr val="7030A0"/>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1537407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4031" y="0"/>
            <a:ext cx="8494461" cy="762000"/>
          </a:xfrm>
        </p:spPr>
        <p:txBody>
          <a:bodyPr/>
          <a:lstStyle/>
          <a:p>
            <a:r>
              <a:rPr lang="en-US" sz="2000" dirty="0" smtClean="0">
                <a:latin typeface="Comic Sans MS" panose="030F0702030302020204" pitchFamily="66" charset="0"/>
              </a:rPr>
              <a:t>Dealing with Frequency Change Required by Electron/Ion Ring Sync </a:t>
            </a:r>
            <a:endParaRPr lang="en-US" sz="2000" dirty="0">
              <a:latin typeface="Comic Sans MS" panose="030F0702030302020204" pitchFamily="66" charset="0"/>
            </a:endParaRPr>
          </a:p>
        </p:txBody>
      </p:sp>
      <p:sp>
        <p:nvSpPr>
          <p:cNvPr id="4" name="Slide Number Placeholder 3"/>
          <p:cNvSpPr>
            <a:spLocks noGrp="1"/>
          </p:cNvSpPr>
          <p:nvPr>
            <p:ph type="sldNum" sz="quarter" idx="10"/>
          </p:nvPr>
        </p:nvSpPr>
        <p:spPr/>
        <p:txBody>
          <a:bodyPr/>
          <a:lstStyle/>
          <a:p>
            <a:pPr>
              <a:defRPr/>
            </a:pPr>
            <a:fld id="{08D621CD-FDE4-4A9C-867E-F9942A440963}" type="slidenum">
              <a:rPr lang="en-US" altLang="en-US" smtClean="0"/>
              <a:pPr>
                <a:defRPr/>
              </a:pPr>
              <a:t>8</a:t>
            </a:fld>
            <a:endParaRPr lang="en-US" altLang="en-US"/>
          </a:p>
        </p:txBody>
      </p:sp>
      <p:sp>
        <p:nvSpPr>
          <p:cNvPr id="2" name="TextBox 1"/>
          <p:cNvSpPr txBox="1"/>
          <p:nvPr/>
        </p:nvSpPr>
        <p:spPr>
          <a:xfrm>
            <a:off x="685800" y="914400"/>
            <a:ext cx="7848600" cy="2062103"/>
          </a:xfrm>
          <a:prstGeom prst="rect">
            <a:avLst/>
          </a:prstGeom>
          <a:noFill/>
        </p:spPr>
        <p:txBody>
          <a:bodyPr wrap="square" rtlCol="0">
            <a:spAutoFit/>
          </a:bodyPr>
          <a:lstStyle/>
          <a:p>
            <a:r>
              <a:rPr lang="en-US" sz="1600" dirty="0" smtClean="0"/>
              <a:t>Currently, E-ring/I-ring sync at different ion </a:t>
            </a:r>
            <a:r>
              <a:rPr lang="el-GR" sz="1600" dirty="0" smtClean="0"/>
              <a:t>β</a:t>
            </a:r>
            <a:r>
              <a:rPr lang="en-US" sz="1600" dirty="0" smtClean="0"/>
              <a:t> requires a change of electron path length in combination of change in harmonic number </a:t>
            </a:r>
            <a:r>
              <a:rPr lang="en-US" sz="1600" dirty="0" err="1" smtClean="0"/>
              <a:t>N</a:t>
            </a:r>
            <a:r>
              <a:rPr lang="en-US" sz="1600" baseline="-25000" dirty="0" err="1" smtClean="0"/>
              <a:t>h</a:t>
            </a:r>
            <a:r>
              <a:rPr lang="en-US" sz="1600" dirty="0" smtClean="0"/>
              <a:t> and RF frequency in rings. </a:t>
            </a:r>
          </a:p>
          <a:p>
            <a:r>
              <a:rPr lang="en-US" sz="1600" dirty="0" smtClean="0"/>
              <a:t>Range of RF frequency change is ±0.5f</a:t>
            </a:r>
            <a:r>
              <a:rPr lang="en-US" sz="1600" baseline="-25000" dirty="0" smtClean="0"/>
              <a:t>rev</a:t>
            </a:r>
            <a:r>
              <a:rPr lang="en-US" sz="1600" dirty="0" smtClean="0"/>
              <a:t> if </a:t>
            </a:r>
            <a:r>
              <a:rPr lang="en-US" sz="1600" dirty="0" err="1" smtClean="0"/>
              <a:t>N</a:t>
            </a:r>
            <a:r>
              <a:rPr lang="en-US" sz="1600" baseline="-25000" dirty="0" err="1" smtClean="0"/>
              <a:t>h</a:t>
            </a:r>
            <a:r>
              <a:rPr lang="en-US" sz="1600" dirty="0" smtClean="0"/>
              <a:t> can change in step of 1. </a:t>
            </a:r>
            <a:r>
              <a:rPr lang="en-US" sz="1600" dirty="0">
                <a:solidFill>
                  <a:srgbClr val="C00000"/>
                </a:solidFill>
              </a:rPr>
              <a:t>±70kHz </a:t>
            </a:r>
            <a:r>
              <a:rPr lang="en-US" sz="1600" dirty="0"/>
              <a:t>for the 476.318MHz </a:t>
            </a:r>
            <a:r>
              <a:rPr lang="en-US" sz="1600" dirty="0" smtClean="0"/>
              <a:t>system assuming Nh≈3400</a:t>
            </a:r>
          </a:p>
          <a:p>
            <a:r>
              <a:rPr lang="en-US" sz="1600" dirty="0" smtClean="0"/>
              <a:t>CEBAF can’t provide enough frequency change to match this change in ring frequency, as it requires ±10cm in each arc and exceeds the capability of the CEBAF. But we can live with this mismatched frequency  of ±0.5*</a:t>
            </a:r>
            <a:r>
              <a:rPr lang="en-US" sz="1600" dirty="0" err="1" smtClean="0"/>
              <a:t>f</a:t>
            </a:r>
            <a:r>
              <a:rPr lang="en-US" sz="1600" baseline="-25000" dirty="0" err="1" smtClean="0"/>
              <a:t>rev</a:t>
            </a:r>
            <a:r>
              <a:rPr lang="en-US" sz="1600" dirty="0" smtClean="0"/>
              <a:t>, and the resulting </a:t>
            </a:r>
            <a:r>
              <a:rPr lang="en-US" sz="1600" dirty="0" smtClean="0">
                <a:solidFill>
                  <a:srgbClr val="C00000"/>
                </a:solidFill>
              </a:rPr>
              <a:t>±45° </a:t>
            </a:r>
            <a:r>
              <a:rPr lang="en-US" sz="1600" dirty="0" smtClean="0"/>
              <a:t>max RF phase error</a:t>
            </a:r>
          </a:p>
          <a:p>
            <a:r>
              <a:rPr lang="en-US" sz="1600" dirty="0" smtClean="0"/>
              <a:t>Same </a:t>
            </a:r>
            <a:r>
              <a:rPr lang="en-US" sz="1600" dirty="0">
                <a:solidFill>
                  <a:srgbClr val="C00000"/>
                </a:solidFill>
              </a:rPr>
              <a:t>±45° </a:t>
            </a:r>
            <a:r>
              <a:rPr lang="en-US" sz="1600" dirty="0"/>
              <a:t>max RF phase </a:t>
            </a:r>
            <a:r>
              <a:rPr lang="en-US" sz="1600" dirty="0" smtClean="0"/>
              <a:t>error after upgrade to 952.6MHz SRF system.</a:t>
            </a:r>
            <a:endParaRPr lang="en-US" sz="1600" dirty="0"/>
          </a:p>
        </p:txBody>
      </p:sp>
      <p:pic>
        <p:nvPicPr>
          <p:cNvPr id="262" name="Picture 26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3128707"/>
            <a:ext cx="3489960" cy="2682875"/>
          </a:xfrm>
          <a:prstGeom prst="rect">
            <a:avLst/>
          </a:prstGeom>
          <a:noFill/>
        </p:spPr>
      </p:pic>
      <p:grpSp>
        <p:nvGrpSpPr>
          <p:cNvPr id="263" name="Group 262"/>
          <p:cNvGrpSpPr>
            <a:grpSpLocks/>
          </p:cNvGrpSpPr>
          <p:nvPr/>
        </p:nvGrpSpPr>
        <p:grpSpPr>
          <a:xfrm>
            <a:off x="144853" y="3128707"/>
            <a:ext cx="5030762" cy="2339832"/>
            <a:chOff x="44857" y="1798930"/>
            <a:chExt cx="9316228" cy="3899719"/>
          </a:xfrm>
        </p:grpSpPr>
        <p:grpSp>
          <p:nvGrpSpPr>
            <p:cNvPr id="264" name="Group 263"/>
            <p:cNvGrpSpPr/>
            <p:nvPr/>
          </p:nvGrpSpPr>
          <p:grpSpPr>
            <a:xfrm>
              <a:off x="1036320" y="2743200"/>
              <a:ext cx="5852160" cy="2286000"/>
              <a:chOff x="1645920" y="2743200"/>
              <a:chExt cx="5852160" cy="2286000"/>
            </a:xfrm>
          </p:grpSpPr>
          <p:grpSp>
            <p:nvGrpSpPr>
              <p:cNvPr id="353" name="Group 352"/>
              <p:cNvGrpSpPr/>
              <p:nvPr/>
            </p:nvGrpSpPr>
            <p:grpSpPr>
              <a:xfrm>
                <a:off x="1828800" y="3657600"/>
                <a:ext cx="5486400" cy="457200"/>
                <a:chOff x="1828800" y="3657600"/>
                <a:chExt cx="5486400" cy="457200"/>
              </a:xfrm>
            </p:grpSpPr>
            <p:cxnSp>
              <p:nvCxnSpPr>
                <p:cNvPr id="374" name="Straight Arrow Connector 373"/>
                <p:cNvCxnSpPr/>
                <p:nvPr/>
              </p:nvCxnSpPr>
              <p:spPr bwMode="auto">
                <a:xfrm flipV="1">
                  <a:off x="1828800" y="3657600"/>
                  <a:ext cx="0" cy="457200"/>
                </a:xfrm>
                <a:prstGeom prst="straightConnector1">
                  <a:avLst/>
                </a:prstGeom>
                <a:solidFill>
                  <a:schemeClr val="accent1"/>
                </a:solidFill>
                <a:ln w="25400" cap="flat" cmpd="sng" algn="ctr">
                  <a:solidFill>
                    <a:srgbClr val="7030A0"/>
                  </a:solidFill>
                  <a:prstDash val="solid"/>
                  <a:round/>
                  <a:headEnd type="none" w="med" len="med"/>
                  <a:tailEnd type="triangle"/>
                </a:ln>
                <a:effectLst/>
              </p:spPr>
            </p:cxnSp>
            <p:cxnSp>
              <p:nvCxnSpPr>
                <p:cNvPr id="375" name="Straight Arrow Connector 374"/>
                <p:cNvCxnSpPr/>
                <p:nvPr/>
              </p:nvCxnSpPr>
              <p:spPr bwMode="auto">
                <a:xfrm flipV="1">
                  <a:off x="3200400" y="3657600"/>
                  <a:ext cx="0" cy="457200"/>
                </a:xfrm>
                <a:prstGeom prst="straightConnector1">
                  <a:avLst/>
                </a:prstGeom>
                <a:solidFill>
                  <a:schemeClr val="accent1"/>
                </a:solidFill>
                <a:ln w="25400" cap="flat" cmpd="sng" algn="ctr">
                  <a:solidFill>
                    <a:srgbClr val="7030A0"/>
                  </a:solidFill>
                  <a:prstDash val="solid"/>
                  <a:round/>
                  <a:headEnd type="none" w="med" len="med"/>
                  <a:tailEnd type="triangle"/>
                </a:ln>
                <a:effectLst/>
              </p:spPr>
            </p:cxnSp>
            <p:cxnSp>
              <p:nvCxnSpPr>
                <p:cNvPr id="376" name="Straight Arrow Connector 375"/>
                <p:cNvCxnSpPr/>
                <p:nvPr/>
              </p:nvCxnSpPr>
              <p:spPr bwMode="auto">
                <a:xfrm flipV="1">
                  <a:off x="2286000" y="3657600"/>
                  <a:ext cx="0" cy="457200"/>
                </a:xfrm>
                <a:prstGeom prst="straightConnector1">
                  <a:avLst/>
                </a:prstGeom>
                <a:solidFill>
                  <a:schemeClr val="accent1"/>
                </a:solidFill>
                <a:ln w="25400" cap="flat" cmpd="sng" algn="ctr">
                  <a:solidFill>
                    <a:srgbClr val="7030A0"/>
                  </a:solidFill>
                  <a:prstDash val="solid"/>
                  <a:round/>
                  <a:headEnd type="none" w="med" len="med"/>
                  <a:tailEnd type="triangle"/>
                </a:ln>
                <a:effectLst/>
              </p:spPr>
            </p:cxnSp>
            <p:cxnSp>
              <p:nvCxnSpPr>
                <p:cNvPr id="377" name="Straight Arrow Connector 376"/>
                <p:cNvCxnSpPr/>
                <p:nvPr/>
              </p:nvCxnSpPr>
              <p:spPr bwMode="auto">
                <a:xfrm flipV="1">
                  <a:off x="5943600" y="3657600"/>
                  <a:ext cx="0" cy="457200"/>
                </a:xfrm>
                <a:prstGeom prst="straightConnector1">
                  <a:avLst/>
                </a:prstGeom>
                <a:solidFill>
                  <a:schemeClr val="accent1"/>
                </a:solidFill>
                <a:ln w="25400" cap="flat" cmpd="sng" algn="ctr">
                  <a:solidFill>
                    <a:srgbClr val="7030A0"/>
                  </a:solidFill>
                  <a:prstDash val="solid"/>
                  <a:round/>
                  <a:headEnd type="none" w="med" len="med"/>
                  <a:tailEnd type="triangle"/>
                </a:ln>
                <a:effectLst/>
              </p:spPr>
            </p:cxnSp>
            <p:cxnSp>
              <p:nvCxnSpPr>
                <p:cNvPr id="378" name="Straight Arrow Connector 377"/>
                <p:cNvCxnSpPr/>
                <p:nvPr/>
              </p:nvCxnSpPr>
              <p:spPr bwMode="auto">
                <a:xfrm flipV="1">
                  <a:off x="6858000" y="3657600"/>
                  <a:ext cx="0" cy="457200"/>
                </a:xfrm>
                <a:prstGeom prst="straightConnector1">
                  <a:avLst/>
                </a:prstGeom>
                <a:solidFill>
                  <a:schemeClr val="accent1"/>
                </a:solidFill>
                <a:ln w="25400" cap="flat" cmpd="sng" algn="ctr">
                  <a:solidFill>
                    <a:srgbClr val="7030A0"/>
                  </a:solidFill>
                  <a:prstDash val="solid"/>
                  <a:round/>
                  <a:headEnd type="none" w="med" len="med"/>
                  <a:tailEnd type="triangle"/>
                </a:ln>
                <a:effectLst/>
              </p:spPr>
            </p:cxnSp>
            <p:cxnSp>
              <p:nvCxnSpPr>
                <p:cNvPr id="379" name="Straight Arrow Connector 378"/>
                <p:cNvCxnSpPr/>
                <p:nvPr/>
              </p:nvCxnSpPr>
              <p:spPr bwMode="auto">
                <a:xfrm flipV="1">
                  <a:off x="6400800" y="3657600"/>
                  <a:ext cx="0" cy="457200"/>
                </a:xfrm>
                <a:prstGeom prst="straightConnector1">
                  <a:avLst/>
                </a:prstGeom>
                <a:solidFill>
                  <a:schemeClr val="accent1"/>
                </a:solidFill>
                <a:ln w="25400" cap="flat" cmpd="sng" algn="ctr">
                  <a:solidFill>
                    <a:srgbClr val="7030A0"/>
                  </a:solidFill>
                  <a:prstDash val="solid"/>
                  <a:round/>
                  <a:headEnd type="none" w="med" len="med"/>
                  <a:tailEnd type="triangle"/>
                </a:ln>
                <a:effectLst/>
              </p:spPr>
            </p:cxnSp>
            <p:cxnSp>
              <p:nvCxnSpPr>
                <p:cNvPr id="380" name="Straight Arrow Connector 379"/>
                <p:cNvCxnSpPr/>
                <p:nvPr/>
              </p:nvCxnSpPr>
              <p:spPr bwMode="auto">
                <a:xfrm flipV="1">
                  <a:off x="2743200" y="3657600"/>
                  <a:ext cx="0" cy="457200"/>
                </a:xfrm>
                <a:prstGeom prst="straightConnector1">
                  <a:avLst/>
                </a:prstGeom>
                <a:solidFill>
                  <a:schemeClr val="accent1"/>
                </a:solidFill>
                <a:ln w="25400" cap="flat" cmpd="sng" algn="ctr">
                  <a:solidFill>
                    <a:srgbClr val="7030A0"/>
                  </a:solidFill>
                  <a:prstDash val="solid"/>
                  <a:round/>
                  <a:headEnd type="none" w="med" len="med"/>
                  <a:tailEnd type="triangle"/>
                </a:ln>
                <a:effectLst/>
              </p:spPr>
            </p:cxnSp>
            <p:cxnSp>
              <p:nvCxnSpPr>
                <p:cNvPr id="381" name="Straight Arrow Connector 380"/>
                <p:cNvCxnSpPr/>
                <p:nvPr/>
              </p:nvCxnSpPr>
              <p:spPr bwMode="auto">
                <a:xfrm flipV="1">
                  <a:off x="4572000" y="3657600"/>
                  <a:ext cx="0" cy="457200"/>
                </a:xfrm>
                <a:prstGeom prst="straightConnector1">
                  <a:avLst/>
                </a:prstGeom>
                <a:solidFill>
                  <a:schemeClr val="accent1"/>
                </a:solidFill>
                <a:ln w="25400" cap="flat" cmpd="sng" algn="ctr">
                  <a:solidFill>
                    <a:srgbClr val="7030A0"/>
                  </a:solidFill>
                  <a:prstDash val="solid"/>
                  <a:round/>
                  <a:headEnd type="none" w="med" len="med"/>
                  <a:tailEnd type="triangle"/>
                </a:ln>
                <a:effectLst/>
              </p:spPr>
            </p:cxnSp>
            <p:cxnSp>
              <p:nvCxnSpPr>
                <p:cNvPr id="382" name="Straight Arrow Connector 381"/>
                <p:cNvCxnSpPr/>
                <p:nvPr/>
              </p:nvCxnSpPr>
              <p:spPr bwMode="auto">
                <a:xfrm flipV="1">
                  <a:off x="7315200" y="3657600"/>
                  <a:ext cx="0" cy="457200"/>
                </a:xfrm>
                <a:prstGeom prst="straightConnector1">
                  <a:avLst/>
                </a:prstGeom>
                <a:solidFill>
                  <a:schemeClr val="accent1"/>
                </a:solidFill>
                <a:ln w="25400" cap="flat" cmpd="sng" algn="ctr">
                  <a:solidFill>
                    <a:srgbClr val="7030A0"/>
                  </a:solidFill>
                  <a:prstDash val="solid"/>
                  <a:round/>
                  <a:headEnd type="none" w="med" len="med"/>
                  <a:tailEnd type="triangle"/>
                </a:ln>
                <a:effectLst/>
              </p:spPr>
            </p:cxnSp>
          </p:grpSp>
          <p:grpSp>
            <p:nvGrpSpPr>
              <p:cNvPr id="354" name="Group 353"/>
              <p:cNvGrpSpPr/>
              <p:nvPr/>
            </p:nvGrpSpPr>
            <p:grpSpPr>
              <a:xfrm>
                <a:off x="2011680" y="4572000"/>
                <a:ext cx="5120640" cy="457200"/>
                <a:chOff x="2011680" y="3657600"/>
                <a:chExt cx="5120640" cy="457200"/>
              </a:xfrm>
            </p:grpSpPr>
            <p:cxnSp>
              <p:nvCxnSpPr>
                <p:cNvPr id="365" name="Straight Arrow Connector 364"/>
                <p:cNvCxnSpPr/>
                <p:nvPr/>
              </p:nvCxnSpPr>
              <p:spPr bwMode="auto">
                <a:xfrm flipV="1">
                  <a:off x="2011680" y="3657600"/>
                  <a:ext cx="0" cy="457200"/>
                </a:xfrm>
                <a:prstGeom prst="straightConnector1">
                  <a:avLst/>
                </a:prstGeom>
                <a:solidFill>
                  <a:schemeClr val="accent1"/>
                </a:solidFill>
                <a:ln w="25400" cap="flat" cmpd="sng" algn="ctr">
                  <a:solidFill>
                    <a:srgbClr val="7030A0"/>
                  </a:solidFill>
                  <a:prstDash val="solid"/>
                  <a:round/>
                  <a:headEnd type="none" w="med" len="med"/>
                  <a:tailEnd type="triangle"/>
                </a:ln>
                <a:effectLst/>
              </p:spPr>
            </p:cxnSp>
            <p:cxnSp>
              <p:nvCxnSpPr>
                <p:cNvPr id="366" name="Straight Arrow Connector 365"/>
                <p:cNvCxnSpPr/>
                <p:nvPr/>
              </p:nvCxnSpPr>
              <p:spPr bwMode="auto">
                <a:xfrm flipV="1">
                  <a:off x="3355848" y="3657600"/>
                  <a:ext cx="0" cy="457200"/>
                </a:xfrm>
                <a:prstGeom prst="straightConnector1">
                  <a:avLst/>
                </a:prstGeom>
                <a:solidFill>
                  <a:schemeClr val="accent1"/>
                </a:solidFill>
                <a:ln w="25400" cap="flat" cmpd="sng" algn="ctr">
                  <a:solidFill>
                    <a:srgbClr val="7030A0"/>
                  </a:solidFill>
                  <a:prstDash val="solid"/>
                  <a:round/>
                  <a:headEnd type="none" w="med" len="med"/>
                  <a:tailEnd type="triangle"/>
                </a:ln>
                <a:effectLst/>
              </p:spPr>
            </p:cxnSp>
            <p:cxnSp>
              <p:nvCxnSpPr>
                <p:cNvPr id="367" name="Straight Arrow Connector 366"/>
                <p:cNvCxnSpPr/>
                <p:nvPr/>
              </p:nvCxnSpPr>
              <p:spPr bwMode="auto">
                <a:xfrm flipV="1">
                  <a:off x="2459736" y="3657600"/>
                  <a:ext cx="0" cy="457200"/>
                </a:xfrm>
                <a:prstGeom prst="straightConnector1">
                  <a:avLst/>
                </a:prstGeom>
                <a:solidFill>
                  <a:schemeClr val="accent1"/>
                </a:solidFill>
                <a:ln w="25400" cap="flat" cmpd="sng" algn="ctr">
                  <a:solidFill>
                    <a:srgbClr val="7030A0"/>
                  </a:solidFill>
                  <a:prstDash val="solid"/>
                  <a:round/>
                  <a:headEnd type="none" w="med" len="med"/>
                  <a:tailEnd type="triangle"/>
                </a:ln>
                <a:effectLst/>
              </p:spPr>
            </p:cxnSp>
            <p:cxnSp>
              <p:nvCxnSpPr>
                <p:cNvPr id="368" name="Straight Arrow Connector 367"/>
                <p:cNvCxnSpPr/>
                <p:nvPr/>
              </p:nvCxnSpPr>
              <p:spPr bwMode="auto">
                <a:xfrm flipV="1">
                  <a:off x="5788152" y="3657600"/>
                  <a:ext cx="0" cy="457200"/>
                </a:xfrm>
                <a:prstGeom prst="straightConnector1">
                  <a:avLst/>
                </a:prstGeom>
                <a:solidFill>
                  <a:schemeClr val="accent1"/>
                </a:solidFill>
                <a:ln w="25400" cap="flat" cmpd="sng" algn="ctr">
                  <a:solidFill>
                    <a:srgbClr val="7030A0"/>
                  </a:solidFill>
                  <a:prstDash val="solid"/>
                  <a:round/>
                  <a:headEnd type="none" w="med" len="med"/>
                  <a:tailEnd type="triangle"/>
                </a:ln>
                <a:effectLst/>
              </p:spPr>
            </p:cxnSp>
            <p:cxnSp>
              <p:nvCxnSpPr>
                <p:cNvPr id="369" name="Straight Arrow Connector 368"/>
                <p:cNvCxnSpPr/>
                <p:nvPr/>
              </p:nvCxnSpPr>
              <p:spPr bwMode="auto">
                <a:xfrm flipV="1">
                  <a:off x="6684264" y="3657600"/>
                  <a:ext cx="0" cy="457200"/>
                </a:xfrm>
                <a:prstGeom prst="straightConnector1">
                  <a:avLst/>
                </a:prstGeom>
                <a:solidFill>
                  <a:schemeClr val="accent1"/>
                </a:solidFill>
                <a:ln w="25400" cap="flat" cmpd="sng" algn="ctr">
                  <a:solidFill>
                    <a:srgbClr val="7030A0"/>
                  </a:solidFill>
                  <a:prstDash val="solid"/>
                  <a:round/>
                  <a:headEnd type="none" w="med" len="med"/>
                  <a:tailEnd type="triangle"/>
                </a:ln>
                <a:effectLst/>
              </p:spPr>
            </p:cxnSp>
            <p:cxnSp>
              <p:nvCxnSpPr>
                <p:cNvPr id="370" name="Straight Arrow Connector 369"/>
                <p:cNvCxnSpPr/>
                <p:nvPr/>
              </p:nvCxnSpPr>
              <p:spPr bwMode="auto">
                <a:xfrm flipV="1">
                  <a:off x="6236208" y="3657600"/>
                  <a:ext cx="0" cy="457200"/>
                </a:xfrm>
                <a:prstGeom prst="straightConnector1">
                  <a:avLst/>
                </a:prstGeom>
                <a:solidFill>
                  <a:schemeClr val="accent1"/>
                </a:solidFill>
                <a:ln w="25400" cap="flat" cmpd="sng" algn="ctr">
                  <a:solidFill>
                    <a:srgbClr val="7030A0"/>
                  </a:solidFill>
                  <a:prstDash val="solid"/>
                  <a:round/>
                  <a:headEnd type="none" w="med" len="med"/>
                  <a:tailEnd type="triangle"/>
                </a:ln>
                <a:effectLst/>
              </p:spPr>
            </p:cxnSp>
            <p:cxnSp>
              <p:nvCxnSpPr>
                <p:cNvPr id="371" name="Straight Arrow Connector 370"/>
                <p:cNvCxnSpPr/>
                <p:nvPr/>
              </p:nvCxnSpPr>
              <p:spPr bwMode="auto">
                <a:xfrm flipV="1">
                  <a:off x="2907792" y="3657600"/>
                  <a:ext cx="0" cy="457200"/>
                </a:xfrm>
                <a:prstGeom prst="straightConnector1">
                  <a:avLst/>
                </a:prstGeom>
                <a:solidFill>
                  <a:schemeClr val="accent1"/>
                </a:solidFill>
                <a:ln w="25400" cap="flat" cmpd="sng" algn="ctr">
                  <a:solidFill>
                    <a:srgbClr val="7030A0"/>
                  </a:solidFill>
                  <a:prstDash val="solid"/>
                  <a:round/>
                  <a:headEnd type="none" w="med" len="med"/>
                  <a:tailEnd type="triangle"/>
                </a:ln>
                <a:effectLst/>
              </p:spPr>
            </p:cxnSp>
            <p:cxnSp>
              <p:nvCxnSpPr>
                <p:cNvPr id="372" name="Straight Arrow Connector 371"/>
                <p:cNvCxnSpPr/>
                <p:nvPr/>
              </p:nvCxnSpPr>
              <p:spPr bwMode="auto">
                <a:xfrm flipV="1">
                  <a:off x="4572000" y="3657600"/>
                  <a:ext cx="0" cy="457200"/>
                </a:xfrm>
                <a:prstGeom prst="straightConnector1">
                  <a:avLst/>
                </a:prstGeom>
                <a:solidFill>
                  <a:schemeClr val="accent1"/>
                </a:solidFill>
                <a:ln w="25400" cap="flat" cmpd="sng" algn="ctr">
                  <a:solidFill>
                    <a:srgbClr val="7030A0"/>
                  </a:solidFill>
                  <a:prstDash val="solid"/>
                  <a:round/>
                  <a:headEnd type="none" w="med" len="med"/>
                  <a:tailEnd type="triangle"/>
                </a:ln>
                <a:effectLst/>
              </p:spPr>
            </p:cxnSp>
            <p:cxnSp>
              <p:nvCxnSpPr>
                <p:cNvPr id="373" name="Straight Arrow Connector 372"/>
                <p:cNvCxnSpPr/>
                <p:nvPr/>
              </p:nvCxnSpPr>
              <p:spPr bwMode="auto">
                <a:xfrm flipV="1">
                  <a:off x="7132320" y="3657600"/>
                  <a:ext cx="0" cy="457200"/>
                </a:xfrm>
                <a:prstGeom prst="straightConnector1">
                  <a:avLst/>
                </a:prstGeom>
                <a:solidFill>
                  <a:schemeClr val="accent1"/>
                </a:solidFill>
                <a:ln w="25400" cap="flat" cmpd="sng" algn="ctr">
                  <a:solidFill>
                    <a:srgbClr val="7030A0"/>
                  </a:solidFill>
                  <a:prstDash val="solid"/>
                  <a:round/>
                  <a:headEnd type="none" w="med" len="med"/>
                  <a:tailEnd type="triangle"/>
                </a:ln>
                <a:effectLst/>
              </p:spPr>
            </p:cxnSp>
          </p:grpSp>
          <p:grpSp>
            <p:nvGrpSpPr>
              <p:cNvPr id="355" name="Group 354"/>
              <p:cNvGrpSpPr/>
              <p:nvPr/>
            </p:nvGrpSpPr>
            <p:grpSpPr>
              <a:xfrm>
                <a:off x="1645920" y="2743200"/>
                <a:ext cx="5852160" cy="457200"/>
                <a:chOff x="1645920" y="3657600"/>
                <a:chExt cx="5852160" cy="457200"/>
              </a:xfrm>
            </p:grpSpPr>
            <p:cxnSp>
              <p:nvCxnSpPr>
                <p:cNvPr id="356" name="Straight Arrow Connector 355"/>
                <p:cNvCxnSpPr/>
                <p:nvPr/>
              </p:nvCxnSpPr>
              <p:spPr bwMode="auto">
                <a:xfrm flipV="1">
                  <a:off x="1645920" y="3657600"/>
                  <a:ext cx="0" cy="457200"/>
                </a:xfrm>
                <a:prstGeom prst="straightConnector1">
                  <a:avLst/>
                </a:prstGeom>
                <a:solidFill>
                  <a:schemeClr val="accent1"/>
                </a:solidFill>
                <a:ln w="25400" cap="flat" cmpd="sng" algn="ctr">
                  <a:solidFill>
                    <a:srgbClr val="7030A0"/>
                  </a:solidFill>
                  <a:prstDash val="solid"/>
                  <a:round/>
                  <a:headEnd type="none" w="med" len="med"/>
                  <a:tailEnd type="triangle"/>
                </a:ln>
                <a:effectLst/>
              </p:spPr>
            </p:cxnSp>
            <p:cxnSp>
              <p:nvCxnSpPr>
                <p:cNvPr id="357" name="Straight Arrow Connector 356"/>
                <p:cNvCxnSpPr/>
                <p:nvPr/>
              </p:nvCxnSpPr>
              <p:spPr bwMode="auto">
                <a:xfrm flipV="1">
                  <a:off x="3044952" y="3657600"/>
                  <a:ext cx="0" cy="457200"/>
                </a:xfrm>
                <a:prstGeom prst="straightConnector1">
                  <a:avLst/>
                </a:prstGeom>
                <a:solidFill>
                  <a:schemeClr val="accent1"/>
                </a:solidFill>
                <a:ln w="25400" cap="flat" cmpd="sng" algn="ctr">
                  <a:solidFill>
                    <a:srgbClr val="7030A0"/>
                  </a:solidFill>
                  <a:prstDash val="solid"/>
                  <a:round/>
                  <a:headEnd type="none" w="med" len="med"/>
                  <a:tailEnd type="triangle"/>
                </a:ln>
                <a:effectLst/>
              </p:spPr>
            </p:cxnSp>
            <p:cxnSp>
              <p:nvCxnSpPr>
                <p:cNvPr id="358" name="Straight Arrow Connector 357"/>
                <p:cNvCxnSpPr/>
                <p:nvPr/>
              </p:nvCxnSpPr>
              <p:spPr bwMode="auto">
                <a:xfrm flipV="1">
                  <a:off x="2112264" y="3657600"/>
                  <a:ext cx="0" cy="457200"/>
                </a:xfrm>
                <a:prstGeom prst="straightConnector1">
                  <a:avLst/>
                </a:prstGeom>
                <a:solidFill>
                  <a:schemeClr val="accent1"/>
                </a:solidFill>
                <a:ln w="25400" cap="flat" cmpd="sng" algn="ctr">
                  <a:solidFill>
                    <a:srgbClr val="7030A0"/>
                  </a:solidFill>
                  <a:prstDash val="solid"/>
                  <a:round/>
                  <a:headEnd type="none" w="med" len="med"/>
                  <a:tailEnd type="triangle"/>
                </a:ln>
                <a:effectLst/>
              </p:spPr>
            </p:cxnSp>
            <p:cxnSp>
              <p:nvCxnSpPr>
                <p:cNvPr id="359" name="Straight Arrow Connector 358"/>
                <p:cNvCxnSpPr/>
                <p:nvPr/>
              </p:nvCxnSpPr>
              <p:spPr bwMode="auto">
                <a:xfrm flipV="1">
                  <a:off x="6099048" y="3657600"/>
                  <a:ext cx="0" cy="457200"/>
                </a:xfrm>
                <a:prstGeom prst="straightConnector1">
                  <a:avLst/>
                </a:prstGeom>
                <a:solidFill>
                  <a:schemeClr val="accent1"/>
                </a:solidFill>
                <a:ln w="25400" cap="flat" cmpd="sng" algn="ctr">
                  <a:solidFill>
                    <a:srgbClr val="7030A0"/>
                  </a:solidFill>
                  <a:prstDash val="solid"/>
                  <a:round/>
                  <a:headEnd type="none" w="med" len="med"/>
                  <a:tailEnd type="triangle"/>
                </a:ln>
                <a:effectLst/>
              </p:spPr>
            </p:cxnSp>
            <p:cxnSp>
              <p:nvCxnSpPr>
                <p:cNvPr id="360" name="Straight Arrow Connector 359"/>
                <p:cNvCxnSpPr/>
                <p:nvPr/>
              </p:nvCxnSpPr>
              <p:spPr bwMode="auto">
                <a:xfrm flipV="1">
                  <a:off x="7031736" y="3657600"/>
                  <a:ext cx="0" cy="457200"/>
                </a:xfrm>
                <a:prstGeom prst="straightConnector1">
                  <a:avLst/>
                </a:prstGeom>
                <a:solidFill>
                  <a:schemeClr val="accent1"/>
                </a:solidFill>
                <a:ln w="25400" cap="flat" cmpd="sng" algn="ctr">
                  <a:solidFill>
                    <a:srgbClr val="7030A0"/>
                  </a:solidFill>
                  <a:prstDash val="solid"/>
                  <a:round/>
                  <a:headEnd type="none" w="med" len="med"/>
                  <a:tailEnd type="triangle"/>
                </a:ln>
                <a:effectLst/>
              </p:spPr>
            </p:cxnSp>
            <p:cxnSp>
              <p:nvCxnSpPr>
                <p:cNvPr id="361" name="Straight Arrow Connector 360"/>
                <p:cNvCxnSpPr/>
                <p:nvPr/>
              </p:nvCxnSpPr>
              <p:spPr bwMode="auto">
                <a:xfrm flipV="1">
                  <a:off x="6565392" y="3657600"/>
                  <a:ext cx="0" cy="457200"/>
                </a:xfrm>
                <a:prstGeom prst="straightConnector1">
                  <a:avLst/>
                </a:prstGeom>
                <a:solidFill>
                  <a:schemeClr val="accent1"/>
                </a:solidFill>
                <a:ln w="25400" cap="flat" cmpd="sng" algn="ctr">
                  <a:solidFill>
                    <a:srgbClr val="7030A0"/>
                  </a:solidFill>
                  <a:prstDash val="solid"/>
                  <a:round/>
                  <a:headEnd type="none" w="med" len="med"/>
                  <a:tailEnd type="triangle"/>
                </a:ln>
                <a:effectLst/>
              </p:spPr>
            </p:cxnSp>
            <p:cxnSp>
              <p:nvCxnSpPr>
                <p:cNvPr id="362" name="Straight Arrow Connector 361"/>
                <p:cNvCxnSpPr/>
                <p:nvPr/>
              </p:nvCxnSpPr>
              <p:spPr bwMode="auto">
                <a:xfrm flipV="1">
                  <a:off x="2578608" y="3657600"/>
                  <a:ext cx="0" cy="457200"/>
                </a:xfrm>
                <a:prstGeom prst="straightConnector1">
                  <a:avLst/>
                </a:prstGeom>
                <a:solidFill>
                  <a:schemeClr val="accent1"/>
                </a:solidFill>
                <a:ln w="25400" cap="flat" cmpd="sng" algn="ctr">
                  <a:solidFill>
                    <a:srgbClr val="7030A0"/>
                  </a:solidFill>
                  <a:prstDash val="solid"/>
                  <a:round/>
                  <a:headEnd type="none" w="med" len="med"/>
                  <a:tailEnd type="triangle"/>
                </a:ln>
                <a:effectLst/>
              </p:spPr>
            </p:cxnSp>
            <p:cxnSp>
              <p:nvCxnSpPr>
                <p:cNvPr id="363" name="Straight Arrow Connector 362"/>
                <p:cNvCxnSpPr/>
                <p:nvPr/>
              </p:nvCxnSpPr>
              <p:spPr bwMode="auto">
                <a:xfrm flipV="1">
                  <a:off x="4572000" y="3657600"/>
                  <a:ext cx="0" cy="457200"/>
                </a:xfrm>
                <a:prstGeom prst="straightConnector1">
                  <a:avLst/>
                </a:prstGeom>
                <a:solidFill>
                  <a:schemeClr val="accent1"/>
                </a:solidFill>
                <a:ln w="25400" cap="flat" cmpd="sng" algn="ctr">
                  <a:solidFill>
                    <a:srgbClr val="7030A0"/>
                  </a:solidFill>
                  <a:prstDash val="solid"/>
                  <a:round/>
                  <a:headEnd type="none" w="med" len="med"/>
                  <a:tailEnd type="triangle"/>
                </a:ln>
                <a:effectLst/>
              </p:spPr>
            </p:cxnSp>
            <p:cxnSp>
              <p:nvCxnSpPr>
                <p:cNvPr id="364" name="Straight Arrow Connector 363"/>
                <p:cNvCxnSpPr/>
                <p:nvPr/>
              </p:nvCxnSpPr>
              <p:spPr bwMode="auto">
                <a:xfrm flipV="1">
                  <a:off x="7498080" y="3657600"/>
                  <a:ext cx="0" cy="457200"/>
                </a:xfrm>
                <a:prstGeom prst="straightConnector1">
                  <a:avLst/>
                </a:prstGeom>
                <a:solidFill>
                  <a:schemeClr val="accent1"/>
                </a:solidFill>
                <a:ln w="25400" cap="flat" cmpd="sng" algn="ctr">
                  <a:solidFill>
                    <a:srgbClr val="7030A0"/>
                  </a:solidFill>
                  <a:prstDash val="solid"/>
                  <a:round/>
                  <a:headEnd type="none" w="med" len="med"/>
                  <a:tailEnd type="triangle"/>
                </a:ln>
                <a:effectLst/>
              </p:spPr>
            </p:cxnSp>
          </p:grpSp>
        </p:grpSp>
        <p:sp>
          <p:nvSpPr>
            <p:cNvPr id="341" name="TextBox 340"/>
            <p:cNvSpPr txBox="1"/>
            <p:nvPr/>
          </p:nvSpPr>
          <p:spPr>
            <a:xfrm>
              <a:off x="7086601" y="3716923"/>
              <a:ext cx="2274484" cy="461665"/>
            </a:xfrm>
            <a:prstGeom prst="rect">
              <a:avLst/>
            </a:prstGeom>
            <a:noFill/>
          </p:spPr>
          <p:txBody>
            <a:bodyPr wrap="none" rtlCol="0">
              <a:spAutoFit/>
            </a:bodyPr>
            <a:lstStyle/>
            <a:p>
              <a:r>
                <a:rPr lang="en-US" sz="1200" dirty="0" smtClean="0"/>
                <a:t>f</a:t>
              </a:r>
              <a:r>
                <a:rPr lang="en-US" sz="1200" baseline="-25000" dirty="0" smtClean="0"/>
                <a:t>0</a:t>
              </a:r>
              <a:r>
                <a:rPr lang="en-US" sz="1200" dirty="0" smtClean="0"/>
                <a:t>=476.318MHz</a:t>
              </a:r>
              <a:endParaRPr lang="en-US" sz="1200" dirty="0"/>
            </a:p>
          </p:txBody>
        </p:sp>
        <p:sp>
          <p:nvSpPr>
            <p:cNvPr id="342" name="TextBox 341"/>
            <p:cNvSpPr txBox="1"/>
            <p:nvPr/>
          </p:nvSpPr>
          <p:spPr>
            <a:xfrm>
              <a:off x="7002779" y="4415878"/>
              <a:ext cx="2358306" cy="769441"/>
            </a:xfrm>
            <a:prstGeom prst="rect">
              <a:avLst/>
            </a:prstGeom>
            <a:noFill/>
          </p:spPr>
          <p:txBody>
            <a:bodyPr wrap="square" rtlCol="0">
              <a:spAutoFit/>
            </a:bodyPr>
            <a:lstStyle/>
            <a:p>
              <a:r>
                <a:rPr lang="el-GR" sz="1200" dirty="0" smtClean="0"/>
                <a:t>Δ</a:t>
              </a:r>
              <a:r>
                <a:rPr lang="en-US" sz="1200" dirty="0" smtClean="0"/>
                <a:t>f=+70kHz (</a:t>
              </a:r>
              <a:r>
                <a:rPr lang="en-US" sz="1200" dirty="0" err="1" smtClean="0"/>
                <a:t>f</a:t>
              </a:r>
              <a:r>
                <a:rPr lang="en-US" sz="1200" baseline="-25000" dirty="0" err="1" smtClean="0"/>
                <a:t>rev</a:t>
              </a:r>
              <a:r>
                <a:rPr lang="en-US" sz="1200" dirty="0" smtClean="0"/>
                <a:t>/2, or f</a:t>
              </a:r>
              <a:r>
                <a:rPr lang="en-US" sz="1200" baseline="-25000" dirty="0" smtClean="0"/>
                <a:t>0</a:t>
              </a:r>
              <a:r>
                <a:rPr lang="en-US" sz="1200" dirty="0" smtClean="0"/>
                <a:t>/2/</a:t>
              </a:r>
              <a:r>
                <a:rPr lang="en-US" sz="1200" dirty="0" err="1" smtClean="0"/>
                <a:t>N</a:t>
              </a:r>
              <a:r>
                <a:rPr lang="en-US" sz="1200" baseline="-25000" dirty="0" err="1" smtClean="0"/>
                <a:t>h</a:t>
              </a:r>
              <a:r>
                <a:rPr lang="en-US" sz="1200" dirty="0" smtClean="0"/>
                <a:t>)</a:t>
              </a:r>
              <a:endParaRPr lang="en-US" sz="1200" dirty="0"/>
            </a:p>
          </p:txBody>
        </p:sp>
        <p:sp>
          <p:nvSpPr>
            <p:cNvPr id="343" name="TextBox 342"/>
            <p:cNvSpPr txBox="1"/>
            <p:nvPr/>
          </p:nvSpPr>
          <p:spPr>
            <a:xfrm>
              <a:off x="7122564" y="2861846"/>
              <a:ext cx="1890858" cy="461665"/>
            </a:xfrm>
            <a:prstGeom prst="rect">
              <a:avLst/>
            </a:prstGeom>
            <a:noFill/>
          </p:spPr>
          <p:txBody>
            <a:bodyPr wrap="square" rtlCol="0">
              <a:spAutoFit/>
            </a:bodyPr>
            <a:lstStyle/>
            <a:p>
              <a:r>
                <a:rPr lang="el-GR" sz="1200" dirty="0" smtClean="0"/>
                <a:t>Δ</a:t>
              </a:r>
              <a:r>
                <a:rPr lang="en-US" sz="1200" dirty="0" smtClean="0"/>
                <a:t>f=-70kHz</a:t>
              </a:r>
              <a:endParaRPr lang="en-US" sz="1200" dirty="0"/>
            </a:p>
          </p:txBody>
        </p:sp>
        <p:cxnSp>
          <p:nvCxnSpPr>
            <p:cNvPr id="344" name="Straight Connector 343"/>
            <p:cNvCxnSpPr/>
            <p:nvPr/>
          </p:nvCxnSpPr>
          <p:spPr bwMode="auto">
            <a:xfrm flipV="1">
              <a:off x="6705600" y="2286000"/>
              <a:ext cx="0" cy="1371600"/>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345" name="Straight Connector 344"/>
            <p:cNvCxnSpPr/>
            <p:nvPr/>
          </p:nvCxnSpPr>
          <p:spPr bwMode="auto">
            <a:xfrm flipV="1">
              <a:off x="6888480" y="2286000"/>
              <a:ext cx="0" cy="1371600"/>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346" name="Straight Arrow Connector 345"/>
            <p:cNvCxnSpPr/>
            <p:nvPr/>
          </p:nvCxnSpPr>
          <p:spPr bwMode="auto">
            <a:xfrm>
              <a:off x="6422136" y="2362200"/>
              <a:ext cx="283464"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47" name="Straight Arrow Connector 346"/>
            <p:cNvCxnSpPr/>
            <p:nvPr/>
          </p:nvCxnSpPr>
          <p:spPr bwMode="auto">
            <a:xfrm flipH="1">
              <a:off x="6888480" y="2362200"/>
              <a:ext cx="22860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48" name="TextBox 347"/>
            <p:cNvSpPr txBox="1"/>
            <p:nvPr/>
          </p:nvSpPr>
          <p:spPr>
            <a:xfrm>
              <a:off x="44857" y="5207009"/>
              <a:ext cx="737702" cy="276998"/>
            </a:xfrm>
            <a:prstGeom prst="rect">
              <a:avLst/>
            </a:prstGeom>
            <a:noFill/>
          </p:spPr>
          <p:txBody>
            <a:bodyPr wrap="none" rtlCol="0">
              <a:spAutoFit/>
            </a:bodyPr>
            <a:lstStyle/>
            <a:p>
              <a:r>
                <a:rPr lang="en-US" sz="1200" dirty="0" smtClean="0"/>
                <a:t>Bucket #</a:t>
              </a:r>
              <a:endParaRPr lang="en-US" sz="1200" dirty="0"/>
            </a:p>
          </p:txBody>
        </p:sp>
        <p:sp>
          <p:nvSpPr>
            <p:cNvPr id="349" name="TextBox 348"/>
            <p:cNvSpPr txBox="1"/>
            <p:nvPr/>
          </p:nvSpPr>
          <p:spPr>
            <a:xfrm>
              <a:off x="1219201" y="5207011"/>
              <a:ext cx="261610" cy="276998"/>
            </a:xfrm>
            <a:prstGeom prst="rect">
              <a:avLst/>
            </a:prstGeom>
            <a:noFill/>
          </p:spPr>
          <p:txBody>
            <a:bodyPr wrap="none" rtlCol="0">
              <a:spAutoFit/>
            </a:bodyPr>
            <a:lstStyle/>
            <a:p>
              <a:r>
                <a:rPr lang="en-US" sz="1200" dirty="0" smtClean="0"/>
                <a:t>0</a:t>
              </a:r>
              <a:endParaRPr lang="en-US" sz="1200" dirty="0"/>
            </a:p>
          </p:txBody>
        </p:sp>
        <p:sp>
          <p:nvSpPr>
            <p:cNvPr id="350" name="TextBox 349"/>
            <p:cNvSpPr txBox="1"/>
            <p:nvPr/>
          </p:nvSpPr>
          <p:spPr>
            <a:xfrm>
              <a:off x="3381875" y="5236981"/>
              <a:ext cx="1397819" cy="461665"/>
            </a:xfrm>
            <a:prstGeom prst="rect">
              <a:avLst/>
            </a:prstGeom>
            <a:noFill/>
          </p:spPr>
          <p:txBody>
            <a:bodyPr wrap="none" rtlCol="0">
              <a:spAutoFit/>
            </a:bodyPr>
            <a:lstStyle/>
            <a:p>
              <a:r>
                <a:rPr lang="en-US" sz="1200" dirty="0" smtClean="0"/>
                <a:t>850 (</a:t>
              </a:r>
              <a:r>
                <a:rPr lang="en-US" sz="1200" dirty="0" err="1" smtClean="0"/>
                <a:t>N</a:t>
              </a:r>
              <a:r>
                <a:rPr lang="en-US" sz="1200" baseline="-25000" dirty="0" err="1" smtClean="0"/>
                <a:t>h</a:t>
              </a:r>
              <a:r>
                <a:rPr lang="en-US" sz="1200" dirty="0" smtClean="0"/>
                <a:t>/4)</a:t>
              </a:r>
              <a:endParaRPr lang="en-US" sz="1200" dirty="0"/>
            </a:p>
          </p:txBody>
        </p:sp>
        <p:sp>
          <p:nvSpPr>
            <p:cNvPr id="351" name="TextBox 350"/>
            <p:cNvSpPr txBox="1"/>
            <p:nvPr/>
          </p:nvSpPr>
          <p:spPr>
            <a:xfrm>
              <a:off x="5951089" y="5236984"/>
              <a:ext cx="1461939" cy="461665"/>
            </a:xfrm>
            <a:prstGeom prst="rect">
              <a:avLst/>
            </a:prstGeom>
            <a:noFill/>
          </p:spPr>
          <p:txBody>
            <a:bodyPr wrap="none" rtlCol="0">
              <a:spAutoFit/>
            </a:bodyPr>
            <a:lstStyle/>
            <a:p>
              <a:r>
                <a:rPr lang="en-US" sz="1200" dirty="0" smtClean="0"/>
                <a:t>1700(</a:t>
              </a:r>
              <a:r>
                <a:rPr lang="en-US" sz="1200" dirty="0" err="1" smtClean="0"/>
                <a:t>N</a:t>
              </a:r>
              <a:r>
                <a:rPr lang="en-US" sz="1200" baseline="-25000" dirty="0" err="1" smtClean="0"/>
                <a:t>h</a:t>
              </a:r>
              <a:r>
                <a:rPr lang="en-US" sz="1200" dirty="0" smtClean="0"/>
                <a:t>/2)</a:t>
              </a:r>
              <a:endParaRPr lang="en-US" sz="1200" dirty="0"/>
            </a:p>
          </p:txBody>
        </p:sp>
        <mc:AlternateContent xmlns:mc="http://schemas.openxmlformats.org/markup-compatibility/2006" xmlns:a14="http://schemas.microsoft.com/office/drawing/2010/main">
          <mc:Choice Requires="a14">
            <p:sp>
              <p:nvSpPr>
                <p:cNvPr id="352" name="TextBox 351"/>
                <p:cNvSpPr txBox="1"/>
                <p:nvPr/>
              </p:nvSpPr>
              <p:spPr>
                <a:xfrm>
                  <a:off x="6422136" y="1798930"/>
                  <a:ext cx="2591286" cy="637888"/>
                </a:xfrm>
                <a:prstGeom prst="rect">
                  <a:avLst/>
                </a:prstGeom>
                <a:noFill/>
              </p:spPr>
              <p:txBody>
                <a:bodyPr wrap="none" rtlCol="0">
                  <a:spAutoFit/>
                </a:bodyPr>
                <a:lstStyle/>
                <a:p>
                  <a:r>
                    <a:rPr lang="en-US" sz="1200" dirty="0" smtClean="0"/>
                    <a:t>45° (</a:t>
                  </a:r>
                  <a14:m>
                    <m:oMath xmlns:m="http://schemas.openxmlformats.org/officeDocument/2006/math">
                      <m:f>
                        <m:fPr>
                          <m:ctrlPr>
                            <a:rPr lang="en-US" sz="1200" i="1" smtClean="0">
                              <a:latin typeface="Cambria Math"/>
                            </a:rPr>
                          </m:ctrlPr>
                        </m:fPr>
                        <m:num>
                          <m:sSub>
                            <m:sSubPr>
                              <m:ctrlPr>
                                <a:rPr lang="en-US" sz="1200" i="1" smtClean="0">
                                  <a:latin typeface="Cambria Math"/>
                                </a:rPr>
                              </m:ctrlPr>
                            </m:sSubPr>
                            <m:e>
                              <m:r>
                                <a:rPr lang="en-US" sz="1200" b="0" i="1" smtClean="0">
                                  <a:latin typeface="Cambria Math"/>
                                </a:rPr>
                                <m:t>𝑁</m:t>
                              </m:r>
                            </m:e>
                            <m:sub>
                              <m:r>
                                <a:rPr lang="en-US" sz="1200" b="0" i="1" smtClean="0">
                                  <a:latin typeface="Cambria Math"/>
                                </a:rPr>
                                <m:t>h</m:t>
                              </m:r>
                            </m:sub>
                          </m:sSub>
                        </m:num>
                        <m:den>
                          <m:r>
                            <a:rPr lang="en-US" sz="1200" b="0" i="1" smtClean="0">
                              <a:latin typeface="Cambria Math"/>
                            </a:rPr>
                            <m:t>4</m:t>
                          </m:r>
                        </m:den>
                      </m:f>
                      <m:f>
                        <m:fPr>
                          <m:ctrlPr>
                            <a:rPr lang="en-US" sz="1200" i="1" smtClean="0">
                              <a:latin typeface="Cambria Math"/>
                            </a:rPr>
                          </m:ctrlPr>
                        </m:fPr>
                        <m:num>
                          <m:r>
                            <a:rPr lang="en-US" sz="1200" b="0" i="1" smtClean="0">
                              <a:latin typeface="Cambria Math"/>
                            </a:rPr>
                            <m:t>𝑓</m:t>
                          </m:r>
                          <m:r>
                            <a:rPr lang="en-US" sz="1200" b="0" i="1" smtClean="0">
                              <a:latin typeface="Cambria Math"/>
                            </a:rPr>
                            <m:t>/2</m:t>
                          </m:r>
                          <m:sSub>
                            <m:sSubPr>
                              <m:ctrlPr>
                                <a:rPr lang="en-US" sz="1200" b="0" i="1" smtClean="0">
                                  <a:latin typeface="Cambria Math"/>
                                </a:rPr>
                              </m:ctrlPr>
                            </m:sSubPr>
                            <m:e>
                              <m:r>
                                <a:rPr lang="en-US" sz="1200" b="0" i="1" smtClean="0">
                                  <a:latin typeface="Cambria Math"/>
                                </a:rPr>
                                <m:t>𝑁</m:t>
                              </m:r>
                            </m:e>
                            <m:sub>
                              <m:r>
                                <a:rPr lang="en-US" sz="1200" b="0" i="1" smtClean="0">
                                  <a:latin typeface="Cambria Math"/>
                                </a:rPr>
                                <m:t>h</m:t>
                              </m:r>
                            </m:sub>
                          </m:sSub>
                        </m:num>
                        <m:den>
                          <m:r>
                            <a:rPr lang="en-US" sz="1200" b="0" i="1" smtClean="0">
                              <a:latin typeface="Cambria Math"/>
                            </a:rPr>
                            <m:t>𝑓</m:t>
                          </m:r>
                        </m:den>
                      </m:f>
                      <m:r>
                        <a:rPr lang="en-US" sz="1200" b="0" i="1" smtClean="0">
                          <a:latin typeface="Cambria Math"/>
                        </a:rPr>
                        <m:t>360</m:t>
                      </m:r>
                      <m:r>
                        <a:rPr lang="en-US" sz="1200" b="0" i="1" smtClean="0">
                          <a:latin typeface="Cambria Math"/>
                          <a:ea typeface="Cambria Math"/>
                        </a:rPr>
                        <m:t>°</m:t>
                      </m:r>
                    </m:oMath>
                  </a14:m>
                  <a:r>
                    <a:rPr lang="en-US" sz="1200" dirty="0" smtClean="0"/>
                    <a:t>)</a:t>
                  </a:r>
                  <a:endParaRPr lang="en-US" sz="1200" dirty="0"/>
                </a:p>
              </p:txBody>
            </p:sp>
          </mc:Choice>
          <mc:Fallback xmlns="">
            <p:sp>
              <p:nvSpPr>
                <p:cNvPr id="352" name="TextBox 351"/>
                <p:cNvSpPr txBox="1">
                  <a:spLocks noRot="1" noChangeAspect="1" noMove="1" noResize="1" noEditPoints="1" noAdjustHandles="1" noChangeArrowheads="1" noChangeShapeType="1" noTextEdit="1"/>
                </p:cNvSpPr>
                <p:nvPr/>
              </p:nvSpPr>
              <p:spPr>
                <a:xfrm>
                  <a:off x="6422136" y="1798930"/>
                  <a:ext cx="2591286" cy="637888"/>
                </a:xfrm>
                <a:prstGeom prst="rect">
                  <a:avLst/>
                </a:prstGeom>
                <a:blipFill rotWithShape="1">
                  <a:blip r:embed="rId3"/>
                  <a:stretch>
                    <a:fillRect l="-437" b="-1587"/>
                  </a:stretch>
                </a:blipFill>
              </p:spPr>
              <p:txBody>
                <a:bodyPr/>
                <a:lstStyle/>
                <a:p>
                  <a:r>
                    <a:rPr lang="en-US">
                      <a:noFill/>
                    </a:rPr>
                    <a:t> </a:t>
                  </a:r>
                </a:p>
              </p:txBody>
            </p:sp>
          </mc:Fallback>
        </mc:AlternateContent>
      </p:grpSp>
      <p:sp>
        <p:nvSpPr>
          <p:cNvPr id="5" name="TextBox 4"/>
          <p:cNvSpPr txBox="1"/>
          <p:nvPr/>
        </p:nvSpPr>
        <p:spPr>
          <a:xfrm>
            <a:off x="871905" y="5549972"/>
            <a:ext cx="3933927" cy="523220"/>
          </a:xfrm>
          <a:prstGeom prst="rect">
            <a:avLst/>
          </a:prstGeom>
          <a:noFill/>
        </p:spPr>
        <p:txBody>
          <a:bodyPr wrap="square" rtlCol="0">
            <a:spAutoFit/>
          </a:bodyPr>
          <a:lstStyle/>
          <a:p>
            <a:pPr algn="ctr"/>
            <a:r>
              <a:rPr lang="en-US" sz="1400" dirty="0" smtClean="0"/>
              <a:t>RF phase error in the injected train with frequency mismatch between CEBAF and collider ring</a:t>
            </a:r>
            <a:endParaRPr lang="en-US" sz="1400" dirty="0"/>
          </a:p>
        </p:txBody>
      </p:sp>
      <p:sp>
        <p:nvSpPr>
          <p:cNvPr id="6" name="TextBox 5"/>
          <p:cNvSpPr txBox="1"/>
          <p:nvPr/>
        </p:nvSpPr>
        <p:spPr>
          <a:xfrm>
            <a:off x="5471866" y="5833973"/>
            <a:ext cx="3366627" cy="307777"/>
          </a:xfrm>
          <a:prstGeom prst="rect">
            <a:avLst/>
          </a:prstGeom>
          <a:noFill/>
        </p:spPr>
        <p:txBody>
          <a:bodyPr wrap="none" rtlCol="0">
            <a:spAutoFit/>
          </a:bodyPr>
          <a:lstStyle/>
          <a:p>
            <a:r>
              <a:rPr lang="en-US" sz="1400" dirty="0" smtClean="0"/>
              <a:t>Longitudinal acceptance in the collider ring </a:t>
            </a:r>
            <a:endParaRPr lang="en-US" sz="1400" dirty="0"/>
          </a:p>
        </p:txBody>
      </p:sp>
    </p:spTree>
    <p:extLst>
      <p:ext uri="{BB962C8B-B14F-4D97-AF65-F5344CB8AC3E}">
        <p14:creationId xmlns:p14="http://schemas.microsoft.com/office/powerpoint/2010/main" val="37586543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0"/>
            <a:ext cx="7772400" cy="762000"/>
          </a:xfrm>
        </p:spPr>
        <p:txBody>
          <a:bodyPr/>
          <a:lstStyle/>
          <a:p>
            <a:r>
              <a:rPr lang="en-US" sz="2000" dirty="0" smtClean="0">
                <a:latin typeface="Comic Sans MS" panose="030F0702030302020204" pitchFamily="66" charset="0"/>
              </a:rPr>
              <a:t>Bunch Train Time Structure in CEBAF </a:t>
            </a:r>
            <a:endParaRPr lang="en-US" sz="2000" dirty="0">
              <a:latin typeface="Comic Sans MS" panose="030F0702030302020204" pitchFamily="66" charset="0"/>
            </a:endParaRPr>
          </a:p>
        </p:txBody>
      </p:sp>
      <p:sp>
        <p:nvSpPr>
          <p:cNvPr id="4" name="Slide Number Placeholder 3"/>
          <p:cNvSpPr>
            <a:spLocks noGrp="1"/>
          </p:cNvSpPr>
          <p:nvPr>
            <p:ph type="sldNum" sz="quarter" idx="10"/>
          </p:nvPr>
        </p:nvSpPr>
        <p:spPr/>
        <p:txBody>
          <a:bodyPr/>
          <a:lstStyle/>
          <a:p>
            <a:pPr>
              <a:defRPr/>
            </a:pPr>
            <a:fld id="{08D621CD-FDE4-4A9C-867E-F9942A440963}" type="slidenum">
              <a:rPr lang="en-US" altLang="en-US" smtClean="0"/>
              <a:pPr>
                <a:defRPr/>
              </a:pPr>
              <a:t>9</a:t>
            </a:fld>
            <a:endParaRPr lang="en-US" altLang="en-US"/>
          </a:p>
        </p:txBody>
      </p:sp>
      <p:grpSp>
        <p:nvGrpSpPr>
          <p:cNvPr id="7" name="Group 6"/>
          <p:cNvGrpSpPr/>
          <p:nvPr/>
        </p:nvGrpSpPr>
        <p:grpSpPr>
          <a:xfrm>
            <a:off x="720725" y="2684852"/>
            <a:ext cx="7905750" cy="1634926"/>
            <a:chOff x="739775" y="3160554"/>
            <a:chExt cx="7905750" cy="1634926"/>
          </a:xfrm>
        </p:grpSpPr>
        <p:cxnSp>
          <p:nvCxnSpPr>
            <p:cNvPr id="32" name="Straight Arrow Connector 31"/>
            <p:cNvCxnSpPr/>
            <p:nvPr/>
          </p:nvCxnSpPr>
          <p:spPr bwMode="auto">
            <a:xfrm>
              <a:off x="739775" y="4386104"/>
              <a:ext cx="7905750" cy="0"/>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208"/>
            <p:cNvCxnSpPr>
              <a:cxnSpLocks noChangeShapeType="1"/>
            </p:cNvCxnSpPr>
            <p:nvPr/>
          </p:nvCxnSpPr>
          <p:spPr bwMode="auto">
            <a:xfrm flipV="1">
              <a:off x="747713" y="3166904"/>
              <a:ext cx="0" cy="1209675"/>
            </a:xfrm>
            <a:prstGeom prst="straightConnector1">
              <a:avLst/>
            </a:prstGeom>
            <a:noFill/>
            <a:ln w="19050"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404" y="4446201"/>
              <a:ext cx="881228" cy="81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TextBox 6"/>
            <p:cNvSpPr txBox="1">
              <a:spLocks noChangeArrowheads="1"/>
            </p:cNvSpPr>
            <p:nvPr/>
          </p:nvSpPr>
          <p:spPr bwMode="auto">
            <a:xfrm>
              <a:off x="758952" y="4518481"/>
              <a:ext cx="341952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8" charset="0"/>
                  <a:ea typeface="MS PGothic" pitchFamily="34" charset="-128"/>
                </a:defRPr>
              </a:lvl1pPr>
              <a:lvl2pPr marL="742950" indent="-285750" eaLnBrk="0" hangingPunct="0">
                <a:defRPr sz="2400">
                  <a:solidFill>
                    <a:schemeClr val="tx1"/>
                  </a:solidFill>
                  <a:latin typeface="Times" pitchFamily="18" charset="0"/>
                  <a:ea typeface="MS PGothic" pitchFamily="34" charset="-128"/>
                </a:defRPr>
              </a:lvl2pPr>
              <a:lvl3pPr marL="1143000" indent="-228600" eaLnBrk="0" hangingPunct="0">
                <a:defRPr sz="2400">
                  <a:solidFill>
                    <a:schemeClr val="tx1"/>
                  </a:solidFill>
                  <a:latin typeface="Times" pitchFamily="18" charset="0"/>
                  <a:ea typeface="MS PGothic" pitchFamily="34" charset="-128"/>
                </a:defRPr>
              </a:lvl3pPr>
              <a:lvl4pPr marL="1600200" indent="-228600" eaLnBrk="0" hangingPunct="0">
                <a:defRPr sz="2400">
                  <a:solidFill>
                    <a:schemeClr val="tx1"/>
                  </a:solidFill>
                  <a:latin typeface="Times" pitchFamily="18" charset="0"/>
                  <a:ea typeface="MS PGothic" pitchFamily="34" charset="-128"/>
                </a:defRPr>
              </a:lvl4pPr>
              <a:lvl5pPr marL="2057400" indent="-228600" eaLnBrk="0" hangingPunct="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pPr eaLnBrk="1" fontAlgn="base" hangingPunct="1">
                <a:spcBef>
                  <a:spcPct val="0"/>
                </a:spcBef>
                <a:spcAft>
                  <a:spcPct val="0"/>
                </a:spcAft>
              </a:pPr>
              <a:r>
                <a:rPr lang="en-US" altLang="en-US" sz="1200" dirty="0" smtClean="0">
                  <a:solidFill>
                    <a:srgbClr val="000000"/>
                  </a:solidFill>
                  <a:latin typeface="+mn-lt"/>
                </a:rPr>
                <a:t>24.23µs, 6 turns-0.97µs in CEBAF </a:t>
              </a:r>
              <a:r>
                <a:rPr lang="en-US" altLang="en-US" sz="1200" dirty="0" smtClean="0">
                  <a:solidFill>
                    <a:srgbClr val="C00000"/>
                  </a:solidFill>
                  <a:latin typeface="+mn-lt"/>
                </a:rPr>
                <a:t>(4.2µs per turn</a:t>
              </a:r>
              <a:r>
                <a:rPr lang="en-US" altLang="en-US" sz="1200" dirty="0" smtClean="0">
                  <a:solidFill>
                    <a:srgbClr val="000000"/>
                  </a:solidFill>
                  <a:latin typeface="+mn-lt"/>
                </a:rPr>
                <a:t>)</a:t>
              </a:r>
            </a:p>
          </p:txBody>
        </p:sp>
        <p:cxnSp>
          <p:nvCxnSpPr>
            <p:cNvPr id="36" name="Straight Connector 384"/>
            <p:cNvCxnSpPr>
              <a:cxnSpLocks noChangeShapeType="1"/>
              <a:stCxn id="56" idx="3"/>
              <a:endCxn id="41" idx="1"/>
            </p:cNvCxnSpPr>
            <p:nvPr/>
          </p:nvCxnSpPr>
          <p:spPr bwMode="auto">
            <a:xfrm flipV="1">
              <a:off x="1627632" y="4176046"/>
              <a:ext cx="1627632" cy="1238"/>
            </a:xfrm>
            <a:prstGeom prst="line">
              <a:avLst/>
            </a:prstGeom>
            <a:noFill/>
            <a:ln w="9525" algn="ctr">
              <a:solidFill>
                <a:schemeClr val="tx1"/>
              </a:solidFill>
              <a:round/>
              <a:headEnd type="stealth" w="med" len="lg"/>
              <a:tailEnd type="stealth"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TextBox 385"/>
            <p:cNvSpPr txBox="1">
              <a:spLocks noChangeArrowheads="1"/>
            </p:cNvSpPr>
            <p:nvPr/>
          </p:nvSpPr>
          <p:spPr bwMode="auto">
            <a:xfrm>
              <a:off x="1740152" y="3927745"/>
              <a:ext cx="111280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8" charset="0"/>
                  <a:ea typeface="MS PGothic" pitchFamily="34" charset="-128"/>
                </a:defRPr>
              </a:lvl1pPr>
              <a:lvl2pPr marL="742950" indent="-285750" eaLnBrk="0" hangingPunct="0">
                <a:defRPr sz="2400">
                  <a:solidFill>
                    <a:schemeClr val="tx1"/>
                  </a:solidFill>
                  <a:latin typeface="Times" pitchFamily="18" charset="0"/>
                  <a:ea typeface="MS PGothic" pitchFamily="34" charset="-128"/>
                </a:defRPr>
              </a:lvl2pPr>
              <a:lvl3pPr marL="1143000" indent="-228600" eaLnBrk="0" hangingPunct="0">
                <a:defRPr sz="2400">
                  <a:solidFill>
                    <a:schemeClr val="tx1"/>
                  </a:solidFill>
                  <a:latin typeface="Times" pitchFamily="18" charset="0"/>
                  <a:ea typeface="MS PGothic" pitchFamily="34" charset="-128"/>
                </a:defRPr>
              </a:lvl3pPr>
              <a:lvl4pPr marL="1600200" indent="-228600" eaLnBrk="0" hangingPunct="0">
                <a:defRPr sz="2400">
                  <a:solidFill>
                    <a:schemeClr val="tx1"/>
                  </a:solidFill>
                  <a:latin typeface="Times" pitchFamily="18" charset="0"/>
                  <a:ea typeface="MS PGothic" pitchFamily="34" charset="-128"/>
                </a:defRPr>
              </a:lvl4pPr>
              <a:lvl5pPr marL="2057400" indent="-228600" eaLnBrk="0" hangingPunct="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pPr algn="ctr" eaLnBrk="1" fontAlgn="base" hangingPunct="1">
                <a:spcAft>
                  <a:spcPct val="0"/>
                </a:spcAft>
                <a:buFontTx/>
                <a:buNone/>
              </a:pPr>
              <a:r>
                <a:rPr lang="en-US" altLang="en-US" sz="1200" dirty="0">
                  <a:solidFill>
                    <a:srgbClr val="000000"/>
                  </a:solidFill>
                  <a:latin typeface="+mn-lt"/>
                </a:rPr>
                <a:t>~</a:t>
              </a:r>
              <a:r>
                <a:rPr lang="el-GR" altLang="en-US" sz="1200" dirty="0">
                  <a:solidFill>
                    <a:srgbClr val="000000"/>
                  </a:solidFill>
                  <a:latin typeface="+mn-lt"/>
                </a:rPr>
                <a:t>τ</a:t>
              </a:r>
              <a:r>
                <a:rPr lang="en-US" altLang="en-US" sz="1200" baseline="-25000" dirty="0">
                  <a:solidFill>
                    <a:srgbClr val="000000"/>
                  </a:solidFill>
                  <a:latin typeface="+mn-lt"/>
                </a:rPr>
                <a:t>d</a:t>
              </a:r>
              <a:r>
                <a:rPr lang="en-US" altLang="en-US" sz="1200" dirty="0">
                  <a:solidFill>
                    <a:srgbClr val="000000"/>
                  </a:solidFill>
                  <a:latin typeface="+mn-lt"/>
                </a:rPr>
                <a:t>, 6-350ms   </a:t>
              </a:r>
            </a:p>
          </p:txBody>
        </p:sp>
        <p:cxnSp>
          <p:nvCxnSpPr>
            <p:cNvPr id="38" name="Straight Connector 405"/>
            <p:cNvCxnSpPr>
              <a:cxnSpLocks noChangeShapeType="1"/>
            </p:cNvCxnSpPr>
            <p:nvPr/>
          </p:nvCxnSpPr>
          <p:spPr bwMode="auto">
            <a:xfrm>
              <a:off x="3255264" y="3900674"/>
              <a:ext cx="2560573" cy="5306"/>
            </a:xfrm>
            <a:prstGeom prst="line">
              <a:avLst/>
            </a:prstGeom>
            <a:noFill/>
            <a:ln w="9525" algn="ctr">
              <a:solidFill>
                <a:schemeClr val="tx1"/>
              </a:solidFill>
              <a:round/>
              <a:headEnd type="stealth" w="med" len="lg"/>
              <a:tailEnd type="stealth"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TextBox 406"/>
            <p:cNvSpPr txBox="1">
              <a:spLocks noChangeArrowheads="1"/>
            </p:cNvSpPr>
            <p:nvPr/>
          </p:nvSpPr>
          <p:spPr bwMode="auto">
            <a:xfrm>
              <a:off x="4264902" y="3905313"/>
              <a:ext cx="10342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8" charset="0"/>
                  <a:ea typeface="MS PGothic" pitchFamily="34" charset="-128"/>
                </a:defRPr>
              </a:lvl1pPr>
              <a:lvl2pPr marL="742950" indent="-285750" eaLnBrk="0" hangingPunct="0">
                <a:defRPr sz="2400">
                  <a:solidFill>
                    <a:schemeClr val="tx1"/>
                  </a:solidFill>
                  <a:latin typeface="Times" pitchFamily="18" charset="0"/>
                  <a:ea typeface="MS PGothic" pitchFamily="34" charset="-128"/>
                </a:defRPr>
              </a:lvl2pPr>
              <a:lvl3pPr marL="1143000" indent="-228600" eaLnBrk="0" hangingPunct="0">
                <a:defRPr sz="2400">
                  <a:solidFill>
                    <a:schemeClr val="tx1"/>
                  </a:solidFill>
                  <a:latin typeface="Times" pitchFamily="18" charset="0"/>
                  <a:ea typeface="MS PGothic" pitchFamily="34" charset="-128"/>
                </a:defRPr>
              </a:lvl3pPr>
              <a:lvl4pPr marL="1600200" indent="-228600" eaLnBrk="0" hangingPunct="0">
                <a:defRPr sz="2400">
                  <a:solidFill>
                    <a:schemeClr val="tx1"/>
                  </a:solidFill>
                  <a:latin typeface="Times" pitchFamily="18" charset="0"/>
                  <a:ea typeface="MS PGothic" pitchFamily="34" charset="-128"/>
                </a:defRPr>
              </a:lvl4pPr>
              <a:lvl5pPr marL="2057400" indent="-228600" eaLnBrk="0" hangingPunct="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pPr algn="ctr" eaLnBrk="1" fontAlgn="base" hangingPunct="1">
                <a:spcAft>
                  <a:spcPct val="0"/>
                </a:spcAft>
                <a:buFontTx/>
                <a:buNone/>
              </a:pPr>
              <a:r>
                <a:rPr lang="en-US" altLang="en-US" sz="1200" dirty="0">
                  <a:solidFill>
                    <a:srgbClr val="000000"/>
                  </a:solidFill>
                  <a:latin typeface="+mn-lt"/>
                </a:rPr>
                <a:t>~</a:t>
              </a:r>
              <a:r>
                <a:rPr lang="el-GR" altLang="en-US" sz="1200" dirty="0">
                  <a:solidFill>
                    <a:srgbClr val="000000"/>
                  </a:solidFill>
                  <a:latin typeface="+mn-lt"/>
                </a:rPr>
                <a:t>τ</a:t>
              </a:r>
              <a:r>
                <a:rPr lang="en-US" altLang="en-US" sz="1200" baseline="-25000" dirty="0">
                  <a:solidFill>
                    <a:srgbClr val="000000"/>
                  </a:solidFill>
                  <a:latin typeface="+mn-lt"/>
                </a:rPr>
                <a:t>d</a:t>
              </a:r>
              <a:r>
                <a:rPr lang="en-US" altLang="en-US" sz="1200" dirty="0">
                  <a:solidFill>
                    <a:srgbClr val="000000"/>
                  </a:solidFill>
                  <a:latin typeface="+mn-lt"/>
                </a:rPr>
                <a:t>, 6-350ms   </a:t>
              </a:r>
            </a:p>
          </p:txBody>
        </p:sp>
        <p:sp>
          <p:nvSpPr>
            <p:cNvPr id="40" name="Content Placeholder 1"/>
            <p:cNvSpPr txBox="1">
              <a:spLocks/>
            </p:cNvSpPr>
            <p:nvPr/>
          </p:nvSpPr>
          <p:spPr bwMode="auto">
            <a:xfrm>
              <a:off x="2868172" y="3160554"/>
              <a:ext cx="3410708" cy="250825"/>
            </a:xfrm>
            <a:prstGeom prst="rect">
              <a:avLst/>
            </a:prstGeom>
            <a:noFill/>
            <a:ln>
              <a:noFill/>
            </a:ln>
            <a:extLst/>
          </p:spPr>
          <p:txBody>
            <a:bodyPr/>
            <a:lstStyle>
              <a:lvl1pPr marL="342900" indent="-342900" algn="l" rtl="0" eaLnBrk="0" fontAlgn="base" hangingPunct="0">
                <a:spcBef>
                  <a:spcPct val="20000"/>
                </a:spcBef>
                <a:spcAft>
                  <a:spcPct val="0"/>
                </a:spcAft>
                <a:buSzPct val="150000"/>
                <a:buFontTx/>
                <a:buBlip>
                  <a:blip r:embed="rId3"/>
                </a:buBlip>
                <a:defRPr>
                  <a:solidFill>
                    <a:schemeClr val="tx1"/>
                  </a:solidFill>
                  <a:latin typeface="Arial" panose="020B0604020202020204" pitchFamily="34" charset="0"/>
                  <a:ea typeface="MS PGothic" pitchFamily="34" charset="-128"/>
                  <a:cs typeface="Arial" panose="020B0604020202020204" pitchFamily="34" charset="0"/>
                </a:defRPr>
              </a:lvl1pPr>
              <a:lvl2pPr marL="742950" indent="-28575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2pPr>
              <a:lvl3pPr marL="1143000" indent="-228600" algn="l" rtl="0" eaLnBrk="0" fontAlgn="base" hangingPunct="0">
                <a:spcBef>
                  <a:spcPct val="20000"/>
                </a:spcBef>
                <a:spcAft>
                  <a:spcPct val="0"/>
                </a:spcAft>
                <a:buClrTx/>
                <a:buChar char="•"/>
                <a:defRPr>
                  <a:solidFill>
                    <a:schemeClr val="tx1"/>
                  </a:solidFill>
                  <a:latin typeface="Arial" panose="020B0604020202020204" pitchFamily="34" charset="0"/>
                  <a:ea typeface="MS PGothic" pitchFamily="34" charset="-128"/>
                  <a:cs typeface="Arial" panose="020B0604020202020204" pitchFamily="34" charset="0"/>
                </a:defRPr>
              </a:lvl3pPr>
              <a:lvl4pPr marL="1600200" indent="-22860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4pPr>
              <a:lvl5pPr marL="2057400" indent="-22860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a:lstStyle>
            <a:p>
              <a:pPr marL="0" indent="0" algn="ctr">
                <a:buFontTx/>
                <a:buNone/>
                <a:defRPr/>
              </a:pPr>
              <a:r>
                <a:rPr lang="en-US" altLang="en-US" sz="1200" b="1" kern="0" dirty="0" smtClean="0">
                  <a:solidFill>
                    <a:srgbClr val="000000"/>
                  </a:solidFill>
                  <a:latin typeface="+mn-lt"/>
                </a:rPr>
                <a:t>bunch train structure in the CEBAF North linac</a:t>
              </a:r>
            </a:p>
          </p:txBody>
        </p:sp>
        <p:sp>
          <p:nvSpPr>
            <p:cNvPr id="41" name="Rectangle 40"/>
            <p:cNvSpPr/>
            <p:nvPr/>
          </p:nvSpPr>
          <p:spPr bwMode="auto">
            <a:xfrm>
              <a:off x="3255264" y="3959352"/>
              <a:ext cx="91440" cy="433388"/>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4"/>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mn-lt"/>
              </a:endParaRPr>
            </a:p>
          </p:txBody>
        </p:sp>
        <p:cxnSp>
          <p:nvCxnSpPr>
            <p:cNvPr id="42" name="Straight Arrow Connector 264"/>
            <p:cNvCxnSpPr>
              <a:cxnSpLocks noChangeShapeType="1"/>
              <a:stCxn id="41" idx="2"/>
              <a:endCxn id="41" idx="0"/>
            </p:cNvCxnSpPr>
            <p:nvPr/>
          </p:nvCxnSpPr>
          <p:spPr bwMode="auto">
            <a:xfrm flipV="1">
              <a:off x="3300984" y="3959352"/>
              <a:ext cx="0" cy="433388"/>
            </a:xfrm>
            <a:prstGeom prst="straightConnector1">
              <a:avLst/>
            </a:prstGeom>
            <a:noFill/>
            <a:ln w="25400" algn="ctr">
              <a:solidFill>
                <a:srgbClr val="9900CC"/>
              </a:solidFill>
              <a:round/>
              <a:headEnd type="triangle" w="med"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Arrow Connector 42"/>
            <p:cNvCxnSpPr>
              <a:cxnSpLocks noChangeShapeType="1"/>
            </p:cNvCxnSpPr>
            <p:nvPr/>
          </p:nvCxnSpPr>
          <p:spPr bwMode="auto">
            <a:xfrm>
              <a:off x="762000" y="3649662"/>
              <a:ext cx="2493264" cy="3969"/>
            </a:xfrm>
            <a:prstGeom prst="straightConnector1">
              <a:avLst/>
            </a:prstGeom>
            <a:noFill/>
            <a:ln w="9525" algn="ctr">
              <a:solidFill>
                <a:schemeClr val="tx1"/>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 name="TextBox 458"/>
            <p:cNvSpPr txBox="1">
              <a:spLocks noChangeArrowheads="1"/>
            </p:cNvSpPr>
            <p:nvPr/>
          </p:nvSpPr>
          <p:spPr bwMode="auto">
            <a:xfrm>
              <a:off x="953688" y="3411379"/>
              <a:ext cx="16818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8" charset="0"/>
                  <a:ea typeface="MS PGothic" pitchFamily="34" charset="-128"/>
                </a:defRPr>
              </a:lvl1pPr>
              <a:lvl2pPr marL="742950" indent="-285750" eaLnBrk="0" hangingPunct="0">
                <a:defRPr sz="2400">
                  <a:solidFill>
                    <a:schemeClr val="tx1"/>
                  </a:solidFill>
                  <a:latin typeface="Times" pitchFamily="18" charset="0"/>
                  <a:ea typeface="MS PGothic" pitchFamily="34" charset="-128"/>
                </a:defRPr>
              </a:lvl2pPr>
              <a:lvl3pPr marL="1143000" indent="-228600" eaLnBrk="0" hangingPunct="0">
                <a:defRPr sz="2400">
                  <a:solidFill>
                    <a:schemeClr val="tx1"/>
                  </a:solidFill>
                  <a:latin typeface="Times" pitchFamily="18" charset="0"/>
                  <a:ea typeface="MS PGothic" pitchFamily="34" charset="-128"/>
                </a:defRPr>
              </a:lvl3pPr>
              <a:lvl4pPr marL="1600200" indent="-228600" eaLnBrk="0" hangingPunct="0">
                <a:defRPr sz="2400">
                  <a:solidFill>
                    <a:schemeClr val="tx1"/>
                  </a:solidFill>
                  <a:latin typeface="Times" pitchFamily="18" charset="0"/>
                  <a:ea typeface="MS PGothic" pitchFamily="34" charset="-128"/>
                </a:defRPr>
              </a:lvl4pPr>
              <a:lvl5pPr marL="2057400" indent="-228600" eaLnBrk="0" hangingPunct="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pPr algn="ctr" eaLnBrk="1" fontAlgn="base" hangingPunct="1">
                <a:spcAft>
                  <a:spcPct val="0"/>
                </a:spcAft>
                <a:buFontTx/>
                <a:buNone/>
              </a:pPr>
              <a:r>
                <a:rPr lang="en-US" altLang="en-US" sz="1200" dirty="0">
                  <a:solidFill>
                    <a:srgbClr val="000000"/>
                  </a:solidFill>
                  <a:latin typeface="+mn-lt"/>
                </a:rPr>
                <a:t>~N+1/2 turns in the ring</a:t>
              </a:r>
            </a:p>
          </p:txBody>
        </p:sp>
        <p:sp>
          <p:nvSpPr>
            <p:cNvPr id="45" name="TextBox 5"/>
            <p:cNvSpPr txBox="1">
              <a:spLocks noChangeArrowheads="1"/>
            </p:cNvSpPr>
            <p:nvPr/>
          </p:nvSpPr>
          <p:spPr bwMode="auto">
            <a:xfrm>
              <a:off x="967853" y="3705226"/>
              <a:ext cx="60144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8" charset="0"/>
                  <a:ea typeface="MS PGothic" pitchFamily="34" charset="-128"/>
                </a:defRPr>
              </a:lvl1pPr>
              <a:lvl2pPr marL="742950" indent="-285750" eaLnBrk="0" hangingPunct="0">
                <a:defRPr sz="2400">
                  <a:solidFill>
                    <a:schemeClr val="tx1"/>
                  </a:solidFill>
                  <a:latin typeface="Times" pitchFamily="18" charset="0"/>
                  <a:ea typeface="MS PGothic" pitchFamily="34" charset="-128"/>
                </a:defRPr>
              </a:lvl2pPr>
              <a:lvl3pPr marL="1143000" indent="-228600" eaLnBrk="0" hangingPunct="0">
                <a:defRPr sz="2400">
                  <a:solidFill>
                    <a:schemeClr val="tx1"/>
                  </a:solidFill>
                  <a:latin typeface="Times" pitchFamily="18" charset="0"/>
                  <a:ea typeface="MS PGothic" pitchFamily="34" charset="-128"/>
                </a:defRPr>
              </a:lvl3pPr>
              <a:lvl4pPr marL="1600200" indent="-228600" eaLnBrk="0" hangingPunct="0">
                <a:defRPr sz="2400">
                  <a:solidFill>
                    <a:schemeClr val="tx1"/>
                  </a:solidFill>
                  <a:latin typeface="Times" pitchFamily="18" charset="0"/>
                  <a:ea typeface="MS PGothic" pitchFamily="34" charset="-128"/>
                </a:defRPr>
              </a:lvl4pPr>
              <a:lvl5pPr marL="2057400" indent="-228600" eaLnBrk="0" hangingPunct="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pPr eaLnBrk="1" fontAlgn="base" hangingPunct="1">
                <a:spcBef>
                  <a:spcPct val="0"/>
                </a:spcBef>
                <a:spcAft>
                  <a:spcPct val="0"/>
                </a:spcAft>
              </a:pPr>
              <a:r>
                <a:rPr lang="en-US" altLang="en-US" sz="1200" dirty="0" smtClean="0">
                  <a:solidFill>
                    <a:srgbClr val="000000"/>
                  </a:solidFill>
                  <a:latin typeface="+mn-lt"/>
                </a:rPr>
                <a:t>0.97µs</a:t>
              </a:r>
            </a:p>
          </p:txBody>
        </p:sp>
        <p:sp>
          <p:nvSpPr>
            <p:cNvPr id="46" name="Rectangle 45"/>
            <p:cNvSpPr/>
            <p:nvPr/>
          </p:nvSpPr>
          <p:spPr bwMode="auto">
            <a:xfrm>
              <a:off x="762000" y="3962402"/>
              <a:ext cx="91440" cy="428625"/>
            </a:xfrm>
            <a:prstGeom prst="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4"/>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mn-lt"/>
              </a:endParaRPr>
            </a:p>
          </p:txBody>
        </p:sp>
        <p:cxnSp>
          <p:nvCxnSpPr>
            <p:cNvPr id="47" name="Straight Arrow Connector 264"/>
            <p:cNvCxnSpPr>
              <a:cxnSpLocks noChangeShapeType="1"/>
              <a:stCxn id="46" idx="2"/>
              <a:endCxn id="46" idx="0"/>
            </p:cNvCxnSpPr>
            <p:nvPr/>
          </p:nvCxnSpPr>
          <p:spPr bwMode="auto">
            <a:xfrm flipV="1">
              <a:off x="807719" y="3962400"/>
              <a:ext cx="0" cy="428625"/>
            </a:xfrm>
            <a:prstGeom prst="straightConnector1">
              <a:avLst/>
            </a:prstGeom>
            <a:noFill/>
            <a:ln w="25400" algn="ctr">
              <a:solidFill>
                <a:srgbClr val="99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 name="Rectangle 47"/>
            <p:cNvSpPr/>
            <p:nvPr/>
          </p:nvSpPr>
          <p:spPr bwMode="auto">
            <a:xfrm>
              <a:off x="914400" y="3962402"/>
              <a:ext cx="91440" cy="429768"/>
            </a:xfrm>
            <a:prstGeom prst="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4"/>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mn-lt"/>
              </a:endParaRPr>
            </a:p>
          </p:txBody>
        </p:sp>
        <p:cxnSp>
          <p:nvCxnSpPr>
            <p:cNvPr id="49" name="Straight Arrow Connector 264"/>
            <p:cNvCxnSpPr>
              <a:cxnSpLocks noChangeShapeType="1"/>
              <a:stCxn id="48" idx="2"/>
              <a:endCxn id="48" idx="0"/>
            </p:cNvCxnSpPr>
            <p:nvPr/>
          </p:nvCxnSpPr>
          <p:spPr bwMode="auto">
            <a:xfrm flipV="1">
              <a:off x="960120" y="3962402"/>
              <a:ext cx="0" cy="429768"/>
            </a:xfrm>
            <a:prstGeom prst="straightConnector1">
              <a:avLst/>
            </a:prstGeom>
            <a:noFill/>
            <a:ln w="25400" algn="ctr">
              <a:solidFill>
                <a:srgbClr val="9900CC"/>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 name="Rectangle 49"/>
            <p:cNvSpPr/>
            <p:nvPr/>
          </p:nvSpPr>
          <p:spPr bwMode="auto">
            <a:xfrm>
              <a:off x="1066800" y="3962400"/>
              <a:ext cx="91440" cy="429768"/>
            </a:xfrm>
            <a:prstGeom prst="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4"/>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mn-lt"/>
              </a:endParaRPr>
            </a:p>
          </p:txBody>
        </p:sp>
        <p:cxnSp>
          <p:nvCxnSpPr>
            <p:cNvPr id="51" name="Straight Arrow Connector 264"/>
            <p:cNvCxnSpPr>
              <a:cxnSpLocks noChangeShapeType="1"/>
              <a:stCxn id="50" idx="2"/>
              <a:endCxn id="50" idx="0"/>
            </p:cNvCxnSpPr>
            <p:nvPr/>
          </p:nvCxnSpPr>
          <p:spPr bwMode="auto">
            <a:xfrm flipV="1">
              <a:off x="1112520" y="3962400"/>
              <a:ext cx="0" cy="429768"/>
            </a:xfrm>
            <a:prstGeom prst="straightConnector1">
              <a:avLst/>
            </a:prstGeom>
            <a:noFill/>
            <a:ln w="25400" algn="ctr">
              <a:solidFill>
                <a:srgbClr val="9900CC"/>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 name="Rectangle 51"/>
            <p:cNvSpPr/>
            <p:nvPr/>
          </p:nvSpPr>
          <p:spPr bwMode="auto">
            <a:xfrm>
              <a:off x="1225296" y="3962400"/>
              <a:ext cx="91440" cy="429768"/>
            </a:xfrm>
            <a:prstGeom prst="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4"/>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mn-lt"/>
              </a:endParaRPr>
            </a:p>
          </p:txBody>
        </p:sp>
        <p:cxnSp>
          <p:nvCxnSpPr>
            <p:cNvPr id="53" name="Straight Arrow Connector 264"/>
            <p:cNvCxnSpPr>
              <a:cxnSpLocks noChangeShapeType="1"/>
              <a:stCxn id="52" idx="2"/>
              <a:endCxn id="52" idx="0"/>
            </p:cNvCxnSpPr>
            <p:nvPr/>
          </p:nvCxnSpPr>
          <p:spPr bwMode="auto">
            <a:xfrm flipV="1">
              <a:off x="1271016" y="3962400"/>
              <a:ext cx="0" cy="429768"/>
            </a:xfrm>
            <a:prstGeom prst="straightConnector1">
              <a:avLst/>
            </a:prstGeom>
            <a:noFill/>
            <a:ln w="25400" algn="ctr">
              <a:solidFill>
                <a:srgbClr val="9900CC"/>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 name="Rectangle 53"/>
            <p:cNvSpPr/>
            <p:nvPr/>
          </p:nvSpPr>
          <p:spPr bwMode="auto">
            <a:xfrm>
              <a:off x="1380744" y="3962400"/>
              <a:ext cx="91440" cy="429768"/>
            </a:xfrm>
            <a:prstGeom prst="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4"/>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mn-lt"/>
              </a:endParaRPr>
            </a:p>
          </p:txBody>
        </p:sp>
        <p:cxnSp>
          <p:nvCxnSpPr>
            <p:cNvPr id="55" name="Straight Arrow Connector 264"/>
            <p:cNvCxnSpPr>
              <a:cxnSpLocks noChangeShapeType="1"/>
              <a:stCxn id="54" idx="2"/>
              <a:endCxn id="54" idx="0"/>
            </p:cNvCxnSpPr>
            <p:nvPr/>
          </p:nvCxnSpPr>
          <p:spPr bwMode="auto">
            <a:xfrm flipV="1">
              <a:off x="1426464" y="3962400"/>
              <a:ext cx="0" cy="429768"/>
            </a:xfrm>
            <a:prstGeom prst="straightConnector1">
              <a:avLst/>
            </a:prstGeom>
            <a:noFill/>
            <a:ln w="25400" algn="ctr">
              <a:solidFill>
                <a:srgbClr val="9900CC"/>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6" name="Rectangle 55"/>
            <p:cNvSpPr/>
            <p:nvPr/>
          </p:nvSpPr>
          <p:spPr bwMode="auto">
            <a:xfrm>
              <a:off x="1536192" y="3962400"/>
              <a:ext cx="91440" cy="429768"/>
            </a:xfrm>
            <a:prstGeom prst="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4"/>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mn-lt"/>
              </a:endParaRPr>
            </a:p>
          </p:txBody>
        </p:sp>
        <p:cxnSp>
          <p:nvCxnSpPr>
            <p:cNvPr id="57" name="Straight Arrow Connector 264"/>
            <p:cNvCxnSpPr>
              <a:cxnSpLocks noChangeShapeType="1"/>
              <a:stCxn id="56" idx="2"/>
              <a:endCxn id="56" idx="0"/>
            </p:cNvCxnSpPr>
            <p:nvPr/>
          </p:nvCxnSpPr>
          <p:spPr bwMode="auto">
            <a:xfrm flipV="1">
              <a:off x="1581912" y="3962400"/>
              <a:ext cx="0" cy="429768"/>
            </a:xfrm>
            <a:prstGeom prst="straightConnector1">
              <a:avLst/>
            </a:prstGeom>
            <a:noFill/>
            <a:ln w="25400" algn="ctr">
              <a:solidFill>
                <a:srgbClr val="9900CC"/>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Straight Arrow Connector 57"/>
            <p:cNvCxnSpPr/>
            <p:nvPr/>
          </p:nvCxnSpPr>
          <p:spPr bwMode="auto">
            <a:xfrm>
              <a:off x="910669" y="3965982"/>
              <a:ext cx="258009" cy="0"/>
            </a:xfrm>
            <a:prstGeom prst="straightConnector1">
              <a:avLst/>
            </a:prstGeom>
            <a:solidFill>
              <a:schemeClr val="accent1"/>
            </a:solidFill>
            <a:ln w="9525" cap="flat" cmpd="sng" algn="ctr">
              <a:solidFill>
                <a:schemeClr val="tx1"/>
              </a:solidFill>
              <a:prstDash val="solid"/>
              <a:round/>
              <a:headEnd type="none" w="med" len="med"/>
              <a:tailEnd type="stealth" w="sm"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Straight Arrow Connector 58"/>
            <p:cNvCxnSpPr/>
            <p:nvPr/>
          </p:nvCxnSpPr>
          <p:spPr bwMode="auto">
            <a:xfrm flipH="1" flipV="1">
              <a:off x="1225296" y="3964744"/>
              <a:ext cx="277772" cy="1238"/>
            </a:xfrm>
            <a:prstGeom prst="straightConnector1">
              <a:avLst/>
            </a:prstGeom>
            <a:solidFill>
              <a:schemeClr val="accent1"/>
            </a:solidFill>
            <a:ln w="9525" cap="flat" cmpd="sng" algn="ctr">
              <a:solidFill>
                <a:schemeClr val="tx1"/>
              </a:solidFill>
              <a:prstDash val="solid"/>
              <a:round/>
              <a:headEnd type="none" w="med" len="med"/>
              <a:tailEnd type="stealth" w="sm"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 name="Rectangle 59"/>
            <p:cNvSpPr/>
            <p:nvPr/>
          </p:nvSpPr>
          <p:spPr bwMode="auto">
            <a:xfrm>
              <a:off x="3410712" y="3960020"/>
              <a:ext cx="91440" cy="433388"/>
            </a:xfrm>
            <a:prstGeom prst="rect">
              <a:avLst/>
            </a:prstGeom>
            <a:solidFill>
              <a:schemeClr val="accent1">
                <a:lumMod val="9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4"/>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mn-lt"/>
              </a:endParaRPr>
            </a:p>
          </p:txBody>
        </p:sp>
        <p:cxnSp>
          <p:nvCxnSpPr>
            <p:cNvPr id="61" name="Straight Arrow Connector 264"/>
            <p:cNvCxnSpPr>
              <a:cxnSpLocks noChangeShapeType="1"/>
              <a:stCxn id="60" idx="2"/>
              <a:endCxn id="60" idx="0"/>
            </p:cNvCxnSpPr>
            <p:nvPr/>
          </p:nvCxnSpPr>
          <p:spPr bwMode="auto">
            <a:xfrm flipV="1">
              <a:off x="3456432" y="3960020"/>
              <a:ext cx="0" cy="433388"/>
            </a:xfrm>
            <a:prstGeom prst="straightConnector1">
              <a:avLst/>
            </a:prstGeom>
            <a:noFill/>
            <a:ln w="25400" algn="ctr">
              <a:solidFill>
                <a:srgbClr val="9900CC"/>
              </a:solidFill>
              <a:prstDash val="dash"/>
              <a:round/>
              <a:headEnd type="triangle" w="med"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2" name="Rectangle 61"/>
            <p:cNvSpPr/>
            <p:nvPr/>
          </p:nvSpPr>
          <p:spPr bwMode="auto">
            <a:xfrm>
              <a:off x="3566160" y="3957637"/>
              <a:ext cx="91440" cy="433388"/>
            </a:xfrm>
            <a:prstGeom prst="rect">
              <a:avLst/>
            </a:prstGeom>
            <a:solidFill>
              <a:schemeClr val="accent1">
                <a:lumMod val="9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4"/>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mn-lt"/>
              </a:endParaRPr>
            </a:p>
          </p:txBody>
        </p:sp>
        <p:cxnSp>
          <p:nvCxnSpPr>
            <p:cNvPr id="63" name="Straight Arrow Connector 264"/>
            <p:cNvCxnSpPr>
              <a:cxnSpLocks noChangeShapeType="1"/>
              <a:stCxn id="62" idx="2"/>
              <a:endCxn id="62" idx="0"/>
            </p:cNvCxnSpPr>
            <p:nvPr/>
          </p:nvCxnSpPr>
          <p:spPr bwMode="auto">
            <a:xfrm flipV="1">
              <a:off x="3611880" y="3957637"/>
              <a:ext cx="0" cy="433388"/>
            </a:xfrm>
            <a:prstGeom prst="straightConnector1">
              <a:avLst/>
            </a:prstGeom>
            <a:noFill/>
            <a:ln w="25400" algn="ctr">
              <a:solidFill>
                <a:srgbClr val="9900CC"/>
              </a:solidFill>
              <a:prstDash val="dash"/>
              <a:round/>
              <a:headEnd type="triangle" w="med"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4" name="Rectangle 63"/>
            <p:cNvSpPr/>
            <p:nvPr/>
          </p:nvSpPr>
          <p:spPr bwMode="auto">
            <a:xfrm>
              <a:off x="3733800" y="3959352"/>
              <a:ext cx="91440" cy="433388"/>
            </a:xfrm>
            <a:prstGeom prst="rect">
              <a:avLst/>
            </a:prstGeom>
            <a:solidFill>
              <a:schemeClr val="accent1">
                <a:lumMod val="9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4"/>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mn-lt"/>
              </a:endParaRPr>
            </a:p>
          </p:txBody>
        </p:sp>
        <p:cxnSp>
          <p:nvCxnSpPr>
            <p:cNvPr id="65" name="Straight Arrow Connector 264"/>
            <p:cNvCxnSpPr>
              <a:cxnSpLocks noChangeShapeType="1"/>
              <a:stCxn id="64" idx="2"/>
              <a:endCxn id="64" idx="0"/>
            </p:cNvCxnSpPr>
            <p:nvPr/>
          </p:nvCxnSpPr>
          <p:spPr bwMode="auto">
            <a:xfrm flipV="1">
              <a:off x="3779520" y="3959352"/>
              <a:ext cx="0" cy="433388"/>
            </a:xfrm>
            <a:prstGeom prst="straightConnector1">
              <a:avLst/>
            </a:prstGeom>
            <a:noFill/>
            <a:ln w="25400" algn="ctr">
              <a:solidFill>
                <a:srgbClr val="9900CC"/>
              </a:solidFill>
              <a:prstDash val="dash"/>
              <a:round/>
              <a:headEnd type="triangle" w="med"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 name="Rectangle 65"/>
            <p:cNvSpPr/>
            <p:nvPr/>
          </p:nvSpPr>
          <p:spPr bwMode="auto">
            <a:xfrm>
              <a:off x="3877056" y="3962400"/>
              <a:ext cx="91440" cy="433388"/>
            </a:xfrm>
            <a:prstGeom prst="rect">
              <a:avLst/>
            </a:prstGeom>
            <a:solidFill>
              <a:schemeClr val="accent1">
                <a:lumMod val="9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4"/>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mn-lt"/>
              </a:endParaRPr>
            </a:p>
          </p:txBody>
        </p:sp>
        <p:cxnSp>
          <p:nvCxnSpPr>
            <p:cNvPr id="67" name="Straight Arrow Connector 264"/>
            <p:cNvCxnSpPr>
              <a:cxnSpLocks noChangeShapeType="1"/>
              <a:stCxn id="66" idx="2"/>
              <a:endCxn id="66" idx="0"/>
            </p:cNvCxnSpPr>
            <p:nvPr/>
          </p:nvCxnSpPr>
          <p:spPr bwMode="auto">
            <a:xfrm flipV="1">
              <a:off x="3922776" y="3962400"/>
              <a:ext cx="0" cy="433388"/>
            </a:xfrm>
            <a:prstGeom prst="straightConnector1">
              <a:avLst/>
            </a:prstGeom>
            <a:noFill/>
            <a:ln w="25400" algn="ctr">
              <a:solidFill>
                <a:srgbClr val="9900CC"/>
              </a:solidFill>
              <a:prstDash val="dash"/>
              <a:round/>
              <a:headEnd type="triangle" w="med"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8" name="Rectangle 67"/>
            <p:cNvSpPr/>
            <p:nvPr/>
          </p:nvSpPr>
          <p:spPr bwMode="auto">
            <a:xfrm>
              <a:off x="4032504" y="3962400"/>
              <a:ext cx="91440" cy="433388"/>
            </a:xfrm>
            <a:prstGeom prst="rect">
              <a:avLst/>
            </a:prstGeom>
            <a:solidFill>
              <a:schemeClr val="accent1">
                <a:lumMod val="9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4"/>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mn-lt"/>
              </a:endParaRPr>
            </a:p>
          </p:txBody>
        </p:sp>
        <p:cxnSp>
          <p:nvCxnSpPr>
            <p:cNvPr id="69" name="Straight Arrow Connector 264"/>
            <p:cNvCxnSpPr>
              <a:cxnSpLocks noChangeShapeType="1"/>
              <a:stCxn id="68" idx="2"/>
              <a:endCxn id="68" idx="0"/>
            </p:cNvCxnSpPr>
            <p:nvPr/>
          </p:nvCxnSpPr>
          <p:spPr bwMode="auto">
            <a:xfrm flipV="1">
              <a:off x="4078224" y="3962400"/>
              <a:ext cx="0" cy="433388"/>
            </a:xfrm>
            <a:prstGeom prst="straightConnector1">
              <a:avLst/>
            </a:prstGeom>
            <a:noFill/>
            <a:ln w="25400" algn="ctr">
              <a:solidFill>
                <a:srgbClr val="9900CC"/>
              </a:solidFill>
              <a:prstDash val="dash"/>
              <a:round/>
              <a:headEnd type="triangle" w="med"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0" name="Rectangle 69"/>
            <p:cNvSpPr/>
            <p:nvPr/>
          </p:nvSpPr>
          <p:spPr bwMode="auto">
            <a:xfrm>
              <a:off x="8311896" y="3964658"/>
              <a:ext cx="91440" cy="433388"/>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4"/>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mn-lt"/>
              </a:endParaRPr>
            </a:p>
          </p:txBody>
        </p:sp>
        <p:cxnSp>
          <p:nvCxnSpPr>
            <p:cNvPr id="71" name="Straight Arrow Connector 119"/>
            <p:cNvCxnSpPr>
              <a:cxnSpLocks noChangeShapeType="1"/>
              <a:stCxn id="70" idx="0"/>
              <a:endCxn id="70" idx="2"/>
            </p:cNvCxnSpPr>
            <p:nvPr/>
          </p:nvCxnSpPr>
          <p:spPr bwMode="auto">
            <a:xfrm>
              <a:off x="8357616" y="3964658"/>
              <a:ext cx="0" cy="433388"/>
            </a:xfrm>
            <a:prstGeom prst="straightConnector1">
              <a:avLst/>
            </a:prstGeom>
            <a:noFill/>
            <a:ln w="25400" algn="ctr">
              <a:solidFill>
                <a:srgbClr val="99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Straight Arrow Connector 194"/>
            <p:cNvCxnSpPr>
              <a:cxnSpLocks noChangeShapeType="1"/>
            </p:cNvCxnSpPr>
            <p:nvPr/>
          </p:nvCxnSpPr>
          <p:spPr bwMode="auto">
            <a:xfrm>
              <a:off x="5912077" y="3900674"/>
              <a:ext cx="2404619" cy="4639"/>
            </a:xfrm>
            <a:prstGeom prst="straightConnector1">
              <a:avLst/>
            </a:prstGeom>
            <a:noFill/>
            <a:ln w="9525" algn="ctr">
              <a:solidFill>
                <a:schemeClr val="tx1"/>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3" name="TextBox 353"/>
            <p:cNvSpPr txBox="1">
              <a:spLocks noChangeArrowheads="1"/>
            </p:cNvSpPr>
            <p:nvPr/>
          </p:nvSpPr>
          <p:spPr bwMode="auto">
            <a:xfrm>
              <a:off x="6780254" y="3653177"/>
              <a:ext cx="111280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8" charset="0"/>
                  <a:ea typeface="MS PGothic" pitchFamily="34" charset="-128"/>
                </a:defRPr>
              </a:lvl1pPr>
              <a:lvl2pPr marL="742950" indent="-285750" eaLnBrk="0" hangingPunct="0">
                <a:defRPr sz="2400">
                  <a:solidFill>
                    <a:schemeClr val="tx1"/>
                  </a:solidFill>
                  <a:latin typeface="Times" pitchFamily="18" charset="0"/>
                  <a:ea typeface="MS PGothic" pitchFamily="34" charset="-128"/>
                </a:defRPr>
              </a:lvl2pPr>
              <a:lvl3pPr marL="1143000" indent="-228600" eaLnBrk="0" hangingPunct="0">
                <a:defRPr sz="2400">
                  <a:solidFill>
                    <a:schemeClr val="tx1"/>
                  </a:solidFill>
                  <a:latin typeface="Times" pitchFamily="18" charset="0"/>
                  <a:ea typeface="MS PGothic" pitchFamily="34" charset="-128"/>
                </a:defRPr>
              </a:lvl3pPr>
              <a:lvl4pPr marL="1600200" indent="-228600" eaLnBrk="0" hangingPunct="0">
                <a:defRPr sz="2400">
                  <a:solidFill>
                    <a:schemeClr val="tx1"/>
                  </a:solidFill>
                  <a:latin typeface="Times" pitchFamily="18" charset="0"/>
                  <a:ea typeface="MS PGothic" pitchFamily="34" charset="-128"/>
                </a:defRPr>
              </a:lvl4pPr>
              <a:lvl5pPr marL="2057400" indent="-228600" eaLnBrk="0" hangingPunct="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pPr algn="ctr" eaLnBrk="1" fontAlgn="base" hangingPunct="1">
                <a:spcAft>
                  <a:spcPct val="0"/>
                </a:spcAft>
                <a:buFontTx/>
                <a:buNone/>
              </a:pPr>
              <a:r>
                <a:rPr lang="en-US" altLang="en-US" sz="1200" dirty="0">
                  <a:solidFill>
                    <a:srgbClr val="000000"/>
                  </a:solidFill>
                  <a:latin typeface="+mn-lt"/>
                </a:rPr>
                <a:t>~</a:t>
              </a:r>
              <a:r>
                <a:rPr lang="el-GR" altLang="en-US" sz="1200" dirty="0">
                  <a:solidFill>
                    <a:srgbClr val="000000"/>
                  </a:solidFill>
                  <a:latin typeface="+mn-lt"/>
                </a:rPr>
                <a:t>τ</a:t>
              </a:r>
              <a:r>
                <a:rPr lang="en-US" altLang="en-US" sz="1200" baseline="-25000" dirty="0">
                  <a:solidFill>
                    <a:srgbClr val="000000"/>
                  </a:solidFill>
                  <a:latin typeface="+mn-lt"/>
                </a:rPr>
                <a:t>d</a:t>
              </a:r>
              <a:r>
                <a:rPr lang="en-US" altLang="en-US" sz="1200" dirty="0">
                  <a:solidFill>
                    <a:srgbClr val="000000"/>
                  </a:solidFill>
                  <a:latin typeface="+mn-lt"/>
                </a:rPr>
                <a:t>, 6-350ms   </a:t>
              </a:r>
            </a:p>
          </p:txBody>
        </p:sp>
        <p:sp>
          <p:nvSpPr>
            <p:cNvPr id="74" name="Rectangle 73"/>
            <p:cNvSpPr/>
            <p:nvPr/>
          </p:nvSpPr>
          <p:spPr bwMode="auto">
            <a:xfrm>
              <a:off x="5815584" y="3961257"/>
              <a:ext cx="91440" cy="428625"/>
            </a:xfrm>
            <a:prstGeom prst="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4"/>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mn-lt"/>
              </a:endParaRPr>
            </a:p>
          </p:txBody>
        </p:sp>
        <p:cxnSp>
          <p:nvCxnSpPr>
            <p:cNvPr id="75" name="Straight Arrow Connector 264"/>
            <p:cNvCxnSpPr>
              <a:cxnSpLocks noChangeShapeType="1"/>
              <a:stCxn id="74" idx="2"/>
              <a:endCxn id="74" idx="0"/>
            </p:cNvCxnSpPr>
            <p:nvPr/>
          </p:nvCxnSpPr>
          <p:spPr bwMode="auto">
            <a:xfrm flipV="1">
              <a:off x="5861303" y="3961255"/>
              <a:ext cx="0" cy="428625"/>
            </a:xfrm>
            <a:prstGeom prst="straightConnector1">
              <a:avLst/>
            </a:prstGeom>
            <a:noFill/>
            <a:ln w="25400" algn="ctr">
              <a:solidFill>
                <a:srgbClr val="99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6" name="Rectangle 75"/>
            <p:cNvSpPr/>
            <p:nvPr/>
          </p:nvSpPr>
          <p:spPr bwMode="auto">
            <a:xfrm>
              <a:off x="5967984" y="3961257"/>
              <a:ext cx="91440" cy="429768"/>
            </a:xfrm>
            <a:prstGeom prst="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4"/>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mn-lt"/>
              </a:endParaRPr>
            </a:p>
          </p:txBody>
        </p:sp>
        <p:cxnSp>
          <p:nvCxnSpPr>
            <p:cNvPr id="77" name="Straight Arrow Connector 264"/>
            <p:cNvCxnSpPr>
              <a:cxnSpLocks noChangeShapeType="1"/>
              <a:stCxn id="76" idx="2"/>
              <a:endCxn id="76" idx="0"/>
            </p:cNvCxnSpPr>
            <p:nvPr/>
          </p:nvCxnSpPr>
          <p:spPr bwMode="auto">
            <a:xfrm flipV="1">
              <a:off x="6013704" y="3961257"/>
              <a:ext cx="0" cy="429768"/>
            </a:xfrm>
            <a:prstGeom prst="straightConnector1">
              <a:avLst/>
            </a:prstGeom>
            <a:noFill/>
            <a:ln w="25400" algn="ctr">
              <a:solidFill>
                <a:srgbClr val="9900CC"/>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8" name="Rectangle 77"/>
            <p:cNvSpPr/>
            <p:nvPr/>
          </p:nvSpPr>
          <p:spPr bwMode="auto">
            <a:xfrm>
              <a:off x="6120384" y="3961255"/>
              <a:ext cx="91440" cy="429768"/>
            </a:xfrm>
            <a:prstGeom prst="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4"/>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mn-lt"/>
              </a:endParaRPr>
            </a:p>
          </p:txBody>
        </p:sp>
        <p:cxnSp>
          <p:nvCxnSpPr>
            <p:cNvPr id="79" name="Straight Arrow Connector 264"/>
            <p:cNvCxnSpPr>
              <a:cxnSpLocks noChangeShapeType="1"/>
              <a:stCxn id="78" idx="2"/>
              <a:endCxn id="78" idx="0"/>
            </p:cNvCxnSpPr>
            <p:nvPr/>
          </p:nvCxnSpPr>
          <p:spPr bwMode="auto">
            <a:xfrm flipV="1">
              <a:off x="6166104" y="3961255"/>
              <a:ext cx="0" cy="429768"/>
            </a:xfrm>
            <a:prstGeom prst="straightConnector1">
              <a:avLst/>
            </a:prstGeom>
            <a:noFill/>
            <a:ln w="25400" algn="ctr">
              <a:solidFill>
                <a:srgbClr val="9900CC"/>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0" name="Rectangle 79"/>
            <p:cNvSpPr/>
            <p:nvPr/>
          </p:nvSpPr>
          <p:spPr bwMode="auto">
            <a:xfrm>
              <a:off x="6278880" y="3961255"/>
              <a:ext cx="91440" cy="429768"/>
            </a:xfrm>
            <a:prstGeom prst="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4"/>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mn-lt"/>
              </a:endParaRPr>
            </a:p>
          </p:txBody>
        </p:sp>
        <p:cxnSp>
          <p:nvCxnSpPr>
            <p:cNvPr id="81" name="Straight Arrow Connector 264"/>
            <p:cNvCxnSpPr>
              <a:cxnSpLocks noChangeShapeType="1"/>
              <a:stCxn id="80" idx="2"/>
              <a:endCxn id="80" idx="0"/>
            </p:cNvCxnSpPr>
            <p:nvPr/>
          </p:nvCxnSpPr>
          <p:spPr bwMode="auto">
            <a:xfrm flipV="1">
              <a:off x="6324600" y="3961255"/>
              <a:ext cx="0" cy="429768"/>
            </a:xfrm>
            <a:prstGeom prst="straightConnector1">
              <a:avLst/>
            </a:prstGeom>
            <a:noFill/>
            <a:ln w="25400" algn="ctr">
              <a:solidFill>
                <a:srgbClr val="9900CC"/>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 name="Rectangle 81"/>
            <p:cNvSpPr/>
            <p:nvPr/>
          </p:nvSpPr>
          <p:spPr bwMode="auto">
            <a:xfrm>
              <a:off x="6434328" y="3961255"/>
              <a:ext cx="91440" cy="429768"/>
            </a:xfrm>
            <a:prstGeom prst="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4"/>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mn-lt"/>
              </a:endParaRPr>
            </a:p>
          </p:txBody>
        </p:sp>
        <p:cxnSp>
          <p:nvCxnSpPr>
            <p:cNvPr id="83" name="Straight Arrow Connector 264"/>
            <p:cNvCxnSpPr>
              <a:cxnSpLocks noChangeShapeType="1"/>
              <a:stCxn id="82" idx="2"/>
              <a:endCxn id="82" idx="0"/>
            </p:cNvCxnSpPr>
            <p:nvPr/>
          </p:nvCxnSpPr>
          <p:spPr bwMode="auto">
            <a:xfrm flipV="1">
              <a:off x="6480048" y="3961255"/>
              <a:ext cx="0" cy="429768"/>
            </a:xfrm>
            <a:prstGeom prst="straightConnector1">
              <a:avLst/>
            </a:prstGeom>
            <a:noFill/>
            <a:ln w="25400" algn="ctr">
              <a:solidFill>
                <a:srgbClr val="9900CC"/>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4" name="Rectangle 83"/>
            <p:cNvSpPr/>
            <p:nvPr/>
          </p:nvSpPr>
          <p:spPr bwMode="auto">
            <a:xfrm>
              <a:off x="6589776" y="3961255"/>
              <a:ext cx="91440" cy="429768"/>
            </a:xfrm>
            <a:prstGeom prst="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Blip>
                  <a:blip r:embed="rId4"/>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algn="ctr" eaLnBrk="0" fontAlgn="base" hangingPunct="0">
                <a:spcBef>
                  <a:spcPct val="0"/>
                </a:spcBef>
                <a:spcAft>
                  <a:spcPct val="0"/>
                </a:spcAft>
                <a:buFontTx/>
                <a:buNone/>
                <a:defRPr/>
              </a:pPr>
              <a:endParaRPr lang="en-US" altLang="en-US" sz="1200">
                <a:solidFill>
                  <a:srgbClr val="FFFFFF"/>
                </a:solidFill>
                <a:latin typeface="+mn-lt"/>
              </a:endParaRPr>
            </a:p>
          </p:txBody>
        </p:sp>
        <p:cxnSp>
          <p:nvCxnSpPr>
            <p:cNvPr id="85" name="Straight Arrow Connector 264"/>
            <p:cNvCxnSpPr>
              <a:cxnSpLocks noChangeShapeType="1"/>
              <a:stCxn id="84" idx="2"/>
              <a:endCxn id="84" idx="0"/>
            </p:cNvCxnSpPr>
            <p:nvPr/>
          </p:nvCxnSpPr>
          <p:spPr bwMode="auto">
            <a:xfrm flipV="1">
              <a:off x="6635496" y="3961255"/>
              <a:ext cx="0" cy="429768"/>
            </a:xfrm>
            <a:prstGeom prst="straightConnector1">
              <a:avLst/>
            </a:prstGeom>
            <a:noFill/>
            <a:ln w="25400" algn="ctr">
              <a:solidFill>
                <a:srgbClr val="9900CC"/>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6" name="TextBox 647"/>
            <p:cNvSpPr txBox="1">
              <a:spLocks noChangeArrowheads="1"/>
            </p:cNvSpPr>
            <p:nvPr/>
          </p:nvSpPr>
          <p:spPr bwMode="auto">
            <a:xfrm>
              <a:off x="5257800" y="3581400"/>
              <a:ext cx="16866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Blip>
                  <a:blip r:embed="rId4"/>
                </a:buBlip>
                <a:defRPr>
                  <a:solidFill>
                    <a:schemeClr val="tx1"/>
                  </a:solidFill>
                  <a:latin typeface="Arial" charset="0"/>
                  <a:ea typeface="MS PGothic" pitchFamily="34" charset="-128"/>
                  <a:cs typeface="Arial" charset="0"/>
                </a:defRPr>
              </a:lvl1pPr>
              <a:lvl2pPr marL="742950" indent="-285750" eaLnBrk="0" hangingPunct="0">
                <a:spcBef>
                  <a:spcPct val="20000"/>
                </a:spcBef>
                <a:buChar char="–"/>
                <a:defRPr>
                  <a:solidFill>
                    <a:schemeClr val="tx1"/>
                  </a:solidFill>
                  <a:latin typeface="Arial" charset="0"/>
                  <a:ea typeface="MS PGothic" pitchFamily="34" charset="-128"/>
                  <a:cs typeface="Arial" charset="0"/>
                </a:defRPr>
              </a:lvl2pPr>
              <a:lvl3pPr marL="1143000" indent="-228600" eaLnBrk="0" hangingPunct="0">
                <a:spcBef>
                  <a:spcPct val="20000"/>
                </a:spcBef>
                <a:buChar char="•"/>
                <a:defRPr>
                  <a:solidFill>
                    <a:schemeClr val="tx1"/>
                  </a:solidFill>
                  <a:latin typeface="Arial" charset="0"/>
                  <a:ea typeface="MS PGothic" pitchFamily="34" charset="-128"/>
                  <a:cs typeface="Arial" charset="0"/>
                </a:defRPr>
              </a:lvl3pPr>
              <a:lvl4pPr marL="1600200" indent="-228600" eaLnBrk="0" hangingPunct="0">
                <a:spcBef>
                  <a:spcPct val="20000"/>
                </a:spcBef>
                <a:buChar char="–"/>
                <a:defRPr>
                  <a:solidFill>
                    <a:schemeClr val="tx1"/>
                  </a:solidFill>
                  <a:latin typeface="Arial" charset="0"/>
                  <a:ea typeface="MS PGothic" pitchFamily="34" charset="-128"/>
                  <a:cs typeface="Arial" charset="0"/>
                </a:defRPr>
              </a:lvl4pPr>
              <a:lvl5pPr marL="2057400" indent="-228600" eaLnBrk="0" hangingPunct="0">
                <a:spcBef>
                  <a:spcPct val="20000"/>
                </a:spcBef>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fontAlgn="base">
                <a:spcBef>
                  <a:spcPct val="0"/>
                </a:spcBef>
                <a:spcAft>
                  <a:spcPct val="0"/>
                </a:spcAft>
                <a:buFontTx/>
                <a:buNone/>
              </a:pPr>
              <a:r>
                <a:rPr lang="en-US" altLang="en-US" sz="1200" dirty="0" smtClean="0">
                  <a:latin typeface="+mn-lt"/>
                </a:rPr>
                <a:t>Each bunch train 3.23µs</a:t>
              </a:r>
            </a:p>
          </p:txBody>
        </p:sp>
      </p:grpSp>
      <p:grpSp>
        <p:nvGrpSpPr>
          <p:cNvPr id="8" name="Group 7"/>
          <p:cNvGrpSpPr/>
          <p:nvPr/>
        </p:nvGrpSpPr>
        <p:grpSpPr>
          <a:xfrm>
            <a:off x="740664" y="1188720"/>
            <a:ext cx="7909560" cy="1222788"/>
            <a:chOff x="740664" y="1188720"/>
            <a:chExt cx="7909560" cy="1222788"/>
          </a:xfrm>
        </p:grpSpPr>
        <p:grpSp>
          <p:nvGrpSpPr>
            <p:cNvPr id="9" name="Group 8"/>
            <p:cNvGrpSpPr/>
            <p:nvPr/>
          </p:nvGrpSpPr>
          <p:grpSpPr>
            <a:xfrm>
              <a:off x="740664" y="1188720"/>
              <a:ext cx="7909560" cy="1222788"/>
              <a:chOff x="740664" y="1295400"/>
              <a:chExt cx="7909560" cy="1222788"/>
            </a:xfrm>
          </p:grpSpPr>
          <p:cxnSp>
            <p:nvCxnSpPr>
              <p:cNvPr id="11" name="Straight Arrow Connector 194"/>
              <p:cNvCxnSpPr>
                <a:cxnSpLocks noChangeShapeType="1"/>
                <a:stCxn id="16" idx="3"/>
                <a:endCxn id="20" idx="1"/>
              </p:cNvCxnSpPr>
              <p:nvPr/>
            </p:nvCxnSpPr>
            <p:spPr bwMode="auto">
              <a:xfrm>
                <a:off x="850392" y="2300289"/>
                <a:ext cx="2404872" cy="1204"/>
              </a:xfrm>
              <a:prstGeom prst="straightConnector1">
                <a:avLst/>
              </a:prstGeom>
              <a:noFill/>
              <a:ln w="9525" algn="ctr">
                <a:solidFill>
                  <a:srgbClr val="000000"/>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Content Placeholder 1"/>
              <p:cNvSpPr txBox="1">
                <a:spLocks/>
              </p:cNvSpPr>
              <p:nvPr/>
            </p:nvSpPr>
            <p:spPr bwMode="auto">
              <a:xfrm>
                <a:off x="3306763" y="1447799"/>
                <a:ext cx="2605314"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150000"/>
                  <a:buFontTx/>
                  <a:buBlip>
                    <a:blip r:embed="rId3"/>
                  </a:buBlip>
                  <a:defRPr>
                    <a:solidFill>
                      <a:schemeClr val="tx1"/>
                    </a:solidFill>
                    <a:latin typeface="Arial" panose="020B0604020202020204" pitchFamily="34" charset="0"/>
                    <a:ea typeface="MS PGothic" pitchFamily="34" charset="-128"/>
                    <a:cs typeface="Arial" panose="020B0604020202020204" pitchFamily="34" charset="0"/>
                  </a:defRPr>
                </a:lvl1pPr>
                <a:lvl2pPr marL="742950" indent="-28575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2pPr>
                <a:lvl3pPr marL="1143000" indent="-228600" algn="l" rtl="0" eaLnBrk="0" fontAlgn="base" hangingPunct="0">
                  <a:spcBef>
                    <a:spcPct val="20000"/>
                  </a:spcBef>
                  <a:spcAft>
                    <a:spcPct val="0"/>
                  </a:spcAft>
                  <a:buClrTx/>
                  <a:buChar char="•"/>
                  <a:defRPr>
                    <a:solidFill>
                      <a:schemeClr val="tx1"/>
                    </a:solidFill>
                    <a:latin typeface="Arial" panose="020B0604020202020204" pitchFamily="34" charset="0"/>
                    <a:ea typeface="MS PGothic" pitchFamily="34" charset="-128"/>
                    <a:cs typeface="Arial" panose="020B0604020202020204" pitchFamily="34" charset="0"/>
                  </a:defRPr>
                </a:lvl3pPr>
                <a:lvl4pPr marL="1600200" indent="-22860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4pPr>
                <a:lvl5pPr marL="2057400" indent="-22860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a:lstStyle>
              <a:p>
                <a:pPr marL="0" indent="0" algn="ctr">
                  <a:buFontTx/>
                  <a:buNone/>
                </a:pPr>
                <a:r>
                  <a:rPr lang="en-US" altLang="en-US" sz="1200" b="1" kern="0" dirty="0" smtClean="0">
                    <a:latin typeface="+mn-lt"/>
                    <a:cs typeface="Arial" charset="0"/>
                  </a:rPr>
                  <a:t>bunch train structure from the gun</a:t>
                </a:r>
              </a:p>
            </p:txBody>
          </p:sp>
          <p:sp>
            <p:nvSpPr>
              <p:cNvPr id="13" name="Content Placeholder 6"/>
              <p:cNvSpPr txBox="1">
                <a:spLocks/>
              </p:cNvSpPr>
              <p:nvPr/>
            </p:nvSpPr>
            <p:spPr bwMode="auto">
              <a:xfrm>
                <a:off x="1528954" y="2085976"/>
                <a:ext cx="1246257" cy="192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spcBef>
                    <a:spcPct val="20000"/>
                  </a:spcBef>
                  <a:buBlip>
                    <a:blip r:embed="rId4"/>
                  </a:buBlip>
                  <a:defRPr>
                    <a:solidFill>
                      <a:schemeClr val="tx1"/>
                    </a:solidFill>
                    <a:latin typeface="Arial" charset="0"/>
                    <a:ea typeface="MS PGothic" pitchFamily="34" charset="-128"/>
                    <a:cs typeface="Arial" charset="0"/>
                  </a:defRPr>
                </a:lvl1pPr>
                <a:lvl2pPr marL="742950" indent="-285750" defTabSz="457200" eaLnBrk="0" hangingPunct="0">
                  <a:spcBef>
                    <a:spcPct val="20000"/>
                  </a:spcBef>
                  <a:buChar char="–"/>
                  <a:defRPr>
                    <a:solidFill>
                      <a:schemeClr val="tx1"/>
                    </a:solidFill>
                    <a:latin typeface="Arial" charset="0"/>
                    <a:ea typeface="MS PGothic" pitchFamily="34" charset="-128"/>
                    <a:cs typeface="Arial" charset="0"/>
                  </a:defRPr>
                </a:lvl2pPr>
                <a:lvl3pPr marL="1143000" indent="-228600" defTabSz="457200" eaLnBrk="0" hangingPunct="0">
                  <a:spcBef>
                    <a:spcPct val="20000"/>
                  </a:spcBef>
                  <a:buChar char="•"/>
                  <a:defRPr>
                    <a:solidFill>
                      <a:schemeClr val="tx1"/>
                    </a:solidFill>
                    <a:latin typeface="Arial" charset="0"/>
                    <a:ea typeface="MS PGothic" pitchFamily="34" charset="-128"/>
                    <a:cs typeface="Arial" charset="0"/>
                  </a:defRPr>
                </a:lvl3pPr>
                <a:lvl4pPr marL="1600200" indent="-228600" defTabSz="457200" eaLnBrk="0" hangingPunct="0">
                  <a:spcBef>
                    <a:spcPct val="20000"/>
                  </a:spcBef>
                  <a:buChar char="–"/>
                  <a:defRPr>
                    <a:solidFill>
                      <a:schemeClr val="tx1"/>
                    </a:solidFill>
                    <a:latin typeface="Arial" charset="0"/>
                    <a:ea typeface="MS PGothic" pitchFamily="34" charset="-128"/>
                    <a:cs typeface="Arial" charset="0"/>
                  </a:defRPr>
                </a:lvl4pPr>
                <a:lvl5pPr marL="2057400" indent="-228600" defTabSz="457200" eaLnBrk="0" hangingPunct="0">
                  <a:spcBef>
                    <a:spcPct val="20000"/>
                  </a:spcBef>
                  <a:buChar char="»"/>
                  <a:defRPr>
                    <a:solidFill>
                      <a:schemeClr val="tx1"/>
                    </a:solidFill>
                    <a:latin typeface="Arial" charset="0"/>
                    <a:ea typeface="MS PGothic" pitchFamily="34" charset="-128"/>
                    <a:cs typeface="Arial" charset="0"/>
                  </a:defRPr>
                </a:lvl5pPr>
                <a:lvl6pPr marL="25146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lgn="ctr" eaLnBrk="1" fontAlgn="base" hangingPunct="1">
                  <a:spcAft>
                    <a:spcPct val="0"/>
                  </a:spcAft>
                  <a:buNone/>
                  <a:defRPr/>
                </a:pPr>
                <a:r>
                  <a:rPr lang="en-US" altLang="en-US" sz="1200" dirty="0">
                    <a:solidFill>
                      <a:srgbClr val="000000"/>
                    </a:solidFill>
                    <a:latin typeface="+mn-lt"/>
                  </a:rPr>
                  <a:t>~</a:t>
                </a:r>
                <a:r>
                  <a:rPr lang="el-GR" altLang="en-US" sz="1200" dirty="0">
                    <a:solidFill>
                      <a:srgbClr val="000000"/>
                    </a:solidFill>
                    <a:latin typeface="+mn-lt"/>
                  </a:rPr>
                  <a:t>τ</a:t>
                </a:r>
                <a:r>
                  <a:rPr lang="en-US" altLang="en-US" sz="1200" baseline="-25000" dirty="0">
                    <a:solidFill>
                      <a:srgbClr val="000000"/>
                    </a:solidFill>
                    <a:latin typeface="+mn-lt"/>
                  </a:rPr>
                  <a:t>d</a:t>
                </a:r>
                <a:r>
                  <a:rPr lang="en-US" altLang="en-US" sz="1200" dirty="0">
                    <a:solidFill>
                      <a:srgbClr val="000000"/>
                    </a:solidFill>
                    <a:latin typeface="+mn-lt"/>
                  </a:rPr>
                  <a:t>, 6-350ms   </a:t>
                </a:r>
              </a:p>
              <a:p>
                <a:pPr marL="0" marR="0" lvl="0" indent="0" algn="ctr" defTabSz="457200" eaLnBrk="1" fontAlgn="base" latinLnBrk="0" hangingPunct="1">
                  <a:lnSpc>
                    <a:spcPct val="100000"/>
                  </a:lnSpc>
                  <a:spcBef>
                    <a:spcPct val="20000"/>
                  </a:spcBef>
                  <a:spcAft>
                    <a:spcPct val="0"/>
                  </a:spcAft>
                  <a:buClrTx/>
                  <a:buSzTx/>
                  <a:buFontTx/>
                  <a:buNone/>
                  <a:tabLst/>
                  <a:defRPr/>
                </a:pPr>
                <a:r>
                  <a:rPr kumimoji="0" lang="en-US" altLang="en-US" sz="1200" b="0" i="0" u="none" strike="noStrike" kern="0" cap="none" spc="0" normalizeH="0" baseline="0" noProof="0" dirty="0" smtClean="0">
                    <a:ln>
                      <a:noFill/>
                    </a:ln>
                    <a:solidFill>
                      <a:srgbClr val="000000"/>
                    </a:solidFill>
                    <a:effectLst/>
                    <a:uLnTx/>
                    <a:uFillTx/>
                    <a:latin typeface="+mn-lt"/>
                  </a:rPr>
                  <a:t>   </a:t>
                </a:r>
              </a:p>
            </p:txBody>
          </p:sp>
          <p:cxnSp>
            <p:nvCxnSpPr>
              <p:cNvPr id="14" name="Straight Arrow Connector 13"/>
              <p:cNvCxnSpPr/>
              <p:nvPr/>
            </p:nvCxnSpPr>
            <p:spPr bwMode="auto">
              <a:xfrm>
                <a:off x="740664" y="2514600"/>
                <a:ext cx="7909560" cy="0"/>
              </a:xfrm>
              <a:prstGeom prst="straightConnector1">
                <a:avLst/>
              </a:prstGeom>
              <a:noFill/>
              <a:ln w="12700" cap="flat" cmpd="sng" algn="ctr">
                <a:solidFill>
                  <a:srgbClr val="000000"/>
                </a:solidFill>
                <a:prstDash val="solid"/>
                <a:tailEnd type="triangle"/>
              </a:ln>
              <a:effectLst>
                <a:outerShdw blurRad="40000" dist="20000" dir="5400000" rotWithShape="0">
                  <a:srgbClr val="000000">
                    <a:alpha val="38000"/>
                  </a:srgbClr>
                </a:outerShdw>
              </a:effectLst>
            </p:spPr>
          </p:cxnSp>
          <p:cxnSp>
            <p:nvCxnSpPr>
              <p:cNvPr id="15" name="Straight Arrow Connector 208"/>
              <p:cNvCxnSpPr>
                <a:cxnSpLocks noChangeShapeType="1"/>
              </p:cNvCxnSpPr>
              <p:nvPr/>
            </p:nvCxnSpPr>
            <p:spPr bwMode="auto">
              <a:xfrm flipV="1">
                <a:off x="747647" y="1295400"/>
                <a:ext cx="0" cy="1209843"/>
              </a:xfrm>
              <a:prstGeom prst="straightConnector1">
                <a:avLst/>
              </a:prstGeom>
              <a:noFill/>
              <a:ln w="1905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Rectangle 15"/>
              <p:cNvSpPr/>
              <p:nvPr/>
            </p:nvSpPr>
            <p:spPr bwMode="auto">
              <a:xfrm>
                <a:off x="758952" y="2085976"/>
                <a:ext cx="91440" cy="428625"/>
              </a:xfrm>
              <a:prstGeom prst="rect">
                <a:avLst/>
              </a:prstGeom>
              <a:solidFill>
                <a:srgbClr val="333399">
                  <a:lumMod val="40000"/>
                  <a:lumOff val="60000"/>
                </a:srgbClr>
              </a:solidFill>
              <a:ln w="9525" cap="flat" cmpd="sng" algn="ctr">
                <a:noFill/>
                <a:prstDash val="solid"/>
              </a:ln>
              <a:effectLst>
                <a:outerShdw blurRad="40000" dist="23000" dir="5400000" rotWithShape="0">
                  <a:srgbClr val="000000">
                    <a:alpha val="35000"/>
                  </a:srgbClr>
                </a:outerShdw>
              </a:effectLst>
            </p:spPr>
            <p:txBody>
              <a:bodyPr anchor="ctr"/>
              <a:lstStyle>
                <a:lvl1pPr>
                  <a:spcBef>
                    <a:spcPct val="20000"/>
                  </a:spcBef>
                  <a:buBlip>
                    <a:blip r:embed="rId4"/>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altLang="en-US" sz="1200" b="0" i="0" u="none" strike="noStrike" kern="0" cap="none" spc="0" normalizeH="0" baseline="0" noProof="0">
                  <a:ln>
                    <a:noFill/>
                  </a:ln>
                  <a:solidFill>
                    <a:srgbClr val="FFFFFF"/>
                  </a:solidFill>
                  <a:effectLst/>
                  <a:uLnTx/>
                  <a:uFillTx/>
                  <a:latin typeface="+mn-lt"/>
                  <a:ea typeface="MS PGothic" pitchFamily="34" charset="-128"/>
                  <a:cs typeface="Arial" pitchFamily="34" charset="0"/>
                </a:endParaRPr>
              </a:p>
            </p:txBody>
          </p:sp>
          <p:sp>
            <p:nvSpPr>
              <p:cNvPr id="17" name="Rectangle 16"/>
              <p:cNvSpPr/>
              <p:nvPr/>
            </p:nvSpPr>
            <p:spPr bwMode="auto">
              <a:xfrm>
                <a:off x="8311896" y="2084800"/>
                <a:ext cx="91440" cy="433388"/>
              </a:xfrm>
              <a:prstGeom prst="rect">
                <a:avLst/>
              </a:prstGeom>
              <a:solidFill>
                <a:srgbClr val="BBE0E3">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lvl1pPr>
                  <a:spcBef>
                    <a:spcPct val="20000"/>
                  </a:spcBef>
                  <a:buBlip>
                    <a:blip r:embed="rId4"/>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altLang="en-US" sz="1200" b="0" i="0" u="none" strike="noStrike" kern="0" cap="none" spc="0" normalizeH="0" baseline="0" noProof="0">
                  <a:ln>
                    <a:noFill/>
                  </a:ln>
                  <a:solidFill>
                    <a:srgbClr val="FFFFFF"/>
                  </a:solidFill>
                  <a:effectLst/>
                  <a:uLnTx/>
                  <a:uFillTx/>
                  <a:latin typeface="+mn-lt"/>
                  <a:ea typeface="MS PGothic" pitchFamily="34" charset="-128"/>
                  <a:cs typeface="Arial" pitchFamily="34" charset="0"/>
                </a:endParaRPr>
              </a:p>
            </p:txBody>
          </p:sp>
          <p:cxnSp>
            <p:nvCxnSpPr>
              <p:cNvPr id="18" name="Straight Arrow Connector 264"/>
              <p:cNvCxnSpPr>
                <a:cxnSpLocks noChangeShapeType="1"/>
                <a:stCxn id="16" idx="2"/>
                <a:endCxn id="16" idx="0"/>
              </p:cNvCxnSpPr>
              <p:nvPr/>
            </p:nvCxnSpPr>
            <p:spPr bwMode="auto">
              <a:xfrm flipV="1">
                <a:off x="804671" y="2085974"/>
                <a:ext cx="0" cy="428625"/>
              </a:xfrm>
              <a:prstGeom prst="straightConnector1">
                <a:avLst/>
              </a:prstGeom>
              <a:noFill/>
              <a:ln w="25400" algn="ctr">
                <a:solidFill>
                  <a:srgbClr val="99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Arrow Connector 119"/>
              <p:cNvCxnSpPr>
                <a:cxnSpLocks noChangeShapeType="1"/>
                <a:stCxn id="17" idx="0"/>
                <a:endCxn id="17" idx="2"/>
              </p:cNvCxnSpPr>
              <p:nvPr/>
            </p:nvCxnSpPr>
            <p:spPr bwMode="auto">
              <a:xfrm>
                <a:off x="8357616" y="2084800"/>
                <a:ext cx="0" cy="433388"/>
              </a:xfrm>
              <a:prstGeom prst="straightConnector1">
                <a:avLst/>
              </a:prstGeom>
              <a:noFill/>
              <a:ln w="25400" algn="ctr">
                <a:solidFill>
                  <a:srgbClr val="99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Rectangle 19"/>
              <p:cNvSpPr/>
              <p:nvPr/>
            </p:nvSpPr>
            <p:spPr bwMode="auto">
              <a:xfrm>
                <a:off x="3255264" y="2084799"/>
                <a:ext cx="91440" cy="433387"/>
              </a:xfrm>
              <a:prstGeom prst="rect">
                <a:avLst/>
              </a:prstGeom>
              <a:solidFill>
                <a:srgbClr val="BBE0E3">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lvl1pPr>
                  <a:spcBef>
                    <a:spcPct val="20000"/>
                  </a:spcBef>
                  <a:buBlip>
                    <a:blip r:embed="rId4"/>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altLang="en-US" sz="1200" b="0" i="0" u="none" strike="noStrike" kern="0" cap="none" spc="0" normalizeH="0" baseline="0" noProof="0">
                  <a:ln>
                    <a:noFill/>
                  </a:ln>
                  <a:solidFill>
                    <a:srgbClr val="FFFFFF"/>
                  </a:solidFill>
                  <a:effectLst/>
                  <a:uLnTx/>
                  <a:uFillTx/>
                  <a:latin typeface="+mn-lt"/>
                  <a:ea typeface="MS PGothic" pitchFamily="34" charset="-128"/>
                  <a:cs typeface="Arial" pitchFamily="34" charset="0"/>
                </a:endParaRPr>
              </a:p>
            </p:txBody>
          </p:sp>
          <p:cxnSp>
            <p:nvCxnSpPr>
              <p:cNvPr id="21" name="Straight Arrow Connector 264"/>
              <p:cNvCxnSpPr>
                <a:cxnSpLocks noChangeShapeType="1"/>
                <a:stCxn id="20" idx="2"/>
                <a:endCxn id="20" idx="0"/>
              </p:cNvCxnSpPr>
              <p:nvPr/>
            </p:nvCxnSpPr>
            <p:spPr bwMode="auto">
              <a:xfrm flipV="1">
                <a:off x="3300984" y="2084799"/>
                <a:ext cx="0" cy="433387"/>
              </a:xfrm>
              <a:prstGeom prst="straightConnector1">
                <a:avLst/>
              </a:prstGeom>
              <a:noFill/>
              <a:ln w="25400" algn="ctr">
                <a:solidFill>
                  <a:srgbClr val="9900CC"/>
                </a:solidFill>
                <a:round/>
                <a:headEnd type="triangle" w="med"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Rectangle 21"/>
              <p:cNvSpPr/>
              <p:nvPr/>
            </p:nvSpPr>
            <p:spPr bwMode="auto">
              <a:xfrm>
                <a:off x="5815584" y="2084799"/>
                <a:ext cx="91440" cy="433387"/>
              </a:xfrm>
              <a:prstGeom prst="rect">
                <a:avLst/>
              </a:prstGeom>
              <a:solidFill>
                <a:srgbClr val="333399">
                  <a:lumMod val="40000"/>
                  <a:lumOff val="60000"/>
                </a:srgbClr>
              </a:solidFill>
              <a:ln w="9525" cap="flat" cmpd="sng" algn="ctr">
                <a:noFill/>
                <a:prstDash val="solid"/>
              </a:ln>
              <a:effectLst>
                <a:outerShdw blurRad="40000" dist="23000" dir="5400000" rotWithShape="0">
                  <a:srgbClr val="000000">
                    <a:alpha val="35000"/>
                  </a:srgbClr>
                </a:outerShdw>
              </a:effectLst>
            </p:spPr>
            <p:txBody>
              <a:bodyPr anchor="ctr"/>
              <a:lstStyle>
                <a:lvl1pPr>
                  <a:spcBef>
                    <a:spcPct val="20000"/>
                  </a:spcBef>
                  <a:buBlip>
                    <a:blip r:embed="rId4"/>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altLang="en-US" sz="1200" b="0" i="0" u="none" strike="noStrike" kern="0" cap="none" spc="0" normalizeH="0" baseline="0" noProof="0">
                  <a:ln>
                    <a:noFill/>
                  </a:ln>
                  <a:solidFill>
                    <a:srgbClr val="FFFFFF"/>
                  </a:solidFill>
                  <a:effectLst/>
                  <a:uLnTx/>
                  <a:uFillTx/>
                  <a:latin typeface="+mn-lt"/>
                  <a:ea typeface="MS PGothic" pitchFamily="34" charset="-128"/>
                  <a:cs typeface="Arial" pitchFamily="34" charset="0"/>
                </a:endParaRPr>
              </a:p>
            </p:txBody>
          </p:sp>
          <p:cxnSp>
            <p:nvCxnSpPr>
              <p:cNvPr id="23" name="Straight Arrow Connector 264"/>
              <p:cNvCxnSpPr>
                <a:cxnSpLocks noChangeShapeType="1"/>
                <a:stCxn id="22" idx="2"/>
                <a:endCxn id="22" idx="0"/>
              </p:cNvCxnSpPr>
              <p:nvPr/>
            </p:nvCxnSpPr>
            <p:spPr bwMode="auto">
              <a:xfrm flipV="1">
                <a:off x="5861304" y="2084799"/>
                <a:ext cx="0" cy="433387"/>
              </a:xfrm>
              <a:prstGeom prst="straightConnector1">
                <a:avLst/>
              </a:prstGeom>
              <a:noFill/>
              <a:ln w="25400" algn="ctr">
                <a:solidFill>
                  <a:srgbClr val="99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Arrow Connector 194"/>
              <p:cNvCxnSpPr>
                <a:cxnSpLocks noChangeShapeType="1"/>
                <a:stCxn id="20" idx="3"/>
                <a:endCxn id="22" idx="1"/>
              </p:cNvCxnSpPr>
              <p:nvPr/>
            </p:nvCxnSpPr>
            <p:spPr bwMode="auto">
              <a:xfrm>
                <a:off x="3346704" y="2301493"/>
                <a:ext cx="2468880" cy="0"/>
              </a:xfrm>
              <a:prstGeom prst="straightConnector1">
                <a:avLst/>
              </a:prstGeom>
              <a:noFill/>
              <a:ln w="9525" algn="ctr">
                <a:solidFill>
                  <a:srgbClr val="000000"/>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TextBox 351"/>
              <p:cNvSpPr txBox="1">
                <a:spLocks noChangeArrowheads="1"/>
              </p:cNvSpPr>
              <p:nvPr/>
            </p:nvSpPr>
            <p:spPr bwMode="auto">
              <a:xfrm>
                <a:off x="3779520" y="1954241"/>
                <a:ext cx="119773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8" charset="0"/>
                    <a:ea typeface="MS PGothic" pitchFamily="34" charset="-128"/>
                  </a:defRPr>
                </a:lvl1pPr>
                <a:lvl2pPr marL="742950" indent="-285750" eaLnBrk="0" hangingPunct="0">
                  <a:defRPr sz="2400">
                    <a:solidFill>
                      <a:schemeClr val="tx1"/>
                    </a:solidFill>
                    <a:latin typeface="Times" pitchFamily="18" charset="0"/>
                    <a:ea typeface="MS PGothic" pitchFamily="34" charset="-128"/>
                  </a:defRPr>
                </a:lvl2pPr>
                <a:lvl3pPr marL="1143000" indent="-228600" eaLnBrk="0" hangingPunct="0">
                  <a:defRPr sz="2400">
                    <a:solidFill>
                      <a:schemeClr val="tx1"/>
                    </a:solidFill>
                    <a:latin typeface="Times" pitchFamily="18" charset="0"/>
                    <a:ea typeface="MS PGothic" pitchFamily="34" charset="-128"/>
                  </a:defRPr>
                </a:lvl3pPr>
                <a:lvl4pPr marL="1600200" indent="-228600" eaLnBrk="0" hangingPunct="0">
                  <a:defRPr sz="2400">
                    <a:solidFill>
                      <a:schemeClr val="tx1"/>
                    </a:solidFill>
                    <a:latin typeface="Times" pitchFamily="18" charset="0"/>
                    <a:ea typeface="MS PGothic" pitchFamily="34" charset="-128"/>
                  </a:defRPr>
                </a:lvl4pPr>
                <a:lvl5pPr marL="2057400" indent="-228600" eaLnBrk="0" hangingPunct="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pPr algn="ctr" eaLnBrk="1" fontAlgn="base" hangingPunct="1">
                  <a:spcAft>
                    <a:spcPct val="0"/>
                  </a:spcAft>
                  <a:buFontTx/>
                  <a:buNone/>
                </a:pPr>
                <a:r>
                  <a:rPr lang="en-US" altLang="en-US" sz="1200" dirty="0">
                    <a:solidFill>
                      <a:srgbClr val="000000"/>
                    </a:solidFill>
                    <a:latin typeface="+mn-lt"/>
                  </a:rPr>
                  <a:t>~</a:t>
                </a:r>
                <a:r>
                  <a:rPr lang="el-GR" altLang="en-US" sz="1200" dirty="0">
                    <a:solidFill>
                      <a:srgbClr val="000000"/>
                    </a:solidFill>
                    <a:latin typeface="+mn-lt"/>
                  </a:rPr>
                  <a:t>τ</a:t>
                </a:r>
                <a:r>
                  <a:rPr lang="en-US" altLang="en-US" sz="1200" baseline="-25000" dirty="0">
                    <a:solidFill>
                      <a:srgbClr val="000000"/>
                    </a:solidFill>
                    <a:latin typeface="+mn-lt"/>
                  </a:rPr>
                  <a:t>d</a:t>
                </a:r>
                <a:r>
                  <a:rPr lang="en-US" altLang="en-US" sz="1200" dirty="0">
                    <a:solidFill>
                      <a:srgbClr val="000000"/>
                    </a:solidFill>
                    <a:latin typeface="+mn-lt"/>
                  </a:rPr>
                  <a:t>, 6-350ms   </a:t>
                </a:r>
              </a:p>
            </p:txBody>
          </p:sp>
          <p:cxnSp>
            <p:nvCxnSpPr>
              <p:cNvPr id="26" name="Straight Arrow Connector 194"/>
              <p:cNvCxnSpPr>
                <a:cxnSpLocks noChangeShapeType="1"/>
                <a:stCxn id="22" idx="3"/>
                <a:endCxn id="17" idx="1"/>
              </p:cNvCxnSpPr>
              <p:nvPr/>
            </p:nvCxnSpPr>
            <p:spPr bwMode="auto">
              <a:xfrm>
                <a:off x="5907024" y="2301493"/>
                <a:ext cx="2404872" cy="1"/>
              </a:xfrm>
              <a:prstGeom prst="straightConnector1">
                <a:avLst/>
              </a:prstGeom>
              <a:noFill/>
              <a:ln w="9525" algn="ctr">
                <a:solidFill>
                  <a:srgbClr val="000000"/>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TextBox 353"/>
              <p:cNvSpPr txBox="1">
                <a:spLocks noChangeArrowheads="1"/>
              </p:cNvSpPr>
              <p:nvPr/>
            </p:nvSpPr>
            <p:spPr bwMode="auto">
              <a:xfrm>
                <a:off x="6642747" y="2061963"/>
                <a:ext cx="111280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8" charset="0"/>
                    <a:ea typeface="MS PGothic" pitchFamily="34" charset="-128"/>
                  </a:defRPr>
                </a:lvl1pPr>
                <a:lvl2pPr marL="742950" indent="-285750" eaLnBrk="0" hangingPunct="0">
                  <a:defRPr sz="2400">
                    <a:solidFill>
                      <a:schemeClr val="tx1"/>
                    </a:solidFill>
                    <a:latin typeface="Times" pitchFamily="18" charset="0"/>
                    <a:ea typeface="MS PGothic" pitchFamily="34" charset="-128"/>
                  </a:defRPr>
                </a:lvl2pPr>
                <a:lvl3pPr marL="1143000" indent="-228600" eaLnBrk="0" hangingPunct="0">
                  <a:defRPr sz="2400">
                    <a:solidFill>
                      <a:schemeClr val="tx1"/>
                    </a:solidFill>
                    <a:latin typeface="Times" pitchFamily="18" charset="0"/>
                    <a:ea typeface="MS PGothic" pitchFamily="34" charset="-128"/>
                  </a:defRPr>
                </a:lvl3pPr>
                <a:lvl4pPr marL="1600200" indent="-228600" eaLnBrk="0" hangingPunct="0">
                  <a:defRPr sz="2400">
                    <a:solidFill>
                      <a:schemeClr val="tx1"/>
                    </a:solidFill>
                    <a:latin typeface="Times" pitchFamily="18" charset="0"/>
                    <a:ea typeface="MS PGothic" pitchFamily="34" charset="-128"/>
                  </a:defRPr>
                </a:lvl4pPr>
                <a:lvl5pPr marL="2057400" indent="-228600" eaLnBrk="0" hangingPunct="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pPr algn="ctr" eaLnBrk="1" fontAlgn="base" hangingPunct="1">
                  <a:spcAft>
                    <a:spcPct val="0"/>
                  </a:spcAft>
                  <a:buFontTx/>
                  <a:buNone/>
                </a:pPr>
                <a:r>
                  <a:rPr lang="en-US" altLang="en-US" sz="1200" dirty="0">
                    <a:solidFill>
                      <a:srgbClr val="000000"/>
                    </a:solidFill>
                    <a:latin typeface="+mn-lt"/>
                  </a:rPr>
                  <a:t>~</a:t>
                </a:r>
                <a:r>
                  <a:rPr lang="el-GR" altLang="en-US" sz="1200" dirty="0">
                    <a:solidFill>
                      <a:srgbClr val="000000"/>
                    </a:solidFill>
                    <a:latin typeface="+mn-lt"/>
                  </a:rPr>
                  <a:t>τ</a:t>
                </a:r>
                <a:r>
                  <a:rPr lang="en-US" altLang="en-US" sz="1200" baseline="-25000" dirty="0">
                    <a:solidFill>
                      <a:srgbClr val="000000"/>
                    </a:solidFill>
                    <a:latin typeface="+mn-lt"/>
                  </a:rPr>
                  <a:t>d</a:t>
                </a:r>
                <a:r>
                  <a:rPr lang="en-US" altLang="en-US" sz="1200" dirty="0">
                    <a:solidFill>
                      <a:srgbClr val="000000"/>
                    </a:solidFill>
                    <a:latin typeface="+mn-lt"/>
                  </a:rPr>
                  <a:t>, 6-350ms   </a:t>
                </a:r>
              </a:p>
            </p:txBody>
          </p:sp>
          <p:cxnSp>
            <p:nvCxnSpPr>
              <p:cNvPr id="28" name="Straight Arrow Connector 27"/>
              <p:cNvCxnSpPr/>
              <p:nvPr/>
            </p:nvCxnSpPr>
            <p:spPr bwMode="auto">
              <a:xfrm>
                <a:off x="5557828" y="2133601"/>
                <a:ext cx="258009" cy="0"/>
              </a:xfrm>
              <a:prstGeom prst="straightConnector1">
                <a:avLst/>
              </a:prstGeom>
              <a:solidFill>
                <a:srgbClr val="BBE0E3"/>
              </a:solidFill>
              <a:ln w="9525" cap="flat" cmpd="sng" algn="ctr">
                <a:solidFill>
                  <a:srgbClr val="000000"/>
                </a:solidFill>
                <a:prstDash val="solid"/>
                <a:round/>
                <a:headEnd type="none" w="med" len="med"/>
                <a:tailEnd type="stealth" w="sm"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Arrow Connector 28"/>
              <p:cNvCxnSpPr/>
              <p:nvPr/>
            </p:nvCxnSpPr>
            <p:spPr bwMode="auto">
              <a:xfrm flipH="1" flipV="1">
                <a:off x="5894428" y="2133601"/>
                <a:ext cx="277772" cy="1238"/>
              </a:xfrm>
              <a:prstGeom prst="straightConnector1">
                <a:avLst/>
              </a:prstGeom>
              <a:solidFill>
                <a:srgbClr val="BBE0E3"/>
              </a:solidFill>
              <a:ln w="9525" cap="flat" cmpd="sng" algn="ctr">
                <a:solidFill>
                  <a:srgbClr val="000000"/>
                </a:solidFill>
                <a:prstDash val="solid"/>
                <a:round/>
                <a:headEnd type="none" w="med" len="med"/>
                <a:tailEnd type="stealth" w="sm"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TextBox 458"/>
              <p:cNvSpPr txBox="1">
                <a:spLocks noChangeArrowheads="1"/>
              </p:cNvSpPr>
              <p:nvPr/>
            </p:nvSpPr>
            <p:spPr bwMode="auto">
              <a:xfrm>
                <a:off x="1033587" y="1752600"/>
                <a:ext cx="16818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8" charset="0"/>
                    <a:ea typeface="MS PGothic" pitchFamily="34" charset="-128"/>
                  </a:defRPr>
                </a:lvl1pPr>
                <a:lvl2pPr marL="742950" indent="-285750" eaLnBrk="0" hangingPunct="0">
                  <a:defRPr sz="2400">
                    <a:solidFill>
                      <a:schemeClr val="tx1"/>
                    </a:solidFill>
                    <a:latin typeface="Times" pitchFamily="18" charset="0"/>
                    <a:ea typeface="MS PGothic" pitchFamily="34" charset="-128"/>
                  </a:defRPr>
                </a:lvl2pPr>
                <a:lvl3pPr marL="1143000" indent="-228600" eaLnBrk="0" hangingPunct="0">
                  <a:defRPr sz="2400">
                    <a:solidFill>
                      <a:schemeClr val="tx1"/>
                    </a:solidFill>
                    <a:latin typeface="Times" pitchFamily="18" charset="0"/>
                    <a:ea typeface="MS PGothic" pitchFamily="34" charset="-128"/>
                  </a:defRPr>
                </a:lvl3pPr>
                <a:lvl4pPr marL="1600200" indent="-228600" eaLnBrk="0" hangingPunct="0">
                  <a:defRPr sz="2400">
                    <a:solidFill>
                      <a:schemeClr val="tx1"/>
                    </a:solidFill>
                    <a:latin typeface="Times" pitchFamily="18" charset="0"/>
                    <a:ea typeface="MS PGothic" pitchFamily="34" charset="-128"/>
                  </a:defRPr>
                </a:lvl4pPr>
                <a:lvl5pPr marL="2057400" indent="-228600" eaLnBrk="0" hangingPunct="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pPr algn="ctr" eaLnBrk="1" fontAlgn="base" hangingPunct="1">
                  <a:spcAft>
                    <a:spcPct val="0"/>
                  </a:spcAft>
                  <a:buFontTx/>
                  <a:buNone/>
                </a:pPr>
                <a:r>
                  <a:rPr lang="en-US" altLang="en-US" sz="1200" dirty="0" smtClean="0">
                    <a:solidFill>
                      <a:srgbClr val="000000"/>
                    </a:solidFill>
                    <a:latin typeface="+mn-lt"/>
                  </a:rPr>
                  <a:t>~N+1/2 turns in the ring</a:t>
                </a:r>
                <a:endParaRPr lang="en-US" altLang="en-US" sz="1200" dirty="0">
                  <a:solidFill>
                    <a:srgbClr val="000000"/>
                  </a:solidFill>
                  <a:latin typeface="+mn-lt"/>
                </a:endParaRPr>
              </a:p>
            </p:txBody>
          </p:sp>
          <p:cxnSp>
            <p:nvCxnSpPr>
              <p:cNvPr id="31" name="Straight Arrow Connector 30"/>
              <p:cNvCxnSpPr>
                <a:cxnSpLocks noChangeShapeType="1"/>
              </p:cNvCxnSpPr>
              <p:nvPr/>
            </p:nvCxnSpPr>
            <p:spPr bwMode="auto">
              <a:xfrm>
                <a:off x="762000" y="1983432"/>
                <a:ext cx="2493264" cy="3969"/>
              </a:xfrm>
              <a:prstGeom prst="straightConnector1">
                <a:avLst/>
              </a:prstGeom>
              <a:noFill/>
              <a:ln w="9525" algn="ctr">
                <a:solidFill>
                  <a:srgbClr val="000000"/>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0" name="TextBox 647"/>
            <p:cNvSpPr txBox="1">
              <a:spLocks noChangeArrowheads="1"/>
            </p:cNvSpPr>
            <p:nvPr/>
          </p:nvSpPr>
          <p:spPr bwMode="auto">
            <a:xfrm>
              <a:off x="5280089" y="1685919"/>
              <a:ext cx="16866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Blip>
                  <a:blip r:embed="rId4"/>
                </a:buBlip>
                <a:defRPr>
                  <a:solidFill>
                    <a:schemeClr val="tx1"/>
                  </a:solidFill>
                  <a:latin typeface="Arial" charset="0"/>
                  <a:ea typeface="MS PGothic" pitchFamily="34" charset="-128"/>
                  <a:cs typeface="Arial" charset="0"/>
                </a:defRPr>
              </a:lvl1pPr>
              <a:lvl2pPr marL="742950" indent="-285750" eaLnBrk="0" hangingPunct="0">
                <a:spcBef>
                  <a:spcPct val="20000"/>
                </a:spcBef>
                <a:buChar char="–"/>
                <a:defRPr>
                  <a:solidFill>
                    <a:schemeClr val="tx1"/>
                  </a:solidFill>
                  <a:latin typeface="Arial" charset="0"/>
                  <a:ea typeface="MS PGothic" pitchFamily="34" charset="-128"/>
                  <a:cs typeface="Arial" charset="0"/>
                </a:defRPr>
              </a:lvl2pPr>
              <a:lvl3pPr marL="1143000" indent="-228600" eaLnBrk="0" hangingPunct="0">
                <a:spcBef>
                  <a:spcPct val="20000"/>
                </a:spcBef>
                <a:buChar char="•"/>
                <a:defRPr>
                  <a:solidFill>
                    <a:schemeClr val="tx1"/>
                  </a:solidFill>
                  <a:latin typeface="Arial" charset="0"/>
                  <a:ea typeface="MS PGothic" pitchFamily="34" charset="-128"/>
                  <a:cs typeface="Arial" charset="0"/>
                </a:defRPr>
              </a:lvl3pPr>
              <a:lvl4pPr marL="1600200" indent="-228600" eaLnBrk="0" hangingPunct="0">
                <a:spcBef>
                  <a:spcPct val="20000"/>
                </a:spcBef>
                <a:buChar char="–"/>
                <a:defRPr>
                  <a:solidFill>
                    <a:schemeClr val="tx1"/>
                  </a:solidFill>
                  <a:latin typeface="Arial" charset="0"/>
                  <a:ea typeface="MS PGothic" pitchFamily="34" charset="-128"/>
                  <a:cs typeface="Arial" charset="0"/>
                </a:defRPr>
              </a:lvl4pPr>
              <a:lvl5pPr marL="2057400" indent="-228600" eaLnBrk="0" hangingPunct="0">
                <a:spcBef>
                  <a:spcPct val="20000"/>
                </a:spcBef>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fontAlgn="base">
                <a:spcBef>
                  <a:spcPct val="0"/>
                </a:spcBef>
                <a:spcAft>
                  <a:spcPct val="0"/>
                </a:spcAft>
                <a:buFontTx/>
                <a:buNone/>
              </a:pPr>
              <a:r>
                <a:rPr lang="en-US" altLang="en-US" sz="1200" dirty="0" smtClean="0">
                  <a:solidFill>
                    <a:srgbClr val="C00000"/>
                  </a:solidFill>
                  <a:latin typeface="+mn-lt"/>
                </a:rPr>
                <a:t>Each bunch train 3.23µs</a:t>
              </a:r>
            </a:p>
          </p:txBody>
        </p:sp>
      </p:grpSp>
      <mc:AlternateContent xmlns:mc="http://schemas.openxmlformats.org/markup-compatibility/2006" xmlns:a14="http://schemas.microsoft.com/office/drawing/2010/main">
        <mc:Choice Requires="a14">
          <p:sp>
            <p:nvSpPr>
              <p:cNvPr id="150" name="TextBox 149"/>
              <p:cNvSpPr txBox="1"/>
              <p:nvPr/>
            </p:nvSpPr>
            <p:spPr>
              <a:xfrm>
                <a:off x="728663" y="4495800"/>
                <a:ext cx="8099425" cy="1704313"/>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Each bunch train from the gun is 3.2-3.5µs, shorter than the CEBAF circumference 4.2µs</a:t>
                </a:r>
              </a:p>
              <a:p>
                <a:pPr marL="285750" indent="-285750">
                  <a:buFont typeface="Arial" panose="020B0604020202020204" pitchFamily="34" charset="0"/>
                  <a:buChar char="•"/>
                </a:pPr>
                <a:r>
                  <a:rPr lang="en-US" sz="1600" dirty="0" smtClean="0"/>
                  <a:t>This time structure is independent of ring RF frequency</a:t>
                </a:r>
              </a:p>
              <a:p>
                <a:pPr marL="285750" indent="-285750">
                  <a:buFont typeface="Arial" panose="020B0604020202020204" pitchFamily="34" charset="0"/>
                  <a:buChar char="•"/>
                </a:pPr>
                <a:r>
                  <a:rPr lang="en-US" sz="1600" dirty="0" smtClean="0"/>
                  <a:t>Head of the bunch train won’t see the tail in CEBAF</a:t>
                </a:r>
              </a:p>
              <a:p>
                <a:pPr marL="285750" indent="-285750">
                  <a:buFont typeface="Arial" panose="020B0604020202020204" pitchFamily="34" charset="0"/>
                  <a:buChar char="•"/>
                </a:pPr>
                <a:r>
                  <a:rPr lang="en-US" sz="1600" dirty="0" smtClean="0"/>
                  <a:t>Multi-pass BBU won’t be an issue</a:t>
                </a:r>
              </a:p>
              <a:p>
                <a:pPr marL="285750" indent="-285750">
                  <a:buFont typeface="Arial" panose="020B0604020202020204" pitchFamily="34" charset="0"/>
                  <a:buChar char="•"/>
                </a:pPr>
                <a:r>
                  <a:rPr lang="en-US" sz="1600" dirty="0" smtClean="0"/>
                  <a:t>Beam can gain up to </a:t>
                </a:r>
                <a14:m>
                  <m:oMath xmlns:m="http://schemas.openxmlformats.org/officeDocument/2006/math">
                    <m:f>
                      <m:fPr>
                        <m:ctrlPr>
                          <a:rPr lang="en-US" sz="1600" i="1" smtClean="0">
                            <a:latin typeface="Cambria Math"/>
                          </a:rPr>
                        </m:ctrlPr>
                      </m:fPr>
                      <m:num>
                        <m:r>
                          <a:rPr lang="en-US" sz="1600" b="0" i="1" smtClean="0">
                            <a:latin typeface="Cambria Math"/>
                          </a:rPr>
                          <m:t>5.5</m:t>
                        </m:r>
                        <m:r>
                          <a:rPr lang="en-US" sz="1600" b="0" i="1" smtClean="0">
                            <a:latin typeface="Cambria Math"/>
                          </a:rPr>
                          <m:t>𝑀𝑊</m:t>
                        </m:r>
                        <m:r>
                          <a:rPr lang="en-US" sz="1600" b="0" i="1" smtClean="0">
                            <a:latin typeface="Cambria Math"/>
                            <a:ea typeface="Cambria Math"/>
                          </a:rPr>
                          <m:t>∙4.2</m:t>
                        </m:r>
                        <m:r>
                          <a:rPr lang="en-US" sz="1600" b="0" i="1" smtClean="0">
                            <a:latin typeface="Cambria Math"/>
                            <a:ea typeface="Cambria Math"/>
                          </a:rPr>
                          <m:t>𝜇</m:t>
                        </m:r>
                        <m:r>
                          <a:rPr lang="en-US" sz="1600" b="0" i="1" smtClean="0">
                            <a:latin typeface="Cambria Math"/>
                            <a:ea typeface="Cambria Math"/>
                          </a:rPr>
                          <m:t>𝑠</m:t>
                        </m:r>
                      </m:num>
                      <m:den>
                        <m:r>
                          <a:rPr lang="en-US" sz="1600" b="0" i="1" smtClean="0">
                            <a:latin typeface="Cambria Math"/>
                          </a:rPr>
                          <m:t>3.2</m:t>
                        </m:r>
                        <m:r>
                          <a:rPr lang="en-US" sz="1600" b="0" i="1" smtClean="0">
                            <a:latin typeface="Cambria Math"/>
                            <a:ea typeface="Cambria Math"/>
                          </a:rPr>
                          <m:t>𝜇</m:t>
                        </m:r>
                        <m:r>
                          <a:rPr lang="en-US" sz="1600" b="0" i="1" smtClean="0">
                            <a:latin typeface="Cambria Math"/>
                            <a:ea typeface="Cambria Math"/>
                          </a:rPr>
                          <m:t>𝑠</m:t>
                        </m:r>
                      </m:den>
                    </m:f>
                  </m:oMath>
                </a14:m>
                <a:r>
                  <a:rPr lang="en-US" sz="1600" dirty="0" smtClean="0"/>
                  <a:t> in pulsed power at different energy, </a:t>
                </a:r>
                <a:r>
                  <a:rPr lang="en-US" sz="1600" dirty="0"/>
                  <a:t>after </a:t>
                </a:r>
                <a:r>
                  <a:rPr lang="en-US" sz="1600" dirty="0" smtClean="0"/>
                  <a:t>5.5 passes in CEBAF; </a:t>
                </a:r>
                <a:r>
                  <a:rPr lang="en-US" sz="1600" dirty="0"/>
                  <a:t>c</a:t>
                </a:r>
                <a:r>
                  <a:rPr lang="en-US" sz="1600" dirty="0" smtClean="0"/>
                  <a:t>avity coupling need to be tuned with stub tuners for different energy.</a:t>
                </a:r>
                <a:endParaRPr lang="en-US" sz="1600" dirty="0"/>
              </a:p>
            </p:txBody>
          </p:sp>
        </mc:Choice>
        <mc:Fallback xmlns="">
          <p:sp>
            <p:nvSpPr>
              <p:cNvPr id="150" name="TextBox 149"/>
              <p:cNvSpPr txBox="1">
                <a:spLocks noRot="1" noChangeAspect="1" noMove="1" noResize="1" noEditPoints="1" noAdjustHandles="1" noChangeArrowheads="1" noChangeShapeType="1" noTextEdit="1"/>
              </p:cNvSpPr>
              <p:nvPr/>
            </p:nvSpPr>
            <p:spPr>
              <a:xfrm>
                <a:off x="728663" y="4495800"/>
                <a:ext cx="8099425" cy="1704313"/>
              </a:xfrm>
              <a:prstGeom prst="rect">
                <a:avLst/>
              </a:prstGeom>
              <a:blipFill rotWithShape="1">
                <a:blip r:embed="rId5"/>
                <a:stretch>
                  <a:fillRect l="-301" t="-1075" b="-3584"/>
                </a:stretch>
              </a:blipFill>
            </p:spPr>
            <p:txBody>
              <a:bodyPr/>
              <a:lstStyle/>
              <a:p>
                <a:r>
                  <a:rPr lang="en-US">
                    <a:noFill/>
                  </a:rPr>
                  <a:t> </a:t>
                </a:r>
              </a:p>
            </p:txBody>
          </p:sp>
        </mc:Fallback>
      </mc:AlternateContent>
    </p:spTree>
    <p:extLst>
      <p:ext uri="{BB962C8B-B14F-4D97-AF65-F5344CB8AC3E}">
        <p14:creationId xmlns:p14="http://schemas.microsoft.com/office/powerpoint/2010/main" val="188376780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JLab_PowerPoint1">
  <a:themeElements>
    <a:clrScheme name="JLab_PowerPoint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JLab_PowerPoint1">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JLab_PowerPoint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JLab_PowerPoint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JLab_PowerPoint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JLab_PowerPoint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JLab_PowerPoint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JLab_PowerPoint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JLab_PowerPoint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JLab_PowerPoint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JLab_PowerPoint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JLab_PowerPoint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JLab_PowerPoint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JLab_PowerPoint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21591</TotalTime>
  <Words>2402</Words>
  <Application>Microsoft Office PowerPoint</Application>
  <PresentationFormat>On-screen Show (4:3)</PresentationFormat>
  <Paragraphs>394</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1_JLab_PowerPoint1</vt:lpstr>
      <vt:lpstr>MEIC Electron Ring Injection from CEBAF</vt:lpstr>
      <vt:lpstr>Outline</vt:lpstr>
      <vt:lpstr>Overview of the MEIC Electron Complex</vt:lpstr>
      <vt:lpstr>Overview: MEIC e-ring</vt:lpstr>
      <vt:lpstr>Overview: CEBAF</vt:lpstr>
      <vt:lpstr>Frequency Matching</vt:lpstr>
      <vt:lpstr>Bunch Train Time Structure Injected into the e-ring</vt:lpstr>
      <vt:lpstr>Dealing with Frequency Change Required by Electron/Ion Ring Sync </vt:lpstr>
      <vt:lpstr>Bunch Train Time Structure in CEBAF </vt:lpstr>
      <vt:lpstr>Pulsed Operation of CEBAF and Gradient Droop</vt:lpstr>
      <vt:lpstr>Gradient Droop of CEBAF Cavities w/ CW RF Power</vt:lpstr>
      <vt:lpstr>Gradient Droop of CEBAF Cavities w/ pulsed RF Power</vt:lpstr>
      <vt:lpstr>Initial Injection Time</vt:lpstr>
      <vt:lpstr>Reduced Collision Rate</vt:lpstr>
      <vt:lpstr>Kicker Requirement</vt:lpstr>
      <vt:lpstr>Summary and Outlook</vt:lpstr>
      <vt:lpstr>Acknowledgements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Bunch Filling Pattern in CEBAF</dc:title>
  <dc:creator>Jiquan Guo</dc:creator>
  <cp:lastModifiedBy>Jiquan Guo</cp:lastModifiedBy>
  <cp:revision>363</cp:revision>
  <dcterms:created xsi:type="dcterms:W3CDTF">2014-11-18T14:03:43Z</dcterms:created>
  <dcterms:modified xsi:type="dcterms:W3CDTF">2015-10-05T00:27:28Z</dcterms:modified>
</cp:coreProperties>
</file>