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5" r:id="rId3"/>
    <p:sldId id="277" r:id="rId4"/>
    <p:sldId id="282" r:id="rId5"/>
    <p:sldId id="281" r:id="rId6"/>
    <p:sldId id="286" r:id="rId7"/>
    <p:sldId id="283" r:id="rId8"/>
    <p:sldId id="284" r:id="rId9"/>
    <p:sldId id="285" r:id="rId10"/>
    <p:sldId id="287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FF00"/>
    <a:srgbClr val="0033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76" y="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35608-120E-499E-B61B-34C122A501B8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862A2-7183-4BB1-B9B9-0A513F205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97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862A2-7183-4BB1-B9B9-0A513F20501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99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15EC4-445C-49AA-B539-875B6EA06A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9739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50000"/>
              <a:buFontTx/>
              <a:buBlip>
                <a:blip r:embed="rId2"/>
              </a:buBlip>
              <a:defRPr/>
            </a:lvl1pPr>
            <a:lvl3pPr>
              <a:buClrTx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621CD-FDE4-4A9C-867E-F9942A4409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56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C6ADF-CDF0-46B3-8210-9F393C9BF1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821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495800" y="6492875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5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096C14-8AB3-4C87-B24C-08338AAE80B5}" type="slidenum">
              <a:rPr lang="en-US" altLang="en-US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990600" y="6492875"/>
            <a:ext cx="3505200" cy="365125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500" b="1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725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MS PGothic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>
                <a:latin typeface="Comic Sans MS" panose="030F0702030302020204" pitchFamily="66" charset="0"/>
              </a:rPr>
              <a:t>Preliminary MEIC Ion </a:t>
            </a:r>
            <a:r>
              <a:rPr lang="en-US" sz="2400" dirty="0" smtClean="0">
                <a:latin typeface="Comic Sans MS" panose="030F0702030302020204" pitchFamily="66" charset="0"/>
              </a:rPr>
              <a:t>Beam Formation </a:t>
            </a:r>
            <a:r>
              <a:rPr lang="en-US" sz="2400" dirty="0">
                <a:latin typeface="Comic Sans MS" panose="030F0702030302020204" pitchFamily="66" charset="0"/>
              </a:rPr>
              <a:t>Scheme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Jiquan </a:t>
            </a:r>
            <a:r>
              <a:rPr lang="en-US" dirty="0" err="1" smtClean="0"/>
              <a:t>Guo</a:t>
            </a:r>
            <a:endParaRPr lang="en-US" dirty="0" smtClean="0"/>
          </a:p>
          <a:p>
            <a:r>
              <a:rPr lang="en-US" dirty="0" smtClean="0"/>
              <a:t>for the MEIC design study team</a:t>
            </a:r>
          </a:p>
          <a:p>
            <a:endParaRPr lang="en-US" dirty="0"/>
          </a:p>
          <a:p>
            <a:r>
              <a:rPr lang="en-US" dirty="0" smtClean="0"/>
              <a:t>Oct. 5, 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815EC4-445C-49AA-B539-875B6EA06A50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70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A preliminary ion beam formation scheme was presented</a:t>
            </a:r>
          </a:p>
          <a:p>
            <a:r>
              <a:rPr lang="en-US" dirty="0" smtClean="0">
                <a:latin typeface="+mn-lt"/>
              </a:rPr>
              <a:t>With Linac energy at 42MeV/u for </a:t>
            </a:r>
            <a:r>
              <a:rPr lang="en-US" dirty="0" err="1" smtClean="0">
                <a:latin typeface="+mn-lt"/>
              </a:rPr>
              <a:t>pb</a:t>
            </a:r>
            <a:r>
              <a:rPr lang="en-US" dirty="0" smtClean="0">
                <a:latin typeface="+mn-lt"/>
              </a:rPr>
              <a:t> and 130MeV for proton, this scheme is possible to form 0.5A beam current in the ion collider ring for ~30 min. However, we might need to upgrade to 56MeV/u </a:t>
            </a:r>
            <a:r>
              <a:rPr lang="en-US" dirty="0" err="1" smtClean="0">
                <a:latin typeface="+mn-lt"/>
              </a:rPr>
              <a:t>pb</a:t>
            </a:r>
            <a:r>
              <a:rPr lang="en-US" dirty="0" smtClean="0">
                <a:latin typeface="+mn-lt"/>
              </a:rPr>
              <a:t> to fit certain bunch splitting scheme.</a:t>
            </a:r>
          </a:p>
          <a:p>
            <a:r>
              <a:rPr lang="en-US" dirty="0" smtClean="0">
                <a:latin typeface="+mn-lt"/>
              </a:rPr>
              <a:t>If the ion collider ring beam current needs to be upgraded to 1.0A, energy upgrade is needed in the linac.</a:t>
            </a:r>
          </a:p>
          <a:p>
            <a:pPr lvl="0"/>
            <a:r>
              <a:rPr lang="en-US" dirty="0">
                <a:solidFill>
                  <a:srgbClr val="000000"/>
                </a:solidFill>
                <a:latin typeface="+mn-lt"/>
              </a:rPr>
              <a:t>7.9GeV booster energy is sufficient for 1.0A collider ring beam current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pPr lvl="0"/>
            <a:endParaRPr lang="en-US" dirty="0">
              <a:solidFill>
                <a:srgbClr val="000000"/>
              </a:solidFill>
              <a:latin typeface="+mn-lt"/>
            </a:endParaRPr>
          </a:p>
          <a:p>
            <a:r>
              <a:rPr lang="en-US" dirty="0" smtClean="0">
                <a:latin typeface="+mn-lt"/>
              </a:rPr>
              <a:t>The strip injection of the booster ring needs to be studied. </a:t>
            </a:r>
          </a:p>
          <a:p>
            <a:r>
              <a:rPr lang="en-US" dirty="0" smtClean="0">
                <a:latin typeface="+mn-lt"/>
              </a:rPr>
              <a:t>Barrier bucket is a very attractive alternative for bunch splitting and needs to be studied.</a:t>
            </a:r>
          </a:p>
          <a:p>
            <a:r>
              <a:rPr lang="en-US" dirty="0" smtClean="0">
                <a:latin typeface="+mn-lt"/>
              </a:rPr>
              <a:t>Racetrack shape booster can reduce the booster circumference to 1/14 or 1/16 of the ring, which may reduce the cost, and may be required for certain bunch splitting scheme.</a:t>
            </a:r>
          </a:p>
          <a:p>
            <a:r>
              <a:rPr lang="en-US" dirty="0" smtClean="0">
                <a:latin typeface="+mn-lt"/>
              </a:rPr>
              <a:t>Do we need an additional DC cooler in the collider ring?</a:t>
            </a:r>
            <a:endParaRPr lang="en-US" dirty="0"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Summary and Outlook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621CD-FDE4-4A9C-867E-F9942A440963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930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+mn-lt"/>
              </a:rPr>
              <a:t>This work is done by the MEIC </a:t>
            </a:r>
            <a:r>
              <a:rPr lang="en-US" dirty="0" smtClean="0">
                <a:latin typeface="+mn-lt"/>
              </a:rPr>
              <a:t>accelerator </a:t>
            </a:r>
            <a:r>
              <a:rPr lang="en-US" dirty="0">
                <a:latin typeface="+mn-lt"/>
              </a:rPr>
              <a:t>design study group, </a:t>
            </a:r>
            <a:r>
              <a:rPr lang="en-US" dirty="0" smtClean="0">
                <a:latin typeface="+mn-lt"/>
              </a:rPr>
              <a:t>particularly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dirty="0">
                <a:latin typeface="+mn-lt"/>
              </a:rPr>
              <a:t>Alex </a:t>
            </a:r>
            <a:r>
              <a:rPr lang="en-US" dirty="0" err="1">
                <a:latin typeface="+mn-lt"/>
              </a:rPr>
              <a:t>Bogacz</a:t>
            </a:r>
            <a:r>
              <a:rPr lang="en-US" dirty="0">
                <a:latin typeface="+mn-lt"/>
              </a:rPr>
              <a:t>, </a:t>
            </a:r>
            <a:r>
              <a:rPr lang="en-US" dirty="0" smtClean="0">
                <a:latin typeface="+mn-lt"/>
              </a:rPr>
              <a:t>Fanglei Lin, </a:t>
            </a:r>
            <a:r>
              <a:rPr lang="en-US" dirty="0" err="1" smtClean="0">
                <a:latin typeface="+mn-lt"/>
              </a:rPr>
              <a:t>Vasiliy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Morozov</a:t>
            </a:r>
            <a:r>
              <a:rPr lang="en-US" dirty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Fuvia</a:t>
            </a:r>
            <a:r>
              <a:rPr lang="en-US" dirty="0" smtClean="0">
                <a:latin typeface="+mn-lt"/>
              </a:rPr>
              <a:t> Pilat, Robert </a:t>
            </a:r>
            <a:r>
              <a:rPr lang="en-US" dirty="0" err="1" smtClean="0">
                <a:latin typeface="+mn-lt"/>
              </a:rPr>
              <a:t>Rimmer</a:t>
            </a:r>
            <a:r>
              <a:rPr lang="en-US" dirty="0">
                <a:latin typeface="+mn-lt"/>
              </a:rPr>
              <a:t>, Todd </a:t>
            </a:r>
            <a:r>
              <a:rPr lang="en-US" dirty="0" err="1">
                <a:latin typeface="+mn-lt"/>
              </a:rPr>
              <a:t>Satogata</a:t>
            </a:r>
            <a:r>
              <a:rPr lang="en-US" dirty="0">
                <a:latin typeface="+mn-lt"/>
              </a:rPr>
              <a:t>, Haipeng Wang, </a:t>
            </a:r>
            <a:r>
              <a:rPr lang="en-US" dirty="0" smtClean="0">
                <a:latin typeface="+mn-lt"/>
              </a:rPr>
              <a:t>Shaoheng Wang, Yuhong </a:t>
            </a:r>
            <a:r>
              <a:rPr lang="en-US" dirty="0" smtClean="0">
                <a:latin typeface="+mn-lt"/>
              </a:rPr>
              <a:t>Zhang (</a:t>
            </a:r>
            <a:r>
              <a:rPr lang="en-US" dirty="0">
                <a:latin typeface="+mn-lt"/>
              </a:rPr>
              <a:t>Jefferson Lab</a:t>
            </a:r>
            <a:r>
              <a:rPr lang="en-US" dirty="0" smtClean="0">
                <a:latin typeface="+mn-lt"/>
              </a:rPr>
              <a:t>)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fi-FI" dirty="0">
                <a:latin typeface="+mn-lt"/>
              </a:rPr>
              <a:t>Peter Ostroumov (ANL)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Acknowledgements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621CD-FDE4-4A9C-867E-F9942A440963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578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latin typeface="Comic Sans MS" panose="030F0702030302020204" pitchFamily="66" charset="0"/>
                <a:cs typeface="Consolas" panose="020B0609020204030204" pitchFamily="49" charset="0"/>
              </a:rPr>
              <a:t>Overview of the MEIC Ion Complex</a:t>
            </a:r>
            <a:endParaRPr lang="en-US" sz="2000" dirty="0">
              <a:latin typeface="Comic Sans MS" panose="030F0702030302020204" pitchFamily="66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621CD-FDE4-4A9C-867E-F9942A440963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71" name="Rectangle 70"/>
          <p:cNvSpPr/>
          <p:nvPr/>
        </p:nvSpPr>
        <p:spPr>
          <a:xfrm>
            <a:off x="5794004" y="1207067"/>
            <a:ext cx="337875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/>
            <a:r>
              <a:rPr lang="en-US" sz="2000" dirty="0">
                <a:solidFill>
                  <a:srgbClr val="0033CC"/>
                </a:solidFill>
                <a:ea typeface="ＭＳ Ｐゴシック" charset="0"/>
                <a:cs typeface="Arial" charset="0"/>
              </a:rPr>
              <a:t>Stage I </a:t>
            </a:r>
            <a:endParaRPr lang="en-US" sz="2000" dirty="0" smtClean="0">
              <a:solidFill>
                <a:srgbClr val="0033CC"/>
              </a:solidFill>
              <a:ea typeface="ＭＳ Ｐゴシック" charset="0"/>
              <a:cs typeface="Arial" charset="0"/>
            </a:endParaRPr>
          </a:p>
          <a:p>
            <a:pPr lvl="1" defTabSz="457200"/>
            <a:r>
              <a:rPr lang="en-US" sz="1600" dirty="0" smtClean="0">
                <a:solidFill>
                  <a:srgbClr val="000000"/>
                </a:solidFill>
                <a:ea typeface="ＭＳ Ｐゴシック" charset="0"/>
                <a:cs typeface="Arial" charset="0"/>
              </a:rPr>
              <a:t>8-100GeV protons</a:t>
            </a:r>
          </a:p>
          <a:p>
            <a:pPr lvl="1" defTabSz="457200"/>
            <a:r>
              <a:rPr lang="en-US" sz="1600" dirty="0" smtClean="0">
                <a:solidFill>
                  <a:srgbClr val="000000"/>
                </a:solidFill>
                <a:ea typeface="ＭＳ Ｐゴシック" charset="0"/>
                <a:cs typeface="Arial" charset="0"/>
              </a:rPr>
              <a:t>&lt;=40GeV/u heavy ion</a:t>
            </a:r>
          </a:p>
          <a:p>
            <a:pPr lvl="1" defTabSz="457200"/>
            <a:r>
              <a:rPr lang="en-US" sz="1600" dirty="0" smtClean="0">
                <a:solidFill>
                  <a:srgbClr val="000000"/>
                </a:solidFill>
                <a:ea typeface="ＭＳ Ｐゴシック" charset="0"/>
                <a:cs typeface="Arial" charset="0"/>
              </a:rPr>
              <a:t>0.5A beam current</a:t>
            </a:r>
          </a:p>
          <a:p>
            <a:pPr lvl="1" defTabSz="457200"/>
            <a:r>
              <a:rPr lang="en-US" sz="1600" dirty="0" smtClean="0">
                <a:solidFill>
                  <a:srgbClr val="000000"/>
                </a:solidFill>
                <a:ea typeface="ＭＳ Ｐゴシック" charset="0"/>
                <a:cs typeface="Arial" charset="0"/>
              </a:rPr>
              <a:t>Collision at up to 476.3MHz</a:t>
            </a:r>
            <a:endParaRPr lang="en-US" sz="1600" dirty="0">
              <a:solidFill>
                <a:srgbClr val="000000"/>
              </a:solidFill>
              <a:ea typeface="ＭＳ Ｐゴシック" charset="0"/>
              <a:cs typeface="Arial" charset="0"/>
            </a:endParaRPr>
          </a:p>
          <a:p>
            <a:pPr lvl="0" defTabSz="457200"/>
            <a:r>
              <a:rPr lang="en-US" sz="2000" dirty="0">
                <a:solidFill>
                  <a:srgbClr val="BFBFBF"/>
                </a:solidFill>
                <a:ea typeface="ＭＳ Ｐゴシック" charset="0"/>
                <a:cs typeface="Arial" charset="0"/>
              </a:rPr>
              <a:t>Stage II </a:t>
            </a:r>
            <a:endParaRPr lang="en-US" sz="2000" dirty="0" smtClean="0">
              <a:solidFill>
                <a:srgbClr val="BFBFBF"/>
              </a:solidFill>
              <a:ea typeface="ＭＳ Ｐゴシック" charset="0"/>
              <a:cs typeface="Arial" charset="0"/>
            </a:endParaRPr>
          </a:p>
          <a:p>
            <a:pPr lvl="1" defTabSz="457200"/>
            <a:r>
              <a:rPr lang="en-US" sz="1600" dirty="0" smtClean="0">
                <a:solidFill>
                  <a:prstClr val="white">
                    <a:lumMod val="75000"/>
                  </a:prstClr>
                </a:solidFill>
                <a:latin typeface="Arial" charset="0"/>
                <a:ea typeface="ＭＳ Ｐゴシック" charset="0"/>
                <a:cs typeface="Arial" charset="0"/>
              </a:rPr>
              <a:t>Upgrade to 952MHz SRF system in the e-ring, double the collision rate</a:t>
            </a:r>
          </a:p>
          <a:p>
            <a:pPr lvl="1" defTabSz="457200"/>
            <a:r>
              <a:rPr lang="en-US" sz="1600" dirty="0" smtClean="0">
                <a:solidFill>
                  <a:prstClr val="white">
                    <a:lumMod val="75000"/>
                  </a:prstClr>
                </a:solidFill>
                <a:latin typeface="Arial" charset="0"/>
                <a:ea typeface="ＭＳ Ｐゴシック" charset="0"/>
                <a:cs typeface="Arial" charset="0"/>
              </a:rPr>
              <a:t>Increase </a:t>
            </a:r>
            <a:r>
              <a:rPr lang="en-US" sz="1600" dirty="0" err="1" smtClean="0">
                <a:solidFill>
                  <a:prstClr val="white">
                    <a:lumMod val="75000"/>
                  </a:prstClr>
                </a:solidFill>
                <a:latin typeface="Arial" charset="0"/>
                <a:ea typeface="ＭＳ Ｐゴシック" charset="0"/>
                <a:cs typeface="Arial" charset="0"/>
              </a:rPr>
              <a:t>i</a:t>
            </a:r>
            <a:r>
              <a:rPr lang="en-US" sz="1600" dirty="0" smtClean="0">
                <a:solidFill>
                  <a:prstClr val="white">
                    <a:lumMod val="75000"/>
                  </a:prstClr>
                </a:solidFill>
                <a:latin typeface="Arial" charset="0"/>
                <a:ea typeface="ＭＳ Ｐゴシック" charset="0"/>
                <a:cs typeface="Arial" charset="0"/>
              </a:rPr>
              <a:t>-ring current to 1-1.5A</a:t>
            </a:r>
            <a:endParaRPr lang="en-US" sz="1600" dirty="0">
              <a:solidFill>
                <a:prstClr val="white">
                  <a:lumMod val="75000"/>
                </a:prstClr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lvl="1" defTabSz="457200"/>
            <a:r>
              <a:rPr lang="en-US" sz="1600" dirty="0" smtClean="0">
                <a:solidFill>
                  <a:prstClr val="white">
                    <a:lumMod val="75000"/>
                  </a:prstClr>
                </a:solidFill>
                <a:latin typeface="Arial" charset="0"/>
                <a:ea typeface="ＭＳ Ｐゴシック" charset="0"/>
                <a:cs typeface="Arial" charset="0"/>
              </a:rPr>
              <a:t>Energy upgrades</a:t>
            </a:r>
            <a:endParaRPr lang="en-US" sz="1600" dirty="0" smtClean="0">
              <a:solidFill>
                <a:prstClr val="white">
                  <a:lumMod val="75000"/>
                </a:prstClr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364321" y="852288"/>
            <a:ext cx="5651278" cy="5467483"/>
            <a:chOff x="361214" y="905874"/>
            <a:chExt cx="5651278" cy="5467483"/>
          </a:xfrm>
        </p:grpSpPr>
        <p:grpSp>
          <p:nvGrpSpPr>
            <p:cNvPr id="53" name="Group 52"/>
            <p:cNvGrpSpPr/>
            <p:nvPr/>
          </p:nvGrpSpPr>
          <p:grpSpPr>
            <a:xfrm>
              <a:off x="2263406" y="2356649"/>
              <a:ext cx="1278803" cy="876605"/>
              <a:chOff x="5207301" y="1359526"/>
              <a:chExt cx="1278803" cy="876605"/>
            </a:xfrm>
          </p:grpSpPr>
          <p:sp>
            <p:nvSpPr>
              <p:cNvPr id="116" name="Arc 12"/>
              <p:cNvSpPr>
                <a:spLocks/>
              </p:cNvSpPr>
              <p:nvPr/>
            </p:nvSpPr>
            <p:spPr bwMode="auto">
              <a:xfrm rot="17723535">
                <a:off x="6002438" y="1722947"/>
                <a:ext cx="214312" cy="212724"/>
              </a:xfrm>
              <a:custGeom>
                <a:avLst/>
                <a:gdLst>
                  <a:gd name="T0" fmla="*/ 82401 w 212726"/>
                  <a:gd name="T1" fmla="*/ 2877 h 212727"/>
                  <a:gd name="T2" fmla="*/ 107156 w 212726"/>
                  <a:gd name="T3" fmla="*/ 106363 h 212727"/>
                  <a:gd name="T4" fmla="*/ 16876 w 212726"/>
                  <a:gd name="T5" fmla="*/ 163657 h 212727"/>
                  <a:gd name="T6" fmla="*/ 11796480 60000 65536"/>
                  <a:gd name="T7" fmla="*/ 11796480 60000 65536"/>
                  <a:gd name="T8" fmla="*/ 17694720 60000 65536"/>
                  <a:gd name="T9" fmla="*/ 16751 w 212726"/>
                  <a:gd name="T10" fmla="*/ 0 h 212727"/>
                  <a:gd name="T11" fmla="*/ 212726 w 212726"/>
                  <a:gd name="T12" fmla="*/ 212727 h 2127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2726" h="212727" stroke="0">
                    <a:moveTo>
                      <a:pt x="81791" y="2877"/>
                    </a:moveTo>
                    <a:lnTo>
                      <a:pt x="81791" y="2877"/>
                    </a:lnTo>
                    <a:cubicBezTo>
                      <a:pt x="89841" y="965"/>
                      <a:pt x="98088" y="-1"/>
                      <a:pt x="106363" y="-1"/>
                    </a:cubicBezTo>
                    <a:cubicBezTo>
                      <a:pt x="165105" y="0"/>
                      <a:pt x="212726" y="47620"/>
                      <a:pt x="212726" y="106364"/>
                    </a:cubicBezTo>
                    <a:cubicBezTo>
                      <a:pt x="212726" y="165107"/>
                      <a:pt x="165105" y="212728"/>
                      <a:pt x="106363" y="212728"/>
                    </a:cubicBezTo>
                    <a:cubicBezTo>
                      <a:pt x="70077" y="212727"/>
                      <a:pt x="36295" y="194230"/>
                      <a:pt x="16750" y="163658"/>
                    </a:cubicBezTo>
                    <a:lnTo>
                      <a:pt x="106363" y="106364"/>
                    </a:lnTo>
                    <a:lnTo>
                      <a:pt x="81791" y="2877"/>
                    </a:lnTo>
                    <a:close/>
                  </a:path>
                  <a:path w="212726" h="212727" fill="none">
                    <a:moveTo>
                      <a:pt x="81791" y="2877"/>
                    </a:moveTo>
                    <a:lnTo>
                      <a:pt x="81791" y="2877"/>
                    </a:lnTo>
                    <a:cubicBezTo>
                      <a:pt x="89841" y="965"/>
                      <a:pt x="98088" y="-1"/>
                      <a:pt x="106363" y="-1"/>
                    </a:cubicBezTo>
                    <a:cubicBezTo>
                      <a:pt x="165105" y="0"/>
                      <a:pt x="212726" y="47620"/>
                      <a:pt x="212726" y="106364"/>
                    </a:cubicBezTo>
                    <a:cubicBezTo>
                      <a:pt x="212726" y="165107"/>
                      <a:pt x="165105" y="212728"/>
                      <a:pt x="106363" y="212728"/>
                    </a:cubicBezTo>
                    <a:cubicBezTo>
                      <a:pt x="70077" y="212727"/>
                      <a:pt x="36295" y="194230"/>
                      <a:pt x="16750" y="163658"/>
                    </a:cubicBezTo>
                  </a:path>
                </a:pathLst>
              </a:custGeom>
              <a:noFill/>
              <a:ln w="4445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7" name="Arc 13"/>
              <p:cNvSpPr>
                <a:spLocks/>
              </p:cNvSpPr>
              <p:nvPr/>
            </p:nvSpPr>
            <p:spPr bwMode="auto">
              <a:xfrm rot="17723535" flipH="1" flipV="1">
                <a:off x="5683546" y="2024200"/>
                <a:ext cx="211138" cy="212724"/>
              </a:xfrm>
              <a:custGeom>
                <a:avLst/>
                <a:gdLst>
                  <a:gd name="T0" fmla="*/ 82821 w 212726"/>
                  <a:gd name="T1" fmla="*/ 2499 h 212727"/>
                  <a:gd name="T2" fmla="*/ 105569 w 212726"/>
                  <a:gd name="T3" fmla="*/ 106363 h 212727"/>
                  <a:gd name="T4" fmla="*/ 16626 w 212726"/>
                  <a:gd name="T5" fmla="*/ 163657 h 212727"/>
                  <a:gd name="T6" fmla="*/ 11796480 60000 65536"/>
                  <a:gd name="T7" fmla="*/ 11796480 60000 65536"/>
                  <a:gd name="T8" fmla="*/ 17694720 60000 65536"/>
                  <a:gd name="T9" fmla="*/ 16751 w 212726"/>
                  <a:gd name="T10" fmla="*/ 0 h 212727"/>
                  <a:gd name="T11" fmla="*/ 212726 w 212726"/>
                  <a:gd name="T12" fmla="*/ 212727 h 2127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2726" h="212727" stroke="0">
                    <a:moveTo>
                      <a:pt x="83444" y="2499"/>
                    </a:moveTo>
                    <a:lnTo>
                      <a:pt x="83443" y="2498"/>
                    </a:lnTo>
                    <a:cubicBezTo>
                      <a:pt x="90970" y="837"/>
                      <a:pt x="98656" y="-1"/>
                      <a:pt x="106364" y="-1"/>
                    </a:cubicBezTo>
                    <a:cubicBezTo>
                      <a:pt x="165106" y="0"/>
                      <a:pt x="212727" y="47620"/>
                      <a:pt x="212727" y="106364"/>
                    </a:cubicBezTo>
                    <a:cubicBezTo>
                      <a:pt x="212727" y="165107"/>
                      <a:pt x="165106" y="212728"/>
                      <a:pt x="106364" y="212728"/>
                    </a:cubicBezTo>
                    <a:cubicBezTo>
                      <a:pt x="70078" y="212727"/>
                      <a:pt x="36296" y="194230"/>
                      <a:pt x="16751" y="163658"/>
                    </a:cubicBezTo>
                    <a:lnTo>
                      <a:pt x="106363" y="106364"/>
                    </a:lnTo>
                    <a:lnTo>
                      <a:pt x="83444" y="2499"/>
                    </a:lnTo>
                    <a:close/>
                  </a:path>
                  <a:path w="212726" h="212727" fill="none">
                    <a:moveTo>
                      <a:pt x="83444" y="2499"/>
                    </a:moveTo>
                    <a:lnTo>
                      <a:pt x="83443" y="2498"/>
                    </a:lnTo>
                    <a:cubicBezTo>
                      <a:pt x="90970" y="837"/>
                      <a:pt x="98656" y="-1"/>
                      <a:pt x="106364" y="-1"/>
                    </a:cubicBezTo>
                    <a:cubicBezTo>
                      <a:pt x="165106" y="0"/>
                      <a:pt x="212727" y="47620"/>
                      <a:pt x="212727" y="106364"/>
                    </a:cubicBezTo>
                    <a:cubicBezTo>
                      <a:pt x="212727" y="165107"/>
                      <a:pt x="165106" y="212728"/>
                      <a:pt x="106364" y="212728"/>
                    </a:cubicBezTo>
                    <a:cubicBezTo>
                      <a:pt x="70078" y="212727"/>
                      <a:pt x="36296" y="194230"/>
                      <a:pt x="16751" y="163658"/>
                    </a:cubicBezTo>
                  </a:path>
                </a:pathLst>
              </a:custGeom>
              <a:noFill/>
              <a:ln w="4445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cxnSp>
            <p:nvCxnSpPr>
              <p:cNvPr id="118" name="Straight Connector 117"/>
              <p:cNvCxnSpPr>
                <a:cxnSpLocks noChangeShapeType="1"/>
              </p:cNvCxnSpPr>
              <p:nvPr/>
            </p:nvCxnSpPr>
            <p:spPr bwMode="auto">
              <a:xfrm rot="17723535" flipH="1">
                <a:off x="5751710" y="1958761"/>
                <a:ext cx="390525" cy="52387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19" name="Straight Connector 118"/>
              <p:cNvCxnSpPr>
                <a:cxnSpLocks noChangeShapeType="1"/>
                <a:endCxn id="116" idx="2"/>
              </p:cNvCxnSpPr>
              <p:nvPr/>
            </p:nvCxnSpPr>
            <p:spPr bwMode="auto">
              <a:xfrm rot="17723535">
                <a:off x="5826372" y="1840038"/>
                <a:ext cx="235951" cy="282719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120" name="Straight Connector 119"/>
              <p:cNvCxnSpPr>
                <a:cxnSpLocks noChangeShapeType="1"/>
              </p:cNvCxnSpPr>
              <p:nvPr/>
            </p:nvCxnSpPr>
            <p:spPr bwMode="auto">
              <a:xfrm rot="16478584" flipH="1">
                <a:off x="6181103" y="1763468"/>
                <a:ext cx="304876" cy="305127"/>
              </a:xfrm>
              <a:prstGeom prst="line">
                <a:avLst/>
              </a:prstGeom>
              <a:noFill/>
              <a:ln w="28575" cmpd="sng">
                <a:solidFill>
                  <a:srgbClr val="FF0000"/>
                </a:solidFill>
                <a:round/>
                <a:headEnd/>
                <a:tailEnd/>
              </a:ln>
            </p:spPr>
          </p:cxnSp>
          <p:sp>
            <p:nvSpPr>
              <p:cNvPr id="121" name="Arc 12"/>
              <p:cNvSpPr>
                <a:spLocks/>
              </p:cNvSpPr>
              <p:nvPr/>
            </p:nvSpPr>
            <p:spPr bwMode="auto">
              <a:xfrm rot="11827163">
                <a:off x="5207301" y="1359526"/>
                <a:ext cx="1157140" cy="595586"/>
              </a:xfrm>
              <a:custGeom>
                <a:avLst/>
                <a:gdLst>
                  <a:gd name="T0" fmla="*/ 82401 w 212726"/>
                  <a:gd name="T1" fmla="*/ 2877 h 212727"/>
                  <a:gd name="T2" fmla="*/ 107156 w 212726"/>
                  <a:gd name="T3" fmla="*/ 106363 h 212727"/>
                  <a:gd name="T4" fmla="*/ 16876 w 212726"/>
                  <a:gd name="T5" fmla="*/ 163657 h 212727"/>
                  <a:gd name="T6" fmla="*/ 11796480 60000 65536"/>
                  <a:gd name="T7" fmla="*/ 11796480 60000 65536"/>
                  <a:gd name="T8" fmla="*/ 17694720 60000 65536"/>
                  <a:gd name="T9" fmla="*/ 16751 w 212726"/>
                  <a:gd name="T10" fmla="*/ 0 h 212727"/>
                  <a:gd name="T11" fmla="*/ 212726 w 212726"/>
                  <a:gd name="T12" fmla="*/ 212727 h 212727"/>
                  <a:gd name="connsiteX0" fmla="*/ 65041 w 195976"/>
                  <a:gd name="connsiteY0" fmla="*/ 2878 h 212729"/>
                  <a:gd name="connsiteX1" fmla="*/ 65041 w 195976"/>
                  <a:gd name="connsiteY1" fmla="*/ 2878 h 212729"/>
                  <a:gd name="connsiteX2" fmla="*/ 89613 w 195976"/>
                  <a:gd name="connsiteY2" fmla="*/ 0 h 212729"/>
                  <a:gd name="connsiteX3" fmla="*/ 195976 w 195976"/>
                  <a:gd name="connsiteY3" fmla="*/ 106365 h 212729"/>
                  <a:gd name="connsiteX4" fmla="*/ 89613 w 195976"/>
                  <a:gd name="connsiteY4" fmla="*/ 212729 h 212729"/>
                  <a:gd name="connsiteX5" fmla="*/ 0 w 195976"/>
                  <a:gd name="connsiteY5" fmla="*/ 163659 h 212729"/>
                  <a:gd name="connsiteX6" fmla="*/ 89613 w 195976"/>
                  <a:gd name="connsiteY6" fmla="*/ 106365 h 212729"/>
                  <a:gd name="connsiteX7" fmla="*/ 65041 w 195976"/>
                  <a:gd name="connsiteY7" fmla="*/ 2878 h 212729"/>
                  <a:gd name="connsiteX0" fmla="*/ 65041 w 195976"/>
                  <a:gd name="connsiteY0" fmla="*/ 2878 h 212729"/>
                  <a:gd name="connsiteX1" fmla="*/ 65041 w 195976"/>
                  <a:gd name="connsiteY1" fmla="*/ 2878 h 212729"/>
                  <a:gd name="connsiteX2" fmla="*/ 89613 w 195976"/>
                  <a:gd name="connsiteY2" fmla="*/ 0 h 212729"/>
                  <a:gd name="connsiteX3" fmla="*/ 195976 w 195976"/>
                  <a:gd name="connsiteY3" fmla="*/ 106365 h 212729"/>
                  <a:gd name="connsiteX4" fmla="*/ 89613 w 195976"/>
                  <a:gd name="connsiteY4" fmla="*/ 212729 h 212729"/>
                  <a:gd name="connsiteX0" fmla="*/ 0 w 130935"/>
                  <a:gd name="connsiteY0" fmla="*/ 2878 h 212729"/>
                  <a:gd name="connsiteX1" fmla="*/ 0 w 130935"/>
                  <a:gd name="connsiteY1" fmla="*/ 2878 h 212729"/>
                  <a:gd name="connsiteX2" fmla="*/ 24572 w 130935"/>
                  <a:gd name="connsiteY2" fmla="*/ 0 h 212729"/>
                  <a:gd name="connsiteX3" fmla="*/ 130935 w 130935"/>
                  <a:gd name="connsiteY3" fmla="*/ 106365 h 212729"/>
                  <a:gd name="connsiteX4" fmla="*/ 24572 w 130935"/>
                  <a:gd name="connsiteY4" fmla="*/ 212729 h 212729"/>
                  <a:gd name="connsiteX5" fmla="*/ 24572 w 130935"/>
                  <a:gd name="connsiteY5" fmla="*/ 106365 h 212729"/>
                  <a:gd name="connsiteX6" fmla="*/ 0 w 130935"/>
                  <a:gd name="connsiteY6" fmla="*/ 2878 h 212729"/>
                  <a:gd name="connsiteX0" fmla="*/ 0 w 130935"/>
                  <a:gd name="connsiteY0" fmla="*/ 2878 h 212729"/>
                  <a:gd name="connsiteX1" fmla="*/ 0 w 130935"/>
                  <a:gd name="connsiteY1" fmla="*/ 2878 h 212729"/>
                  <a:gd name="connsiteX2" fmla="*/ 24572 w 130935"/>
                  <a:gd name="connsiteY2" fmla="*/ 0 h 212729"/>
                  <a:gd name="connsiteX3" fmla="*/ 130935 w 130935"/>
                  <a:gd name="connsiteY3" fmla="*/ 106365 h 212729"/>
                  <a:gd name="connsiteX4" fmla="*/ 24572 w 130935"/>
                  <a:gd name="connsiteY4" fmla="*/ 212729 h 212729"/>
                  <a:gd name="connsiteX0" fmla="*/ 0 w 130935"/>
                  <a:gd name="connsiteY0" fmla="*/ 2878 h 212729"/>
                  <a:gd name="connsiteX1" fmla="*/ 0 w 130935"/>
                  <a:gd name="connsiteY1" fmla="*/ 2878 h 212729"/>
                  <a:gd name="connsiteX2" fmla="*/ 24572 w 130935"/>
                  <a:gd name="connsiteY2" fmla="*/ 0 h 212729"/>
                  <a:gd name="connsiteX3" fmla="*/ 130935 w 130935"/>
                  <a:gd name="connsiteY3" fmla="*/ 106365 h 212729"/>
                  <a:gd name="connsiteX4" fmla="*/ 24572 w 130935"/>
                  <a:gd name="connsiteY4" fmla="*/ 212729 h 212729"/>
                  <a:gd name="connsiteX5" fmla="*/ 24572 w 130935"/>
                  <a:gd name="connsiteY5" fmla="*/ 106365 h 212729"/>
                  <a:gd name="connsiteX6" fmla="*/ 0 w 130935"/>
                  <a:gd name="connsiteY6" fmla="*/ 2878 h 212729"/>
                  <a:gd name="connsiteX0" fmla="*/ 0 w 130935"/>
                  <a:gd name="connsiteY0" fmla="*/ 2878 h 212729"/>
                  <a:gd name="connsiteX1" fmla="*/ 24572 w 130935"/>
                  <a:gd name="connsiteY1" fmla="*/ 0 h 212729"/>
                  <a:gd name="connsiteX2" fmla="*/ 130935 w 130935"/>
                  <a:gd name="connsiteY2" fmla="*/ 106365 h 212729"/>
                  <a:gd name="connsiteX3" fmla="*/ 24572 w 130935"/>
                  <a:gd name="connsiteY3" fmla="*/ 212729 h 212729"/>
                  <a:gd name="connsiteX0" fmla="*/ 0 w 130935"/>
                  <a:gd name="connsiteY0" fmla="*/ 2878 h 212729"/>
                  <a:gd name="connsiteX1" fmla="*/ 0 w 130935"/>
                  <a:gd name="connsiteY1" fmla="*/ 2878 h 212729"/>
                  <a:gd name="connsiteX2" fmla="*/ 24572 w 130935"/>
                  <a:gd name="connsiteY2" fmla="*/ 0 h 212729"/>
                  <a:gd name="connsiteX3" fmla="*/ 130935 w 130935"/>
                  <a:gd name="connsiteY3" fmla="*/ 106365 h 212729"/>
                  <a:gd name="connsiteX4" fmla="*/ 24572 w 130935"/>
                  <a:gd name="connsiteY4" fmla="*/ 212729 h 212729"/>
                  <a:gd name="connsiteX5" fmla="*/ 24572 w 130935"/>
                  <a:gd name="connsiteY5" fmla="*/ 106365 h 212729"/>
                  <a:gd name="connsiteX6" fmla="*/ 0 w 130935"/>
                  <a:gd name="connsiteY6" fmla="*/ 2878 h 212729"/>
                  <a:gd name="connsiteX0" fmla="*/ 24572 w 130935"/>
                  <a:gd name="connsiteY0" fmla="*/ 0 h 212729"/>
                  <a:gd name="connsiteX1" fmla="*/ 130935 w 130935"/>
                  <a:gd name="connsiteY1" fmla="*/ 106365 h 212729"/>
                  <a:gd name="connsiteX2" fmla="*/ 24572 w 130935"/>
                  <a:gd name="connsiteY2" fmla="*/ 212729 h 212729"/>
                  <a:gd name="connsiteX0" fmla="*/ 0 w 130935"/>
                  <a:gd name="connsiteY0" fmla="*/ 2878 h 212729"/>
                  <a:gd name="connsiteX1" fmla="*/ 0 w 130935"/>
                  <a:gd name="connsiteY1" fmla="*/ 2878 h 212729"/>
                  <a:gd name="connsiteX2" fmla="*/ 24572 w 130935"/>
                  <a:gd name="connsiteY2" fmla="*/ 0 h 212729"/>
                  <a:gd name="connsiteX3" fmla="*/ 130935 w 130935"/>
                  <a:gd name="connsiteY3" fmla="*/ 106365 h 212729"/>
                  <a:gd name="connsiteX4" fmla="*/ 24572 w 130935"/>
                  <a:gd name="connsiteY4" fmla="*/ 212729 h 212729"/>
                  <a:gd name="connsiteX5" fmla="*/ 24572 w 130935"/>
                  <a:gd name="connsiteY5" fmla="*/ 106365 h 212729"/>
                  <a:gd name="connsiteX6" fmla="*/ 0 w 130935"/>
                  <a:gd name="connsiteY6" fmla="*/ 2878 h 212729"/>
                  <a:gd name="connsiteX0" fmla="*/ 130935 w 130935"/>
                  <a:gd name="connsiteY0" fmla="*/ 106365 h 212729"/>
                  <a:gd name="connsiteX1" fmla="*/ 24572 w 130935"/>
                  <a:gd name="connsiteY1" fmla="*/ 212729 h 212729"/>
                  <a:gd name="connsiteX0" fmla="*/ 24572 w 130935"/>
                  <a:gd name="connsiteY0" fmla="*/ 106365 h 212729"/>
                  <a:gd name="connsiteX1" fmla="*/ 0 w 130935"/>
                  <a:gd name="connsiteY1" fmla="*/ 2878 h 212729"/>
                  <a:gd name="connsiteX2" fmla="*/ 24572 w 130935"/>
                  <a:gd name="connsiteY2" fmla="*/ 0 h 212729"/>
                  <a:gd name="connsiteX3" fmla="*/ 130935 w 130935"/>
                  <a:gd name="connsiteY3" fmla="*/ 106365 h 212729"/>
                  <a:gd name="connsiteX4" fmla="*/ 24572 w 130935"/>
                  <a:gd name="connsiteY4" fmla="*/ 212729 h 212729"/>
                  <a:gd name="connsiteX5" fmla="*/ 24572 w 130935"/>
                  <a:gd name="connsiteY5" fmla="*/ 106365 h 212729"/>
                  <a:gd name="connsiteX0" fmla="*/ 130935 w 130935"/>
                  <a:gd name="connsiteY0" fmla="*/ 106365 h 212729"/>
                  <a:gd name="connsiteX1" fmla="*/ 24572 w 130935"/>
                  <a:gd name="connsiteY1" fmla="*/ 212729 h 212729"/>
                  <a:gd name="connsiteX0" fmla="*/ 24572 w 131066"/>
                  <a:gd name="connsiteY0" fmla="*/ 103487 h 209851"/>
                  <a:gd name="connsiteX1" fmla="*/ 0 w 131066"/>
                  <a:gd name="connsiteY1" fmla="*/ 0 h 209851"/>
                  <a:gd name="connsiteX2" fmla="*/ 130935 w 131066"/>
                  <a:gd name="connsiteY2" fmla="*/ 103487 h 209851"/>
                  <a:gd name="connsiteX3" fmla="*/ 24572 w 131066"/>
                  <a:gd name="connsiteY3" fmla="*/ 209851 h 209851"/>
                  <a:gd name="connsiteX4" fmla="*/ 24572 w 131066"/>
                  <a:gd name="connsiteY4" fmla="*/ 103487 h 209851"/>
                  <a:gd name="connsiteX0" fmla="*/ 130935 w 131066"/>
                  <a:gd name="connsiteY0" fmla="*/ 103487 h 209851"/>
                  <a:gd name="connsiteX1" fmla="*/ 24572 w 131066"/>
                  <a:gd name="connsiteY1" fmla="*/ 209851 h 209851"/>
                  <a:gd name="connsiteX0" fmla="*/ 7045 w 113539"/>
                  <a:gd name="connsiteY0" fmla="*/ 0 h 106364"/>
                  <a:gd name="connsiteX1" fmla="*/ 113408 w 113539"/>
                  <a:gd name="connsiteY1" fmla="*/ 0 h 106364"/>
                  <a:gd name="connsiteX2" fmla="*/ 7045 w 113539"/>
                  <a:gd name="connsiteY2" fmla="*/ 106364 h 106364"/>
                  <a:gd name="connsiteX3" fmla="*/ 7045 w 113539"/>
                  <a:gd name="connsiteY3" fmla="*/ 0 h 106364"/>
                  <a:gd name="connsiteX0" fmla="*/ 113408 w 113539"/>
                  <a:gd name="connsiteY0" fmla="*/ 0 h 106364"/>
                  <a:gd name="connsiteX1" fmla="*/ 7045 w 113539"/>
                  <a:gd name="connsiteY1" fmla="*/ 106364 h 106364"/>
                  <a:gd name="connsiteX0" fmla="*/ 7045 w 114609"/>
                  <a:gd name="connsiteY0" fmla="*/ 19102 h 125466"/>
                  <a:gd name="connsiteX1" fmla="*/ 113408 w 114609"/>
                  <a:gd name="connsiteY1" fmla="*/ 19102 h 125466"/>
                  <a:gd name="connsiteX2" fmla="*/ 7045 w 114609"/>
                  <a:gd name="connsiteY2" fmla="*/ 125466 h 125466"/>
                  <a:gd name="connsiteX3" fmla="*/ 7045 w 114609"/>
                  <a:gd name="connsiteY3" fmla="*/ 19102 h 125466"/>
                  <a:gd name="connsiteX0" fmla="*/ 113408 w 114609"/>
                  <a:gd name="connsiteY0" fmla="*/ 19102 h 125466"/>
                  <a:gd name="connsiteX1" fmla="*/ 7045 w 114609"/>
                  <a:gd name="connsiteY1" fmla="*/ 125466 h 125466"/>
                  <a:gd name="connsiteX0" fmla="*/ 7045 w 116947"/>
                  <a:gd name="connsiteY0" fmla="*/ 14579 h 120943"/>
                  <a:gd name="connsiteX1" fmla="*/ 113408 w 116947"/>
                  <a:gd name="connsiteY1" fmla="*/ 14579 h 120943"/>
                  <a:gd name="connsiteX2" fmla="*/ 7045 w 116947"/>
                  <a:gd name="connsiteY2" fmla="*/ 120943 h 120943"/>
                  <a:gd name="connsiteX3" fmla="*/ 7045 w 116947"/>
                  <a:gd name="connsiteY3" fmla="*/ 14579 h 120943"/>
                  <a:gd name="connsiteX0" fmla="*/ 113408 w 116947"/>
                  <a:gd name="connsiteY0" fmla="*/ 14579 h 120943"/>
                  <a:gd name="connsiteX1" fmla="*/ 7045 w 116947"/>
                  <a:gd name="connsiteY1" fmla="*/ 120943 h 120943"/>
                  <a:gd name="connsiteX0" fmla="*/ 7045 w 113631"/>
                  <a:gd name="connsiteY0" fmla="*/ 43231 h 149595"/>
                  <a:gd name="connsiteX1" fmla="*/ 113408 w 113631"/>
                  <a:gd name="connsiteY1" fmla="*/ 43231 h 149595"/>
                  <a:gd name="connsiteX2" fmla="*/ 7045 w 113631"/>
                  <a:gd name="connsiteY2" fmla="*/ 149595 h 149595"/>
                  <a:gd name="connsiteX3" fmla="*/ 7045 w 113631"/>
                  <a:gd name="connsiteY3" fmla="*/ 43231 h 149595"/>
                  <a:gd name="connsiteX0" fmla="*/ 113408 w 113631"/>
                  <a:gd name="connsiteY0" fmla="*/ 43231 h 149595"/>
                  <a:gd name="connsiteX1" fmla="*/ 7045 w 113631"/>
                  <a:gd name="connsiteY1" fmla="*/ 149595 h 149595"/>
                  <a:gd name="connsiteX0" fmla="*/ 71034 w 111065"/>
                  <a:gd name="connsiteY0" fmla="*/ 0 h 183367"/>
                  <a:gd name="connsiteX1" fmla="*/ 106676 w 111065"/>
                  <a:gd name="connsiteY1" fmla="*/ 75780 h 183367"/>
                  <a:gd name="connsiteX2" fmla="*/ 313 w 111065"/>
                  <a:gd name="connsiteY2" fmla="*/ 182144 h 183367"/>
                  <a:gd name="connsiteX3" fmla="*/ 71034 w 111065"/>
                  <a:gd name="connsiteY3" fmla="*/ 0 h 183367"/>
                  <a:gd name="connsiteX0" fmla="*/ 106676 w 111065"/>
                  <a:gd name="connsiteY0" fmla="*/ 75780 h 183367"/>
                  <a:gd name="connsiteX1" fmla="*/ 313 w 111065"/>
                  <a:gd name="connsiteY1" fmla="*/ 182144 h 183367"/>
                  <a:gd name="connsiteX0" fmla="*/ 106675 w 106675"/>
                  <a:gd name="connsiteY0" fmla="*/ 43939 h 151526"/>
                  <a:gd name="connsiteX1" fmla="*/ 312 w 106675"/>
                  <a:gd name="connsiteY1" fmla="*/ 150303 h 151526"/>
                  <a:gd name="connsiteX2" fmla="*/ 95920 w 106675"/>
                  <a:gd name="connsiteY2" fmla="*/ 0 h 151526"/>
                  <a:gd name="connsiteX0" fmla="*/ 106675 w 106675"/>
                  <a:gd name="connsiteY0" fmla="*/ 43939 h 151526"/>
                  <a:gd name="connsiteX1" fmla="*/ 312 w 106675"/>
                  <a:gd name="connsiteY1" fmla="*/ 150303 h 151526"/>
                  <a:gd name="connsiteX0" fmla="*/ 106675 w 106675"/>
                  <a:gd name="connsiteY0" fmla="*/ 55783 h 163370"/>
                  <a:gd name="connsiteX1" fmla="*/ 312 w 106675"/>
                  <a:gd name="connsiteY1" fmla="*/ 162147 h 163370"/>
                  <a:gd name="connsiteX2" fmla="*/ 95920 w 106675"/>
                  <a:gd name="connsiteY2" fmla="*/ 11844 h 163370"/>
                  <a:gd name="connsiteX3" fmla="*/ 96067 w 106675"/>
                  <a:gd name="connsiteY3" fmla="*/ 9455 h 163370"/>
                  <a:gd name="connsiteX0" fmla="*/ 106675 w 106675"/>
                  <a:gd name="connsiteY0" fmla="*/ 55783 h 163370"/>
                  <a:gd name="connsiteX1" fmla="*/ 312 w 106675"/>
                  <a:gd name="connsiteY1" fmla="*/ 162147 h 163370"/>
                  <a:gd name="connsiteX0" fmla="*/ 106675 w 115515"/>
                  <a:gd name="connsiteY0" fmla="*/ 52508 h 160095"/>
                  <a:gd name="connsiteX1" fmla="*/ 312 w 115515"/>
                  <a:gd name="connsiteY1" fmla="*/ 158872 h 160095"/>
                  <a:gd name="connsiteX2" fmla="*/ 95920 w 115515"/>
                  <a:gd name="connsiteY2" fmla="*/ 8569 h 160095"/>
                  <a:gd name="connsiteX3" fmla="*/ 115515 w 115515"/>
                  <a:gd name="connsiteY3" fmla="*/ 22015 h 160095"/>
                  <a:gd name="connsiteX0" fmla="*/ 106675 w 115515"/>
                  <a:gd name="connsiteY0" fmla="*/ 52508 h 160095"/>
                  <a:gd name="connsiteX1" fmla="*/ 312 w 115515"/>
                  <a:gd name="connsiteY1" fmla="*/ 158872 h 160095"/>
                  <a:gd name="connsiteX0" fmla="*/ 106675 w 108078"/>
                  <a:gd name="connsiteY0" fmla="*/ 49665 h 157252"/>
                  <a:gd name="connsiteX1" fmla="*/ 312 w 108078"/>
                  <a:gd name="connsiteY1" fmla="*/ 156029 h 157252"/>
                  <a:gd name="connsiteX2" fmla="*/ 95920 w 108078"/>
                  <a:gd name="connsiteY2" fmla="*/ 5726 h 157252"/>
                  <a:gd name="connsiteX3" fmla="*/ 107559 w 108078"/>
                  <a:gd name="connsiteY3" fmla="*/ 47448 h 157252"/>
                  <a:gd name="connsiteX0" fmla="*/ 106675 w 108078"/>
                  <a:gd name="connsiteY0" fmla="*/ 49665 h 157252"/>
                  <a:gd name="connsiteX1" fmla="*/ 312 w 108078"/>
                  <a:gd name="connsiteY1" fmla="*/ 156029 h 157252"/>
                  <a:gd name="connsiteX0" fmla="*/ 176201 w 177604"/>
                  <a:gd name="connsiteY0" fmla="*/ 49665 h 157252"/>
                  <a:gd name="connsiteX1" fmla="*/ 69838 w 177604"/>
                  <a:gd name="connsiteY1" fmla="*/ 156029 h 157252"/>
                  <a:gd name="connsiteX2" fmla="*/ 165446 w 177604"/>
                  <a:gd name="connsiteY2" fmla="*/ 5726 h 157252"/>
                  <a:gd name="connsiteX3" fmla="*/ 177085 w 177604"/>
                  <a:gd name="connsiteY3" fmla="*/ 47448 h 157252"/>
                  <a:gd name="connsiteX0" fmla="*/ 176201 w 177604"/>
                  <a:gd name="connsiteY0" fmla="*/ 49665 h 157252"/>
                  <a:gd name="connsiteX1" fmla="*/ 0 w 177604"/>
                  <a:gd name="connsiteY1" fmla="*/ 137932 h 157252"/>
                  <a:gd name="connsiteX0" fmla="*/ 176201 w 177604"/>
                  <a:gd name="connsiteY0" fmla="*/ 49665 h 195515"/>
                  <a:gd name="connsiteX1" fmla="*/ 69838 w 177604"/>
                  <a:gd name="connsiteY1" fmla="*/ 156029 h 195515"/>
                  <a:gd name="connsiteX2" fmla="*/ 165446 w 177604"/>
                  <a:gd name="connsiteY2" fmla="*/ 5726 h 195515"/>
                  <a:gd name="connsiteX3" fmla="*/ 177085 w 177604"/>
                  <a:gd name="connsiteY3" fmla="*/ 47448 h 195515"/>
                  <a:gd name="connsiteX0" fmla="*/ 176201 w 177604"/>
                  <a:gd name="connsiteY0" fmla="*/ 49665 h 195515"/>
                  <a:gd name="connsiteX1" fmla="*/ 0 w 177604"/>
                  <a:gd name="connsiteY1" fmla="*/ 137932 h 195515"/>
                  <a:gd name="connsiteX0" fmla="*/ 176201 w 206339"/>
                  <a:gd name="connsiteY0" fmla="*/ 49665 h 195515"/>
                  <a:gd name="connsiteX1" fmla="*/ 69838 w 206339"/>
                  <a:gd name="connsiteY1" fmla="*/ 156029 h 195515"/>
                  <a:gd name="connsiteX2" fmla="*/ 165446 w 206339"/>
                  <a:gd name="connsiteY2" fmla="*/ 5726 h 195515"/>
                  <a:gd name="connsiteX3" fmla="*/ 177085 w 206339"/>
                  <a:gd name="connsiteY3" fmla="*/ 47448 h 195515"/>
                  <a:gd name="connsiteX0" fmla="*/ 176201 w 206339"/>
                  <a:gd name="connsiteY0" fmla="*/ 49665 h 195515"/>
                  <a:gd name="connsiteX1" fmla="*/ 0 w 206339"/>
                  <a:gd name="connsiteY1" fmla="*/ 137932 h 195515"/>
                  <a:gd name="connsiteX0" fmla="*/ 176201 w 177604"/>
                  <a:gd name="connsiteY0" fmla="*/ 49665 h 195515"/>
                  <a:gd name="connsiteX1" fmla="*/ 165446 w 177604"/>
                  <a:gd name="connsiteY1" fmla="*/ 5726 h 195515"/>
                  <a:gd name="connsiteX2" fmla="*/ 177085 w 177604"/>
                  <a:gd name="connsiteY2" fmla="*/ 47448 h 195515"/>
                  <a:gd name="connsiteX0" fmla="*/ 176201 w 177604"/>
                  <a:gd name="connsiteY0" fmla="*/ 49665 h 195515"/>
                  <a:gd name="connsiteX1" fmla="*/ 0 w 177604"/>
                  <a:gd name="connsiteY1" fmla="*/ 137932 h 195515"/>
                  <a:gd name="connsiteX0" fmla="*/ 176201 w 177085"/>
                  <a:gd name="connsiteY0" fmla="*/ 2217 h 148067"/>
                  <a:gd name="connsiteX1" fmla="*/ 177085 w 177085"/>
                  <a:gd name="connsiteY1" fmla="*/ 0 h 148067"/>
                  <a:gd name="connsiteX0" fmla="*/ 176201 w 177085"/>
                  <a:gd name="connsiteY0" fmla="*/ 2217 h 148067"/>
                  <a:gd name="connsiteX1" fmla="*/ 0 w 177085"/>
                  <a:gd name="connsiteY1" fmla="*/ 90484 h 148067"/>
                  <a:gd name="connsiteX0" fmla="*/ 176201 w 177085"/>
                  <a:gd name="connsiteY0" fmla="*/ 2217 h 148067"/>
                  <a:gd name="connsiteX1" fmla="*/ 177085 w 177085"/>
                  <a:gd name="connsiteY1" fmla="*/ 0 h 148067"/>
                  <a:gd name="connsiteX0" fmla="*/ 176201 w 177085"/>
                  <a:gd name="connsiteY0" fmla="*/ 2217 h 148067"/>
                  <a:gd name="connsiteX1" fmla="*/ 0 w 177085"/>
                  <a:gd name="connsiteY1" fmla="*/ 90484 h 148067"/>
                  <a:gd name="connsiteX2" fmla="*/ 176201 w 177085"/>
                  <a:gd name="connsiteY2" fmla="*/ 2217 h 148067"/>
                  <a:gd name="connsiteX0" fmla="*/ 176201 w 201088"/>
                  <a:gd name="connsiteY0" fmla="*/ 2217 h 148067"/>
                  <a:gd name="connsiteX1" fmla="*/ 177085 w 201088"/>
                  <a:gd name="connsiteY1" fmla="*/ 0 h 148067"/>
                  <a:gd name="connsiteX0" fmla="*/ 176201 w 201088"/>
                  <a:gd name="connsiteY0" fmla="*/ 2217 h 148067"/>
                  <a:gd name="connsiteX1" fmla="*/ 0 w 201088"/>
                  <a:gd name="connsiteY1" fmla="*/ 90484 h 148067"/>
                  <a:gd name="connsiteX2" fmla="*/ 201088 w 201088"/>
                  <a:gd name="connsiteY2" fmla="*/ 34058 h 148067"/>
                  <a:gd name="connsiteX0" fmla="*/ 228826 w 229710"/>
                  <a:gd name="connsiteY0" fmla="*/ 2217 h 90489"/>
                  <a:gd name="connsiteX1" fmla="*/ 229710 w 229710"/>
                  <a:gd name="connsiteY1" fmla="*/ 0 h 90489"/>
                  <a:gd name="connsiteX0" fmla="*/ 228826 w 229710"/>
                  <a:gd name="connsiteY0" fmla="*/ 2217 h 90489"/>
                  <a:gd name="connsiteX1" fmla="*/ 52625 w 229710"/>
                  <a:gd name="connsiteY1" fmla="*/ 90484 h 90489"/>
                  <a:gd name="connsiteX2" fmla="*/ 0 w 229710"/>
                  <a:gd name="connsiteY2" fmla="*/ 6913 h 90489"/>
                  <a:gd name="connsiteX0" fmla="*/ 228826 w 229710"/>
                  <a:gd name="connsiteY0" fmla="*/ 2217 h 139122"/>
                  <a:gd name="connsiteX1" fmla="*/ 229710 w 229710"/>
                  <a:gd name="connsiteY1" fmla="*/ 0 h 139122"/>
                  <a:gd name="connsiteX0" fmla="*/ 228826 w 229710"/>
                  <a:gd name="connsiteY0" fmla="*/ 2217 h 139122"/>
                  <a:gd name="connsiteX1" fmla="*/ 115390 w 229710"/>
                  <a:gd name="connsiteY1" fmla="*/ 139119 h 139122"/>
                  <a:gd name="connsiteX2" fmla="*/ 0 w 229710"/>
                  <a:gd name="connsiteY2" fmla="*/ 6913 h 139122"/>
                  <a:gd name="connsiteX0" fmla="*/ 228826 w 229710"/>
                  <a:gd name="connsiteY0" fmla="*/ 2217 h 139120"/>
                  <a:gd name="connsiteX1" fmla="*/ 229710 w 229710"/>
                  <a:gd name="connsiteY1" fmla="*/ 0 h 139120"/>
                  <a:gd name="connsiteX0" fmla="*/ 228826 w 229710"/>
                  <a:gd name="connsiteY0" fmla="*/ 2217 h 139120"/>
                  <a:gd name="connsiteX1" fmla="*/ 115390 w 229710"/>
                  <a:gd name="connsiteY1" fmla="*/ 139119 h 139120"/>
                  <a:gd name="connsiteX2" fmla="*/ 0 w 229710"/>
                  <a:gd name="connsiteY2" fmla="*/ 6913 h 139120"/>
                  <a:gd name="connsiteX0" fmla="*/ 226174 w 227058"/>
                  <a:gd name="connsiteY0" fmla="*/ 2217 h 139124"/>
                  <a:gd name="connsiteX1" fmla="*/ 227058 w 227058"/>
                  <a:gd name="connsiteY1" fmla="*/ 0 h 139124"/>
                  <a:gd name="connsiteX0" fmla="*/ 226174 w 227058"/>
                  <a:gd name="connsiteY0" fmla="*/ 2217 h 139124"/>
                  <a:gd name="connsiteX1" fmla="*/ 112738 w 227058"/>
                  <a:gd name="connsiteY1" fmla="*/ 139119 h 139124"/>
                  <a:gd name="connsiteX2" fmla="*/ 0 w 227058"/>
                  <a:gd name="connsiteY2" fmla="*/ 8044 h 139124"/>
                  <a:gd name="connsiteX0" fmla="*/ 226174 w 227058"/>
                  <a:gd name="connsiteY0" fmla="*/ 2217 h 139124"/>
                  <a:gd name="connsiteX1" fmla="*/ 227058 w 227058"/>
                  <a:gd name="connsiteY1" fmla="*/ 0 h 139124"/>
                  <a:gd name="connsiteX0" fmla="*/ 226174 w 227058"/>
                  <a:gd name="connsiteY0" fmla="*/ 2217 h 139124"/>
                  <a:gd name="connsiteX1" fmla="*/ 112738 w 227058"/>
                  <a:gd name="connsiteY1" fmla="*/ 139119 h 139124"/>
                  <a:gd name="connsiteX2" fmla="*/ 0 w 227058"/>
                  <a:gd name="connsiteY2" fmla="*/ 8044 h 139124"/>
                  <a:gd name="connsiteX0" fmla="*/ 226174 w 227058"/>
                  <a:gd name="connsiteY0" fmla="*/ 2217 h 140255"/>
                  <a:gd name="connsiteX1" fmla="*/ 227058 w 227058"/>
                  <a:gd name="connsiteY1" fmla="*/ 0 h 140255"/>
                  <a:gd name="connsiteX0" fmla="*/ 226174 w 227058"/>
                  <a:gd name="connsiteY0" fmla="*/ 2217 h 140255"/>
                  <a:gd name="connsiteX1" fmla="*/ 111854 w 227058"/>
                  <a:gd name="connsiteY1" fmla="*/ 140250 h 140255"/>
                  <a:gd name="connsiteX2" fmla="*/ 0 w 227058"/>
                  <a:gd name="connsiteY2" fmla="*/ 8044 h 140255"/>
                  <a:gd name="connsiteX0" fmla="*/ 226174 w 227058"/>
                  <a:gd name="connsiteY0" fmla="*/ 2217 h 150364"/>
                  <a:gd name="connsiteX1" fmla="*/ 227058 w 227058"/>
                  <a:gd name="connsiteY1" fmla="*/ 0 h 150364"/>
                  <a:gd name="connsiteX0" fmla="*/ 226174 w 227058"/>
                  <a:gd name="connsiteY0" fmla="*/ 2217 h 150364"/>
                  <a:gd name="connsiteX1" fmla="*/ 111854 w 227058"/>
                  <a:gd name="connsiteY1" fmla="*/ 140250 h 150364"/>
                  <a:gd name="connsiteX2" fmla="*/ 0 w 227058"/>
                  <a:gd name="connsiteY2" fmla="*/ 8044 h 150364"/>
                  <a:gd name="connsiteX0" fmla="*/ 226174 w 227058"/>
                  <a:gd name="connsiteY0" fmla="*/ 2217 h 140265"/>
                  <a:gd name="connsiteX1" fmla="*/ 227058 w 227058"/>
                  <a:gd name="connsiteY1" fmla="*/ 0 h 140265"/>
                  <a:gd name="connsiteX0" fmla="*/ 226174 w 227058"/>
                  <a:gd name="connsiteY0" fmla="*/ 2217 h 140265"/>
                  <a:gd name="connsiteX1" fmla="*/ 111854 w 227058"/>
                  <a:gd name="connsiteY1" fmla="*/ 140250 h 140265"/>
                  <a:gd name="connsiteX2" fmla="*/ 0 w 227058"/>
                  <a:gd name="connsiteY2" fmla="*/ 8044 h 140265"/>
                  <a:gd name="connsiteX0" fmla="*/ 226174 w 227058"/>
                  <a:gd name="connsiteY0" fmla="*/ 2217 h 140267"/>
                  <a:gd name="connsiteX1" fmla="*/ 227058 w 227058"/>
                  <a:gd name="connsiteY1" fmla="*/ 0 h 140267"/>
                  <a:gd name="connsiteX0" fmla="*/ 226174 w 227058"/>
                  <a:gd name="connsiteY0" fmla="*/ 2217 h 140267"/>
                  <a:gd name="connsiteX1" fmla="*/ 111854 w 227058"/>
                  <a:gd name="connsiteY1" fmla="*/ 140250 h 140267"/>
                  <a:gd name="connsiteX2" fmla="*/ 0 w 227058"/>
                  <a:gd name="connsiteY2" fmla="*/ 8044 h 140267"/>
                  <a:gd name="connsiteX0" fmla="*/ 226174 w 227058"/>
                  <a:gd name="connsiteY0" fmla="*/ 2217 h 140267"/>
                  <a:gd name="connsiteX1" fmla="*/ 227058 w 227058"/>
                  <a:gd name="connsiteY1" fmla="*/ 0 h 140267"/>
                  <a:gd name="connsiteX0" fmla="*/ 226174 w 227058"/>
                  <a:gd name="connsiteY0" fmla="*/ 2217 h 140267"/>
                  <a:gd name="connsiteX1" fmla="*/ 111854 w 227058"/>
                  <a:gd name="connsiteY1" fmla="*/ 140250 h 140267"/>
                  <a:gd name="connsiteX2" fmla="*/ 0 w 227058"/>
                  <a:gd name="connsiteY2" fmla="*/ 8044 h 140267"/>
                  <a:gd name="connsiteX0" fmla="*/ 226174 w 227058"/>
                  <a:gd name="connsiteY0" fmla="*/ 2217 h 140267"/>
                  <a:gd name="connsiteX1" fmla="*/ 227058 w 227058"/>
                  <a:gd name="connsiteY1" fmla="*/ 0 h 140267"/>
                  <a:gd name="connsiteX0" fmla="*/ 226174 w 227058"/>
                  <a:gd name="connsiteY0" fmla="*/ 2217 h 140267"/>
                  <a:gd name="connsiteX1" fmla="*/ 111854 w 227058"/>
                  <a:gd name="connsiteY1" fmla="*/ 140250 h 140267"/>
                  <a:gd name="connsiteX2" fmla="*/ 0 w 227058"/>
                  <a:gd name="connsiteY2" fmla="*/ 8044 h 140267"/>
                  <a:gd name="connsiteX0" fmla="*/ 226174 w 246507"/>
                  <a:gd name="connsiteY0" fmla="*/ 2217 h 149199"/>
                  <a:gd name="connsiteX1" fmla="*/ 227058 w 246507"/>
                  <a:gd name="connsiteY1" fmla="*/ 0 h 149199"/>
                  <a:gd name="connsiteX0" fmla="*/ 246507 w 246507"/>
                  <a:gd name="connsiteY0" fmla="*/ 91570 h 149199"/>
                  <a:gd name="connsiteX1" fmla="*/ 111854 w 246507"/>
                  <a:gd name="connsiteY1" fmla="*/ 140250 h 149199"/>
                  <a:gd name="connsiteX2" fmla="*/ 0 w 246507"/>
                  <a:gd name="connsiteY2" fmla="*/ 8044 h 149199"/>
                  <a:gd name="connsiteX0" fmla="*/ 226174 w 246507"/>
                  <a:gd name="connsiteY0" fmla="*/ 2217 h 149199"/>
                  <a:gd name="connsiteX1" fmla="*/ 227058 w 246507"/>
                  <a:gd name="connsiteY1" fmla="*/ 0 h 149199"/>
                  <a:gd name="connsiteX0" fmla="*/ 246507 w 246507"/>
                  <a:gd name="connsiteY0" fmla="*/ 91570 h 149199"/>
                  <a:gd name="connsiteX1" fmla="*/ 111854 w 246507"/>
                  <a:gd name="connsiteY1" fmla="*/ 140250 h 149199"/>
                  <a:gd name="connsiteX2" fmla="*/ 0 w 246507"/>
                  <a:gd name="connsiteY2" fmla="*/ 8044 h 149199"/>
                  <a:gd name="connsiteX0" fmla="*/ 226174 w 246507"/>
                  <a:gd name="connsiteY0" fmla="*/ 2217 h 149199"/>
                  <a:gd name="connsiteX1" fmla="*/ 227058 w 246507"/>
                  <a:gd name="connsiteY1" fmla="*/ 0 h 149199"/>
                  <a:gd name="connsiteX0" fmla="*/ 246507 w 246507"/>
                  <a:gd name="connsiteY0" fmla="*/ 91570 h 149199"/>
                  <a:gd name="connsiteX1" fmla="*/ 111854 w 246507"/>
                  <a:gd name="connsiteY1" fmla="*/ 140250 h 149199"/>
                  <a:gd name="connsiteX2" fmla="*/ 0 w 246507"/>
                  <a:gd name="connsiteY2" fmla="*/ 8044 h 149199"/>
                  <a:gd name="connsiteX0" fmla="*/ 201421 w 221754"/>
                  <a:gd name="connsiteY0" fmla="*/ 20187 h 169090"/>
                  <a:gd name="connsiteX1" fmla="*/ 202305 w 221754"/>
                  <a:gd name="connsiteY1" fmla="*/ 17970 h 169090"/>
                  <a:gd name="connsiteX0" fmla="*/ 221754 w 221754"/>
                  <a:gd name="connsiteY0" fmla="*/ 109540 h 169090"/>
                  <a:gd name="connsiteX1" fmla="*/ 87101 w 221754"/>
                  <a:gd name="connsiteY1" fmla="*/ 158220 h 169090"/>
                  <a:gd name="connsiteX2" fmla="*/ 0 w 221754"/>
                  <a:gd name="connsiteY2" fmla="*/ 0 h 169090"/>
                  <a:gd name="connsiteX0" fmla="*/ 201421 w 221754"/>
                  <a:gd name="connsiteY0" fmla="*/ 20187 h 179059"/>
                  <a:gd name="connsiteX1" fmla="*/ 202305 w 221754"/>
                  <a:gd name="connsiteY1" fmla="*/ 17970 h 179059"/>
                  <a:gd name="connsiteX0" fmla="*/ 221754 w 221754"/>
                  <a:gd name="connsiteY0" fmla="*/ 109540 h 179059"/>
                  <a:gd name="connsiteX1" fmla="*/ 87101 w 221754"/>
                  <a:gd name="connsiteY1" fmla="*/ 158220 h 179059"/>
                  <a:gd name="connsiteX2" fmla="*/ 0 w 221754"/>
                  <a:gd name="connsiteY2" fmla="*/ 0 h 179059"/>
                  <a:gd name="connsiteX0" fmla="*/ 201421 w 221754"/>
                  <a:gd name="connsiteY0" fmla="*/ 20187 h 179059"/>
                  <a:gd name="connsiteX1" fmla="*/ 202305 w 221754"/>
                  <a:gd name="connsiteY1" fmla="*/ 17970 h 179059"/>
                  <a:gd name="connsiteX0" fmla="*/ 221754 w 221754"/>
                  <a:gd name="connsiteY0" fmla="*/ 109540 h 179059"/>
                  <a:gd name="connsiteX1" fmla="*/ 87101 w 221754"/>
                  <a:gd name="connsiteY1" fmla="*/ 158220 h 179059"/>
                  <a:gd name="connsiteX2" fmla="*/ 0 w 221754"/>
                  <a:gd name="connsiteY2" fmla="*/ 0 h 179059"/>
                  <a:gd name="connsiteX0" fmla="*/ 265954 w 286287"/>
                  <a:gd name="connsiteY0" fmla="*/ 2217 h 153616"/>
                  <a:gd name="connsiteX1" fmla="*/ 266838 w 286287"/>
                  <a:gd name="connsiteY1" fmla="*/ 0 h 153616"/>
                  <a:gd name="connsiteX0" fmla="*/ 286287 w 286287"/>
                  <a:gd name="connsiteY0" fmla="*/ 91570 h 153616"/>
                  <a:gd name="connsiteX1" fmla="*/ 151634 w 286287"/>
                  <a:gd name="connsiteY1" fmla="*/ 140250 h 153616"/>
                  <a:gd name="connsiteX2" fmla="*/ 0 w 286287"/>
                  <a:gd name="connsiteY2" fmla="*/ 99659 h 153616"/>
                  <a:gd name="connsiteX0" fmla="*/ 257114 w 277447"/>
                  <a:gd name="connsiteY0" fmla="*/ 2217 h 183356"/>
                  <a:gd name="connsiteX1" fmla="*/ 257998 w 277447"/>
                  <a:gd name="connsiteY1" fmla="*/ 0 h 183356"/>
                  <a:gd name="connsiteX0" fmla="*/ 277447 w 277447"/>
                  <a:gd name="connsiteY0" fmla="*/ 91570 h 183356"/>
                  <a:gd name="connsiteX1" fmla="*/ 142794 w 277447"/>
                  <a:gd name="connsiteY1" fmla="*/ 140250 h 183356"/>
                  <a:gd name="connsiteX2" fmla="*/ 0 w 277447"/>
                  <a:gd name="connsiteY2" fmla="*/ 183356 h 183356"/>
                  <a:gd name="connsiteX0" fmla="*/ 257114 w 277447"/>
                  <a:gd name="connsiteY0" fmla="*/ 2217 h 236425"/>
                  <a:gd name="connsiteX1" fmla="*/ 257998 w 277447"/>
                  <a:gd name="connsiteY1" fmla="*/ 0 h 236425"/>
                  <a:gd name="connsiteX0" fmla="*/ 277447 w 277447"/>
                  <a:gd name="connsiteY0" fmla="*/ 91570 h 236425"/>
                  <a:gd name="connsiteX1" fmla="*/ 163126 w 277447"/>
                  <a:gd name="connsiteY1" fmla="*/ 234127 h 236425"/>
                  <a:gd name="connsiteX2" fmla="*/ 0 w 277447"/>
                  <a:gd name="connsiteY2" fmla="*/ 183356 h 236425"/>
                  <a:gd name="connsiteX0" fmla="*/ 257114 w 257998"/>
                  <a:gd name="connsiteY0" fmla="*/ 2217 h 238578"/>
                  <a:gd name="connsiteX1" fmla="*/ 257998 w 257998"/>
                  <a:gd name="connsiteY1" fmla="*/ 0 h 238578"/>
                  <a:gd name="connsiteX0" fmla="*/ 223522 w 257998"/>
                  <a:gd name="connsiteY0" fmla="*/ 45197 h 238578"/>
                  <a:gd name="connsiteX1" fmla="*/ 163126 w 257998"/>
                  <a:gd name="connsiteY1" fmla="*/ 234127 h 238578"/>
                  <a:gd name="connsiteX2" fmla="*/ 0 w 257998"/>
                  <a:gd name="connsiteY2" fmla="*/ 183356 h 238578"/>
                  <a:gd name="connsiteX0" fmla="*/ 257114 w 257998"/>
                  <a:gd name="connsiteY0" fmla="*/ 2217 h 238578"/>
                  <a:gd name="connsiteX1" fmla="*/ 257998 w 257998"/>
                  <a:gd name="connsiteY1" fmla="*/ 0 h 238578"/>
                  <a:gd name="connsiteX0" fmla="*/ 223522 w 257998"/>
                  <a:gd name="connsiteY0" fmla="*/ 45197 h 238578"/>
                  <a:gd name="connsiteX1" fmla="*/ 163126 w 257998"/>
                  <a:gd name="connsiteY1" fmla="*/ 234127 h 238578"/>
                  <a:gd name="connsiteX2" fmla="*/ 0 w 257998"/>
                  <a:gd name="connsiteY2" fmla="*/ 183356 h 238578"/>
                  <a:gd name="connsiteX0" fmla="*/ 257114 w 257998"/>
                  <a:gd name="connsiteY0" fmla="*/ 2217 h 239277"/>
                  <a:gd name="connsiteX1" fmla="*/ 257998 w 257998"/>
                  <a:gd name="connsiteY1" fmla="*/ 0 h 239277"/>
                  <a:gd name="connsiteX0" fmla="*/ 223522 w 257998"/>
                  <a:gd name="connsiteY0" fmla="*/ 45197 h 239277"/>
                  <a:gd name="connsiteX1" fmla="*/ 163126 w 257998"/>
                  <a:gd name="connsiteY1" fmla="*/ 234127 h 239277"/>
                  <a:gd name="connsiteX2" fmla="*/ 0 w 257998"/>
                  <a:gd name="connsiteY2" fmla="*/ 183356 h 239277"/>
                  <a:gd name="connsiteX0" fmla="*/ 221753 w 222637"/>
                  <a:gd name="connsiteY0" fmla="*/ 2217 h 241679"/>
                  <a:gd name="connsiteX1" fmla="*/ 222637 w 222637"/>
                  <a:gd name="connsiteY1" fmla="*/ 0 h 241679"/>
                  <a:gd name="connsiteX0" fmla="*/ 188161 w 222637"/>
                  <a:gd name="connsiteY0" fmla="*/ 45197 h 241679"/>
                  <a:gd name="connsiteX1" fmla="*/ 127765 w 222637"/>
                  <a:gd name="connsiteY1" fmla="*/ 234127 h 241679"/>
                  <a:gd name="connsiteX2" fmla="*/ 0 w 222637"/>
                  <a:gd name="connsiteY2" fmla="*/ 207108 h 241679"/>
                  <a:gd name="connsiteX0" fmla="*/ 221753 w 222637"/>
                  <a:gd name="connsiteY0" fmla="*/ 2217 h 229838"/>
                  <a:gd name="connsiteX1" fmla="*/ 222637 w 222637"/>
                  <a:gd name="connsiteY1" fmla="*/ 0 h 229838"/>
                  <a:gd name="connsiteX0" fmla="*/ 188161 w 222637"/>
                  <a:gd name="connsiteY0" fmla="*/ 45197 h 229838"/>
                  <a:gd name="connsiteX1" fmla="*/ 143677 w 222637"/>
                  <a:gd name="connsiteY1" fmla="*/ 220555 h 229838"/>
                  <a:gd name="connsiteX2" fmla="*/ 0 w 222637"/>
                  <a:gd name="connsiteY2" fmla="*/ 207108 h 229838"/>
                  <a:gd name="connsiteX0" fmla="*/ 184624 w 185508"/>
                  <a:gd name="connsiteY0" fmla="*/ 2217 h 226894"/>
                  <a:gd name="connsiteX1" fmla="*/ 185508 w 185508"/>
                  <a:gd name="connsiteY1" fmla="*/ 0 h 226894"/>
                  <a:gd name="connsiteX0" fmla="*/ 151032 w 185508"/>
                  <a:gd name="connsiteY0" fmla="*/ 45197 h 226894"/>
                  <a:gd name="connsiteX1" fmla="*/ 106548 w 185508"/>
                  <a:gd name="connsiteY1" fmla="*/ 220555 h 226894"/>
                  <a:gd name="connsiteX2" fmla="*/ 0 w 185508"/>
                  <a:gd name="connsiteY2" fmla="*/ 191273 h 226894"/>
                  <a:gd name="connsiteX0" fmla="*/ 184624 w 185508"/>
                  <a:gd name="connsiteY0" fmla="*/ 2217 h 226894"/>
                  <a:gd name="connsiteX1" fmla="*/ 185508 w 185508"/>
                  <a:gd name="connsiteY1" fmla="*/ 0 h 226894"/>
                  <a:gd name="connsiteX0" fmla="*/ 151032 w 185508"/>
                  <a:gd name="connsiteY0" fmla="*/ 45197 h 226894"/>
                  <a:gd name="connsiteX1" fmla="*/ 106548 w 185508"/>
                  <a:gd name="connsiteY1" fmla="*/ 220555 h 226894"/>
                  <a:gd name="connsiteX2" fmla="*/ 0 w 185508"/>
                  <a:gd name="connsiteY2" fmla="*/ 191273 h 226894"/>
                  <a:gd name="connsiteX0" fmla="*/ 184624 w 190433"/>
                  <a:gd name="connsiteY0" fmla="*/ 2217 h 226894"/>
                  <a:gd name="connsiteX1" fmla="*/ 185508 w 190433"/>
                  <a:gd name="connsiteY1" fmla="*/ 0 h 226894"/>
                  <a:gd name="connsiteX0" fmla="*/ 151032 w 190433"/>
                  <a:gd name="connsiteY0" fmla="*/ 45197 h 226894"/>
                  <a:gd name="connsiteX1" fmla="*/ 106548 w 190433"/>
                  <a:gd name="connsiteY1" fmla="*/ 220555 h 226894"/>
                  <a:gd name="connsiteX2" fmla="*/ 0 w 190433"/>
                  <a:gd name="connsiteY2" fmla="*/ 191273 h 226894"/>
                  <a:gd name="connsiteX0" fmla="*/ 184624 w 201611"/>
                  <a:gd name="connsiteY0" fmla="*/ 2217 h 194122"/>
                  <a:gd name="connsiteX1" fmla="*/ 185508 w 201611"/>
                  <a:gd name="connsiteY1" fmla="*/ 0 h 194122"/>
                  <a:gd name="connsiteX0" fmla="*/ 151032 w 201611"/>
                  <a:gd name="connsiteY0" fmla="*/ 45197 h 194122"/>
                  <a:gd name="connsiteX1" fmla="*/ 150749 w 201611"/>
                  <a:gd name="connsiteY1" fmla="*/ 178707 h 194122"/>
                  <a:gd name="connsiteX2" fmla="*/ 0 w 201611"/>
                  <a:gd name="connsiteY2" fmla="*/ 191273 h 194122"/>
                  <a:gd name="connsiteX0" fmla="*/ 184624 w 210376"/>
                  <a:gd name="connsiteY0" fmla="*/ 2217 h 234649"/>
                  <a:gd name="connsiteX1" fmla="*/ 185508 w 210376"/>
                  <a:gd name="connsiteY1" fmla="*/ 0 h 234649"/>
                  <a:gd name="connsiteX0" fmla="*/ 151032 w 210376"/>
                  <a:gd name="connsiteY0" fmla="*/ 45197 h 234649"/>
                  <a:gd name="connsiteX1" fmla="*/ 150749 w 210376"/>
                  <a:gd name="connsiteY1" fmla="*/ 178707 h 234649"/>
                  <a:gd name="connsiteX2" fmla="*/ 0 w 210376"/>
                  <a:gd name="connsiteY2" fmla="*/ 191273 h 234649"/>
                  <a:gd name="connsiteX0" fmla="*/ 184624 w 219726"/>
                  <a:gd name="connsiteY0" fmla="*/ 2217 h 221817"/>
                  <a:gd name="connsiteX1" fmla="*/ 185508 w 219726"/>
                  <a:gd name="connsiteY1" fmla="*/ 0 h 221817"/>
                  <a:gd name="connsiteX0" fmla="*/ 151032 w 219726"/>
                  <a:gd name="connsiteY0" fmla="*/ 45197 h 221817"/>
                  <a:gd name="connsiteX1" fmla="*/ 150749 w 219726"/>
                  <a:gd name="connsiteY1" fmla="*/ 178707 h 221817"/>
                  <a:gd name="connsiteX2" fmla="*/ 0 w 219726"/>
                  <a:gd name="connsiteY2" fmla="*/ 191273 h 221817"/>
                  <a:gd name="connsiteX0" fmla="*/ 33875 w 68977"/>
                  <a:gd name="connsiteY0" fmla="*/ 2217 h 221817"/>
                  <a:gd name="connsiteX1" fmla="*/ 34759 w 68977"/>
                  <a:gd name="connsiteY1" fmla="*/ 0 h 221817"/>
                  <a:gd name="connsiteX0" fmla="*/ 283 w 68977"/>
                  <a:gd name="connsiteY0" fmla="*/ 45197 h 221817"/>
                  <a:gd name="connsiteX1" fmla="*/ 0 w 68977"/>
                  <a:gd name="connsiteY1" fmla="*/ 178707 h 221817"/>
                  <a:gd name="connsiteX0" fmla="*/ 33875 w 93237"/>
                  <a:gd name="connsiteY0" fmla="*/ 2217 h 178707"/>
                  <a:gd name="connsiteX1" fmla="*/ 34759 w 93237"/>
                  <a:gd name="connsiteY1" fmla="*/ 0 h 178707"/>
                  <a:gd name="connsiteX0" fmla="*/ 283 w 93237"/>
                  <a:gd name="connsiteY0" fmla="*/ 45197 h 178707"/>
                  <a:gd name="connsiteX1" fmla="*/ 0 w 93237"/>
                  <a:gd name="connsiteY1" fmla="*/ 178707 h 178707"/>
                  <a:gd name="connsiteX0" fmla="*/ 33875 w 93897"/>
                  <a:gd name="connsiteY0" fmla="*/ 2217 h 178707"/>
                  <a:gd name="connsiteX1" fmla="*/ 34759 w 93897"/>
                  <a:gd name="connsiteY1" fmla="*/ 0 h 178707"/>
                  <a:gd name="connsiteX0" fmla="*/ 283 w 93897"/>
                  <a:gd name="connsiteY0" fmla="*/ 45197 h 178707"/>
                  <a:gd name="connsiteX1" fmla="*/ 0 w 93897"/>
                  <a:gd name="connsiteY1" fmla="*/ 178707 h 178707"/>
                  <a:gd name="connsiteX0" fmla="*/ 136234 w 144370"/>
                  <a:gd name="connsiteY0" fmla="*/ 2217 h 178707"/>
                  <a:gd name="connsiteX1" fmla="*/ 137118 w 144370"/>
                  <a:gd name="connsiteY1" fmla="*/ 0 h 178707"/>
                  <a:gd name="connsiteX0" fmla="*/ 102642 w 144370"/>
                  <a:gd name="connsiteY0" fmla="*/ 45197 h 178707"/>
                  <a:gd name="connsiteX1" fmla="*/ 1862 w 144370"/>
                  <a:gd name="connsiteY1" fmla="*/ 145903 h 178707"/>
                  <a:gd name="connsiteX2" fmla="*/ 102359 w 144370"/>
                  <a:gd name="connsiteY2" fmla="*/ 178707 h 178707"/>
                  <a:gd name="connsiteX0" fmla="*/ 33875 w 109306"/>
                  <a:gd name="connsiteY0" fmla="*/ 2217 h 178707"/>
                  <a:gd name="connsiteX1" fmla="*/ 34759 w 109306"/>
                  <a:gd name="connsiteY1" fmla="*/ 0 h 178707"/>
                  <a:gd name="connsiteX0" fmla="*/ 283 w 109306"/>
                  <a:gd name="connsiteY0" fmla="*/ 45197 h 178707"/>
                  <a:gd name="connsiteX1" fmla="*/ 90451 w 109306"/>
                  <a:gd name="connsiteY1" fmla="*/ 57682 h 178707"/>
                  <a:gd name="connsiteX2" fmla="*/ 0 w 109306"/>
                  <a:gd name="connsiteY2" fmla="*/ 178707 h 178707"/>
                  <a:gd name="connsiteX0" fmla="*/ 33875 w 99111"/>
                  <a:gd name="connsiteY0" fmla="*/ 2217 h 187003"/>
                  <a:gd name="connsiteX1" fmla="*/ 34759 w 99111"/>
                  <a:gd name="connsiteY1" fmla="*/ 0 h 187003"/>
                  <a:gd name="connsiteX0" fmla="*/ 283 w 99111"/>
                  <a:gd name="connsiteY0" fmla="*/ 45197 h 187003"/>
                  <a:gd name="connsiteX1" fmla="*/ 90451 w 99111"/>
                  <a:gd name="connsiteY1" fmla="*/ 57682 h 187003"/>
                  <a:gd name="connsiteX2" fmla="*/ 0 w 99111"/>
                  <a:gd name="connsiteY2" fmla="*/ 178707 h 187003"/>
                  <a:gd name="connsiteX0" fmla="*/ 33875 w 99111"/>
                  <a:gd name="connsiteY0" fmla="*/ 2217 h 187003"/>
                  <a:gd name="connsiteX1" fmla="*/ 34759 w 99111"/>
                  <a:gd name="connsiteY1" fmla="*/ 0 h 187003"/>
                  <a:gd name="connsiteX0" fmla="*/ 283 w 99111"/>
                  <a:gd name="connsiteY0" fmla="*/ 45197 h 187003"/>
                  <a:gd name="connsiteX1" fmla="*/ 90451 w 99111"/>
                  <a:gd name="connsiteY1" fmla="*/ 57682 h 187003"/>
                  <a:gd name="connsiteX2" fmla="*/ 0 w 99111"/>
                  <a:gd name="connsiteY2" fmla="*/ 178707 h 187003"/>
                  <a:gd name="connsiteX0" fmla="*/ 33875 w 99111"/>
                  <a:gd name="connsiteY0" fmla="*/ 2217 h 187003"/>
                  <a:gd name="connsiteX1" fmla="*/ 34759 w 99111"/>
                  <a:gd name="connsiteY1" fmla="*/ 0 h 187003"/>
                  <a:gd name="connsiteX0" fmla="*/ 283 w 99111"/>
                  <a:gd name="connsiteY0" fmla="*/ 45197 h 187003"/>
                  <a:gd name="connsiteX1" fmla="*/ 90451 w 99111"/>
                  <a:gd name="connsiteY1" fmla="*/ 57682 h 187003"/>
                  <a:gd name="connsiteX2" fmla="*/ 0 w 99111"/>
                  <a:gd name="connsiteY2" fmla="*/ 178707 h 187003"/>
                  <a:gd name="connsiteX0" fmla="*/ 33875 w 99111"/>
                  <a:gd name="connsiteY0" fmla="*/ 2217 h 187003"/>
                  <a:gd name="connsiteX1" fmla="*/ 34759 w 99111"/>
                  <a:gd name="connsiteY1" fmla="*/ 0 h 187003"/>
                  <a:gd name="connsiteX0" fmla="*/ 283 w 99111"/>
                  <a:gd name="connsiteY0" fmla="*/ 45197 h 187003"/>
                  <a:gd name="connsiteX1" fmla="*/ 90451 w 99111"/>
                  <a:gd name="connsiteY1" fmla="*/ 57682 h 187003"/>
                  <a:gd name="connsiteX2" fmla="*/ 0 w 99111"/>
                  <a:gd name="connsiteY2" fmla="*/ 178707 h 187003"/>
                  <a:gd name="connsiteX0" fmla="*/ 68963 w 134199"/>
                  <a:gd name="connsiteY0" fmla="*/ 2217 h 187003"/>
                  <a:gd name="connsiteX1" fmla="*/ 69847 w 134199"/>
                  <a:gd name="connsiteY1" fmla="*/ 0 h 187003"/>
                  <a:gd name="connsiteX0" fmla="*/ 35371 w 134199"/>
                  <a:gd name="connsiteY0" fmla="*/ 45197 h 187003"/>
                  <a:gd name="connsiteX1" fmla="*/ 2661 w 134199"/>
                  <a:gd name="connsiteY1" fmla="*/ 110841 h 187003"/>
                  <a:gd name="connsiteX2" fmla="*/ 125539 w 134199"/>
                  <a:gd name="connsiteY2" fmla="*/ 57682 h 187003"/>
                  <a:gd name="connsiteX3" fmla="*/ 35088 w 134199"/>
                  <a:gd name="connsiteY3" fmla="*/ 178707 h 187003"/>
                  <a:gd name="connsiteX0" fmla="*/ 68569 w 133805"/>
                  <a:gd name="connsiteY0" fmla="*/ 2217 h 187003"/>
                  <a:gd name="connsiteX1" fmla="*/ 69453 w 133805"/>
                  <a:gd name="connsiteY1" fmla="*/ 0 h 187003"/>
                  <a:gd name="connsiteX0" fmla="*/ 34977 w 133805"/>
                  <a:gd name="connsiteY0" fmla="*/ 45197 h 187003"/>
                  <a:gd name="connsiteX1" fmla="*/ 2267 w 133805"/>
                  <a:gd name="connsiteY1" fmla="*/ 110841 h 187003"/>
                  <a:gd name="connsiteX2" fmla="*/ 125145 w 133805"/>
                  <a:gd name="connsiteY2" fmla="*/ 57682 h 187003"/>
                  <a:gd name="connsiteX3" fmla="*/ 34694 w 133805"/>
                  <a:gd name="connsiteY3" fmla="*/ 178707 h 187003"/>
                  <a:gd name="connsiteX0" fmla="*/ 142420 w 207656"/>
                  <a:gd name="connsiteY0" fmla="*/ 2217 h 187003"/>
                  <a:gd name="connsiteX1" fmla="*/ 143304 w 207656"/>
                  <a:gd name="connsiteY1" fmla="*/ 0 h 187003"/>
                  <a:gd name="connsiteX0" fmla="*/ 108828 w 207656"/>
                  <a:gd name="connsiteY0" fmla="*/ 45197 h 187003"/>
                  <a:gd name="connsiteX1" fmla="*/ 76118 w 207656"/>
                  <a:gd name="connsiteY1" fmla="*/ 110841 h 187003"/>
                  <a:gd name="connsiteX2" fmla="*/ 198996 w 207656"/>
                  <a:gd name="connsiteY2" fmla="*/ 57682 h 187003"/>
                  <a:gd name="connsiteX3" fmla="*/ 108545 w 207656"/>
                  <a:gd name="connsiteY3" fmla="*/ 178707 h 187003"/>
                  <a:gd name="connsiteX0" fmla="*/ 138405 w 139289"/>
                  <a:gd name="connsiteY0" fmla="*/ 2217 h 178707"/>
                  <a:gd name="connsiteX1" fmla="*/ 139289 w 139289"/>
                  <a:gd name="connsiteY1" fmla="*/ 0 h 178707"/>
                  <a:gd name="connsiteX0" fmla="*/ 104813 w 139289"/>
                  <a:gd name="connsiteY0" fmla="*/ 45197 h 178707"/>
                  <a:gd name="connsiteX1" fmla="*/ 72103 w 139289"/>
                  <a:gd name="connsiteY1" fmla="*/ 110841 h 178707"/>
                  <a:gd name="connsiteX2" fmla="*/ 104530 w 139289"/>
                  <a:gd name="connsiteY2" fmla="*/ 178707 h 178707"/>
                  <a:gd name="connsiteX0" fmla="*/ 163398 w 164282"/>
                  <a:gd name="connsiteY0" fmla="*/ 2217 h 178707"/>
                  <a:gd name="connsiteX1" fmla="*/ 164282 w 164282"/>
                  <a:gd name="connsiteY1" fmla="*/ 0 h 178707"/>
                  <a:gd name="connsiteX0" fmla="*/ 129806 w 164282"/>
                  <a:gd name="connsiteY0" fmla="*/ 45197 h 178707"/>
                  <a:gd name="connsiteX1" fmla="*/ 31678 w 164282"/>
                  <a:gd name="connsiteY1" fmla="*/ 107448 h 178707"/>
                  <a:gd name="connsiteX2" fmla="*/ 129523 w 164282"/>
                  <a:gd name="connsiteY2" fmla="*/ 178707 h 178707"/>
                  <a:gd name="connsiteX0" fmla="*/ 188886 w 189770"/>
                  <a:gd name="connsiteY0" fmla="*/ 2217 h 178707"/>
                  <a:gd name="connsiteX1" fmla="*/ 189770 w 189770"/>
                  <a:gd name="connsiteY1" fmla="*/ 0 h 178707"/>
                  <a:gd name="connsiteX0" fmla="*/ 155294 w 189770"/>
                  <a:gd name="connsiteY0" fmla="*/ 45197 h 178707"/>
                  <a:gd name="connsiteX1" fmla="*/ 57166 w 189770"/>
                  <a:gd name="connsiteY1" fmla="*/ 107448 h 178707"/>
                  <a:gd name="connsiteX2" fmla="*/ 155011 w 189770"/>
                  <a:gd name="connsiteY2" fmla="*/ 178707 h 178707"/>
                  <a:gd name="connsiteX0" fmla="*/ 188886 w 189770"/>
                  <a:gd name="connsiteY0" fmla="*/ 2217 h 140251"/>
                  <a:gd name="connsiteX1" fmla="*/ 189770 w 189770"/>
                  <a:gd name="connsiteY1" fmla="*/ 0 h 140251"/>
                  <a:gd name="connsiteX0" fmla="*/ 155294 w 189770"/>
                  <a:gd name="connsiteY0" fmla="*/ 45197 h 140251"/>
                  <a:gd name="connsiteX1" fmla="*/ 57166 w 189770"/>
                  <a:gd name="connsiteY1" fmla="*/ 107448 h 140251"/>
                  <a:gd name="connsiteX2" fmla="*/ 187720 w 189770"/>
                  <a:gd name="connsiteY2" fmla="*/ 140251 h 140251"/>
                  <a:gd name="connsiteX0" fmla="*/ 190905 w 191789"/>
                  <a:gd name="connsiteY0" fmla="*/ 2217 h 194797"/>
                  <a:gd name="connsiteX1" fmla="*/ 191789 w 191789"/>
                  <a:gd name="connsiteY1" fmla="*/ 0 h 194797"/>
                  <a:gd name="connsiteX0" fmla="*/ 157313 w 191789"/>
                  <a:gd name="connsiteY0" fmla="*/ 45197 h 194797"/>
                  <a:gd name="connsiteX1" fmla="*/ 55649 w 191789"/>
                  <a:gd name="connsiteY1" fmla="*/ 191145 h 194797"/>
                  <a:gd name="connsiteX2" fmla="*/ 189739 w 191789"/>
                  <a:gd name="connsiteY2" fmla="*/ 140251 h 194797"/>
                  <a:gd name="connsiteX0" fmla="*/ 194535 w 195419"/>
                  <a:gd name="connsiteY0" fmla="*/ 2217 h 194797"/>
                  <a:gd name="connsiteX1" fmla="*/ 195419 w 195419"/>
                  <a:gd name="connsiteY1" fmla="*/ 0 h 194797"/>
                  <a:gd name="connsiteX0" fmla="*/ 160943 w 195419"/>
                  <a:gd name="connsiteY0" fmla="*/ 45197 h 194797"/>
                  <a:gd name="connsiteX1" fmla="*/ 59279 w 195419"/>
                  <a:gd name="connsiteY1" fmla="*/ 191145 h 194797"/>
                  <a:gd name="connsiteX2" fmla="*/ 193369 w 195419"/>
                  <a:gd name="connsiteY2" fmla="*/ 140251 h 194797"/>
                  <a:gd name="connsiteX0" fmla="*/ 194535 w 195419"/>
                  <a:gd name="connsiteY0" fmla="*/ 2217 h 217155"/>
                  <a:gd name="connsiteX1" fmla="*/ 195419 w 195419"/>
                  <a:gd name="connsiteY1" fmla="*/ 0 h 217155"/>
                  <a:gd name="connsiteX0" fmla="*/ 160943 w 195419"/>
                  <a:gd name="connsiteY0" fmla="*/ 45197 h 217155"/>
                  <a:gd name="connsiteX1" fmla="*/ 59279 w 195419"/>
                  <a:gd name="connsiteY1" fmla="*/ 191145 h 217155"/>
                  <a:gd name="connsiteX2" fmla="*/ 193369 w 195419"/>
                  <a:gd name="connsiteY2" fmla="*/ 140251 h 217155"/>
                  <a:gd name="connsiteX0" fmla="*/ 217546 w 218430"/>
                  <a:gd name="connsiteY0" fmla="*/ 2217 h 251511"/>
                  <a:gd name="connsiteX1" fmla="*/ 218430 w 218430"/>
                  <a:gd name="connsiteY1" fmla="*/ 0 h 251511"/>
                  <a:gd name="connsiteX0" fmla="*/ 183954 w 218430"/>
                  <a:gd name="connsiteY0" fmla="*/ 45197 h 251511"/>
                  <a:gd name="connsiteX1" fmla="*/ 46045 w 218430"/>
                  <a:gd name="connsiteY1" fmla="*/ 229601 h 251511"/>
                  <a:gd name="connsiteX2" fmla="*/ 216380 w 218430"/>
                  <a:gd name="connsiteY2" fmla="*/ 140251 h 251511"/>
                  <a:gd name="connsiteX0" fmla="*/ 205152 w 206036"/>
                  <a:gd name="connsiteY0" fmla="*/ 2217 h 251511"/>
                  <a:gd name="connsiteX1" fmla="*/ 206036 w 206036"/>
                  <a:gd name="connsiteY1" fmla="*/ 0 h 251511"/>
                  <a:gd name="connsiteX0" fmla="*/ 171560 w 206036"/>
                  <a:gd name="connsiteY0" fmla="*/ 45197 h 251511"/>
                  <a:gd name="connsiteX1" fmla="*/ 33651 w 206036"/>
                  <a:gd name="connsiteY1" fmla="*/ 229601 h 251511"/>
                  <a:gd name="connsiteX2" fmla="*/ 203986 w 206036"/>
                  <a:gd name="connsiteY2" fmla="*/ 140251 h 251511"/>
                  <a:gd name="connsiteX0" fmla="*/ 199480 w 200364"/>
                  <a:gd name="connsiteY0" fmla="*/ 2217 h 251511"/>
                  <a:gd name="connsiteX1" fmla="*/ 200364 w 200364"/>
                  <a:gd name="connsiteY1" fmla="*/ 0 h 251511"/>
                  <a:gd name="connsiteX0" fmla="*/ 165888 w 200364"/>
                  <a:gd name="connsiteY0" fmla="*/ 45197 h 251511"/>
                  <a:gd name="connsiteX1" fmla="*/ 27979 w 200364"/>
                  <a:gd name="connsiteY1" fmla="*/ 229601 h 251511"/>
                  <a:gd name="connsiteX2" fmla="*/ 198314 w 200364"/>
                  <a:gd name="connsiteY2" fmla="*/ 140251 h 251511"/>
                  <a:gd name="connsiteX0" fmla="*/ 277181 w 278065"/>
                  <a:gd name="connsiteY0" fmla="*/ 17421 h 266715"/>
                  <a:gd name="connsiteX1" fmla="*/ 278065 w 278065"/>
                  <a:gd name="connsiteY1" fmla="*/ 15204 h 266715"/>
                  <a:gd name="connsiteX0" fmla="*/ 93306 w 278065"/>
                  <a:gd name="connsiteY0" fmla="*/ 21945 h 266715"/>
                  <a:gd name="connsiteX1" fmla="*/ 105680 w 278065"/>
                  <a:gd name="connsiteY1" fmla="*/ 244805 h 266715"/>
                  <a:gd name="connsiteX2" fmla="*/ 276015 w 278065"/>
                  <a:gd name="connsiteY2" fmla="*/ 155455 h 266715"/>
                  <a:gd name="connsiteX0" fmla="*/ 277181 w 333476"/>
                  <a:gd name="connsiteY0" fmla="*/ 17421 h 285709"/>
                  <a:gd name="connsiteX1" fmla="*/ 278065 w 333476"/>
                  <a:gd name="connsiteY1" fmla="*/ 15204 h 285709"/>
                  <a:gd name="connsiteX0" fmla="*/ 93306 w 333476"/>
                  <a:gd name="connsiteY0" fmla="*/ 21945 h 285709"/>
                  <a:gd name="connsiteX1" fmla="*/ 105680 w 333476"/>
                  <a:gd name="connsiteY1" fmla="*/ 244805 h 285709"/>
                  <a:gd name="connsiteX2" fmla="*/ 333476 w 333476"/>
                  <a:gd name="connsiteY2" fmla="*/ 268559 h 285709"/>
                  <a:gd name="connsiteX0" fmla="*/ 228203 w 284498"/>
                  <a:gd name="connsiteY0" fmla="*/ 2217 h 270505"/>
                  <a:gd name="connsiteX1" fmla="*/ 229087 w 284498"/>
                  <a:gd name="connsiteY1" fmla="*/ 0 h 270505"/>
                  <a:gd name="connsiteX0" fmla="*/ 44328 w 284498"/>
                  <a:gd name="connsiteY0" fmla="*/ 6741 h 270505"/>
                  <a:gd name="connsiteX1" fmla="*/ 56702 w 284498"/>
                  <a:gd name="connsiteY1" fmla="*/ 229601 h 270505"/>
                  <a:gd name="connsiteX2" fmla="*/ 284498 w 284498"/>
                  <a:gd name="connsiteY2" fmla="*/ 253355 h 270505"/>
                  <a:gd name="connsiteX0" fmla="*/ 228203 w 234109"/>
                  <a:gd name="connsiteY0" fmla="*/ 2217 h 265506"/>
                  <a:gd name="connsiteX1" fmla="*/ 229087 w 234109"/>
                  <a:gd name="connsiteY1" fmla="*/ 0 h 265506"/>
                  <a:gd name="connsiteX0" fmla="*/ 44328 w 234109"/>
                  <a:gd name="connsiteY0" fmla="*/ 6741 h 265506"/>
                  <a:gd name="connsiteX1" fmla="*/ 56702 w 234109"/>
                  <a:gd name="connsiteY1" fmla="*/ 229601 h 265506"/>
                  <a:gd name="connsiteX2" fmla="*/ 234109 w 234109"/>
                  <a:gd name="connsiteY2" fmla="*/ 235258 h 265506"/>
                  <a:gd name="connsiteX0" fmla="*/ 228203 w 234109"/>
                  <a:gd name="connsiteY0" fmla="*/ 2217 h 269901"/>
                  <a:gd name="connsiteX1" fmla="*/ 229087 w 234109"/>
                  <a:gd name="connsiteY1" fmla="*/ 0 h 269901"/>
                  <a:gd name="connsiteX0" fmla="*/ 44328 w 234109"/>
                  <a:gd name="connsiteY0" fmla="*/ 6741 h 269901"/>
                  <a:gd name="connsiteX1" fmla="*/ 56702 w 234109"/>
                  <a:gd name="connsiteY1" fmla="*/ 229601 h 269901"/>
                  <a:gd name="connsiteX2" fmla="*/ 234109 w 234109"/>
                  <a:gd name="connsiteY2" fmla="*/ 235258 h 269901"/>
                  <a:gd name="connsiteX0" fmla="*/ 257971 w 263877"/>
                  <a:gd name="connsiteY0" fmla="*/ 2217 h 284134"/>
                  <a:gd name="connsiteX1" fmla="*/ 258855 w 263877"/>
                  <a:gd name="connsiteY1" fmla="*/ 0 h 284134"/>
                  <a:gd name="connsiteX0" fmla="*/ 74096 w 263877"/>
                  <a:gd name="connsiteY0" fmla="*/ 6741 h 284134"/>
                  <a:gd name="connsiteX1" fmla="*/ 27241 w 263877"/>
                  <a:gd name="connsiteY1" fmla="*/ 248829 h 284134"/>
                  <a:gd name="connsiteX2" fmla="*/ 263877 w 263877"/>
                  <a:gd name="connsiteY2" fmla="*/ 235258 h 284134"/>
                  <a:gd name="connsiteX0" fmla="*/ 257971 w 263877"/>
                  <a:gd name="connsiteY0" fmla="*/ 2217 h 272135"/>
                  <a:gd name="connsiteX1" fmla="*/ 258855 w 263877"/>
                  <a:gd name="connsiteY1" fmla="*/ 0 h 272135"/>
                  <a:gd name="connsiteX0" fmla="*/ 74096 w 263877"/>
                  <a:gd name="connsiteY0" fmla="*/ 6741 h 272135"/>
                  <a:gd name="connsiteX1" fmla="*/ 27241 w 263877"/>
                  <a:gd name="connsiteY1" fmla="*/ 248829 h 272135"/>
                  <a:gd name="connsiteX2" fmla="*/ 263877 w 263877"/>
                  <a:gd name="connsiteY2" fmla="*/ 235258 h 272135"/>
                  <a:gd name="connsiteX0" fmla="*/ 253732 w 259638"/>
                  <a:gd name="connsiteY0" fmla="*/ 2217 h 272135"/>
                  <a:gd name="connsiteX1" fmla="*/ 254616 w 259638"/>
                  <a:gd name="connsiteY1" fmla="*/ 0 h 272135"/>
                  <a:gd name="connsiteX0" fmla="*/ 69857 w 259638"/>
                  <a:gd name="connsiteY0" fmla="*/ 6741 h 272135"/>
                  <a:gd name="connsiteX1" fmla="*/ 23002 w 259638"/>
                  <a:gd name="connsiteY1" fmla="*/ 248829 h 272135"/>
                  <a:gd name="connsiteX2" fmla="*/ 259638 w 259638"/>
                  <a:gd name="connsiteY2" fmla="*/ 235258 h 272135"/>
                  <a:gd name="connsiteX0" fmla="*/ 253732 w 259638"/>
                  <a:gd name="connsiteY0" fmla="*/ 2217 h 269145"/>
                  <a:gd name="connsiteX1" fmla="*/ 254616 w 259638"/>
                  <a:gd name="connsiteY1" fmla="*/ 0 h 269145"/>
                  <a:gd name="connsiteX0" fmla="*/ 69857 w 259638"/>
                  <a:gd name="connsiteY0" fmla="*/ 6741 h 269145"/>
                  <a:gd name="connsiteX1" fmla="*/ 23002 w 259638"/>
                  <a:gd name="connsiteY1" fmla="*/ 248829 h 269145"/>
                  <a:gd name="connsiteX2" fmla="*/ 259638 w 259638"/>
                  <a:gd name="connsiteY2" fmla="*/ 235258 h 269145"/>
                  <a:gd name="connsiteX0" fmla="*/ 263007 w 268913"/>
                  <a:gd name="connsiteY0" fmla="*/ 2217 h 269145"/>
                  <a:gd name="connsiteX1" fmla="*/ 263891 w 268913"/>
                  <a:gd name="connsiteY1" fmla="*/ 0 h 269145"/>
                  <a:gd name="connsiteX0" fmla="*/ 79132 w 268913"/>
                  <a:gd name="connsiteY0" fmla="*/ 6741 h 269145"/>
                  <a:gd name="connsiteX1" fmla="*/ 32277 w 268913"/>
                  <a:gd name="connsiteY1" fmla="*/ 248829 h 269145"/>
                  <a:gd name="connsiteX2" fmla="*/ 268913 w 268913"/>
                  <a:gd name="connsiteY2" fmla="*/ 235258 h 269145"/>
                  <a:gd name="connsiteX0" fmla="*/ 263007 w 268913"/>
                  <a:gd name="connsiteY0" fmla="*/ 2217 h 261709"/>
                  <a:gd name="connsiteX1" fmla="*/ 263891 w 268913"/>
                  <a:gd name="connsiteY1" fmla="*/ 0 h 261709"/>
                  <a:gd name="connsiteX0" fmla="*/ 79132 w 268913"/>
                  <a:gd name="connsiteY0" fmla="*/ 6741 h 261709"/>
                  <a:gd name="connsiteX1" fmla="*/ 32277 w 268913"/>
                  <a:gd name="connsiteY1" fmla="*/ 248829 h 261709"/>
                  <a:gd name="connsiteX2" fmla="*/ 268913 w 268913"/>
                  <a:gd name="connsiteY2" fmla="*/ 235258 h 261709"/>
                  <a:gd name="connsiteX0" fmla="*/ 263007 w 263891"/>
                  <a:gd name="connsiteY0" fmla="*/ 2217 h 268564"/>
                  <a:gd name="connsiteX1" fmla="*/ 263891 w 263891"/>
                  <a:gd name="connsiteY1" fmla="*/ 0 h 268564"/>
                  <a:gd name="connsiteX0" fmla="*/ 79132 w 263891"/>
                  <a:gd name="connsiteY0" fmla="*/ 6741 h 268564"/>
                  <a:gd name="connsiteX1" fmla="*/ 32277 w 263891"/>
                  <a:gd name="connsiteY1" fmla="*/ 248829 h 268564"/>
                  <a:gd name="connsiteX2" fmla="*/ 180511 w 263891"/>
                  <a:gd name="connsiteY2" fmla="*/ 259010 h 268564"/>
                  <a:gd name="connsiteX0" fmla="*/ 266979 w 267863"/>
                  <a:gd name="connsiteY0" fmla="*/ 2217 h 268564"/>
                  <a:gd name="connsiteX1" fmla="*/ 267863 w 267863"/>
                  <a:gd name="connsiteY1" fmla="*/ 0 h 268564"/>
                  <a:gd name="connsiteX0" fmla="*/ 71612 w 267863"/>
                  <a:gd name="connsiteY0" fmla="*/ 22576 h 268564"/>
                  <a:gd name="connsiteX1" fmla="*/ 36249 w 267863"/>
                  <a:gd name="connsiteY1" fmla="*/ 248829 h 268564"/>
                  <a:gd name="connsiteX2" fmla="*/ 184483 w 267863"/>
                  <a:gd name="connsiteY2" fmla="*/ 259010 h 268564"/>
                  <a:gd name="connsiteX0" fmla="*/ 257337 w 258221"/>
                  <a:gd name="connsiteY0" fmla="*/ 2217 h 268564"/>
                  <a:gd name="connsiteX1" fmla="*/ 258221 w 258221"/>
                  <a:gd name="connsiteY1" fmla="*/ 0 h 268564"/>
                  <a:gd name="connsiteX0" fmla="*/ 61970 w 258221"/>
                  <a:gd name="connsiteY0" fmla="*/ 22576 h 268564"/>
                  <a:gd name="connsiteX1" fmla="*/ 26607 w 258221"/>
                  <a:gd name="connsiteY1" fmla="*/ 248829 h 268564"/>
                  <a:gd name="connsiteX2" fmla="*/ 174841 w 258221"/>
                  <a:gd name="connsiteY2" fmla="*/ 259010 h 268564"/>
                  <a:gd name="connsiteX0" fmla="*/ 267476 w 268360"/>
                  <a:gd name="connsiteY0" fmla="*/ 2217 h 268564"/>
                  <a:gd name="connsiteX1" fmla="*/ 268360 w 268360"/>
                  <a:gd name="connsiteY1" fmla="*/ 0 h 268564"/>
                  <a:gd name="connsiteX0" fmla="*/ 41169 w 268360"/>
                  <a:gd name="connsiteY0" fmla="*/ 62163 h 268564"/>
                  <a:gd name="connsiteX1" fmla="*/ 36746 w 268360"/>
                  <a:gd name="connsiteY1" fmla="*/ 248829 h 268564"/>
                  <a:gd name="connsiteX2" fmla="*/ 184980 w 268360"/>
                  <a:gd name="connsiteY2" fmla="*/ 259010 h 268564"/>
                  <a:gd name="connsiteX0" fmla="*/ 272693 w 273577"/>
                  <a:gd name="connsiteY0" fmla="*/ 2217 h 268564"/>
                  <a:gd name="connsiteX1" fmla="*/ 273577 w 273577"/>
                  <a:gd name="connsiteY1" fmla="*/ 0 h 268564"/>
                  <a:gd name="connsiteX0" fmla="*/ 46386 w 273577"/>
                  <a:gd name="connsiteY0" fmla="*/ 62163 h 268564"/>
                  <a:gd name="connsiteX1" fmla="*/ 41963 w 273577"/>
                  <a:gd name="connsiteY1" fmla="*/ 248829 h 268564"/>
                  <a:gd name="connsiteX2" fmla="*/ 190197 w 273577"/>
                  <a:gd name="connsiteY2" fmla="*/ 259010 h 268564"/>
                  <a:gd name="connsiteX0" fmla="*/ 279343 w 280227"/>
                  <a:gd name="connsiteY0" fmla="*/ 2217 h 268564"/>
                  <a:gd name="connsiteX1" fmla="*/ 280227 w 280227"/>
                  <a:gd name="connsiteY1" fmla="*/ 0 h 268564"/>
                  <a:gd name="connsiteX0" fmla="*/ 53036 w 280227"/>
                  <a:gd name="connsiteY0" fmla="*/ 62163 h 268564"/>
                  <a:gd name="connsiteX1" fmla="*/ 48613 w 280227"/>
                  <a:gd name="connsiteY1" fmla="*/ 248829 h 268564"/>
                  <a:gd name="connsiteX2" fmla="*/ 196847 w 280227"/>
                  <a:gd name="connsiteY2" fmla="*/ 259010 h 268564"/>
                  <a:gd name="connsiteX0" fmla="*/ 267186 w 268070"/>
                  <a:gd name="connsiteY0" fmla="*/ 2217 h 268564"/>
                  <a:gd name="connsiteX1" fmla="*/ 268070 w 268070"/>
                  <a:gd name="connsiteY1" fmla="*/ 0 h 268564"/>
                  <a:gd name="connsiteX0" fmla="*/ 40879 w 268070"/>
                  <a:gd name="connsiteY0" fmla="*/ 62163 h 268564"/>
                  <a:gd name="connsiteX1" fmla="*/ 36456 w 268070"/>
                  <a:gd name="connsiteY1" fmla="*/ 248829 h 268564"/>
                  <a:gd name="connsiteX2" fmla="*/ 184690 w 268070"/>
                  <a:gd name="connsiteY2" fmla="*/ 259010 h 268564"/>
                  <a:gd name="connsiteX0" fmla="*/ 264383 w 265267"/>
                  <a:gd name="connsiteY0" fmla="*/ 2217 h 268564"/>
                  <a:gd name="connsiteX1" fmla="*/ 265267 w 265267"/>
                  <a:gd name="connsiteY1" fmla="*/ 0 h 268564"/>
                  <a:gd name="connsiteX0" fmla="*/ 38076 w 265267"/>
                  <a:gd name="connsiteY0" fmla="*/ 62163 h 268564"/>
                  <a:gd name="connsiteX1" fmla="*/ 33653 w 265267"/>
                  <a:gd name="connsiteY1" fmla="*/ 248829 h 268564"/>
                  <a:gd name="connsiteX2" fmla="*/ 181887 w 265267"/>
                  <a:gd name="connsiteY2" fmla="*/ 259010 h 268564"/>
                  <a:gd name="connsiteX0" fmla="*/ 264383 w 265267"/>
                  <a:gd name="connsiteY0" fmla="*/ 2217 h 285424"/>
                  <a:gd name="connsiteX1" fmla="*/ 265267 w 265267"/>
                  <a:gd name="connsiteY1" fmla="*/ 0 h 285424"/>
                  <a:gd name="connsiteX0" fmla="*/ 38076 w 265267"/>
                  <a:gd name="connsiteY0" fmla="*/ 62163 h 285424"/>
                  <a:gd name="connsiteX1" fmla="*/ 33653 w 265267"/>
                  <a:gd name="connsiteY1" fmla="*/ 248829 h 285424"/>
                  <a:gd name="connsiteX2" fmla="*/ 134150 w 265267"/>
                  <a:gd name="connsiteY2" fmla="*/ 283893 h 285424"/>
                  <a:gd name="connsiteX0" fmla="*/ 264383 w 265267"/>
                  <a:gd name="connsiteY0" fmla="*/ 2217 h 305357"/>
                  <a:gd name="connsiteX1" fmla="*/ 265267 w 265267"/>
                  <a:gd name="connsiteY1" fmla="*/ 0 h 305357"/>
                  <a:gd name="connsiteX0" fmla="*/ 38076 w 265267"/>
                  <a:gd name="connsiteY0" fmla="*/ 62163 h 305357"/>
                  <a:gd name="connsiteX1" fmla="*/ 33653 w 265267"/>
                  <a:gd name="connsiteY1" fmla="*/ 248829 h 305357"/>
                  <a:gd name="connsiteX2" fmla="*/ 134150 w 265267"/>
                  <a:gd name="connsiteY2" fmla="*/ 283893 h 305357"/>
                  <a:gd name="connsiteX0" fmla="*/ 264383 w 265267"/>
                  <a:gd name="connsiteY0" fmla="*/ 2217 h 283893"/>
                  <a:gd name="connsiteX1" fmla="*/ 265267 w 265267"/>
                  <a:gd name="connsiteY1" fmla="*/ 0 h 283893"/>
                  <a:gd name="connsiteX0" fmla="*/ 38076 w 265267"/>
                  <a:gd name="connsiteY0" fmla="*/ 62163 h 283893"/>
                  <a:gd name="connsiteX1" fmla="*/ 33653 w 265267"/>
                  <a:gd name="connsiteY1" fmla="*/ 248829 h 283893"/>
                  <a:gd name="connsiteX2" fmla="*/ 134150 w 265267"/>
                  <a:gd name="connsiteY2" fmla="*/ 283893 h 283893"/>
                  <a:gd name="connsiteX0" fmla="*/ 264383 w 265267"/>
                  <a:gd name="connsiteY0" fmla="*/ 2217 h 285006"/>
                  <a:gd name="connsiteX1" fmla="*/ 265267 w 265267"/>
                  <a:gd name="connsiteY1" fmla="*/ 0 h 285006"/>
                  <a:gd name="connsiteX0" fmla="*/ 38076 w 265267"/>
                  <a:gd name="connsiteY0" fmla="*/ 62163 h 285006"/>
                  <a:gd name="connsiteX1" fmla="*/ 33653 w 265267"/>
                  <a:gd name="connsiteY1" fmla="*/ 248829 h 285006"/>
                  <a:gd name="connsiteX2" fmla="*/ 134150 w 265267"/>
                  <a:gd name="connsiteY2" fmla="*/ 283893 h 285006"/>
                  <a:gd name="connsiteX0" fmla="*/ 264383 w 265267"/>
                  <a:gd name="connsiteY0" fmla="*/ 2217 h 283893"/>
                  <a:gd name="connsiteX1" fmla="*/ 265267 w 265267"/>
                  <a:gd name="connsiteY1" fmla="*/ 0 h 283893"/>
                  <a:gd name="connsiteX0" fmla="*/ 38076 w 265267"/>
                  <a:gd name="connsiteY0" fmla="*/ 62163 h 283893"/>
                  <a:gd name="connsiteX1" fmla="*/ 33653 w 265267"/>
                  <a:gd name="connsiteY1" fmla="*/ 248829 h 283893"/>
                  <a:gd name="connsiteX2" fmla="*/ 134150 w 265267"/>
                  <a:gd name="connsiteY2" fmla="*/ 283893 h 283893"/>
                  <a:gd name="connsiteX0" fmla="*/ 264383 w 265267"/>
                  <a:gd name="connsiteY0" fmla="*/ 2217 h 283893"/>
                  <a:gd name="connsiteX1" fmla="*/ 265267 w 265267"/>
                  <a:gd name="connsiteY1" fmla="*/ 0 h 283893"/>
                  <a:gd name="connsiteX0" fmla="*/ 38076 w 265267"/>
                  <a:gd name="connsiteY0" fmla="*/ 62163 h 283893"/>
                  <a:gd name="connsiteX1" fmla="*/ 33653 w 265267"/>
                  <a:gd name="connsiteY1" fmla="*/ 248829 h 283893"/>
                  <a:gd name="connsiteX2" fmla="*/ 134150 w 265267"/>
                  <a:gd name="connsiteY2" fmla="*/ 283893 h 283893"/>
                  <a:gd name="connsiteX0" fmla="*/ 259919 w 260803"/>
                  <a:gd name="connsiteY0" fmla="*/ 2217 h 283893"/>
                  <a:gd name="connsiteX1" fmla="*/ 260803 w 260803"/>
                  <a:gd name="connsiteY1" fmla="*/ 0 h 283893"/>
                  <a:gd name="connsiteX0" fmla="*/ 33612 w 260803"/>
                  <a:gd name="connsiteY0" fmla="*/ 62163 h 283893"/>
                  <a:gd name="connsiteX1" fmla="*/ 29189 w 260803"/>
                  <a:gd name="connsiteY1" fmla="*/ 248829 h 283893"/>
                  <a:gd name="connsiteX2" fmla="*/ 129686 w 260803"/>
                  <a:gd name="connsiteY2" fmla="*/ 283893 h 283893"/>
                  <a:gd name="connsiteX0" fmla="*/ 259919 w 260803"/>
                  <a:gd name="connsiteY0" fmla="*/ 2217 h 283893"/>
                  <a:gd name="connsiteX1" fmla="*/ 260803 w 260803"/>
                  <a:gd name="connsiteY1" fmla="*/ 0 h 283893"/>
                  <a:gd name="connsiteX0" fmla="*/ 33612 w 260803"/>
                  <a:gd name="connsiteY0" fmla="*/ 62163 h 283893"/>
                  <a:gd name="connsiteX1" fmla="*/ 29189 w 260803"/>
                  <a:gd name="connsiteY1" fmla="*/ 248829 h 283893"/>
                  <a:gd name="connsiteX2" fmla="*/ 129686 w 260803"/>
                  <a:gd name="connsiteY2" fmla="*/ 283893 h 283893"/>
                  <a:gd name="connsiteX0" fmla="*/ 272247 w 273131"/>
                  <a:gd name="connsiteY0" fmla="*/ 2217 h 283893"/>
                  <a:gd name="connsiteX1" fmla="*/ 273131 w 273131"/>
                  <a:gd name="connsiteY1" fmla="*/ 0 h 283893"/>
                  <a:gd name="connsiteX0" fmla="*/ 45940 w 273131"/>
                  <a:gd name="connsiteY0" fmla="*/ 62163 h 283893"/>
                  <a:gd name="connsiteX1" fmla="*/ 22953 w 273131"/>
                  <a:gd name="connsiteY1" fmla="*/ 221684 h 283893"/>
                  <a:gd name="connsiteX2" fmla="*/ 142014 w 273131"/>
                  <a:gd name="connsiteY2" fmla="*/ 283893 h 283893"/>
                  <a:gd name="connsiteX0" fmla="*/ 272247 w 273131"/>
                  <a:gd name="connsiteY0" fmla="*/ 2217 h 283893"/>
                  <a:gd name="connsiteX1" fmla="*/ 273131 w 273131"/>
                  <a:gd name="connsiteY1" fmla="*/ 0 h 283893"/>
                  <a:gd name="connsiteX0" fmla="*/ 45940 w 273131"/>
                  <a:gd name="connsiteY0" fmla="*/ 62163 h 283893"/>
                  <a:gd name="connsiteX1" fmla="*/ 22953 w 273131"/>
                  <a:gd name="connsiteY1" fmla="*/ 221684 h 283893"/>
                  <a:gd name="connsiteX2" fmla="*/ 142014 w 273131"/>
                  <a:gd name="connsiteY2" fmla="*/ 283893 h 283893"/>
                  <a:gd name="connsiteX0" fmla="*/ 265186 w 266070"/>
                  <a:gd name="connsiteY0" fmla="*/ 2217 h 283893"/>
                  <a:gd name="connsiteX1" fmla="*/ 266070 w 266070"/>
                  <a:gd name="connsiteY1" fmla="*/ 0 h 283893"/>
                  <a:gd name="connsiteX0" fmla="*/ 38879 w 266070"/>
                  <a:gd name="connsiteY0" fmla="*/ 62163 h 283893"/>
                  <a:gd name="connsiteX1" fmla="*/ 15892 w 266070"/>
                  <a:gd name="connsiteY1" fmla="*/ 221684 h 283893"/>
                  <a:gd name="connsiteX2" fmla="*/ 134953 w 266070"/>
                  <a:gd name="connsiteY2" fmla="*/ 283893 h 283893"/>
                  <a:gd name="connsiteX0" fmla="*/ 265186 w 266070"/>
                  <a:gd name="connsiteY0" fmla="*/ 2217 h 283893"/>
                  <a:gd name="connsiteX1" fmla="*/ 266070 w 266070"/>
                  <a:gd name="connsiteY1" fmla="*/ 0 h 283893"/>
                  <a:gd name="connsiteX0" fmla="*/ 38879 w 266070"/>
                  <a:gd name="connsiteY0" fmla="*/ 62163 h 283893"/>
                  <a:gd name="connsiteX1" fmla="*/ 15892 w 266070"/>
                  <a:gd name="connsiteY1" fmla="*/ 221684 h 283893"/>
                  <a:gd name="connsiteX2" fmla="*/ 134953 w 266070"/>
                  <a:gd name="connsiteY2" fmla="*/ 283893 h 283893"/>
                  <a:gd name="connsiteX0" fmla="*/ 265186 w 266070"/>
                  <a:gd name="connsiteY0" fmla="*/ 2217 h 281631"/>
                  <a:gd name="connsiteX1" fmla="*/ 266070 w 266070"/>
                  <a:gd name="connsiteY1" fmla="*/ 0 h 281631"/>
                  <a:gd name="connsiteX0" fmla="*/ 38879 w 266070"/>
                  <a:gd name="connsiteY0" fmla="*/ 62163 h 281631"/>
                  <a:gd name="connsiteX1" fmla="*/ 15892 w 266070"/>
                  <a:gd name="connsiteY1" fmla="*/ 221684 h 281631"/>
                  <a:gd name="connsiteX2" fmla="*/ 93404 w 266070"/>
                  <a:gd name="connsiteY2" fmla="*/ 281631 h 281631"/>
                  <a:gd name="connsiteX0" fmla="*/ 265186 w 266070"/>
                  <a:gd name="connsiteY0" fmla="*/ 2217 h 281631"/>
                  <a:gd name="connsiteX1" fmla="*/ 266070 w 266070"/>
                  <a:gd name="connsiteY1" fmla="*/ 0 h 281631"/>
                  <a:gd name="connsiteX0" fmla="*/ 38879 w 266070"/>
                  <a:gd name="connsiteY0" fmla="*/ 62163 h 281631"/>
                  <a:gd name="connsiteX1" fmla="*/ 15892 w 266070"/>
                  <a:gd name="connsiteY1" fmla="*/ 221684 h 281631"/>
                  <a:gd name="connsiteX2" fmla="*/ 93404 w 266070"/>
                  <a:gd name="connsiteY2" fmla="*/ 281631 h 281631"/>
                  <a:gd name="connsiteX0" fmla="*/ 265186 w 266070"/>
                  <a:gd name="connsiteY0" fmla="*/ 2217 h 281631"/>
                  <a:gd name="connsiteX1" fmla="*/ 266070 w 266070"/>
                  <a:gd name="connsiteY1" fmla="*/ 0 h 281631"/>
                  <a:gd name="connsiteX0" fmla="*/ 38879 w 266070"/>
                  <a:gd name="connsiteY0" fmla="*/ 62163 h 281631"/>
                  <a:gd name="connsiteX1" fmla="*/ 15892 w 266070"/>
                  <a:gd name="connsiteY1" fmla="*/ 221684 h 281631"/>
                  <a:gd name="connsiteX2" fmla="*/ 93404 w 266070"/>
                  <a:gd name="connsiteY2" fmla="*/ 281631 h 281631"/>
                  <a:gd name="connsiteX0" fmla="*/ 265186 w 266070"/>
                  <a:gd name="connsiteY0" fmla="*/ 2217 h 295203"/>
                  <a:gd name="connsiteX1" fmla="*/ 266070 w 266070"/>
                  <a:gd name="connsiteY1" fmla="*/ 0 h 295203"/>
                  <a:gd name="connsiteX0" fmla="*/ 38879 w 266070"/>
                  <a:gd name="connsiteY0" fmla="*/ 62163 h 295203"/>
                  <a:gd name="connsiteX1" fmla="*/ 15892 w 266070"/>
                  <a:gd name="connsiteY1" fmla="*/ 221684 h 295203"/>
                  <a:gd name="connsiteX2" fmla="*/ 128765 w 266070"/>
                  <a:gd name="connsiteY2" fmla="*/ 295203 h 295203"/>
                  <a:gd name="connsiteX0" fmla="*/ 265186 w 266070"/>
                  <a:gd name="connsiteY0" fmla="*/ 2217 h 295203"/>
                  <a:gd name="connsiteX1" fmla="*/ 266070 w 266070"/>
                  <a:gd name="connsiteY1" fmla="*/ 0 h 295203"/>
                  <a:gd name="connsiteX0" fmla="*/ 38879 w 266070"/>
                  <a:gd name="connsiteY0" fmla="*/ 62163 h 295203"/>
                  <a:gd name="connsiteX1" fmla="*/ 15892 w 266070"/>
                  <a:gd name="connsiteY1" fmla="*/ 221684 h 295203"/>
                  <a:gd name="connsiteX2" fmla="*/ 128765 w 266070"/>
                  <a:gd name="connsiteY2" fmla="*/ 295203 h 295203"/>
                  <a:gd name="connsiteX0" fmla="*/ 265186 w 266070"/>
                  <a:gd name="connsiteY0" fmla="*/ 2217 h 295203"/>
                  <a:gd name="connsiteX1" fmla="*/ 266070 w 266070"/>
                  <a:gd name="connsiteY1" fmla="*/ 0 h 295203"/>
                  <a:gd name="connsiteX0" fmla="*/ 38879 w 266070"/>
                  <a:gd name="connsiteY0" fmla="*/ 62163 h 295203"/>
                  <a:gd name="connsiteX1" fmla="*/ 15892 w 266070"/>
                  <a:gd name="connsiteY1" fmla="*/ 221684 h 295203"/>
                  <a:gd name="connsiteX2" fmla="*/ 128765 w 266070"/>
                  <a:gd name="connsiteY2" fmla="*/ 295203 h 295203"/>
                  <a:gd name="connsiteX0" fmla="*/ 263787 w 264671"/>
                  <a:gd name="connsiteY0" fmla="*/ 2217 h 295203"/>
                  <a:gd name="connsiteX1" fmla="*/ 264671 w 264671"/>
                  <a:gd name="connsiteY1" fmla="*/ 0 h 295203"/>
                  <a:gd name="connsiteX0" fmla="*/ 37480 w 264671"/>
                  <a:gd name="connsiteY0" fmla="*/ 62163 h 295203"/>
                  <a:gd name="connsiteX1" fmla="*/ 14493 w 264671"/>
                  <a:gd name="connsiteY1" fmla="*/ 221684 h 295203"/>
                  <a:gd name="connsiteX2" fmla="*/ 127366 w 264671"/>
                  <a:gd name="connsiteY2" fmla="*/ 295203 h 295203"/>
                  <a:gd name="connsiteX0" fmla="*/ 265834 w 266718"/>
                  <a:gd name="connsiteY0" fmla="*/ 2217 h 295203"/>
                  <a:gd name="connsiteX1" fmla="*/ 266718 w 266718"/>
                  <a:gd name="connsiteY1" fmla="*/ 0 h 295203"/>
                  <a:gd name="connsiteX0" fmla="*/ 39527 w 266718"/>
                  <a:gd name="connsiteY0" fmla="*/ 62163 h 295203"/>
                  <a:gd name="connsiteX1" fmla="*/ 16540 w 266718"/>
                  <a:gd name="connsiteY1" fmla="*/ 221684 h 295203"/>
                  <a:gd name="connsiteX2" fmla="*/ 129413 w 266718"/>
                  <a:gd name="connsiteY2" fmla="*/ 295203 h 295203"/>
                  <a:gd name="connsiteX0" fmla="*/ 268985 w 269869"/>
                  <a:gd name="connsiteY0" fmla="*/ 2217 h 295203"/>
                  <a:gd name="connsiteX1" fmla="*/ 269869 w 269869"/>
                  <a:gd name="connsiteY1" fmla="*/ 0 h 295203"/>
                  <a:gd name="connsiteX0" fmla="*/ 42678 w 269869"/>
                  <a:gd name="connsiteY0" fmla="*/ 62163 h 295203"/>
                  <a:gd name="connsiteX1" fmla="*/ 19691 w 269869"/>
                  <a:gd name="connsiteY1" fmla="*/ 221684 h 295203"/>
                  <a:gd name="connsiteX2" fmla="*/ 132564 w 269869"/>
                  <a:gd name="connsiteY2" fmla="*/ 295203 h 295203"/>
                  <a:gd name="connsiteX0" fmla="*/ 278772 w 279656"/>
                  <a:gd name="connsiteY0" fmla="*/ 2217 h 295203"/>
                  <a:gd name="connsiteX1" fmla="*/ 279656 w 279656"/>
                  <a:gd name="connsiteY1" fmla="*/ 0 h 295203"/>
                  <a:gd name="connsiteX0" fmla="*/ 52465 w 279656"/>
                  <a:gd name="connsiteY0" fmla="*/ 62163 h 295203"/>
                  <a:gd name="connsiteX1" fmla="*/ 15334 w 279656"/>
                  <a:gd name="connsiteY1" fmla="*/ 231863 h 295203"/>
                  <a:gd name="connsiteX2" fmla="*/ 142351 w 279656"/>
                  <a:gd name="connsiteY2" fmla="*/ 295203 h 295203"/>
                  <a:gd name="connsiteX0" fmla="*/ 278772 w 279656"/>
                  <a:gd name="connsiteY0" fmla="*/ 2217 h 298395"/>
                  <a:gd name="connsiteX1" fmla="*/ 279656 w 279656"/>
                  <a:gd name="connsiteY1" fmla="*/ 0 h 298395"/>
                  <a:gd name="connsiteX0" fmla="*/ 52465 w 279656"/>
                  <a:gd name="connsiteY0" fmla="*/ 62163 h 298395"/>
                  <a:gd name="connsiteX1" fmla="*/ 15334 w 279656"/>
                  <a:gd name="connsiteY1" fmla="*/ 231863 h 298395"/>
                  <a:gd name="connsiteX2" fmla="*/ 142351 w 279656"/>
                  <a:gd name="connsiteY2" fmla="*/ 295203 h 298395"/>
                  <a:gd name="connsiteX0" fmla="*/ 278772 w 279656"/>
                  <a:gd name="connsiteY0" fmla="*/ 2217 h 276043"/>
                  <a:gd name="connsiteX1" fmla="*/ 279656 w 279656"/>
                  <a:gd name="connsiteY1" fmla="*/ 0 h 276043"/>
                  <a:gd name="connsiteX0" fmla="*/ 52465 w 279656"/>
                  <a:gd name="connsiteY0" fmla="*/ 62163 h 276043"/>
                  <a:gd name="connsiteX1" fmla="*/ 15334 w 279656"/>
                  <a:gd name="connsiteY1" fmla="*/ 231863 h 276043"/>
                  <a:gd name="connsiteX2" fmla="*/ 106990 w 279656"/>
                  <a:gd name="connsiteY2" fmla="*/ 268058 h 276043"/>
                  <a:gd name="connsiteX0" fmla="*/ 288785 w 289669"/>
                  <a:gd name="connsiteY0" fmla="*/ 2217 h 276043"/>
                  <a:gd name="connsiteX1" fmla="*/ 289669 w 289669"/>
                  <a:gd name="connsiteY1" fmla="*/ 0 h 276043"/>
                  <a:gd name="connsiteX0" fmla="*/ 35073 w 289669"/>
                  <a:gd name="connsiteY0" fmla="*/ 136812 h 276043"/>
                  <a:gd name="connsiteX1" fmla="*/ 25347 w 289669"/>
                  <a:gd name="connsiteY1" fmla="*/ 231863 h 276043"/>
                  <a:gd name="connsiteX2" fmla="*/ 117003 w 289669"/>
                  <a:gd name="connsiteY2" fmla="*/ 268058 h 276043"/>
                  <a:gd name="connsiteX0" fmla="*/ 315645 w 316529"/>
                  <a:gd name="connsiteY0" fmla="*/ 2217 h 276043"/>
                  <a:gd name="connsiteX1" fmla="*/ 316529 w 316529"/>
                  <a:gd name="connsiteY1" fmla="*/ 0 h 276043"/>
                  <a:gd name="connsiteX0" fmla="*/ 61933 w 316529"/>
                  <a:gd name="connsiteY0" fmla="*/ 136812 h 276043"/>
                  <a:gd name="connsiteX1" fmla="*/ 50 w 316529"/>
                  <a:gd name="connsiteY1" fmla="*/ 226208 h 276043"/>
                  <a:gd name="connsiteX2" fmla="*/ 52207 w 316529"/>
                  <a:gd name="connsiteY2" fmla="*/ 231863 h 276043"/>
                  <a:gd name="connsiteX3" fmla="*/ 143863 w 316529"/>
                  <a:gd name="connsiteY3" fmla="*/ 268058 h 276043"/>
                  <a:gd name="connsiteX0" fmla="*/ 315645 w 316529"/>
                  <a:gd name="connsiteY0" fmla="*/ 2217 h 233166"/>
                  <a:gd name="connsiteX1" fmla="*/ 316529 w 316529"/>
                  <a:gd name="connsiteY1" fmla="*/ 0 h 233166"/>
                  <a:gd name="connsiteX0" fmla="*/ 61933 w 316529"/>
                  <a:gd name="connsiteY0" fmla="*/ 136812 h 233166"/>
                  <a:gd name="connsiteX1" fmla="*/ 50 w 316529"/>
                  <a:gd name="connsiteY1" fmla="*/ 226208 h 233166"/>
                  <a:gd name="connsiteX2" fmla="*/ 52207 w 316529"/>
                  <a:gd name="connsiteY2" fmla="*/ 231863 h 233166"/>
                  <a:gd name="connsiteX0" fmla="*/ 316527 w 317411"/>
                  <a:gd name="connsiteY0" fmla="*/ 2217 h 231863"/>
                  <a:gd name="connsiteX1" fmla="*/ 317411 w 317411"/>
                  <a:gd name="connsiteY1" fmla="*/ 0 h 231863"/>
                  <a:gd name="connsiteX0" fmla="*/ 62815 w 317411"/>
                  <a:gd name="connsiteY0" fmla="*/ 136812 h 231863"/>
                  <a:gd name="connsiteX1" fmla="*/ 48 w 317411"/>
                  <a:gd name="connsiteY1" fmla="*/ 174180 h 231863"/>
                  <a:gd name="connsiteX2" fmla="*/ 53089 w 317411"/>
                  <a:gd name="connsiteY2" fmla="*/ 231863 h 231863"/>
                  <a:gd name="connsiteX0" fmla="*/ 316908 w 317792"/>
                  <a:gd name="connsiteY0" fmla="*/ 2217 h 231863"/>
                  <a:gd name="connsiteX1" fmla="*/ 317792 w 317792"/>
                  <a:gd name="connsiteY1" fmla="*/ 0 h 231863"/>
                  <a:gd name="connsiteX0" fmla="*/ 63196 w 317792"/>
                  <a:gd name="connsiteY0" fmla="*/ 136812 h 231863"/>
                  <a:gd name="connsiteX1" fmla="*/ 429 w 317792"/>
                  <a:gd name="connsiteY1" fmla="*/ 174180 h 231863"/>
                  <a:gd name="connsiteX2" fmla="*/ 53470 w 317792"/>
                  <a:gd name="connsiteY2" fmla="*/ 231863 h 231863"/>
                  <a:gd name="connsiteX0" fmla="*/ 316908 w 317792"/>
                  <a:gd name="connsiteY0" fmla="*/ 2217 h 231863"/>
                  <a:gd name="connsiteX1" fmla="*/ 317792 w 317792"/>
                  <a:gd name="connsiteY1" fmla="*/ 0 h 231863"/>
                  <a:gd name="connsiteX0" fmla="*/ 63196 w 317792"/>
                  <a:gd name="connsiteY0" fmla="*/ 136812 h 231863"/>
                  <a:gd name="connsiteX1" fmla="*/ 429 w 317792"/>
                  <a:gd name="connsiteY1" fmla="*/ 174180 h 231863"/>
                  <a:gd name="connsiteX2" fmla="*/ 53470 w 317792"/>
                  <a:gd name="connsiteY2" fmla="*/ 231863 h 231863"/>
                  <a:gd name="connsiteX0" fmla="*/ 316908 w 317792"/>
                  <a:gd name="connsiteY0" fmla="*/ 2217 h 231863"/>
                  <a:gd name="connsiteX1" fmla="*/ 317792 w 317792"/>
                  <a:gd name="connsiteY1" fmla="*/ 0 h 231863"/>
                  <a:gd name="connsiteX0" fmla="*/ 63196 w 317792"/>
                  <a:gd name="connsiteY0" fmla="*/ 136812 h 231863"/>
                  <a:gd name="connsiteX1" fmla="*/ 429 w 317792"/>
                  <a:gd name="connsiteY1" fmla="*/ 174180 h 231863"/>
                  <a:gd name="connsiteX2" fmla="*/ 53470 w 317792"/>
                  <a:gd name="connsiteY2" fmla="*/ 231863 h 231863"/>
                  <a:gd name="connsiteX0" fmla="*/ 316908 w 317792"/>
                  <a:gd name="connsiteY0" fmla="*/ 2217 h 231863"/>
                  <a:gd name="connsiteX1" fmla="*/ 317792 w 317792"/>
                  <a:gd name="connsiteY1" fmla="*/ 0 h 231863"/>
                  <a:gd name="connsiteX0" fmla="*/ 63196 w 317792"/>
                  <a:gd name="connsiteY0" fmla="*/ 136812 h 231863"/>
                  <a:gd name="connsiteX1" fmla="*/ 429 w 317792"/>
                  <a:gd name="connsiteY1" fmla="*/ 174180 h 231863"/>
                  <a:gd name="connsiteX2" fmla="*/ 53470 w 317792"/>
                  <a:gd name="connsiteY2" fmla="*/ 231863 h 231863"/>
                  <a:gd name="connsiteX0" fmla="*/ 316908 w 317792"/>
                  <a:gd name="connsiteY0" fmla="*/ 2217 h 231863"/>
                  <a:gd name="connsiteX1" fmla="*/ 317792 w 317792"/>
                  <a:gd name="connsiteY1" fmla="*/ 0 h 231863"/>
                  <a:gd name="connsiteX0" fmla="*/ 63196 w 317792"/>
                  <a:gd name="connsiteY0" fmla="*/ 136812 h 231863"/>
                  <a:gd name="connsiteX1" fmla="*/ 429 w 317792"/>
                  <a:gd name="connsiteY1" fmla="*/ 174180 h 231863"/>
                  <a:gd name="connsiteX2" fmla="*/ 53470 w 317792"/>
                  <a:gd name="connsiteY2" fmla="*/ 231863 h 231863"/>
                  <a:gd name="connsiteX0" fmla="*/ 331832 w 332716"/>
                  <a:gd name="connsiteY0" fmla="*/ 2217 h 231863"/>
                  <a:gd name="connsiteX1" fmla="*/ 332716 w 332716"/>
                  <a:gd name="connsiteY1" fmla="*/ 0 h 231863"/>
                  <a:gd name="connsiteX0" fmla="*/ 78120 w 332716"/>
                  <a:gd name="connsiteY0" fmla="*/ 136812 h 231863"/>
                  <a:gd name="connsiteX1" fmla="*/ 325 w 332716"/>
                  <a:gd name="connsiteY1" fmla="*/ 171918 h 231863"/>
                  <a:gd name="connsiteX2" fmla="*/ 68394 w 332716"/>
                  <a:gd name="connsiteY2" fmla="*/ 231863 h 231863"/>
                  <a:gd name="connsiteX0" fmla="*/ 331832 w 332716"/>
                  <a:gd name="connsiteY0" fmla="*/ 2217 h 231863"/>
                  <a:gd name="connsiteX1" fmla="*/ 332716 w 332716"/>
                  <a:gd name="connsiteY1" fmla="*/ 0 h 231863"/>
                  <a:gd name="connsiteX0" fmla="*/ 73700 w 332716"/>
                  <a:gd name="connsiteY0" fmla="*/ 75735 h 231863"/>
                  <a:gd name="connsiteX1" fmla="*/ 325 w 332716"/>
                  <a:gd name="connsiteY1" fmla="*/ 171918 h 231863"/>
                  <a:gd name="connsiteX2" fmla="*/ 68394 w 332716"/>
                  <a:gd name="connsiteY2" fmla="*/ 231863 h 231863"/>
                  <a:gd name="connsiteX0" fmla="*/ 331981 w 332865"/>
                  <a:gd name="connsiteY0" fmla="*/ 2217 h 274843"/>
                  <a:gd name="connsiteX1" fmla="*/ 332865 w 332865"/>
                  <a:gd name="connsiteY1" fmla="*/ 0 h 274843"/>
                  <a:gd name="connsiteX0" fmla="*/ 73849 w 332865"/>
                  <a:gd name="connsiteY0" fmla="*/ 75735 h 274843"/>
                  <a:gd name="connsiteX1" fmla="*/ 474 w 332865"/>
                  <a:gd name="connsiteY1" fmla="*/ 171918 h 274843"/>
                  <a:gd name="connsiteX2" fmla="*/ 49094 w 332865"/>
                  <a:gd name="connsiteY2" fmla="*/ 274843 h 274843"/>
                  <a:gd name="connsiteX0" fmla="*/ 331981 w 332865"/>
                  <a:gd name="connsiteY0" fmla="*/ 2217 h 274843"/>
                  <a:gd name="connsiteX1" fmla="*/ 332865 w 332865"/>
                  <a:gd name="connsiteY1" fmla="*/ 0 h 274843"/>
                  <a:gd name="connsiteX0" fmla="*/ 72081 w 332865"/>
                  <a:gd name="connsiteY0" fmla="*/ 62162 h 274843"/>
                  <a:gd name="connsiteX1" fmla="*/ 474 w 332865"/>
                  <a:gd name="connsiteY1" fmla="*/ 171918 h 274843"/>
                  <a:gd name="connsiteX2" fmla="*/ 49094 w 332865"/>
                  <a:gd name="connsiteY2" fmla="*/ 274843 h 274843"/>
                  <a:gd name="connsiteX0" fmla="*/ 353919 w 354803"/>
                  <a:gd name="connsiteY0" fmla="*/ 2217 h 274843"/>
                  <a:gd name="connsiteX1" fmla="*/ 354803 w 354803"/>
                  <a:gd name="connsiteY1" fmla="*/ 0 h 274843"/>
                  <a:gd name="connsiteX0" fmla="*/ 94019 w 354803"/>
                  <a:gd name="connsiteY0" fmla="*/ 62162 h 274843"/>
                  <a:gd name="connsiteX1" fmla="*/ 311 w 354803"/>
                  <a:gd name="connsiteY1" fmla="*/ 173049 h 274843"/>
                  <a:gd name="connsiteX2" fmla="*/ 71032 w 354803"/>
                  <a:gd name="connsiteY2" fmla="*/ 274843 h 274843"/>
                  <a:gd name="connsiteX0" fmla="*/ 349523 w 350407"/>
                  <a:gd name="connsiteY0" fmla="*/ 2217 h 274843"/>
                  <a:gd name="connsiteX1" fmla="*/ 350407 w 350407"/>
                  <a:gd name="connsiteY1" fmla="*/ 0 h 274843"/>
                  <a:gd name="connsiteX0" fmla="*/ 89623 w 350407"/>
                  <a:gd name="connsiteY0" fmla="*/ 62162 h 274843"/>
                  <a:gd name="connsiteX1" fmla="*/ 335 w 350407"/>
                  <a:gd name="connsiteY1" fmla="*/ 151559 h 274843"/>
                  <a:gd name="connsiteX2" fmla="*/ 66636 w 350407"/>
                  <a:gd name="connsiteY2" fmla="*/ 274843 h 274843"/>
                  <a:gd name="connsiteX0" fmla="*/ 349500 w 350384"/>
                  <a:gd name="connsiteY0" fmla="*/ 2217 h 243174"/>
                  <a:gd name="connsiteX1" fmla="*/ 350384 w 350384"/>
                  <a:gd name="connsiteY1" fmla="*/ 0 h 243174"/>
                  <a:gd name="connsiteX0" fmla="*/ 89600 w 350384"/>
                  <a:gd name="connsiteY0" fmla="*/ 62162 h 243174"/>
                  <a:gd name="connsiteX1" fmla="*/ 312 w 350384"/>
                  <a:gd name="connsiteY1" fmla="*/ 151559 h 243174"/>
                  <a:gd name="connsiteX2" fmla="*/ 71033 w 350384"/>
                  <a:gd name="connsiteY2" fmla="*/ 243174 h 243174"/>
                  <a:gd name="connsiteX0" fmla="*/ 339832 w 340716"/>
                  <a:gd name="connsiteY0" fmla="*/ 2217 h 243174"/>
                  <a:gd name="connsiteX1" fmla="*/ 340716 w 340716"/>
                  <a:gd name="connsiteY1" fmla="*/ 0 h 243174"/>
                  <a:gd name="connsiteX0" fmla="*/ 79932 w 340716"/>
                  <a:gd name="connsiteY0" fmla="*/ 62162 h 243174"/>
                  <a:gd name="connsiteX1" fmla="*/ 368 w 340716"/>
                  <a:gd name="connsiteY1" fmla="*/ 145904 h 243174"/>
                  <a:gd name="connsiteX2" fmla="*/ 61365 w 340716"/>
                  <a:gd name="connsiteY2" fmla="*/ 243174 h 243174"/>
                  <a:gd name="connsiteX0" fmla="*/ 339870 w 340754"/>
                  <a:gd name="connsiteY0" fmla="*/ 2217 h 217160"/>
                  <a:gd name="connsiteX1" fmla="*/ 340754 w 340754"/>
                  <a:gd name="connsiteY1" fmla="*/ 0 h 217160"/>
                  <a:gd name="connsiteX0" fmla="*/ 79970 w 340754"/>
                  <a:gd name="connsiteY0" fmla="*/ 62162 h 217160"/>
                  <a:gd name="connsiteX1" fmla="*/ 406 w 340754"/>
                  <a:gd name="connsiteY1" fmla="*/ 145904 h 217160"/>
                  <a:gd name="connsiteX2" fmla="*/ 56099 w 340754"/>
                  <a:gd name="connsiteY2" fmla="*/ 217160 h 217160"/>
                  <a:gd name="connsiteX0" fmla="*/ 337242 w 338126"/>
                  <a:gd name="connsiteY0" fmla="*/ 2217 h 217160"/>
                  <a:gd name="connsiteX1" fmla="*/ 338126 w 338126"/>
                  <a:gd name="connsiteY1" fmla="*/ 0 h 217160"/>
                  <a:gd name="connsiteX0" fmla="*/ 77342 w 338126"/>
                  <a:gd name="connsiteY0" fmla="*/ 62162 h 217160"/>
                  <a:gd name="connsiteX1" fmla="*/ 430 w 338126"/>
                  <a:gd name="connsiteY1" fmla="*/ 123283 h 217160"/>
                  <a:gd name="connsiteX2" fmla="*/ 53471 w 338126"/>
                  <a:gd name="connsiteY2" fmla="*/ 217160 h 217160"/>
                  <a:gd name="connsiteX0" fmla="*/ 338994 w 339878"/>
                  <a:gd name="connsiteY0" fmla="*/ 2217 h 217160"/>
                  <a:gd name="connsiteX1" fmla="*/ 339878 w 339878"/>
                  <a:gd name="connsiteY1" fmla="*/ 0 h 217160"/>
                  <a:gd name="connsiteX0" fmla="*/ 79094 w 339878"/>
                  <a:gd name="connsiteY0" fmla="*/ 62162 h 217160"/>
                  <a:gd name="connsiteX1" fmla="*/ 414 w 339878"/>
                  <a:gd name="connsiteY1" fmla="*/ 132331 h 217160"/>
                  <a:gd name="connsiteX2" fmla="*/ 55223 w 339878"/>
                  <a:gd name="connsiteY2" fmla="*/ 217160 h 217160"/>
                  <a:gd name="connsiteX0" fmla="*/ 338994 w 339878"/>
                  <a:gd name="connsiteY0" fmla="*/ 2217 h 217160"/>
                  <a:gd name="connsiteX1" fmla="*/ 339878 w 339878"/>
                  <a:gd name="connsiteY1" fmla="*/ 0 h 217160"/>
                  <a:gd name="connsiteX0" fmla="*/ 55225 w 339878"/>
                  <a:gd name="connsiteY0" fmla="*/ 67817 h 217160"/>
                  <a:gd name="connsiteX1" fmla="*/ 414 w 339878"/>
                  <a:gd name="connsiteY1" fmla="*/ 132331 h 217160"/>
                  <a:gd name="connsiteX2" fmla="*/ 55223 w 339878"/>
                  <a:gd name="connsiteY2" fmla="*/ 217160 h 217160"/>
                  <a:gd name="connsiteX0" fmla="*/ 338994 w 339878"/>
                  <a:gd name="connsiteY0" fmla="*/ 2217 h 217160"/>
                  <a:gd name="connsiteX1" fmla="*/ 339878 w 339878"/>
                  <a:gd name="connsiteY1" fmla="*/ 0 h 217160"/>
                  <a:gd name="connsiteX0" fmla="*/ 55225 w 339878"/>
                  <a:gd name="connsiteY0" fmla="*/ 67817 h 217160"/>
                  <a:gd name="connsiteX1" fmla="*/ 414 w 339878"/>
                  <a:gd name="connsiteY1" fmla="*/ 132331 h 217160"/>
                  <a:gd name="connsiteX2" fmla="*/ 55223 w 339878"/>
                  <a:gd name="connsiteY2" fmla="*/ 217160 h 217160"/>
                  <a:gd name="connsiteX0" fmla="*/ 339363 w 340247"/>
                  <a:gd name="connsiteY0" fmla="*/ 2217 h 203588"/>
                  <a:gd name="connsiteX1" fmla="*/ 340247 w 340247"/>
                  <a:gd name="connsiteY1" fmla="*/ 0 h 203588"/>
                  <a:gd name="connsiteX0" fmla="*/ 55594 w 340247"/>
                  <a:gd name="connsiteY0" fmla="*/ 67817 h 203588"/>
                  <a:gd name="connsiteX1" fmla="*/ 783 w 340247"/>
                  <a:gd name="connsiteY1" fmla="*/ 132331 h 203588"/>
                  <a:gd name="connsiteX2" fmla="*/ 32608 w 340247"/>
                  <a:gd name="connsiteY2" fmla="*/ 203588 h 203588"/>
                  <a:gd name="connsiteX0" fmla="*/ 339294 w 340178"/>
                  <a:gd name="connsiteY0" fmla="*/ 2217 h 203588"/>
                  <a:gd name="connsiteX1" fmla="*/ 340178 w 340178"/>
                  <a:gd name="connsiteY1" fmla="*/ 0 h 203588"/>
                  <a:gd name="connsiteX0" fmla="*/ 55525 w 340178"/>
                  <a:gd name="connsiteY0" fmla="*/ 67817 h 203588"/>
                  <a:gd name="connsiteX1" fmla="*/ 714 w 340178"/>
                  <a:gd name="connsiteY1" fmla="*/ 132331 h 203588"/>
                  <a:gd name="connsiteX2" fmla="*/ 32539 w 340178"/>
                  <a:gd name="connsiteY2" fmla="*/ 203588 h 203588"/>
                  <a:gd name="connsiteX0" fmla="*/ 365468 w 366352"/>
                  <a:gd name="connsiteY0" fmla="*/ 2217 h 203588"/>
                  <a:gd name="connsiteX1" fmla="*/ 366352 w 366352"/>
                  <a:gd name="connsiteY1" fmla="*/ 0 h 203588"/>
                  <a:gd name="connsiteX0" fmla="*/ 81699 w 366352"/>
                  <a:gd name="connsiteY0" fmla="*/ 67817 h 203588"/>
                  <a:gd name="connsiteX1" fmla="*/ 367 w 366352"/>
                  <a:gd name="connsiteY1" fmla="*/ 124414 h 203588"/>
                  <a:gd name="connsiteX2" fmla="*/ 58713 w 366352"/>
                  <a:gd name="connsiteY2" fmla="*/ 203588 h 203588"/>
                  <a:gd name="connsiteX0" fmla="*/ 365468 w 366352"/>
                  <a:gd name="connsiteY0" fmla="*/ 2217 h 203588"/>
                  <a:gd name="connsiteX1" fmla="*/ 366352 w 366352"/>
                  <a:gd name="connsiteY1" fmla="*/ 0 h 203588"/>
                  <a:gd name="connsiteX0" fmla="*/ 62251 w 366352"/>
                  <a:gd name="connsiteY0" fmla="*/ 75734 h 203588"/>
                  <a:gd name="connsiteX1" fmla="*/ 367 w 366352"/>
                  <a:gd name="connsiteY1" fmla="*/ 124414 h 203588"/>
                  <a:gd name="connsiteX2" fmla="*/ 58713 w 366352"/>
                  <a:gd name="connsiteY2" fmla="*/ 203588 h 203588"/>
                  <a:gd name="connsiteX0" fmla="*/ 365772 w 366656"/>
                  <a:gd name="connsiteY0" fmla="*/ 2217 h 194540"/>
                  <a:gd name="connsiteX1" fmla="*/ 366656 w 366656"/>
                  <a:gd name="connsiteY1" fmla="*/ 0 h 194540"/>
                  <a:gd name="connsiteX0" fmla="*/ 62555 w 366656"/>
                  <a:gd name="connsiteY0" fmla="*/ 75734 h 194540"/>
                  <a:gd name="connsiteX1" fmla="*/ 671 w 366656"/>
                  <a:gd name="connsiteY1" fmla="*/ 124414 h 194540"/>
                  <a:gd name="connsiteX2" fmla="*/ 34264 w 366656"/>
                  <a:gd name="connsiteY2" fmla="*/ 194540 h 194540"/>
                  <a:gd name="connsiteX0" fmla="*/ 365772 w 366656"/>
                  <a:gd name="connsiteY0" fmla="*/ 2217 h 194540"/>
                  <a:gd name="connsiteX1" fmla="*/ 366656 w 366656"/>
                  <a:gd name="connsiteY1" fmla="*/ 0 h 194540"/>
                  <a:gd name="connsiteX0" fmla="*/ 37802 w 366656"/>
                  <a:gd name="connsiteY0" fmla="*/ 87044 h 194540"/>
                  <a:gd name="connsiteX1" fmla="*/ 671 w 366656"/>
                  <a:gd name="connsiteY1" fmla="*/ 124414 h 194540"/>
                  <a:gd name="connsiteX2" fmla="*/ 34264 w 366656"/>
                  <a:gd name="connsiteY2" fmla="*/ 194540 h 194540"/>
                  <a:gd name="connsiteX0" fmla="*/ 395493 w 396377"/>
                  <a:gd name="connsiteY0" fmla="*/ 2217 h 194540"/>
                  <a:gd name="connsiteX1" fmla="*/ 396377 w 396377"/>
                  <a:gd name="connsiteY1" fmla="*/ 0 h 194540"/>
                  <a:gd name="connsiteX0" fmla="*/ 67523 w 396377"/>
                  <a:gd name="connsiteY0" fmla="*/ 87044 h 194540"/>
                  <a:gd name="connsiteX1" fmla="*/ 335 w 396377"/>
                  <a:gd name="connsiteY1" fmla="*/ 134594 h 194540"/>
                  <a:gd name="connsiteX2" fmla="*/ 63985 w 396377"/>
                  <a:gd name="connsiteY2" fmla="*/ 194540 h 194540"/>
                  <a:gd name="connsiteX0" fmla="*/ 377079 w 377963"/>
                  <a:gd name="connsiteY0" fmla="*/ 2217 h 194540"/>
                  <a:gd name="connsiteX1" fmla="*/ 377963 w 377963"/>
                  <a:gd name="connsiteY1" fmla="*/ 0 h 194540"/>
                  <a:gd name="connsiteX0" fmla="*/ 49109 w 377963"/>
                  <a:gd name="connsiteY0" fmla="*/ 87044 h 194540"/>
                  <a:gd name="connsiteX1" fmla="*/ 486 w 377963"/>
                  <a:gd name="connsiteY1" fmla="*/ 136856 h 194540"/>
                  <a:gd name="connsiteX2" fmla="*/ 45571 w 377963"/>
                  <a:gd name="connsiteY2" fmla="*/ 194540 h 194540"/>
                  <a:gd name="connsiteX0" fmla="*/ 376593 w 377477"/>
                  <a:gd name="connsiteY0" fmla="*/ 2217 h 194540"/>
                  <a:gd name="connsiteX1" fmla="*/ 377477 w 377477"/>
                  <a:gd name="connsiteY1" fmla="*/ 0 h 194540"/>
                  <a:gd name="connsiteX0" fmla="*/ 48623 w 377477"/>
                  <a:gd name="connsiteY0" fmla="*/ 87044 h 194540"/>
                  <a:gd name="connsiteX1" fmla="*/ 0 w 377477"/>
                  <a:gd name="connsiteY1" fmla="*/ 136856 h 194540"/>
                  <a:gd name="connsiteX2" fmla="*/ 45085 w 377477"/>
                  <a:gd name="connsiteY2" fmla="*/ 194540 h 194540"/>
                  <a:gd name="connsiteX0" fmla="*/ 376593 w 377477"/>
                  <a:gd name="connsiteY0" fmla="*/ 2217 h 194540"/>
                  <a:gd name="connsiteX1" fmla="*/ 377477 w 377477"/>
                  <a:gd name="connsiteY1" fmla="*/ 0 h 194540"/>
                  <a:gd name="connsiteX0" fmla="*/ 48623 w 377477"/>
                  <a:gd name="connsiteY0" fmla="*/ 87044 h 194540"/>
                  <a:gd name="connsiteX1" fmla="*/ 0 w 377477"/>
                  <a:gd name="connsiteY1" fmla="*/ 136856 h 194540"/>
                  <a:gd name="connsiteX2" fmla="*/ 45085 w 377477"/>
                  <a:gd name="connsiteY2" fmla="*/ 194540 h 194540"/>
                  <a:gd name="connsiteX0" fmla="*/ 376593 w 377477"/>
                  <a:gd name="connsiteY0" fmla="*/ 2217 h 194540"/>
                  <a:gd name="connsiteX1" fmla="*/ 377477 w 377477"/>
                  <a:gd name="connsiteY1" fmla="*/ 0 h 194540"/>
                  <a:gd name="connsiteX0" fmla="*/ 48623 w 377477"/>
                  <a:gd name="connsiteY0" fmla="*/ 87044 h 194540"/>
                  <a:gd name="connsiteX1" fmla="*/ 0 w 377477"/>
                  <a:gd name="connsiteY1" fmla="*/ 136856 h 194540"/>
                  <a:gd name="connsiteX2" fmla="*/ 45085 w 377477"/>
                  <a:gd name="connsiteY2" fmla="*/ 194540 h 194540"/>
                  <a:gd name="connsiteX0" fmla="*/ 376593 w 377477"/>
                  <a:gd name="connsiteY0" fmla="*/ 2217 h 194540"/>
                  <a:gd name="connsiteX1" fmla="*/ 377477 w 377477"/>
                  <a:gd name="connsiteY1" fmla="*/ 0 h 194540"/>
                  <a:gd name="connsiteX0" fmla="*/ 48623 w 377477"/>
                  <a:gd name="connsiteY0" fmla="*/ 87044 h 194540"/>
                  <a:gd name="connsiteX1" fmla="*/ 0 w 377477"/>
                  <a:gd name="connsiteY1" fmla="*/ 136856 h 194540"/>
                  <a:gd name="connsiteX2" fmla="*/ 45085 w 377477"/>
                  <a:gd name="connsiteY2" fmla="*/ 194540 h 194540"/>
                  <a:gd name="connsiteX0" fmla="*/ 376593 w 377477"/>
                  <a:gd name="connsiteY0" fmla="*/ 2217 h 194540"/>
                  <a:gd name="connsiteX1" fmla="*/ 377477 w 377477"/>
                  <a:gd name="connsiteY1" fmla="*/ 0 h 194540"/>
                  <a:gd name="connsiteX0" fmla="*/ 48623 w 377477"/>
                  <a:gd name="connsiteY0" fmla="*/ 87044 h 194540"/>
                  <a:gd name="connsiteX1" fmla="*/ 0 w 377477"/>
                  <a:gd name="connsiteY1" fmla="*/ 136856 h 194540"/>
                  <a:gd name="connsiteX2" fmla="*/ 45085 w 377477"/>
                  <a:gd name="connsiteY2" fmla="*/ 194540 h 194540"/>
                  <a:gd name="connsiteX0" fmla="*/ 376593 w 377477"/>
                  <a:gd name="connsiteY0" fmla="*/ 2217 h 194540"/>
                  <a:gd name="connsiteX1" fmla="*/ 377477 w 377477"/>
                  <a:gd name="connsiteY1" fmla="*/ 0 h 194540"/>
                  <a:gd name="connsiteX0" fmla="*/ 31827 w 377477"/>
                  <a:gd name="connsiteY0" fmla="*/ 91568 h 194540"/>
                  <a:gd name="connsiteX1" fmla="*/ 0 w 377477"/>
                  <a:gd name="connsiteY1" fmla="*/ 136856 h 194540"/>
                  <a:gd name="connsiteX2" fmla="*/ 45085 w 377477"/>
                  <a:gd name="connsiteY2" fmla="*/ 194540 h 194540"/>
                  <a:gd name="connsiteX0" fmla="*/ 376593 w 377477"/>
                  <a:gd name="connsiteY0" fmla="*/ 2217 h 191147"/>
                  <a:gd name="connsiteX1" fmla="*/ 377477 w 377477"/>
                  <a:gd name="connsiteY1" fmla="*/ 0 h 191147"/>
                  <a:gd name="connsiteX0" fmla="*/ 31827 w 377477"/>
                  <a:gd name="connsiteY0" fmla="*/ 91568 h 191147"/>
                  <a:gd name="connsiteX1" fmla="*/ 0 w 377477"/>
                  <a:gd name="connsiteY1" fmla="*/ 136856 h 191147"/>
                  <a:gd name="connsiteX2" fmla="*/ 30941 w 377477"/>
                  <a:gd name="connsiteY2" fmla="*/ 191147 h 191147"/>
                  <a:gd name="connsiteX0" fmla="*/ 389854 w 390738"/>
                  <a:gd name="connsiteY0" fmla="*/ 2217 h 191147"/>
                  <a:gd name="connsiteX1" fmla="*/ 390738 w 390738"/>
                  <a:gd name="connsiteY1" fmla="*/ 0 h 191147"/>
                  <a:gd name="connsiteX0" fmla="*/ 45088 w 390738"/>
                  <a:gd name="connsiteY0" fmla="*/ 91568 h 191147"/>
                  <a:gd name="connsiteX1" fmla="*/ 0 w 390738"/>
                  <a:gd name="connsiteY1" fmla="*/ 134594 h 191147"/>
                  <a:gd name="connsiteX2" fmla="*/ 44202 w 390738"/>
                  <a:gd name="connsiteY2" fmla="*/ 191147 h 191147"/>
                  <a:gd name="connsiteX0" fmla="*/ 390738 w 391622"/>
                  <a:gd name="connsiteY0" fmla="*/ 2217 h 191147"/>
                  <a:gd name="connsiteX1" fmla="*/ 391622 w 391622"/>
                  <a:gd name="connsiteY1" fmla="*/ 0 h 191147"/>
                  <a:gd name="connsiteX0" fmla="*/ 45972 w 391622"/>
                  <a:gd name="connsiteY0" fmla="*/ 91568 h 191147"/>
                  <a:gd name="connsiteX1" fmla="*/ 0 w 391622"/>
                  <a:gd name="connsiteY1" fmla="*/ 140249 h 191147"/>
                  <a:gd name="connsiteX2" fmla="*/ 45086 w 391622"/>
                  <a:gd name="connsiteY2" fmla="*/ 191147 h 191147"/>
                  <a:gd name="connsiteX0" fmla="*/ 391622 w 392506"/>
                  <a:gd name="connsiteY0" fmla="*/ 2217 h 191147"/>
                  <a:gd name="connsiteX1" fmla="*/ 392506 w 392506"/>
                  <a:gd name="connsiteY1" fmla="*/ 0 h 191147"/>
                  <a:gd name="connsiteX0" fmla="*/ 46856 w 392506"/>
                  <a:gd name="connsiteY0" fmla="*/ 91568 h 191147"/>
                  <a:gd name="connsiteX1" fmla="*/ 0 w 392506"/>
                  <a:gd name="connsiteY1" fmla="*/ 133463 h 191147"/>
                  <a:gd name="connsiteX2" fmla="*/ 45970 w 392506"/>
                  <a:gd name="connsiteY2" fmla="*/ 191147 h 191147"/>
                  <a:gd name="connsiteX0" fmla="*/ 391622 w 392506"/>
                  <a:gd name="connsiteY0" fmla="*/ 2217 h 191147"/>
                  <a:gd name="connsiteX1" fmla="*/ 392506 w 392506"/>
                  <a:gd name="connsiteY1" fmla="*/ 0 h 191147"/>
                  <a:gd name="connsiteX0" fmla="*/ 46856 w 392506"/>
                  <a:gd name="connsiteY0" fmla="*/ 91568 h 191147"/>
                  <a:gd name="connsiteX1" fmla="*/ 0 w 392506"/>
                  <a:gd name="connsiteY1" fmla="*/ 141380 h 191147"/>
                  <a:gd name="connsiteX2" fmla="*/ 45970 w 392506"/>
                  <a:gd name="connsiteY2" fmla="*/ 191147 h 191147"/>
                  <a:gd name="connsiteX0" fmla="*/ 391622 w 392506"/>
                  <a:gd name="connsiteY0" fmla="*/ 2217 h 191147"/>
                  <a:gd name="connsiteX1" fmla="*/ 392506 w 392506"/>
                  <a:gd name="connsiteY1" fmla="*/ 0 h 191147"/>
                  <a:gd name="connsiteX0" fmla="*/ 46856 w 392506"/>
                  <a:gd name="connsiteY0" fmla="*/ 91568 h 191147"/>
                  <a:gd name="connsiteX1" fmla="*/ 0 w 392506"/>
                  <a:gd name="connsiteY1" fmla="*/ 134594 h 191147"/>
                  <a:gd name="connsiteX2" fmla="*/ 45970 w 392506"/>
                  <a:gd name="connsiteY2" fmla="*/ 191147 h 191147"/>
                  <a:gd name="connsiteX0" fmla="*/ 391622 w 392506"/>
                  <a:gd name="connsiteY0" fmla="*/ 2217 h 238651"/>
                  <a:gd name="connsiteX1" fmla="*/ 392506 w 392506"/>
                  <a:gd name="connsiteY1" fmla="*/ 0 h 238651"/>
                  <a:gd name="connsiteX0" fmla="*/ 46856 w 392506"/>
                  <a:gd name="connsiteY0" fmla="*/ 91568 h 238651"/>
                  <a:gd name="connsiteX1" fmla="*/ 0 w 392506"/>
                  <a:gd name="connsiteY1" fmla="*/ 134594 h 238651"/>
                  <a:gd name="connsiteX2" fmla="*/ 48622 w 392506"/>
                  <a:gd name="connsiteY2" fmla="*/ 238651 h 238651"/>
                  <a:gd name="connsiteX0" fmla="*/ 391622 w 392506"/>
                  <a:gd name="connsiteY0" fmla="*/ 2217 h 238651"/>
                  <a:gd name="connsiteX1" fmla="*/ 392506 w 392506"/>
                  <a:gd name="connsiteY1" fmla="*/ 0 h 238651"/>
                  <a:gd name="connsiteX0" fmla="*/ 69841 w 392506"/>
                  <a:gd name="connsiteY0" fmla="*/ 35016 h 238651"/>
                  <a:gd name="connsiteX1" fmla="*/ 0 w 392506"/>
                  <a:gd name="connsiteY1" fmla="*/ 134594 h 238651"/>
                  <a:gd name="connsiteX2" fmla="*/ 48622 w 392506"/>
                  <a:gd name="connsiteY2" fmla="*/ 238651 h 238651"/>
                  <a:gd name="connsiteX0" fmla="*/ 391622 w 392506"/>
                  <a:gd name="connsiteY0" fmla="*/ 2217 h 238651"/>
                  <a:gd name="connsiteX1" fmla="*/ 392506 w 392506"/>
                  <a:gd name="connsiteY1" fmla="*/ 0 h 238651"/>
                  <a:gd name="connsiteX0" fmla="*/ 69841 w 392506"/>
                  <a:gd name="connsiteY0" fmla="*/ 35016 h 238651"/>
                  <a:gd name="connsiteX1" fmla="*/ 0 w 392506"/>
                  <a:gd name="connsiteY1" fmla="*/ 134594 h 238651"/>
                  <a:gd name="connsiteX2" fmla="*/ 48622 w 392506"/>
                  <a:gd name="connsiteY2" fmla="*/ 238651 h 238651"/>
                  <a:gd name="connsiteX0" fmla="*/ 391622 w 392506"/>
                  <a:gd name="connsiteY0" fmla="*/ 2217 h 238651"/>
                  <a:gd name="connsiteX1" fmla="*/ 392506 w 392506"/>
                  <a:gd name="connsiteY1" fmla="*/ 0 h 238651"/>
                  <a:gd name="connsiteX0" fmla="*/ 69841 w 392506"/>
                  <a:gd name="connsiteY0" fmla="*/ 35016 h 238651"/>
                  <a:gd name="connsiteX1" fmla="*/ 0 w 392506"/>
                  <a:gd name="connsiteY1" fmla="*/ 134594 h 238651"/>
                  <a:gd name="connsiteX2" fmla="*/ 48622 w 392506"/>
                  <a:gd name="connsiteY2" fmla="*/ 238651 h 238651"/>
                  <a:gd name="connsiteX0" fmla="*/ 392552 w 393436"/>
                  <a:gd name="connsiteY0" fmla="*/ 2217 h 238651"/>
                  <a:gd name="connsiteX1" fmla="*/ 393436 w 393436"/>
                  <a:gd name="connsiteY1" fmla="*/ 0 h 238651"/>
                  <a:gd name="connsiteX0" fmla="*/ 70771 w 393436"/>
                  <a:gd name="connsiteY0" fmla="*/ 35016 h 238651"/>
                  <a:gd name="connsiteX1" fmla="*/ 930 w 393436"/>
                  <a:gd name="connsiteY1" fmla="*/ 134594 h 238651"/>
                  <a:gd name="connsiteX2" fmla="*/ 49552 w 393436"/>
                  <a:gd name="connsiteY2" fmla="*/ 238651 h 238651"/>
                  <a:gd name="connsiteX0" fmla="*/ 392552 w 393436"/>
                  <a:gd name="connsiteY0" fmla="*/ 2217 h 238651"/>
                  <a:gd name="connsiteX1" fmla="*/ 393436 w 393436"/>
                  <a:gd name="connsiteY1" fmla="*/ 0 h 238651"/>
                  <a:gd name="connsiteX0" fmla="*/ 70771 w 393436"/>
                  <a:gd name="connsiteY0" fmla="*/ 35016 h 238651"/>
                  <a:gd name="connsiteX1" fmla="*/ 930 w 393436"/>
                  <a:gd name="connsiteY1" fmla="*/ 134594 h 238651"/>
                  <a:gd name="connsiteX2" fmla="*/ 49552 w 393436"/>
                  <a:gd name="connsiteY2" fmla="*/ 238651 h 238651"/>
                  <a:gd name="connsiteX0" fmla="*/ 392552 w 393436"/>
                  <a:gd name="connsiteY0" fmla="*/ 2217 h 238651"/>
                  <a:gd name="connsiteX1" fmla="*/ 393436 w 393436"/>
                  <a:gd name="connsiteY1" fmla="*/ 0 h 238651"/>
                  <a:gd name="connsiteX0" fmla="*/ 55743 w 393436"/>
                  <a:gd name="connsiteY0" fmla="*/ 50851 h 238651"/>
                  <a:gd name="connsiteX1" fmla="*/ 930 w 393436"/>
                  <a:gd name="connsiteY1" fmla="*/ 134594 h 238651"/>
                  <a:gd name="connsiteX2" fmla="*/ 49552 w 393436"/>
                  <a:gd name="connsiteY2" fmla="*/ 238651 h 238651"/>
                  <a:gd name="connsiteX0" fmla="*/ 392552 w 393436"/>
                  <a:gd name="connsiteY0" fmla="*/ 2217 h 228472"/>
                  <a:gd name="connsiteX1" fmla="*/ 393436 w 393436"/>
                  <a:gd name="connsiteY1" fmla="*/ 0 h 228472"/>
                  <a:gd name="connsiteX0" fmla="*/ 55743 w 393436"/>
                  <a:gd name="connsiteY0" fmla="*/ 50851 h 228472"/>
                  <a:gd name="connsiteX1" fmla="*/ 930 w 393436"/>
                  <a:gd name="connsiteY1" fmla="*/ 134594 h 228472"/>
                  <a:gd name="connsiteX2" fmla="*/ 49552 w 393436"/>
                  <a:gd name="connsiteY2" fmla="*/ 228472 h 228472"/>
                  <a:gd name="connsiteX0" fmla="*/ 392552 w 393436"/>
                  <a:gd name="connsiteY0" fmla="*/ 2217 h 228472"/>
                  <a:gd name="connsiteX1" fmla="*/ 393436 w 393436"/>
                  <a:gd name="connsiteY1" fmla="*/ 0 h 228472"/>
                  <a:gd name="connsiteX0" fmla="*/ 55743 w 393436"/>
                  <a:gd name="connsiteY0" fmla="*/ 50851 h 228472"/>
                  <a:gd name="connsiteX1" fmla="*/ 930 w 393436"/>
                  <a:gd name="connsiteY1" fmla="*/ 134594 h 228472"/>
                  <a:gd name="connsiteX2" fmla="*/ 49552 w 393436"/>
                  <a:gd name="connsiteY2" fmla="*/ 228472 h 228472"/>
                  <a:gd name="connsiteX0" fmla="*/ 391674 w 392558"/>
                  <a:gd name="connsiteY0" fmla="*/ 2217 h 228472"/>
                  <a:gd name="connsiteX1" fmla="*/ 392558 w 392558"/>
                  <a:gd name="connsiteY1" fmla="*/ 0 h 228472"/>
                  <a:gd name="connsiteX0" fmla="*/ 54865 w 392558"/>
                  <a:gd name="connsiteY0" fmla="*/ 50851 h 228472"/>
                  <a:gd name="connsiteX1" fmla="*/ 52 w 392558"/>
                  <a:gd name="connsiteY1" fmla="*/ 134594 h 228472"/>
                  <a:gd name="connsiteX2" fmla="*/ 48674 w 392558"/>
                  <a:gd name="connsiteY2" fmla="*/ 228472 h 228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2558" h="228472" stroke="0">
                    <a:moveTo>
                      <a:pt x="391674" y="2217"/>
                    </a:moveTo>
                    <a:lnTo>
                      <a:pt x="392558" y="0"/>
                    </a:lnTo>
                  </a:path>
                  <a:path w="392558" h="228472" fill="none">
                    <a:moveTo>
                      <a:pt x="54865" y="50851"/>
                    </a:moveTo>
                    <a:cubicBezTo>
                      <a:pt x="50297" y="48784"/>
                      <a:pt x="-1864" y="78034"/>
                      <a:pt x="52" y="134594"/>
                    </a:cubicBezTo>
                    <a:cubicBezTo>
                      <a:pt x="-685" y="187761"/>
                      <a:pt x="35755" y="219235"/>
                      <a:pt x="48674" y="228472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grpSp>
          <p:nvGrpSpPr>
            <p:cNvPr id="54" name="Group 53"/>
            <p:cNvGrpSpPr>
              <a:grpSpLocks noChangeAspect="1"/>
            </p:cNvGrpSpPr>
            <p:nvPr/>
          </p:nvGrpSpPr>
          <p:grpSpPr>
            <a:xfrm>
              <a:off x="361214" y="905874"/>
              <a:ext cx="5651278" cy="5467483"/>
              <a:chOff x="890588" y="698500"/>
              <a:chExt cx="5027612" cy="4864100"/>
            </a:xfrm>
          </p:grpSpPr>
          <p:sp>
            <p:nvSpPr>
              <p:cNvPr id="81" name="Arc 106"/>
              <p:cNvSpPr>
                <a:spLocks/>
              </p:cNvSpPr>
              <p:nvPr/>
            </p:nvSpPr>
            <p:spPr bwMode="auto">
              <a:xfrm flipV="1">
                <a:off x="4646613" y="2819400"/>
                <a:ext cx="839787" cy="1069975"/>
              </a:xfrm>
              <a:custGeom>
                <a:avLst/>
                <a:gdLst>
                  <a:gd name="G0" fmla="+- 1897 0 0"/>
                  <a:gd name="G1" fmla="+- 21600 0 0"/>
                  <a:gd name="G2" fmla="+- 21600 0 0"/>
                  <a:gd name="T0" fmla="*/ 0 w 18087"/>
                  <a:gd name="T1" fmla="*/ 83 h 21600"/>
                  <a:gd name="T2" fmla="*/ 18087 w 18087"/>
                  <a:gd name="T3" fmla="*/ 7302 h 21600"/>
                  <a:gd name="T4" fmla="*/ 1897 w 1808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087" h="21600" fill="none" extrusionOk="0">
                    <a:moveTo>
                      <a:pt x="0" y="83"/>
                    </a:moveTo>
                    <a:cubicBezTo>
                      <a:pt x="630" y="27"/>
                      <a:pt x="1263" y="-1"/>
                      <a:pt x="1897" y="-1"/>
                    </a:cubicBezTo>
                    <a:cubicBezTo>
                      <a:pt x="8091" y="-1"/>
                      <a:pt x="13987" y="2659"/>
                      <a:pt x="18087" y="7301"/>
                    </a:cubicBezTo>
                  </a:path>
                  <a:path w="18087" h="21600" stroke="0" extrusionOk="0">
                    <a:moveTo>
                      <a:pt x="0" y="83"/>
                    </a:moveTo>
                    <a:cubicBezTo>
                      <a:pt x="630" y="27"/>
                      <a:pt x="1263" y="-1"/>
                      <a:pt x="1897" y="-1"/>
                    </a:cubicBezTo>
                    <a:cubicBezTo>
                      <a:pt x="8091" y="-1"/>
                      <a:pt x="13987" y="2659"/>
                      <a:pt x="18087" y="7301"/>
                    </a:cubicBezTo>
                    <a:lnTo>
                      <a:pt x="1897" y="21600"/>
                    </a:lnTo>
                    <a:close/>
                  </a:path>
                </a:pathLst>
              </a:custGeom>
              <a:noFill/>
              <a:ln w="4445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cxnSp>
            <p:nvCxnSpPr>
              <p:cNvPr id="82" name="Straight Connector 81"/>
              <p:cNvCxnSpPr>
                <a:cxnSpLocks noChangeShapeType="1"/>
              </p:cNvCxnSpPr>
              <p:nvPr/>
            </p:nvCxnSpPr>
            <p:spPr bwMode="auto">
              <a:xfrm flipV="1">
                <a:off x="2174875" y="1890713"/>
                <a:ext cx="2814638" cy="434975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3" name="Straight Connector 82"/>
              <p:cNvCxnSpPr>
                <a:cxnSpLocks noChangeShapeType="1"/>
              </p:cNvCxnSpPr>
              <p:nvPr/>
            </p:nvCxnSpPr>
            <p:spPr bwMode="auto">
              <a:xfrm>
                <a:off x="2667000" y="1000125"/>
                <a:ext cx="1809750" cy="2236788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4" name="Straight Connector 83"/>
              <p:cNvCxnSpPr>
                <a:cxnSpLocks noChangeShapeType="1"/>
              </p:cNvCxnSpPr>
              <p:nvPr/>
            </p:nvCxnSpPr>
            <p:spPr bwMode="auto">
              <a:xfrm>
                <a:off x="963613" y="4378325"/>
                <a:ext cx="450850" cy="277813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5" name="Straight Connector 84"/>
              <p:cNvCxnSpPr>
                <a:cxnSpLocks noChangeShapeType="1"/>
              </p:cNvCxnSpPr>
              <p:nvPr/>
            </p:nvCxnSpPr>
            <p:spPr bwMode="auto">
              <a:xfrm flipV="1">
                <a:off x="1125538" y="4784725"/>
                <a:ext cx="307975" cy="203200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6" name="Arc 35"/>
              <p:cNvSpPr>
                <a:spLocks/>
              </p:cNvSpPr>
              <p:nvPr/>
            </p:nvSpPr>
            <p:spPr bwMode="auto">
              <a:xfrm>
                <a:off x="3925888" y="3889375"/>
                <a:ext cx="820737" cy="838200"/>
              </a:xfrm>
              <a:custGeom>
                <a:avLst/>
                <a:gdLst>
                  <a:gd name="T0" fmla="*/ 410635 w 821270"/>
                  <a:gd name="T1" fmla="*/ 0 h 838200"/>
                  <a:gd name="T2" fmla="*/ 410635 w 821270"/>
                  <a:gd name="T3" fmla="*/ 419100 h 838200"/>
                  <a:gd name="T4" fmla="*/ 410635 w 821270"/>
                  <a:gd name="T5" fmla="*/ 838200 h 838200"/>
                  <a:gd name="T6" fmla="*/ 11796480 60000 65536"/>
                  <a:gd name="T7" fmla="*/ 11796480 60000 65536"/>
                  <a:gd name="T8" fmla="*/ 11796480 60000 65536"/>
                  <a:gd name="T9" fmla="*/ 410635 w 821270"/>
                  <a:gd name="T10" fmla="*/ 0 h 838200"/>
                  <a:gd name="T11" fmla="*/ 821270 w 821270"/>
                  <a:gd name="T12" fmla="*/ 838200 h 838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21270" h="838200" stroke="0">
                    <a:moveTo>
                      <a:pt x="410635" y="0"/>
                    </a:moveTo>
                    <a:lnTo>
                      <a:pt x="410635" y="-1"/>
                    </a:lnTo>
                    <a:cubicBezTo>
                      <a:pt x="637422" y="0"/>
                      <a:pt x="821270" y="187637"/>
                      <a:pt x="821270" y="419100"/>
                    </a:cubicBezTo>
                    <a:cubicBezTo>
                      <a:pt x="821270" y="650562"/>
                      <a:pt x="637422" y="838200"/>
                      <a:pt x="410635" y="838200"/>
                    </a:cubicBezTo>
                    <a:cubicBezTo>
                      <a:pt x="410634" y="838199"/>
                      <a:pt x="410633" y="838199"/>
                      <a:pt x="410633" y="838199"/>
                    </a:cubicBezTo>
                    <a:lnTo>
                      <a:pt x="410635" y="419100"/>
                    </a:lnTo>
                    <a:close/>
                  </a:path>
                  <a:path w="821270" h="838200" fill="none">
                    <a:moveTo>
                      <a:pt x="410635" y="0"/>
                    </a:moveTo>
                    <a:lnTo>
                      <a:pt x="410635" y="-1"/>
                    </a:lnTo>
                    <a:cubicBezTo>
                      <a:pt x="637422" y="0"/>
                      <a:pt x="821270" y="187637"/>
                      <a:pt x="821270" y="419100"/>
                    </a:cubicBezTo>
                    <a:cubicBezTo>
                      <a:pt x="821270" y="650562"/>
                      <a:pt x="637422" y="838200"/>
                      <a:pt x="410635" y="838200"/>
                    </a:cubicBezTo>
                    <a:cubicBezTo>
                      <a:pt x="410634" y="838199"/>
                      <a:pt x="410633" y="838199"/>
                      <a:pt x="410633" y="838199"/>
                    </a:cubicBezTo>
                  </a:path>
                </a:pathLst>
              </a:custGeom>
              <a:noFill/>
              <a:ln w="444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87" name="Arc 38"/>
              <p:cNvSpPr>
                <a:spLocks/>
              </p:cNvSpPr>
              <p:nvPr/>
            </p:nvSpPr>
            <p:spPr bwMode="auto">
              <a:xfrm flipH="1">
                <a:off x="1817688" y="3886200"/>
                <a:ext cx="820737" cy="838200"/>
              </a:xfrm>
              <a:custGeom>
                <a:avLst/>
                <a:gdLst>
                  <a:gd name="T0" fmla="*/ 410635 w 821270"/>
                  <a:gd name="T1" fmla="*/ 0 h 838200"/>
                  <a:gd name="T2" fmla="*/ 410635 w 821270"/>
                  <a:gd name="T3" fmla="*/ 419100 h 838200"/>
                  <a:gd name="T4" fmla="*/ 410635 w 821270"/>
                  <a:gd name="T5" fmla="*/ 838200 h 838200"/>
                  <a:gd name="T6" fmla="*/ 11796480 60000 65536"/>
                  <a:gd name="T7" fmla="*/ 11796480 60000 65536"/>
                  <a:gd name="T8" fmla="*/ 11796480 60000 65536"/>
                  <a:gd name="T9" fmla="*/ 410635 w 821270"/>
                  <a:gd name="T10" fmla="*/ 0 h 838200"/>
                  <a:gd name="T11" fmla="*/ 821270 w 821270"/>
                  <a:gd name="T12" fmla="*/ 838200 h 838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21270" h="838200" stroke="0">
                    <a:moveTo>
                      <a:pt x="410635" y="0"/>
                    </a:moveTo>
                    <a:lnTo>
                      <a:pt x="410635" y="-1"/>
                    </a:lnTo>
                    <a:cubicBezTo>
                      <a:pt x="637422" y="0"/>
                      <a:pt x="821270" y="187637"/>
                      <a:pt x="821270" y="419100"/>
                    </a:cubicBezTo>
                    <a:cubicBezTo>
                      <a:pt x="821270" y="650562"/>
                      <a:pt x="637422" y="838200"/>
                      <a:pt x="410635" y="838200"/>
                    </a:cubicBezTo>
                    <a:cubicBezTo>
                      <a:pt x="410634" y="838199"/>
                      <a:pt x="410633" y="838199"/>
                      <a:pt x="410633" y="838199"/>
                    </a:cubicBezTo>
                    <a:lnTo>
                      <a:pt x="410635" y="419100"/>
                    </a:lnTo>
                    <a:close/>
                  </a:path>
                  <a:path w="821270" h="838200" fill="none">
                    <a:moveTo>
                      <a:pt x="410635" y="0"/>
                    </a:moveTo>
                    <a:lnTo>
                      <a:pt x="410635" y="-1"/>
                    </a:lnTo>
                    <a:cubicBezTo>
                      <a:pt x="637422" y="0"/>
                      <a:pt x="821270" y="187637"/>
                      <a:pt x="821270" y="419100"/>
                    </a:cubicBezTo>
                    <a:cubicBezTo>
                      <a:pt x="821270" y="650562"/>
                      <a:pt x="637422" y="838200"/>
                      <a:pt x="410635" y="838200"/>
                    </a:cubicBezTo>
                    <a:cubicBezTo>
                      <a:pt x="410634" y="838199"/>
                      <a:pt x="410633" y="838199"/>
                      <a:pt x="410633" y="838199"/>
                    </a:cubicBezTo>
                  </a:path>
                </a:pathLst>
              </a:custGeom>
              <a:noFill/>
              <a:ln w="444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cxnSp>
            <p:nvCxnSpPr>
              <p:cNvPr id="88" name="Straight Connector 87"/>
              <p:cNvCxnSpPr>
                <a:cxnSpLocks noChangeShapeType="1"/>
              </p:cNvCxnSpPr>
              <p:nvPr/>
            </p:nvCxnSpPr>
            <p:spPr bwMode="auto">
              <a:xfrm flipH="1" flipV="1">
                <a:off x="1547813" y="3889375"/>
                <a:ext cx="3913187" cy="0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9" name="Straight Connector 88"/>
              <p:cNvCxnSpPr>
                <a:cxnSpLocks noChangeShapeType="1"/>
              </p:cNvCxnSpPr>
              <p:nvPr/>
            </p:nvCxnSpPr>
            <p:spPr bwMode="auto">
              <a:xfrm flipH="1" flipV="1">
                <a:off x="1131888" y="4725988"/>
                <a:ext cx="3243262" cy="0"/>
              </a:xfrm>
              <a:prstGeom prst="line">
                <a:avLst/>
              </a:prstGeom>
              <a:noFill/>
              <a:ln w="444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0" name="Oval 89"/>
              <p:cNvSpPr>
                <a:spLocks noChangeArrowheads="1"/>
              </p:cNvSpPr>
              <p:nvPr/>
            </p:nvSpPr>
            <p:spPr bwMode="auto">
              <a:xfrm>
                <a:off x="941388" y="4303713"/>
                <a:ext cx="292100" cy="292100"/>
              </a:xfrm>
              <a:prstGeom prst="ellipse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1" name="Oval 90"/>
              <p:cNvSpPr>
                <a:spLocks noChangeArrowheads="1"/>
              </p:cNvSpPr>
              <p:nvPr/>
            </p:nvSpPr>
            <p:spPr bwMode="auto">
              <a:xfrm>
                <a:off x="941388" y="4845050"/>
                <a:ext cx="292100" cy="292100"/>
              </a:xfrm>
              <a:prstGeom prst="ellipse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2" name="Oval 91"/>
              <p:cNvSpPr>
                <a:spLocks noChangeArrowheads="1"/>
              </p:cNvSpPr>
              <p:nvPr/>
            </p:nvSpPr>
            <p:spPr bwMode="auto">
              <a:xfrm>
                <a:off x="1011238" y="4640263"/>
                <a:ext cx="158750" cy="158750"/>
              </a:xfrm>
              <a:prstGeom prst="ellipse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3" name="Arc 48"/>
              <p:cNvSpPr>
                <a:spLocks/>
              </p:cNvSpPr>
              <p:nvPr/>
            </p:nvSpPr>
            <p:spPr bwMode="auto">
              <a:xfrm flipH="1">
                <a:off x="1227138" y="3886200"/>
                <a:ext cx="820737" cy="838200"/>
              </a:xfrm>
              <a:custGeom>
                <a:avLst/>
                <a:gdLst>
                  <a:gd name="T0" fmla="*/ 634300 w 821270"/>
                  <a:gd name="T1" fmla="*/ 770575 h 838200"/>
                  <a:gd name="T2" fmla="*/ 410635 w 821270"/>
                  <a:gd name="T3" fmla="*/ 419100 h 838200"/>
                  <a:gd name="T4" fmla="*/ 410635 w 821270"/>
                  <a:gd name="T5" fmla="*/ 838200 h 838200"/>
                  <a:gd name="T6" fmla="*/ 23592960 60000 65536"/>
                  <a:gd name="T7" fmla="*/ 5898240 60000 65536"/>
                  <a:gd name="T8" fmla="*/ 11796480 60000 65536"/>
                  <a:gd name="T9" fmla="*/ 410635 w 821270"/>
                  <a:gd name="T10" fmla="*/ 770575 h 838200"/>
                  <a:gd name="T11" fmla="*/ 634300 w 821270"/>
                  <a:gd name="T12" fmla="*/ 838200 h 838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21270" h="838200" stroke="0">
                    <a:moveTo>
                      <a:pt x="634300" y="770575"/>
                    </a:moveTo>
                    <a:lnTo>
                      <a:pt x="634300" y="770575"/>
                    </a:lnTo>
                    <a:cubicBezTo>
                      <a:pt x="567718" y="814710"/>
                      <a:pt x="490027" y="838199"/>
                      <a:pt x="410635" y="838199"/>
                    </a:cubicBezTo>
                    <a:cubicBezTo>
                      <a:pt x="410634" y="838199"/>
                      <a:pt x="410634" y="838199"/>
                      <a:pt x="410634" y="838199"/>
                    </a:cubicBezTo>
                    <a:lnTo>
                      <a:pt x="410635" y="419100"/>
                    </a:lnTo>
                    <a:close/>
                  </a:path>
                  <a:path w="821270" h="838200" fill="none">
                    <a:moveTo>
                      <a:pt x="634300" y="770575"/>
                    </a:moveTo>
                    <a:lnTo>
                      <a:pt x="634300" y="770575"/>
                    </a:lnTo>
                    <a:cubicBezTo>
                      <a:pt x="567718" y="814710"/>
                      <a:pt x="490027" y="838199"/>
                      <a:pt x="410635" y="838199"/>
                    </a:cubicBezTo>
                    <a:cubicBezTo>
                      <a:pt x="410634" y="838199"/>
                      <a:pt x="410634" y="838199"/>
                      <a:pt x="410634" y="838199"/>
                    </a:cubicBezTo>
                  </a:path>
                </a:pathLst>
              </a:custGeom>
              <a:noFill/>
              <a:ln w="444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4" name="Arc 52"/>
              <p:cNvSpPr>
                <a:spLocks/>
              </p:cNvSpPr>
              <p:nvPr/>
            </p:nvSpPr>
            <p:spPr bwMode="auto">
              <a:xfrm flipH="1" flipV="1">
                <a:off x="1233488" y="4724400"/>
                <a:ext cx="820737" cy="838200"/>
              </a:xfrm>
              <a:custGeom>
                <a:avLst/>
                <a:gdLst>
                  <a:gd name="T0" fmla="*/ 634300 w 821270"/>
                  <a:gd name="T1" fmla="*/ 770575 h 838200"/>
                  <a:gd name="T2" fmla="*/ 410635 w 821270"/>
                  <a:gd name="T3" fmla="*/ 419100 h 838200"/>
                  <a:gd name="T4" fmla="*/ 410635 w 821270"/>
                  <a:gd name="T5" fmla="*/ 838200 h 838200"/>
                  <a:gd name="T6" fmla="*/ 23592960 60000 65536"/>
                  <a:gd name="T7" fmla="*/ 5898240 60000 65536"/>
                  <a:gd name="T8" fmla="*/ 11796480 60000 65536"/>
                  <a:gd name="T9" fmla="*/ 410635 w 821270"/>
                  <a:gd name="T10" fmla="*/ 770575 h 838200"/>
                  <a:gd name="T11" fmla="*/ 634300 w 821270"/>
                  <a:gd name="T12" fmla="*/ 838200 h 838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21270" h="838200" stroke="0">
                    <a:moveTo>
                      <a:pt x="634300" y="770575"/>
                    </a:moveTo>
                    <a:lnTo>
                      <a:pt x="634300" y="770575"/>
                    </a:lnTo>
                    <a:cubicBezTo>
                      <a:pt x="567718" y="814710"/>
                      <a:pt x="490027" y="838199"/>
                      <a:pt x="410635" y="838199"/>
                    </a:cubicBezTo>
                    <a:cubicBezTo>
                      <a:pt x="410634" y="838199"/>
                      <a:pt x="410634" y="838199"/>
                      <a:pt x="410634" y="838199"/>
                    </a:cubicBezTo>
                    <a:lnTo>
                      <a:pt x="410635" y="419100"/>
                    </a:lnTo>
                    <a:close/>
                  </a:path>
                  <a:path w="821270" h="838200" fill="none">
                    <a:moveTo>
                      <a:pt x="634300" y="770575"/>
                    </a:moveTo>
                    <a:lnTo>
                      <a:pt x="634300" y="770575"/>
                    </a:lnTo>
                    <a:cubicBezTo>
                      <a:pt x="567718" y="814710"/>
                      <a:pt x="490027" y="838199"/>
                      <a:pt x="410635" y="838199"/>
                    </a:cubicBezTo>
                    <a:cubicBezTo>
                      <a:pt x="410634" y="838199"/>
                      <a:pt x="410634" y="838199"/>
                      <a:pt x="410634" y="838199"/>
                    </a:cubicBezTo>
                  </a:path>
                </a:pathLst>
              </a:custGeom>
              <a:noFill/>
              <a:ln w="444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5" name="Arc 32"/>
              <p:cNvSpPr>
                <a:spLocks/>
              </p:cNvSpPr>
              <p:nvPr/>
            </p:nvSpPr>
            <p:spPr bwMode="auto">
              <a:xfrm>
                <a:off x="4276725" y="1884363"/>
                <a:ext cx="1641475" cy="1639887"/>
              </a:xfrm>
              <a:custGeom>
                <a:avLst/>
                <a:gdLst>
                  <a:gd name="T0" fmla="*/ 674703 w 1640410"/>
                  <a:gd name="T1" fmla="*/ 13009 h 1640411"/>
                  <a:gd name="T2" fmla="*/ 820205 w 1640410"/>
                  <a:gd name="T3" fmla="*/ 820206 h 1640411"/>
                  <a:gd name="T4" fmla="*/ 180307 w 1640410"/>
                  <a:gd name="T5" fmla="*/ 1333302 h 1640411"/>
                  <a:gd name="T6" fmla="*/ 11796480 60000 65536"/>
                  <a:gd name="T7" fmla="*/ 11796480 60000 65536"/>
                  <a:gd name="T8" fmla="*/ 17694720 60000 65536"/>
                  <a:gd name="T9" fmla="*/ 180307 w 1640410"/>
                  <a:gd name="T10" fmla="*/ 0 h 1640411"/>
                  <a:gd name="T11" fmla="*/ 1640410 w 1640410"/>
                  <a:gd name="T12" fmla="*/ 1640411 h 16404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40410" h="1640411" stroke="0">
                    <a:moveTo>
                      <a:pt x="674703" y="13009"/>
                    </a:moveTo>
                    <a:lnTo>
                      <a:pt x="674702" y="13008"/>
                    </a:lnTo>
                    <a:cubicBezTo>
                      <a:pt x="722720" y="4353"/>
                      <a:pt x="771413" y="-1"/>
                      <a:pt x="820205" y="-1"/>
                    </a:cubicBezTo>
                    <a:cubicBezTo>
                      <a:pt x="1273191" y="0"/>
                      <a:pt x="1640410" y="367218"/>
                      <a:pt x="1640410" y="820206"/>
                    </a:cubicBezTo>
                    <a:cubicBezTo>
                      <a:pt x="1640410" y="1273193"/>
                      <a:pt x="1273191" y="1640412"/>
                      <a:pt x="820205" y="1640412"/>
                    </a:cubicBezTo>
                    <a:cubicBezTo>
                      <a:pt x="571361" y="1640411"/>
                      <a:pt x="335974" y="1527440"/>
                      <a:pt x="180306" y="1333300"/>
                    </a:cubicBezTo>
                    <a:lnTo>
                      <a:pt x="820205" y="820206"/>
                    </a:lnTo>
                    <a:close/>
                  </a:path>
                  <a:path w="1640410" h="1640411" fill="none">
                    <a:moveTo>
                      <a:pt x="674703" y="13009"/>
                    </a:moveTo>
                    <a:lnTo>
                      <a:pt x="674702" y="13008"/>
                    </a:lnTo>
                    <a:cubicBezTo>
                      <a:pt x="722720" y="4353"/>
                      <a:pt x="771413" y="-1"/>
                      <a:pt x="820205" y="-1"/>
                    </a:cubicBezTo>
                    <a:cubicBezTo>
                      <a:pt x="1273191" y="0"/>
                      <a:pt x="1640410" y="367218"/>
                      <a:pt x="1640410" y="820206"/>
                    </a:cubicBezTo>
                    <a:cubicBezTo>
                      <a:pt x="1640410" y="1273193"/>
                      <a:pt x="1273191" y="1640412"/>
                      <a:pt x="820205" y="1640412"/>
                    </a:cubicBezTo>
                    <a:cubicBezTo>
                      <a:pt x="571361" y="1640411"/>
                      <a:pt x="335974" y="1527440"/>
                      <a:pt x="180306" y="1333300"/>
                    </a:cubicBezTo>
                  </a:path>
                </a:pathLst>
              </a:custGeom>
              <a:noFill/>
              <a:ln w="44450" cap="flat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6" name="Arc 33"/>
              <p:cNvSpPr>
                <a:spLocks/>
              </p:cNvSpPr>
              <p:nvPr/>
            </p:nvSpPr>
            <p:spPr bwMode="auto">
              <a:xfrm flipH="1" flipV="1">
                <a:off x="1212850" y="698500"/>
                <a:ext cx="1639888" cy="1641475"/>
              </a:xfrm>
              <a:custGeom>
                <a:avLst/>
                <a:gdLst>
                  <a:gd name="T0" fmla="*/ 674703 w 1640410"/>
                  <a:gd name="T1" fmla="*/ 13009 h 1640411"/>
                  <a:gd name="T2" fmla="*/ 820205 w 1640410"/>
                  <a:gd name="T3" fmla="*/ 820206 h 1640411"/>
                  <a:gd name="T4" fmla="*/ 180307 w 1640410"/>
                  <a:gd name="T5" fmla="*/ 1333302 h 1640411"/>
                  <a:gd name="T6" fmla="*/ 11796480 60000 65536"/>
                  <a:gd name="T7" fmla="*/ 11796480 60000 65536"/>
                  <a:gd name="T8" fmla="*/ 17694720 60000 65536"/>
                  <a:gd name="T9" fmla="*/ 180307 w 1640410"/>
                  <a:gd name="T10" fmla="*/ 0 h 1640411"/>
                  <a:gd name="T11" fmla="*/ 1640410 w 1640410"/>
                  <a:gd name="T12" fmla="*/ 1640411 h 16404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40410" h="1640411" stroke="0">
                    <a:moveTo>
                      <a:pt x="674703" y="13009"/>
                    </a:moveTo>
                    <a:lnTo>
                      <a:pt x="674702" y="13008"/>
                    </a:lnTo>
                    <a:cubicBezTo>
                      <a:pt x="722720" y="4353"/>
                      <a:pt x="771413" y="-1"/>
                      <a:pt x="820205" y="-1"/>
                    </a:cubicBezTo>
                    <a:cubicBezTo>
                      <a:pt x="1273191" y="0"/>
                      <a:pt x="1640410" y="367218"/>
                      <a:pt x="1640410" y="820206"/>
                    </a:cubicBezTo>
                    <a:cubicBezTo>
                      <a:pt x="1640410" y="1273193"/>
                      <a:pt x="1273191" y="1640412"/>
                      <a:pt x="820205" y="1640412"/>
                    </a:cubicBezTo>
                    <a:cubicBezTo>
                      <a:pt x="571361" y="1640411"/>
                      <a:pt x="335974" y="1527440"/>
                      <a:pt x="180306" y="1333300"/>
                    </a:cubicBezTo>
                    <a:lnTo>
                      <a:pt x="820205" y="820206"/>
                    </a:lnTo>
                    <a:close/>
                  </a:path>
                  <a:path w="1640410" h="1640411" fill="none">
                    <a:moveTo>
                      <a:pt x="674703" y="13009"/>
                    </a:moveTo>
                    <a:lnTo>
                      <a:pt x="674702" y="13008"/>
                    </a:lnTo>
                    <a:cubicBezTo>
                      <a:pt x="722720" y="4353"/>
                      <a:pt x="771413" y="-1"/>
                      <a:pt x="820205" y="-1"/>
                    </a:cubicBezTo>
                    <a:cubicBezTo>
                      <a:pt x="1273191" y="0"/>
                      <a:pt x="1640410" y="367218"/>
                      <a:pt x="1640410" y="820206"/>
                    </a:cubicBezTo>
                    <a:cubicBezTo>
                      <a:pt x="1640410" y="1273193"/>
                      <a:pt x="1273191" y="1640412"/>
                      <a:pt x="820205" y="1640412"/>
                    </a:cubicBezTo>
                    <a:cubicBezTo>
                      <a:pt x="571361" y="1640411"/>
                      <a:pt x="335974" y="1527440"/>
                      <a:pt x="180306" y="1333300"/>
                    </a:cubicBezTo>
                  </a:path>
                </a:pathLst>
              </a:custGeom>
              <a:noFill/>
              <a:ln w="44450" cap="flat" cmpd="sng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97" name="TextBox 31"/>
              <p:cNvSpPr txBox="1">
                <a:spLocks noChangeArrowheads="1"/>
              </p:cNvSpPr>
              <p:nvPr/>
            </p:nvSpPr>
            <p:spPr bwMode="auto">
              <a:xfrm>
                <a:off x="2480227" y="1855570"/>
                <a:ext cx="352425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b="1" dirty="0">
                    <a:solidFill>
                      <a:srgbClr val="0000FF"/>
                    </a:solidFill>
                  </a:rPr>
                  <a:t>IP</a:t>
                </a:r>
              </a:p>
            </p:txBody>
          </p:sp>
          <p:sp>
            <p:nvSpPr>
              <p:cNvPr id="98" name="TextBox 36"/>
              <p:cNvSpPr txBox="1">
                <a:spLocks noChangeArrowheads="1"/>
              </p:cNvSpPr>
              <p:nvPr/>
            </p:nvSpPr>
            <p:spPr bwMode="auto">
              <a:xfrm>
                <a:off x="4157432" y="2552938"/>
                <a:ext cx="853560" cy="273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b="1" dirty="0" smtClean="0">
                    <a:solidFill>
                      <a:schemeClr val="tx2">
                        <a:lumMod val="40000"/>
                        <a:lumOff val="60000"/>
                      </a:schemeClr>
                    </a:solidFill>
                  </a:rPr>
                  <a:t>Future IP</a:t>
                </a:r>
                <a:endParaRPr lang="en-US" sz="1400" b="1" dirty="0">
                  <a:solidFill>
                    <a:schemeClr val="tx2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99" name="TextBox 39"/>
              <p:cNvSpPr txBox="1">
                <a:spLocks noChangeArrowheads="1"/>
              </p:cNvSpPr>
              <p:nvPr/>
            </p:nvSpPr>
            <p:spPr bwMode="auto">
              <a:xfrm>
                <a:off x="3161096" y="3117850"/>
                <a:ext cx="1100137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b="1" dirty="0">
                    <a:solidFill>
                      <a:srgbClr val="FF0000"/>
                    </a:solidFill>
                  </a:rPr>
                  <a:t>Ion Source</a:t>
                </a:r>
              </a:p>
            </p:txBody>
          </p:sp>
          <p:sp>
            <p:nvSpPr>
              <p:cNvPr id="100" name="TextBox 41"/>
              <p:cNvSpPr txBox="1">
                <a:spLocks noChangeArrowheads="1"/>
              </p:cNvSpPr>
              <p:nvPr/>
            </p:nvSpPr>
            <p:spPr bwMode="auto">
              <a:xfrm>
                <a:off x="2689955" y="2736349"/>
                <a:ext cx="768952" cy="273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/>
                <a:r>
                  <a:rPr lang="en-US" sz="1400" b="1" dirty="0" smtClean="0">
                    <a:solidFill>
                      <a:srgbClr val="FF0000"/>
                    </a:solidFill>
                  </a:rPr>
                  <a:t>Booster</a:t>
                </a:r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1" name="TextBox 155"/>
              <p:cNvSpPr txBox="1"/>
              <p:nvPr/>
            </p:nvSpPr>
            <p:spPr>
              <a:xfrm>
                <a:off x="4989513" y="2254099"/>
                <a:ext cx="844550" cy="73025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b="1" dirty="0">
                    <a:solidFill>
                      <a:srgbClr val="0000FF"/>
                    </a:solidFill>
                  </a:rPr>
                  <a:t>MEIC</a:t>
                </a:r>
              </a:p>
              <a:p>
                <a:r>
                  <a:rPr lang="en-US" sz="1400" b="1" dirty="0">
                    <a:solidFill>
                      <a:srgbClr val="0000FF"/>
                    </a:solidFill>
                  </a:rPr>
                  <a:t>Collider</a:t>
                </a:r>
              </a:p>
              <a:p>
                <a:r>
                  <a:rPr lang="en-US" sz="1400" b="1" dirty="0">
                    <a:solidFill>
                      <a:srgbClr val="0000FF"/>
                    </a:solidFill>
                  </a:rPr>
                  <a:t>Rings</a:t>
                </a:r>
              </a:p>
            </p:txBody>
          </p:sp>
          <p:sp>
            <p:nvSpPr>
              <p:cNvPr id="102" name="TextBox 53"/>
              <p:cNvSpPr txBox="1">
                <a:spLocks noChangeArrowheads="1"/>
              </p:cNvSpPr>
              <p:nvPr/>
            </p:nvSpPr>
            <p:spPr bwMode="auto">
              <a:xfrm>
                <a:off x="2463800" y="4140200"/>
                <a:ext cx="1627188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600" b="1"/>
                  <a:t>12 GeV CEBAF</a:t>
                </a:r>
              </a:p>
            </p:txBody>
          </p:sp>
          <p:sp>
            <p:nvSpPr>
              <p:cNvPr id="103" name="TextBox 54"/>
              <p:cNvSpPr txBox="1">
                <a:spLocks noChangeArrowheads="1"/>
              </p:cNvSpPr>
              <p:nvPr/>
            </p:nvSpPr>
            <p:spPr bwMode="auto">
              <a:xfrm>
                <a:off x="1238250" y="4891088"/>
                <a:ext cx="1090613" cy="274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b="1"/>
                  <a:t>Halls A, B, C</a:t>
                </a:r>
              </a:p>
            </p:txBody>
          </p:sp>
          <p:sp>
            <p:nvSpPr>
              <p:cNvPr id="104" name="TextBox 55"/>
              <p:cNvSpPr txBox="1">
                <a:spLocks noChangeArrowheads="1"/>
              </p:cNvSpPr>
              <p:nvPr/>
            </p:nvSpPr>
            <p:spPr bwMode="auto">
              <a:xfrm>
                <a:off x="890588" y="3536950"/>
                <a:ext cx="1430337" cy="274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b="1"/>
                  <a:t>Electron Injector </a:t>
                </a:r>
              </a:p>
            </p:txBody>
          </p:sp>
          <p:sp>
            <p:nvSpPr>
              <p:cNvPr id="105" name="TextBox 57"/>
              <p:cNvSpPr txBox="1">
                <a:spLocks noChangeArrowheads="1"/>
              </p:cNvSpPr>
              <p:nvPr/>
            </p:nvSpPr>
            <p:spPr bwMode="auto">
              <a:xfrm>
                <a:off x="5162550" y="3967163"/>
                <a:ext cx="615950" cy="274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200" b="1"/>
                  <a:t>Hall D</a:t>
                </a:r>
              </a:p>
            </p:txBody>
          </p:sp>
          <p:sp>
            <p:nvSpPr>
              <p:cNvPr id="106" name="Rectangle 105"/>
              <p:cNvSpPr>
                <a:spLocks noChangeArrowheads="1"/>
              </p:cNvSpPr>
              <p:nvPr/>
            </p:nvSpPr>
            <p:spPr bwMode="auto">
              <a:xfrm>
                <a:off x="1489075" y="3819525"/>
                <a:ext cx="219075" cy="128588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07" name="Rectangle 106"/>
              <p:cNvSpPr>
                <a:spLocks noChangeArrowheads="1"/>
              </p:cNvSpPr>
              <p:nvPr/>
            </p:nvSpPr>
            <p:spPr bwMode="auto">
              <a:xfrm>
                <a:off x="5346700" y="3819525"/>
                <a:ext cx="219075" cy="128588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08" name="Rectangle 107"/>
              <p:cNvSpPr>
                <a:spLocks noChangeArrowheads="1"/>
              </p:cNvSpPr>
              <p:nvPr/>
            </p:nvSpPr>
            <p:spPr bwMode="auto">
              <a:xfrm>
                <a:off x="2311400" y="3819525"/>
                <a:ext cx="1901825" cy="128588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09" name="Rectangle 108"/>
              <p:cNvSpPr>
                <a:spLocks noChangeArrowheads="1"/>
              </p:cNvSpPr>
              <p:nvPr/>
            </p:nvSpPr>
            <p:spPr bwMode="auto">
              <a:xfrm>
                <a:off x="2311400" y="4660900"/>
                <a:ext cx="1901825" cy="128588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0" name="Rectangle 109"/>
              <p:cNvSpPr>
                <a:spLocks noChangeArrowheads="1"/>
              </p:cNvSpPr>
              <p:nvPr/>
            </p:nvSpPr>
            <p:spPr bwMode="auto">
              <a:xfrm rot="13800000">
                <a:off x="4028593" y="3096045"/>
                <a:ext cx="201612" cy="109538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1" name="Rectangle 110"/>
              <p:cNvSpPr>
                <a:spLocks noChangeArrowheads="1"/>
              </p:cNvSpPr>
              <p:nvPr/>
            </p:nvSpPr>
            <p:spPr bwMode="auto">
              <a:xfrm rot="13821965">
                <a:off x="3617672" y="2756561"/>
                <a:ext cx="457200" cy="109537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112" name="TextBox 39"/>
              <p:cNvSpPr txBox="1">
                <a:spLocks noChangeArrowheads="1"/>
              </p:cNvSpPr>
              <p:nvPr/>
            </p:nvSpPr>
            <p:spPr bwMode="auto">
              <a:xfrm>
                <a:off x="2903399" y="2925351"/>
                <a:ext cx="1050925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b="1" dirty="0">
                    <a:solidFill>
                      <a:srgbClr val="FF0000"/>
                    </a:solidFill>
                  </a:rPr>
                  <a:t>SRF </a:t>
                </a:r>
                <a:r>
                  <a:rPr lang="en-US" sz="1400" b="1" dirty="0" err="1">
                    <a:solidFill>
                      <a:srgbClr val="FF0000"/>
                    </a:solidFill>
                  </a:rPr>
                  <a:t>Linac</a:t>
                </a:r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3" name="Oval 112"/>
              <p:cNvSpPr>
                <a:spLocks noChangeArrowheads="1"/>
              </p:cNvSpPr>
              <p:nvPr/>
            </p:nvSpPr>
            <p:spPr bwMode="auto">
              <a:xfrm>
                <a:off x="2649538" y="2127250"/>
                <a:ext cx="182562" cy="182563"/>
              </a:xfrm>
              <a:prstGeom prst="ellipse">
                <a:avLst/>
              </a:prstGeom>
              <a:solidFill>
                <a:schemeClr val="bg1"/>
              </a:solidFill>
              <a:ln w="317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4" name="Oval 113"/>
              <p:cNvSpPr>
                <a:spLocks noChangeArrowheads="1"/>
              </p:cNvSpPr>
              <p:nvPr/>
            </p:nvSpPr>
            <p:spPr bwMode="auto">
              <a:xfrm>
                <a:off x="3975100" y="2622550"/>
                <a:ext cx="182563" cy="182563"/>
              </a:xfrm>
              <a:prstGeom prst="ellipse">
                <a:avLst/>
              </a:prstGeom>
              <a:solidFill>
                <a:schemeClr val="bg1"/>
              </a:solidFill>
              <a:ln w="31750">
                <a:solidFill>
                  <a:schemeClr val="tx2">
                    <a:lumMod val="40000"/>
                    <a:lumOff val="60000"/>
                  </a:schemeClr>
                </a:solidFill>
                <a:prstDash val="sysDash"/>
                <a:round/>
                <a:headEnd/>
                <a:tailEnd/>
              </a:ln>
            </p:spPr>
            <p:txBody>
              <a:bodyPr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5" name="Line 107"/>
              <p:cNvSpPr>
                <a:spLocks noChangeShapeType="1"/>
              </p:cNvSpPr>
              <p:nvPr/>
            </p:nvSpPr>
            <p:spPr bwMode="auto">
              <a:xfrm flipV="1">
                <a:off x="5476875" y="3248025"/>
                <a:ext cx="239713" cy="295275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 rot="19344973">
              <a:off x="2942658" y="1752230"/>
              <a:ext cx="129301" cy="600723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3" name="TextBox 39"/>
            <p:cNvSpPr txBox="1">
              <a:spLocks noChangeArrowheads="1"/>
            </p:cNvSpPr>
            <p:nvPr/>
          </p:nvSpPr>
          <p:spPr bwMode="auto">
            <a:xfrm>
              <a:off x="2973504" y="1666043"/>
              <a:ext cx="81154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400" b="1" dirty="0" err="1" smtClean="0">
                  <a:solidFill>
                    <a:srgbClr val="FF0000"/>
                  </a:solidFill>
                </a:rPr>
                <a:t>i</a:t>
              </a:r>
              <a:r>
                <a:rPr lang="en-US" sz="1400" b="1" dirty="0" smtClean="0">
                  <a:solidFill>
                    <a:srgbClr val="FF0000"/>
                  </a:solidFill>
                </a:rPr>
                <a:t>-SRF +</a:t>
              </a:r>
            </a:p>
            <a:p>
              <a:r>
                <a:rPr lang="en-US" sz="1400" b="1" dirty="0" smtClean="0">
                  <a:solidFill>
                    <a:srgbClr val="660066"/>
                  </a:solidFill>
                </a:rPr>
                <a:t>NCRF</a:t>
              </a:r>
              <a:endParaRPr lang="en-US" sz="1400" b="1" dirty="0">
                <a:solidFill>
                  <a:srgbClr val="660066"/>
                </a:solidFill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 rot="15660000">
              <a:off x="3728191" y="2155822"/>
              <a:ext cx="141051" cy="518391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5" name="TextBox 39"/>
            <p:cNvSpPr txBox="1">
              <a:spLocks noChangeArrowheads="1"/>
            </p:cNvSpPr>
            <p:nvPr/>
          </p:nvSpPr>
          <p:spPr bwMode="auto">
            <a:xfrm>
              <a:off x="3595056" y="2027958"/>
              <a:ext cx="85275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 smtClean="0">
                  <a:solidFill>
                    <a:srgbClr val="008000"/>
                  </a:solidFill>
                </a:rPr>
                <a:t>Cooling</a:t>
              </a:r>
              <a:endParaRPr lang="en-US" sz="1400" b="1" dirty="0">
                <a:solidFill>
                  <a:srgbClr val="008000"/>
                </a:solidFill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 rot="19344973">
              <a:off x="3107643" y="2191999"/>
              <a:ext cx="135714" cy="137534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rgbClr val="66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cxnSp>
          <p:nvCxnSpPr>
            <p:cNvPr id="79" name="Straight Connector 78"/>
            <p:cNvCxnSpPr>
              <a:cxnSpLocks noChangeShapeType="1"/>
            </p:cNvCxnSpPr>
            <p:nvPr/>
          </p:nvCxnSpPr>
          <p:spPr bwMode="auto">
            <a:xfrm>
              <a:off x="3852663" y="3486374"/>
              <a:ext cx="76823" cy="93893"/>
            </a:xfrm>
            <a:prstGeom prst="line">
              <a:avLst/>
            </a:prstGeom>
            <a:noFill/>
            <a:ln w="28575" cmpd="sng">
              <a:solidFill>
                <a:srgbClr val="FF0000"/>
              </a:solidFill>
              <a:round/>
              <a:headEnd/>
              <a:tailEnd/>
            </a:ln>
          </p:spPr>
        </p:cxn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 rot="15560216">
              <a:off x="3059553" y="2907289"/>
              <a:ext cx="103669" cy="84316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rgbClr val="66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8424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Ion </a:t>
            </a:r>
            <a:r>
              <a:rPr lang="en-US" sz="2000" dirty="0">
                <a:latin typeface="Comic Sans MS" panose="030F0702030302020204" pitchFamily="66" charset="0"/>
              </a:rPr>
              <a:t>C</a:t>
            </a:r>
            <a:r>
              <a:rPr lang="en-US" sz="2000" dirty="0" smtClean="0">
                <a:latin typeface="Comic Sans MS" panose="030F0702030302020204" pitchFamily="66" charset="0"/>
              </a:rPr>
              <a:t>omplex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621CD-FDE4-4A9C-867E-F9942A440963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00928" y="3007898"/>
            <a:ext cx="77810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Major bottleneck: with given aperture, the beam current in </a:t>
            </a:r>
            <a:r>
              <a:rPr lang="en-US" dirty="0"/>
              <a:t>the booster ring or collider </a:t>
            </a:r>
            <a:r>
              <a:rPr lang="en-US" dirty="0" smtClean="0"/>
              <a:t>ring is limited by space charge tune shift, especially at the lowest energy (right after injection from the linac or the booster)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Higher linac/booster extraction energy helps mitigating the SC tune shift</a:t>
            </a:r>
            <a:r>
              <a:rPr lang="en-US" dirty="0"/>
              <a:t> </a:t>
            </a:r>
            <a:r>
              <a:rPr lang="en-US" dirty="0" smtClean="0"/>
              <a:t>and reduces the geometric emittance, but associated with higher cost.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efficiency of strip injection also has dependence on linac energy.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Need to optimize to reach the performance goal with minimum cost</a:t>
            </a:r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303022" y="1371600"/>
            <a:ext cx="8307578" cy="1636298"/>
            <a:chOff x="152400" y="816110"/>
            <a:chExt cx="8307578" cy="1636298"/>
          </a:xfrm>
        </p:grpSpPr>
        <p:cxnSp>
          <p:nvCxnSpPr>
            <p:cNvPr id="7" name="Straight Connector 6"/>
            <p:cNvCxnSpPr>
              <a:cxnSpLocks noChangeShapeType="1"/>
            </p:cNvCxnSpPr>
            <p:nvPr/>
          </p:nvCxnSpPr>
          <p:spPr bwMode="auto">
            <a:xfrm>
              <a:off x="450305" y="1425710"/>
              <a:ext cx="7245896" cy="155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31466" y="1273309"/>
              <a:ext cx="306734" cy="320636"/>
            </a:xfrm>
            <a:prstGeom prst="rect">
              <a:avLst/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1678178" y="1349510"/>
              <a:ext cx="1255590" cy="207658"/>
            </a:xfrm>
            <a:prstGeom prst="rect">
              <a:avLst/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152400" y="1610379"/>
              <a:ext cx="1033438" cy="523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ion sources</a:t>
              </a:r>
              <a:endParaRPr 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1525778" y="1614053"/>
              <a:ext cx="1409717" cy="307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>
                  <a:latin typeface="Arial" pitchFamily="34" charset="0"/>
                  <a:cs typeface="Arial" pitchFamily="34" charset="0"/>
                </a:rPr>
                <a:t>SRF </a:t>
              </a:r>
              <a:r>
                <a:rPr lang="en-US" sz="1400" b="1" dirty="0" err="1" smtClean="0">
                  <a:latin typeface="Arial" pitchFamily="34" charset="0"/>
                  <a:cs typeface="Arial" pitchFamily="34" charset="0"/>
                </a:rPr>
                <a:t>Linac</a:t>
              </a:r>
              <a:endParaRPr lang="en-US" sz="1400" b="1" dirty="0" smtClean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042901" y="1050385"/>
              <a:ext cx="1508846" cy="1402023"/>
              <a:chOff x="3889981" y="1050385"/>
              <a:chExt cx="1508846" cy="1402023"/>
            </a:xfrm>
          </p:grpSpPr>
          <p:grpSp>
            <p:nvGrpSpPr>
              <p:cNvPr id="10" name="Group 30"/>
              <p:cNvGrpSpPr>
                <a:grpSpLocks/>
              </p:cNvGrpSpPr>
              <p:nvPr/>
            </p:nvGrpSpPr>
            <p:grpSpPr bwMode="auto">
              <a:xfrm>
                <a:off x="4232547" y="1050385"/>
                <a:ext cx="796653" cy="756325"/>
                <a:chOff x="1676400" y="1295399"/>
                <a:chExt cx="609600" cy="609600"/>
              </a:xfrm>
            </p:grpSpPr>
            <p:cxnSp>
              <p:nvCxnSpPr>
                <p:cNvPr id="40" name="Straight Connector 41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1828800" y="1600199"/>
                  <a:ext cx="304800" cy="0"/>
                </a:xfrm>
                <a:prstGeom prst="lin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grpSp>
              <p:nvGrpSpPr>
                <p:cNvPr id="41" name="Group 23"/>
                <p:cNvGrpSpPr>
                  <a:grpSpLocks/>
                </p:cNvGrpSpPr>
                <p:nvPr/>
              </p:nvGrpSpPr>
              <p:grpSpPr bwMode="auto">
                <a:xfrm>
                  <a:off x="1981200" y="1295399"/>
                  <a:ext cx="304800" cy="304800"/>
                  <a:chOff x="2971800" y="1295400"/>
                  <a:chExt cx="304800" cy="304800"/>
                </a:xfrm>
              </p:grpSpPr>
              <p:sp>
                <p:nvSpPr>
                  <p:cNvPr id="47" name="Arc 20"/>
                  <p:cNvSpPr/>
                  <p:nvPr/>
                </p:nvSpPr>
                <p:spPr bwMode="auto">
                  <a:xfrm>
                    <a:off x="2972757" y="1296587"/>
                    <a:ext cx="303444" cy="304816"/>
                  </a:xfrm>
                  <a:prstGeom prst="arc">
                    <a:avLst/>
                  </a:prstGeom>
                  <a:noFill/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4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8" name="Arc 21"/>
                  <p:cNvSpPr/>
                  <p:nvPr/>
                </p:nvSpPr>
                <p:spPr bwMode="auto">
                  <a:xfrm rot="16200000">
                    <a:off x="2972072" y="1297272"/>
                    <a:ext cx="304816" cy="303444"/>
                  </a:xfrm>
                  <a:prstGeom prst="arc">
                    <a:avLst/>
                  </a:prstGeom>
                  <a:noFill/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4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9" name="Arc 48"/>
                  <p:cNvSpPr/>
                  <p:nvPr/>
                </p:nvSpPr>
                <p:spPr bwMode="auto">
                  <a:xfrm rot="5400000">
                    <a:off x="2972072" y="1297272"/>
                    <a:ext cx="304816" cy="303444"/>
                  </a:xfrm>
                  <a:prstGeom prst="arc">
                    <a:avLst/>
                  </a:prstGeom>
                  <a:noFill/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4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42" name="Group 24"/>
                <p:cNvGrpSpPr>
                  <a:grpSpLocks/>
                </p:cNvGrpSpPr>
                <p:nvPr/>
              </p:nvGrpSpPr>
              <p:grpSpPr bwMode="auto">
                <a:xfrm rot="10800000">
                  <a:off x="1676400" y="1600199"/>
                  <a:ext cx="304800" cy="304800"/>
                  <a:chOff x="2971800" y="1295400"/>
                  <a:chExt cx="304800" cy="304800"/>
                </a:xfrm>
              </p:grpSpPr>
              <p:sp>
                <p:nvSpPr>
                  <p:cNvPr id="44" name="Arc 43"/>
                  <p:cNvSpPr/>
                  <p:nvPr/>
                </p:nvSpPr>
                <p:spPr bwMode="auto">
                  <a:xfrm>
                    <a:off x="2970843" y="1294182"/>
                    <a:ext cx="306015" cy="304815"/>
                  </a:xfrm>
                  <a:prstGeom prst="arc">
                    <a:avLst/>
                  </a:prstGeom>
                  <a:noFill/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4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5" name="Arc 44"/>
                  <p:cNvSpPr/>
                  <p:nvPr/>
                </p:nvSpPr>
                <p:spPr bwMode="auto">
                  <a:xfrm rot="16200000">
                    <a:off x="2971444" y="1293581"/>
                    <a:ext cx="304815" cy="306015"/>
                  </a:xfrm>
                  <a:prstGeom prst="arc">
                    <a:avLst/>
                  </a:prstGeom>
                  <a:noFill/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4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6" name="Arc 45"/>
                  <p:cNvSpPr/>
                  <p:nvPr/>
                </p:nvSpPr>
                <p:spPr bwMode="auto">
                  <a:xfrm rot="5400000">
                    <a:off x="2971444" y="1293581"/>
                    <a:ext cx="304815" cy="306015"/>
                  </a:xfrm>
                  <a:prstGeom prst="arc">
                    <a:avLst/>
                  </a:prstGeom>
                  <a:noFill/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4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cxnSp>
              <p:nvCxnSpPr>
                <p:cNvPr id="43" name="Straight Connector 44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1828800" y="1600200"/>
                  <a:ext cx="304800" cy="0"/>
                </a:xfrm>
                <a:prstGeom prst="lin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15" name="TextBox 14"/>
              <p:cNvSpPr txBox="1">
                <a:spLocks noChangeArrowheads="1"/>
              </p:cNvSpPr>
              <p:nvPr/>
            </p:nvSpPr>
            <p:spPr bwMode="auto">
              <a:xfrm>
                <a:off x="3889981" y="1929188"/>
                <a:ext cx="150884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b="1" dirty="0" smtClean="0">
                    <a:latin typeface="Arial" pitchFamily="34" charset="0"/>
                    <a:cs typeface="Arial" pitchFamily="34" charset="0"/>
                  </a:rPr>
                  <a:t>Booster with DC cooler</a:t>
                </a:r>
              </a:p>
            </p:txBody>
          </p:sp>
          <p:sp>
            <p:nvSpPr>
              <p:cNvPr id="18" name="Rectangle 17"/>
              <p:cNvSpPr>
                <a:spLocks noChangeArrowheads="1"/>
              </p:cNvSpPr>
              <p:nvPr/>
            </p:nvSpPr>
            <p:spPr bwMode="auto">
              <a:xfrm>
                <a:off x="4731212" y="1370452"/>
                <a:ext cx="145068" cy="141012"/>
              </a:xfrm>
              <a:prstGeom prst="rect">
                <a:avLst/>
              </a:prstGeom>
              <a:solidFill>
                <a:srgbClr val="0070C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6858000" y="816110"/>
              <a:ext cx="1601978" cy="1388736"/>
              <a:chOff x="7237221" y="816110"/>
              <a:chExt cx="1601978" cy="1388736"/>
            </a:xfrm>
          </p:grpSpPr>
          <p:grpSp>
            <p:nvGrpSpPr>
              <p:cNvPr id="12" name="Group 42"/>
              <p:cNvGrpSpPr>
                <a:grpSpLocks/>
              </p:cNvGrpSpPr>
              <p:nvPr/>
            </p:nvGrpSpPr>
            <p:grpSpPr bwMode="auto">
              <a:xfrm>
                <a:off x="7237221" y="816110"/>
                <a:ext cx="1160547" cy="1269108"/>
                <a:chOff x="1676400" y="1295399"/>
                <a:chExt cx="609600" cy="609600"/>
              </a:xfrm>
            </p:grpSpPr>
            <p:cxnSp>
              <p:nvCxnSpPr>
                <p:cNvPr id="20" name="Straight Connector 21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1828800" y="1600199"/>
                  <a:ext cx="304800" cy="0"/>
                </a:xfrm>
                <a:prstGeom prst="lin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  <p:grpSp>
              <p:nvGrpSpPr>
                <p:cNvPr id="21" name="Group 23"/>
                <p:cNvGrpSpPr>
                  <a:grpSpLocks/>
                </p:cNvGrpSpPr>
                <p:nvPr/>
              </p:nvGrpSpPr>
              <p:grpSpPr bwMode="auto">
                <a:xfrm>
                  <a:off x="1981200" y="1295399"/>
                  <a:ext cx="304800" cy="304800"/>
                  <a:chOff x="2971800" y="1295400"/>
                  <a:chExt cx="304800" cy="304800"/>
                </a:xfrm>
              </p:grpSpPr>
              <p:sp>
                <p:nvSpPr>
                  <p:cNvPr id="27" name="Arc 26"/>
                  <p:cNvSpPr/>
                  <p:nvPr/>
                </p:nvSpPr>
                <p:spPr bwMode="auto">
                  <a:xfrm>
                    <a:off x="2971339" y="1295021"/>
                    <a:ext cx="305130" cy="305409"/>
                  </a:xfrm>
                  <a:prstGeom prst="arc">
                    <a:avLst/>
                  </a:prstGeom>
                  <a:noFill/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4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" name="Arc 27"/>
                  <p:cNvSpPr/>
                  <p:nvPr/>
                </p:nvSpPr>
                <p:spPr bwMode="auto">
                  <a:xfrm rot="16200000">
                    <a:off x="2971200" y="1295160"/>
                    <a:ext cx="305409" cy="305130"/>
                  </a:xfrm>
                  <a:prstGeom prst="arc">
                    <a:avLst/>
                  </a:prstGeom>
                  <a:noFill/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4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9" name="Arc 28"/>
                  <p:cNvSpPr/>
                  <p:nvPr/>
                </p:nvSpPr>
                <p:spPr bwMode="auto">
                  <a:xfrm rot="5400000">
                    <a:off x="2971200" y="1295160"/>
                    <a:ext cx="305409" cy="305130"/>
                  </a:xfrm>
                  <a:prstGeom prst="arc">
                    <a:avLst/>
                  </a:prstGeom>
                  <a:noFill/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4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2" name="Group 24"/>
                <p:cNvGrpSpPr>
                  <a:grpSpLocks/>
                </p:cNvGrpSpPr>
                <p:nvPr/>
              </p:nvGrpSpPr>
              <p:grpSpPr bwMode="auto">
                <a:xfrm rot="10800000">
                  <a:off x="1676400" y="1600199"/>
                  <a:ext cx="304800" cy="304800"/>
                  <a:chOff x="2971800" y="1295400"/>
                  <a:chExt cx="304800" cy="304800"/>
                </a:xfrm>
              </p:grpSpPr>
              <p:sp>
                <p:nvSpPr>
                  <p:cNvPr id="24" name="Arc 23"/>
                  <p:cNvSpPr/>
                  <p:nvPr/>
                </p:nvSpPr>
                <p:spPr bwMode="auto">
                  <a:xfrm>
                    <a:off x="2972261" y="1294562"/>
                    <a:ext cx="305130" cy="305409"/>
                  </a:xfrm>
                  <a:prstGeom prst="arc">
                    <a:avLst/>
                  </a:prstGeom>
                  <a:noFill/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4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" name="Arc 24"/>
                  <p:cNvSpPr/>
                  <p:nvPr/>
                </p:nvSpPr>
                <p:spPr bwMode="auto">
                  <a:xfrm rot="16200000">
                    <a:off x="2972122" y="1294701"/>
                    <a:ext cx="305409" cy="305130"/>
                  </a:xfrm>
                  <a:prstGeom prst="arc">
                    <a:avLst/>
                  </a:prstGeom>
                  <a:noFill/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4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" name="Arc 25"/>
                  <p:cNvSpPr/>
                  <p:nvPr/>
                </p:nvSpPr>
                <p:spPr bwMode="auto">
                  <a:xfrm rot="5400000">
                    <a:off x="2972122" y="1294701"/>
                    <a:ext cx="305409" cy="305130"/>
                  </a:xfrm>
                  <a:prstGeom prst="arc">
                    <a:avLst/>
                  </a:prstGeom>
                  <a:noFill/>
                  <a:ln w="285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14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cxnSp>
              <p:nvCxnSpPr>
                <p:cNvPr id="23" name="Straight Connector 24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1828800" y="1600200"/>
                  <a:ext cx="304800" cy="0"/>
                </a:xfrm>
                <a:prstGeom prst="line">
                  <a:avLst/>
                </a:prstGeom>
                <a:noFill/>
                <a:ln w="28575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17" name="TextBox 16"/>
              <p:cNvSpPr txBox="1">
                <a:spLocks noChangeArrowheads="1"/>
              </p:cNvSpPr>
              <p:nvPr/>
            </p:nvSpPr>
            <p:spPr bwMode="auto">
              <a:xfrm>
                <a:off x="7772399" y="1466182"/>
                <a:ext cx="1066800" cy="7386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b="1" dirty="0" smtClean="0">
                    <a:latin typeface="Arial" pitchFamily="34" charset="0"/>
                    <a:cs typeface="Arial" pitchFamily="34" charset="0"/>
                  </a:rPr>
                  <a:t>collider ring with BB cooler</a:t>
                </a:r>
                <a:endParaRPr lang="en-US" sz="14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7467601" y="1383266"/>
                <a:ext cx="228600" cy="137905"/>
              </a:xfrm>
              <a:prstGeom prst="rect">
                <a:avLst/>
              </a:prstGeom>
              <a:solidFill>
                <a:srgbClr val="0070C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400" b="1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51" name="TextBox 50"/>
          <p:cNvSpPr txBox="1"/>
          <p:nvPr/>
        </p:nvSpPr>
        <p:spPr>
          <a:xfrm>
            <a:off x="1811482" y="1066800"/>
            <a:ext cx="12902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130MeV H</a:t>
            </a:r>
            <a:r>
              <a:rPr lang="en-US" sz="1600" baseline="30000" dirty="0" smtClean="0"/>
              <a:t>-</a:t>
            </a:r>
            <a:endParaRPr lang="en-US" sz="1600" dirty="0" smtClean="0"/>
          </a:p>
          <a:p>
            <a:r>
              <a:rPr lang="en-US" sz="1600" dirty="0" smtClean="0"/>
              <a:t>42MeV Pb</a:t>
            </a:r>
            <a:r>
              <a:rPr lang="en-US" sz="1600" baseline="30000" dirty="0" smtClean="0"/>
              <a:t>61+</a:t>
            </a:r>
            <a:endParaRPr lang="en-US" sz="1600" dirty="0"/>
          </a:p>
        </p:txBody>
      </p:sp>
      <p:sp>
        <p:nvSpPr>
          <p:cNvPr id="53" name="TextBox 52"/>
          <p:cNvSpPr txBox="1"/>
          <p:nvPr/>
        </p:nvSpPr>
        <p:spPr>
          <a:xfrm>
            <a:off x="4306109" y="1066800"/>
            <a:ext cx="14681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~8GeV H</a:t>
            </a:r>
            <a:r>
              <a:rPr lang="en-US" sz="1600" baseline="30000" dirty="0" smtClean="0"/>
              <a:t>+</a:t>
            </a:r>
            <a:endParaRPr lang="en-US" sz="1600" dirty="0" smtClean="0"/>
          </a:p>
          <a:p>
            <a:r>
              <a:rPr lang="en-US" sz="1600" dirty="0" smtClean="0"/>
              <a:t>~2.7GeV Pb</a:t>
            </a:r>
            <a:r>
              <a:rPr lang="en-US" sz="1600" baseline="30000" dirty="0" smtClean="0"/>
              <a:t>82+</a:t>
            </a:r>
            <a:endParaRPr lang="en-US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6319736" y="1066800"/>
            <a:ext cx="14857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&lt;=100GeV H</a:t>
            </a:r>
            <a:r>
              <a:rPr lang="en-US" sz="1600" baseline="30000" dirty="0" smtClean="0"/>
              <a:t>+</a:t>
            </a:r>
            <a:endParaRPr lang="en-US" sz="1600" dirty="0" smtClean="0"/>
          </a:p>
          <a:p>
            <a:r>
              <a:rPr lang="en-US" sz="1600" dirty="0" smtClean="0"/>
              <a:t>&lt;=40GeV Pb</a:t>
            </a:r>
            <a:r>
              <a:rPr lang="en-US" sz="1600" baseline="30000" dirty="0" smtClean="0"/>
              <a:t>82+</a:t>
            </a:r>
            <a:endParaRPr lang="en-US" sz="1600" dirty="0"/>
          </a:p>
        </p:txBody>
      </p:sp>
      <p:sp>
        <p:nvSpPr>
          <p:cNvPr id="55" name="Right Arrow 54"/>
          <p:cNvSpPr/>
          <p:nvPr/>
        </p:nvSpPr>
        <p:spPr bwMode="auto">
          <a:xfrm>
            <a:off x="3471559" y="1875226"/>
            <a:ext cx="690867" cy="179832"/>
          </a:xfrm>
          <a:prstGeom prst="rightArrow">
            <a:avLst>
              <a:gd name="adj1" fmla="val 23456"/>
              <a:gd name="adj2" fmla="val 74389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140617" y="2028117"/>
            <a:ext cx="1405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Multi-turn strip injection</a:t>
            </a:r>
            <a:endParaRPr lang="en-US" sz="1600" dirty="0"/>
          </a:p>
        </p:txBody>
      </p:sp>
      <p:sp>
        <p:nvSpPr>
          <p:cNvPr id="57" name="Right Arrow 56"/>
          <p:cNvSpPr/>
          <p:nvPr/>
        </p:nvSpPr>
        <p:spPr bwMode="auto">
          <a:xfrm>
            <a:off x="5774268" y="1881545"/>
            <a:ext cx="690867" cy="179832"/>
          </a:xfrm>
          <a:prstGeom prst="rightArrow">
            <a:avLst>
              <a:gd name="adj1" fmla="val 23456"/>
              <a:gd name="adj2" fmla="val 74389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486400" y="2047768"/>
            <a:ext cx="1405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Bucket-to-bucket transfer</a:t>
            </a:r>
            <a:endParaRPr lang="en-US" sz="1600" dirty="0"/>
          </a:p>
        </p:txBody>
      </p:sp>
      <p:graphicFrame>
        <p:nvGraphicFramePr>
          <p:cNvPr id="59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883636"/>
              </p:ext>
            </p:extLst>
          </p:nvPr>
        </p:nvGraphicFramePr>
        <p:xfrm>
          <a:off x="228600" y="5567362"/>
          <a:ext cx="3352800" cy="77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3" imgW="1866900" imgH="431800" progId="Equation.DSMT4">
                  <p:embed/>
                </p:oleObj>
              </mc:Choice>
              <mc:Fallback>
                <p:oleObj name="Equation" r:id="rId3" imgW="18669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567362"/>
                        <a:ext cx="3352800" cy="775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787726"/>
              </p:ext>
            </p:extLst>
          </p:nvPr>
        </p:nvGraphicFramePr>
        <p:xfrm>
          <a:off x="4876800" y="5562600"/>
          <a:ext cx="4038600" cy="769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5" imgW="2336800" imgH="444500" progId="Equation.DSMT4">
                  <p:embed/>
                </p:oleObj>
              </mc:Choice>
              <mc:Fallback>
                <p:oleObj name="Equation" r:id="rId5" imgW="23368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562600"/>
                        <a:ext cx="4038600" cy="7692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Box 6"/>
          <p:cNvSpPr txBox="1">
            <a:spLocks noChangeArrowheads="1"/>
          </p:cNvSpPr>
          <p:nvPr/>
        </p:nvSpPr>
        <p:spPr bwMode="auto">
          <a:xfrm>
            <a:off x="341122" y="5249823"/>
            <a:ext cx="2438400" cy="369332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1800" b="1" dirty="0">
                <a:latin typeface="Arial" charset="0"/>
                <a:cs typeface="Arial" charset="0"/>
              </a:rPr>
              <a:t>Coasting beam</a:t>
            </a:r>
          </a:p>
        </p:txBody>
      </p:sp>
      <p:sp>
        <p:nvSpPr>
          <p:cNvPr id="62" name="TextBox 7"/>
          <p:cNvSpPr txBox="1">
            <a:spLocks noChangeArrowheads="1"/>
          </p:cNvSpPr>
          <p:nvPr/>
        </p:nvSpPr>
        <p:spPr bwMode="auto">
          <a:xfrm>
            <a:off x="5245935" y="5213866"/>
            <a:ext cx="2438400" cy="369332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1800" b="1" dirty="0">
                <a:latin typeface="Arial" charset="0"/>
                <a:cs typeface="Arial" charset="0"/>
              </a:rPr>
              <a:t>bunched beam</a:t>
            </a:r>
          </a:p>
        </p:txBody>
      </p:sp>
    </p:spTree>
    <p:extLst>
      <p:ext uri="{BB962C8B-B14F-4D97-AF65-F5344CB8AC3E}">
        <p14:creationId xmlns:p14="http://schemas.microsoft.com/office/powerpoint/2010/main" val="45981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Ion Beam Formation Cycles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621CD-FDE4-4A9C-867E-F9942A440963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27273" y="3430012"/>
            <a:ext cx="86881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Eject the used beam from the collider ring, cycle the magnets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Multi-turn strip-injection of up polarized ion from linac to booster (non-polarized for heavy ions)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Capture beam into a bucket (~0.7× booster ring circumference)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Ramp energy (to 7.9GeV proton </a:t>
            </a:r>
            <a:r>
              <a:rPr lang="en-US" sz="1600" dirty="0" smtClean="0"/>
              <a:t>or equivalent) </a:t>
            </a:r>
            <a:r>
              <a:rPr lang="en-US" sz="1600" dirty="0"/>
              <a:t>and perform DC cooling in the booster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Compress the bunch length to ~0.7/Nh</a:t>
            </a:r>
            <a:r>
              <a:rPr lang="en-US" sz="1600" baseline="-25000" dirty="0"/>
              <a:t>0</a:t>
            </a:r>
            <a:r>
              <a:rPr lang="en-US" sz="1600" dirty="0"/>
              <a:t>× of the collider ring </a:t>
            </a:r>
            <a:r>
              <a:rPr lang="en-US" sz="1600" dirty="0" smtClean="0"/>
              <a:t>circumference (</a:t>
            </a:r>
            <a:r>
              <a:rPr lang="en-US" sz="1600" dirty="0" smtClean="0">
                <a:solidFill>
                  <a:srgbClr val="000000"/>
                </a:solidFill>
              </a:rPr>
              <a:t>Nh</a:t>
            </a:r>
            <a:r>
              <a:rPr lang="en-US" sz="1600" baseline="-25000" dirty="0" smtClean="0">
                <a:solidFill>
                  <a:srgbClr val="000000"/>
                </a:solidFill>
              </a:rPr>
              <a:t>0</a:t>
            </a:r>
            <a:r>
              <a:rPr lang="en-US" sz="1600" dirty="0" smtClean="0">
                <a:solidFill>
                  <a:srgbClr val="000000"/>
                </a:solidFill>
              </a:rPr>
              <a:t> is the harmonic # for long bunches)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Bucket-to-bucket transfer </a:t>
            </a:r>
            <a:r>
              <a:rPr lang="en-US" sz="1600" dirty="0" smtClean="0"/>
              <a:t>the long bunch </a:t>
            </a:r>
            <a:r>
              <a:rPr lang="en-US" sz="1600" dirty="0"/>
              <a:t>into collider ring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Repeat step </a:t>
            </a:r>
            <a:r>
              <a:rPr lang="en-US" sz="1600" dirty="0" smtClean="0"/>
              <a:t>2-6 for </a:t>
            </a:r>
            <a:r>
              <a:rPr lang="en-US" sz="1600" dirty="0"/>
              <a:t>(Nh</a:t>
            </a:r>
            <a:r>
              <a:rPr lang="en-US" sz="1600" baseline="-25000" dirty="0"/>
              <a:t>0</a:t>
            </a:r>
            <a:r>
              <a:rPr lang="en-US" sz="1600" dirty="0"/>
              <a:t>/2-1) </a:t>
            </a:r>
            <a:r>
              <a:rPr lang="en-US" sz="1600" dirty="0" smtClean="0"/>
              <a:t>times, each cycle ~1 min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Switch </a:t>
            </a:r>
            <a:r>
              <a:rPr lang="en-US" sz="1600" dirty="0"/>
              <a:t>to down polarized ions and repeat step 1-5 for another (Nh</a:t>
            </a:r>
            <a:r>
              <a:rPr lang="en-US" sz="1600" baseline="-25000" dirty="0"/>
              <a:t>0</a:t>
            </a:r>
            <a:r>
              <a:rPr lang="en-US" sz="1600" dirty="0"/>
              <a:t>/2-1) </a:t>
            </a:r>
            <a:r>
              <a:rPr lang="en-US" sz="1600" dirty="0" smtClean="0"/>
              <a:t>times, total cycles ~</a:t>
            </a:r>
            <a:r>
              <a:rPr lang="en-US" sz="1600" dirty="0"/>
              <a:t>Nh</a:t>
            </a:r>
            <a:r>
              <a:rPr lang="en-US" sz="1600" baseline="-25000" dirty="0"/>
              <a:t>0</a:t>
            </a:r>
            <a:r>
              <a:rPr lang="en-US" sz="1600" dirty="0" smtClean="0"/>
              <a:t>-2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Ramp collider ring to collision energy, perform bunch splitting to </a:t>
            </a:r>
            <a:r>
              <a:rPr lang="en-US" sz="1600" dirty="0" smtClean="0"/>
              <a:t>harmonic # </a:t>
            </a:r>
            <a:r>
              <a:rPr lang="en-US" sz="1600" dirty="0" err="1" smtClean="0"/>
              <a:t>Nh</a:t>
            </a:r>
            <a:r>
              <a:rPr lang="en-US" sz="1600" dirty="0" smtClean="0"/>
              <a:t> (~3400-3600)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If needed, manipulate the beam to create </a:t>
            </a:r>
            <a:r>
              <a:rPr lang="en-US" sz="1600" dirty="0" smtClean="0"/>
              <a:t>several extra </a:t>
            </a:r>
            <a:r>
              <a:rPr lang="en-US" sz="1600" dirty="0"/>
              <a:t>empty </a:t>
            </a:r>
            <a:r>
              <a:rPr lang="en-US" sz="1600" dirty="0" smtClean="0"/>
              <a:t>buckets (476 MHz) </a:t>
            </a:r>
            <a:r>
              <a:rPr lang="en-US" sz="1600" dirty="0"/>
              <a:t>in the gap, as required by beam synchronization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3937050" y="1226298"/>
            <a:ext cx="4758637" cy="2182059"/>
            <a:chOff x="2455441" y="2519754"/>
            <a:chExt cx="5172429" cy="2371804"/>
          </a:xfrm>
        </p:grpSpPr>
        <p:grpSp>
          <p:nvGrpSpPr>
            <p:cNvPr id="7" name="Group 6"/>
            <p:cNvGrpSpPr/>
            <p:nvPr/>
          </p:nvGrpSpPr>
          <p:grpSpPr>
            <a:xfrm>
              <a:off x="2455441" y="2519754"/>
              <a:ext cx="5172429" cy="2315952"/>
              <a:chOff x="2455441" y="2519754"/>
              <a:chExt cx="5172429" cy="2315952"/>
            </a:xfrm>
          </p:grpSpPr>
          <p:sp>
            <p:nvSpPr>
              <p:cNvPr id="13" name="Rectangle 12"/>
              <p:cNvSpPr/>
              <p:nvPr/>
            </p:nvSpPr>
            <p:spPr>
              <a:xfrm rot="18942557">
                <a:off x="5322822" y="3037903"/>
                <a:ext cx="466060" cy="247491"/>
              </a:xfrm>
              <a:prstGeom prst="rect">
                <a:avLst/>
              </a:prstGeom>
              <a:solidFill>
                <a:srgbClr val="0000CC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sz="1000" kern="0" smtClean="0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4" name="Straight Connector 21"/>
              <p:cNvCxnSpPr>
                <a:cxnSpLocks noChangeShapeType="1"/>
              </p:cNvCxnSpPr>
              <p:nvPr/>
            </p:nvCxnSpPr>
            <p:spPr bwMode="auto">
              <a:xfrm rot="8100000">
                <a:off x="4040612" y="3662361"/>
                <a:ext cx="2030643" cy="0"/>
              </a:xfrm>
              <a:prstGeom prst="line">
                <a:avLst/>
              </a:prstGeom>
              <a:solidFill>
                <a:srgbClr val="00B050"/>
              </a:solidFill>
              <a:ln w="28575" algn="ctr">
                <a:solidFill>
                  <a:sysClr val="windowText" lastClr="000000"/>
                </a:solidFill>
                <a:round/>
                <a:headEnd/>
                <a:tailEnd/>
              </a:ln>
            </p:spPr>
          </p:cxnSp>
          <p:grpSp>
            <p:nvGrpSpPr>
              <p:cNvPr id="15" name="Group 23"/>
              <p:cNvGrpSpPr>
                <a:grpSpLocks/>
              </p:cNvGrpSpPr>
              <p:nvPr/>
            </p:nvGrpSpPr>
            <p:grpSpPr bwMode="auto">
              <a:xfrm rot="2700000">
                <a:off x="5456296" y="2695790"/>
                <a:ext cx="2168540" cy="2030643"/>
                <a:chOff x="2971800" y="1295400"/>
                <a:chExt cx="304800" cy="304800"/>
              </a:xfrm>
              <a:solidFill>
                <a:srgbClr val="00B050"/>
              </a:solidFill>
            </p:grpSpPr>
            <p:sp>
              <p:nvSpPr>
                <p:cNvPr id="54" name="Arc 53"/>
                <p:cNvSpPr/>
                <p:nvPr/>
              </p:nvSpPr>
              <p:spPr bwMode="auto">
                <a:xfrm>
                  <a:off x="2970941" y="1295846"/>
                  <a:ext cx="305339" cy="304577"/>
                </a:xfrm>
                <a:prstGeom prst="arc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000" b="1" ker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5" name="Arc 54"/>
                <p:cNvSpPr/>
                <p:nvPr/>
              </p:nvSpPr>
              <p:spPr bwMode="auto">
                <a:xfrm rot="16200000">
                  <a:off x="2971322" y="1295465"/>
                  <a:ext cx="304577" cy="305339"/>
                </a:xfrm>
                <a:prstGeom prst="arc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000" b="1" ker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6" name="Arc 55"/>
                <p:cNvSpPr/>
                <p:nvPr/>
              </p:nvSpPr>
              <p:spPr bwMode="auto">
                <a:xfrm rot="5400000">
                  <a:off x="2971322" y="1295465"/>
                  <a:ext cx="304577" cy="305339"/>
                </a:xfrm>
                <a:prstGeom prst="arc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000" b="1" ker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6" name="Group 24"/>
              <p:cNvGrpSpPr>
                <a:grpSpLocks/>
              </p:cNvGrpSpPr>
              <p:nvPr/>
            </p:nvGrpSpPr>
            <p:grpSpPr bwMode="auto">
              <a:xfrm rot="13500000">
                <a:off x="2487032" y="2598289"/>
                <a:ext cx="2168540" cy="2030643"/>
                <a:chOff x="2971800" y="1295400"/>
                <a:chExt cx="304800" cy="304800"/>
              </a:xfrm>
              <a:solidFill>
                <a:srgbClr val="00B050"/>
              </a:solidFill>
            </p:grpSpPr>
            <p:sp>
              <p:nvSpPr>
                <p:cNvPr id="51" name="Arc 50"/>
                <p:cNvSpPr/>
                <p:nvPr/>
              </p:nvSpPr>
              <p:spPr bwMode="auto">
                <a:xfrm>
                  <a:off x="2973858" y="1294708"/>
                  <a:ext cx="304540" cy="305269"/>
                </a:xfrm>
                <a:prstGeom prst="arc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000" b="1" ker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2" name="Arc 51"/>
                <p:cNvSpPr/>
                <p:nvPr/>
              </p:nvSpPr>
              <p:spPr bwMode="auto">
                <a:xfrm rot="16200000">
                  <a:off x="2973494" y="1295072"/>
                  <a:ext cx="305269" cy="30454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000" b="1" ker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3" name="Arc 52"/>
                <p:cNvSpPr/>
                <p:nvPr/>
              </p:nvSpPr>
              <p:spPr bwMode="auto">
                <a:xfrm rot="5400000">
                  <a:off x="2973494" y="1295072"/>
                  <a:ext cx="305269" cy="30454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ysClr val="windowText" lastClr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 sz="1000" b="1" ker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7" name="Straight Connector 24"/>
              <p:cNvCxnSpPr>
                <a:cxnSpLocks noChangeShapeType="1"/>
              </p:cNvCxnSpPr>
              <p:nvPr/>
            </p:nvCxnSpPr>
            <p:spPr bwMode="auto">
              <a:xfrm rot="13500000">
                <a:off x="3971660" y="3662366"/>
                <a:ext cx="2168540" cy="0"/>
              </a:xfrm>
              <a:prstGeom prst="line">
                <a:avLst/>
              </a:prstGeom>
              <a:solidFill>
                <a:srgbClr val="00B050"/>
              </a:solidFill>
              <a:ln w="28575" algn="ctr">
                <a:solidFill>
                  <a:sysClr val="windowText" lastClr="000000"/>
                </a:solidFill>
                <a:round/>
                <a:headEnd/>
                <a:tailEnd/>
              </a:ln>
            </p:spPr>
          </p:cxnSp>
          <p:sp>
            <p:nvSpPr>
              <p:cNvPr id="18" name="Oval 42"/>
              <p:cNvSpPr>
                <a:spLocks noChangeArrowheads="1"/>
              </p:cNvSpPr>
              <p:nvPr/>
            </p:nvSpPr>
            <p:spPr bwMode="auto">
              <a:xfrm rot="2700000">
                <a:off x="5195330" y="3324876"/>
                <a:ext cx="124996" cy="284660"/>
              </a:xfrm>
              <a:prstGeom prst="ellipse">
                <a:avLst/>
              </a:prstGeom>
              <a:solidFill>
                <a:srgbClr val="00B050"/>
              </a:solidFill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000" ker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Oval 49"/>
              <p:cNvSpPr>
                <a:spLocks noChangeArrowheads="1"/>
              </p:cNvSpPr>
              <p:nvPr/>
            </p:nvSpPr>
            <p:spPr bwMode="auto">
              <a:xfrm rot="2700000">
                <a:off x="5485356" y="3006298"/>
                <a:ext cx="124996" cy="284660"/>
              </a:xfrm>
              <a:prstGeom prst="ellipse">
                <a:avLst/>
              </a:prstGeom>
              <a:solidFill>
                <a:srgbClr val="00B050"/>
              </a:solidFill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000" ker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Oval 50"/>
              <p:cNvSpPr>
                <a:spLocks noChangeArrowheads="1"/>
              </p:cNvSpPr>
              <p:nvPr/>
            </p:nvSpPr>
            <p:spPr bwMode="auto">
              <a:xfrm rot="3000000">
                <a:off x="5786774" y="2742055"/>
                <a:ext cx="124996" cy="284660"/>
              </a:xfrm>
              <a:prstGeom prst="ellipse">
                <a:avLst/>
              </a:prstGeom>
              <a:solidFill>
                <a:srgbClr val="00B050"/>
              </a:solidFill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000" ker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Oval 56"/>
              <p:cNvSpPr>
                <a:spLocks noChangeArrowheads="1"/>
              </p:cNvSpPr>
              <p:nvPr/>
            </p:nvSpPr>
            <p:spPr bwMode="auto">
              <a:xfrm rot="5820000">
                <a:off x="6614522" y="2561379"/>
                <a:ext cx="135273" cy="263032"/>
              </a:xfrm>
              <a:prstGeom prst="ellipse">
                <a:avLst/>
              </a:prstGeom>
              <a:solidFill>
                <a:srgbClr val="00B050"/>
              </a:solidFill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000" ker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Oval 57"/>
              <p:cNvSpPr>
                <a:spLocks noChangeArrowheads="1"/>
              </p:cNvSpPr>
              <p:nvPr/>
            </p:nvSpPr>
            <p:spPr bwMode="auto">
              <a:xfrm rot="7560000">
                <a:off x="7053409" y="2745726"/>
                <a:ext cx="135273" cy="263032"/>
              </a:xfrm>
              <a:prstGeom prst="ellipse">
                <a:avLst/>
              </a:prstGeom>
              <a:solidFill>
                <a:srgbClr val="00B050"/>
              </a:solidFill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000" ker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Oval 58"/>
              <p:cNvSpPr>
                <a:spLocks noChangeArrowheads="1"/>
              </p:cNvSpPr>
              <p:nvPr/>
            </p:nvSpPr>
            <p:spPr bwMode="auto">
              <a:xfrm rot="8820000">
                <a:off x="7339554" y="3041319"/>
                <a:ext cx="135273" cy="263033"/>
              </a:xfrm>
              <a:prstGeom prst="ellipse">
                <a:avLst/>
              </a:prstGeom>
              <a:solidFill>
                <a:srgbClr val="00B050"/>
              </a:solidFill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000" ker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Oval 59"/>
              <p:cNvSpPr>
                <a:spLocks noChangeArrowheads="1"/>
              </p:cNvSpPr>
              <p:nvPr/>
            </p:nvSpPr>
            <p:spPr bwMode="auto">
              <a:xfrm rot="9720000">
                <a:off x="7467911" y="3373581"/>
                <a:ext cx="135273" cy="263033"/>
              </a:xfrm>
              <a:prstGeom prst="ellipse">
                <a:avLst/>
              </a:prstGeom>
              <a:solidFill>
                <a:srgbClr val="00B050"/>
              </a:solidFill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000" ker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Oval 61"/>
              <p:cNvSpPr>
                <a:spLocks noChangeArrowheads="1"/>
              </p:cNvSpPr>
              <p:nvPr/>
            </p:nvSpPr>
            <p:spPr bwMode="auto">
              <a:xfrm rot="18900000" flipV="1">
                <a:off x="5462005" y="4023228"/>
                <a:ext cx="135273" cy="263032"/>
              </a:xfrm>
              <a:prstGeom prst="ellipse">
                <a:avLst/>
              </a:prstGeom>
              <a:solidFill>
                <a:srgbClr val="00B050"/>
              </a:solidFill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000" ker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Oval 62"/>
              <p:cNvSpPr>
                <a:spLocks noChangeArrowheads="1"/>
              </p:cNvSpPr>
              <p:nvPr/>
            </p:nvSpPr>
            <p:spPr bwMode="auto">
              <a:xfrm rot="18900000" flipV="1">
                <a:off x="5790018" y="4323035"/>
                <a:ext cx="135273" cy="263032"/>
              </a:xfrm>
              <a:prstGeom prst="ellipse">
                <a:avLst/>
              </a:prstGeom>
              <a:solidFill>
                <a:srgbClr val="00B050"/>
              </a:solidFill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000" ker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Oval 63"/>
              <p:cNvSpPr>
                <a:spLocks noChangeArrowheads="1"/>
              </p:cNvSpPr>
              <p:nvPr/>
            </p:nvSpPr>
            <p:spPr bwMode="auto">
              <a:xfrm rot="15780000" flipV="1">
                <a:off x="6567635" y="4636554"/>
                <a:ext cx="135273" cy="263032"/>
              </a:xfrm>
              <a:prstGeom prst="ellipse">
                <a:avLst/>
              </a:prstGeom>
              <a:solidFill>
                <a:srgbClr val="00B050"/>
              </a:solidFill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000" ker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Oval 64"/>
              <p:cNvSpPr>
                <a:spLocks noChangeArrowheads="1"/>
              </p:cNvSpPr>
              <p:nvPr/>
            </p:nvSpPr>
            <p:spPr bwMode="auto">
              <a:xfrm rot="16920000" flipV="1">
                <a:off x="6167544" y="4572462"/>
                <a:ext cx="135273" cy="263032"/>
              </a:xfrm>
              <a:prstGeom prst="ellipse">
                <a:avLst/>
              </a:prstGeom>
              <a:solidFill>
                <a:srgbClr val="00B050"/>
              </a:solidFill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000" ker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Oval 65"/>
              <p:cNvSpPr>
                <a:spLocks noChangeArrowheads="1"/>
              </p:cNvSpPr>
              <p:nvPr/>
            </p:nvSpPr>
            <p:spPr bwMode="auto">
              <a:xfrm rot="15780000" flipV="1">
                <a:off x="6178865" y="2545254"/>
                <a:ext cx="124996" cy="284660"/>
              </a:xfrm>
              <a:prstGeom prst="ellipse">
                <a:avLst/>
              </a:prstGeom>
              <a:solidFill>
                <a:srgbClr val="00B050"/>
              </a:solidFill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000" ker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Oval 66"/>
              <p:cNvSpPr>
                <a:spLocks noChangeArrowheads="1"/>
              </p:cNvSpPr>
              <p:nvPr/>
            </p:nvSpPr>
            <p:spPr bwMode="auto">
              <a:xfrm rot="14400000" flipV="1">
                <a:off x="6977842" y="4522791"/>
                <a:ext cx="124996" cy="284662"/>
              </a:xfrm>
              <a:prstGeom prst="ellipse">
                <a:avLst/>
              </a:prstGeom>
              <a:solidFill>
                <a:srgbClr val="00B050"/>
              </a:solidFill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000" ker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Oval 67"/>
              <p:cNvSpPr>
                <a:spLocks noChangeArrowheads="1"/>
              </p:cNvSpPr>
              <p:nvPr/>
            </p:nvSpPr>
            <p:spPr bwMode="auto">
              <a:xfrm rot="12780000" flipV="1">
                <a:off x="7319276" y="4235163"/>
                <a:ext cx="124995" cy="284661"/>
              </a:xfrm>
              <a:prstGeom prst="ellipse">
                <a:avLst/>
              </a:prstGeom>
              <a:solidFill>
                <a:srgbClr val="00B050"/>
              </a:solidFill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000" ker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Oval 68"/>
              <p:cNvSpPr>
                <a:spLocks noChangeArrowheads="1"/>
              </p:cNvSpPr>
              <p:nvPr/>
            </p:nvSpPr>
            <p:spPr bwMode="auto">
              <a:xfrm rot="11760000" flipV="1">
                <a:off x="7502875" y="3895039"/>
                <a:ext cx="124995" cy="284661"/>
              </a:xfrm>
              <a:prstGeom prst="ellipse">
                <a:avLst/>
              </a:prstGeom>
              <a:solidFill>
                <a:srgbClr val="00B050"/>
              </a:solidFill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000" ker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Oval 72"/>
              <p:cNvSpPr>
                <a:spLocks noChangeArrowheads="1"/>
              </p:cNvSpPr>
              <p:nvPr/>
            </p:nvSpPr>
            <p:spPr bwMode="auto">
              <a:xfrm rot="2700000">
                <a:off x="4818222" y="3704925"/>
                <a:ext cx="124996" cy="284660"/>
              </a:xfrm>
              <a:prstGeom prst="ellipse">
                <a:avLst/>
              </a:prstGeom>
              <a:noFill/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000" ker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Oval 73"/>
              <p:cNvSpPr>
                <a:spLocks noChangeArrowheads="1"/>
              </p:cNvSpPr>
              <p:nvPr/>
            </p:nvSpPr>
            <p:spPr bwMode="auto">
              <a:xfrm rot="2700000">
                <a:off x="4517280" y="3987589"/>
                <a:ext cx="124996" cy="28466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000" ker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Oval 74"/>
              <p:cNvSpPr>
                <a:spLocks noChangeArrowheads="1"/>
              </p:cNvSpPr>
              <p:nvPr/>
            </p:nvSpPr>
            <p:spPr bwMode="auto">
              <a:xfrm rot="2700000">
                <a:off x="4200720" y="4305456"/>
                <a:ext cx="124996" cy="28466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000" ker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Oval 75"/>
              <p:cNvSpPr>
                <a:spLocks noChangeArrowheads="1"/>
              </p:cNvSpPr>
              <p:nvPr/>
            </p:nvSpPr>
            <p:spPr bwMode="auto">
              <a:xfrm rot="15480000">
                <a:off x="3798319" y="4493241"/>
                <a:ext cx="124996" cy="28466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000" ker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Oval 76"/>
              <p:cNvSpPr>
                <a:spLocks noChangeArrowheads="1"/>
              </p:cNvSpPr>
              <p:nvPr/>
            </p:nvSpPr>
            <p:spPr bwMode="auto">
              <a:xfrm rot="16620000">
                <a:off x="3349911" y="4511620"/>
                <a:ext cx="135273" cy="263032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000" ker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Oval 77"/>
              <p:cNvSpPr>
                <a:spLocks noChangeArrowheads="1"/>
              </p:cNvSpPr>
              <p:nvPr/>
            </p:nvSpPr>
            <p:spPr bwMode="auto">
              <a:xfrm rot="18360000">
                <a:off x="2939323" y="4362417"/>
                <a:ext cx="135273" cy="263032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000" ker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Oval 78"/>
              <p:cNvSpPr>
                <a:spLocks noChangeArrowheads="1"/>
              </p:cNvSpPr>
              <p:nvPr/>
            </p:nvSpPr>
            <p:spPr bwMode="auto">
              <a:xfrm rot="19620000">
                <a:off x="2653179" y="4066823"/>
                <a:ext cx="135273" cy="263033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000" ker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Oval 79"/>
              <p:cNvSpPr>
                <a:spLocks noChangeArrowheads="1"/>
              </p:cNvSpPr>
              <p:nvPr/>
            </p:nvSpPr>
            <p:spPr bwMode="auto">
              <a:xfrm rot="20520000">
                <a:off x="2500656" y="3736427"/>
                <a:ext cx="135273" cy="263033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000" ker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Oval 81"/>
              <p:cNvSpPr>
                <a:spLocks noChangeArrowheads="1"/>
              </p:cNvSpPr>
              <p:nvPr/>
            </p:nvSpPr>
            <p:spPr bwMode="auto">
              <a:xfrm rot="-2700000" flipV="1">
                <a:off x="4512142" y="3045582"/>
                <a:ext cx="135273" cy="263032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000" ker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Oval 82"/>
              <p:cNvSpPr>
                <a:spLocks noChangeArrowheads="1"/>
              </p:cNvSpPr>
              <p:nvPr/>
            </p:nvSpPr>
            <p:spPr bwMode="auto">
              <a:xfrm rot="-2700000" flipV="1">
                <a:off x="4204843" y="2745725"/>
                <a:ext cx="135273" cy="263032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000" ker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Oval 83"/>
              <p:cNvSpPr>
                <a:spLocks noChangeArrowheads="1"/>
              </p:cNvSpPr>
              <p:nvPr/>
            </p:nvSpPr>
            <p:spPr bwMode="auto">
              <a:xfrm rot="6120000" flipV="1">
                <a:off x="3825188" y="2535681"/>
                <a:ext cx="135273" cy="263032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000" ker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Oval 84"/>
              <p:cNvSpPr>
                <a:spLocks noChangeArrowheads="1"/>
              </p:cNvSpPr>
              <p:nvPr/>
            </p:nvSpPr>
            <p:spPr bwMode="auto">
              <a:xfrm rot="4980000" flipV="1">
                <a:off x="3404441" y="2439922"/>
                <a:ext cx="124996" cy="28466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000" ker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Oval 85"/>
              <p:cNvSpPr>
                <a:spLocks noChangeArrowheads="1"/>
              </p:cNvSpPr>
              <p:nvPr/>
            </p:nvSpPr>
            <p:spPr bwMode="auto">
              <a:xfrm rot="3240000" flipV="1">
                <a:off x="2926939" y="2543934"/>
                <a:ext cx="124996" cy="28466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000" ker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Oval 86"/>
              <p:cNvSpPr>
                <a:spLocks noChangeArrowheads="1"/>
              </p:cNvSpPr>
              <p:nvPr/>
            </p:nvSpPr>
            <p:spPr bwMode="auto">
              <a:xfrm rot="1980000" flipV="1">
                <a:off x="2635728" y="2832778"/>
                <a:ext cx="124995" cy="284661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000" ker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Oval 87"/>
              <p:cNvSpPr>
                <a:spLocks noChangeArrowheads="1"/>
              </p:cNvSpPr>
              <p:nvPr/>
            </p:nvSpPr>
            <p:spPr bwMode="auto">
              <a:xfrm rot="1080000" flipV="1">
                <a:off x="2455441" y="3271464"/>
                <a:ext cx="124995" cy="284661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000" ker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628656" y="3108061"/>
                <a:ext cx="114539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1400" kern="0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BB cooler</a:t>
                </a:r>
              </a:p>
            </p:txBody>
          </p:sp>
          <p:sp>
            <p:nvSpPr>
              <p:cNvPr id="49" name="Oval 80"/>
              <p:cNvSpPr>
                <a:spLocks noChangeArrowheads="1"/>
              </p:cNvSpPr>
              <p:nvPr/>
            </p:nvSpPr>
            <p:spPr bwMode="auto">
              <a:xfrm rot="-2700000" flipV="1">
                <a:off x="4793787" y="3334756"/>
                <a:ext cx="135273" cy="263032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000" ker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Oval 80"/>
              <p:cNvSpPr>
                <a:spLocks noChangeArrowheads="1"/>
              </p:cNvSpPr>
              <p:nvPr/>
            </p:nvSpPr>
            <p:spPr bwMode="auto">
              <a:xfrm rot="8100000" flipV="1">
                <a:off x="5178214" y="3711725"/>
                <a:ext cx="135273" cy="263032"/>
              </a:xfrm>
              <a:prstGeom prst="ellipse">
                <a:avLst/>
              </a:prstGeom>
              <a:noFill/>
              <a:ln w="9525" algn="ctr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000" ker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2849170" y="3241065"/>
              <a:ext cx="15903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600" kern="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up polarized long bunches</a:t>
              </a:r>
            </a:p>
          </p:txBody>
        </p:sp>
        <p:cxnSp>
          <p:nvCxnSpPr>
            <p:cNvPr id="9" name="Straight Arrow Connector 8"/>
            <p:cNvCxnSpPr>
              <a:stCxn id="11" idx="0"/>
              <a:endCxn id="33" idx="6"/>
            </p:cNvCxnSpPr>
            <p:nvPr/>
          </p:nvCxnSpPr>
          <p:spPr>
            <a:xfrm flipH="1" flipV="1">
              <a:off x="4924913" y="3891448"/>
              <a:ext cx="4342" cy="665570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0" name="Straight Arrow Connector 9"/>
            <p:cNvCxnSpPr>
              <a:stCxn id="11" idx="0"/>
              <a:endCxn id="50" idx="6"/>
            </p:cNvCxnSpPr>
            <p:nvPr/>
          </p:nvCxnSpPr>
          <p:spPr>
            <a:xfrm flipV="1">
              <a:off x="4929255" y="3891067"/>
              <a:ext cx="268768" cy="665950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3766033" y="4557018"/>
              <a:ext cx="2326445" cy="334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400" kern="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2-4 empty buckets for gaps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01486" y="3442172"/>
              <a:ext cx="176457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1600" kern="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down polarized long bunches</a:t>
              </a: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195301" y="831153"/>
            <a:ext cx="1388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Accumulating coasting beam</a:t>
            </a:r>
            <a:endParaRPr lang="en-US" sz="14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8" name="Group 57"/>
          <p:cNvGrpSpPr>
            <a:grpSpLocks noChangeAspect="1"/>
          </p:cNvGrpSpPr>
          <p:nvPr/>
        </p:nvGrpSpPr>
        <p:grpSpPr>
          <a:xfrm>
            <a:off x="236287" y="1259685"/>
            <a:ext cx="826488" cy="826490"/>
            <a:chOff x="1792224" y="1828800"/>
            <a:chExt cx="1828800" cy="1828800"/>
          </a:xfrm>
        </p:grpSpPr>
        <p:grpSp>
          <p:nvGrpSpPr>
            <p:cNvPr id="59" name="Group 58"/>
            <p:cNvGrpSpPr>
              <a:grpSpLocks noChangeAspect="1"/>
            </p:cNvGrpSpPr>
            <p:nvPr/>
          </p:nvGrpSpPr>
          <p:grpSpPr>
            <a:xfrm>
              <a:off x="1792224" y="2322576"/>
              <a:ext cx="1335024" cy="1335024"/>
              <a:chOff x="1185672" y="1250576"/>
              <a:chExt cx="1335024" cy="1335024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1185672" y="1598048"/>
                <a:ext cx="1335024" cy="987552"/>
                <a:chOff x="1185672" y="1598048"/>
                <a:chExt cx="1335024" cy="987552"/>
              </a:xfrm>
            </p:grpSpPr>
            <p:sp>
              <p:nvSpPr>
                <p:cNvPr id="63" name="Rectangle 62"/>
                <p:cNvSpPr/>
                <p:nvPr/>
              </p:nvSpPr>
              <p:spPr>
                <a:xfrm>
                  <a:off x="1679448" y="1598048"/>
                  <a:ext cx="841248" cy="146304"/>
                </a:xfrm>
                <a:prstGeom prst="rect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4" name="Block Arc 63"/>
                <p:cNvSpPr/>
                <p:nvPr/>
              </p:nvSpPr>
              <p:spPr>
                <a:xfrm rot="10800000">
                  <a:off x="1185672" y="1598048"/>
                  <a:ext cx="987552" cy="987552"/>
                </a:xfrm>
                <a:prstGeom prst="blockArc">
                  <a:avLst>
                    <a:gd name="adj1" fmla="val 10800000"/>
                    <a:gd name="adj2" fmla="val 5440302"/>
                    <a:gd name="adj3" fmla="val 14490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62" name="Rectangle 61"/>
              <p:cNvSpPr/>
              <p:nvPr/>
            </p:nvSpPr>
            <p:spPr>
              <a:xfrm>
                <a:off x="2026920" y="1250576"/>
                <a:ext cx="146304" cy="841248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1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0" name="Block Arc 59"/>
            <p:cNvSpPr/>
            <p:nvPr/>
          </p:nvSpPr>
          <p:spPr>
            <a:xfrm>
              <a:off x="2633472" y="1828800"/>
              <a:ext cx="987552" cy="987552"/>
            </a:xfrm>
            <a:prstGeom prst="blockArc">
              <a:avLst>
                <a:gd name="adj1" fmla="val 10800000"/>
                <a:gd name="adj2" fmla="val 5440302"/>
                <a:gd name="adj3" fmla="val 1449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953614" y="2921583"/>
            <a:ext cx="1176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Capture to bucket</a:t>
            </a:r>
            <a:endParaRPr lang="en-US" sz="14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6" name="Group 65"/>
          <p:cNvGrpSpPr>
            <a:grpSpLocks noChangeAspect="1"/>
          </p:cNvGrpSpPr>
          <p:nvPr/>
        </p:nvGrpSpPr>
        <p:grpSpPr>
          <a:xfrm>
            <a:off x="773712" y="2180192"/>
            <a:ext cx="826488" cy="826490"/>
            <a:chOff x="1792224" y="1828800"/>
            <a:chExt cx="1828800" cy="1828800"/>
          </a:xfrm>
        </p:grpSpPr>
        <p:grpSp>
          <p:nvGrpSpPr>
            <p:cNvPr id="67" name="Group 66"/>
            <p:cNvGrpSpPr>
              <a:grpSpLocks noChangeAspect="1"/>
            </p:cNvGrpSpPr>
            <p:nvPr/>
          </p:nvGrpSpPr>
          <p:grpSpPr>
            <a:xfrm>
              <a:off x="1792224" y="2322576"/>
              <a:ext cx="1335024" cy="1335024"/>
              <a:chOff x="1185672" y="1250576"/>
              <a:chExt cx="1335024" cy="1335024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1185672" y="1598048"/>
                <a:ext cx="1335024" cy="987552"/>
                <a:chOff x="1185672" y="1598048"/>
                <a:chExt cx="1335024" cy="987552"/>
              </a:xfrm>
            </p:grpSpPr>
            <p:sp>
              <p:nvSpPr>
                <p:cNvPr id="71" name="Rectangle 70"/>
                <p:cNvSpPr/>
                <p:nvPr/>
              </p:nvSpPr>
              <p:spPr>
                <a:xfrm>
                  <a:off x="1679448" y="1649036"/>
                  <a:ext cx="841248" cy="3657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2" name="Block Arc 71"/>
                <p:cNvSpPr/>
                <p:nvPr/>
              </p:nvSpPr>
              <p:spPr>
                <a:xfrm rot="10800000">
                  <a:off x="1185672" y="1598048"/>
                  <a:ext cx="987552" cy="987552"/>
                </a:xfrm>
                <a:prstGeom prst="blockArc">
                  <a:avLst>
                    <a:gd name="adj1" fmla="val 10800000"/>
                    <a:gd name="adj2" fmla="val 5440302"/>
                    <a:gd name="adj3" fmla="val 14490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70" name="Rectangle 69"/>
              <p:cNvSpPr/>
              <p:nvPr/>
            </p:nvSpPr>
            <p:spPr>
              <a:xfrm>
                <a:off x="2026920" y="1250576"/>
                <a:ext cx="146304" cy="841248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1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8" name="Block Arc 67"/>
            <p:cNvSpPr/>
            <p:nvPr/>
          </p:nvSpPr>
          <p:spPr>
            <a:xfrm>
              <a:off x="2633472" y="1828800"/>
              <a:ext cx="987552" cy="987552"/>
            </a:xfrm>
            <a:prstGeom prst="blockArc">
              <a:avLst>
                <a:gd name="adj1" fmla="val 10800000"/>
                <a:gd name="adj2" fmla="val 5440302"/>
                <a:gd name="adj3" fmla="val 1449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3" name="Right Arrow 72"/>
          <p:cNvSpPr>
            <a:spLocks/>
          </p:cNvSpPr>
          <p:nvPr/>
        </p:nvSpPr>
        <p:spPr>
          <a:xfrm rot="4882159">
            <a:off x="646614" y="2201434"/>
            <a:ext cx="220397" cy="110198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Right Arrow 79"/>
          <p:cNvSpPr>
            <a:spLocks/>
          </p:cNvSpPr>
          <p:nvPr/>
        </p:nvSpPr>
        <p:spPr>
          <a:xfrm rot="3600000">
            <a:off x="2377785" y="2212499"/>
            <a:ext cx="220397" cy="110198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505914" y="785217"/>
            <a:ext cx="150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4/5 Accelerate to 7.9GeV and cool</a:t>
            </a:r>
            <a:endParaRPr lang="en-US" sz="14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1991260" y="1221998"/>
            <a:ext cx="1238738" cy="826490"/>
            <a:chOff x="1661248" y="4258445"/>
            <a:chExt cx="1238738" cy="826490"/>
          </a:xfrm>
        </p:grpSpPr>
        <p:grpSp>
          <p:nvGrpSpPr>
            <p:cNvPr id="2" name="Group 1"/>
            <p:cNvGrpSpPr/>
            <p:nvPr/>
          </p:nvGrpSpPr>
          <p:grpSpPr>
            <a:xfrm>
              <a:off x="1661248" y="4258445"/>
              <a:ext cx="828273" cy="826490"/>
              <a:chOff x="1661248" y="4258445"/>
              <a:chExt cx="828273" cy="826490"/>
            </a:xfrm>
          </p:grpSpPr>
          <p:grpSp>
            <p:nvGrpSpPr>
              <p:cNvPr id="74" name="Group 73"/>
              <p:cNvGrpSpPr>
                <a:grpSpLocks noChangeAspect="1"/>
              </p:cNvGrpSpPr>
              <p:nvPr/>
            </p:nvGrpSpPr>
            <p:grpSpPr>
              <a:xfrm>
                <a:off x="1661248" y="4258445"/>
                <a:ext cx="828273" cy="826490"/>
                <a:chOff x="1792224" y="1828800"/>
                <a:chExt cx="1832764" cy="1828800"/>
              </a:xfrm>
            </p:grpSpPr>
            <p:grpSp>
              <p:nvGrpSpPr>
                <p:cNvPr id="75" name="Group 74"/>
                <p:cNvGrpSpPr/>
                <p:nvPr/>
              </p:nvGrpSpPr>
              <p:grpSpPr>
                <a:xfrm>
                  <a:off x="1792224" y="2706624"/>
                  <a:ext cx="1375352" cy="950976"/>
                  <a:chOff x="1149096" y="1634624"/>
                  <a:chExt cx="1375352" cy="950976"/>
                </a:xfrm>
              </p:grpSpPr>
              <p:sp>
                <p:nvSpPr>
                  <p:cNvPr id="78" name="Rectangle 77"/>
                  <p:cNvSpPr/>
                  <p:nvPr/>
                </p:nvSpPr>
                <p:spPr>
                  <a:xfrm>
                    <a:off x="1610048" y="1649671"/>
                    <a:ext cx="914400" cy="36576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 sz="10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9" name="Block Arc 78"/>
                  <p:cNvSpPr/>
                  <p:nvPr/>
                </p:nvSpPr>
                <p:spPr>
                  <a:xfrm rot="10800000">
                    <a:off x="1149096" y="1634624"/>
                    <a:ext cx="950976" cy="950976"/>
                  </a:xfrm>
                  <a:prstGeom prst="blockArc">
                    <a:avLst>
                      <a:gd name="adj1" fmla="val 10800000"/>
                      <a:gd name="adj2" fmla="val 5299378"/>
                      <a:gd name="adj3" fmla="val 7249"/>
                    </a:avLst>
                  </a:prstGeom>
                  <a:solidFill>
                    <a:srgbClr val="00B0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en-US" sz="100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76" name="Rectangle 75"/>
                <p:cNvSpPr/>
                <p:nvPr/>
              </p:nvSpPr>
              <p:spPr>
                <a:xfrm>
                  <a:off x="2670048" y="2304288"/>
                  <a:ext cx="73152" cy="877824"/>
                </a:xfrm>
                <a:prstGeom prst="rect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7" name="Block Arc 76"/>
                <p:cNvSpPr/>
                <p:nvPr/>
              </p:nvSpPr>
              <p:spPr>
                <a:xfrm>
                  <a:off x="2674012" y="1828800"/>
                  <a:ext cx="950976" cy="950976"/>
                </a:xfrm>
                <a:prstGeom prst="blockArc">
                  <a:avLst>
                    <a:gd name="adj1" fmla="val 10800000"/>
                    <a:gd name="adj2" fmla="val 5299378"/>
                    <a:gd name="adj3" fmla="val 724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1" name="Rectangle 80"/>
              <p:cNvSpPr/>
              <p:nvPr/>
            </p:nvSpPr>
            <p:spPr>
              <a:xfrm>
                <a:off x="2142005" y="4611621"/>
                <a:ext cx="67795" cy="112779"/>
              </a:xfrm>
              <a:prstGeom prst="rect">
                <a:avLst/>
              </a:prstGeom>
              <a:solidFill>
                <a:srgbClr val="00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3" name="TextBox 82"/>
            <p:cNvSpPr txBox="1"/>
            <p:nvPr/>
          </p:nvSpPr>
          <p:spPr>
            <a:xfrm>
              <a:off x="2077325" y="4695584"/>
              <a:ext cx="8226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DC cooler</a:t>
              </a:r>
              <a:endParaRPr lang="en-US" sz="1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4" name="Rectangle 83"/>
          <p:cNvSpPr/>
          <p:nvPr/>
        </p:nvSpPr>
        <p:spPr>
          <a:xfrm>
            <a:off x="694205" y="1611753"/>
            <a:ext cx="67795" cy="112779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64411" y="1728190"/>
            <a:ext cx="8226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 cooler</a:t>
            </a:r>
            <a:endParaRPr lang="en-US" sz="1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6" name="Group 85"/>
          <p:cNvGrpSpPr>
            <a:grpSpLocks noChangeAspect="1"/>
          </p:cNvGrpSpPr>
          <p:nvPr/>
        </p:nvGrpSpPr>
        <p:grpSpPr>
          <a:xfrm>
            <a:off x="2454225" y="2294506"/>
            <a:ext cx="822375" cy="826490"/>
            <a:chOff x="1753666" y="2329450"/>
            <a:chExt cx="1819656" cy="1828799"/>
          </a:xfrm>
        </p:grpSpPr>
        <p:grpSp>
          <p:nvGrpSpPr>
            <p:cNvPr id="87" name="Group 86"/>
            <p:cNvGrpSpPr/>
            <p:nvPr/>
          </p:nvGrpSpPr>
          <p:grpSpPr>
            <a:xfrm>
              <a:off x="1753666" y="2329450"/>
              <a:ext cx="1819656" cy="1828799"/>
              <a:chOff x="1792224" y="1828800"/>
              <a:chExt cx="1819656" cy="1828799"/>
            </a:xfrm>
          </p:grpSpPr>
          <p:grpSp>
            <p:nvGrpSpPr>
              <p:cNvPr id="89" name="Group 88"/>
              <p:cNvGrpSpPr/>
              <p:nvPr/>
            </p:nvGrpSpPr>
            <p:grpSpPr>
              <a:xfrm>
                <a:off x="1792224" y="2724911"/>
                <a:ext cx="1353312" cy="932688"/>
                <a:chOff x="1149096" y="1652911"/>
                <a:chExt cx="1353312" cy="932688"/>
              </a:xfrm>
            </p:grpSpPr>
            <p:sp>
              <p:nvSpPr>
                <p:cNvPr id="91" name="Rectangle 90"/>
                <p:cNvSpPr/>
                <p:nvPr/>
              </p:nvSpPr>
              <p:spPr>
                <a:xfrm>
                  <a:off x="1588008" y="1652912"/>
                  <a:ext cx="914400" cy="3657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2" name="Block Arc 91"/>
                <p:cNvSpPr/>
                <p:nvPr/>
              </p:nvSpPr>
              <p:spPr>
                <a:xfrm rot="10800000">
                  <a:off x="1149096" y="1652911"/>
                  <a:ext cx="932688" cy="932688"/>
                </a:xfrm>
                <a:prstGeom prst="blockArc">
                  <a:avLst>
                    <a:gd name="adj1" fmla="val 10800000"/>
                    <a:gd name="adj2" fmla="val 5378647"/>
                    <a:gd name="adj3" fmla="val 3980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en-US" sz="10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0" name="Block Arc 89"/>
              <p:cNvSpPr/>
              <p:nvPr/>
            </p:nvSpPr>
            <p:spPr>
              <a:xfrm>
                <a:off x="2679192" y="1828800"/>
                <a:ext cx="932688" cy="932688"/>
              </a:xfrm>
              <a:prstGeom prst="blockArc">
                <a:avLst>
                  <a:gd name="adj1" fmla="val 10800000"/>
                  <a:gd name="adj2" fmla="val 5382718"/>
                  <a:gd name="adj3" fmla="val 3848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sz="1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8" name="Oval 87"/>
            <p:cNvSpPr/>
            <p:nvPr/>
          </p:nvSpPr>
          <p:spPr>
            <a:xfrm>
              <a:off x="2606249" y="2663109"/>
              <a:ext cx="121502" cy="112490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3042587" y="2694954"/>
            <a:ext cx="1160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Bunch compression</a:t>
            </a:r>
            <a:endParaRPr lang="en-US" sz="14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Right Arrow 93"/>
          <p:cNvSpPr>
            <a:spLocks/>
          </p:cNvSpPr>
          <p:nvPr/>
        </p:nvSpPr>
        <p:spPr>
          <a:xfrm rot="20847596">
            <a:off x="3427868" y="2251546"/>
            <a:ext cx="220397" cy="11019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Right Arrow 94"/>
          <p:cNvSpPr>
            <a:spLocks/>
          </p:cNvSpPr>
          <p:nvPr/>
        </p:nvSpPr>
        <p:spPr>
          <a:xfrm rot="19603843">
            <a:off x="1596238" y="2018572"/>
            <a:ext cx="220397" cy="110199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715581" y="762000"/>
            <a:ext cx="3681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7/8. Bucket-to-bucket transfer to the collider ring and BB cooling, repeat 26-36 times </a:t>
            </a:r>
            <a:endParaRPr lang="en-US" sz="1400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77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SC Tune Shift in the Booster at Different Injection </a:t>
            </a:r>
            <a:r>
              <a:rPr lang="en-US" sz="2000" dirty="0">
                <a:latin typeface="Comic Sans MS" panose="030F0702030302020204" pitchFamily="66" charset="0"/>
              </a:rPr>
              <a:t>E</a:t>
            </a:r>
            <a:r>
              <a:rPr lang="en-US" sz="2000" dirty="0" smtClean="0">
                <a:latin typeface="Comic Sans MS" panose="030F0702030302020204" pitchFamily="66" charset="0"/>
              </a:rPr>
              <a:t>nergy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621CD-FDE4-4A9C-867E-F9942A440963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graphicFrame>
        <p:nvGraphicFramePr>
          <p:cNvPr id="8" name="Table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13418892"/>
              </p:ext>
            </p:extLst>
          </p:nvPr>
        </p:nvGraphicFramePr>
        <p:xfrm>
          <a:off x="685800" y="914400"/>
          <a:ext cx="7652088" cy="4023360"/>
        </p:xfrm>
        <a:graphic>
          <a:graphicData uri="http://schemas.openxmlformats.org/drawingml/2006/table">
            <a:tbl>
              <a:tblPr/>
              <a:tblGrid>
                <a:gridCol w="3031960"/>
                <a:gridCol w="577516"/>
                <a:gridCol w="577516"/>
                <a:gridCol w="577516"/>
                <a:gridCol w="577516"/>
                <a:gridCol w="577516"/>
                <a:gridCol w="577516"/>
                <a:gridCol w="577516"/>
                <a:gridCol w="577516"/>
              </a:tblGrid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kern="800" dirty="0">
                          <a:effectLst/>
                          <a:latin typeface="Times New Roman"/>
                          <a:ea typeface="Times New Roman"/>
                        </a:rPr>
                        <a:t>Particle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kern="800" dirty="0">
                          <a:effectLst/>
                          <a:latin typeface="Times New Roman"/>
                          <a:ea typeface="Times New Roman"/>
                        </a:rPr>
                        <a:t>Proton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kern="800" dirty="0" smtClean="0">
                          <a:effectLst/>
                          <a:latin typeface="Times New Roman"/>
                          <a:ea typeface="Times New Roman"/>
                        </a:rPr>
                        <a:t>Lead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/>
                          <a:ea typeface="Times New Roman"/>
                        </a:rPr>
                        <a:t>Deuteron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Booster ring</a:t>
                      </a:r>
                      <a:r>
                        <a:rPr lang="en-US" sz="1600" baseline="0" dirty="0" smtClean="0">
                          <a:effectLst/>
                          <a:latin typeface="Times New Roman"/>
                          <a:ea typeface="Times New Roman"/>
                        </a:rPr>
                        <a:t> circumference (m)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226.7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Collider ring</a:t>
                      </a:r>
                      <a:r>
                        <a:rPr lang="en-US" sz="1600" baseline="0" dirty="0" smtClean="0">
                          <a:effectLst/>
                          <a:latin typeface="Times New Roman"/>
                          <a:ea typeface="Times New Roman"/>
                        </a:rPr>
                        <a:t> circumference (m)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2267 (</a:t>
                      </a:r>
                      <a:r>
                        <a:rPr lang="en-US" sz="1600" dirty="0" err="1" smtClean="0">
                          <a:effectLst/>
                          <a:latin typeface="Times New Roman"/>
                          <a:ea typeface="Times New Roman"/>
                        </a:rPr>
                        <a:t>Nh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=3600)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>
                          <a:effectLst/>
                          <a:latin typeface="Times New Roman"/>
                          <a:ea typeface="Times New Roman"/>
                        </a:rPr>
                        <a:t>Collider </a:t>
                      </a: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ring beam </a:t>
                      </a:r>
                      <a:r>
                        <a:rPr lang="en-GB" sz="1600" kern="800" dirty="0">
                          <a:effectLst/>
                          <a:latin typeface="Times New Roman"/>
                          <a:ea typeface="Times New Roman"/>
                        </a:rPr>
                        <a:t>current (A)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>
                          <a:effectLst/>
                          <a:latin typeface="Times New Roman"/>
                          <a:ea typeface="Times New Roman"/>
                        </a:rPr>
                        <a:t>0.5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0.5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1.0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>
                          <a:effectLst/>
                          <a:latin typeface="Times New Roman"/>
                          <a:ea typeface="Times New Roman"/>
                        </a:rPr>
                        <a:t>0.5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>
                          <a:effectLst/>
                          <a:latin typeface="Times New Roman"/>
                          <a:ea typeface="Times New Roman"/>
                        </a:rPr>
                        <a:t>0.5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1.0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0.5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1.0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Collider ring charge </a:t>
                      </a: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(µC)</a:t>
                      </a:r>
                      <a:endParaRPr lang="en-US" sz="16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3.78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3.78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7.56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3.78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3.78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7.56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3.78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7.56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>
                          <a:effectLst/>
                          <a:latin typeface="Times New Roman"/>
                          <a:ea typeface="Times New Roman"/>
                        </a:rPr>
                        <a:t>Linac extraction energy (MeV/u)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121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212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212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>
                          <a:effectLst/>
                          <a:latin typeface="Times New Roman"/>
                          <a:ea typeface="Times New Roman"/>
                        </a:rPr>
                        <a:t>53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66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121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>
                          <a:effectLst/>
                          <a:latin typeface="Times New Roman"/>
                          <a:ea typeface="Times New Roman"/>
                        </a:rPr>
                        <a:t>Booster cycles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4493544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146050" algn="l"/>
                          <a:tab pos="247015" algn="ctr"/>
                        </a:tabLst>
                        <a:defRPr/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45720" marR="4572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46050" algn="l"/>
                          <a:tab pos="247015" algn="ctr"/>
                        </a:tabLs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>
                          <a:effectLst/>
                          <a:latin typeface="Times New Roman"/>
                          <a:ea typeface="Times New Roman"/>
                        </a:rPr>
                        <a:t>Booster </a:t>
                      </a: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ring charge </a:t>
                      </a:r>
                      <a:r>
                        <a:rPr lang="en-GB" sz="1600" kern="800" dirty="0">
                          <a:effectLst/>
                          <a:latin typeface="Times New Roman"/>
                          <a:ea typeface="Times New Roman"/>
                        </a:rPr>
                        <a:t>(µC)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0.14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0.27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0.27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0.11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0.14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0.27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0.14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0.27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>
                          <a:effectLst/>
                          <a:latin typeface="Times New Roman"/>
                          <a:ea typeface="Times New Roman"/>
                        </a:rPr>
                        <a:t>Normalized emittance, step 3 (µm)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.66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2.25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2.25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0.95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1.07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1.47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1.20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1.66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kern="800" dirty="0" smtClean="0">
                          <a:effectLst/>
                          <a:latin typeface="Times New Roman"/>
                          <a:ea typeface="Times New Roman"/>
                        </a:rPr>
                        <a:t>Booster SC </a:t>
                      </a:r>
                      <a:r>
                        <a:rPr lang="en-US" sz="1600" kern="800" dirty="0">
                          <a:effectLst/>
                          <a:latin typeface="Times New Roman"/>
                          <a:ea typeface="Times New Roman"/>
                        </a:rPr>
                        <a:t>tune shift, step 3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0.15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0.15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0.15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0.11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0.15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0.15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0.15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0.15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>
                          <a:effectLst/>
                          <a:latin typeface="Times New Roman"/>
                          <a:ea typeface="Times New Roman"/>
                        </a:rPr>
                        <a:t>6σ aperture, step 3 (mm)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39.9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40.0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40.0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39.8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>
                          <a:effectLst/>
                          <a:latin typeface="Times New Roman"/>
                          <a:ea typeface="Times New Roman"/>
                        </a:rPr>
                        <a:t>39.8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39.6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39.8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39.9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14400" y="5029200"/>
            <a:ext cx="716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3 </a:t>
            </a:r>
            <a:r>
              <a:rPr lang="el-GR" dirty="0" smtClean="0"/>
              <a:t>Δν</a:t>
            </a:r>
            <a:r>
              <a:rPr lang="en-US" baseline="-25000" dirty="0" smtClean="0"/>
              <a:t>SC</a:t>
            </a:r>
            <a:r>
              <a:rPr lang="en-US" dirty="0" smtClean="0"/>
              <a:t> limited at 0.15 (won’t be affected by booster circumference)</a:t>
            </a:r>
          </a:p>
          <a:p>
            <a:r>
              <a:rPr lang="en-US" dirty="0" smtClean="0"/>
              <a:t>Beam stay-clear (6</a:t>
            </a:r>
            <a:r>
              <a:rPr lang="el-GR" dirty="0" smtClean="0"/>
              <a:t>σ</a:t>
            </a:r>
            <a:r>
              <a:rPr lang="en-US" dirty="0" smtClean="0"/>
              <a:t> aperture) limited at 40mm.</a:t>
            </a:r>
          </a:p>
          <a:p>
            <a:r>
              <a:rPr lang="en-US" dirty="0" smtClean="0"/>
              <a:t>Assuming we can get the desired emittance by controlling the DC cooling rate or even scraping</a:t>
            </a:r>
          </a:p>
          <a:p>
            <a:r>
              <a:rPr lang="en-US" dirty="0" smtClean="0"/>
              <a:t>Total allowable charge determined by linac energy (and vice versa).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06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Ion Collider Ring SC Tune Shift at Injection Energy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621CD-FDE4-4A9C-867E-F9942A440963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graphicFrame>
        <p:nvGraphicFramePr>
          <p:cNvPr id="8" name="Table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70181087"/>
              </p:ext>
            </p:extLst>
          </p:nvPr>
        </p:nvGraphicFramePr>
        <p:xfrm>
          <a:off x="457200" y="838199"/>
          <a:ext cx="8077200" cy="4572000"/>
        </p:xfrm>
        <a:graphic>
          <a:graphicData uri="http://schemas.openxmlformats.org/drawingml/2006/table">
            <a:tbl>
              <a:tblPr/>
              <a:tblGrid>
                <a:gridCol w="3581400"/>
                <a:gridCol w="749300"/>
                <a:gridCol w="749300"/>
                <a:gridCol w="749300"/>
                <a:gridCol w="749300"/>
                <a:gridCol w="749300"/>
                <a:gridCol w="749300"/>
              </a:tblGrid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kern="800" dirty="0">
                          <a:effectLst/>
                          <a:latin typeface="Times New Roman"/>
                          <a:ea typeface="Times New Roman"/>
                        </a:rPr>
                        <a:t>Particle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kern="800" dirty="0">
                          <a:effectLst/>
                          <a:latin typeface="Times New Roman"/>
                          <a:ea typeface="Times New Roman"/>
                        </a:rPr>
                        <a:t>Proton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kern="800" dirty="0" smtClean="0">
                          <a:effectLst/>
                          <a:latin typeface="Times New Roman"/>
                          <a:ea typeface="Times New Roman"/>
                        </a:rPr>
                        <a:t>Lead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/>
                          <a:ea typeface="Times New Roman"/>
                        </a:rPr>
                        <a:t>Deuteron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Booster ring</a:t>
                      </a:r>
                      <a:r>
                        <a:rPr lang="en-US" sz="1600" baseline="0" dirty="0" smtClean="0">
                          <a:effectLst/>
                          <a:latin typeface="Times New Roman"/>
                          <a:ea typeface="Times New Roman"/>
                        </a:rPr>
                        <a:t> circumference (m)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226.7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Collider ring</a:t>
                      </a:r>
                      <a:r>
                        <a:rPr lang="en-US" sz="1600" baseline="0" dirty="0" smtClean="0">
                          <a:effectLst/>
                          <a:latin typeface="Times New Roman"/>
                          <a:ea typeface="Times New Roman"/>
                        </a:rPr>
                        <a:t> circumference (m)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2267 (</a:t>
                      </a:r>
                      <a:r>
                        <a:rPr lang="en-US" sz="1600" dirty="0" err="1" smtClean="0">
                          <a:effectLst/>
                          <a:latin typeface="Times New Roman"/>
                          <a:ea typeface="Times New Roman"/>
                        </a:rPr>
                        <a:t>Nh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=3600)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>
                          <a:effectLst/>
                          <a:latin typeface="Times New Roman"/>
                          <a:ea typeface="Times New Roman"/>
                        </a:rPr>
                        <a:t>Collider </a:t>
                      </a: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ring beam </a:t>
                      </a:r>
                      <a:r>
                        <a:rPr lang="en-GB" sz="1600" kern="800" dirty="0">
                          <a:effectLst/>
                          <a:latin typeface="Times New Roman"/>
                          <a:ea typeface="Times New Roman"/>
                        </a:rPr>
                        <a:t>current (A)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>
                          <a:effectLst/>
                          <a:latin typeface="Times New Roman"/>
                          <a:ea typeface="Times New Roman"/>
                        </a:rPr>
                        <a:t>0.5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1.0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>
                          <a:effectLst/>
                          <a:latin typeface="Times New Roman"/>
                          <a:ea typeface="Times New Roman"/>
                        </a:rPr>
                        <a:t>0.5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1.0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0.5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1.0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Collider ring charge </a:t>
                      </a: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(µC)</a:t>
                      </a:r>
                      <a:endParaRPr lang="en-US" sz="16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3.78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7.56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3.78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7.56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3.78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7.56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Booster cycles</a:t>
                      </a: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46050" algn="l"/>
                          <a:tab pos="247015" algn="ctr"/>
                        </a:tabLs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Booster </a:t>
                      </a:r>
                      <a:r>
                        <a:rPr lang="en-GB" sz="1600" kern="800" dirty="0">
                          <a:effectLst/>
                          <a:latin typeface="Times New Roman"/>
                          <a:ea typeface="Times New Roman"/>
                        </a:rPr>
                        <a:t>extraction energy </a:t>
                      </a: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(GeV/u</a:t>
                      </a:r>
                      <a:r>
                        <a:rPr lang="en-GB" sz="1600" kern="800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7.9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7.9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2.65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2.65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3.55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3.55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Booster extraction momentum (GeV/c/q)</a:t>
                      </a: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8.79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46050" algn="l"/>
                          <a:tab pos="247015" algn="ctr"/>
                        </a:tabLs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8.79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8.79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8.79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8.79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8.79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>
                          <a:effectLst/>
                          <a:latin typeface="Times New Roman"/>
                          <a:ea typeface="Times New Roman"/>
                        </a:rPr>
                        <a:t>Booster </a:t>
                      </a: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ring charge </a:t>
                      </a:r>
                      <a:r>
                        <a:rPr lang="en-GB" sz="1600" kern="800" dirty="0">
                          <a:effectLst/>
                          <a:latin typeface="Times New Roman"/>
                          <a:ea typeface="Times New Roman"/>
                        </a:rPr>
                        <a:t>(µC)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0.14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0.27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0.11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0.27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0.14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0.27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>
                          <a:effectLst/>
                          <a:latin typeface="Times New Roman"/>
                          <a:ea typeface="Times New Roman"/>
                        </a:rPr>
                        <a:t>Normalized emittance, step </a:t>
                      </a: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8 </a:t>
                      </a:r>
                      <a:r>
                        <a:rPr lang="en-GB" sz="1600" kern="800" dirty="0">
                          <a:effectLst/>
                          <a:latin typeface="Times New Roman"/>
                          <a:ea typeface="Times New Roman"/>
                        </a:rPr>
                        <a:t>(µm)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0.5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1.0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1.0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1.5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1.0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1.2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kern="800" dirty="0" smtClean="0">
                          <a:effectLst/>
                          <a:latin typeface="Times New Roman"/>
                          <a:ea typeface="Times New Roman"/>
                        </a:rPr>
                        <a:t>Collider ring SC </a:t>
                      </a:r>
                      <a:r>
                        <a:rPr lang="en-US" sz="1600" kern="800" dirty="0">
                          <a:effectLst/>
                          <a:latin typeface="Times New Roman"/>
                          <a:ea typeface="Times New Roman"/>
                        </a:rPr>
                        <a:t>tune shift, step </a:t>
                      </a:r>
                      <a:r>
                        <a:rPr lang="en-US" sz="1600" kern="800" dirty="0" smtClean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0.09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0.09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0.12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0.15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0.09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0.15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>
                          <a:effectLst/>
                          <a:latin typeface="Times New Roman"/>
                          <a:ea typeface="Times New Roman"/>
                        </a:rPr>
                        <a:t>6σ aperture, step </a:t>
                      </a: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6-8 </a:t>
                      </a:r>
                      <a:r>
                        <a:rPr lang="en-GB" sz="1600" kern="800" dirty="0">
                          <a:effectLst/>
                          <a:latin typeface="Times New Roman"/>
                          <a:ea typeface="Times New Roman"/>
                        </a:rPr>
                        <a:t>(mm)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5.19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7.34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11.7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14.3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10.4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kern="800" dirty="0" smtClean="0">
                          <a:effectLst/>
                          <a:latin typeface="Times New Roman"/>
                          <a:ea typeface="Times New Roman"/>
                        </a:rPr>
                        <a:t>11.4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5626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7.9GeV booster energy is sufficient at least for 1.5A proton  and 1.0A </a:t>
            </a:r>
            <a:r>
              <a:rPr lang="en-US" dirty="0" err="1" smtClean="0"/>
              <a:t>Pb</a:t>
            </a:r>
            <a:r>
              <a:rPr lang="en-US" dirty="0" smtClean="0"/>
              <a:t> beam current in collider ring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59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Choosing the Harmonic Number for Bunch Splitting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621CD-FDE4-4A9C-867E-F9942A440963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162657"/>
              </p:ext>
            </p:extLst>
          </p:nvPr>
        </p:nvGraphicFramePr>
        <p:xfrm>
          <a:off x="512776" y="838200"/>
          <a:ext cx="8229600" cy="356057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2600"/>
                <a:gridCol w="762000"/>
                <a:gridCol w="952500"/>
                <a:gridCol w="952500"/>
                <a:gridCol w="952500"/>
                <a:gridCol w="952500"/>
                <a:gridCol w="952500"/>
                <a:gridCol w="952500"/>
              </a:tblGrid>
              <a:tr h="327886">
                <a:tc gridSpan="2"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3584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7886">
                <a:tc gridSpan="2"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Circumference (m)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2267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2257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7886">
                <a:tc gridSpan="2"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</a:t>
                      </a:r>
                      <a:r>
                        <a:rPr lang="en-US" sz="14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7886">
                <a:tc gridSpan="2"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Occupied long bunches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788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Gap length (ns, ×2)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472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378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9495">
                <a:tc rowSpan="2"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Linac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Energy for 0.5A </a:t>
                      </a:r>
                      <a:r>
                        <a:rPr lang="en-US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400" baseline="-25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(MeV/u) 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Pb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9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Proton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788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Linac Energy for 1.0A 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(MeV/u) 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Times" pitchFamily="18" charset="0"/>
                        </a:rPr>
                        <a:t>Pb</a:t>
                      </a:r>
                      <a:endParaRPr lang="en-US" sz="1400" dirty="0">
                        <a:latin typeface="Times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7886">
                <a:tc vMerge="1">
                  <a:txBody>
                    <a:bodyPr/>
                    <a:lstStyle/>
                    <a:p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" pitchFamily="18" charset="0"/>
                        </a:rPr>
                        <a:t>Proton</a:t>
                      </a:r>
                      <a:endParaRPr lang="en-US" sz="1400" dirty="0">
                        <a:latin typeface="Times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7886">
                <a:tc gridSpan="2"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Occupied short bunches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3136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3328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7886">
                <a:tc gridSpan="2"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Split scheme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×3</a:t>
                      </a:r>
                      <a:r>
                        <a:rPr lang="en-US" sz="14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×5</a:t>
                      </a:r>
                      <a:r>
                        <a:rPr lang="en-US" sz="14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×5×3×2</a:t>
                      </a:r>
                      <a:r>
                        <a:rPr lang="en-US" sz="14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×5×3</a:t>
                      </a:r>
                      <a:r>
                        <a:rPr lang="en-US" sz="14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×2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×7×2</a:t>
                      </a:r>
                      <a:r>
                        <a:rPr lang="en-US" sz="14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×2</a:t>
                      </a:r>
                      <a:r>
                        <a:rPr lang="en-US" sz="14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×7×2</a:t>
                      </a:r>
                      <a:r>
                        <a:rPr lang="en-US" sz="14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own Arrow 5"/>
          <p:cNvSpPr/>
          <p:nvPr/>
        </p:nvSpPr>
        <p:spPr>
          <a:xfrm>
            <a:off x="4627576" y="4453176"/>
            <a:ext cx="484632" cy="381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14800" y="4834176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Plenty of options to reduce bunch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reprate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Fits the current linac energy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7010400" y="4354085"/>
            <a:ext cx="484632" cy="3810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98564" y="4735085"/>
            <a:ext cx="114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Binary split, might be the easiest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292" y="4464963"/>
            <a:ext cx="40455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Assuming using sinusoidal RF bucket for bunch splitting,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factor&gt;4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splitting is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Barrier bucket might help, but needs extensive R&amp;D.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Circumference is ~100m longer than baseline 2150m, might be perfect for additional length needed. 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next choice is </a:t>
            </a: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=3840 (2418m) with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=30(2</a:t>
            </a:r>
            <a:r>
              <a:rPr lang="en-US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split) and 40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3×2</a:t>
            </a:r>
            <a:r>
              <a:rPr lang="en-US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split)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9941" y="4735085"/>
            <a:ext cx="979755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Satogata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62400" y="5653771"/>
            <a:ext cx="5265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Booster circumference can be 1/10 of collider ring (Nh</a:t>
            </a:r>
            <a:r>
              <a:rPr lang="en-US" sz="1400" baseline="-25000" dirty="0" smtClean="0"/>
              <a:t>0</a:t>
            </a:r>
            <a:r>
              <a:rPr lang="en-US" sz="1400" dirty="0" smtClean="0"/>
              <a:t>=30 or 40), close to the current figure-8 design; or 1/14 to 1/16 of the collider ring (Nh</a:t>
            </a:r>
            <a:r>
              <a:rPr lang="en-US" sz="1400" baseline="-25000" dirty="0" smtClean="0"/>
              <a:t>0</a:t>
            </a:r>
            <a:r>
              <a:rPr lang="en-US" sz="1400" dirty="0" smtClean="0"/>
              <a:t>=28-32), which may require to change to racetrack design.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7859940" y="5188238"/>
            <a:ext cx="877163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Bogacz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19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Ion Linac and Sources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621CD-FDE4-4A9C-867E-F9942A440963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1116007" y="1016075"/>
            <a:ext cx="7099932" cy="1319896"/>
            <a:chOff x="244286" y="4918498"/>
            <a:chExt cx="3021547" cy="561715"/>
          </a:xfrm>
        </p:grpSpPr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244286" y="5362329"/>
              <a:ext cx="655561" cy="1178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Ion sources</a:t>
              </a:r>
              <a:endPara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" name="Group 7"/>
            <p:cNvGrpSpPr>
              <a:grpSpLocks noChangeAspect="1"/>
            </p:cNvGrpSpPr>
            <p:nvPr/>
          </p:nvGrpSpPr>
          <p:grpSpPr>
            <a:xfrm>
              <a:off x="339753" y="4918498"/>
              <a:ext cx="2926080" cy="443841"/>
              <a:chOff x="339753" y="4875782"/>
              <a:chExt cx="2430278" cy="368635"/>
            </a:xfrm>
          </p:grpSpPr>
          <p:sp>
            <p:nvSpPr>
              <p:cNvPr id="29" name="Rounded Rectangle 23"/>
              <p:cNvSpPr>
                <a:spLocks noChangeArrowheads="1"/>
              </p:cNvSpPr>
              <p:nvPr/>
            </p:nvSpPr>
            <p:spPr bwMode="auto">
              <a:xfrm>
                <a:off x="2245929" y="5026842"/>
                <a:ext cx="524102" cy="90496"/>
              </a:xfrm>
              <a:prstGeom prst="roundRect">
                <a:avLst>
                  <a:gd name="adj" fmla="val 16667"/>
                </a:avLst>
              </a:prstGeom>
              <a:solidFill>
                <a:srgbClr val="6CBAFF"/>
              </a:solidFill>
              <a:ln w="12699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9pPr>
              </a:lstStyle>
              <a:p>
                <a:pPr algn="ctr"/>
                <a:endPara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TextBox 6"/>
              <p:cNvSpPr txBox="1">
                <a:spLocks noChangeArrowheads="1"/>
              </p:cNvSpPr>
              <p:nvPr/>
            </p:nvSpPr>
            <p:spPr bwMode="auto">
              <a:xfrm>
                <a:off x="1210433" y="5091271"/>
                <a:ext cx="462252" cy="9790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stripper</a:t>
                </a:r>
                <a:endPara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" name="Group 53"/>
              <p:cNvGrpSpPr>
                <a:grpSpLocks/>
              </p:cNvGrpSpPr>
              <p:nvPr/>
            </p:nvGrpSpPr>
            <p:grpSpPr bwMode="auto">
              <a:xfrm>
                <a:off x="1383232" y="5039647"/>
                <a:ext cx="330769" cy="31136"/>
                <a:chOff x="4470400" y="2962275"/>
                <a:chExt cx="647657" cy="96000"/>
              </a:xfrm>
            </p:grpSpPr>
            <p:cxnSp>
              <p:nvCxnSpPr>
                <p:cNvPr id="30" name="Straight Connector 35"/>
                <p:cNvCxnSpPr>
                  <a:cxnSpLocks noChangeShapeType="1"/>
                </p:cNvCxnSpPr>
                <p:nvPr/>
              </p:nvCxnSpPr>
              <p:spPr bwMode="auto">
                <a:xfrm>
                  <a:off x="4702175" y="2965450"/>
                  <a:ext cx="180932" cy="750"/>
                </a:xfrm>
                <a:prstGeom prst="line">
                  <a:avLst/>
                </a:prstGeom>
                <a:noFill/>
                <a:ln w="38100" algn="ctr">
                  <a:solidFill>
                    <a:srgbClr val="E26B0A"/>
                  </a:solidFill>
                  <a:round/>
                  <a:headEnd/>
                  <a:tailEnd/>
                </a:ln>
              </p:spPr>
            </p:cxnSp>
            <p:cxnSp>
              <p:nvCxnSpPr>
                <p:cNvPr id="31" name="Straight Connector 36"/>
                <p:cNvCxnSpPr>
                  <a:cxnSpLocks noChangeShapeType="1"/>
                </p:cNvCxnSpPr>
                <p:nvPr/>
              </p:nvCxnSpPr>
              <p:spPr bwMode="auto">
                <a:xfrm>
                  <a:off x="4937125" y="3057525"/>
                  <a:ext cx="180932" cy="750"/>
                </a:xfrm>
                <a:prstGeom prst="line">
                  <a:avLst/>
                </a:prstGeom>
                <a:noFill/>
                <a:ln w="38100" algn="ctr">
                  <a:solidFill>
                    <a:srgbClr val="E26B0A"/>
                  </a:solidFill>
                  <a:round/>
                  <a:headEnd/>
                  <a:tailEnd/>
                </a:ln>
              </p:spPr>
            </p:cxnSp>
            <p:cxnSp>
              <p:nvCxnSpPr>
                <p:cNvPr id="32" name="Straight Connector 37"/>
                <p:cNvCxnSpPr>
                  <a:cxnSpLocks noChangeShapeType="1"/>
                </p:cNvCxnSpPr>
                <p:nvPr/>
              </p:nvCxnSpPr>
              <p:spPr bwMode="auto">
                <a:xfrm>
                  <a:off x="4470400" y="3051175"/>
                  <a:ext cx="180932" cy="750"/>
                </a:xfrm>
                <a:prstGeom prst="line">
                  <a:avLst/>
                </a:prstGeom>
                <a:noFill/>
                <a:ln w="38100" algn="ctr">
                  <a:solidFill>
                    <a:srgbClr val="E26B0A"/>
                  </a:solidFill>
                  <a:round/>
                  <a:headEnd/>
                  <a:tailEnd/>
                </a:ln>
              </p:spPr>
            </p:cxnSp>
            <p:cxnSp>
              <p:nvCxnSpPr>
                <p:cNvPr id="33" name="Straight Connector 38"/>
                <p:cNvCxnSpPr>
                  <a:cxnSpLocks noChangeShapeType="1"/>
                </p:cNvCxnSpPr>
                <p:nvPr/>
              </p:nvCxnSpPr>
              <p:spPr bwMode="auto">
                <a:xfrm flipV="1">
                  <a:off x="4638675" y="2962275"/>
                  <a:ext cx="76200" cy="88900"/>
                </a:xfrm>
                <a:prstGeom prst="line">
                  <a:avLst/>
                </a:prstGeom>
                <a:noFill/>
                <a:ln w="38100" algn="ctr">
                  <a:solidFill>
                    <a:srgbClr val="E26B0A"/>
                  </a:solidFill>
                  <a:round/>
                  <a:headEnd/>
                  <a:tailEnd/>
                </a:ln>
              </p:spPr>
            </p:cxnSp>
            <p:cxnSp>
              <p:nvCxnSpPr>
                <p:cNvPr id="34" name="Straight Connector 39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4873625" y="2965450"/>
                  <a:ext cx="76200" cy="88900"/>
                </a:xfrm>
                <a:prstGeom prst="line">
                  <a:avLst/>
                </a:prstGeom>
                <a:noFill/>
                <a:ln w="38100" algn="ctr">
                  <a:solidFill>
                    <a:srgbClr val="E26B0A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11" name="TextBox 10"/>
              <p:cNvSpPr txBox="1">
                <a:spLocks noChangeArrowheads="1"/>
              </p:cNvSpPr>
              <p:nvPr/>
            </p:nvSpPr>
            <p:spPr bwMode="auto">
              <a:xfrm>
                <a:off x="1856022" y="5013339"/>
                <a:ext cx="65295" cy="979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9pPr>
              </a:lstStyle>
              <a:p>
                <a:pPr algn="ctr"/>
                <a:endPara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2" name="Straight Connector 13"/>
              <p:cNvCxnSpPr>
                <a:cxnSpLocks noChangeShapeType="1"/>
              </p:cNvCxnSpPr>
              <p:nvPr/>
            </p:nvCxnSpPr>
            <p:spPr bwMode="auto">
              <a:xfrm>
                <a:off x="545901" y="4962400"/>
                <a:ext cx="0" cy="194016"/>
              </a:xfrm>
              <a:prstGeom prst="line">
                <a:avLst/>
              </a:prstGeom>
              <a:noFill/>
              <a:ln w="38100" algn="ctr">
                <a:solidFill>
                  <a:srgbClr val="E26B0A"/>
                </a:solidFill>
                <a:round/>
                <a:headEnd/>
                <a:tailEnd/>
              </a:ln>
            </p:spPr>
          </p:cxnSp>
          <p:cxnSp>
            <p:nvCxnSpPr>
              <p:cNvPr id="13" name="Straight Connector 14"/>
              <p:cNvCxnSpPr>
                <a:cxnSpLocks noChangeShapeType="1"/>
              </p:cNvCxnSpPr>
              <p:nvPr/>
            </p:nvCxnSpPr>
            <p:spPr bwMode="auto">
              <a:xfrm rot="16200000">
                <a:off x="554873" y="4912350"/>
                <a:ext cx="0" cy="305509"/>
              </a:xfrm>
              <a:prstGeom prst="line">
                <a:avLst/>
              </a:prstGeom>
              <a:noFill/>
              <a:ln w="38100" algn="ctr">
                <a:solidFill>
                  <a:srgbClr val="E26B0A"/>
                </a:solidFill>
                <a:round/>
                <a:headEnd/>
                <a:tailEnd/>
              </a:ln>
            </p:spPr>
          </p:cxnSp>
          <p:sp>
            <p:nvSpPr>
              <p:cNvPr id="14" name="Rectangle 15"/>
              <p:cNvSpPr>
                <a:spLocks noChangeArrowheads="1"/>
              </p:cNvSpPr>
              <p:nvPr/>
            </p:nvSpPr>
            <p:spPr bwMode="auto">
              <a:xfrm>
                <a:off x="339753" y="5041042"/>
                <a:ext cx="103186" cy="49928"/>
              </a:xfrm>
              <a:prstGeom prst="rect">
                <a:avLst/>
              </a:prstGeom>
              <a:solidFill>
                <a:srgbClr val="C0504D"/>
              </a:solidFill>
              <a:ln w="12699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9pPr>
              </a:lstStyle>
              <a:p>
                <a:pPr algn="ctr"/>
                <a:endPara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Rectangle 16"/>
              <p:cNvSpPr>
                <a:spLocks noChangeArrowheads="1"/>
              </p:cNvSpPr>
              <p:nvPr/>
            </p:nvSpPr>
            <p:spPr bwMode="auto">
              <a:xfrm>
                <a:off x="519919" y="4881894"/>
                <a:ext cx="50774" cy="85294"/>
              </a:xfrm>
              <a:prstGeom prst="rect">
                <a:avLst/>
              </a:prstGeom>
              <a:solidFill>
                <a:srgbClr val="C0504D"/>
              </a:solidFill>
              <a:ln w="12699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9pPr>
              </a:lstStyle>
              <a:p>
                <a:pPr algn="ctr"/>
                <a:endPara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Rectangle 17"/>
              <p:cNvSpPr>
                <a:spLocks noChangeArrowheads="1"/>
              </p:cNvSpPr>
              <p:nvPr/>
            </p:nvSpPr>
            <p:spPr bwMode="auto">
              <a:xfrm>
                <a:off x="520773" y="5159123"/>
                <a:ext cx="50774" cy="85294"/>
              </a:xfrm>
              <a:prstGeom prst="rect">
                <a:avLst/>
              </a:prstGeom>
              <a:solidFill>
                <a:srgbClr val="DEA3A2"/>
              </a:solidFill>
              <a:ln w="12699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9pPr>
              </a:lstStyle>
              <a:p>
                <a:pPr algn="ctr"/>
                <a:endPara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Oval 18"/>
              <p:cNvSpPr>
                <a:spLocks noChangeArrowheads="1"/>
              </p:cNvSpPr>
              <p:nvPr/>
            </p:nvSpPr>
            <p:spPr bwMode="auto">
              <a:xfrm>
                <a:off x="501903" y="5018158"/>
                <a:ext cx="94997" cy="93616"/>
              </a:xfrm>
              <a:prstGeom prst="ellipse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699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90488" tIns="44450" rIns="90488" bIns="44450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9pPr>
              </a:lstStyle>
              <a:p>
                <a:pPr algn="ctr"/>
                <a:endPara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Rectangle 19"/>
              <p:cNvSpPr>
                <a:spLocks noChangeArrowheads="1"/>
              </p:cNvSpPr>
              <p:nvPr/>
            </p:nvSpPr>
            <p:spPr bwMode="auto">
              <a:xfrm>
                <a:off x="697663" y="5035958"/>
                <a:ext cx="74489" cy="56669"/>
              </a:xfrm>
              <a:prstGeom prst="rect">
                <a:avLst/>
              </a:prstGeom>
              <a:solidFill>
                <a:srgbClr val="FFC30E"/>
              </a:solidFill>
              <a:ln w="12699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9pPr>
              </a:lstStyle>
              <a:p>
                <a:pPr algn="ctr"/>
                <a:endPara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Rectangle 20"/>
              <p:cNvSpPr>
                <a:spLocks noChangeArrowheads="1"/>
              </p:cNvSpPr>
              <p:nvPr/>
            </p:nvSpPr>
            <p:spPr bwMode="auto">
              <a:xfrm>
                <a:off x="772220" y="5046072"/>
                <a:ext cx="65447" cy="38446"/>
              </a:xfrm>
              <a:prstGeom prst="rect">
                <a:avLst/>
              </a:prstGeom>
              <a:solidFill>
                <a:srgbClr val="8AA235"/>
              </a:solidFill>
              <a:ln w="12699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9pPr>
              </a:lstStyle>
              <a:p>
                <a:pPr algn="ctr"/>
                <a:endPara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Rounded Rectangle 21"/>
              <p:cNvSpPr>
                <a:spLocks noChangeArrowheads="1"/>
              </p:cNvSpPr>
              <p:nvPr/>
            </p:nvSpPr>
            <p:spPr bwMode="auto">
              <a:xfrm>
                <a:off x="836029" y="5022319"/>
                <a:ext cx="183442" cy="90496"/>
              </a:xfrm>
              <a:prstGeom prst="roundRect">
                <a:avLst>
                  <a:gd name="adj" fmla="val 16667"/>
                </a:avLst>
              </a:prstGeom>
              <a:solidFill>
                <a:srgbClr val="FFC30E"/>
              </a:solidFill>
              <a:ln w="12699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9pPr>
              </a:lstStyle>
              <a:p>
                <a:pPr algn="ctr"/>
                <a:endPara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Rounded Rectangle 22"/>
              <p:cNvSpPr>
                <a:spLocks noChangeArrowheads="1"/>
              </p:cNvSpPr>
              <p:nvPr/>
            </p:nvSpPr>
            <p:spPr bwMode="auto">
              <a:xfrm>
                <a:off x="1021962" y="5022647"/>
                <a:ext cx="376942" cy="90496"/>
              </a:xfrm>
              <a:prstGeom prst="roundRect">
                <a:avLst>
                  <a:gd name="adj" fmla="val 16667"/>
                </a:avLst>
              </a:prstGeom>
              <a:solidFill>
                <a:srgbClr val="6CBAFF"/>
              </a:solidFill>
              <a:ln w="12699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9pPr>
              </a:lstStyle>
              <a:p>
                <a:pPr algn="ctr"/>
                <a:endPara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Rounded Rectangle 23"/>
              <p:cNvSpPr>
                <a:spLocks noChangeArrowheads="1"/>
              </p:cNvSpPr>
              <p:nvPr/>
            </p:nvSpPr>
            <p:spPr bwMode="auto">
              <a:xfrm>
                <a:off x="1721827" y="5023899"/>
                <a:ext cx="524102" cy="90496"/>
              </a:xfrm>
              <a:prstGeom prst="roundRect">
                <a:avLst>
                  <a:gd name="adj" fmla="val 16667"/>
                </a:avLst>
              </a:prstGeom>
              <a:solidFill>
                <a:srgbClr val="6CBAFF"/>
              </a:solidFill>
              <a:ln w="12699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488" tIns="44450" rIns="90488" bIns="44450" anchor="ctr"/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9pPr>
              </a:lstStyle>
              <a:p>
                <a:pPr algn="ctr"/>
                <a:endParaRPr lang="en-US" altLang="en-US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3" name="Straight Connector 24"/>
              <p:cNvCxnSpPr>
                <a:cxnSpLocks noChangeShapeType="1"/>
              </p:cNvCxnSpPr>
              <p:nvPr/>
            </p:nvCxnSpPr>
            <p:spPr bwMode="auto">
              <a:xfrm>
                <a:off x="1432678" y="5023899"/>
                <a:ext cx="0" cy="96382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sp>
            <p:nvSpPr>
              <p:cNvPr id="24" name="TextBox 27"/>
              <p:cNvSpPr txBox="1">
                <a:spLocks noChangeArrowheads="1"/>
              </p:cNvSpPr>
              <p:nvPr/>
            </p:nvSpPr>
            <p:spPr bwMode="auto">
              <a:xfrm>
                <a:off x="990600" y="5021828"/>
                <a:ext cx="442078" cy="979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QWR1</a:t>
                </a:r>
                <a:endPara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TextBox 28"/>
              <p:cNvSpPr txBox="1">
                <a:spLocks noChangeArrowheads="1"/>
              </p:cNvSpPr>
              <p:nvPr/>
            </p:nvSpPr>
            <p:spPr bwMode="auto">
              <a:xfrm>
                <a:off x="2269469" y="5021828"/>
                <a:ext cx="477022" cy="979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HWR</a:t>
                </a:r>
                <a:endPara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TextBox 29"/>
              <p:cNvSpPr txBox="1">
                <a:spLocks noChangeArrowheads="1"/>
              </p:cNvSpPr>
              <p:nvPr/>
            </p:nvSpPr>
            <p:spPr bwMode="auto">
              <a:xfrm>
                <a:off x="789516" y="5015234"/>
                <a:ext cx="295451" cy="979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IH</a:t>
                </a:r>
              </a:p>
            </p:txBody>
          </p:sp>
          <p:sp>
            <p:nvSpPr>
              <p:cNvPr id="27" name="TextBox 30"/>
              <p:cNvSpPr txBox="1">
                <a:spLocks noChangeArrowheads="1"/>
              </p:cNvSpPr>
              <p:nvPr/>
            </p:nvSpPr>
            <p:spPr bwMode="auto">
              <a:xfrm>
                <a:off x="517587" y="4875782"/>
                <a:ext cx="393700" cy="979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RFQ</a:t>
                </a:r>
              </a:p>
            </p:txBody>
          </p:sp>
          <p:sp>
            <p:nvSpPr>
              <p:cNvPr id="28" name="TextBox 27"/>
              <p:cNvSpPr txBox="1">
                <a:spLocks noChangeArrowheads="1"/>
              </p:cNvSpPr>
              <p:nvPr/>
            </p:nvSpPr>
            <p:spPr bwMode="auto">
              <a:xfrm>
                <a:off x="1758865" y="5025464"/>
                <a:ext cx="442078" cy="979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QWR2</a:t>
                </a:r>
                <a:endPara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35" name="Content Placeholder 1"/>
          <p:cNvSpPr>
            <a:spLocks noGrp="1"/>
          </p:cNvSpPr>
          <p:nvPr>
            <p:ph idx="1"/>
          </p:nvPr>
        </p:nvSpPr>
        <p:spPr>
          <a:xfrm>
            <a:off x="762000" y="2438400"/>
            <a:ext cx="7772400" cy="3810000"/>
          </a:xfrm>
        </p:spPr>
        <p:txBody>
          <a:bodyPr/>
          <a:lstStyle/>
          <a:p>
            <a:r>
              <a:rPr lang="en-US" sz="1600" dirty="0" smtClean="0">
                <a:latin typeface="+mn-lt"/>
              </a:rPr>
              <a:t>Ion sources can provide ~4mA 0.5ms polarized H</a:t>
            </a:r>
            <a:r>
              <a:rPr lang="en-US" sz="1600" baseline="30000" dirty="0" smtClean="0">
                <a:latin typeface="+mn-lt"/>
              </a:rPr>
              <a:t>-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(~2µC</a:t>
            </a:r>
            <a:r>
              <a:rPr lang="en-US" sz="1600" dirty="0" smtClean="0">
                <a:latin typeface="+mn-lt"/>
              </a:rPr>
              <a:t>) pulses at ~5Hz, or  ~0.02</a:t>
            </a:r>
            <a:r>
              <a:rPr lang="en-US" sz="1600" dirty="0" smtClean="0">
                <a:solidFill>
                  <a:srgbClr val="000000"/>
                </a:solidFill>
                <a:latin typeface="Times"/>
              </a:rPr>
              <a:t>µC per pulse for Pb</a:t>
            </a:r>
            <a:r>
              <a:rPr lang="en-US" sz="1600" baseline="30000" dirty="0" smtClean="0">
                <a:solidFill>
                  <a:srgbClr val="000000"/>
                </a:solidFill>
                <a:latin typeface="Times"/>
              </a:rPr>
              <a:t>32+</a:t>
            </a:r>
            <a:endParaRPr lang="en-US" sz="1600" dirty="0" smtClean="0">
              <a:solidFill>
                <a:srgbClr val="000000"/>
              </a:solidFill>
              <a:latin typeface="Times"/>
            </a:endParaRPr>
          </a:p>
          <a:p>
            <a:r>
              <a:rPr lang="en-US" sz="1600" dirty="0" smtClean="0">
                <a:latin typeface="+mn-lt"/>
              </a:rPr>
              <a:t>The linac has a warm front end, three 7-cavity QWR cryomodules and two 7-cavity HWR cryomodules. </a:t>
            </a:r>
            <a:r>
              <a:rPr lang="en-US" sz="1600" dirty="0" err="1" smtClean="0">
                <a:latin typeface="+mn-lt"/>
              </a:rPr>
              <a:t>Pb</a:t>
            </a:r>
            <a:r>
              <a:rPr lang="en-US" sz="1600" dirty="0" smtClean="0">
                <a:latin typeface="+mn-lt"/>
              </a:rPr>
              <a:t> charge will be stripped once in the linac at ~8.2MeV/u to Pb</a:t>
            </a:r>
            <a:r>
              <a:rPr lang="en-US" sz="1600" baseline="30000" dirty="0" smtClean="0">
                <a:latin typeface="+mn-lt"/>
              </a:rPr>
              <a:t>61+</a:t>
            </a:r>
            <a:r>
              <a:rPr lang="en-US" sz="1600" dirty="0" smtClean="0">
                <a:latin typeface="+mn-lt"/>
              </a:rPr>
              <a:t>, The output energy from the linac is 42MeV/u for </a:t>
            </a:r>
            <a:r>
              <a:rPr lang="en-US" sz="1600" dirty="0" err="1" smtClean="0">
                <a:latin typeface="+mn-lt"/>
              </a:rPr>
              <a:t>Pb</a:t>
            </a:r>
            <a:r>
              <a:rPr lang="en-US" sz="1600" dirty="0" smtClean="0">
                <a:latin typeface="+mn-lt"/>
              </a:rPr>
              <a:t> and 130MeV for H</a:t>
            </a:r>
            <a:r>
              <a:rPr lang="en-US" sz="1600" baseline="30000" dirty="0" smtClean="0">
                <a:latin typeface="+mn-lt"/>
              </a:rPr>
              <a:t>-</a:t>
            </a:r>
            <a:r>
              <a:rPr lang="en-US" sz="1600" dirty="0" smtClean="0">
                <a:latin typeface="+mn-lt"/>
              </a:rPr>
              <a:t>.</a:t>
            </a:r>
          </a:p>
          <a:p>
            <a:r>
              <a:rPr lang="en-US" sz="1600" dirty="0" smtClean="0">
                <a:latin typeface="+mn-lt"/>
              </a:rPr>
              <a:t>Currently SRF linac is the most cost-effective option, and can be upgrade by adding CMs.</a:t>
            </a:r>
          </a:p>
          <a:p>
            <a:r>
              <a:rPr lang="en-US" sz="1600" dirty="0" smtClean="0">
                <a:latin typeface="+mn-lt"/>
              </a:rPr>
              <a:t>Adding one more HWR CM can increase </a:t>
            </a:r>
            <a:r>
              <a:rPr lang="en-US" sz="1600" dirty="0" err="1" smtClean="0">
                <a:latin typeface="+mn-lt"/>
              </a:rPr>
              <a:t>Pb</a:t>
            </a:r>
            <a:r>
              <a:rPr lang="en-US" sz="1600" dirty="0" smtClean="0">
                <a:latin typeface="+mn-lt"/>
              </a:rPr>
              <a:t> energy to ~55MeV, sufficient to finish 0.5A collider beam injection in 26-28 booster cycles. </a:t>
            </a:r>
          </a:p>
          <a:p>
            <a:r>
              <a:rPr lang="en-US" dirty="0" smtClean="0">
                <a:latin typeface="+mn-lt"/>
              </a:rPr>
              <a:t>Considering the charge stripping efficiency, the booster can finish proton accumulation in a single pulse.</a:t>
            </a:r>
          </a:p>
          <a:p>
            <a:r>
              <a:rPr lang="en-US" dirty="0" smtClean="0">
                <a:latin typeface="+mn-lt"/>
              </a:rPr>
              <a:t>For </a:t>
            </a:r>
            <a:r>
              <a:rPr lang="en-US" dirty="0" err="1" smtClean="0">
                <a:latin typeface="+mn-lt"/>
              </a:rPr>
              <a:t>Pb</a:t>
            </a:r>
            <a:r>
              <a:rPr lang="en-US" dirty="0" smtClean="0">
                <a:latin typeface="+mn-lt"/>
              </a:rPr>
              <a:t>, each strip-injection cycle may take 10s of pulses, or several seconds. More study on the strip-injection is needed.</a:t>
            </a:r>
            <a:endParaRPr lang="en-US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63321" y="1922932"/>
            <a:ext cx="1095172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Mustapha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32336" y="1922932"/>
            <a:ext cx="1107996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Dudnikov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6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914400"/>
            <a:ext cx="7772400" cy="20574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Synchronizing low </a:t>
            </a:r>
            <a:r>
              <a:rPr lang="el-GR" dirty="0" smtClean="0">
                <a:latin typeface="+mn-lt"/>
              </a:rPr>
              <a:t>β</a:t>
            </a:r>
            <a:r>
              <a:rPr lang="en-US" dirty="0" smtClean="0">
                <a:latin typeface="+mn-lt"/>
              </a:rPr>
              <a:t> ion beam with electron beam may need to change harmonic number in the collider ring by increment of 1, by a total of up to 10. Conventional bunch splitting scheme for certain </a:t>
            </a:r>
            <a:r>
              <a:rPr lang="en-US" dirty="0" err="1" smtClean="0">
                <a:latin typeface="+mn-lt"/>
              </a:rPr>
              <a:t>Nh</a:t>
            </a:r>
            <a:r>
              <a:rPr lang="en-US" dirty="0" smtClean="0">
                <a:latin typeface="+mn-lt"/>
              </a:rPr>
              <a:t> will not work for Nh+1 (Barrier bucket may work, but needs extensive R&amp;D).</a:t>
            </a:r>
          </a:p>
          <a:p>
            <a:r>
              <a:rPr lang="en-US" dirty="0" smtClean="0">
                <a:latin typeface="+mn-lt"/>
              </a:rPr>
              <a:t>We may split the bunch to </a:t>
            </a:r>
            <a:r>
              <a:rPr lang="en-US" dirty="0" err="1" smtClean="0">
                <a:latin typeface="+mn-lt"/>
              </a:rPr>
              <a:t>Nh</a:t>
            </a:r>
            <a:r>
              <a:rPr lang="en-US" dirty="0" smtClean="0">
                <a:latin typeface="+mn-lt"/>
              </a:rPr>
              <a:t>, and add extra buckets in the gap by ramping the RF frequency and jump phase in the gap. 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>
                <a:latin typeface="Comic Sans MS" panose="030F0702030302020204" pitchFamily="66" charset="0"/>
              </a:rPr>
              <a:t>Adding Extra Bucket for Different </a:t>
            </a:r>
            <a:r>
              <a:rPr lang="en-US" sz="2000" dirty="0" err="1" smtClean="0">
                <a:latin typeface="Comic Sans MS" panose="030F0702030302020204" pitchFamily="66" charset="0"/>
              </a:rPr>
              <a:t>Nh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621CD-FDE4-4A9C-867E-F9942A440963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209800" y="3657600"/>
            <a:ext cx="3581400" cy="304800"/>
          </a:xfrm>
          <a:prstGeom prst="rect">
            <a:avLst/>
          </a:prstGeom>
          <a:solidFill>
            <a:srgbClr val="3399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19774" y="3657600"/>
            <a:ext cx="885825" cy="304800"/>
          </a:xfrm>
          <a:prstGeom prst="rect">
            <a:avLst/>
          </a:prstGeom>
          <a:noFill/>
          <a:ln w="444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3011268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Filled with bunch train, </a:t>
            </a:r>
          </a:p>
          <a:p>
            <a:r>
              <a:rPr lang="en-US" dirty="0" smtClean="0"/>
              <a:t>1-1/Nh</a:t>
            </a:r>
            <a:r>
              <a:rPr lang="en-US" baseline="-25000" dirty="0" smtClean="0"/>
              <a:t>0</a:t>
            </a:r>
            <a:r>
              <a:rPr lang="en-US" dirty="0" smtClean="0"/>
              <a:t> circumference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10250" y="2971800"/>
            <a:ext cx="2266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Gap, </a:t>
            </a:r>
          </a:p>
          <a:p>
            <a:r>
              <a:rPr lang="en-US" dirty="0" smtClean="0"/>
              <a:t>1/Nh</a:t>
            </a:r>
            <a:r>
              <a:rPr lang="en-US" baseline="-25000" dirty="0" smtClean="0"/>
              <a:t>0</a:t>
            </a:r>
            <a:r>
              <a:rPr lang="en-US" dirty="0" smtClean="0"/>
              <a:t> circumference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6415" y="4023241"/>
            <a:ext cx="2063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 splitting to </a:t>
            </a:r>
            <a:r>
              <a:rPr lang="en-US" dirty="0" err="1" smtClean="0"/>
              <a:t>Nh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59748" y="402848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3408" y="4023241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46415" y="4512709"/>
            <a:ext cx="2012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Ramping frequency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200400" y="4499135"/>
                <a:ext cx="9872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𝑓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4499135"/>
                <a:ext cx="987258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167255" y="4444842"/>
                <a:ext cx="19874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𝑁h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−1)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𝑓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7255" y="4444842"/>
                <a:ext cx="1987467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204309" y="5055062"/>
            <a:ext cx="1935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Ramping complete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027770" y="5055062"/>
                <a:ext cx="12025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/Nh</a:t>
                </a:r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7770" y="5055062"/>
                <a:ext cx="1202509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523" t="-6557" r="-3553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238750" y="4930605"/>
                <a:ext cx="1844479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(1−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𝑁h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𝑁h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750" y="4930605"/>
                <a:ext cx="1844479" cy="61824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092774" y="5764531"/>
                <a:ext cx="12025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/Nh</a:t>
                </a:r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2774" y="5764531"/>
                <a:ext cx="1202509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010" t="-6667" r="-3535" b="-2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484041" y="5781675"/>
                <a:ext cx="12025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/Nh</a:t>
                </a:r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4041" y="5781675"/>
                <a:ext cx="1202509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1523" t="-6557" r="-3553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369095" y="5747150"/>
            <a:ext cx="144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Bucket added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45129" y="4930605"/>
            <a:ext cx="20226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Up to 360° phase jump </a:t>
            </a:r>
            <a:r>
              <a:rPr lang="en-US" sz="1400" dirty="0"/>
              <a:t>within ~200ns </a:t>
            </a:r>
            <a:r>
              <a:rPr lang="en-US" sz="1400" dirty="0" smtClean="0"/>
              <a:t>for a low voltage cavity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7103964" y="4345247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Harmonic number kept at </a:t>
            </a:r>
            <a:r>
              <a:rPr lang="en-US" sz="1400" dirty="0" err="1" smtClean="0"/>
              <a:t>Nh</a:t>
            </a:r>
            <a:r>
              <a:rPr lang="en-US" sz="1400" dirty="0" smtClean="0"/>
              <a:t> during ramp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7083229" y="5781675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Harmonic number jump to Nh+1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210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JLab_PowerPoint1">
  <a:themeElements>
    <a:clrScheme name="JLab_PowerPoint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JLab_PowerPoint1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JLab_PowerPoint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22309</TotalTime>
  <Words>1641</Words>
  <Application>Microsoft Office PowerPoint</Application>
  <PresentationFormat>On-screen Show (4:3)</PresentationFormat>
  <Paragraphs>377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1_JLab_PowerPoint1</vt:lpstr>
      <vt:lpstr>Equation</vt:lpstr>
      <vt:lpstr>Preliminary MEIC Ion Beam Formation Scheme </vt:lpstr>
      <vt:lpstr>Overview of the MEIC Ion Complex</vt:lpstr>
      <vt:lpstr>Ion Complex</vt:lpstr>
      <vt:lpstr>Ion Beam Formation Cycles</vt:lpstr>
      <vt:lpstr>SC Tune Shift in the Booster at Different Injection Energy</vt:lpstr>
      <vt:lpstr>Ion Collider Ring SC Tune Shift at Injection Energy</vt:lpstr>
      <vt:lpstr>Choosing the Harmonic Number for Bunch Splitting</vt:lpstr>
      <vt:lpstr>Ion Linac and Sources</vt:lpstr>
      <vt:lpstr>Adding Extra Bucket for Different Nh</vt:lpstr>
      <vt:lpstr>Summary and Outlook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Bunch Filling Pattern in CEBAF</dc:title>
  <dc:creator>Jiquan Guo</dc:creator>
  <cp:lastModifiedBy>Jiquan Guo</cp:lastModifiedBy>
  <cp:revision>404</cp:revision>
  <dcterms:created xsi:type="dcterms:W3CDTF">2014-11-18T14:03:43Z</dcterms:created>
  <dcterms:modified xsi:type="dcterms:W3CDTF">2015-10-05T15:13:43Z</dcterms:modified>
</cp:coreProperties>
</file>