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9"/>
  </p:notesMasterIdLst>
  <p:sldIdLst>
    <p:sldId id="315" r:id="rId3"/>
    <p:sldId id="277" r:id="rId4"/>
    <p:sldId id="298" r:id="rId5"/>
    <p:sldId id="311" r:id="rId6"/>
    <p:sldId id="312" r:id="rId7"/>
    <p:sldId id="310" r:id="rId8"/>
    <p:sldId id="300" r:id="rId9"/>
    <p:sldId id="299" r:id="rId10"/>
    <p:sldId id="314" r:id="rId11"/>
    <p:sldId id="301" r:id="rId12"/>
    <p:sldId id="304" r:id="rId13"/>
    <p:sldId id="306" r:id="rId14"/>
    <p:sldId id="305" r:id="rId15"/>
    <p:sldId id="313" r:id="rId16"/>
    <p:sldId id="307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1" autoAdjust="0"/>
    <p:restoredTop sz="94667" autoAdjust="0"/>
  </p:normalViewPr>
  <p:slideViewPr>
    <p:cSldViewPr snapToGrid="0" snapToObjects="1">
      <p:cViewPr>
        <p:scale>
          <a:sx n="80" d="100"/>
          <a:sy n="80" d="100"/>
        </p:scale>
        <p:origin x="-3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6345E-478F-D643-B0A7-D8AC1981887F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7364-2D89-D14B-AC20-465C0F4FD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A7364-2D89-D14B-AC20-465C0F4FD0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3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53" y="8685863"/>
            <a:ext cx="2971593" cy="456574"/>
          </a:xfrm>
          <a:prstGeom prst="rect">
            <a:avLst/>
          </a:prstGeom>
        </p:spPr>
        <p:txBody>
          <a:bodyPr/>
          <a:lstStyle/>
          <a:p>
            <a:fld id="{F2B41ECC-AEBA-4E00-925B-31BFAFBCE7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81F-F6E9-4D4E-AA56-3E02C36B9E99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1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875E-72FC-472B-BA69-3B7A5321ADEF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BCB5-E052-419D-8C68-60CCDEBE9CB3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2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9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3F7-5129-4E08-A6EF-CAAB8B3C276F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8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0409-77E2-4687-BD08-4FC71B60B0A9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A838-9E25-4EC1-9928-3B8E37869BD5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6E8-6FE8-491F-BC28-9739E405A884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9894-D9E0-4ED7-AA7C-FC89E0A686C2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4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7754-AE5C-4EE4-975C-00D54FB07398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C1D7-30A6-4B15-81A1-1AA6B96FDE5A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19F7-559A-4CD7-8B87-C224D89ACA1A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3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4B7EB06A-6486-43D9-AD7B-26DA74AB9359}" type="datetime1">
              <a:rPr lang="en-US" smtClean="0">
                <a:solidFill>
                  <a:prstClr val="white"/>
                </a:solidFill>
              </a:rPr>
              <a:t>10/7/2015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0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85000"/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" b="16137"/>
          <a:stretch/>
        </p:blipFill>
        <p:spPr>
          <a:xfrm>
            <a:off x="0" y="639777"/>
            <a:ext cx="9144000" cy="5369651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200" y="6096000"/>
            <a:ext cx="8001000" cy="6591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US" altLang="en-US" sz="21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PEPII Magnet Feasibility in the MEIC ECR</a:t>
            </a:r>
            <a:endParaRPr lang="en-US" altLang="en-US" sz="21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en-US" sz="1600" b="1" dirty="0" smtClean="0">
                <a:solidFill>
                  <a:prstClr val="white"/>
                </a:solidFill>
                <a:cs typeface="Arial" charset="0"/>
              </a:rPr>
              <a:t>Tommy Hiatt – MEIC Collaboration 10/07/2015</a:t>
            </a:r>
            <a:endParaRPr lang="en-US" sz="1600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46778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1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Quadrupole Analysis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017558"/>
            <a:ext cx="5712031" cy="341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r="27822"/>
          <a:stretch/>
        </p:blipFill>
        <p:spPr>
          <a:xfrm>
            <a:off x="4815939" y="811271"/>
            <a:ext cx="4289961" cy="35439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7" y="735953"/>
            <a:ext cx="6369611" cy="5508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“4Q22” and “4Q29” ‘93 CDR</a:t>
            </a:r>
          </a:p>
          <a:p>
            <a:pPr lvl="1"/>
            <a:r>
              <a:rPr lang="en-US" sz="2000" dirty="0" smtClean="0"/>
              <a:t>Both quads have the same cross </a:t>
            </a:r>
          </a:p>
          <a:p>
            <a:pPr marL="457200" lvl="1" indent="0">
              <a:buNone/>
            </a:pPr>
            <a:r>
              <a:rPr lang="en-US" sz="2000" dirty="0" smtClean="0"/>
              <a:t>section </a:t>
            </a:r>
          </a:p>
          <a:p>
            <a:pPr lvl="1"/>
            <a:r>
              <a:rPr lang="en-US" sz="2000" dirty="0" smtClean="0"/>
              <a:t>17.7T/m @ 330 A  </a:t>
            </a:r>
          </a:p>
          <a:p>
            <a:pPr lvl="1"/>
            <a:r>
              <a:rPr lang="en-US" sz="2000" dirty="0" smtClean="0"/>
              <a:t>~6% saturation </a:t>
            </a:r>
          </a:p>
          <a:p>
            <a:pPr lvl="1"/>
            <a:r>
              <a:rPr lang="en-US" sz="2000" dirty="0" smtClean="0"/>
              <a:t>~11°C </a:t>
            </a:r>
            <a:r>
              <a:rPr lang="en-US" sz="2000" dirty="0" err="1" smtClean="0"/>
              <a:t>dT</a:t>
            </a:r>
            <a:r>
              <a:rPr lang="en-US" sz="2000" dirty="0" smtClean="0"/>
              <a:t> @ 100 </a:t>
            </a:r>
            <a:r>
              <a:rPr lang="en-US" sz="2000" dirty="0" err="1" smtClean="0"/>
              <a:t>psid</a:t>
            </a:r>
            <a:r>
              <a:rPr lang="en-US" sz="2000" dirty="0" smtClean="0"/>
              <a:t> per coil</a:t>
            </a:r>
          </a:p>
          <a:p>
            <a:endParaRPr lang="en-US" sz="2400" dirty="0" smtClean="0"/>
          </a:p>
        </p:txBody>
      </p:sp>
      <p:sp>
        <p:nvSpPr>
          <p:cNvPr id="10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10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2181" y="4454014"/>
            <a:ext cx="3296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 smtClean="0">
                <a:solidFill>
                  <a:srgbClr val="0070C0"/>
                </a:solidFill>
              </a:rPr>
              <a:t>Most PEP-II quads used in the MEIC baseline design have the gradient lower than 14 T/m at 10 GeV. There are some quads running close to 17T/m, but their gradients can be (hopefully) reduced by the optics adjustment in the future.  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Quadrupole Analysis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46" y="826265"/>
            <a:ext cx="8466463" cy="5508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“4Q22” and “4Q29” –’93 CDR name</a:t>
            </a:r>
          </a:p>
          <a:p>
            <a:pPr lvl="1"/>
            <a:r>
              <a:rPr lang="en-US" sz="2000" dirty="0" smtClean="0"/>
              <a:t>Harmonics taken at 4.49 cm (88%) aperture at 5, 10 and 12 GeV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11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3" y="1930708"/>
            <a:ext cx="5709019" cy="42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Sextupole Analysis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9" y="3154346"/>
            <a:ext cx="5622019" cy="3290521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7" y="841113"/>
            <a:ext cx="3663538" cy="28303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30" y="735953"/>
            <a:ext cx="6532934" cy="5508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“10SD”/”10SF” ‘93 CDR name</a:t>
            </a:r>
          </a:p>
          <a:p>
            <a:pPr lvl="1"/>
            <a:r>
              <a:rPr lang="en-US" sz="2000" dirty="0" smtClean="0"/>
              <a:t>Documentation doesn’t distinguish “10SD”       from “10SF”</a:t>
            </a:r>
          </a:p>
          <a:p>
            <a:pPr lvl="1"/>
            <a:r>
              <a:rPr lang="en-US" sz="2000" dirty="0" smtClean="0"/>
              <a:t>210 T/m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@ 260A  </a:t>
            </a:r>
          </a:p>
          <a:p>
            <a:pPr lvl="1"/>
            <a:r>
              <a:rPr lang="en-US" sz="2000" dirty="0" smtClean="0"/>
              <a:t>&lt;0.5% saturation </a:t>
            </a:r>
          </a:p>
          <a:p>
            <a:pPr lvl="1"/>
            <a:r>
              <a:rPr lang="en-US" sz="2000" dirty="0" smtClean="0"/>
              <a:t>~7°C </a:t>
            </a:r>
            <a:r>
              <a:rPr lang="en-US" sz="2000" dirty="0" err="1" smtClean="0"/>
              <a:t>dT</a:t>
            </a:r>
            <a:r>
              <a:rPr lang="en-US" sz="2000" dirty="0" smtClean="0"/>
              <a:t> @ 100 </a:t>
            </a:r>
            <a:r>
              <a:rPr lang="en-US" sz="2000" dirty="0" err="1" smtClean="0"/>
              <a:t>psid</a:t>
            </a:r>
            <a:r>
              <a:rPr lang="en-US" sz="2000" dirty="0" smtClean="0"/>
              <a:t> per coil</a:t>
            </a:r>
          </a:p>
          <a:p>
            <a:endParaRPr lang="en-US" sz="2400" dirty="0" smtClean="0"/>
          </a:p>
        </p:txBody>
      </p:sp>
      <p:sp>
        <p:nvSpPr>
          <p:cNvPr id="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12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98" y="1923803"/>
            <a:ext cx="6252932" cy="413057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98" y="1695107"/>
            <a:ext cx="6252932" cy="453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Sextupole Analysis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78" y="735953"/>
            <a:ext cx="8181271" cy="5508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“10SD”/”10SF” – ’93 CDR name</a:t>
            </a:r>
          </a:p>
          <a:p>
            <a:pPr lvl="1"/>
            <a:r>
              <a:rPr lang="en-US" sz="1900" dirty="0" smtClean="0"/>
              <a:t>Harmonics taken at 5.65 cm (94%) aperture at 5, 10 and 12 GeV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13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Sextupole Analysis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55" y="735953"/>
            <a:ext cx="8226668" cy="5508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Max achievable sextupole field ~360 T/m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lvl="1"/>
            <a:r>
              <a:rPr lang="en-US" sz="2000" dirty="0" smtClean="0"/>
              <a:t>Saturation limits field</a:t>
            </a:r>
          </a:p>
          <a:p>
            <a:pPr lvl="1"/>
            <a:r>
              <a:rPr lang="en-US" sz="2000" dirty="0" smtClean="0"/>
              <a:t>Joule heating reaches allowable 40 C </a:t>
            </a:r>
            <a:r>
              <a:rPr lang="en-US" sz="2000" dirty="0" err="1" smtClean="0"/>
              <a:t>dT</a:t>
            </a:r>
            <a:r>
              <a:rPr lang="en-US" sz="2000" dirty="0" smtClean="0"/>
              <a:t> (assuming 100psid 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" y="1959276"/>
            <a:ext cx="7204328" cy="44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14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Future Plans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6265"/>
            <a:ext cx="8077200" cy="42505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plan is to continue to evolve our understanding of repurposing issues</a:t>
            </a:r>
          </a:p>
          <a:p>
            <a:r>
              <a:rPr lang="en-US" sz="2400" dirty="0" smtClean="0"/>
              <a:t>A magnet team will visit the PEPII ring </a:t>
            </a:r>
          </a:p>
          <a:p>
            <a:pPr lvl="1"/>
            <a:r>
              <a:rPr lang="en-US" sz="2000" dirty="0" smtClean="0"/>
              <a:t>Count magnets</a:t>
            </a:r>
          </a:p>
          <a:p>
            <a:pPr lvl="1"/>
            <a:r>
              <a:rPr lang="en-US" sz="2000" dirty="0" smtClean="0"/>
              <a:t>Visually examine magnets in situ</a:t>
            </a:r>
          </a:p>
          <a:p>
            <a:pPr lvl="2"/>
            <a:r>
              <a:rPr lang="en-US" sz="1800" dirty="0" smtClean="0"/>
              <a:t>Maybe even </a:t>
            </a:r>
            <a:r>
              <a:rPr lang="en-US" sz="1800" dirty="0" err="1" smtClean="0"/>
              <a:t>hipot</a:t>
            </a:r>
            <a:r>
              <a:rPr lang="en-US" sz="1800" dirty="0" smtClean="0"/>
              <a:t> or flow check some of the magnets</a:t>
            </a:r>
            <a:endParaRPr lang="en-US" dirty="0" smtClean="0"/>
          </a:p>
          <a:p>
            <a:r>
              <a:rPr lang="en-US" sz="2400" dirty="0" smtClean="0"/>
              <a:t>Several magnets (at least one of each type) will be identified for removal and shipment to JLab</a:t>
            </a:r>
          </a:p>
          <a:p>
            <a:r>
              <a:rPr lang="en-US" sz="2400" dirty="0" smtClean="0"/>
              <a:t>Magnets will be assessed and measured at JLab</a:t>
            </a:r>
          </a:p>
          <a:p>
            <a:pPr lvl="1"/>
            <a:r>
              <a:rPr lang="en-US" sz="2000" dirty="0"/>
              <a:t>U</a:t>
            </a:r>
            <a:r>
              <a:rPr lang="en-US" sz="2000" dirty="0" smtClean="0"/>
              <a:t>nderstand the full scope of refurbishment </a:t>
            </a:r>
            <a:r>
              <a:rPr lang="en-US" sz="2000" dirty="0"/>
              <a:t>requirements </a:t>
            </a:r>
            <a:endParaRPr lang="en-US" sz="2000" dirty="0" smtClean="0"/>
          </a:p>
          <a:p>
            <a:pPr lvl="1"/>
            <a:r>
              <a:rPr lang="en-US" sz="2000" dirty="0" smtClean="0"/>
              <a:t>Understand field characteristics </a:t>
            </a:r>
          </a:p>
          <a:p>
            <a:pPr lvl="2"/>
            <a:r>
              <a:rPr lang="en-US" sz="1800" dirty="0" smtClean="0"/>
              <a:t>Compare to models</a:t>
            </a:r>
          </a:p>
          <a:p>
            <a:pPr lvl="2"/>
            <a:r>
              <a:rPr lang="en-US" sz="1800" dirty="0" smtClean="0"/>
              <a:t>Provide harmonic and strength information to CASA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15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7" y="826265"/>
            <a:ext cx="8769427" cy="425056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Confirmed that all of the PEPII magnets can achieve the field strength requirements prescribed in the Dec 2014 deck</a:t>
            </a:r>
          </a:p>
          <a:p>
            <a:r>
              <a:rPr lang="en-US" sz="2400" dirty="0" smtClean="0"/>
              <a:t>Confirmed that all of the magnets can be sufficiently cooled at those field strengths (</a:t>
            </a:r>
            <a:r>
              <a:rPr lang="en-US" sz="2400" dirty="0"/>
              <a:t>LCW </a:t>
            </a:r>
            <a:r>
              <a:rPr lang="en-US" sz="2400" dirty="0" smtClean="0"/>
              <a:t>temperature rise less </a:t>
            </a:r>
            <a:r>
              <a:rPr lang="en-US" sz="2400" dirty="0"/>
              <a:t>than 40 °</a:t>
            </a:r>
            <a:r>
              <a:rPr lang="en-US" sz="2400" dirty="0" smtClean="0"/>
              <a:t>C per coil)</a:t>
            </a:r>
          </a:p>
          <a:p>
            <a:r>
              <a:rPr lang="en-US" sz="2400" dirty="0" smtClean="0"/>
              <a:t>A magnet team will visit the PEPII ring to count and examine magnets</a:t>
            </a:r>
          </a:p>
          <a:p>
            <a:r>
              <a:rPr lang="en-US" sz="2400" dirty="0" smtClean="0"/>
              <a:t>Any shortages in magnet availability can be handled in conjunction with new magnet procurements</a:t>
            </a:r>
          </a:p>
          <a:p>
            <a:r>
              <a:rPr lang="en-US" sz="2400" dirty="0"/>
              <a:t>Several magnets (at least one of each type) will be identified for removal and shipment to JLab</a:t>
            </a:r>
          </a:p>
          <a:p>
            <a:pPr lvl="1"/>
            <a:r>
              <a:rPr lang="en-US" sz="2000" dirty="0" smtClean="0"/>
              <a:t>Magnets will be assessed and measured to understand the full scope of refurbishment requirements and field characteristics</a:t>
            </a:r>
          </a:p>
        </p:txBody>
      </p:sp>
      <p:sp>
        <p:nvSpPr>
          <p:cNvPr id="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16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Introduction</a:t>
            </a:r>
            <a:endParaRPr lang="en-US" sz="3200" dirty="0"/>
          </a:p>
        </p:txBody>
      </p:sp>
      <p:grpSp>
        <p:nvGrpSpPr>
          <p:cNvPr id="4" name="Group 7"/>
          <p:cNvGrpSpPr/>
          <p:nvPr/>
        </p:nvGrpSpPr>
        <p:grpSpPr>
          <a:xfrm>
            <a:off x="3286392" y="934131"/>
            <a:ext cx="5851102" cy="4616476"/>
            <a:chOff x="-735939" y="2432128"/>
            <a:chExt cx="4219575" cy="3762375"/>
          </a:xfrm>
        </p:grpSpPr>
        <p:pic>
          <p:nvPicPr>
            <p:cNvPr id="5" name="Picture 4" descr="Screen Shot 2014-12-13 at 16.03.5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35939" y="2432128"/>
              <a:ext cx="4219575" cy="37623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0968875">
              <a:off x="719725" y="3724084"/>
              <a:ext cx="794113" cy="624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 rot="19625555">
              <a:off x="788896" y="4022156"/>
              <a:ext cx="987845" cy="624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 rot="20968875">
              <a:off x="1180745" y="4371981"/>
              <a:ext cx="7941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</a:p>
          </p:txBody>
        </p:sp>
        <p:sp>
          <p:nvSpPr>
            <p:cNvPr id="9" name="TextBox 39"/>
            <p:cNvSpPr txBox="1">
              <a:spLocks noChangeArrowheads="1"/>
            </p:cNvSpPr>
            <p:nvPr/>
          </p:nvSpPr>
          <p:spPr bwMode="auto">
            <a:xfrm>
              <a:off x="1268551" y="4684525"/>
              <a:ext cx="8604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>
                  <a:solidFill>
                    <a:srgbClr val="FF0000"/>
                  </a:solidFill>
                </a:rPr>
                <a:t>Ion Source</a:t>
              </a:r>
            </a:p>
          </p:txBody>
        </p:sp>
        <p:sp>
          <p:nvSpPr>
            <p:cNvPr id="10" name="TextBox 41"/>
            <p:cNvSpPr txBox="1">
              <a:spLocks noChangeArrowheads="1"/>
            </p:cNvSpPr>
            <p:nvPr/>
          </p:nvSpPr>
          <p:spPr bwMode="auto">
            <a:xfrm>
              <a:off x="574223" y="3992375"/>
              <a:ext cx="6848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en-US" sz="1200" b="1" dirty="0">
                  <a:solidFill>
                    <a:srgbClr val="FF0000"/>
                  </a:solidFill>
                </a:rPr>
                <a:t>Booster</a:t>
              </a: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1354894" y="4370365"/>
              <a:ext cx="5104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 err="1" smtClean="0">
                  <a:solidFill>
                    <a:srgbClr val="FF0000"/>
                  </a:solidFill>
                </a:rPr>
                <a:t>Linac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40"/>
            <p:cNvGrpSpPr/>
            <p:nvPr/>
          </p:nvGrpSpPr>
          <p:grpSpPr>
            <a:xfrm>
              <a:off x="964302" y="4019471"/>
              <a:ext cx="533203" cy="513978"/>
              <a:chOff x="4204705" y="3020667"/>
              <a:chExt cx="533203" cy="513978"/>
            </a:xfrm>
          </p:grpSpPr>
          <p:sp>
            <p:nvSpPr>
              <p:cNvPr id="18" name="Arc 12"/>
              <p:cNvSpPr>
                <a:spLocks/>
              </p:cNvSpPr>
              <p:nvPr/>
            </p:nvSpPr>
            <p:spPr bwMode="auto">
              <a:xfrm rot="17723535">
                <a:off x="4524390" y="3021461"/>
                <a:ext cx="214312" cy="212724"/>
              </a:xfrm>
              <a:custGeom>
                <a:avLst/>
                <a:gdLst>
                  <a:gd name="T0" fmla="*/ 82401 w 212726"/>
                  <a:gd name="T1" fmla="*/ 2877 h 212727"/>
                  <a:gd name="T2" fmla="*/ 107156 w 212726"/>
                  <a:gd name="T3" fmla="*/ 106363 h 212727"/>
                  <a:gd name="T4" fmla="*/ 1687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  <a:lnTo>
                      <a:pt x="106363" y="106364"/>
                    </a:lnTo>
                    <a:lnTo>
                      <a:pt x="81791" y="2877"/>
                    </a:lnTo>
                    <a:close/>
                  </a:path>
                  <a:path w="212726" h="212727" fill="none">
                    <a:moveTo>
                      <a:pt x="81791" y="2877"/>
                    </a:moveTo>
                    <a:lnTo>
                      <a:pt x="81791" y="2877"/>
                    </a:lnTo>
                    <a:cubicBezTo>
                      <a:pt x="89841" y="965"/>
                      <a:pt x="98088" y="-1"/>
                      <a:pt x="106363" y="-1"/>
                    </a:cubicBezTo>
                    <a:cubicBezTo>
                      <a:pt x="165105" y="0"/>
                      <a:pt x="212726" y="47620"/>
                      <a:pt x="212726" y="106364"/>
                    </a:cubicBezTo>
                    <a:cubicBezTo>
                      <a:pt x="212726" y="165107"/>
                      <a:pt x="165105" y="212728"/>
                      <a:pt x="106363" y="212728"/>
                    </a:cubicBezTo>
                    <a:cubicBezTo>
                      <a:pt x="70077" y="212727"/>
                      <a:pt x="36295" y="194230"/>
                      <a:pt x="16750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Arc 13"/>
              <p:cNvSpPr>
                <a:spLocks/>
              </p:cNvSpPr>
              <p:nvPr/>
            </p:nvSpPr>
            <p:spPr bwMode="auto">
              <a:xfrm rot="17723535" flipH="1" flipV="1">
                <a:off x="4205498" y="3322714"/>
                <a:ext cx="211138" cy="212724"/>
              </a:xfrm>
              <a:custGeom>
                <a:avLst/>
                <a:gdLst>
                  <a:gd name="T0" fmla="*/ 82821 w 212726"/>
                  <a:gd name="T1" fmla="*/ 2499 h 212727"/>
                  <a:gd name="T2" fmla="*/ 105569 w 212726"/>
                  <a:gd name="T3" fmla="*/ 106363 h 212727"/>
                  <a:gd name="T4" fmla="*/ 16626 w 212726"/>
                  <a:gd name="T5" fmla="*/ 163657 h 212727"/>
                  <a:gd name="T6" fmla="*/ 11796480 60000 65536"/>
                  <a:gd name="T7" fmla="*/ 11796480 60000 65536"/>
                  <a:gd name="T8" fmla="*/ 17694720 60000 65536"/>
                  <a:gd name="T9" fmla="*/ 16751 w 212726"/>
                  <a:gd name="T10" fmla="*/ 0 h 212727"/>
                  <a:gd name="T11" fmla="*/ 212726 w 212726"/>
                  <a:gd name="T12" fmla="*/ 212727 h 212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726" h="212727" stroke="0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  <a:lnTo>
                      <a:pt x="106363" y="106364"/>
                    </a:lnTo>
                    <a:lnTo>
                      <a:pt x="83444" y="2499"/>
                    </a:lnTo>
                    <a:close/>
                  </a:path>
                  <a:path w="212726" h="212727" fill="none">
                    <a:moveTo>
                      <a:pt x="83444" y="2499"/>
                    </a:moveTo>
                    <a:lnTo>
                      <a:pt x="83443" y="2498"/>
                    </a:lnTo>
                    <a:cubicBezTo>
                      <a:pt x="90970" y="837"/>
                      <a:pt x="98656" y="-1"/>
                      <a:pt x="106364" y="-1"/>
                    </a:cubicBezTo>
                    <a:cubicBezTo>
                      <a:pt x="165106" y="0"/>
                      <a:pt x="212727" y="47620"/>
                      <a:pt x="212727" y="106364"/>
                    </a:cubicBezTo>
                    <a:cubicBezTo>
                      <a:pt x="212727" y="165107"/>
                      <a:pt x="165106" y="212728"/>
                      <a:pt x="106364" y="212728"/>
                    </a:cubicBezTo>
                    <a:cubicBezTo>
                      <a:pt x="70078" y="212727"/>
                      <a:pt x="36296" y="194230"/>
                      <a:pt x="16751" y="163658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0" name="Straight Connector 15"/>
              <p:cNvCxnSpPr>
                <a:cxnSpLocks noChangeShapeType="1"/>
              </p:cNvCxnSpPr>
              <p:nvPr/>
            </p:nvCxnSpPr>
            <p:spPr bwMode="auto">
              <a:xfrm rot="17723535" flipH="1">
                <a:off x="4273662" y="3257275"/>
                <a:ext cx="390525" cy="52387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" name="Straight Connector 17"/>
              <p:cNvCxnSpPr>
                <a:cxnSpLocks noChangeShapeType="1"/>
                <a:endCxn id="18" idx="2"/>
              </p:cNvCxnSpPr>
              <p:nvPr/>
            </p:nvCxnSpPr>
            <p:spPr bwMode="auto">
              <a:xfrm rot="17723535">
                <a:off x="4348324" y="3138552"/>
                <a:ext cx="235951" cy="282719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3" name="Rectangle 99"/>
            <p:cNvSpPr>
              <a:spLocks noChangeArrowheads="1"/>
            </p:cNvSpPr>
            <p:nvPr/>
          </p:nvSpPr>
          <p:spPr bwMode="auto">
            <a:xfrm rot="13838454">
              <a:off x="2063896" y="4752751"/>
              <a:ext cx="118978" cy="10953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Rectangle 100"/>
            <p:cNvSpPr>
              <a:spLocks noChangeArrowheads="1"/>
            </p:cNvSpPr>
            <p:nvPr/>
          </p:nvSpPr>
          <p:spPr bwMode="auto">
            <a:xfrm rot="13767973">
              <a:off x="1685302" y="4470612"/>
              <a:ext cx="369676" cy="673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Straight Connector 54"/>
            <p:cNvCxnSpPr>
              <a:cxnSpLocks noChangeShapeType="1"/>
            </p:cNvCxnSpPr>
            <p:nvPr/>
          </p:nvCxnSpPr>
          <p:spPr bwMode="auto">
            <a:xfrm rot="16478584" flipH="1">
              <a:off x="1462655" y="4063958"/>
              <a:ext cx="304876" cy="305127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6" name="Arc 12"/>
            <p:cNvSpPr>
              <a:spLocks/>
            </p:cNvSpPr>
            <p:nvPr/>
          </p:nvSpPr>
          <p:spPr bwMode="auto">
            <a:xfrm rot="11827163">
              <a:off x="488850" y="3656844"/>
              <a:ext cx="1157140" cy="595586"/>
            </a:xfrm>
            <a:custGeom>
              <a:avLst/>
              <a:gdLst>
                <a:gd name="T0" fmla="*/ 82401 w 212726"/>
                <a:gd name="T1" fmla="*/ 2877 h 212727"/>
                <a:gd name="T2" fmla="*/ 107156 w 212726"/>
                <a:gd name="T3" fmla="*/ 106363 h 212727"/>
                <a:gd name="T4" fmla="*/ 16876 w 212726"/>
                <a:gd name="T5" fmla="*/ 163657 h 212727"/>
                <a:gd name="T6" fmla="*/ 11796480 60000 65536"/>
                <a:gd name="T7" fmla="*/ 11796480 60000 65536"/>
                <a:gd name="T8" fmla="*/ 17694720 60000 65536"/>
                <a:gd name="T9" fmla="*/ 16751 w 212726"/>
                <a:gd name="T10" fmla="*/ 0 h 212727"/>
                <a:gd name="T11" fmla="*/ 212726 w 212726"/>
                <a:gd name="T12" fmla="*/ 212727 h 212727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5" fmla="*/ 0 w 195976"/>
                <a:gd name="connsiteY5" fmla="*/ 163659 h 212729"/>
                <a:gd name="connsiteX6" fmla="*/ 89613 w 195976"/>
                <a:gd name="connsiteY6" fmla="*/ 106365 h 212729"/>
                <a:gd name="connsiteX7" fmla="*/ 65041 w 195976"/>
                <a:gd name="connsiteY7" fmla="*/ 2878 h 212729"/>
                <a:gd name="connsiteX0" fmla="*/ 65041 w 195976"/>
                <a:gd name="connsiteY0" fmla="*/ 2878 h 212729"/>
                <a:gd name="connsiteX1" fmla="*/ 65041 w 195976"/>
                <a:gd name="connsiteY1" fmla="*/ 2878 h 212729"/>
                <a:gd name="connsiteX2" fmla="*/ 89613 w 195976"/>
                <a:gd name="connsiteY2" fmla="*/ 0 h 212729"/>
                <a:gd name="connsiteX3" fmla="*/ 195976 w 195976"/>
                <a:gd name="connsiteY3" fmla="*/ 106365 h 212729"/>
                <a:gd name="connsiteX4" fmla="*/ 89613 w 195976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0 w 130935"/>
                <a:gd name="connsiteY0" fmla="*/ 2878 h 212729"/>
                <a:gd name="connsiteX1" fmla="*/ 24572 w 130935"/>
                <a:gd name="connsiteY1" fmla="*/ 0 h 212729"/>
                <a:gd name="connsiteX2" fmla="*/ 130935 w 130935"/>
                <a:gd name="connsiteY2" fmla="*/ 106365 h 212729"/>
                <a:gd name="connsiteX3" fmla="*/ 24572 w 130935"/>
                <a:gd name="connsiteY3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24572 w 130935"/>
                <a:gd name="connsiteY0" fmla="*/ 0 h 212729"/>
                <a:gd name="connsiteX1" fmla="*/ 130935 w 130935"/>
                <a:gd name="connsiteY1" fmla="*/ 106365 h 212729"/>
                <a:gd name="connsiteX2" fmla="*/ 24572 w 130935"/>
                <a:gd name="connsiteY2" fmla="*/ 212729 h 212729"/>
                <a:gd name="connsiteX0" fmla="*/ 0 w 130935"/>
                <a:gd name="connsiteY0" fmla="*/ 2878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6" fmla="*/ 0 w 130935"/>
                <a:gd name="connsiteY6" fmla="*/ 2878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0935"/>
                <a:gd name="connsiteY0" fmla="*/ 106365 h 212729"/>
                <a:gd name="connsiteX1" fmla="*/ 0 w 130935"/>
                <a:gd name="connsiteY1" fmla="*/ 2878 h 212729"/>
                <a:gd name="connsiteX2" fmla="*/ 24572 w 130935"/>
                <a:gd name="connsiteY2" fmla="*/ 0 h 212729"/>
                <a:gd name="connsiteX3" fmla="*/ 130935 w 130935"/>
                <a:gd name="connsiteY3" fmla="*/ 106365 h 212729"/>
                <a:gd name="connsiteX4" fmla="*/ 24572 w 130935"/>
                <a:gd name="connsiteY4" fmla="*/ 212729 h 212729"/>
                <a:gd name="connsiteX5" fmla="*/ 24572 w 130935"/>
                <a:gd name="connsiteY5" fmla="*/ 106365 h 212729"/>
                <a:gd name="connsiteX0" fmla="*/ 130935 w 130935"/>
                <a:gd name="connsiteY0" fmla="*/ 106365 h 212729"/>
                <a:gd name="connsiteX1" fmla="*/ 24572 w 130935"/>
                <a:gd name="connsiteY1" fmla="*/ 212729 h 212729"/>
                <a:gd name="connsiteX0" fmla="*/ 24572 w 131066"/>
                <a:gd name="connsiteY0" fmla="*/ 103487 h 209851"/>
                <a:gd name="connsiteX1" fmla="*/ 0 w 131066"/>
                <a:gd name="connsiteY1" fmla="*/ 0 h 209851"/>
                <a:gd name="connsiteX2" fmla="*/ 130935 w 131066"/>
                <a:gd name="connsiteY2" fmla="*/ 103487 h 209851"/>
                <a:gd name="connsiteX3" fmla="*/ 24572 w 131066"/>
                <a:gd name="connsiteY3" fmla="*/ 209851 h 209851"/>
                <a:gd name="connsiteX4" fmla="*/ 24572 w 131066"/>
                <a:gd name="connsiteY4" fmla="*/ 103487 h 209851"/>
                <a:gd name="connsiteX0" fmla="*/ 130935 w 131066"/>
                <a:gd name="connsiteY0" fmla="*/ 103487 h 209851"/>
                <a:gd name="connsiteX1" fmla="*/ 24572 w 131066"/>
                <a:gd name="connsiteY1" fmla="*/ 209851 h 209851"/>
                <a:gd name="connsiteX0" fmla="*/ 7045 w 113539"/>
                <a:gd name="connsiteY0" fmla="*/ 0 h 106364"/>
                <a:gd name="connsiteX1" fmla="*/ 113408 w 113539"/>
                <a:gd name="connsiteY1" fmla="*/ 0 h 106364"/>
                <a:gd name="connsiteX2" fmla="*/ 7045 w 113539"/>
                <a:gd name="connsiteY2" fmla="*/ 106364 h 106364"/>
                <a:gd name="connsiteX3" fmla="*/ 7045 w 113539"/>
                <a:gd name="connsiteY3" fmla="*/ 0 h 106364"/>
                <a:gd name="connsiteX0" fmla="*/ 113408 w 113539"/>
                <a:gd name="connsiteY0" fmla="*/ 0 h 106364"/>
                <a:gd name="connsiteX1" fmla="*/ 7045 w 113539"/>
                <a:gd name="connsiteY1" fmla="*/ 106364 h 106364"/>
                <a:gd name="connsiteX0" fmla="*/ 7045 w 114609"/>
                <a:gd name="connsiteY0" fmla="*/ 19102 h 125466"/>
                <a:gd name="connsiteX1" fmla="*/ 113408 w 114609"/>
                <a:gd name="connsiteY1" fmla="*/ 19102 h 125466"/>
                <a:gd name="connsiteX2" fmla="*/ 7045 w 114609"/>
                <a:gd name="connsiteY2" fmla="*/ 125466 h 125466"/>
                <a:gd name="connsiteX3" fmla="*/ 7045 w 114609"/>
                <a:gd name="connsiteY3" fmla="*/ 19102 h 125466"/>
                <a:gd name="connsiteX0" fmla="*/ 113408 w 114609"/>
                <a:gd name="connsiteY0" fmla="*/ 19102 h 125466"/>
                <a:gd name="connsiteX1" fmla="*/ 7045 w 114609"/>
                <a:gd name="connsiteY1" fmla="*/ 125466 h 125466"/>
                <a:gd name="connsiteX0" fmla="*/ 7045 w 116947"/>
                <a:gd name="connsiteY0" fmla="*/ 14579 h 120943"/>
                <a:gd name="connsiteX1" fmla="*/ 113408 w 116947"/>
                <a:gd name="connsiteY1" fmla="*/ 14579 h 120943"/>
                <a:gd name="connsiteX2" fmla="*/ 7045 w 116947"/>
                <a:gd name="connsiteY2" fmla="*/ 120943 h 120943"/>
                <a:gd name="connsiteX3" fmla="*/ 7045 w 116947"/>
                <a:gd name="connsiteY3" fmla="*/ 14579 h 120943"/>
                <a:gd name="connsiteX0" fmla="*/ 113408 w 116947"/>
                <a:gd name="connsiteY0" fmla="*/ 14579 h 120943"/>
                <a:gd name="connsiteX1" fmla="*/ 7045 w 116947"/>
                <a:gd name="connsiteY1" fmla="*/ 120943 h 120943"/>
                <a:gd name="connsiteX0" fmla="*/ 7045 w 113631"/>
                <a:gd name="connsiteY0" fmla="*/ 43231 h 149595"/>
                <a:gd name="connsiteX1" fmla="*/ 113408 w 113631"/>
                <a:gd name="connsiteY1" fmla="*/ 43231 h 149595"/>
                <a:gd name="connsiteX2" fmla="*/ 7045 w 113631"/>
                <a:gd name="connsiteY2" fmla="*/ 149595 h 149595"/>
                <a:gd name="connsiteX3" fmla="*/ 7045 w 113631"/>
                <a:gd name="connsiteY3" fmla="*/ 43231 h 149595"/>
                <a:gd name="connsiteX0" fmla="*/ 113408 w 113631"/>
                <a:gd name="connsiteY0" fmla="*/ 43231 h 149595"/>
                <a:gd name="connsiteX1" fmla="*/ 7045 w 113631"/>
                <a:gd name="connsiteY1" fmla="*/ 149595 h 149595"/>
                <a:gd name="connsiteX0" fmla="*/ 71034 w 111065"/>
                <a:gd name="connsiteY0" fmla="*/ 0 h 183367"/>
                <a:gd name="connsiteX1" fmla="*/ 106676 w 111065"/>
                <a:gd name="connsiteY1" fmla="*/ 75780 h 183367"/>
                <a:gd name="connsiteX2" fmla="*/ 313 w 111065"/>
                <a:gd name="connsiteY2" fmla="*/ 182144 h 183367"/>
                <a:gd name="connsiteX3" fmla="*/ 71034 w 111065"/>
                <a:gd name="connsiteY3" fmla="*/ 0 h 183367"/>
                <a:gd name="connsiteX0" fmla="*/ 106676 w 111065"/>
                <a:gd name="connsiteY0" fmla="*/ 75780 h 183367"/>
                <a:gd name="connsiteX1" fmla="*/ 313 w 111065"/>
                <a:gd name="connsiteY1" fmla="*/ 182144 h 183367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2" fmla="*/ 95920 w 106675"/>
                <a:gd name="connsiteY2" fmla="*/ 0 h 151526"/>
                <a:gd name="connsiteX0" fmla="*/ 106675 w 106675"/>
                <a:gd name="connsiteY0" fmla="*/ 43939 h 151526"/>
                <a:gd name="connsiteX1" fmla="*/ 312 w 106675"/>
                <a:gd name="connsiteY1" fmla="*/ 150303 h 151526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2" fmla="*/ 95920 w 106675"/>
                <a:gd name="connsiteY2" fmla="*/ 11844 h 163370"/>
                <a:gd name="connsiteX3" fmla="*/ 96067 w 106675"/>
                <a:gd name="connsiteY3" fmla="*/ 9455 h 163370"/>
                <a:gd name="connsiteX0" fmla="*/ 106675 w 106675"/>
                <a:gd name="connsiteY0" fmla="*/ 55783 h 163370"/>
                <a:gd name="connsiteX1" fmla="*/ 312 w 106675"/>
                <a:gd name="connsiteY1" fmla="*/ 162147 h 163370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2" fmla="*/ 95920 w 115515"/>
                <a:gd name="connsiteY2" fmla="*/ 8569 h 160095"/>
                <a:gd name="connsiteX3" fmla="*/ 115515 w 115515"/>
                <a:gd name="connsiteY3" fmla="*/ 22015 h 160095"/>
                <a:gd name="connsiteX0" fmla="*/ 106675 w 115515"/>
                <a:gd name="connsiteY0" fmla="*/ 52508 h 160095"/>
                <a:gd name="connsiteX1" fmla="*/ 312 w 115515"/>
                <a:gd name="connsiteY1" fmla="*/ 158872 h 160095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2" fmla="*/ 95920 w 108078"/>
                <a:gd name="connsiteY2" fmla="*/ 5726 h 157252"/>
                <a:gd name="connsiteX3" fmla="*/ 107559 w 108078"/>
                <a:gd name="connsiteY3" fmla="*/ 47448 h 157252"/>
                <a:gd name="connsiteX0" fmla="*/ 106675 w 108078"/>
                <a:gd name="connsiteY0" fmla="*/ 49665 h 157252"/>
                <a:gd name="connsiteX1" fmla="*/ 312 w 108078"/>
                <a:gd name="connsiteY1" fmla="*/ 156029 h 157252"/>
                <a:gd name="connsiteX0" fmla="*/ 176201 w 177604"/>
                <a:gd name="connsiteY0" fmla="*/ 49665 h 157252"/>
                <a:gd name="connsiteX1" fmla="*/ 69838 w 177604"/>
                <a:gd name="connsiteY1" fmla="*/ 156029 h 157252"/>
                <a:gd name="connsiteX2" fmla="*/ 165446 w 177604"/>
                <a:gd name="connsiteY2" fmla="*/ 5726 h 157252"/>
                <a:gd name="connsiteX3" fmla="*/ 177085 w 177604"/>
                <a:gd name="connsiteY3" fmla="*/ 47448 h 157252"/>
                <a:gd name="connsiteX0" fmla="*/ 176201 w 177604"/>
                <a:gd name="connsiteY0" fmla="*/ 49665 h 157252"/>
                <a:gd name="connsiteX1" fmla="*/ 0 w 177604"/>
                <a:gd name="connsiteY1" fmla="*/ 137932 h 157252"/>
                <a:gd name="connsiteX0" fmla="*/ 176201 w 177604"/>
                <a:gd name="connsiteY0" fmla="*/ 49665 h 195515"/>
                <a:gd name="connsiteX1" fmla="*/ 69838 w 177604"/>
                <a:gd name="connsiteY1" fmla="*/ 156029 h 195515"/>
                <a:gd name="connsiteX2" fmla="*/ 165446 w 177604"/>
                <a:gd name="connsiteY2" fmla="*/ 5726 h 195515"/>
                <a:gd name="connsiteX3" fmla="*/ 177085 w 177604"/>
                <a:gd name="connsiteY3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206339"/>
                <a:gd name="connsiteY0" fmla="*/ 49665 h 195515"/>
                <a:gd name="connsiteX1" fmla="*/ 69838 w 206339"/>
                <a:gd name="connsiteY1" fmla="*/ 156029 h 195515"/>
                <a:gd name="connsiteX2" fmla="*/ 165446 w 206339"/>
                <a:gd name="connsiteY2" fmla="*/ 5726 h 195515"/>
                <a:gd name="connsiteX3" fmla="*/ 177085 w 206339"/>
                <a:gd name="connsiteY3" fmla="*/ 47448 h 195515"/>
                <a:gd name="connsiteX0" fmla="*/ 176201 w 206339"/>
                <a:gd name="connsiteY0" fmla="*/ 49665 h 195515"/>
                <a:gd name="connsiteX1" fmla="*/ 0 w 206339"/>
                <a:gd name="connsiteY1" fmla="*/ 137932 h 195515"/>
                <a:gd name="connsiteX0" fmla="*/ 176201 w 177604"/>
                <a:gd name="connsiteY0" fmla="*/ 49665 h 195515"/>
                <a:gd name="connsiteX1" fmla="*/ 165446 w 177604"/>
                <a:gd name="connsiteY1" fmla="*/ 5726 h 195515"/>
                <a:gd name="connsiteX2" fmla="*/ 177085 w 177604"/>
                <a:gd name="connsiteY2" fmla="*/ 47448 h 195515"/>
                <a:gd name="connsiteX0" fmla="*/ 176201 w 177604"/>
                <a:gd name="connsiteY0" fmla="*/ 49665 h 195515"/>
                <a:gd name="connsiteX1" fmla="*/ 0 w 177604"/>
                <a:gd name="connsiteY1" fmla="*/ 137932 h 195515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0" fmla="*/ 176201 w 177085"/>
                <a:gd name="connsiteY0" fmla="*/ 2217 h 148067"/>
                <a:gd name="connsiteX1" fmla="*/ 177085 w 177085"/>
                <a:gd name="connsiteY1" fmla="*/ 0 h 148067"/>
                <a:gd name="connsiteX0" fmla="*/ 176201 w 177085"/>
                <a:gd name="connsiteY0" fmla="*/ 2217 h 148067"/>
                <a:gd name="connsiteX1" fmla="*/ 0 w 177085"/>
                <a:gd name="connsiteY1" fmla="*/ 90484 h 148067"/>
                <a:gd name="connsiteX2" fmla="*/ 176201 w 177085"/>
                <a:gd name="connsiteY2" fmla="*/ 2217 h 148067"/>
                <a:gd name="connsiteX0" fmla="*/ 176201 w 201088"/>
                <a:gd name="connsiteY0" fmla="*/ 2217 h 148067"/>
                <a:gd name="connsiteX1" fmla="*/ 177085 w 201088"/>
                <a:gd name="connsiteY1" fmla="*/ 0 h 148067"/>
                <a:gd name="connsiteX0" fmla="*/ 176201 w 201088"/>
                <a:gd name="connsiteY0" fmla="*/ 2217 h 148067"/>
                <a:gd name="connsiteX1" fmla="*/ 0 w 201088"/>
                <a:gd name="connsiteY1" fmla="*/ 90484 h 148067"/>
                <a:gd name="connsiteX2" fmla="*/ 201088 w 201088"/>
                <a:gd name="connsiteY2" fmla="*/ 34058 h 148067"/>
                <a:gd name="connsiteX0" fmla="*/ 228826 w 229710"/>
                <a:gd name="connsiteY0" fmla="*/ 2217 h 90489"/>
                <a:gd name="connsiteX1" fmla="*/ 229710 w 229710"/>
                <a:gd name="connsiteY1" fmla="*/ 0 h 90489"/>
                <a:gd name="connsiteX0" fmla="*/ 228826 w 229710"/>
                <a:gd name="connsiteY0" fmla="*/ 2217 h 90489"/>
                <a:gd name="connsiteX1" fmla="*/ 52625 w 229710"/>
                <a:gd name="connsiteY1" fmla="*/ 90484 h 90489"/>
                <a:gd name="connsiteX2" fmla="*/ 0 w 229710"/>
                <a:gd name="connsiteY2" fmla="*/ 6913 h 90489"/>
                <a:gd name="connsiteX0" fmla="*/ 228826 w 229710"/>
                <a:gd name="connsiteY0" fmla="*/ 2217 h 139122"/>
                <a:gd name="connsiteX1" fmla="*/ 229710 w 229710"/>
                <a:gd name="connsiteY1" fmla="*/ 0 h 139122"/>
                <a:gd name="connsiteX0" fmla="*/ 228826 w 229710"/>
                <a:gd name="connsiteY0" fmla="*/ 2217 h 139122"/>
                <a:gd name="connsiteX1" fmla="*/ 115390 w 229710"/>
                <a:gd name="connsiteY1" fmla="*/ 139119 h 139122"/>
                <a:gd name="connsiteX2" fmla="*/ 0 w 229710"/>
                <a:gd name="connsiteY2" fmla="*/ 6913 h 139122"/>
                <a:gd name="connsiteX0" fmla="*/ 228826 w 229710"/>
                <a:gd name="connsiteY0" fmla="*/ 2217 h 139120"/>
                <a:gd name="connsiteX1" fmla="*/ 229710 w 229710"/>
                <a:gd name="connsiteY1" fmla="*/ 0 h 139120"/>
                <a:gd name="connsiteX0" fmla="*/ 228826 w 229710"/>
                <a:gd name="connsiteY0" fmla="*/ 2217 h 139120"/>
                <a:gd name="connsiteX1" fmla="*/ 115390 w 229710"/>
                <a:gd name="connsiteY1" fmla="*/ 139119 h 139120"/>
                <a:gd name="connsiteX2" fmla="*/ 0 w 229710"/>
                <a:gd name="connsiteY2" fmla="*/ 6913 h 139120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39124"/>
                <a:gd name="connsiteX1" fmla="*/ 227058 w 227058"/>
                <a:gd name="connsiteY1" fmla="*/ 0 h 139124"/>
                <a:gd name="connsiteX0" fmla="*/ 226174 w 227058"/>
                <a:gd name="connsiteY0" fmla="*/ 2217 h 139124"/>
                <a:gd name="connsiteX1" fmla="*/ 112738 w 227058"/>
                <a:gd name="connsiteY1" fmla="*/ 139119 h 139124"/>
                <a:gd name="connsiteX2" fmla="*/ 0 w 227058"/>
                <a:gd name="connsiteY2" fmla="*/ 8044 h 139124"/>
                <a:gd name="connsiteX0" fmla="*/ 226174 w 227058"/>
                <a:gd name="connsiteY0" fmla="*/ 2217 h 140255"/>
                <a:gd name="connsiteX1" fmla="*/ 227058 w 227058"/>
                <a:gd name="connsiteY1" fmla="*/ 0 h 140255"/>
                <a:gd name="connsiteX0" fmla="*/ 226174 w 227058"/>
                <a:gd name="connsiteY0" fmla="*/ 2217 h 140255"/>
                <a:gd name="connsiteX1" fmla="*/ 111854 w 227058"/>
                <a:gd name="connsiteY1" fmla="*/ 140250 h 140255"/>
                <a:gd name="connsiteX2" fmla="*/ 0 w 227058"/>
                <a:gd name="connsiteY2" fmla="*/ 8044 h 140255"/>
                <a:gd name="connsiteX0" fmla="*/ 226174 w 227058"/>
                <a:gd name="connsiteY0" fmla="*/ 2217 h 150364"/>
                <a:gd name="connsiteX1" fmla="*/ 227058 w 227058"/>
                <a:gd name="connsiteY1" fmla="*/ 0 h 150364"/>
                <a:gd name="connsiteX0" fmla="*/ 226174 w 227058"/>
                <a:gd name="connsiteY0" fmla="*/ 2217 h 150364"/>
                <a:gd name="connsiteX1" fmla="*/ 111854 w 227058"/>
                <a:gd name="connsiteY1" fmla="*/ 140250 h 150364"/>
                <a:gd name="connsiteX2" fmla="*/ 0 w 227058"/>
                <a:gd name="connsiteY2" fmla="*/ 8044 h 150364"/>
                <a:gd name="connsiteX0" fmla="*/ 226174 w 227058"/>
                <a:gd name="connsiteY0" fmla="*/ 2217 h 140265"/>
                <a:gd name="connsiteX1" fmla="*/ 227058 w 227058"/>
                <a:gd name="connsiteY1" fmla="*/ 0 h 140265"/>
                <a:gd name="connsiteX0" fmla="*/ 226174 w 227058"/>
                <a:gd name="connsiteY0" fmla="*/ 2217 h 140265"/>
                <a:gd name="connsiteX1" fmla="*/ 111854 w 227058"/>
                <a:gd name="connsiteY1" fmla="*/ 140250 h 140265"/>
                <a:gd name="connsiteX2" fmla="*/ 0 w 227058"/>
                <a:gd name="connsiteY2" fmla="*/ 8044 h 140265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27058"/>
                <a:gd name="connsiteY0" fmla="*/ 2217 h 140267"/>
                <a:gd name="connsiteX1" fmla="*/ 227058 w 227058"/>
                <a:gd name="connsiteY1" fmla="*/ 0 h 140267"/>
                <a:gd name="connsiteX0" fmla="*/ 226174 w 227058"/>
                <a:gd name="connsiteY0" fmla="*/ 2217 h 140267"/>
                <a:gd name="connsiteX1" fmla="*/ 111854 w 227058"/>
                <a:gd name="connsiteY1" fmla="*/ 140250 h 140267"/>
                <a:gd name="connsiteX2" fmla="*/ 0 w 227058"/>
                <a:gd name="connsiteY2" fmla="*/ 8044 h 140267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26174 w 246507"/>
                <a:gd name="connsiteY0" fmla="*/ 2217 h 149199"/>
                <a:gd name="connsiteX1" fmla="*/ 227058 w 246507"/>
                <a:gd name="connsiteY1" fmla="*/ 0 h 149199"/>
                <a:gd name="connsiteX0" fmla="*/ 246507 w 246507"/>
                <a:gd name="connsiteY0" fmla="*/ 91570 h 149199"/>
                <a:gd name="connsiteX1" fmla="*/ 111854 w 246507"/>
                <a:gd name="connsiteY1" fmla="*/ 140250 h 149199"/>
                <a:gd name="connsiteX2" fmla="*/ 0 w 246507"/>
                <a:gd name="connsiteY2" fmla="*/ 8044 h 149199"/>
                <a:gd name="connsiteX0" fmla="*/ 201421 w 221754"/>
                <a:gd name="connsiteY0" fmla="*/ 20187 h 169090"/>
                <a:gd name="connsiteX1" fmla="*/ 202305 w 221754"/>
                <a:gd name="connsiteY1" fmla="*/ 17970 h 169090"/>
                <a:gd name="connsiteX0" fmla="*/ 221754 w 221754"/>
                <a:gd name="connsiteY0" fmla="*/ 109540 h 169090"/>
                <a:gd name="connsiteX1" fmla="*/ 87101 w 221754"/>
                <a:gd name="connsiteY1" fmla="*/ 158220 h 169090"/>
                <a:gd name="connsiteX2" fmla="*/ 0 w 221754"/>
                <a:gd name="connsiteY2" fmla="*/ 0 h 169090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01421 w 221754"/>
                <a:gd name="connsiteY0" fmla="*/ 20187 h 179059"/>
                <a:gd name="connsiteX1" fmla="*/ 202305 w 221754"/>
                <a:gd name="connsiteY1" fmla="*/ 17970 h 179059"/>
                <a:gd name="connsiteX0" fmla="*/ 221754 w 221754"/>
                <a:gd name="connsiteY0" fmla="*/ 109540 h 179059"/>
                <a:gd name="connsiteX1" fmla="*/ 87101 w 221754"/>
                <a:gd name="connsiteY1" fmla="*/ 158220 h 179059"/>
                <a:gd name="connsiteX2" fmla="*/ 0 w 221754"/>
                <a:gd name="connsiteY2" fmla="*/ 0 h 179059"/>
                <a:gd name="connsiteX0" fmla="*/ 265954 w 286287"/>
                <a:gd name="connsiteY0" fmla="*/ 2217 h 153616"/>
                <a:gd name="connsiteX1" fmla="*/ 266838 w 286287"/>
                <a:gd name="connsiteY1" fmla="*/ 0 h 153616"/>
                <a:gd name="connsiteX0" fmla="*/ 286287 w 286287"/>
                <a:gd name="connsiteY0" fmla="*/ 91570 h 153616"/>
                <a:gd name="connsiteX1" fmla="*/ 151634 w 286287"/>
                <a:gd name="connsiteY1" fmla="*/ 140250 h 153616"/>
                <a:gd name="connsiteX2" fmla="*/ 0 w 286287"/>
                <a:gd name="connsiteY2" fmla="*/ 99659 h 153616"/>
                <a:gd name="connsiteX0" fmla="*/ 257114 w 277447"/>
                <a:gd name="connsiteY0" fmla="*/ 2217 h 183356"/>
                <a:gd name="connsiteX1" fmla="*/ 257998 w 277447"/>
                <a:gd name="connsiteY1" fmla="*/ 0 h 183356"/>
                <a:gd name="connsiteX0" fmla="*/ 277447 w 277447"/>
                <a:gd name="connsiteY0" fmla="*/ 91570 h 183356"/>
                <a:gd name="connsiteX1" fmla="*/ 142794 w 277447"/>
                <a:gd name="connsiteY1" fmla="*/ 140250 h 183356"/>
                <a:gd name="connsiteX2" fmla="*/ 0 w 277447"/>
                <a:gd name="connsiteY2" fmla="*/ 183356 h 183356"/>
                <a:gd name="connsiteX0" fmla="*/ 257114 w 277447"/>
                <a:gd name="connsiteY0" fmla="*/ 2217 h 236425"/>
                <a:gd name="connsiteX1" fmla="*/ 257998 w 277447"/>
                <a:gd name="connsiteY1" fmla="*/ 0 h 236425"/>
                <a:gd name="connsiteX0" fmla="*/ 277447 w 277447"/>
                <a:gd name="connsiteY0" fmla="*/ 91570 h 236425"/>
                <a:gd name="connsiteX1" fmla="*/ 163126 w 277447"/>
                <a:gd name="connsiteY1" fmla="*/ 234127 h 236425"/>
                <a:gd name="connsiteX2" fmla="*/ 0 w 277447"/>
                <a:gd name="connsiteY2" fmla="*/ 183356 h 236425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8578"/>
                <a:gd name="connsiteX1" fmla="*/ 257998 w 257998"/>
                <a:gd name="connsiteY1" fmla="*/ 0 h 238578"/>
                <a:gd name="connsiteX0" fmla="*/ 223522 w 257998"/>
                <a:gd name="connsiteY0" fmla="*/ 45197 h 238578"/>
                <a:gd name="connsiteX1" fmla="*/ 163126 w 257998"/>
                <a:gd name="connsiteY1" fmla="*/ 234127 h 238578"/>
                <a:gd name="connsiteX2" fmla="*/ 0 w 257998"/>
                <a:gd name="connsiteY2" fmla="*/ 183356 h 238578"/>
                <a:gd name="connsiteX0" fmla="*/ 257114 w 257998"/>
                <a:gd name="connsiteY0" fmla="*/ 2217 h 239277"/>
                <a:gd name="connsiteX1" fmla="*/ 257998 w 257998"/>
                <a:gd name="connsiteY1" fmla="*/ 0 h 239277"/>
                <a:gd name="connsiteX0" fmla="*/ 223522 w 257998"/>
                <a:gd name="connsiteY0" fmla="*/ 45197 h 239277"/>
                <a:gd name="connsiteX1" fmla="*/ 163126 w 257998"/>
                <a:gd name="connsiteY1" fmla="*/ 234127 h 239277"/>
                <a:gd name="connsiteX2" fmla="*/ 0 w 257998"/>
                <a:gd name="connsiteY2" fmla="*/ 183356 h 239277"/>
                <a:gd name="connsiteX0" fmla="*/ 221753 w 222637"/>
                <a:gd name="connsiteY0" fmla="*/ 2217 h 241679"/>
                <a:gd name="connsiteX1" fmla="*/ 222637 w 222637"/>
                <a:gd name="connsiteY1" fmla="*/ 0 h 241679"/>
                <a:gd name="connsiteX0" fmla="*/ 188161 w 222637"/>
                <a:gd name="connsiteY0" fmla="*/ 45197 h 241679"/>
                <a:gd name="connsiteX1" fmla="*/ 127765 w 222637"/>
                <a:gd name="connsiteY1" fmla="*/ 234127 h 241679"/>
                <a:gd name="connsiteX2" fmla="*/ 0 w 222637"/>
                <a:gd name="connsiteY2" fmla="*/ 207108 h 241679"/>
                <a:gd name="connsiteX0" fmla="*/ 221753 w 222637"/>
                <a:gd name="connsiteY0" fmla="*/ 2217 h 229838"/>
                <a:gd name="connsiteX1" fmla="*/ 222637 w 222637"/>
                <a:gd name="connsiteY1" fmla="*/ 0 h 229838"/>
                <a:gd name="connsiteX0" fmla="*/ 188161 w 222637"/>
                <a:gd name="connsiteY0" fmla="*/ 45197 h 229838"/>
                <a:gd name="connsiteX1" fmla="*/ 143677 w 222637"/>
                <a:gd name="connsiteY1" fmla="*/ 220555 h 229838"/>
                <a:gd name="connsiteX2" fmla="*/ 0 w 222637"/>
                <a:gd name="connsiteY2" fmla="*/ 207108 h 229838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85508"/>
                <a:gd name="connsiteY0" fmla="*/ 2217 h 226894"/>
                <a:gd name="connsiteX1" fmla="*/ 185508 w 185508"/>
                <a:gd name="connsiteY1" fmla="*/ 0 h 226894"/>
                <a:gd name="connsiteX0" fmla="*/ 151032 w 185508"/>
                <a:gd name="connsiteY0" fmla="*/ 45197 h 226894"/>
                <a:gd name="connsiteX1" fmla="*/ 106548 w 185508"/>
                <a:gd name="connsiteY1" fmla="*/ 220555 h 226894"/>
                <a:gd name="connsiteX2" fmla="*/ 0 w 185508"/>
                <a:gd name="connsiteY2" fmla="*/ 191273 h 226894"/>
                <a:gd name="connsiteX0" fmla="*/ 184624 w 190433"/>
                <a:gd name="connsiteY0" fmla="*/ 2217 h 226894"/>
                <a:gd name="connsiteX1" fmla="*/ 185508 w 190433"/>
                <a:gd name="connsiteY1" fmla="*/ 0 h 226894"/>
                <a:gd name="connsiteX0" fmla="*/ 151032 w 190433"/>
                <a:gd name="connsiteY0" fmla="*/ 45197 h 226894"/>
                <a:gd name="connsiteX1" fmla="*/ 106548 w 190433"/>
                <a:gd name="connsiteY1" fmla="*/ 220555 h 226894"/>
                <a:gd name="connsiteX2" fmla="*/ 0 w 190433"/>
                <a:gd name="connsiteY2" fmla="*/ 191273 h 226894"/>
                <a:gd name="connsiteX0" fmla="*/ 184624 w 201611"/>
                <a:gd name="connsiteY0" fmla="*/ 2217 h 194122"/>
                <a:gd name="connsiteX1" fmla="*/ 185508 w 201611"/>
                <a:gd name="connsiteY1" fmla="*/ 0 h 194122"/>
                <a:gd name="connsiteX0" fmla="*/ 151032 w 201611"/>
                <a:gd name="connsiteY0" fmla="*/ 45197 h 194122"/>
                <a:gd name="connsiteX1" fmla="*/ 150749 w 201611"/>
                <a:gd name="connsiteY1" fmla="*/ 178707 h 194122"/>
                <a:gd name="connsiteX2" fmla="*/ 0 w 201611"/>
                <a:gd name="connsiteY2" fmla="*/ 191273 h 194122"/>
                <a:gd name="connsiteX0" fmla="*/ 184624 w 210376"/>
                <a:gd name="connsiteY0" fmla="*/ 2217 h 234649"/>
                <a:gd name="connsiteX1" fmla="*/ 185508 w 210376"/>
                <a:gd name="connsiteY1" fmla="*/ 0 h 234649"/>
                <a:gd name="connsiteX0" fmla="*/ 151032 w 210376"/>
                <a:gd name="connsiteY0" fmla="*/ 45197 h 234649"/>
                <a:gd name="connsiteX1" fmla="*/ 150749 w 210376"/>
                <a:gd name="connsiteY1" fmla="*/ 178707 h 234649"/>
                <a:gd name="connsiteX2" fmla="*/ 0 w 210376"/>
                <a:gd name="connsiteY2" fmla="*/ 191273 h 234649"/>
                <a:gd name="connsiteX0" fmla="*/ 184624 w 219726"/>
                <a:gd name="connsiteY0" fmla="*/ 2217 h 221817"/>
                <a:gd name="connsiteX1" fmla="*/ 185508 w 219726"/>
                <a:gd name="connsiteY1" fmla="*/ 0 h 221817"/>
                <a:gd name="connsiteX0" fmla="*/ 151032 w 219726"/>
                <a:gd name="connsiteY0" fmla="*/ 45197 h 221817"/>
                <a:gd name="connsiteX1" fmla="*/ 150749 w 219726"/>
                <a:gd name="connsiteY1" fmla="*/ 178707 h 221817"/>
                <a:gd name="connsiteX2" fmla="*/ 0 w 219726"/>
                <a:gd name="connsiteY2" fmla="*/ 191273 h 221817"/>
                <a:gd name="connsiteX0" fmla="*/ 33875 w 68977"/>
                <a:gd name="connsiteY0" fmla="*/ 2217 h 221817"/>
                <a:gd name="connsiteX1" fmla="*/ 34759 w 68977"/>
                <a:gd name="connsiteY1" fmla="*/ 0 h 221817"/>
                <a:gd name="connsiteX0" fmla="*/ 283 w 68977"/>
                <a:gd name="connsiteY0" fmla="*/ 45197 h 221817"/>
                <a:gd name="connsiteX1" fmla="*/ 0 w 68977"/>
                <a:gd name="connsiteY1" fmla="*/ 178707 h 221817"/>
                <a:gd name="connsiteX0" fmla="*/ 33875 w 93237"/>
                <a:gd name="connsiteY0" fmla="*/ 2217 h 178707"/>
                <a:gd name="connsiteX1" fmla="*/ 34759 w 93237"/>
                <a:gd name="connsiteY1" fmla="*/ 0 h 178707"/>
                <a:gd name="connsiteX0" fmla="*/ 283 w 93237"/>
                <a:gd name="connsiteY0" fmla="*/ 45197 h 178707"/>
                <a:gd name="connsiteX1" fmla="*/ 0 w 93237"/>
                <a:gd name="connsiteY1" fmla="*/ 178707 h 178707"/>
                <a:gd name="connsiteX0" fmla="*/ 33875 w 93897"/>
                <a:gd name="connsiteY0" fmla="*/ 2217 h 178707"/>
                <a:gd name="connsiteX1" fmla="*/ 34759 w 93897"/>
                <a:gd name="connsiteY1" fmla="*/ 0 h 178707"/>
                <a:gd name="connsiteX0" fmla="*/ 283 w 93897"/>
                <a:gd name="connsiteY0" fmla="*/ 45197 h 178707"/>
                <a:gd name="connsiteX1" fmla="*/ 0 w 93897"/>
                <a:gd name="connsiteY1" fmla="*/ 178707 h 178707"/>
                <a:gd name="connsiteX0" fmla="*/ 136234 w 144370"/>
                <a:gd name="connsiteY0" fmla="*/ 2217 h 178707"/>
                <a:gd name="connsiteX1" fmla="*/ 137118 w 144370"/>
                <a:gd name="connsiteY1" fmla="*/ 0 h 178707"/>
                <a:gd name="connsiteX0" fmla="*/ 102642 w 144370"/>
                <a:gd name="connsiteY0" fmla="*/ 45197 h 178707"/>
                <a:gd name="connsiteX1" fmla="*/ 1862 w 144370"/>
                <a:gd name="connsiteY1" fmla="*/ 145903 h 178707"/>
                <a:gd name="connsiteX2" fmla="*/ 102359 w 144370"/>
                <a:gd name="connsiteY2" fmla="*/ 178707 h 178707"/>
                <a:gd name="connsiteX0" fmla="*/ 33875 w 109306"/>
                <a:gd name="connsiteY0" fmla="*/ 2217 h 178707"/>
                <a:gd name="connsiteX1" fmla="*/ 34759 w 109306"/>
                <a:gd name="connsiteY1" fmla="*/ 0 h 178707"/>
                <a:gd name="connsiteX0" fmla="*/ 283 w 109306"/>
                <a:gd name="connsiteY0" fmla="*/ 45197 h 178707"/>
                <a:gd name="connsiteX1" fmla="*/ 90451 w 109306"/>
                <a:gd name="connsiteY1" fmla="*/ 57682 h 178707"/>
                <a:gd name="connsiteX2" fmla="*/ 0 w 109306"/>
                <a:gd name="connsiteY2" fmla="*/ 178707 h 178707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33875 w 99111"/>
                <a:gd name="connsiteY0" fmla="*/ 2217 h 187003"/>
                <a:gd name="connsiteX1" fmla="*/ 34759 w 99111"/>
                <a:gd name="connsiteY1" fmla="*/ 0 h 187003"/>
                <a:gd name="connsiteX0" fmla="*/ 283 w 99111"/>
                <a:gd name="connsiteY0" fmla="*/ 45197 h 187003"/>
                <a:gd name="connsiteX1" fmla="*/ 90451 w 99111"/>
                <a:gd name="connsiteY1" fmla="*/ 57682 h 187003"/>
                <a:gd name="connsiteX2" fmla="*/ 0 w 99111"/>
                <a:gd name="connsiteY2" fmla="*/ 178707 h 187003"/>
                <a:gd name="connsiteX0" fmla="*/ 68963 w 134199"/>
                <a:gd name="connsiteY0" fmla="*/ 2217 h 187003"/>
                <a:gd name="connsiteX1" fmla="*/ 69847 w 134199"/>
                <a:gd name="connsiteY1" fmla="*/ 0 h 187003"/>
                <a:gd name="connsiteX0" fmla="*/ 35371 w 134199"/>
                <a:gd name="connsiteY0" fmla="*/ 45197 h 187003"/>
                <a:gd name="connsiteX1" fmla="*/ 2661 w 134199"/>
                <a:gd name="connsiteY1" fmla="*/ 110841 h 187003"/>
                <a:gd name="connsiteX2" fmla="*/ 125539 w 134199"/>
                <a:gd name="connsiteY2" fmla="*/ 57682 h 187003"/>
                <a:gd name="connsiteX3" fmla="*/ 35088 w 134199"/>
                <a:gd name="connsiteY3" fmla="*/ 178707 h 187003"/>
                <a:gd name="connsiteX0" fmla="*/ 68569 w 133805"/>
                <a:gd name="connsiteY0" fmla="*/ 2217 h 187003"/>
                <a:gd name="connsiteX1" fmla="*/ 69453 w 133805"/>
                <a:gd name="connsiteY1" fmla="*/ 0 h 187003"/>
                <a:gd name="connsiteX0" fmla="*/ 34977 w 133805"/>
                <a:gd name="connsiteY0" fmla="*/ 45197 h 187003"/>
                <a:gd name="connsiteX1" fmla="*/ 2267 w 133805"/>
                <a:gd name="connsiteY1" fmla="*/ 110841 h 187003"/>
                <a:gd name="connsiteX2" fmla="*/ 125145 w 133805"/>
                <a:gd name="connsiteY2" fmla="*/ 57682 h 187003"/>
                <a:gd name="connsiteX3" fmla="*/ 34694 w 133805"/>
                <a:gd name="connsiteY3" fmla="*/ 178707 h 187003"/>
                <a:gd name="connsiteX0" fmla="*/ 142420 w 207656"/>
                <a:gd name="connsiteY0" fmla="*/ 2217 h 187003"/>
                <a:gd name="connsiteX1" fmla="*/ 143304 w 207656"/>
                <a:gd name="connsiteY1" fmla="*/ 0 h 187003"/>
                <a:gd name="connsiteX0" fmla="*/ 108828 w 207656"/>
                <a:gd name="connsiteY0" fmla="*/ 45197 h 187003"/>
                <a:gd name="connsiteX1" fmla="*/ 76118 w 207656"/>
                <a:gd name="connsiteY1" fmla="*/ 110841 h 187003"/>
                <a:gd name="connsiteX2" fmla="*/ 198996 w 207656"/>
                <a:gd name="connsiteY2" fmla="*/ 57682 h 187003"/>
                <a:gd name="connsiteX3" fmla="*/ 108545 w 207656"/>
                <a:gd name="connsiteY3" fmla="*/ 178707 h 187003"/>
                <a:gd name="connsiteX0" fmla="*/ 138405 w 139289"/>
                <a:gd name="connsiteY0" fmla="*/ 2217 h 178707"/>
                <a:gd name="connsiteX1" fmla="*/ 139289 w 139289"/>
                <a:gd name="connsiteY1" fmla="*/ 0 h 178707"/>
                <a:gd name="connsiteX0" fmla="*/ 104813 w 139289"/>
                <a:gd name="connsiteY0" fmla="*/ 45197 h 178707"/>
                <a:gd name="connsiteX1" fmla="*/ 72103 w 139289"/>
                <a:gd name="connsiteY1" fmla="*/ 110841 h 178707"/>
                <a:gd name="connsiteX2" fmla="*/ 104530 w 139289"/>
                <a:gd name="connsiteY2" fmla="*/ 178707 h 178707"/>
                <a:gd name="connsiteX0" fmla="*/ 163398 w 164282"/>
                <a:gd name="connsiteY0" fmla="*/ 2217 h 178707"/>
                <a:gd name="connsiteX1" fmla="*/ 164282 w 164282"/>
                <a:gd name="connsiteY1" fmla="*/ 0 h 178707"/>
                <a:gd name="connsiteX0" fmla="*/ 129806 w 164282"/>
                <a:gd name="connsiteY0" fmla="*/ 45197 h 178707"/>
                <a:gd name="connsiteX1" fmla="*/ 31678 w 164282"/>
                <a:gd name="connsiteY1" fmla="*/ 107448 h 178707"/>
                <a:gd name="connsiteX2" fmla="*/ 129523 w 164282"/>
                <a:gd name="connsiteY2" fmla="*/ 178707 h 178707"/>
                <a:gd name="connsiteX0" fmla="*/ 188886 w 189770"/>
                <a:gd name="connsiteY0" fmla="*/ 2217 h 178707"/>
                <a:gd name="connsiteX1" fmla="*/ 189770 w 189770"/>
                <a:gd name="connsiteY1" fmla="*/ 0 h 178707"/>
                <a:gd name="connsiteX0" fmla="*/ 155294 w 189770"/>
                <a:gd name="connsiteY0" fmla="*/ 45197 h 178707"/>
                <a:gd name="connsiteX1" fmla="*/ 57166 w 189770"/>
                <a:gd name="connsiteY1" fmla="*/ 107448 h 178707"/>
                <a:gd name="connsiteX2" fmla="*/ 155011 w 189770"/>
                <a:gd name="connsiteY2" fmla="*/ 178707 h 178707"/>
                <a:gd name="connsiteX0" fmla="*/ 188886 w 189770"/>
                <a:gd name="connsiteY0" fmla="*/ 2217 h 140251"/>
                <a:gd name="connsiteX1" fmla="*/ 189770 w 189770"/>
                <a:gd name="connsiteY1" fmla="*/ 0 h 140251"/>
                <a:gd name="connsiteX0" fmla="*/ 155294 w 189770"/>
                <a:gd name="connsiteY0" fmla="*/ 45197 h 140251"/>
                <a:gd name="connsiteX1" fmla="*/ 57166 w 189770"/>
                <a:gd name="connsiteY1" fmla="*/ 107448 h 140251"/>
                <a:gd name="connsiteX2" fmla="*/ 187720 w 189770"/>
                <a:gd name="connsiteY2" fmla="*/ 140251 h 140251"/>
                <a:gd name="connsiteX0" fmla="*/ 190905 w 191789"/>
                <a:gd name="connsiteY0" fmla="*/ 2217 h 194797"/>
                <a:gd name="connsiteX1" fmla="*/ 191789 w 191789"/>
                <a:gd name="connsiteY1" fmla="*/ 0 h 194797"/>
                <a:gd name="connsiteX0" fmla="*/ 157313 w 191789"/>
                <a:gd name="connsiteY0" fmla="*/ 45197 h 194797"/>
                <a:gd name="connsiteX1" fmla="*/ 55649 w 191789"/>
                <a:gd name="connsiteY1" fmla="*/ 191145 h 194797"/>
                <a:gd name="connsiteX2" fmla="*/ 189739 w 191789"/>
                <a:gd name="connsiteY2" fmla="*/ 140251 h 194797"/>
                <a:gd name="connsiteX0" fmla="*/ 194535 w 195419"/>
                <a:gd name="connsiteY0" fmla="*/ 2217 h 194797"/>
                <a:gd name="connsiteX1" fmla="*/ 195419 w 195419"/>
                <a:gd name="connsiteY1" fmla="*/ 0 h 194797"/>
                <a:gd name="connsiteX0" fmla="*/ 160943 w 195419"/>
                <a:gd name="connsiteY0" fmla="*/ 45197 h 194797"/>
                <a:gd name="connsiteX1" fmla="*/ 59279 w 195419"/>
                <a:gd name="connsiteY1" fmla="*/ 191145 h 194797"/>
                <a:gd name="connsiteX2" fmla="*/ 193369 w 195419"/>
                <a:gd name="connsiteY2" fmla="*/ 140251 h 194797"/>
                <a:gd name="connsiteX0" fmla="*/ 194535 w 195419"/>
                <a:gd name="connsiteY0" fmla="*/ 2217 h 217155"/>
                <a:gd name="connsiteX1" fmla="*/ 195419 w 195419"/>
                <a:gd name="connsiteY1" fmla="*/ 0 h 217155"/>
                <a:gd name="connsiteX0" fmla="*/ 160943 w 195419"/>
                <a:gd name="connsiteY0" fmla="*/ 45197 h 217155"/>
                <a:gd name="connsiteX1" fmla="*/ 59279 w 195419"/>
                <a:gd name="connsiteY1" fmla="*/ 191145 h 217155"/>
                <a:gd name="connsiteX2" fmla="*/ 193369 w 195419"/>
                <a:gd name="connsiteY2" fmla="*/ 140251 h 217155"/>
                <a:gd name="connsiteX0" fmla="*/ 217546 w 218430"/>
                <a:gd name="connsiteY0" fmla="*/ 2217 h 251511"/>
                <a:gd name="connsiteX1" fmla="*/ 218430 w 218430"/>
                <a:gd name="connsiteY1" fmla="*/ 0 h 251511"/>
                <a:gd name="connsiteX0" fmla="*/ 183954 w 218430"/>
                <a:gd name="connsiteY0" fmla="*/ 45197 h 251511"/>
                <a:gd name="connsiteX1" fmla="*/ 46045 w 218430"/>
                <a:gd name="connsiteY1" fmla="*/ 229601 h 251511"/>
                <a:gd name="connsiteX2" fmla="*/ 216380 w 218430"/>
                <a:gd name="connsiteY2" fmla="*/ 140251 h 251511"/>
                <a:gd name="connsiteX0" fmla="*/ 205152 w 206036"/>
                <a:gd name="connsiteY0" fmla="*/ 2217 h 251511"/>
                <a:gd name="connsiteX1" fmla="*/ 206036 w 206036"/>
                <a:gd name="connsiteY1" fmla="*/ 0 h 251511"/>
                <a:gd name="connsiteX0" fmla="*/ 171560 w 206036"/>
                <a:gd name="connsiteY0" fmla="*/ 45197 h 251511"/>
                <a:gd name="connsiteX1" fmla="*/ 33651 w 206036"/>
                <a:gd name="connsiteY1" fmla="*/ 229601 h 251511"/>
                <a:gd name="connsiteX2" fmla="*/ 203986 w 206036"/>
                <a:gd name="connsiteY2" fmla="*/ 140251 h 251511"/>
                <a:gd name="connsiteX0" fmla="*/ 199480 w 200364"/>
                <a:gd name="connsiteY0" fmla="*/ 2217 h 251511"/>
                <a:gd name="connsiteX1" fmla="*/ 200364 w 200364"/>
                <a:gd name="connsiteY1" fmla="*/ 0 h 251511"/>
                <a:gd name="connsiteX0" fmla="*/ 165888 w 200364"/>
                <a:gd name="connsiteY0" fmla="*/ 45197 h 251511"/>
                <a:gd name="connsiteX1" fmla="*/ 27979 w 200364"/>
                <a:gd name="connsiteY1" fmla="*/ 229601 h 251511"/>
                <a:gd name="connsiteX2" fmla="*/ 198314 w 200364"/>
                <a:gd name="connsiteY2" fmla="*/ 140251 h 251511"/>
                <a:gd name="connsiteX0" fmla="*/ 277181 w 278065"/>
                <a:gd name="connsiteY0" fmla="*/ 17421 h 266715"/>
                <a:gd name="connsiteX1" fmla="*/ 278065 w 278065"/>
                <a:gd name="connsiteY1" fmla="*/ 15204 h 266715"/>
                <a:gd name="connsiteX0" fmla="*/ 93306 w 278065"/>
                <a:gd name="connsiteY0" fmla="*/ 21945 h 266715"/>
                <a:gd name="connsiteX1" fmla="*/ 105680 w 278065"/>
                <a:gd name="connsiteY1" fmla="*/ 244805 h 266715"/>
                <a:gd name="connsiteX2" fmla="*/ 276015 w 278065"/>
                <a:gd name="connsiteY2" fmla="*/ 155455 h 266715"/>
                <a:gd name="connsiteX0" fmla="*/ 277181 w 333476"/>
                <a:gd name="connsiteY0" fmla="*/ 17421 h 285709"/>
                <a:gd name="connsiteX1" fmla="*/ 278065 w 333476"/>
                <a:gd name="connsiteY1" fmla="*/ 15204 h 285709"/>
                <a:gd name="connsiteX0" fmla="*/ 93306 w 333476"/>
                <a:gd name="connsiteY0" fmla="*/ 21945 h 285709"/>
                <a:gd name="connsiteX1" fmla="*/ 105680 w 333476"/>
                <a:gd name="connsiteY1" fmla="*/ 244805 h 285709"/>
                <a:gd name="connsiteX2" fmla="*/ 333476 w 333476"/>
                <a:gd name="connsiteY2" fmla="*/ 268559 h 285709"/>
                <a:gd name="connsiteX0" fmla="*/ 228203 w 284498"/>
                <a:gd name="connsiteY0" fmla="*/ 2217 h 270505"/>
                <a:gd name="connsiteX1" fmla="*/ 229087 w 284498"/>
                <a:gd name="connsiteY1" fmla="*/ 0 h 270505"/>
                <a:gd name="connsiteX0" fmla="*/ 44328 w 284498"/>
                <a:gd name="connsiteY0" fmla="*/ 6741 h 270505"/>
                <a:gd name="connsiteX1" fmla="*/ 56702 w 284498"/>
                <a:gd name="connsiteY1" fmla="*/ 229601 h 270505"/>
                <a:gd name="connsiteX2" fmla="*/ 284498 w 284498"/>
                <a:gd name="connsiteY2" fmla="*/ 253355 h 270505"/>
                <a:gd name="connsiteX0" fmla="*/ 228203 w 234109"/>
                <a:gd name="connsiteY0" fmla="*/ 2217 h 265506"/>
                <a:gd name="connsiteX1" fmla="*/ 229087 w 234109"/>
                <a:gd name="connsiteY1" fmla="*/ 0 h 265506"/>
                <a:gd name="connsiteX0" fmla="*/ 44328 w 234109"/>
                <a:gd name="connsiteY0" fmla="*/ 6741 h 265506"/>
                <a:gd name="connsiteX1" fmla="*/ 56702 w 234109"/>
                <a:gd name="connsiteY1" fmla="*/ 229601 h 265506"/>
                <a:gd name="connsiteX2" fmla="*/ 234109 w 234109"/>
                <a:gd name="connsiteY2" fmla="*/ 235258 h 265506"/>
                <a:gd name="connsiteX0" fmla="*/ 228203 w 234109"/>
                <a:gd name="connsiteY0" fmla="*/ 2217 h 269901"/>
                <a:gd name="connsiteX1" fmla="*/ 229087 w 234109"/>
                <a:gd name="connsiteY1" fmla="*/ 0 h 269901"/>
                <a:gd name="connsiteX0" fmla="*/ 44328 w 234109"/>
                <a:gd name="connsiteY0" fmla="*/ 6741 h 269901"/>
                <a:gd name="connsiteX1" fmla="*/ 56702 w 234109"/>
                <a:gd name="connsiteY1" fmla="*/ 229601 h 269901"/>
                <a:gd name="connsiteX2" fmla="*/ 234109 w 234109"/>
                <a:gd name="connsiteY2" fmla="*/ 235258 h 269901"/>
                <a:gd name="connsiteX0" fmla="*/ 257971 w 263877"/>
                <a:gd name="connsiteY0" fmla="*/ 2217 h 284134"/>
                <a:gd name="connsiteX1" fmla="*/ 258855 w 263877"/>
                <a:gd name="connsiteY1" fmla="*/ 0 h 284134"/>
                <a:gd name="connsiteX0" fmla="*/ 74096 w 263877"/>
                <a:gd name="connsiteY0" fmla="*/ 6741 h 284134"/>
                <a:gd name="connsiteX1" fmla="*/ 27241 w 263877"/>
                <a:gd name="connsiteY1" fmla="*/ 248829 h 284134"/>
                <a:gd name="connsiteX2" fmla="*/ 263877 w 263877"/>
                <a:gd name="connsiteY2" fmla="*/ 235258 h 284134"/>
                <a:gd name="connsiteX0" fmla="*/ 257971 w 263877"/>
                <a:gd name="connsiteY0" fmla="*/ 2217 h 272135"/>
                <a:gd name="connsiteX1" fmla="*/ 258855 w 263877"/>
                <a:gd name="connsiteY1" fmla="*/ 0 h 272135"/>
                <a:gd name="connsiteX0" fmla="*/ 74096 w 263877"/>
                <a:gd name="connsiteY0" fmla="*/ 6741 h 272135"/>
                <a:gd name="connsiteX1" fmla="*/ 27241 w 263877"/>
                <a:gd name="connsiteY1" fmla="*/ 248829 h 272135"/>
                <a:gd name="connsiteX2" fmla="*/ 263877 w 263877"/>
                <a:gd name="connsiteY2" fmla="*/ 235258 h 272135"/>
                <a:gd name="connsiteX0" fmla="*/ 253732 w 259638"/>
                <a:gd name="connsiteY0" fmla="*/ 2217 h 272135"/>
                <a:gd name="connsiteX1" fmla="*/ 254616 w 259638"/>
                <a:gd name="connsiteY1" fmla="*/ 0 h 272135"/>
                <a:gd name="connsiteX0" fmla="*/ 69857 w 259638"/>
                <a:gd name="connsiteY0" fmla="*/ 6741 h 272135"/>
                <a:gd name="connsiteX1" fmla="*/ 23002 w 259638"/>
                <a:gd name="connsiteY1" fmla="*/ 248829 h 272135"/>
                <a:gd name="connsiteX2" fmla="*/ 259638 w 259638"/>
                <a:gd name="connsiteY2" fmla="*/ 235258 h 272135"/>
                <a:gd name="connsiteX0" fmla="*/ 253732 w 259638"/>
                <a:gd name="connsiteY0" fmla="*/ 2217 h 269145"/>
                <a:gd name="connsiteX1" fmla="*/ 254616 w 259638"/>
                <a:gd name="connsiteY1" fmla="*/ 0 h 269145"/>
                <a:gd name="connsiteX0" fmla="*/ 69857 w 259638"/>
                <a:gd name="connsiteY0" fmla="*/ 6741 h 269145"/>
                <a:gd name="connsiteX1" fmla="*/ 23002 w 259638"/>
                <a:gd name="connsiteY1" fmla="*/ 248829 h 269145"/>
                <a:gd name="connsiteX2" fmla="*/ 259638 w 259638"/>
                <a:gd name="connsiteY2" fmla="*/ 235258 h 269145"/>
                <a:gd name="connsiteX0" fmla="*/ 263007 w 268913"/>
                <a:gd name="connsiteY0" fmla="*/ 2217 h 269145"/>
                <a:gd name="connsiteX1" fmla="*/ 263891 w 268913"/>
                <a:gd name="connsiteY1" fmla="*/ 0 h 269145"/>
                <a:gd name="connsiteX0" fmla="*/ 79132 w 268913"/>
                <a:gd name="connsiteY0" fmla="*/ 6741 h 269145"/>
                <a:gd name="connsiteX1" fmla="*/ 32277 w 268913"/>
                <a:gd name="connsiteY1" fmla="*/ 248829 h 269145"/>
                <a:gd name="connsiteX2" fmla="*/ 268913 w 268913"/>
                <a:gd name="connsiteY2" fmla="*/ 235258 h 269145"/>
                <a:gd name="connsiteX0" fmla="*/ 263007 w 268913"/>
                <a:gd name="connsiteY0" fmla="*/ 2217 h 261709"/>
                <a:gd name="connsiteX1" fmla="*/ 263891 w 268913"/>
                <a:gd name="connsiteY1" fmla="*/ 0 h 261709"/>
                <a:gd name="connsiteX0" fmla="*/ 79132 w 268913"/>
                <a:gd name="connsiteY0" fmla="*/ 6741 h 261709"/>
                <a:gd name="connsiteX1" fmla="*/ 32277 w 268913"/>
                <a:gd name="connsiteY1" fmla="*/ 248829 h 261709"/>
                <a:gd name="connsiteX2" fmla="*/ 268913 w 268913"/>
                <a:gd name="connsiteY2" fmla="*/ 235258 h 261709"/>
                <a:gd name="connsiteX0" fmla="*/ 263007 w 263891"/>
                <a:gd name="connsiteY0" fmla="*/ 2217 h 268564"/>
                <a:gd name="connsiteX1" fmla="*/ 263891 w 263891"/>
                <a:gd name="connsiteY1" fmla="*/ 0 h 268564"/>
                <a:gd name="connsiteX0" fmla="*/ 79132 w 263891"/>
                <a:gd name="connsiteY0" fmla="*/ 6741 h 268564"/>
                <a:gd name="connsiteX1" fmla="*/ 32277 w 263891"/>
                <a:gd name="connsiteY1" fmla="*/ 248829 h 268564"/>
                <a:gd name="connsiteX2" fmla="*/ 180511 w 263891"/>
                <a:gd name="connsiteY2" fmla="*/ 259010 h 268564"/>
                <a:gd name="connsiteX0" fmla="*/ 266979 w 267863"/>
                <a:gd name="connsiteY0" fmla="*/ 2217 h 268564"/>
                <a:gd name="connsiteX1" fmla="*/ 267863 w 267863"/>
                <a:gd name="connsiteY1" fmla="*/ 0 h 268564"/>
                <a:gd name="connsiteX0" fmla="*/ 71612 w 267863"/>
                <a:gd name="connsiteY0" fmla="*/ 22576 h 268564"/>
                <a:gd name="connsiteX1" fmla="*/ 36249 w 267863"/>
                <a:gd name="connsiteY1" fmla="*/ 248829 h 268564"/>
                <a:gd name="connsiteX2" fmla="*/ 184483 w 267863"/>
                <a:gd name="connsiteY2" fmla="*/ 259010 h 268564"/>
                <a:gd name="connsiteX0" fmla="*/ 257337 w 258221"/>
                <a:gd name="connsiteY0" fmla="*/ 2217 h 268564"/>
                <a:gd name="connsiteX1" fmla="*/ 258221 w 258221"/>
                <a:gd name="connsiteY1" fmla="*/ 0 h 268564"/>
                <a:gd name="connsiteX0" fmla="*/ 61970 w 258221"/>
                <a:gd name="connsiteY0" fmla="*/ 22576 h 268564"/>
                <a:gd name="connsiteX1" fmla="*/ 26607 w 258221"/>
                <a:gd name="connsiteY1" fmla="*/ 248829 h 268564"/>
                <a:gd name="connsiteX2" fmla="*/ 174841 w 258221"/>
                <a:gd name="connsiteY2" fmla="*/ 259010 h 268564"/>
                <a:gd name="connsiteX0" fmla="*/ 267476 w 268360"/>
                <a:gd name="connsiteY0" fmla="*/ 2217 h 268564"/>
                <a:gd name="connsiteX1" fmla="*/ 268360 w 268360"/>
                <a:gd name="connsiteY1" fmla="*/ 0 h 268564"/>
                <a:gd name="connsiteX0" fmla="*/ 41169 w 268360"/>
                <a:gd name="connsiteY0" fmla="*/ 62163 h 268564"/>
                <a:gd name="connsiteX1" fmla="*/ 36746 w 268360"/>
                <a:gd name="connsiteY1" fmla="*/ 248829 h 268564"/>
                <a:gd name="connsiteX2" fmla="*/ 184980 w 268360"/>
                <a:gd name="connsiteY2" fmla="*/ 259010 h 268564"/>
                <a:gd name="connsiteX0" fmla="*/ 272693 w 273577"/>
                <a:gd name="connsiteY0" fmla="*/ 2217 h 268564"/>
                <a:gd name="connsiteX1" fmla="*/ 273577 w 273577"/>
                <a:gd name="connsiteY1" fmla="*/ 0 h 268564"/>
                <a:gd name="connsiteX0" fmla="*/ 46386 w 273577"/>
                <a:gd name="connsiteY0" fmla="*/ 62163 h 268564"/>
                <a:gd name="connsiteX1" fmla="*/ 41963 w 273577"/>
                <a:gd name="connsiteY1" fmla="*/ 248829 h 268564"/>
                <a:gd name="connsiteX2" fmla="*/ 190197 w 273577"/>
                <a:gd name="connsiteY2" fmla="*/ 259010 h 268564"/>
                <a:gd name="connsiteX0" fmla="*/ 279343 w 280227"/>
                <a:gd name="connsiteY0" fmla="*/ 2217 h 268564"/>
                <a:gd name="connsiteX1" fmla="*/ 280227 w 280227"/>
                <a:gd name="connsiteY1" fmla="*/ 0 h 268564"/>
                <a:gd name="connsiteX0" fmla="*/ 53036 w 280227"/>
                <a:gd name="connsiteY0" fmla="*/ 62163 h 268564"/>
                <a:gd name="connsiteX1" fmla="*/ 48613 w 280227"/>
                <a:gd name="connsiteY1" fmla="*/ 248829 h 268564"/>
                <a:gd name="connsiteX2" fmla="*/ 196847 w 280227"/>
                <a:gd name="connsiteY2" fmla="*/ 259010 h 268564"/>
                <a:gd name="connsiteX0" fmla="*/ 267186 w 268070"/>
                <a:gd name="connsiteY0" fmla="*/ 2217 h 268564"/>
                <a:gd name="connsiteX1" fmla="*/ 268070 w 268070"/>
                <a:gd name="connsiteY1" fmla="*/ 0 h 268564"/>
                <a:gd name="connsiteX0" fmla="*/ 40879 w 268070"/>
                <a:gd name="connsiteY0" fmla="*/ 62163 h 268564"/>
                <a:gd name="connsiteX1" fmla="*/ 36456 w 268070"/>
                <a:gd name="connsiteY1" fmla="*/ 248829 h 268564"/>
                <a:gd name="connsiteX2" fmla="*/ 184690 w 268070"/>
                <a:gd name="connsiteY2" fmla="*/ 259010 h 268564"/>
                <a:gd name="connsiteX0" fmla="*/ 264383 w 265267"/>
                <a:gd name="connsiteY0" fmla="*/ 2217 h 268564"/>
                <a:gd name="connsiteX1" fmla="*/ 265267 w 265267"/>
                <a:gd name="connsiteY1" fmla="*/ 0 h 268564"/>
                <a:gd name="connsiteX0" fmla="*/ 38076 w 265267"/>
                <a:gd name="connsiteY0" fmla="*/ 62163 h 268564"/>
                <a:gd name="connsiteX1" fmla="*/ 33653 w 265267"/>
                <a:gd name="connsiteY1" fmla="*/ 248829 h 268564"/>
                <a:gd name="connsiteX2" fmla="*/ 181887 w 265267"/>
                <a:gd name="connsiteY2" fmla="*/ 259010 h 268564"/>
                <a:gd name="connsiteX0" fmla="*/ 264383 w 265267"/>
                <a:gd name="connsiteY0" fmla="*/ 2217 h 285424"/>
                <a:gd name="connsiteX1" fmla="*/ 265267 w 265267"/>
                <a:gd name="connsiteY1" fmla="*/ 0 h 285424"/>
                <a:gd name="connsiteX0" fmla="*/ 38076 w 265267"/>
                <a:gd name="connsiteY0" fmla="*/ 62163 h 285424"/>
                <a:gd name="connsiteX1" fmla="*/ 33653 w 265267"/>
                <a:gd name="connsiteY1" fmla="*/ 248829 h 285424"/>
                <a:gd name="connsiteX2" fmla="*/ 134150 w 265267"/>
                <a:gd name="connsiteY2" fmla="*/ 283893 h 285424"/>
                <a:gd name="connsiteX0" fmla="*/ 264383 w 265267"/>
                <a:gd name="connsiteY0" fmla="*/ 2217 h 305357"/>
                <a:gd name="connsiteX1" fmla="*/ 265267 w 265267"/>
                <a:gd name="connsiteY1" fmla="*/ 0 h 305357"/>
                <a:gd name="connsiteX0" fmla="*/ 38076 w 265267"/>
                <a:gd name="connsiteY0" fmla="*/ 62163 h 305357"/>
                <a:gd name="connsiteX1" fmla="*/ 33653 w 265267"/>
                <a:gd name="connsiteY1" fmla="*/ 248829 h 305357"/>
                <a:gd name="connsiteX2" fmla="*/ 134150 w 265267"/>
                <a:gd name="connsiteY2" fmla="*/ 283893 h 305357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5006"/>
                <a:gd name="connsiteX1" fmla="*/ 265267 w 265267"/>
                <a:gd name="connsiteY1" fmla="*/ 0 h 285006"/>
                <a:gd name="connsiteX0" fmla="*/ 38076 w 265267"/>
                <a:gd name="connsiteY0" fmla="*/ 62163 h 285006"/>
                <a:gd name="connsiteX1" fmla="*/ 33653 w 265267"/>
                <a:gd name="connsiteY1" fmla="*/ 248829 h 285006"/>
                <a:gd name="connsiteX2" fmla="*/ 134150 w 265267"/>
                <a:gd name="connsiteY2" fmla="*/ 283893 h 285006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64383 w 265267"/>
                <a:gd name="connsiteY0" fmla="*/ 2217 h 283893"/>
                <a:gd name="connsiteX1" fmla="*/ 265267 w 265267"/>
                <a:gd name="connsiteY1" fmla="*/ 0 h 283893"/>
                <a:gd name="connsiteX0" fmla="*/ 38076 w 265267"/>
                <a:gd name="connsiteY0" fmla="*/ 62163 h 283893"/>
                <a:gd name="connsiteX1" fmla="*/ 33653 w 265267"/>
                <a:gd name="connsiteY1" fmla="*/ 248829 h 283893"/>
                <a:gd name="connsiteX2" fmla="*/ 134150 w 265267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59919 w 260803"/>
                <a:gd name="connsiteY0" fmla="*/ 2217 h 283893"/>
                <a:gd name="connsiteX1" fmla="*/ 260803 w 260803"/>
                <a:gd name="connsiteY1" fmla="*/ 0 h 283893"/>
                <a:gd name="connsiteX0" fmla="*/ 33612 w 260803"/>
                <a:gd name="connsiteY0" fmla="*/ 62163 h 283893"/>
                <a:gd name="connsiteX1" fmla="*/ 29189 w 260803"/>
                <a:gd name="connsiteY1" fmla="*/ 248829 h 283893"/>
                <a:gd name="connsiteX2" fmla="*/ 129686 w 260803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72247 w 273131"/>
                <a:gd name="connsiteY0" fmla="*/ 2217 h 283893"/>
                <a:gd name="connsiteX1" fmla="*/ 273131 w 273131"/>
                <a:gd name="connsiteY1" fmla="*/ 0 h 283893"/>
                <a:gd name="connsiteX0" fmla="*/ 45940 w 273131"/>
                <a:gd name="connsiteY0" fmla="*/ 62163 h 283893"/>
                <a:gd name="connsiteX1" fmla="*/ 22953 w 273131"/>
                <a:gd name="connsiteY1" fmla="*/ 221684 h 283893"/>
                <a:gd name="connsiteX2" fmla="*/ 142014 w 273131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3893"/>
                <a:gd name="connsiteX1" fmla="*/ 266070 w 266070"/>
                <a:gd name="connsiteY1" fmla="*/ 0 h 283893"/>
                <a:gd name="connsiteX0" fmla="*/ 38879 w 266070"/>
                <a:gd name="connsiteY0" fmla="*/ 62163 h 283893"/>
                <a:gd name="connsiteX1" fmla="*/ 15892 w 266070"/>
                <a:gd name="connsiteY1" fmla="*/ 221684 h 283893"/>
                <a:gd name="connsiteX2" fmla="*/ 134953 w 266070"/>
                <a:gd name="connsiteY2" fmla="*/ 283893 h 283893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81631"/>
                <a:gd name="connsiteX1" fmla="*/ 266070 w 266070"/>
                <a:gd name="connsiteY1" fmla="*/ 0 h 281631"/>
                <a:gd name="connsiteX0" fmla="*/ 38879 w 266070"/>
                <a:gd name="connsiteY0" fmla="*/ 62163 h 281631"/>
                <a:gd name="connsiteX1" fmla="*/ 15892 w 266070"/>
                <a:gd name="connsiteY1" fmla="*/ 221684 h 281631"/>
                <a:gd name="connsiteX2" fmla="*/ 93404 w 266070"/>
                <a:gd name="connsiteY2" fmla="*/ 281631 h 281631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5186 w 266070"/>
                <a:gd name="connsiteY0" fmla="*/ 2217 h 295203"/>
                <a:gd name="connsiteX1" fmla="*/ 266070 w 266070"/>
                <a:gd name="connsiteY1" fmla="*/ 0 h 295203"/>
                <a:gd name="connsiteX0" fmla="*/ 38879 w 266070"/>
                <a:gd name="connsiteY0" fmla="*/ 62163 h 295203"/>
                <a:gd name="connsiteX1" fmla="*/ 15892 w 266070"/>
                <a:gd name="connsiteY1" fmla="*/ 221684 h 295203"/>
                <a:gd name="connsiteX2" fmla="*/ 128765 w 266070"/>
                <a:gd name="connsiteY2" fmla="*/ 295203 h 295203"/>
                <a:gd name="connsiteX0" fmla="*/ 263787 w 264671"/>
                <a:gd name="connsiteY0" fmla="*/ 2217 h 295203"/>
                <a:gd name="connsiteX1" fmla="*/ 264671 w 264671"/>
                <a:gd name="connsiteY1" fmla="*/ 0 h 295203"/>
                <a:gd name="connsiteX0" fmla="*/ 37480 w 264671"/>
                <a:gd name="connsiteY0" fmla="*/ 62163 h 295203"/>
                <a:gd name="connsiteX1" fmla="*/ 14493 w 264671"/>
                <a:gd name="connsiteY1" fmla="*/ 221684 h 295203"/>
                <a:gd name="connsiteX2" fmla="*/ 127366 w 264671"/>
                <a:gd name="connsiteY2" fmla="*/ 295203 h 295203"/>
                <a:gd name="connsiteX0" fmla="*/ 265834 w 266718"/>
                <a:gd name="connsiteY0" fmla="*/ 2217 h 295203"/>
                <a:gd name="connsiteX1" fmla="*/ 266718 w 266718"/>
                <a:gd name="connsiteY1" fmla="*/ 0 h 295203"/>
                <a:gd name="connsiteX0" fmla="*/ 39527 w 266718"/>
                <a:gd name="connsiteY0" fmla="*/ 62163 h 295203"/>
                <a:gd name="connsiteX1" fmla="*/ 16540 w 266718"/>
                <a:gd name="connsiteY1" fmla="*/ 221684 h 295203"/>
                <a:gd name="connsiteX2" fmla="*/ 129413 w 266718"/>
                <a:gd name="connsiteY2" fmla="*/ 295203 h 295203"/>
                <a:gd name="connsiteX0" fmla="*/ 268985 w 269869"/>
                <a:gd name="connsiteY0" fmla="*/ 2217 h 295203"/>
                <a:gd name="connsiteX1" fmla="*/ 269869 w 269869"/>
                <a:gd name="connsiteY1" fmla="*/ 0 h 295203"/>
                <a:gd name="connsiteX0" fmla="*/ 42678 w 269869"/>
                <a:gd name="connsiteY0" fmla="*/ 62163 h 295203"/>
                <a:gd name="connsiteX1" fmla="*/ 19691 w 269869"/>
                <a:gd name="connsiteY1" fmla="*/ 221684 h 295203"/>
                <a:gd name="connsiteX2" fmla="*/ 132564 w 269869"/>
                <a:gd name="connsiteY2" fmla="*/ 295203 h 295203"/>
                <a:gd name="connsiteX0" fmla="*/ 278772 w 279656"/>
                <a:gd name="connsiteY0" fmla="*/ 2217 h 295203"/>
                <a:gd name="connsiteX1" fmla="*/ 279656 w 279656"/>
                <a:gd name="connsiteY1" fmla="*/ 0 h 295203"/>
                <a:gd name="connsiteX0" fmla="*/ 52465 w 279656"/>
                <a:gd name="connsiteY0" fmla="*/ 62163 h 295203"/>
                <a:gd name="connsiteX1" fmla="*/ 15334 w 279656"/>
                <a:gd name="connsiteY1" fmla="*/ 231863 h 295203"/>
                <a:gd name="connsiteX2" fmla="*/ 142351 w 279656"/>
                <a:gd name="connsiteY2" fmla="*/ 295203 h 295203"/>
                <a:gd name="connsiteX0" fmla="*/ 278772 w 279656"/>
                <a:gd name="connsiteY0" fmla="*/ 2217 h 298395"/>
                <a:gd name="connsiteX1" fmla="*/ 279656 w 279656"/>
                <a:gd name="connsiteY1" fmla="*/ 0 h 298395"/>
                <a:gd name="connsiteX0" fmla="*/ 52465 w 279656"/>
                <a:gd name="connsiteY0" fmla="*/ 62163 h 298395"/>
                <a:gd name="connsiteX1" fmla="*/ 15334 w 279656"/>
                <a:gd name="connsiteY1" fmla="*/ 231863 h 298395"/>
                <a:gd name="connsiteX2" fmla="*/ 142351 w 279656"/>
                <a:gd name="connsiteY2" fmla="*/ 295203 h 298395"/>
                <a:gd name="connsiteX0" fmla="*/ 278772 w 279656"/>
                <a:gd name="connsiteY0" fmla="*/ 2217 h 276043"/>
                <a:gd name="connsiteX1" fmla="*/ 279656 w 279656"/>
                <a:gd name="connsiteY1" fmla="*/ 0 h 276043"/>
                <a:gd name="connsiteX0" fmla="*/ 52465 w 279656"/>
                <a:gd name="connsiteY0" fmla="*/ 62163 h 276043"/>
                <a:gd name="connsiteX1" fmla="*/ 15334 w 279656"/>
                <a:gd name="connsiteY1" fmla="*/ 231863 h 276043"/>
                <a:gd name="connsiteX2" fmla="*/ 106990 w 279656"/>
                <a:gd name="connsiteY2" fmla="*/ 268058 h 276043"/>
                <a:gd name="connsiteX0" fmla="*/ 288785 w 289669"/>
                <a:gd name="connsiteY0" fmla="*/ 2217 h 276043"/>
                <a:gd name="connsiteX1" fmla="*/ 289669 w 289669"/>
                <a:gd name="connsiteY1" fmla="*/ 0 h 276043"/>
                <a:gd name="connsiteX0" fmla="*/ 35073 w 289669"/>
                <a:gd name="connsiteY0" fmla="*/ 136812 h 276043"/>
                <a:gd name="connsiteX1" fmla="*/ 25347 w 289669"/>
                <a:gd name="connsiteY1" fmla="*/ 231863 h 276043"/>
                <a:gd name="connsiteX2" fmla="*/ 117003 w 289669"/>
                <a:gd name="connsiteY2" fmla="*/ 268058 h 276043"/>
                <a:gd name="connsiteX0" fmla="*/ 315645 w 316529"/>
                <a:gd name="connsiteY0" fmla="*/ 2217 h 276043"/>
                <a:gd name="connsiteX1" fmla="*/ 316529 w 316529"/>
                <a:gd name="connsiteY1" fmla="*/ 0 h 276043"/>
                <a:gd name="connsiteX0" fmla="*/ 61933 w 316529"/>
                <a:gd name="connsiteY0" fmla="*/ 136812 h 276043"/>
                <a:gd name="connsiteX1" fmla="*/ 50 w 316529"/>
                <a:gd name="connsiteY1" fmla="*/ 226208 h 276043"/>
                <a:gd name="connsiteX2" fmla="*/ 52207 w 316529"/>
                <a:gd name="connsiteY2" fmla="*/ 231863 h 276043"/>
                <a:gd name="connsiteX3" fmla="*/ 143863 w 316529"/>
                <a:gd name="connsiteY3" fmla="*/ 268058 h 276043"/>
                <a:gd name="connsiteX0" fmla="*/ 315645 w 316529"/>
                <a:gd name="connsiteY0" fmla="*/ 2217 h 233166"/>
                <a:gd name="connsiteX1" fmla="*/ 316529 w 316529"/>
                <a:gd name="connsiteY1" fmla="*/ 0 h 233166"/>
                <a:gd name="connsiteX0" fmla="*/ 61933 w 316529"/>
                <a:gd name="connsiteY0" fmla="*/ 136812 h 233166"/>
                <a:gd name="connsiteX1" fmla="*/ 50 w 316529"/>
                <a:gd name="connsiteY1" fmla="*/ 226208 h 233166"/>
                <a:gd name="connsiteX2" fmla="*/ 52207 w 316529"/>
                <a:gd name="connsiteY2" fmla="*/ 231863 h 233166"/>
                <a:gd name="connsiteX0" fmla="*/ 316527 w 317411"/>
                <a:gd name="connsiteY0" fmla="*/ 2217 h 231863"/>
                <a:gd name="connsiteX1" fmla="*/ 317411 w 317411"/>
                <a:gd name="connsiteY1" fmla="*/ 0 h 231863"/>
                <a:gd name="connsiteX0" fmla="*/ 62815 w 317411"/>
                <a:gd name="connsiteY0" fmla="*/ 136812 h 231863"/>
                <a:gd name="connsiteX1" fmla="*/ 48 w 317411"/>
                <a:gd name="connsiteY1" fmla="*/ 174180 h 231863"/>
                <a:gd name="connsiteX2" fmla="*/ 53089 w 317411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16908 w 317792"/>
                <a:gd name="connsiteY0" fmla="*/ 2217 h 231863"/>
                <a:gd name="connsiteX1" fmla="*/ 317792 w 317792"/>
                <a:gd name="connsiteY1" fmla="*/ 0 h 231863"/>
                <a:gd name="connsiteX0" fmla="*/ 63196 w 317792"/>
                <a:gd name="connsiteY0" fmla="*/ 136812 h 231863"/>
                <a:gd name="connsiteX1" fmla="*/ 429 w 317792"/>
                <a:gd name="connsiteY1" fmla="*/ 174180 h 231863"/>
                <a:gd name="connsiteX2" fmla="*/ 53470 w 317792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8120 w 332716"/>
                <a:gd name="connsiteY0" fmla="*/ 136812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832 w 332716"/>
                <a:gd name="connsiteY0" fmla="*/ 2217 h 231863"/>
                <a:gd name="connsiteX1" fmla="*/ 332716 w 332716"/>
                <a:gd name="connsiteY1" fmla="*/ 0 h 231863"/>
                <a:gd name="connsiteX0" fmla="*/ 73700 w 332716"/>
                <a:gd name="connsiteY0" fmla="*/ 75735 h 231863"/>
                <a:gd name="connsiteX1" fmla="*/ 325 w 332716"/>
                <a:gd name="connsiteY1" fmla="*/ 171918 h 231863"/>
                <a:gd name="connsiteX2" fmla="*/ 68394 w 332716"/>
                <a:gd name="connsiteY2" fmla="*/ 231863 h 23186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3849 w 332865"/>
                <a:gd name="connsiteY0" fmla="*/ 75735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31981 w 332865"/>
                <a:gd name="connsiteY0" fmla="*/ 2217 h 274843"/>
                <a:gd name="connsiteX1" fmla="*/ 332865 w 332865"/>
                <a:gd name="connsiteY1" fmla="*/ 0 h 274843"/>
                <a:gd name="connsiteX0" fmla="*/ 72081 w 332865"/>
                <a:gd name="connsiteY0" fmla="*/ 62162 h 274843"/>
                <a:gd name="connsiteX1" fmla="*/ 474 w 332865"/>
                <a:gd name="connsiteY1" fmla="*/ 171918 h 274843"/>
                <a:gd name="connsiteX2" fmla="*/ 49094 w 332865"/>
                <a:gd name="connsiteY2" fmla="*/ 274843 h 274843"/>
                <a:gd name="connsiteX0" fmla="*/ 353919 w 354803"/>
                <a:gd name="connsiteY0" fmla="*/ 2217 h 274843"/>
                <a:gd name="connsiteX1" fmla="*/ 354803 w 354803"/>
                <a:gd name="connsiteY1" fmla="*/ 0 h 274843"/>
                <a:gd name="connsiteX0" fmla="*/ 94019 w 354803"/>
                <a:gd name="connsiteY0" fmla="*/ 62162 h 274843"/>
                <a:gd name="connsiteX1" fmla="*/ 311 w 354803"/>
                <a:gd name="connsiteY1" fmla="*/ 173049 h 274843"/>
                <a:gd name="connsiteX2" fmla="*/ 71032 w 354803"/>
                <a:gd name="connsiteY2" fmla="*/ 274843 h 274843"/>
                <a:gd name="connsiteX0" fmla="*/ 349523 w 350407"/>
                <a:gd name="connsiteY0" fmla="*/ 2217 h 274843"/>
                <a:gd name="connsiteX1" fmla="*/ 350407 w 350407"/>
                <a:gd name="connsiteY1" fmla="*/ 0 h 274843"/>
                <a:gd name="connsiteX0" fmla="*/ 89623 w 350407"/>
                <a:gd name="connsiteY0" fmla="*/ 62162 h 274843"/>
                <a:gd name="connsiteX1" fmla="*/ 335 w 350407"/>
                <a:gd name="connsiteY1" fmla="*/ 151559 h 274843"/>
                <a:gd name="connsiteX2" fmla="*/ 66636 w 350407"/>
                <a:gd name="connsiteY2" fmla="*/ 274843 h 274843"/>
                <a:gd name="connsiteX0" fmla="*/ 349500 w 350384"/>
                <a:gd name="connsiteY0" fmla="*/ 2217 h 243174"/>
                <a:gd name="connsiteX1" fmla="*/ 350384 w 350384"/>
                <a:gd name="connsiteY1" fmla="*/ 0 h 243174"/>
                <a:gd name="connsiteX0" fmla="*/ 89600 w 350384"/>
                <a:gd name="connsiteY0" fmla="*/ 62162 h 243174"/>
                <a:gd name="connsiteX1" fmla="*/ 312 w 350384"/>
                <a:gd name="connsiteY1" fmla="*/ 151559 h 243174"/>
                <a:gd name="connsiteX2" fmla="*/ 71033 w 350384"/>
                <a:gd name="connsiteY2" fmla="*/ 243174 h 243174"/>
                <a:gd name="connsiteX0" fmla="*/ 339832 w 340716"/>
                <a:gd name="connsiteY0" fmla="*/ 2217 h 243174"/>
                <a:gd name="connsiteX1" fmla="*/ 340716 w 340716"/>
                <a:gd name="connsiteY1" fmla="*/ 0 h 243174"/>
                <a:gd name="connsiteX0" fmla="*/ 79932 w 340716"/>
                <a:gd name="connsiteY0" fmla="*/ 62162 h 243174"/>
                <a:gd name="connsiteX1" fmla="*/ 368 w 340716"/>
                <a:gd name="connsiteY1" fmla="*/ 145904 h 243174"/>
                <a:gd name="connsiteX2" fmla="*/ 61365 w 340716"/>
                <a:gd name="connsiteY2" fmla="*/ 243174 h 243174"/>
                <a:gd name="connsiteX0" fmla="*/ 339870 w 340754"/>
                <a:gd name="connsiteY0" fmla="*/ 2217 h 217160"/>
                <a:gd name="connsiteX1" fmla="*/ 340754 w 340754"/>
                <a:gd name="connsiteY1" fmla="*/ 0 h 217160"/>
                <a:gd name="connsiteX0" fmla="*/ 79970 w 340754"/>
                <a:gd name="connsiteY0" fmla="*/ 62162 h 217160"/>
                <a:gd name="connsiteX1" fmla="*/ 406 w 340754"/>
                <a:gd name="connsiteY1" fmla="*/ 145904 h 217160"/>
                <a:gd name="connsiteX2" fmla="*/ 56099 w 340754"/>
                <a:gd name="connsiteY2" fmla="*/ 217160 h 217160"/>
                <a:gd name="connsiteX0" fmla="*/ 337242 w 338126"/>
                <a:gd name="connsiteY0" fmla="*/ 2217 h 217160"/>
                <a:gd name="connsiteX1" fmla="*/ 338126 w 338126"/>
                <a:gd name="connsiteY1" fmla="*/ 0 h 217160"/>
                <a:gd name="connsiteX0" fmla="*/ 77342 w 338126"/>
                <a:gd name="connsiteY0" fmla="*/ 62162 h 217160"/>
                <a:gd name="connsiteX1" fmla="*/ 430 w 338126"/>
                <a:gd name="connsiteY1" fmla="*/ 123283 h 217160"/>
                <a:gd name="connsiteX2" fmla="*/ 53471 w 338126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79094 w 339878"/>
                <a:gd name="connsiteY0" fmla="*/ 62162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8994 w 339878"/>
                <a:gd name="connsiteY0" fmla="*/ 2217 h 217160"/>
                <a:gd name="connsiteX1" fmla="*/ 339878 w 339878"/>
                <a:gd name="connsiteY1" fmla="*/ 0 h 217160"/>
                <a:gd name="connsiteX0" fmla="*/ 55225 w 339878"/>
                <a:gd name="connsiteY0" fmla="*/ 67817 h 217160"/>
                <a:gd name="connsiteX1" fmla="*/ 414 w 339878"/>
                <a:gd name="connsiteY1" fmla="*/ 132331 h 217160"/>
                <a:gd name="connsiteX2" fmla="*/ 55223 w 339878"/>
                <a:gd name="connsiteY2" fmla="*/ 217160 h 217160"/>
                <a:gd name="connsiteX0" fmla="*/ 339363 w 340247"/>
                <a:gd name="connsiteY0" fmla="*/ 2217 h 203588"/>
                <a:gd name="connsiteX1" fmla="*/ 340247 w 340247"/>
                <a:gd name="connsiteY1" fmla="*/ 0 h 203588"/>
                <a:gd name="connsiteX0" fmla="*/ 55594 w 340247"/>
                <a:gd name="connsiteY0" fmla="*/ 67817 h 203588"/>
                <a:gd name="connsiteX1" fmla="*/ 783 w 340247"/>
                <a:gd name="connsiteY1" fmla="*/ 132331 h 203588"/>
                <a:gd name="connsiteX2" fmla="*/ 32608 w 340247"/>
                <a:gd name="connsiteY2" fmla="*/ 203588 h 203588"/>
                <a:gd name="connsiteX0" fmla="*/ 339294 w 340178"/>
                <a:gd name="connsiteY0" fmla="*/ 2217 h 203588"/>
                <a:gd name="connsiteX1" fmla="*/ 340178 w 340178"/>
                <a:gd name="connsiteY1" fmla="*/ 0 h 203588"/>
                <a:gd name="connsiteX0" fmla="*/ 55525 w 340178"/>
                <a:gd name="connsiteY0" fmla="*/ 67817 h 203588"/>
                <a:gd name="connsiteX1" fmla="*/ 714 w 340178"/>
                <a:gd name="connsiteY1" fmla="*/ 132331 h 203588"/>
                <a:gd name="connsiteX2" fmla="*/ 32539 w 340178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81699 w 366352"/>
                <a:gd name="connsiteY0" fmla="*/ 67817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468 w 366352"/>
                <a:gd name="connsiteY0" fmla="*/ 2217 h 203588"/>
                <a:gd name="connsiteX1" fmla="*/ 366352 w 366352"/>
                <a:gd name="connsiteY1" fmla="*/ 0 h 203588"/>
                <a:gd name="connsiteX0" fmla="*/ 62251 w 366352"/>
                <a:gd name="connsiteY0" fmla="*/ 75734 h 203588"/>
                <a:gd name="connsiteX1" fmla="*/ 367 w 366352"/>
                <a:gd name="connsiteY1" fmla="*/ 124414 h 203588"/>
                <a:gd name="connsiteX2" fmla="*/ 58713 w 366352"/>
                <a:gd name="connsiteY2" fmla="*/ 203588 h 203588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62555 w 366656"/>
                <a:gd name="connsiteY0" fmla="*/ 7573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65772 w 366656"/>
                <a:gd name="connsiteY0" fmla="*/ 2217 h 194540"/>
                <a:gd name="connsiteX1" fmla="*/ 366656 w 366656"/>
                <a:gd name="connsiteY1" fmla="*/ 0 h 194540"/>
                <a:gd name="connsiteX0" fmla="*/ 37802 w 366656"/>
                <a:gd name="connsiteY0" fmla="*/ 87044 h 194540"/>
                <a:gd name="connsiteX1" fmla="*/ 671 w 366656"/>
                <a:gd name="connsiteY1" fmla="*/ 124414 h 194540"/>
                <a:gd name="connsiteX2" fmla="*/ 34264 w 366656"/>
                <a:gd name="connsiteY2" fmla="*/ 194540 h 194540"/>
                <a:gd name="connsiteX0" fmla="*/ 395493 w 396377"/>
                <a:gd name="connsiteY0" fmla="*/ 2217 h 194540"/>
                <a:gd name="connsiteX1" fmla="*/ 396377 w 396377"/>
                <a:gd name="connsiteY1" fmla="*/ 0 h 194540"/>
                <a:gd name="connsiteX0" fmla="*/ 67523 w 396377"/>
                <a:gd name="connsiteY0" fmla="*/ 87044 h 194540"/>
                <a:gd name="connsiteX1" fmla="*/ 335 w 396377"/>
                <a:gd name="connsiteY1" fmla="*/ 134594 h 194540"/>
                <a:gd name="connsiteX2" fmla="*/ 63985 w 396377"/>
                <a:gd name="connsiteY2" fmla="*/ 194540 h 194540"/>
                <a:gd name="connsiteX0" fmla="*/ 377079 w 377963"/>
                <a:gd name="connsiteY0" fmla="*/ 2217 h 194540"/>
                <a:gd name="connsiteX1" fmla="*/ 377963 w 377963"/>
                <a:gd name="connsiteY1" fmla="*/ 0 h 194540"/>
                <a:gd name="connsiteX0" fmla="*/ 49109 w 377963"/>
                <a:gd name="connsiteY0" fmla="*/ 87044 h 194540"/>
                <a:gd name="connsiteX1" fmla="*/ 486 w 377963"/>
                <a:gd name="connsiteY1" fmla="*/ 136856 h 194540"/>
                <a:gd name="connsiteX2" fmla="*/ 45571 w 377963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48623 w 377477"/>
                <a:gd name="connsiteY0" fmla="*/ 87044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4540"/>
                <a:gd name="connsiteX1" fmla="*/ 377477 w 377477"/>
                <a:gd name="connsiteY1" fmla="*/ 0 h 194540"/>
                <a:gd name="connsiteX0" fmla="*/ 31827 w 377477"/>
                <a:gd name="connsiteY0" fmla="*/ 91568 h 194540"/>
                <a:gd name="connsiteX1" fmla="*/ 0 w 377477"/>
                <a:gd name="connsiteY1" fmla="*/ 136856 h 194540"/>
                <a:gd name="connsiteX2" fmla="*/ 45085 w 377477"/>
                <a:gd name="connsiteY2" fmla="*/ 194540 h 194540"/>
                <a:gd name="connsiteX0" fmla="*/ 376593 w 377477"/>
                <a:gd name="connsiteY0" fmla="*/ 2217 h 191147"/>
                <a:gd name="connsiteX1" fmla="*/ 377477 w 377477"/>
                <a:gd name="connsiteY1" fmla="*/ 0 h 191147"/>
                <a:gd name="connsiteX0" fmla="*/ 31827 w 377477"/>
                <a:gd name="connsiteY0" fmla="*/ 91568 h 191147"/>
                <a:gd name="connsiteX1" fmla="*/ 0 w 377477"/>
                <a:gd name="connsiteY1" fmla="*/ 136856 h 191147"/>
                <a:gd name="connsiteX2" fmla="*/ 30941 w 377477"/>
                <a:gd name="connsiteY2" fmla="*/ 191147 h 191147"/>
                <a:gd name="connsiteX0" fmla="*/ 389854 w 390738"/>
                <a:gd name="connsiteY0" fmla="*/ 2217 h 191147"/>
                <a:gd name="connsiteX1" fmla="*/ 390738 w 390738"/>
                <a:gd name="connsiteY1" fmla="*/ 0 h 191147"/>
                <a:gd name="connsiteX0" fmla="*/ 45088 w 390738"/>
                <a:gd name="connsiteY0" fmla="*/ 91568 h 191147"/>
                <a:gd name="connsiteX1" fmla="*/ 0 w 390738"/>
                <a:gd name="connsiteY1" fmla="*/ 134594 h 191147"/>
                <a:gd name="connsiteX2" fmla="*/ 44202 w 390738"/>
                <a:gd name="connsiteY2" fmla="*/ 191147 h 191147"/>
                <a:gd name="connsiteX0" fmla="*/ 390738 w 391622"/>
                <a:gd name="connsiteY0" fmla="*/ 2217 h 191147"/>
                <a:gd name="connsiteX1" fmla="*/ 391622 w 391622"/>
                <a:gd name="connsiteY1" fmla="*/ 0 h 191147"/>
                <a:gd name="connsiteX0" fmla="*/ 45972 w 391622"/>
                <a:gd name="connsiteY0" fmla="*/ 91568 h 191147"/>
                <a:gd name="connsiteX1" fmla="*/ 0 w 391622"/>
                <a:gd name="connsiteY1" fmla="*/ 140249 h 191147"/>
                <a:gd name="connsiteX2" fmla="*/ 45086 w 391622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3463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41380 h 191147"/>
                <a:gd name="connsiteX2" fmla="*/ 45970 w 392506"/>
                <a:gd name="connsiteY2" fmla="*/ 191147 h 191147"/>
                <a:gd name="connsiteX0" fmla="*/ 391622 w 392506"/>
                <a:gd name="connsiteY0" fmla="*/ 2217 h 191147"/>
                <a:gd name="connsiteX1" fmla="*/ 392506 w 392506"/>
                <a:gd name="connsiteY1" fmla="*/ 0 h 191147"/>
                <a:gd name="connsiteX0" fmla="*/ 46856 w 392506"/>
                <a:gd name="connsiteY0" fmla="*/ 91568 h 191147"/>
                <a:gd name="connsiteX1" fmla="*/ 0 w 392506"/>
                <a:gd name="connsiteY1" fmla="*/ 134594 h 191147"/>
                <a:gd name="connsiteX2" fmla="*/ 45970 w 392506"/>
                <a:gd name="connsiteY2" fmla="*/ 191147 h 191147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46856 w 392506"/>
                <a:gd name="connsiteY0" fmla="*/ 91568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1622 w 392506"/>
                <a:gd name="connsiteY0" fmla="*/ 2217 h 238651"/>
                <a:gd name="connsiteX1" fmla="*/ 392506 w 392506"/>
                <a:gd name="connsiteY1" fmla="*/ 0 h 238651"/>
                <a:gd name="connsiteX0" fmla="*/ 69841 w 392506"/>
                <a:gd name="connsiteY0" fmla="*/ 35016 h 238651"/>
                <a:gd name="connsiteX1" fmla="*/ 0 w 392506"/>
                <a:gd name="connsiteY1" fmla="*/ 134594 h 238651"/>
                <a:gd name="connsiteX2" fmla="*/ 48622 w 39250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70771 w 393436"/>
                <a:gd name="connsiteY0" fmla="*/ 35016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38651"/>
                <a:gd name="connsiteX1" fmla="*/ 393436 w 393436"/>
                <a:gd name="connsiteY1" fmla="*/ 0 h 238651"/>
                <a:gd name="connsiteX0" fmla="*/ 55743 w 393436"/>
                <a:gd name="connsiteY0" fmla="*/ 50851 h 238651"/>
                <a:gd name="connsiteX1" fmla="*/ 930 w 393436"/>
                <a:gd name="connsiteY1" fmla="*/ 134594 h 238651"/>
                <a:gd name="connsiteX2" fmla="*/ 49552 w 393436"/>
                <a:gd name="connsiteY2" fmla="*/ 238651 h 238651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2552 w 393436"/>
                <a:gd name="connsiteY0" fmla="*/ 2217 h 228472"/>
                <a:gd name="connsiteX1" fmla="*/ 393436 w 393436"/>
                <a:gd name="connsiteY1" fmla="*/ 0 h 228472"/>
                <a:gd name="connsiteX0" fmla="*/ 55743 w 393436"/>
                <a:gd name="connsiteY0" fmla="*/ 50851 h 228472"/>
                <a:gd name="connsiteX1" fmla="*/ 930 w 393436"/>
                <a:gd name="connsiteY1" fmla="*/ 134594 h 228472"/>
                <a:gd name="connsiteX2" fmla="*/ 49552 w 393436"/>
                <a:gd name="connsiteY2" fmla="*/ 228472 h 228472"/>
                <a:gd name="connsiteX0" fmla="*/ 391674 w 392558"/>
                <a:gd name="connsiteY0" fmla="*/ 2217 h 228472"/>
                <a:gd name="connsiteX1" fmla="*/ 392558 w 392558"/>
                <a:gd name="connsiteY1" fmla="*/ 0 h 228472"/>
                <a:gd name="connsiteX0" fmla="*/ 54865 w 392558"/>
                <a:gd name="connsiteY0" fmla="*/ 50851 h 228472"/>
                <a:gd name="connsiteX1" fmla="*/ 52 w 392558"/>
                <a:gd name="connsiteY1" fmla="*/ 134594 h 228472"/>
                <a:gd name="connsiteX2" fmla="*/ 48674 w 392558"/>
                <a:gd name="connsiteY2" fmla="*/ 228472 h 2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558" h="228472" stroke="0">
                  <a:moveTo>
                    <a:pt x="391674" y="2217"/>
                  </a:moveTo>
                  <a:lnTo>
                    <a:pt x="392558" y="0"/>
                  </a:lnTo>
                </a:path>
                <a:path w="392558" h="228472" fill="none">
                  <a:moveTo>
                    <a:pt x="54865" y="50851"/>
                  </a:moveTo>
                  <a:cubicBezTo>
                    <a:pt x="50297" y="48784"/>
                    <a:pt x="-1864" y="78034"/>
                    <a:pt x="52" y="134594"/>
                  </a:cubicBezTo>
                  <a:cubicBezTo>
                    <a:pt x="-685" y="187761"/>
                    <a:pt x="35755" y="219235"/>
                    <a:pt x="48674" y="2284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" name="Straight Connector 54"/>
            <p:cNvCxnSpPr>
              <a:cxnSpLocks noChangeShapeType="1"/>
            </p:cNvCxnSpPr>
            <p:nvPr/>
          </p:nvCxnSpPr>
          <p:spPr bwMode="auto">
            <a:xfrm>
              <a:off x="1998723" y="4652357"/>
              <a:ext cx="76823" cy="93893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25" y="1051890"/>
            <a:ext cx="8077200" cy="550843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Available Quantities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Dipole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Quadrupole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Sextupole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Future Plans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Summary</a:t>
            </a:r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2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7" y="945015"/>
            <a:ext cx="9132125" cy="5508434"/>
          </a:xfrm>
        </p:spPr>
        <p:txBody>
          <a:bodyPr>
            <a:noAutofit/>
          </a:bodyPr>
          <a:lstStyle/>
          <a:p>
            <a:r>
              <a:rPr lang="en-US" sz="2000" dirty="0" smtClean="0"/>
              <a:t>PEPII HER magnets are being considered for repurposing in the MEIC ECR </a:t>
            </a:r>
            <a:endParaRPr lang="en-US" sz="2000" dirty="0"/>
          </a:p>
          <a:p>
            <a:r>
              <a:rPr lang="en-US" sz="2000" dirty="0" smtClean="0"/>
              <a:t>A deck was proposed (Dec 2014) that specifies quantities and strengths for several types of PEPII magnets</a:t>
            </a:r>
          </a:p>
          <a:p>
            <a:r>
              <a:rPr lang="en-US" sz="2000" dirty="0" smtClean="0"/>
              <a:t>The MEG is endeavoring to understand the feasibility of using the repurposed PEPII magnets as prescribed in the deck</a:t>
            </a:r>
          </a:p>
          <a:p>
            <a:r>
              <a:rPr lang="en-US" sz="2000" dirty="0"/>
              <a:t>Cross checked magnet availability between the deck and </a:t>
            </a:r>
            <a:r>
              <a:rPr lang="en-US" sz="2000" dirty="0" smtClean="0"/>
              <a:t>PEP publications</a:t>
            </a:r>
            <a:endParaRPr lang="en-US" sz="2000" dirty="0"/>
          </a:p>
          <a:p>
            <a:r>
              <a:rPr lang="en-US" sz="2000" dirty="0" smtClean="0"/>
              <a:t>Conducted several analysis to evaluate their usefulness</a:t>
            </a:r>
            <a:endParaRPr lang="en-US" sz="2000" i="1" dirty="0" smtClean="0"/>
          </a:p>
          <a:p>
            <a:pPr lvl="1"/>
            <a:r>
              <a:rPr lang="en-US" sz="1800" dirty="0" smtClean="0"/>
              <a:t>Field Analysis</a:t>
            </a:r>
          </a:p>
          <a:p>
            <a:pPr lvl="2"/>
            <a:r>
              <a:rPr lang="en-US" sz="1400" dirty="0" smtClean="0"/>
              <a:t>Linear hand calculations of field strength (order of scale sanity checks)</a:t>
            </a:r>
          </a:p>
          <a:p>
            <a:pPr lvl="2"/>
            <a:r>
              <a:rPr lang="en-US" sz="1400" dirty="0" smtClean="0"/>
              <a:t>2d Tosca modeling (some 3d too)</a:t>
            </a:r>
          </a:p>
          <a:p>
            <a:pPr lvl="3"/>
            <a:r>
              <a:rPr lang="en-US" sz="1200" dirty="0"/>
              <a:t>Saturation effects</a:t>
            </a:r>
            <a:endParaRPr lang="en-US" sz="1200" dirty="0" smtClean="0"/>
          </a:p>
          <a:p>
            <a:pPr lvl="3"/>
            <a:r>
              <a:rPr lang="en-US" sz="1200" dirty="0" smtClean="0"/>
              <a:t>Field strength</a:t>
            </a:r>
          </a:p>
          <a:p>
            <a:pPr lvl="3"/>
            <a:r>
              <a:rPr lang="en-US" sz="1200" dirty="0" smtClean="0"/>
              <a:t>Gauge field quality</a:t>
            </a:r>
          </a:p>
          <a:p>
            <a:pPr lvl="1"/>
            <a:r>
              <a:rPr lang="en-US" sz="1800" dirty="0" smtClean="0"/>
              <a:t>Cooling Analysis</a:t>
            </a:r>
          </a:p>
          <a:p>
            <a:pPr lvl="2"/>
            <a:r>
              <a:rPr lang="en-US" sz="1400" dirty="0" smtClean="0"/>
              <a:t>Pressure drop</a:t>
            </a:r>
          </a:p>
          <a:p>
            <a:pPr lvl="2"/>
            <a:r>
              <a:rPr lang="en-US" sz="1400" dirty="0" smtClean="0"/>
              <a:t>LCW velocity</a:t>
            </a:r>
          </a:p>
          <a:p>
            <a:pPr lvl="2"/>
            <a:r>
              <a:rPr lang="en-US" sz="1400" dirty="0" smtClean="0"/>
              <a:t>Temperature rise</a:t>
            </a:r>
          </a:p>
          <a:p>
            <a:pPr lvl="1"/>
            <a:endParaRPr lang="en-US" sz="2000" dirty="0" smtClean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3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Available Quantities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53" y="814460"/>
            <a:ext cx="8415647" cy="2500828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need to know how many and what kinds of magnets are available to put in the ECR.</a:t>
            </a:r>
          </a:p>
          <a:p>
            <a:r>
              <a:rPr lang="en-US" sz="2400" dirty="0" smtClean="0"/>
              <a:t>There are two sources for the information </a:t>
            </a:r>
            <a:r>
              <a:rPr lang="en-US" sz="2400" dirty="0"/>
              <a:t>- ’93 PEPII CDR and the ‘07 </a:t>
            </a:r>
            <a:r>
              <a:rPr lang="en-US" sz="2400" dirty="0" err="1"/>
              <a:t>SuperB</a:t>
            </a:r>
            <a:r>
              <a:rPr lang="en-US" sz="2400" dirty="0"/>
              <a:t> </a:t>
            </a:r>
            <a:r>
              <a:rPr lang="en-US" sz="2400" dirty="0" smtClean="0"/>
              <a:t>documents</a:t>
            </a:r>
          </a:p>
          <a:p>
            <a:pPr lvl="1"/>
            <a:r>
              <a:rPr lang="en-US" sz="2000" dirty="0" smtClean="0"/>
              <a:t>The way the two documents refer to the magnets don’t match but the physical and magnetic characteristics do…mostly…</a:t>
            </a:r>
          </a:p>
          <a:p>
            <a:pPr lvl="1"/>
            <a:r>
              <a:rPr lang="en-US" sz="2000" dirty="0" smtClean="0"/>
              <a:t>‘</a:t>
            </a:r>
            <a:r>
              <a:rPr lang="en-US" sz="2000" dirty="0"/>
              <a:t>93 CDR named magnets by physical characteristic </a:t>
            </a:r>
            <a:r>
              <a:rPr lang="en-US" sz="2000" dirty="0" err="1"/>
              <a:t>ie</a:t>
            </a:r>
            <a:r>
              <a:rPr lang="en-US" sz="2000" dirty="0"/>
              <a:t>. “2.8C212”</a:t>
            </a:r>
          </a:p>
          <a:p>
            <a:pPr lvl="1"/>
            <a:r>
              <a:rPr lang="en-US" sz="2000" dirty="0" err="1" smtClean="0"/>
              <a:t>SuperB</a:t>
            </a:r>
            <a:r>
              <a:rPr lang="en-US" sz="2000" dirty="0" smtClean="0"/>
              <a:t> named magnets by function/location </a:t>
            </a:r>
            <a:r>
              <a:rPr lang="en-US" sz="2000" dirty="0" err="1" smtClean="0"/>
              <a:t>ie</a:t>
            </a:r>
            <a:r>
              <a:rPr lang="en-US" sz="2000" dirty="0" smtClean="0"/>
              <a:t>. “IR Soft Bends”</a:t>
            </a:r>
          </a:p>
          <a:p>
            <a:pPr lvl="1"/>
            <a:r>
              <a:rPr lang="en-US" sz="2000" dirty="0" smtClean="0"/>
              <a:t>Key to matching between the two documents was by physical and performance characteristics</a:t>
            </a:r>
          </a:p>
          <a:p>
            <a:r>
              <a:rPr lang="en-US" sz="2400" dirty="0" smtClean="0"/>
              <a:t>Combed through the Deck magnet characteristics and grouped them by like types and field strengths</a:t>
            </a:r>
          </a:p>
          <a:p>
            <a:pPr lvl="1"/>
            <a:r>
              <a:rPr lang="en-US" sz="2000" dirty="0" smtClean="0"/>
              <a:t>Deck element names are associated with location and type </a:t>
            </a:r>
            <a:r>
              <a:rPr lang="en-US" sz="2000" dirty="0" err="1" smtClean="0"/>
              <a:t>ie</a:t>
            </a:r>
            <a:r>
              <a:rPr lang="en-US" sz="2000" dirty="0" smtClean="0"/>
              <a:t>. “BXARCL” </a:t>
            </a:r>
          </a:p>
          <a:p>
            <a:pPr lvl="1"/>
            <a:r>
              <a:rPr lang="en-US" sz="2000" dirty="0" smtClean="0"/>
              <a:t>Deck specified other (non-PEPII) magnets as “new”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4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Available Quantities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53" y="814460"/>
            <a:ext cx="8415647" cy="2500828"/>
          </a:xfrm>
        </p:spPr>
        <p:txBody>
          <a:bodyPr>
            <a:noAutofit/>
          </a:bodyPr>
          <a:lstStyle/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0" y="814460"/>
            <a:ext cx="7184192" cy="54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5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Available Quantities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50" y="3664465"/>
            <a:ext cx="8534400" cy="2500828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two sources for quantities don’t reconcile</a:t>
            </a:r>
          </a:p>
          <a:p>
            <a:pPr lvl="1"/>
            <a:r>
              <a:rPr lang="en-US" sz="2000" dirty="0" smtClean="0"/>
              <a:t>‘07 </a:t>
            </a:r>
            <a:r>
              <a:rPr lang="en-US" sz="2000" dirty="0" err="1" smtClean="0"/>
              <a:t>SuperB</a:t>
            </a:r>
            <a:r>
              <a:rPr lang="en-US" sz="2000" dirty="0" smtClean="0"/>
              <a:t> document doesn’t match ’93 PEPII CDR </a:t>
            </a:r>
          </a:p>
          <a:p>
            <a:pPr lvl="2"/>
            <a:r>
              <a:rPr lang="en-US" sz="2000" dirty="0" smtClean="0"/>
              <a:t>(</a:t>
            </a:r>
            <a:r>
              <a:rPr lang="en-US" sz="2000" dirty="0" err="1" smtClean="0"/>
              <a:t>Uli</a:t>
            </a:r>
            <a:r>
              <a:rPr lang="en-US" sz="2000" dirty="0" smtClean="0"/>
              <a:t> </a:t>
            </a:r>
            <a:r>
              <a:rPr lang="en-US" sz="2000" dirty="0" smtClean="0"/>
              <a:t>tends to think </a:t>
            </a:r>
            <a:r>
              <a:rPr lang="en-US" sz="2000" dirty="0" err="1" smtClean="0"/>
              <a:t>SuberB</a:t>
            </a:r>
            <a:r>
              <a:rPr lang="en-US" sz="2000" dirty="0" smtClean="0"/>
              <a:t> </a:t>
            </a:r>
            <a:r>
              <a:rPr lang="en-US" sz="2000" dirty="0" smtClean="0"/>
              <a:t>is likely correct)</a:t>
            </a:r>
          </a:p>
          <a:p>
            <a:r>
              <a:rPr lang="en-US" sz="2400" dirty="0" smtClean="0"/>
              <a:t>Another count will be performed at SLAC to confirm available quantities</a:t>
            </a:r>
          </a:p>
          <a:p>
            <a:r>
              <a:rPr lang="en-US" sz="2400" dirty="0" smtClean="0"/>
              <a:t>Any shortages can be handled during the procurement of the new magnets that will be required in the ECR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299450"/>
              </p:ext>
            </p:extLst>
          </p:nvPr>
        </p:nvGraphicFramePr>
        <p:xfrm>
          <a:off x="320630" y="914406"/>
          <a:ext cx="8520544" cy="2655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502"/>
                <a:gridCol w="1715676"/>
                <a:gridCol w="1753148"/>
                <a:gridCol w="1728629"/>
                <a:gridCol w="1679589"/>
              </a:tblGrid>
              <a:tr h="10758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Magnet Name (‘93 CDR)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MEIC </a:t>
                      </a:r>
                      <a:r>
                        <a:rPr lang="en-US" sz="1600" dirty="0" smtClean="0">
                          <a:effectLst/>
                        </a:rPr>
                        <a:t>– </a:t>
                      </a:r>
                      <a:r>
                        <a:rPr lang="en-US" sz="1600" dirty="0">
                          <a:effectLst/>
                        </a:rPr>
                        <a:t>ECR Quantity </a:t>
                      </a:r>
                      <a:r>
                        <a:rPr lang="en-US" sz="1600" dirty="0" smtClean="0">
                          <a:effectLst/>
                        </a:rPr>
                        <a:t>Required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2007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+mn-lt"/>
                          <a:ea typeface="+mn-ea"/>
                        </a:rPr>
                        <a:t>SuperB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</a:rPr>
                        <a:t> CDR Available Quantity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1993 PEPII CDR</a:t>
                      </a:r>
                      <a:r>
                        <a:rPr lang="en-US" sz="1600" baseline="0" dirty="0" smtClean="0">
                          <a:effectLst/>
                        </a:rPr>
                        <a:t> Available Quantity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ECR Field Strength </a:t>
                      </a:r>
                      <a:r>
                        <a:rPr lang="en-US" sz="1600" dirty="0" smtClean="0">
                          <a:effectLst/>
                        </a:rPr>
                        <a:t>Required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(T, T/m or T/m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</a:tr>
              <a:tr h="394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2.812C212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168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194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192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0.3624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</a:tr>
              <a:tr h="394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4Q22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16.96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</a:tr>
              <a:tr h="394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4Q29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17.53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</a:tr>
              <a:tr h="394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10SF/10SD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136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763" marR="66763" marT="0" marB="0" anchor="ctr"/>
                </a:tc>
              </a:tr>
            </a:tbl>
          </a:graphicData>
        </a:graphic>
      </p:graphicFrame>
      <p:sp>
        <p:nvSpPr>
          <p:cNvPr id="10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6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Dipole Analysis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9" y="3055438"/>
            <a:ext cx="5976651" cy="340044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4"/>
          <a:srcRect t="32799" r="16034"/>
          <a:stretch/>
        </p:blipFill>
        <p:spPr>
          <a:xfrm>
            <a:off x="4153394" y="1045029"/>
            <a:ext cx="4990606" cy="2677720"/>
          </a:xfrm>
          <a:prstGeom prst="rect">
            <a:avLst/>
          </a:prstGeom>
        </p:spPr>
      </p:pic>
      <p:sp>
        <p:nvSpPr>
          <p:cNvPr id="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7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4729794" y="4539491"/>
            <a:ext cx="1127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@ 12 GeV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2655868" y="5349581"/>
            <a:ext cx="14975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0.3T @ 10 GeV (baseline)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9569" y="4785713"/>
            <a:ext cx="1" cy="563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19134" y="4482580"/>
            <a:ext cx="209198" cy="147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826265"/>
            <a:ext cx="7954117" cy="5508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en-US" sz="2400" dirty="0" smtClean="0"/>
              <a:t>2.8C212” – ‘93 CDR name</a:t>
            </a:r>
          </a:p>
          <a:p>
            <a:pPr lvl="1"/>
            <a:r>
              <a:rPr lang="en-US" sz="2000" dirty="0" smtClean="0"/>
              <a:t> 12 GeV - 0.36T @ 1290 A  </a:t>
            </a:r>
          </a:p>
          <a:p>
            <a:pPr lvl="1"/>
            <a:r>
              <a:rPr lang="en-US" sz="2000" dirty="0" smtClean="0"/>
              <a:t>&lt;0.2% saturation 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smtClean="0"/>
              <a:t>19 °C </a:t>
            </a:r>
            <a:r>
              <a:rPr lang="en-US" sz="2000" dirty="0" err="1" smtClean="0"/>
              <a:t>dT</a:t>
            </a:r>
            <a:r>
              <a:rPr lang="en-US" sz="2000" dirty="0" smtClean="0"/>
              <a:t> at 100 </a:t>
            </a:r>
            <a:r>
              <a:rPr lang="en-US" sz="2000" dirty="0" err="1" smtClean="0"/>
              <a:t>psid</a:t>
            </a:r>
            <a:r>
              <a:rPr lang="en-US" sz="2000" dirty="0" smtClean="0"/>
              <a:t> per coil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857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Dipole Analysis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6265"/>
            <a:ext cx="8077200" cy="5508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“2.8C212”</a:t>
            </a:r>
          </a:p>
          <a:p>
            <a:pPr lvl="1"/>
            <a:r>
              <a:rPr lang="en-US" sz="2400" dirty="0" smtClean="0"/>
              <a:t>From 2-18 GeV dB/B  flat at ~0.06% </a:t>
            </a:r>
          </a:p>
          <a:p>
            <a:pPr lvl="1"/>
            <a:r>
              <a:rPr lang="en-US" sz="2400" dirty="0" smtClean="0"/>
              <a:t>Arc dipole transverse aperture @ 10 GeV: </a:t>
            </a:r>
            <a:r>
              <a:rPr lang="en-US" sz="2400" dirty="0"/>
              <a:t>±</a:t>
            </a:r>
            <a:r>
              <a:rPr lang="en-US" sz="2400" dirty="0" smtClean="0"/>
              <a:t> 4cm</a:t>
            </a:r>
          </a:p>
          <a:p>
            <a:pPr lvl="2"/>
            <a:r>
              <a:rPr lang="en-US" sz="1600" dirty="0" smtClean="0"/>
              <a:t>±(</a:t>
            </a:r>
            <a:r>
              <a:rPr lang="en-US" sz="1600" dirty="0"/>
              <a:t>10</a:t>
            </a:r>
            <a:r>
              <a:rPr lang="el-GR" sz="1600" dirty="0"/>
              <a:t>σ</a:t>
            </a:r>
            <a:r>
              <a:rPr lang="en-US" sz="1600" baseline="-25000" dirty="0" smtClean="0"/>
              <a:t>x </a:t>
            </a:r>
            <a:r>
              <a:rPr lang="en-US" sz="1600" dirty="0" smtClean="0"/>
              <a:t>+ sagitta/2 + 1cm </a:t>
            </a:r>
            <a:r>
              <a:rPr lang="en-US" sz="1600" dirty="0"/>
              <a:t>closed orbit distortion) </a:t>
            </a:r>
          </a:p>
          <a:p>
            <a:pPr lvl="2"/>
            <a:endParaRPr lang="en-US" sz="2000" dirty="0" smtClean="0"/>
          </a:p>
          <a:p>
            <a:endParaRPr lang="en-US" sz="2800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57475"/>
            <a:ext cx="6032078" cy="3754536"/>
          </a:xfrm>
          <a:prstGeom prst="rect">
            <a:avLst/>
          </a:prstGeom>
          <a:noFill/>
        </p:spPr>
      </p:pic>
      <p:sp>
        <p:nvSpPr>
          <p:cNvPr id="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8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976008" y="3838310"/>
            <a:ext cx="10634" cy="237199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19283" y="4769810"/>
            <a:ext cx="10633" cy="13928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76575" y="5320709"/>
            <a:ext cx="317934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Dipole Analysis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6265"/>
            <a:ext cx="8077200" cy="5508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“2.8C212”</a:t>
            </a:r>
          </a:p>
          <a:p>
            <a:pPr lvl="1"/>
            <a:r>
              <a:rPr lang="en-US" sz="2000" dirty="0"/>
              <a:t>Harmonics taken at </a:t>
            </a:r>
            <a:r>
              <a:rPr lang="en-US" sz="2000" dirty="0" smtClean="0"/>
              <a:t>3 </a:t>
            </a:r>
            <a:r>
              <a:rPr lang="en-US" sz="2000" dirty="0"/>
              <a:t>cm (</a:t>
            </a:r>
            <a:r>
              <a:rPr lang="en-US" sz="2000" dirty="0" smtClean="0"/>
              <a:t>84%) </a:t>
            </a:r>
            <a:r>
              <a:rPr lang="en-US" sz="2000" dirty="0"/>
              <a:t>aperture at 5, 10 and 12 GeV</a:t>
            </a:r>
          </a:p>
          <a:p>
            <a:endParaRPr lang="en-US" sz="2800" dirty="0" smtClean="0"/>
          </a:p>
        </p:txBody>
      </p:sp>
      <p:sp>
        <p:nvSpPr>
          <p:cNvPr id="7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064031" y="6562237"/>
            <a:ext cx="2133600" cy="190125"/>
          </a:xfrm>
        </p:spPr>
        <p:txBody>
          <a:bodyPr/>
          <a:lstStyle/>
          <a:p>
            <a:fld id="{B58F48A6-A3E1-4848-9AC3-B43F560BE4FE}" type="slidenum">
              <a:rPr lang="en-US" sz="1100" smtClean="0">
                <a:solidFill>
                  <a:prstClr val="white"/>
                </a:solidFill>
              </a:rPr>
              <a:pPr/>
              <a:t>9</a:t>
            </a:fld>
            <a:r>
              <a:rPr lang="en-US" sz="1100" dirty="0" smtClean="0">
                <a:solidFill>
                  <a:prstClr val="white"/>
                </a:solidFill>
              </a:rPr>
              <a:t> of 15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4" y="1828802"/>
            <a:ext cx="6450220" cy="453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4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961</Words>
  <Application>Microsoft Office PowerPoint</Application>
  <PresentationFormat>On-screen Show (4:3)</PresentationFormat>
  <Paragraphs>163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1_JLabPowerPointMain</vt:lpstr>
      <vt:lpstr>2_JLabPowerpointMain</vt:lpstr>
      <vt:lpstr>PowerPoint Presentation</vt:lpstr>
      <vt:lpstr>Introduction</vt:lpstr>
      <vt:lpstr>Background</vt:lpstr>
      <vt:lpstr>Available Quantities</vt:lpstr>
      <vt:lpstr>Available Quantities (cont.)</vt:lpstr>
      <vt:lpstr>Available Quantities (cont.)</vt:lpstr>
      <vt:lpstr>Dipole Analysis</vt:lpstr>
      <vt:lpstr>Dipole Analysis (cont.)</vt:lpstr>
      <vt:lpstr>Dipole Analysis (cont.)</vt:lpstr>
      <vt:lpstr>Quadrupole Analysis</vt:lpstr>
      <vt:lpstr>Quadrupole Analysis (cont.)</vt:lpstr>
      <vt:lpstr>Sextupole Analysis</vt:lpstr>
      <vt:lpstr>Sextupole Analysis (cont.)</vt:lpstr>
      <vt:lpstr>Sextupole Analysis (cont.)</vt:lpstr>
      <vt:lpstr>Future Plans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 Hall B</dc:title>
  <dc:creator>George Biallas</dc:creator>
  <cp:lastModifiedBy>Tommy Hiatt</cp:lastModifiedBy>
  <cp:revision>145</cp:revision>
  <dcterms:created xsi:type="dcterms:W3CDTF">2014-03-17T12:23:13Z</dcterms:created>
  <dcterms:modified xsi:type="dcterms:W3CDTF">2015-10-07T13:51:22Z</dcterms:modified>
</cp:coreProperties>
</file>