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embeddings/oleObject9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7" r:id="rId2"/>
    <p:sldMasterId id="2147483656" r:id="rId3"/>
  </p:sldMasterIdLst>
  <p:notesMasterIdLst>
    <p:notesMasterId r:id="rId18"/>
  </p:notesMasterIdLst>
  <p:handoutMasterIdLst>
    <p:handoutMasterId r:id="rId19"/>
  </p:handoutMasterIdLst>
  <p:sldIdLst>
    <p:sldId id="759" r:id="rId4"/>
    <p:sldId id="874" r:id="rId5"/>
    <p:sldId id="887" r:id="rId6"/>
    <p:sldId id="888" r:id="rId7"/>
    <p:sldId id="891" r:id="rId8"/>
    <p:sldId id="889" r:id="rId9"/>
    <p:sldId id="890" r:id="rId10"/>
    <p:sldId id="886" r:id="rId11"/>
    <p:sldId id="872" r:id="rId12"/>
    <p:sldId id="882" r:id="rId13"/>
    <p:sldId id="881" r:id="rId14"/>
    <p:sldId id="885" r:id="rId15"/>
    <p:sldId id="892" r:id="rId16"/>
    <p:sldId id="893" r:id="rId1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59EB"/>
    <a:srgbClr val="000066"/>
    <a:srgbClr val="000099"/>
    <a:srgbClr val="0000FF"/>
    <a:srgbClr val="FF5050"/>
    <a:srgbClr val="FF0000"/>
    <a:srgbClr val="003399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464" autoAdjust="0"/>
    <p:restoredTop sz="94638" autoAdjust="0"/>
  </p:normalViewPr>
  <p:slideViewPr>
    <p:cSldViewPr>
      <p:cViewPr>
        <p:scale>
          <a:sx n="99" d="100"/>
          <a:sy n="99" d="100"/>
        </p:scale>
        <p:origin x="-576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2672" y="-11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wmf"/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t" anchorCtr="0" compatLnSpc="1">
            <a:prstTxWarp prst="textNoShape">
              <a:avLst/>
            </a:prstTxWarp>
          </a:bodyPr>
          <a:lstStyle>
            <a:lvl1pPr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10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t" anchorCtr="0" compatLnSpc="1">
            <a:prstTxWarp prst="textNoShape">
              <a:avLst/>
            </a:prstTxWarp>
          </a:bodyPr>
          <a:lstStyle>
            <a:lvl1pPr algn="r"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5623AF5-12F2-4016-A612-EEDEA7E4E8AB}" type="datetime1">
              <a:rPr lang="en-US"/>
              <a:pPr>
                <a:defRPr/>
              </a:pPr>
              <a:t>10/5/15</a:t>
            </a:fld>
            <a:endParaRPr lang="en-US" altLang="ja-JP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b" anchorCtr="0" compatLnSpc="1">
            <a:prstTxWarp prst="textNoShape">
              <a:avLst/>
            </a:prstTxWarp>
          </a:bodyPr>
          <a:lstStyle>
            <a:lvl1pPr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ja-JP" altLang="en-US"/>
              <a:t>Haixin Huang/BNL</a:t>
            </a:r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100" y="883285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b" anchorCtr="0" compatLnSpc="1">
            <a:prstTxWarp prst="textNoShape">
              <a:avLst/>
            </a:prstTxWarp>
          </a:bodyPr>
          <a:lstStyle>
            <a:lvl1pPr algn="r"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FCE1070-60EE-4051-9E93-A88A4935380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6399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t" anchorCtr="0" compatLnSpc="1">
            <a:prstTxWarp prst="textNoShape">
              <a:avLst/>
            </a:prstTxWarp>
          </a:bodyPr>
          <a:lstStyle>
            <a:lvl1pPr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10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t" anchorCtr="0" compatLnSpc="1">
            <a:prstTxWarp prst="textNoShape">
              <a:avLst/>
            </a:prstTxWarp>
          </a:bodyPr>
          <a:lstStyle>
            <a:lvl1pPr algn="r"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24B36D4-73F9-4D8C-9508-4219A1413EEE}" type="datetime1">
              <a:rPr lang="en-US"/>
              <a:pPr>
                <a:defRPr/>
              </a:pPr>
              <a:t>10/5/15</a:t>
            </a:fld>
            <a:endParaRPr lang="en-US" altLang="ja-JP"/>
          </a:p>
        </p:txBody>
      </p:sp>
      <p:sp>
        <p:nvSpPr>
          <p:cNvPr id="2355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81100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マスターテキストの書式設定</a:t>
            </a:r>
          </a:p>
          <a:p>
            <a:pPr lvl="1"/>
            <a:r>
              <a:rPr lang="ja-JP" altLang="en-US" noProof="0" smtClean="0"/>
              <a:t>第 2 レベル</a:t>
            </a:r>
          </a:p>
          <a:p>
            <a:pPr lvl="2"/>
            <a:r>
              <a:rPr lang="ja-JP" altLang="en-US" noProof="0" smtClean="0"/>
              <a:t>第 3 レベル</a:t>
            </a:r>
          </a:p>
          <a:p>
            <a:pPr lvl="3"/>
            <a:r>
              <a:rPr lang="ja-JP" altLang="en-US" noProof="0" smtClean="0"/>
              <a:t>第 4 レベル</a:t>
            </a:r>
          </a:p>
          <a:p>
            <a:pPr lvl="4"/>
            <a:r>
              <a:rPr lang="ja-JP" altLang="en-US" noProof="0" smtClean="0"/>
              <a:t>第 5 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b" anchorCtr="0" compatLnSpc="1">
            <a:prstTxWarp prst="textNoShape">
              <a:avLst/>
            </a:prstTxWarp>
          </a:bodyPr>
          <a:lstStyle>
            <a:lvl1pPr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ja-JP" altLang="en-US"/>
              <a:t>Haixin Huang/BNL</a:t>
            </a: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100" y="883285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65" tIns="46283" rIns="92565" bIns="46283" numCol="1" anchor="b" anchorCtr="0" compatLnSpc="1">
            <a:prstTxWarp prst="textNoShape">
              <a:avLst/>
            </a:prstTxWarp>
          </a:bodyPr>
          <a:lstStyle>
            <a:lvl1pPr algn="r" defTabSz="925513">
              <a:defRPr kumimoji="1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8FB250A-6110-4A30-887A-323FA75147A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80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7975"/>
            <a:ext cx="1588" cy="1588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4387850"/>
            <a:ext cx="5986463" cy="41290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1183" y="8829989"/>
            <a:ext cx="3037628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018968" indent="-37560716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82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6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47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330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C66208-86DB-EF44-8F4F-1CB78F9F21E4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6612" cy="3486150"/>
          </a:xfrm>
          <a:solidFill>
            <a:srgbClr val="FFFFFF"/>
          </a:solidFill>
          <a:ln/>
        </p:spPr>
      </p:sp>
      <p:sp>
        <p:nvSpPr>
          <p:cNvPr id="1118211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71" tIns="46785" rIns="93571" bIns="46785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18212" name="Slide Number Placeholder 3"/>
          <p:cNvSpPr txBox="1">
            <a:spLocks noGrp="1"/>
          </p:cNvSpPr>
          <p:nvPr/>
        </p:nvSpPr>
        <p:spPr bwMode="auto">
          <a:xfrm>
            <a:off x="3970938" y="8829792"/>
            <a:ext cx="3037840" cy="46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71" tIns="46785" rIns="93571" bIns="467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A8D180AF-1207-BD47-ABA7-5BE0298DC1E0}" type="slidenum">
              <a:rPr lang="en-US" sz="1200">
                <a:solidFill>
                  <a:srgbClr val="A50021"/>
                </a:solidFill>
                <a:cs typeface="Tahoma" charset="0"/>
              </a:rPr>
              <a:pPr algn="r" eaLnBrk="1" hangingPunct="1"/>
              <a:t>7</a:t>
            </a:fld>
            <a:endParaRPr lang="en-US" sz="1200">
              <a:solidFill>
                <a:srgbClr val="A50021"/>
              </a:solidFill>
              <a:cs typeface="Tahom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7"/>
          <p:cNvSpPr txBox="1">
            <a:spLocks noGrp="1" noChangeArrowheads="1"/>
          </p:cNvSpPr>
          <p:nvPr/>
        </p:nvSpPr>
        <p:spPr bwMode="auto">
          <a:xfrm>
            <a:off x="3970938" y="8829792"/>
            <a:ext cx="3037840" cy="46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8" tIns="46589" rIns="93178" bIns="46589" anchor="b"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39775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38238" indent="-227013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385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49463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06663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3863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1063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78263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D233D1BB-1D24-134A-9670-9C5767286C89}" type="slidenum">
              <a:rPr lang="en-US" altLang="ja-JP" sz="1200">
                <a:solidFill>
                  <a:srgbClr val="A50021"/>
                </a:solidFill>
                <a:ea typeface="MS PGothic" charset="0"/>
                <a:cs typeface="MS PGothic" charset="0"/>
              </a:rPr>
              <a:pPr algn="r" eaLnBrk="1" hangingPunct="1"/>
              <a:t>9</a:t>
            </a:fld>
            <a:endParaRPr lang="en-US" altLang="ja-JP" sz="1200">
              <a:solidFill>
                <a:srgbClr val="A5002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6150"/>
          </a:xfrm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78" tIns="46589" rIns="93178" bIns="46589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286000"/>
            <a:ext cx="6400800" cy="35814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Times New Roman" pitchFamily="18" charset="0"/>
              </a:defRPr>
            </a:lvl1pPr>
          </a:lstStyle>
          <a:p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09600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096000"/>
            <a:ext cx="28448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514600" y="609600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BDC8804A-D6AE-40EC-A76E-33EB74273E1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46B79-B1C7-4DE2-B121-87301ABDE90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91250" y="533400"/>
            <a:ext cx="19621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533400"/>
            <a:ext cx="57340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795D-0C08-429E-8A5E-085A838DA74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345E074-5DFC-5B4B-A859-837750F7760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26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255F8-FB59-4AEB-9DA5-B00A4EA7D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A58C5-F21E-4DE9-BE1F-4305ED8D9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054EF-208C-4F5F-83B0-2861F0355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8A43-1F42-430E-8812-7EA10C0FC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7A3ED-BCFB-4EC1-ABED-E2200F787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A0DB9-234B-4C90-A829-E9FE2079C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0FDFA-186B-4711-97B8-67752D50C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0FAA2-0353-4E4B-9D82-7D7E4F87B0F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9BA7-4A51-40E6-BC41-995CC9EE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15977-48C1-4E9B-9F05-6D355BEA0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B0D89-BB5C-446A-A938-CD5D8062C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2DBDE-ED71-4B4C-A4B9-7E22DEA19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0684D-8265-4A48-9AC0-B134A6E8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3BE78-D8CE-4EE1-B3DE-C1A0EC752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C8AA9-073B-4194-975D-E95D41CF2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E4895-3A5D-4B3E-AC62-9EDDAB5A1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D7CB0-0FDE-48E0-9A5A-E932418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F5478-42A2-4623-9FB3-3D424DC94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5975C-D78D-41E8-A6BE-D32B543B004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D06C1-DFEB-4870-87B3-F26A822A6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33DD6-4A84-462B-88CC-259830F10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72ED-878B-43A6-B805-9028C3D76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B7CA-1A8D-40FA-B039-4765CB914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DDC27-2AD5-40D1-8D54-A8643432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DF32-32B8-441C-8015-52C3DFFA0B2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4D0B3-E85E-4202-8D90-F76D865EAB4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0B1E-DBC7-45C4-8DCA-F537E296D8C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2FF17-1460-4F4B-AA2C-6A5AA4E0058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9A0C7-A371-4456-A1A1-3F6041D2EA5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7E09-00ED-4FA8-AAC5-E18221A5749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533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ja-JP" alt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324600"/>
            <a:ext cx="1397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09/02/02</a:t>
            </a:r>
            <a:endParaRPr lang="en-US" altLang="ja-JP"/>
          </a:p>
          <a:p>
            <a:pPr>
              <a:defRPr/>
            </a:pPr>
            <a:endParaRPr lang="en-US" altLang="ja-JP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57400" y="64008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9D4F52F1-AEB0-4C63-9691-29BD6DB0FD6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4103" name="Picture 10" descr="logo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6200775"/>
            <a:ext cx="16764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24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7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50000"/>
        <a:buFont typeface="Monotype Sort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25000"/>
        <a:buFont typeface="CommercialPi BT" pitchFamily="18" charset="2"/>
        <a:buChar char=".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25000"/>
        <a:buFont typeface="CommercialPi BT" pitchFamily="18" charset="2"/>
        <a:buChar char=".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25000"/>
        <a:buFont typeface="CommercialPi BT" pitchFamily="18" charset="2"/>
        <a:buChar char=".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25000"/>
        <a:buFont typeface="CommercialPi BT" pitchFamily="18" charset="2"/>
        <a:buChar char=".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25000"/>
        <a:buFont typeface="CommercialPi BT" pitchFamily="18" charset="2"/>
        <a:buChar char=".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5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965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965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6627FA0-8F89-4BEF-A8AE-C641C9229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09/02/02</a:t>
            </a:r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Haixin Huang</a:t>
            </a:r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D69BE2-795C-403D-BD88-72E48E608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5.wmf"/><Relationship Id="rId13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0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11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12.png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9144000" cy="1470025"/>
          </a:xfrm>
        </p:spPr>
        <p:txBody>
          <a:bodyPr lIns="90000" tIns="46800" rIns="90000" bIns="46800" anchor="ctr"/>
          <a:lstStyle/>
          <a:p>
            <a:pPr algn="ctr" defTabSz="457200" eaLnBrk="1" hangingPunct="1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</a:pPr>
            <a:r>
              <a:rPr kumimoji="0" lang="en-GB" b="1" smtClean="0">
                <a:solidFill>
                  <a:srgbClr val="FF0000"/>
                </a:solidFill>
              </a:rPr>
              <a:t>Polarimetry</a:t>
            </a:r>
            <a:r>
              <a:rPr kumimoji="0" lang="en-GB" b="1" dirty="0" smtClean="0">
                <a:solidFill>
                  <a:srgbClr val="FF0000"/>
                </a:solidFill>
              </a:rPr>
              <a:t> </a:t>
            </a:r>
            <a:r>
              <a:rPr kumimoji="0" lang="en-GB" b="1" dirty="0" smtClean="0">
                <a:solidFill>
                  <a:srgbClr val="FF0000"/>
                </a:solidFill>
              </a:rPr>
              <a:t>in RHIC </a:t>
            </a:r>
            <a:endParaRPr kumimoji="0" lang="en-GB" sz="3200" b="1" dirty="0" smtClean="0">
              <a:solidFill>
                <a:srgbClr val="FF0000"/>
              </a:solidFill>
            </a:endParaRP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838200" y="5638797"/>
            <a:ext cx="2419352" cy="463550"/>
            <a:chOff x="528" y="3552"/>
            <a:chExt cx="1524" cy="292"/>
          </a:xfrm>
        </p:grpSpPr>
        <p:sp>
          <p:nvSpPr>
            <p:cNvPr id="8199" name="AutoShape 4"/>
            <p:cNvSpPr>
              <a:spLocks noChangeArrowheads="1"/>
            </p:cNvSpPr>
            <p:nvPr/>
          </p:nvSpPr>
          <p:spPr bwMode="auto">
            <a:xfrm>
              <a:off x="912" y="3552"/>
              <a:ext cx="1140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0" name="AutoShape 5"/>
            <p:cNvSpPr>
              <a:spLocks noChangeArrowheads="1"/>
            </p:cNvSpPr>
            <p:nvPr/>
          </p:nvSpPr>
          <p:spPr bwMode="auto">
            <a:xfrm>
              <a:off x="528" y="3552"/>
              <a:ext cx="1073" cy="292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000099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400" b="0" dirty="0" smtClean="0">
                  <a:solidFill>
                    <a:srgbClr val="000099"/>
                  </a:solidFill>
                </a:rPr>
                <a:t>Oct. 7, 2015</a:t>
              </a:r>
            </a:p>
          </p:txBody>
        </p:sp>
      </p:grpSp>
      <p:grpSp>
        <p:nvGrpSpPr>
          <p:cNvPr id="8196" name="Group 6"/>
          <p:cNvGrpSpPr>
            <a:grpSpLocks/>
          </p:cNvGrpSpPr>
          <p:nvPr/>
        </p:nvGrpSpPr>
        <p:grpSpPr bwMode="auto">
          <a:xfrm>
            <a:off x="3124199" y="3810000"/>
            <a:ext cx="2495550" cy="587376"/>
            <a:chOff x="1968" y="2544"/>
            <a:chExt cx="1572" cy="370"/>
          </a:xfrm>
        </p:grpSpPr>
        <p:sp>
          <p:nvSpPr>
            <p:cNvPr id="8197" name="AutoShape 7"/>
            <p:cNvSpPr>
              <a:spLocks noChangeArrowheads="1"/>
            </p:cNvSpPr>
            <p:nvPr/>
          </p:nvSpPr>
          <p:spPr bwMode="auto">
            <a:xfrm>
              <a:off x="1968" y="2544"/>
              <a:ext cx="1560" cy="365"/>
            </a:xfrm>
            <a:prstGeom prst="roundRect">
              <a:avLst>
                <a:gd name="adj" fmla="val 27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8" name="AutoShape 8"/>
            <p:cNvSpPr>
              <a:spLocks noChangeArrowheads="1"/>
            </p:cNvSpPr>
            <p:nvPr/>
          </p:nvSpPr>
          <p:spPr bwMode="auto">
            <a:xfrm>
              <a:off x="1968" y="2544"/>
              <a:ext cx="1572" cy="370"/>
            </a:xfrm>
            <a:prstGeom prst="roundRect">
              <a:avLst>
                <a:gd name="adj" fmla="val 27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009999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200" b="0" dirty="0" smtClean="0">
                  <a:solidFill>
                    <a:srgbClr val="009999"/>
                  </a:solidFill>
                </a:rPr>
                <a:t>Haixin</a:t>
              </a:r>
              <a:r>
                <a:rPr lang="en-GB" sz="3200" b="0" dirty="0">
                  <a:solidFill>
                    <a:srgbClr val="009999"/>
                  </a:solidFill>
                </a:rPr>
                <a:t> </a:t>
              </a:r>
              <a:r>
                <a:rPr lang="en-GB" sz="3200" b="0" dirty="0" smtClean="0">
                  <a:solidFill>
                    <a:srgbClr val="009999"/>
                  </a:solidFill>
                </a:rPr>
                <a:t>Huang</a:t>
              </a:r>
              <a:endParaRPr lang="en-GB" sz="3200" b="0" dirty="0">
                <a:solidFill>
                  <a:srgbClr val="009999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3600" y="5638800"/>
            <a:ext cx="145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MEIC 2015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185"/>
            <a:ext cx="8839200" cy="944562"/>
          </a:xfrm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Carbon strip target deformation due to electrostatic interaction with the beam at injection energy 24GeV.</a:t>
            </a:r>
          </a:p>
        </p:txBody>
      </p:sp>
      <p:pic>
        <p:nvPicPr>
          <p:cNvPr id="112537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990600"/>
            <a:ext cx="6096000" cy="5303838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033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534400" cy="868362"/>
          </a:xfrm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Carbon strip target deformation due to electrostatic interaction with the beam at 255 </a:t>
            </a:r>
            <a:r>
              <a:rPr lang="en-US" sz="2400" b="1" dirty="0" err="1">
                <a:solidFill>
                  <a:srgbClr val="FF0000"/>
                </a:solidFill>
                <a:cs typeface="Arial" charset="0"/>
              </a:rPr>
              <a:t>GeV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.</a:t>
            </a:r>
          </a:p>
        </p:txBody>
      </p:sp>
      <p:pic>
        <p:nvPicPr>
          <p:cNvPr id="112333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19200"/>
            <a:ext cx="6400800" cy="4937125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68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2" y="76200"/>
            <a:ext cx="7772400" cy="533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Hardware Improvements in 2015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3" y="609600"/>
            <a:ext cx="9144000" cy="2497660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use again 2mm Si-detectors </a:t>
            </a:r>
            <a:r>
              <a:rPr lang="en-US" dirty="0" smtClean="0">
                <a:latin typeface="+mj-lt"/>
                <a:sym typeface="Wingdings"/>
              </a:rPr>
              <a:t> no gain instabilities</a:t>
            </a:r>
            <a:endParaRPr lang="en-US" dirty="0" smtClean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new target holders</a:t>
            </a:r>
          </a:p>
          <a:p>
            <a:pPr lvl="2"/>
            <a:r>
              <a:rPr lang="en-US" sz="1600" dirty="0">
                <a:latin typeface="+mj-lt"/>
                <a:cs typeface="Comic Sans MS"/>
              </a:rPr>
              <a:t>EM simulation (J. </a:t>
            </a:r>
            <a:r>
              <a:rPr lang="en-US" sz="1600" dirty="0" err="1">
                <a:latin typeface="+mj-lt"/>
                <a:cs typeface="Comic Sans MS"/>
              </a:rPr>
              <a:t>Kewisch</a:t>
            </a:r>
            <a:r>
              <a:rPr lang="en-US" sz="1600" dirty="0">
                <a:latin typeface="+mj-lt"/>
                <a:cs typeface="Comic Sans MS"/>
              </a:rPr>
              <a:t>) </a:t>
            </a:r>
            <a:r>
              <a:rPr lang="en-US" sz="1600" dirty="0" smtClean="0">
                <a:latin typeface="+mj-lt"/>
                <a:cs typeface="Comic Sans MS"/>
              </a:rPr>
              <a:t>showed beam </a:t>
            </a:r>
            <a:r>
              <a:rPr lang="en-US" sz="1600" dirty="0">
                <a:latin typeface="+mj-lt"/>
                <a:cs typeface="Comic Sans MS"/>
              </a:rPr>
              <a:t>charge induced high EM </a:t>
            </a:r>
            <a:r>
              <a:rPr lang="en-US" sz="1600" dirty="0" smtClean="0">
                <a:latin typeface="+mj-lt"/>
                <a:cs typeface="Comic Sans MS"/>
              </a:rPr>
              <a:t>fields at target → frame </a:t>
            </a:r>
            <a:r>
              <a:rPr lang="en-US" sz="1600" dirty="0">
                <a:latin typeface="+mj-lt"/>
                <a:cs typeface="Comic Sans MS"/>
              </a:rPr>
              <a:t>attachment (lightning rod)</a:t>
            </a:r>
          </a:p>
          <a:p>
            <a:pPr lvl="2"/>
            <a:r>
              <a:rPr lang="en-US" sz="1600" dirty="0">
                <a:latin typeface="+mj-lt"/>
                <a:cs typeface="Comic Sans MS"/>
              </a:rPr>
              <a:t>high fields ⇒ high current in target ⇒ heating</a:t>
            </a:r>
          </a:p>
          <a:p>
            <a:pPr lvl="2"/>
            <a:r>
              <a:rPr lang="en-US" sz="1600" dirty="0">
                <a:latin typeface="+mj-lt"/>
                <a:cs typeface="Comic Sans MS"/>
              </a:rPr>
              <a:t>Such fins installed for 32 of 48 targets in 4 </a:t>
            </a:r>
            <a:r>
              <a:rPr lang="en-US" sz="1600" dirty="0" err="1">
                <a:latin typeface="+mj-lt"/>
                <a:cs typeface="Comic Sans MS"/>
              </a:rPr>
              <a:t>pC</a:t>
            </a:r>
            <a:r>
              <a:rPr lang="en-US" sz="1600" dirty="0">
                <a:latin typeface="+mj-lt"/>
                <a:cs typeface="Comic Sans MS"/>
              </a:rPr>
              <a:t> </a:t>
            </a:r>
            <a:r>
              <a:rPr lang="en-US" sz="1600" dirty="0" err="1" smtClean="0">
                <a:latin typeface="+mj-lt"/>
                <a:cs typeface="Comic Sans MS"/>
              </a:rPr>
              <a:t>polarimeters</a:t>
            </a:r>
            <a:r>
              <a:rPr lang="en-US" sz="1600" dirty="0">
                <a:latin typeface="+mj-lt"/>
                <a:cs typeface="Comic Sans MS"/>
              </a:rPr>
              <a:t> </a:t>
            </a:r>
            <a:r>
              <a:rPr lang="en-US" sz="1600" dirty="0" smtClean="0">
                <a:latin typeface="+mj-lt"/>
                <a:cs typeface="Comic Sans MS"/>
              </a:rPr>
              <a:t>(</a:t>
            </a:r>
            <a:r>
              <a:rPr lang="en-US" sz="1600" dirty="0">
                <a:latin typeface="+mj-lt"/>
                <a:cs typeface="Comic Sans MS"/>
              </a:rPr>
              <a:t>no room for fins other targets, hit chamber wall)</a:t>
            </a:r>
          </a:p>
          <a:p>
            <a:pPr lvl="2"/>
            <a:r>
              <a:rPr lang="en-US" sz="1600" dirty="0">
                <a:latin typeface="+mj-lt"/>
                <a:cs typeface="Comic Sans MS"/>
              </a:rPr>
              <a:t>Fin size reduced from prototype (don't shadow detectors)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3429000"/>
            <a:ext cx="4114801" cy="2819400"/>
          </a:xfrm>
          <a:prstGeom prst="rect">
            <a:avLst/>
          </a:prstGeom>
        </p:spPr>
      </p:pic>
      <p:sp>
        <p:nvSpPr>
          <p:cNvPr id="9" name="AutoShape 49"/>
          <p:cNvSpPr>
            <a:spLocks noChangeArrowheads="1"/>
          </p:cNvSpPr>
          <p:nvPr/>
        </p:nvSpPr>
        <p:spPr bwMode="auto">
          <a:xfrm>
            <a:off x="381000" y="6096000"/>
            <a:ext cx="832909" cy="5919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6248400"/>
            <a:ext cx="198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Targets survival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29000"/>
            <a:ext cx="4135120" cy="2819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6019800" y="4800600"/>
            <a:ext cx="1676400" cy="381000"/>
          </a:xfrm>
          <a:prstGeom prst="ellipse">
            <a:avLst/>
          </a:prstGeom>
          <a:noFill/>
          <a:ln w="317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3" name="Picture 12" descr="target_use_fins_run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06834"/>
            <a:ext cx="5021102" cy="34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534400" cy="609600"/>
          </a:xfrm>
          <a:ln w="31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cs typeface="Arial" charset="0"/>
              </a:rPr>
              <a:t>Target Sweep through Beam</a:t>
            </a:r>
            <a:endParaRPr lang="en-US" sz="36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first 04-17-2012 0750 Injec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7620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5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7627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Summary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49BE-0823-E54C-BE99-9B5253E1FF70}" type="slidenum">
              <a:rPr lang="en-US" smtClean="0"/>
              <a:t>14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09" y="838200"/>
            <a:ext cx="8915400" cy="556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800" b="0" dirty="0">
                <a:solidFill>
                  <a:srgbClr val="000090"/>
                </a:solidFill>
                <a:latin typeface="Times New Roman"/>
                <a:cs typeface="Times New Roman"/>
              </a:rPr>
              <a:t>The absolute polarization is determined from the polarized hydrogen jet running in </a:t>
            </a:r>
            <a:r>
              <a:rPr lang="en-US" sz="28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parallel</a:t>
            </a:r>
            <a:endParaRPr lang="en-US" sz="2800" b="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90"/>
                </a:solidFill>
                <a:latin typeface="+mj-lt"/>
              </a:rPr>
              <a:t>p-Carbon </a:t>
            </a:r>
            <a:r>
              <a:rPr lang="en-US" sz="2800" b="0" dirty="0" err="1" smtClean="0">
                <a:solidFill>
                  <a:srgbClr val="000090"/>
                </a:solidFill>
                <a:latin typeface="+mj-lt"/>
              </a:rPr>
              <a:t>polarimeters</a:t>
            </a:r>
            <a:r>
              <a:rPr lang="en-US" sz="2800" b="0" dirty="0" smtClean="0">
                <a:solidFill>
                  <a:srgbClr val="000090"/>
                </a:solidFill>
                <a:latin typeface="+mj-lt"/>
              </a:rPr>
              <a:t> at RHIC have consistently performed well in 2011, 2012, 2013, and 2015</a:t>
            </a:r>
          </a:p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90"/>
                </a:solidFill>
                <a:latin typeface="+mj-lt"/>
              </a:rPr>
              <a:t>They provide information on the beam polarization profile and measures the polarization loss during a RHIC store </a:t>
            </a:r>
          </a:p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90"/>
                </a:solidFill>
                <a:latin typeface="+mj-lt"/>
              </a:rPr>
              <a:t>Target lifetime has improved thanks to the new fin design of the target </a:t>
            </a:r>
            <a:r>
              <a:rPr lang="en-US" sz="2800" b="0" dirty="0" smtClean="0">
                <a:solidFill>
                  <a:srgbClr val="000090"/>
                </a:solidFill>
                <a:latin typeface="+mj-lt"/>
              </a:rPr>
              <a:t>holder</a:t>
            </a:r>
            <a:endParaRPr lang="en-US" sz="2800" b="0" dirty="0" smtClean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09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39200" cy="609600"/>
          </a:xfrm>
          <a:ln w="31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The RHIC p-Carbon CNI </a:t>
            </a:r>
            <a:r>
              <a:rPr lang="en-US" sz="3200" b="1" dirty="0" smtClean="0">
                <a:solidFill>
                  <a:srgbClr val="FF0000"/>
                </a:solidFill>
                <a:cs typeface="Arial" charset="0"/>
              </a:rPr>
              <a:t>polarimeter</a:t>
            </a:r>
            <a:endParaRPr lang="en-US" sz="32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10020" name="Text Box 12"/>
          <p:cNvSpPr txBox="1">
            <a:spLocks noChangeArrowheads="1"/>
          </p:cNvSpPr>
          <p:nvPr/>
        </p:nvSpPr>
        <p:spPr bwMode="auto">
          <a:xfrm>
            <a:off x="2503488" y="4397375"/>
            <a:ext cx="1543050" cy="7381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altLang="ja-JP" sz="1400">
                <a:ea typeface="HGPｺﾞｼｯｸE" charset="0"/>
                <a:cs typeface="HGPｺﾞｼｯｸE" charset="0"/>
              </a:rPr>
              <a:t>Ultra thin Carbon ribbon Target</a:t>
            </a:r>
          </a:p>
          <a:p>
            <a:pPr eaLnBrk="1" hangingPunct="1"/>
            <a:r>
              <a:rPr kumimoji="1" lang="en-US" altLang="ja-JP" sz="1400">
                <a:ea typeface="HGPｺﾞｼｯｸE" charset="0"/>
                <a:cs typeface="HGPｺﾞｼｯｸE" charset="0"/>
              </a:rPr>
              <a:t>(5 </a:t>
            </a:r>
            <a:r>
              <a:rPr kumimoji="1" lang="en-US" altLang="ja-JP" sz="1400">
                <a:latin typeface="Symbol" charset="0"/>
                <a:ea typeface="HGPｺﾞｼｯｸE" charset="0"/>
                <a:cs typeface="HGPｺﾞｼｯｸE" charset="0"/>
              </a:rPr>
              <a:t>m</a:t>
            </a:r>
            <a:r>
              <a:rPr kumimoji="1" lang="en-US" altLang="ja-JP" sz="1400">
                <a:ea typeface="HGPｺﾞｼｯｸE" charset="0"/>
                <a:cs typeface="HGPｺﾞｼｯｸE" charset="0"/>
              </a:rPr>
              <a:t>g/cm</a:t>
            </a:r>
            <a:r>
              <a:rPr kumimoji="1" lang="en-US" altLang="ja-JP" sz="1400" baseline="30000">
                <a:ea typeface="HGPｺﾞｼｯｸE" charset="0"/>
                <a:cs typeface="HGPｺﾞｼｯｸE" charset="0"/>
              </a:rPr>
              <a:t>2</a:t>
            </a:r>
            <a:r>
              <a:rPr kumimoji="1" lang="en-US" altLang="ja-JP" sz="1400">
                <a:ea typeface="HGPｺﾞｼｯｸE" charset="0"/>
                <a:cs typeface="HGPｺﾞｼｯｸE" charset="0"/>
              </a:rPr>
              <a:t>)</a:t>
            </a:r>
          </a:p>
        </p:txBody>
      </p:sp>
      <p:sp>
        <p:nvSpPr>
          <p:cNvPr id="1110021" name="Line 13"/>
          <p:cNvSpPr>
            <a:spLocks noChangeShapeType="1"/>
          </p:cNvSpPr>
          <p:nvPr/>
        </p:nvSpPr>
        <p:spPr bwMode="auto">
          <a:xfrm flipH="1" flipV="1">
            <a:off x="2427288" y="53403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0022" name="Line 14"/>
          <p:cNvSpPr>
            <a:spLocks noChangeShapeType="1"/>
          </p:cNvSpPr>
          <p:nvPr/>
        </p:nvSpPr>
        <p:spPr bwMode="auto">
          <a:xfrm>
            <a:off x="2808288" y="53403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023" name="Line 15"/>
          <p:cNvSpPr>
            <a:spLocks noChangeShapeType="1"/>
          </p:cNvSpPr>
          <p:nvPr/>
        </p:nvSpPr>
        <p:spPr bwMode="auto">
          <a:xfrm>
            <a:off x="1512888" y="5232400"/>
            <a:ext cx="0" cy="3048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110024" name="Group 16"/>
          <p:cNvGrpSpPr>
            <a:grpSpLocks/>
          </p:cNvGrpSpPr>
          <p:nvPr/>
        </p:nvGrpSpPr>
        <p:grpSpPr bwMode="auto">
          <a:xfrm>
            <a:off x="312738" y="4470400"/>
            <a:ext cx="2117725" cy="1800225"/>
            <a:chOff x="528" y="718"/>
            <a:chExt cx="1334" cy="1134"/>
          </a:xfrm>
        </p:grpSpPr>
        <p:sp>
          <p:nvSpPr>
            <p:cNvPr id="1110025" name="Oval 17"/>
            <p:cNvSpPr>
              <a:spLocks noChangeArrowheads="1"/>
            </p:cNvSpPr>
            <p:nvPr/>
          </p:nvSpPr>
          <p:spPr bwMode="auto">
            <a:xfrm>
              <a:off x="716" y="718"/>
              <a:ext cx="1134" cy="113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640" y="718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MS PGothic" charset="0"/>
                  <a:cs typeface="MS PGothic" charset="0"/>
                </a:rPr>
                <a:t>1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1682" y="1616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MS PGothic" charset="0"/>
                  <a:cs typeface="MS PGothic" charset="0"/>
                </a:rPr>
                <a:t>3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728" y="1630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MS PGothic" charset="0"/>
                  <a:cs typeface="MS PGothic" charset="0"/>
                </a:rPr>
                <a:t>4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528" y="1160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MS PGothic" charset="0"/>
                  <a:cs typeface="MS PGothic" charset="0"/>
                </a:rPr>
                <a:t>5</a:t>
              </a: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728" y="718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MS PGothic" charset="0"/>
                  <a:cs typeface="MS PGothic" charset="0"/>
                </a:rPr>
                <a:t>6</a:t>
              </a: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1650" y="1150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MS PGothic" charset="0"/>
                  <a:cs typeface="MS PGothic" charset="0"/>
                </a:rPr>
                <a:t>2</a:t>
              </a:r>
            </a:p>
          </p:txBody>
        </p:sp>
      </p:grp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427288" y="5600700"/>
            <a:ext cx="1504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1400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Si strip detectors</a:t>
            </a:r>
          </a:p>
          <a:p>
            <a:pPr eaLnBrk="1" hangingPunct="1"/>
            <a:r>
              <a:rPr lang="en-US" altLang="ja-JP" sz="1400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(TOF, E</a:t>
            </a:r>
            <a:r>
              <a:rPr lang="en-US" altLang="ja-JP" sz="1400" baseline="-25000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C</a:t>
            </a:r>
            <a:r>
              <a:rPr lang="en-US" altLang="ja-JP" sz="1400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750888" y="492125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altLang="ja-JP"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18cm</a:t>
            </a:r>
          </a:p>
        </p:txBody>
      </p:sp>
      <p:sp>
        <p:nvSpPr>
          <p:cNvPr id="1110034" name="Line 26"/>
          <p:cNvSpPr>
            <a:spLocks noChangeShapeType="1"/>
          </p:cNvSpPr>
          <p:nvPr/>
        </p:nvSpPr>
        <p:spPr bwMode="auto">
          <a:xfrm flipH="1">
            <a:off x="1589088" y="4899025"/>
            <a:ext cx="91440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035" name="Oval 27"/>
          <p:cNvSpPr>
            <a:spLocks noChangeAspect="1" noChangeArrowheads="1"/>
          </p:cNvSpPr>
          <p:nvPr/>
        </p:nvSpPr>
        <p:spPr bwMode="auto">
          <a:xfrm>
            <a:off x="1470025" y="534035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36" name="Line 28"/>
          <p:cNvSpPr>
            <a:spLocks noChangeShapeType="1"/>
          </p:cNvSpPr>
          <p:nvPr/>
        </p:nvSpPr>
        <p:spPr bwMode="auto">
          <a:xfrm>
            <a:off x="674688" y="5356225"/>
            <a:ext cx="762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0037" name="Rectangle 29"/>
          <p:cNvSpPr>
            <a:spLocks noChangeArrowheads="1"/>
          </p:cNvSpPr>
          <p:nvPr/>
        </p:nvSpPr>
        <p:spPr bwMode="auto">
          <a:xfrm>
            <a:off x="577850" y="5232400"/>
            <a:ext cx="76200" cy="2159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38" name="Rectangle 30"/>
          <p:cNvSpPr>
            <a:spLocks noChangeArrowheads="1"/>
          </p:cNvSpPr>
          <p:nvPr/>
        </p:nvSpPr>
        <p:spPr bwMode="auto">
          <a:xfrm rot="2700000">
            <a:off x="2127250" y="5873750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39" name="Rectangle 31"/>
          <p:cNvSpPr>
            <a:spLocks noChangeArrowheads="1"/>
          </p:cNvSpPr>
          <p:nvPr/>
        </p:nvSpPr>
        <p:spPr bwMode="auto">
          <a:xfrm rot="8100000">
            <a:off x="2087563" y="4622800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40" name="Rectangle 32"/>
          <p:cNvSpPr>
            <a:spLocks noChangeArrowheads="1"/>
          </p:cNvSpPr>
          <p:nvPr/>
        </p:nvSpPr>
        <p:spPr bwMode="auto">
          <a:xfrm rot="2700000">
            <a:off x="857250" y="4614863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41" name="Rectangle 33"/>
          <p:cNvSpPr>
            <a:spLocks noChangeArrowheads="1"/>
          </p:cNvSpPr>
          <p:nvPr/>
        </p:nvSpPr>
        <p:spPr bwMode="auto">
          <a:xfrm rot="8100000">
            <a:off x="895350" y="5930900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42" name="Rectangle 34"/>
          <p:cNvSpPr>
            <a:spLocks noChangeArrowheads="1"/>
          </p:cNvSpPr>
          <p:nvPr/>
        </p:nvSpPr>
        <p:spPr bwMode="auto">
          <a:xfrm>
            <a:off x="2363788" y="5222875"/>
            <a:ext cx="76200" cy="2159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110043" name="Rectangle 36"/>
          <p:cNvSpPr>
            <a:spLocks noChangeAspect="1" noChangeArrowheads="1"/>
          </p:cNvSpPr>
          <p:nvPr/>
        </p:nvSpPr>
        <p:spPr bwMode="auto">
          <a:xfrm>
            <a:off x="4343400" y="1143000"/>
            <a:ext cx="4598988" cy="2114550"/>
          </a:xfrm>
          <a:prstGeom prst="rect">
            <a:avLst/>
          </a:prstGeom>
          <a:gradFill rotWithShape="0">
            <a:gsLst>
              <a:gs pos="0">
                <a:srgbClr val="336600"/>
              </a:gs>
              <a:gs pos="100000">
                <a:srgbClr val="1F3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1110044" name="Line 37"/>
          <p:cNvSpPr>
            <a:spLocks noChangeAspect="1" noChangeShapeType="1"/>
          </p:cNvSpPr>
          <p:nvPr/>
        </p:nvSpPr>
        <p:spPr bwMode="auto">
          <a:xfrm flipV="1">
            <a:off x="4610100" y="1876425"/>
            <a:ext cx="3089275" cy="1133475"/>
          </a:xfrm>
          <a:prstGeom prst="line">
            <a:avLst/>
          </a:prstGeom>
          <a:noFill/>
          <a:ln w="28575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045" name="Text Box 38"/>
          <p:cNvSpPr txBox="1">
            <a:spLocks noChangeAspect="1" noChangeArrowheads="1"/>
          </p:cNvSpPr>
          <p:nvPr/>
        </p:nvSpPr>
        <p:spPr bwMode="auto">
          <a:xfrm>
            <a:off x="4419600" y="3200400"/>
            <a:ext cx="93345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1" lang="en-US" altLang="ja-JP" sz="1400">
                <a:solidFill>
                  <a:schemeClr val="bg1"/>
                </a:solidFill>
                <a:ea typeface="MS PGothic" charset="0"/>
                <a:cs typeface="MS PGothic" charset="0"/>
              </a:rPr>
              <a:t>Polarized proton</a:t>
            </a:r>
          </a:p>
        </p:txBody>
      </p:sp>
      <p:sp>
        <p:nvSpPr>
          <p:cNvPr id="1110046" name="Text Box 39"/>
          <p:cNvSpPr txBox="1">
            <a:spLocks noChangeAspect="1" noChangeArrowheads="1"/>
          </p:cNvSpPr>
          <p:nvPr/>
        </p:nvSpPr>
        <p:spPr bwMode="auto">
          <a:xfrm>
            <a:off x="6858000" y="3200400"/>
            <a:ext cx="8810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1" lang="en-US" altLang="ja-JP" sz="1400">
                <a:solidFill>
                  <a:schemeClr val="bg1"/>
                </a:solidFill>
                <a:ea typeface="MS PGothic" charset="0"/>
                <a:cs typeface="MS PGothic" charset="0"/>
              </a:rPr>
              <a:t>Recoil carbon</a:t>
            </a:r>
          </a:p>
        </p:txBody>
      </p:sp>
      <p:pic>
        <p:nvPicPr>
          <p:cNvPr id="1110047" name="Picture 41" descr="carbon_s"/>
          <p:cNvPicPr>
            <a:picLocks noChangeAspect="1" noChangeArrowheads="1"/>
          </p:cNvPicPr>
          <p:nvPr/>
        </p:nvPicPr>
        <p:blipFill>
          <a:blip r:embed="rId3">
            <a:lum bright="-6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504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0048" name="Picture 42" descr="carbon_s"/>
          <p:cNvPicPr>
            <a:picLocks noChangeAspect="1" noChangeArrowheads="1"/>
          </p:cNvPicPr>
          <p:nvPr/>
        </p:nvPicPr>
        <p:blipFill>
          <a:blip r:embed="rId3">
            <a:lum bright="-6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504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0049" name="Picture 43" descr="carbon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2927350"/>
            <a:ext cx="5032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0050" name="Group 44"/>
          <p:cNvGrpSpPr>
            <a:grpSpLocks noChangeAspect="1"/>
          </p:cNvGrpSpPr>
          <p:nvPr/>
        </p:nvGrpSpPr>
        <p:grpSpPr bwMode="auto">
          <a:xfrm>
            <a:off x="4038600" y="2895600"/>
            <a:ext cx="496888" cy="495300"/>
            <a:chOff x="96" y="2358"/>
            <a:chExt cx="469" cy="529"/>
          </a:xfrm>
        </p:grpSpPr>
        <p:pic>
          <p:nvPicPr>
            <p:cNvPr id="1110051" name="Picture 45" descr="proton_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0052" name="Group 46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1110053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110054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110055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</p:grpSp>
      </p:grpSp>
      <p:pic>
        <p:nvPicPr>
          <p:cNvPr id="1110056" name="Picture 50" descr="carbon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5032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0057" name="Group 51"/>
          <p:cNvGrpSpPr>
            <a:grpSpLocks noChangeAspect="1"/>
          </p:cNvGrpSpPr>
          <p:nvPr/>
        </p:nvGrpSpPr>
        <p:grpSpPr bwMode="auto">
          <a:xfrm>
            <a:off x="7848600" y="1524000"/>
            <a:ext cx="495300" cy="493713"/>
            <a:chOff x="96" y="2358"/>
            <a:chExt cx="469" cy="529"/>
          </a:xfrm>
        </p:grpSpPr>
        <p:pic>
          <p:nvPicPr>
            <p:cNvPr id="1110058" name="Picture 52" descr="proton_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0059" name="Group 53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1110060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110061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110062" name="AutoShape 56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</p:grpSp>
      </p:grpSp>
      <p:sp>
        <p:nvSpPr>
          <p:cNvPr id="1110063" name="Line 57"/>
          <p:cNvSpPr>
            <a:spLocks noChangeAspect="1" noChangeShapeType="1"/>
          </p:cNvSpPr>
          <p:nvPr/>
        </p:nvSpPr>
        <p:spPr bwMode="auto">
          <a:xfrm flipH="1" flipV="1">
            <a:off x="5943600" y="1752600"/>
            <a:ext cx="287338" cy="254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064" name="Line 58"/>
          <p:cNvSpPr>
            <a:spLocks noChangeAspect="1" noChangeShapeType="1"/>
          </p:cNvSpPr>
          <p:nvPr/>
        </p:nvSpPr>
        <p:spPr bwMode="auto">
          <a:xfrm>
            <a:off x="6677025" y="2455863"/>
            <a:ext cx="652463" cy="514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10065" name="Text Box 59"/>
          <p:cNvSpPr txBox="1">
            <a:spLocks noChangeAspect="1" noChangeArrowheads="1"/>
          </p:cNvSpPr>
          <p:nvPr/>
        </p:nvSpPr>
        <p:spPr bwMode="auto">
          <a:xfrm>
            <a:off x="5729288" y="2444750"/>
            <a:ext cx="11668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1" lang="en-US" altLang="ja-JP" sz="1400">
                <a:solidFill>
                  <a:schemeClr val="bg1"/>
                </a:solidFill>
                <a:ea typeface="MS PGothic" charset="0"/>
                <a:cs typeface="MS PGothic" charset="0"/>
              </a:rPr>
              <a:t>Carbon target</a:t>
            </a:r>
          </a:p>
        </p:txBody>
      </p:sp>
      <p:graphicFrame>
        <p:nvGraphicFramePr>
          <p:cNvPr id="1110066" name="Object 2"/>
          <p:cNvGraphicFramePr>
            <a:graphicFrameLocks noChangeAspect="1"/>
          </p:cNvGraphicFramePr>
          <p:nvPr/>
        </p:nvGraphicFramePr>
        <p:xfrm>
          <a:off x="4419600" y="1447800"/>
          <a:ext cx="9667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0" name="数式" r:id="rId5" imgW="634680" imgH="241200" progId="Equation.3">
                  <p:embed/>
                </p:oleObj>
              </mc:Choice>
              <mc:Fallback>
                <p:oleObj name="数式" r:id="rId5" imgW="634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447800"/>
                        <a:ext cx="966788" cy="32385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0067" name="Object 3"/>
          <p:cNvGraphicFramePr>
            <a:graphicFrameLocks noChangeAspect="1"/>
          </p:cNvGraphicFramePr>
          <p:nvPr/>
        </p:nvGraphicFramePr>
        <p:xfrm>
          <a:off x="7927975" y="2667000"/>
          <a:ext cx="9493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name="数式" r:id="rId7" imgW="622080" imgH="241200" progId="Equation.3">
                  <p:embed/>
                </p:oleObj>
              </mc:Choice>
              <mc:Fallback>
                <p:oleObj name="数式" r:id="rId7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7975" y="2667000"/>
                        <a:ext cx="949325" cy="3270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0068" name="Object 4"/>
          <p:cNvGraphicFramePr>
            <a:graphicFrameLocks noChangeAspect="1"/>
          </p:cNvGraphicFramePr>
          <p:nvPr/>
        </p:nvGraphicFramePr>
        <p:xfrm>
          <a:off x="3962400" y="2362200"/>
          <a:ext cx="657225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数式" r:id="rId9" imgW="431640" imgH="203040" progId="Equation.3">
                  <p:embed/>
                </p:oleObj>
              </mc:Choice>
              <mc:Fallback>
                <p:oleObj name="数式" r:id="rId9" imgW="431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362200"/>
                        <a:ext cx="657225" cy="2714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0069" name="TextBox 54"/>
          <p:cNvSpPr txBox="1">
            <a:spLocks noChangeArrowheads="1"/>
          </p:cNvSpPr>
          <p:nvPr/>
        </p:nvSpPr>
        <p:spPr bwMode="auto">
          <a:xfrm>
            <a:off x="0" y="457200"/>
            <a:ext cx="876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</a:rPr>
              <a:t>Elastic scattering: interference between electromagnetic and </a:t>
            </a:r>
            <a:r>
              <a:rPr lang="en-US" dirty="0" err="1">
                <a:latin typeface="Calibri" charset="0"/>
              </a:rPr>
              <a:t>hadronic</a:t>
            </a:r>
            <a:r>
              <a:rPr lang="en-US" dirty="0">
                <a:latin typeface="Calibri" charset="0"/>
              </a:rPr>
              <a:t> amplitudes in the </a:t>
            </a:r>
            <a:r>
              <a:rPr lang="en-US" dirty="0" err="1">
                <a:latin typeface="Calibri" charset="0"/>
              </a:rPr>
              <a:t>Coulumb</a:t>
            </a:r>
            <a:r>
              <a:rPr lang="en-US" dirty="0">
                <a:latin typeface="Calibri" charset="0"/>
              </a:rPr>
              <a:t>-Nuclear Interference (CNI) region.</a:t>
            </a:r>
          </a:p>
        </p:txBody>
      </p:sp>
      <p:graphicFrame>
        <p:nvGraphicFramePr>
          <p:cNvPr id="1110070" name="Object 5"/>
          <p:cNvGraphicFramePr>
            <a:graphicFrameLocks noChangeAspect="1"/>
          </p:cNvGraphicFramePr>
          <p:nvPr/>
        </p:nvGraphicFramePr>
        <p:xfrm>
          <a:off x="381000" y="1676400"/>
          <a:ext cx="2017713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3" name="Equation" r:id="rId11" imgW="914400" imgH="888840" progId="Equation.3">
                  <p:embed/>
                </p:oleObj>
              </mc:Choice>
              <mc:Fallback>
                <p:oleObj name="Equation" r:id="rId11" imgW="91440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2017713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0071" name="Text Box 55"/>
          <p:cNvSpPr txBox="1">
            <a:spLocks noChangeArrowheads="1"/>
          </p:cNvSpPr>
          <p:nvPr/>
        </p:nvSpPr>
        <p:spPr bwMode="auto">
          <a:xfrm>
            <a:off x="2438400" y="1828800"/>
            <a:ext cx="1376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charset="0"/>
              </a:rPr>
              <a:t>A</a:t>
            </a:r>
            <a:r>
              <a:rPr lang="en-US" baseline="-25000">
                <a:latin typeface="Tahoma" charset="0"/>
              </a:rPr>
              <a:t>N</a:t>
            </a:r>
            <a:r>
              <a:rPr lang="en-US">
                <a:latin typeface="Tahoma" charset="0"/>
              </a:rPr>
              <a:t>(pC)~1%</a:t>
            </a:r>
          </a:p>
        </p:txBody>
      </p:sp>
      <p:pic>
        <p:nvPicPr>
          <p:cNvPr id="56" name="Picture 55" descr="Screen Shot 2015-09-30 at 3.20.14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64766"/>
            <a:ext cx="4808164" cy="35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3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8" y="381000"/>
            <a:ext cx="8639175" cy="601662"/>
          </a:xfrm>
        </p:spPr>
        <p:txBody>
          <a:bodyPr/>
          <a:lstStyle/>
          <a:p>
            <a:r>
              <a:rPr lang="en-US" altLang="ja-JP" sz="4000" b="1" dirty="0">
                <a:solidFill>
                  <a:srgbClr val="FF0000"/>
                </a:solidFill>
              </a:rPr>
              <a:t>Si </a:t>
            </a:r>
            <a:r>
              <a:rPr lang="en-US" altLang="ja-JP" sz="4000" b="1" dirty="0" smtClean="0">
                <a:solidFill>
                  <a:srgbClr val="FF0000"/>
                </a:solidFill>
              </a:rPr>
              <a:t>Ports </a:t>
            </a:r>
            <a:r>
              <a:rPr lang="en-US" altLang="ja-JP" sz="4000" b="1" dirty="0">
                <a:solidFill>
                  <a:srgbClr val="FF0000"/>
                </a:solidFill>
              </a:rPr>
              <a:t>Design</a:t>
            </a:r>
          </a:p>
        </p:txBody>
      </p:sp>
      <p:sp>
        <p:nvSpPr>
          <p:cNvPr id="120857" name="Text Box 25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8534400" cy="1123950"/>
          </a:xfrm>
          <a:noFill/>
          <a:ln/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ja-JP" sz="2400" dirty="0">
                <a:solidFill>
                  <a:srgbClr val="000090"/>
                </a:solidFill>
                <a:latin typeface="+mj-lt"/>
              </a:rPr>
              <a:t>1, Preamp cards removable for baking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dirty="0">
                <a:solidFill>
                  <a:srgbClr val="000090"/>
                </a:solidFill>
                <a:latin typeface="+mj-lt"/>
              </a:rPr>
              <a:t>2, Minimizing distance between Si and preamp input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dirty="0">
                <a:solidFill>
                  <a:srgbClr val="000090"/>
                </a:solidFill>
                <a:latin typeface="+mj-lt"/>
              </a:rPr>
              <a:t>3, Reduce the effect of induced current by beam with fine mesh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334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l"/>
            <a:endParaRPr lang="en-US" sz="4400" b="1" i="1" baseline="0">
              <a:solidFill>
                <a:schemeClr val="hlin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181600" y="5715000"/>
            <a:ext cx="3848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>
                <a:solidFill>
                  <a:srgbClr val="009900"/>
                </a:solidFill>
                <a:latin typeface="Times New Roman" charset="0"/>
              </a:rPr>
              <a:t>(Designed by George Mahler)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3276600" y="3733800"/>
            <a:ext cx="152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3429000" y="3962400"/>
            <a:ext cx="1143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flipV="1">
            <a:off x="3429000" y="2971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2" name="Line 10"/>
          <p:cNvSpPr>
            <a:spLocks noChangeShapeType="1"/>
          </p:cNvSpPr>
          <p:nvPr/>
        </p:nvSpPr>
        <p:spPr bwMode="auto">
          <a:xfrm>
            <a:off x="3419475" y="4797425"/>
            <a:ext cx="990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>
            <a:off x="3429000" y="3886200"/>
            <a:ext cx="990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 rot="5400000" flipH="1">
            <a:off x="3962400" y="4343400"/>
            <a:ext cx="91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3429000" y="31242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1800" baseline="0">
                <a:solidFill>
                  <a:srgbClr val="0000FF"/>
                </a:solidFill>
                <a:latin typeface="Times New Roman" charset="0"/>
              </a:rPr>
              <a:t>Vacuum boundary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5181600" y="4114800"/>
            <a:ext cx="76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 flipH="1">
            <a:off x="4724400" y="4343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029200" y="3733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>
                <a:latin typeface="Times New Roman" charset="0"/>
              </a:rPr>
              <a:t>Si</a:t>
            </a:r>
          </a:p>
        </p:txBody>
      </p:sp>
      <p:sp>
        <p:nvSpPr>
          <p:cNvPr id="120849" name="Rectangle 17"/>
          <p:cNvSpPr>
            <a:spLocks noChangeArrowheads="1"/>
          </p:cNvSpPr>
          <p:nvPr/>
        </p:nvSpPr>
        <p:spPr bwMode="auto">
          <a:xfrm>
            <a:off x="1447800" y="4114800"/>
            <a:ext cx="1295400" cy="45720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aseline="0">
              <a:solidFill>
                <a:srgbClr val="006600"/>
              </a:solidFill>
              <a:latin typeface="Times New Roman" charset="0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2895600" y="4343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 flipH="1" flipV="1">
            <a:off x="4495800" y="48006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4114800" y="5105400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>
                <a:solidFill>
                  <a:srgbClr val="FF0066"/>
                </a:solidFill>
                <a:latin typeface="Times New Roman" charset="0"/>
              </a:rPr>
              <a:t>Feed through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60198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4" name="Line 22"/>
          <p:cNvSpPr>
            <a:spLocks noChangeShapeType="1"/>
          </p:cNvSpPr>
          <p:nvPr/>
        </p:nvSpPr>
        <p:spPr bwMode="auto">
          <a:xfrm flipH="1">
            <a:off x="5562600" y="4343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5775325" y="3467100"/>
            <a:ext cx="278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1800" baseline="0">
                <a:solidFill>
                  <a:srgbClr val="FF0066"/>
                </a:solidFill>
                <a:latin typeface="Times New Roman" charset="0"/>
              </a:rPr>
              <a:t>Fine mesh for electric shield</a:t>
            </a: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1219200" y="3581400"/>
            <a:ext cx="171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>
                <a:latin typeface="Times New Roman" charset="0"/>
              </a:rPr>
              <a:t>Preamp card</a:t>
            </a:r>
          </a:p>
        </p:txBody>
      </p:sp>
      <p:graphicFrame>
        <p:nvGraphicFramePr>
          <p:cNvPr id="120858" name="Object 26"/>
          <p:cNvGraphicFramePr>
            <a:graphicFrameLocks noChangeAspect="1"/>
          </p:cNvGraphicFramePr>
          <p:nvPr/>
        </p:nvGraphicFramePr>
        <p:xfrm>
          <a:off x="468313" y="4868863"/>
          <a:ext cx="2305050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CorelPhotoPaint.Image.7" r:id="rId3" imgW="8126984" imgH="6095238" progId="CorelPhotoPaint.Image.7">
                  <p:embed/>
                </p:oleObj>
              </mc:Choice>
              <mc:Fallback>
                <p:oleObj name="CorelPhotoPaint.Image.7" r:id="rId3" imgW="8126984" imgH="6095238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68863"/>
                        <a:ext cx="2305050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684213" y="6092825"/>
            <a:ext cx="191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>
                <a:solidFill>
                  <a:srgbClr val="FF0000"/>
                </a:solidFill>
                <a:latin typeface="Times New Roman" charset="0"/>
              </a:rPr>
              <a:t>Detector ports</a:t>
            </a:r>
          </a:p>
        </p:txBody>
      </p:sp>
    </p:spTree>
    <p:extLst>
      <p:ext uri="{BB962C8B-B14F-4D97-AF65-F5344CB8AC3E}">
        <p14:creationId xmlns:p14="http://schemas.microsoft.com/office/powerpoint/2010/main" val="1250974628"/>
      </p:ext>
    </p:extLst>
  </p:cSld>
  <p:clrMapOvr>
    <a:masterClrMapping/>
  </p:clrMapOvr>
  <p:transition xmlns:p14="http://schemas.microsoft.com/office/powerpoint/2010/main" advTm="3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47925"/>
            <a:ext cx="7921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772400" cy="533400"/>
          </a:xfrm>
        </p:spPr>
        <p:txBody>
          <a:bodyPr/>
          <a:lstStyle/>
          <a:p>
            <a:r>
              <a:rPr lang="en-US" altLang="ja-JP" b="1" dirty="0">
                <a:solidFill>
                  <a:srgbClr val="FF0000"/>
                </a:solidFill>
              </a:rPr>
              <a:t>Si </a:t>
            </a:r>
            <a:r>
              <a:rPr lang="en-US" altLang="ja-JP" b="1" dirty="0" smtClean="0">
                <a:solidFill>
                  <a:srgbClr val="FF0000"/>
                </a:solidFill>
              </a:rPr>
              <a:t>Detector Readout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960438" y="5959475"/>
            <a:ext cx="2900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1800" baseline="0">
                <a:solidFill>
                  <a:schemeClr val="hlink"/>
                </a:solidFill>
              </a:rPr>
              <a:t>Carbon pulse after shaping</a:t>
            </a:r>
            <a:endParaRPr lang="en-US" altLang="ja-JP" sz="1800" baseline="0">
              <a:solidFill>
                <a:schemeClr val="hlink"/>
              </a:solidFill>
            </a:endParaRPr>
          </a:p>
        </p:txBody>
      </p:sp>
      <p:grpSp>
        <p:nvGrpSpPr>
          <p:cNvPr id="63492" name="Group 4"/>
          <p:cNvGrpSpPr>
            <a:grpSpLocks/>
          </p:cNvGrpSpPr>
          <p:nvPr/>
        </p:nvGrpSpPr>
        <p:grpSpPr bwMode="auto">
          <a:xfrm>
            <a:off x="609600" y="4114800"/>
            <a:ext cx="3505200" cy="1752600"/>
            <a:chOff x="432" y="1776"/>
            <a:chExt cx="1839" cy="1385"/>
          </a:xfrm>
        </p:grpSpPr>
        <p:graphicFrame>
          <p:nvGraphicFramePr>
            <p:cNvPr id="63493" name="Object 5"/>
            <p:cNvGraphicFramePr>
              <a:graphicFrameLocks noChangeAspect="1"/>
            </p:cNvGraphicFramePr>
            <p:nvPr/>
          </p:nvGraphicFramePr>
          <p:xfrm>
            <a:off x="432" y="1776"/>
            <a:ext cx="1839" cy="1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69" name="CorelPhotoPaint.Image.7" r:id="rId4" imgW="7619048" imgH="5739683" progId="CorelPhotoPaint.Image.7">
                    <p:embed/>
                  </p:oleObj>
                </mc:Choice>
                <mc:Fallback>
                  <p:oleObj name="CorelPhotoPaint.Image.7" r:id="rId4" imgW="7619048" imgH="5739683" progId="CorelPhotoPaint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776"/>
                          <a:ext cx="1839" cy="13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494" name="Line 6"/>
            <p:cNvSpPr>
              <a:spLocks noChangeShapeType="1"/>
            </p:cNvSpPr>
            <p:nvPr/>
          </p:nvSpPr>
          <p:spPr bwMode="auto">
            <a:xfrm>
              <a:off x="1200" y="2064"/>
              <a:ext cx="384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1488" y="2016"/>
              <a:ext cx="714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b="1" baseline="0">
                  <a:solidFill>
                    <a:schemeClr val="folHlink"/>
                  </a:solidFill>
                </a:rPr>
                <a:t>~50ns</a:t>
              </a:r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rot="-5400000">
              <a:off x="648" y="2376"/>
              <a:ext cx="912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497" name="Text Box 9"/>
            <p:cNvSpPr txBox="1">
              <a:spLocks noChangeArrowheads="1"/>
            </p:cNvSpPr>
            <p:nvPr/>
          </p:nvSpPr>
          <p:spPr bwMode="auto">
            <a:xfrm>
              <a:off x="480" y="2305"/>
              <a:ext cx="71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 b="1" baseline="0">
                  <a:solidFill>
                    <a:schemeClr val="folHlink"/>
                  </a:solidFill>
                </a:rPr>
                <a:t>~300mV</a:t>
              </a:r>
            </a:p>
          </p:txBody>
        </p:sp>
      </p:grpSp>
      <p:graphicFrame>
        <p:nvGraphicFramePr>
          <p:cNvPr id="63498" name="Object 10"/>
          <p:cNvGraphicFramePr>
            <a:graphicFrameLocks noChangeAspect="1"/>
          </p:cNvGraphicFramePr>
          <p:nvPr/>
        </p:nvGraphicFramePr>
        <p:xfrm>
          <a:off x="381000" y="2209800"/>
          <a:ext cx="192881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0" name="CorelPhotoPaint.Image.7" r:id="rId6" imgW="6602400" imgH="3987770" progId="CorelPhotoPaint.Image.7">
                  <p:embed/>
                </p:oleObj>
              </mc:Choice>
              <mc:Fallback>
                <p:oleObj name="CorelPhotoPaint.Image.7" r:id="rId6" imgW="6602400" imgH="3987770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1928813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9" name="AutoShape 11"/>
          <p:cNvSpPr>
            <a:spLocks noChangeArrowheads="1"/>
          </p:cNvSpPr>
          <p:nvPr/>
        </p:nvSpPr>
        <p:spPr bwMode="auto">
          <a:xfrm rot="5400000">
            <a:off x="2443162" y="2357438"/>
            <a:ext cx="1057275" cy="914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2700338" y="2143125"/>
            <a:ext cx="103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2000" baseline="0"/>
              <a:t>Preamp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1981200" y="24384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3429000" y="2819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5486400" y="2514600"/>
            <a:ext cx="1295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5508625" y="2646363"/>
            <a:ext cx="936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2000" baseline="0"/>
              <a:t>shaper</a:t>
            </a:r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6781800" y="2819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7315200" y="2514600"/>
            <a:ext cx="1295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7467600" y="2438400"/>
            <a:ext cx="1131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/>
              <a:t>WFD*</a:t>
            </a:r>
          </a:p>
          <a:p>
            <a:pPr algn="l"/>
            <a:r>
              <a:rPr lang="en-US" altLang="ja-JP" baseline="0"/>
              <a:t>(FPGA)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3924300" y="2420938"/>
            <a:ext cx="1104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/>
              <a:t>RG59</a:t>
            </a:r>
          </a:p>
          <a:p>
            <a:pPr algn="l"/>
            <a:r>
              <a:rPr lang="en-US" altLang="ja-JP" baseline="0"/>
              <a:t>~300ft</a:t>
            </a:r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 flipH="1">
            <a:off x="3581400" y="3200400"/>
            <a:ext cx="3733800" cy="914400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 flipH="1">
            <a:off x="5867400" y="3276600"/>
            <a:ext cx="1828800" cy="1295400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3429000" y="3352800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/>
              <a:t>Mode 1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029200" y="3962400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/>
              <a:t>Mode 2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4876800" y="44196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/>
              <a:t>E,T</a:t>
            </a:r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 flipH="1">
            <a:off x="7467600" y="3200400"/>
            <a:ext cx="609600" cy="1295400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7772400" y="3733800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baseline="0"/>
              <a:t>Mode 3</a:t>
            </a:r>
          </a:p>
        </p:txBody>
      </p:sp>
      <p:graphicFrame>
        <p:nvGraphicFramePr>
          <p:cNvPr id="63517" name="Object 29"/>
          <p:cNvGraphicFramePr>
            <a:graphicFrameLocks noChangeAspect="1"/>
          </p:cNvGraphicFramePr>
          <p:nvPr/>
        </p:nvGraphicFramePr>
        <p:xfrm>
          <a:off x="4495800" y="4876800"/>
          <a:ext cx="1666875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1" name="CorelPhotoPaint.Image.7" r:id="rId8" imgW="1666667" imgH="1304762" progId="CorelPhotoPaint.Image.7">
                  <p:embed/>
                </p:oleObj>
              </mc:Choice>
              <mc:Fallback>
                <p:oleObj name="CorelPhotoPaint.Image.7" r:id="rId8" imgW="1666667" imgH="1304762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876800"/>
                        <a:ext cx="1666875" cy="130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6443663" y="4652963"/>
            <a:ext cx="2305050" cy="1616075"/>
          </a:xfrm>
          <a:prstGeom prst="rect">
            <a:avLst/>
          </a:prstGeom>
          <a:solidFill>
            <a:srgbClr val="C9F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ja-JP" sz="2000" baseline="0">
                <a:solidFill>
                  <a:schemeClr val="folHlink"/>
                </a:solidFill>
              </a:rPr>
              <a:t>Identify Carbons using lookup table and records counts bunch by bunch</a:t>
            </a: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160338" y="6400800"/>
            <a:ext cx="6126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aseline="0"/>
              <a:t>*WFD=Wave Form Digitizer (420MHz, 8bit )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455613" y="3357563"/>
            <a:ext cx="1957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aseline="0"/>
              <a:t>Si strip detector</a:t>
            </a:r>
          </a:p>
        </p:txBody>
      </p:sp>
      <p:pic>
        <p:nvPicPr>
          <p:cNvPr id="63522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2160588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2603500" y="3068638"/>
            <a:ext cx="735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aseline="0"/>
              <a:t>IO446-2</a:t>
            </a:r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207360055"/>
      </p:ext>
    </p:extLst>
  </p:cSld>
  <p:clrMapOvr>
    <a:masterClrMapping/>
  </p:clrMapOvr>
  <p:transition xmlns:p14="http://schemas.microsoft.com/office/powerpoint/2010/main" advTm="4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86561" y="0"/>
            <a:ext cx="8400960" cy="761840"/>
          </a:xfrm>
        </p:spPr>
        <p:txBody>
          <a:bodyPr/>
          <a:lstStyle/>
          <a:p>
            <a:pPr algn="l" eaLnBrk="1"/>
            <a:r>
              <a:rPr lang="en-US" sz="33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Rate Problem in Run9 and Solution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00" y="3152491"/>
            <a:ext cx="4953600" cy="32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0" y="1600009"/>
            <a:ext cx="3047040" cy="24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28600" y="838200"/>
            <a:ext cx="3523909" cy="7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cs typeface="Arial" charset="0"/>
              </a:rPr>
              <a:t>Run9, </a:t>
            </a:r>
            <a:r>
              <a:rPr lang="en-US" sz="2000" dirty="0">
                <a:cs typeface="Arial" charset="0"/>
                <a:sym typeface="Symbol" charset="0"/>
              </a:rPr>
              <a:t>s=500 </a:t>
            </a:r>
            <a:r>
              <a:rPr lang="en-US" sz="2000" dirty="0" err="1">
                <a:cs typeface="Arial" charset="0"/>
                <a:sym typeface="Symbol" charset="0"/>
              </a:rPr>
              <a:t>GeV</a:t>
            </a:r>
            <a:r>
              <a:rPr lang="en-US" sz="2000" dirty="0">
                <a:cs typeface="Arial" charset="0"/>
                <a:sym typeface="Symbol" charset="0"/>
              </a:rPr>
              <a:t>: </a:t>
            </a:r>
          </a:p>
          <a:p>
            <a:r>
              <a:rPr lang="en-US" sz="2000" dirty="0">
                <a:cs typeface="Arial" charset="0"/>
              </a:rPr>
              <a:t>M</a:t>
            </a:r>
            <a:r>
              <a:rPr lang="en-US" sz="2000" dirty="0">
                <a:cs typeface="Arial" charset="0"/>
                <a:sym typeface="Symbol" charset="0"/>
              </a:rPr>
              <a:t>EToF</a:t>
            </a:r>
            <a:r>
              <a:rPr lang="en-US" sz="2000" baseline="30000" dirty="0">
                <a:cs typeface="Arial" charset="0"/>
                <a:sym typeface="Symbol" charset="0"/>
              </a:rPr>
              <a:t>2</a:t>
            </a:r>
            <a:r>
              <a:rPr lang="en-US" sz="2000" dirty="0">
                <a:cs typeface="Arial" charset="0"/>
                <a:sym typeface="Symbol" charset="0"/>
              </a:rPr>
              <a:t> </a:t>
            </a:r>
            <a:r>
              <a:rPr lang="en-US" sz="2000" dirty="0" err="1">
                <a:cs typeface="Arial" charset="0"/>
                <a:sym typeface="Symbol" charset="0"/>
              </a:rPr>
              <a:t>vs</a:t>
            </a:r>
            <a:r>
              <a:rPr lang="en-US" sz="2000" dirty="0">
                <a:cs typeface="Arial" charset="0"/>
                <a:sym typeface="Symbol" charset="0"/>
              </a:rPr>
              <a:t> Rate (kHz/strip</a:t>
            </a:r>
            <a:r>
              <a:rPr lang="en-US" dirty="0">
                <a:cs typeface="Arial" charset="0"/>
                <a:sym typeface="Symbol" charset="0"/>
              </a:rPr>
              <a:t>)</a:t>
            </a:r>
            <a:endParaRPr lang="en-US" baseline="30000" dirty="0">
              <a:cs typeface="Arial" charset="0"/>
            </a:endParaRP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6600960" y="3152492"/>
            <a:ext cx="245808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cs typeface="Arial" charset="0"/>
              </a:rPr>
              <a:t>AGS tests, Mar 2010</a:t>
            </a:r>
          </a:p>
        </p:txBody>
      </p:sp>
      <p:sp>
        <p:nvSpPr>
          <p:cNvPr id="27655" name="TextBox 11"/>
          <p:cNvSpPr txBox="1">
            <a:spLocks noChangeArrowheads="1"/>
          </p:cNvSpPr>
          <p:nvPr/>
        </p:nvSpPr>
        <p:spPr bwMode="auto">
          <a:xfrm>
            <a:off x="228600" y="4191000"/>
            <a:ext cx="3353760" cy="230831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cs typeface="Arial" charset="0"/>
              </a:rPr>
              <a:t>Problems reproduced at AGS in Run 2010</a:t>
            </a: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solidFill>
                  <a:srgbClr val="C00000"/>
                </a:solidFill>
                <a:cs typeface="Arial" charset="0"/>
              </a:rPr>
              <a:t>No problems with new FEE 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(current sensitive  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amplifiers)</a:t>
            </a:r>
          </a:p>
        </p:txBody>
      </p:sp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00" y="1371024"/>
            <a:ext cx="4648320" cy="1663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TextBox 13"/>
          <p:cNvSpPr txBox="1">
            <a:spLocks noChangeArrowheads="1"/>
          </p:cNvSpPr>
          <p:nvPr/>
        </p:nvSpPr>
        <p:spPr bwMode="auto">
          <a:xfrm>
            <a:off x="7009920" y="990824"/>
            <a:ext cx="1739809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cs typeface="Arial" charset="0"/>
              </a:rPr>
              <a:t>New amplifier</a:t>
            </a:r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4343040" y="990824"/>
            <a:ext cx="166892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cs typeface="Arial" charset="0"/>
              </a:rPr>
              <a:t>Old amplifier</a:t>
            </a:r>
          </a:p>
        </p:txBody>
      </p:sp>
      <p:sp>
        <p:nvSpPr>
          <p:cNvPr id="27659" name="TextBox 15"/>
          <p:cNvSpPr txBox="1">
            <a:spLocks noChangeArrowheads="1"/>
          </p:cNvSpPr>
          <p:nvPr/>
        </p:nvSpPr>
        <p:spPr bwMode="auto">
          <a:xfrm>
            <a:off x="7467840" y="2361848"/>
            <a:ext cx="532416" cy="2192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100">
                <a:cs typeface="Arial" charset="0"/>
              </a:rPr>
              <a:t>0.1 </a:t>
            </a:r>
            <a:r>
              <a:rPr lang="en-US" sz="1100">
                <a:cs typeface="Arial" charset="0"/>
                <a:sym typeface="Symbol" charset="0"/>
              </a:rPr>
              <a:t>s</a:t>
            </a:r>
            <a:endParaRPr lang="en-US" sz="1100">
              <a:cs typeface="Arial" charset="0"/>
            </a:endParaRPr>
          </a:p>
        </p:txBody>
      </p:sp>
      <p:sp>
        <p:nvSpPr>
          <p:cNvPr id="27660" name="TextBox 16"/>
          <p:cNvSpPr txBox="1">
            <a:spLocks noChangeArrowheads="1"/>
          </p:cNvSpPr>
          <p:nvPr/>
        </p:nvSpPr>
        <p:spPr bwMode="auto">
          <a:xfrm>
            <a:off x="5029921" y="2361848"/>
            <a:ext cx="497150" cy="2192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100">
                <a:cs typeface="Arial" charset="0"/>
              </a:rPr>
              <a:t>10 </a:t>
            </a:r>
            <a:r>
              <a:rPr lang="en-US" sz="1100">
                <a:cs typeface="Arial" charset="0"/>
                <a:sym typeface="Symbol" charset="0"/>
              </a:rPr>
              <a:t>s</a:t>
            </a:r>
            <a:endParaRPr lang="en-US" sz="11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9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295"/>
            <a:ext cx="8229600" cy="685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Carbon Event Selection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49BE-0823-E54C-BE99-9B5253E1FF7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46277"/>
            <a:ext cx="8105883" cy="3821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895" y="51104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013158"/>
              </p:ext>
            </p:extLst>
          </p:nvPr>
        </p:nvGraphicFramePr>
        <p:xfrm>
          <a:off x="5062373" y="4467835"/>
          <a:ext cx="4079898" cy="88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Equation" r:id="rId4" imgW="2235200" imgH="482600" progId="Equation.3">
                  <p:embed/>
                </p:oleObj>
              </mc:Choice>
              <mc:Fallback>
                <p:oleObj name="Equation" r:id="rId4" imgW="2235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2373" y="4467835"/>
                        <a:ext cx="4079898" cy="88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927" y="4371762"/>
            <a:ext cx="503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solidFill>
                  <a:srgbClr val="000090"/>
                </a:solidFill>
              </a:rPr>
              <a:t>The effective energy losses </a:t>
            </a:r>
            <a:r>
              <a:rPr lang="en-US" sz="2200" b="0" dirty="0" err="1" smtClean="0">
                <a:solidFill>
                  <a:srgbClr val="000090"/>
                </a:solidFill>
              </a:rPr>
              <a:t>E</a:t>
            </a:r>
            <a:r>
              <a:rPr lang="en-US" sz="2200" b="0" baseline="-25000" dirty="0" err="1" smtClean="0">
                <a:solidFill>
                  <a:srgbClr val="000090"/>
                </a:solidFill>
              </a:rPr>
              <a:t>loss</a:t>
            </a:r>
            <a:r>
              <a:rPr lang="en-US" sz="2200" b="0" dirty="0" smtClean="0">
                <a:solidFill>
                  <a:srgbClr val="000090"/>
                </a:solidFill>
              </a:rPr>
              <a:t> and time offset t</a:t>
            </a:r>
            <a:r>
              <a:rPr lang="en-US" sz="2200" b="0" baseline="-25000" dirty="0" smtClean="0">
                <a:solidFill>
                  <a:srgbClr val="000090"/>
                </a:solidFill>
              </a:rPr>
              <a:t>0</a:t>
            </a:r>
            <a:r>
              <a:rPr lang="en-US" sz="2200" b="0" dirty="0" smtClean="0">
                <a:solidFill>
                  <a:srgbClr val="000090"/>
                </a:solidFill>
              </a:rPr>
              <a:t> are   determined from the kinematical fit to the banana-like band</a:t>
            </a:r>
            <a:endParaRPr lang="en-US" sz="2200" b="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27" y="5529094"/>
            <a:ext cx="8510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solidFill>
                  <a:srgbClr val="000090"/>
                </a:solidFill>
              </a:rPr>
              <a:t>Carbon Events are selected within a Time-Energy window, 400 &lt; T &lt; 900 </a:t>
            </a:r>
            <a:r>
              <a:rPr lang="en-US" sz="2200" b="0" dirty="0" err="1" smtClean="0">
                <a:solidFill>
                  <a:srgbClr val="000090"/>
                </a:solidFill>
              </a:rPr>
              <a:t>keV</a:t>
            </a:r>
            <a:r>
              <a:rPr lang="en-US" sz="2200" b="0" dirty="0" smtClean="0">
                <a:solidFill>
                  <a:srgbClr val="000090"/>
                </a:solidFill>
              </a:rPr>
              <a:t>, optimized for minimal background</a:t>
            </a:r>
            <a:endParaRPr lang="en-US" sz="2200" b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0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64" y="76200"/>
            <a:ext cx="9136436" cy="5334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cs typeface="Arial" charset="0"/>
              </a:rPr>
              <a:t>Bunch by Bunch Polarization is a Long Shot</a:t>
            </a:r>
            <a:endParaRPr lang="en-US" sz="36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" name="Picture 2" descr="bunch_p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" y="1371600"/>
            <a:ext cx="9144000" cy="49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2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676276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Operation of p-Carbon Polarimeter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49BE-0823-E54C-BE99-9B5253E1FF70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08" y="838200"/>
            <a:ext cx="9061091" cy="556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Due to the target orientation and thickness variation, the calibration of p–Carbon polarimeter with polarized jet can not be once and done. 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polarized </a:t>
            </a:r>
            <a:r>
              <a:rPr lang="en-US" sz="2400" b="0" dirty="0">
                <a:solidFill>
                  <a:srgbClr val="000090"/>
                </a:solidFill>
                <a:latin typeface="Times New Roman"/>
                <a:cs typeface="Times New Roman"/>
              </a:rPr>
              <a:t>hydrogen jet </a:t>
            </a: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needs to be </a:t>
            </a: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running </a:t>
            </a:r>
            <a:r>
              <a:rPr lang="en-US" sz="2400" b="0" dirty="0">
                <a:solidFill>
                  <a:srgbClr val="000090"/>
                </a:solidFill>
                <a:latin typeface="Times New Roman"/>
                <a:cs typeface="Times New Roman"/>
              </a:rPr>
              <a:t>in </a:t>
            </a: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parallel. 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With upgraded Si detectors, the jet can give polarization error of ±3% for 8 hour store. 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sweep mode, a polarization of ±2% measurement can be done by p-Carbon polarimeter in about 30sec. 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Normally, four sets of polarization measurements </a:t>
            </a: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are done at store: 0, 3, 6, and 8 hours into a store. Each set consists of </a:t>
            </a:r>
            <a:r>
              <a:rPr lang="en-US" sz="2400" b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two polarization measurements done with horizontal and vertical targets, respectively. Besides polarization information, polarization profile information is also obtained. </a:t>
            </a:r>
            <a:endParaRPr lang="en-US" sz="2400" b="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90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6" name="Picture 1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900" y="1600200"/>
            <a:ext cx="4392613" cy="4267200"/>
          </a:xfrm>
          <a:noFill/>
        </p:spPr>
      </p:pic>
      <p:sp>
        <p:nvSpPr>
          <p:cNvPr id="11069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763000" cy="609600"/>
          </a:xfrm>
          <a:noFill/>
          <a:ln w="31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ja-JP" sz="3200" b="1" dirty="0">
                <a:solidFill>
                  <a:srgbClr val="FF0000"/>
                </a:solidFill>
                <a:ea typeface="MS PGothic" charset="0"/>
                <a:cs typeface="Tahoma" charset="0"/>
              </a:rPr>
              <a:t>Hydrogen Gas Jet and Carbon Ribbon Targets</a:t>
            </a:r>
          </a:p>
        </p:txBody>
      </p:sp>
      <p:sp>
        <p:nvSpPr>
          <p:cNvPr id="1106948" name="Text Box 5"/>
          <p:cNvSpPr txBox="1">
            <a:spLocks noChangeArrowheads="1"/>
          </p:cNvSpPr>
          <p:nvPr/>
        </p:nvSpPr>
        <p:spPr bwMode="auto">
          <a:xfrm>
            <a:off x="2300288" y="1169988"/>
            <a:ext cx="171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H-Jet Target</a:t>
            </a:r>
          </a:p>
        </p:txBody>
      </p:sp>
      <p:sp>
        <p:nvSpPr>
          <p:cNvPr id="1106949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292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Carbon Ribbon Target</a:t>
            </a:r>
          </a:p>
        </p:txBody>
      </p:sp>
      <p:sp>
        <p:nvSpPr>
          <p:cNvPr id="1106950" name="Line 7"/>
          <p:cNvSpPr>
            <a:spLocks noChangeShapeType="1"/>
          </p:cNvSpPr>
          <p:nvPr/>
        </p:nvSpPr>
        <p:spPr bwMode="auto">
          <a:xfrm flipH="1">
            <a:off x="6172200" y="2667000"/>
            <a:ext cx="1295400" cy="83820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951" name="Text Box 9"/>
          <p:cNvSpPr txBox="1">
            <a:spLocks noChangeArrowheads="1"/>
          </p:cNvSpPr>
          <p:nvPr/>
        </p:nvSpPr>
        <p:spPr bwMode="auto">
          <a:xfrm>
            <a:off x="6858000" y="2303463"/>
            <a:ext cx="203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Beam Cross Section</a:t>
            </a:r>
          </a:p>
        </p:txBody>
      </p:sp>
      <p:sp>
        <p:nvSpPr>
          <p:cNvPr id="1106952" name="Text Box 12"/>
          <p:cNvSpPr txBox="1">
            <a:spLocks noChangeArrowheads="1"/>
          </p:cNvSpPr>
          <p:nvPr/>
        </p:nvSpPr>
        <p:spPr bwMode="auto">
          <a:xfrm>
            <a:off x="3124200" y="2849563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3200">
                <a:solidFill>
                  <a:schemeClr val="folHlink"/>
                </a:solidFill>
                <a:latin typeface="Times New Roman" charset="0"/>
                <a:ea typeface="MS PGothic" charset="0"/>
                <a:cs typeface="MS PGothic" charset="0"/>
                <a:sym typeface="Wingdings" charset="0"/>
              </a:rPr>
              <a:t></a:t>
            </a:r>
            <a:endParaRPr lang="en-US" altLang="ja-JP" sz="3200">
              <a:solidFill>
                <a:schemeClr val="folHlink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1106953" name="Object 13"/>
          <p:cNvGraphicFramePr>
            <a:graphicFrameLocks noChangeAspect="1"/>
          </p:cNvGraphicFramePr>
          <p:nvPr/>
        </p:nvGraphicFramePr>
        <p:xfrm>
          <a:off x="3200400" y="2362200"/>
          <a:ext cx="3905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5" imgW="127000" imgH="177800" progId="Equation.3">
                  <p:embed/>
                </p:oleObj>
              </mc:Choice>
              <mc:Fallback>
                <p:oleObj name="Equation" r:id="rId5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362200"/>
                        <a:ext cx="3905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2514600" y="5867400"/>
            <a:ext cx="1763713" cy="46037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Average </a:t>
            </a:r>
            <a:r>
              <a:rPr lang="en-US" altLang="ja-JP" sz="2400" i="1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P</a:t>
            </a:r>
            <a:r>
              <a:rPr lang="en-US" altLang="ja-JP" sz="2400" baseline="-250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ave</a:t>
            </a:r>
            <a:endParaRPr lang="en-US" altLang="ja-JP" sz="2400">
              <a:solidFill>
                <a:srgbClr val="A5002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5105400" y="5867400"/>
            <a:ext cx="1425575" cy="46037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Peak </a:t>
            </a:r>
            <a:r>
              <a:rPr lang="en-US" altLang="ja-JP" sz="2400" i="1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P</a:t>
            </a:r>
            <a:r>
              <a:rPr lang="en-US" altLang="ja-JP" sz="2400" baseline="-25000">
                <a:solidFill>
                  <a:srgbClr val="A50021"/>
                </a:solidFill>
                <a:latin typeface="Times New Roman" charset="0"/>
                <a:ea typeface="MS PGothic" charset="0"/>
                <a:cs typeface="MS PGothic" charset="0"/>
              </a:rPr>
              <a:t>peak</a:t>
            </a:r>
            <a:endParaRPr lang="en-US" altLang="ja-JP" sz="2400">
              <a:solidFill>
                <a:srgbClr val="A5002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106959" name="Line 19"/>
          <p:cNvSpPr>
            <a:spLocks noChangeShapeType="1"/>
          </p:cNvSpPr>
          <p:nvPr/>
        </p:nvSpPr>
        <p:spPr bwMode="auto">
          <a:xfrm flipH="1">
            <a:off x="3505200" y="2667000"/>
            <a:ext cx="3962400" cy="83820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3" grpId="0" animBg="1"/>
      <p:bldP spid="65554" grpId="0" animBg="1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292935475</TotalTime>
  <Words>651</Words>
  <Application>Microsoft Macintosh PowerPoint</Application>
  <PresentationFormat>On-screen Show (4:3)</PresentationFormat>
  <Paragraphs>101</Paragraphs>
  <Slides>14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Contemporary Portrait</vt:lpstr>
      <vt:lpstr>1_Custom Design</vt:lpstr>
      <vt:lpstr>Custom Design</vt:lpstr>
      <vt:lpstr>Equation</vt:lpstr>
      <vt:lpstr>数式</vt:lpstr>
      <vt:lpstr>CorelPhotoPaint.Image.7</vt:lpstr>
      <vt:lpstr>Polarimetry in RHIC </vt:lpstr>
      <vt:lpstr>The RHIC p-Carbon CNI polarimeter</vt:lpstr>
      <vt:lpstr>Si Ports Design</vt:lpstr>
      <vt:lpstr>Si Detector Readout</vt:lpstr>
      <vt:lpstr>Rate Problem in Run9 and Solution</vt:lpstr>
      <vt:lpstr>Carbon Event Selection</vt:lpstr>
      <vt:lpstr>Bunch by Bunch Polarization is a Long Shot</vt:lpstr>
      <vt:lpstr>Operation of p-Carbon Polarimeter </vt:lpstr>
      <vt:lpstr>Hydrogen Gas Jet and Carbon Ribbon Targets</vt:lpstr>
      <vt:lpstr>Carbon strip target deformation due to electrostatic interaction with the beam at injection energy 24GeV.</vt:lpstr>
      <vt:lpstr>Carbon strip target deformation due to electrostatic interaction with the beam at 255 GeV.</vt:lpstr>
      <vt:lpstr>Hardware Improvements in 2015</vt:lpstr>
      <vt:lpstr>Target Sweep through Beam</vt:lpstr>
      <vt:lpstr>Summary 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RHIC Monday Meeting 06-14-2010</dc:title>
  <dc:creator>Haixin Huang</dc:creator>
  <cp:lastModifiedBy>Haixin Huang</cp:lastModifiedBy>
  <cp:revision>1239</cp:revision>
  <cp:lastPrinted>2000-11-14T18:14:29Z</cp:lastPrinted>
  <dcterms:created xsi:type="dcterms:W3CDTF">2012-07-26T16:02:31Z</dcterms:created>
  <dcterms:modified xsi:type="dcterms:W3CDTF">2015-10-07T02:25:47Z</dcterms:modified>
</cp:coreProperties>
</file>