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7" r:id="rId2"/>
    <p:sldMasterId id="2147483656" r:id="rId3"/>
  </p:sldMasterIdLst>
  <p:notesMasterIdLst>
    <p:notesMasterId r:id="rId32"/>
  </p:notesMasterIdLst>
  <p:handoutMasterIdLst>
    <p:handoutMasterId r:id="rId33"/>
  </p:handoutMasterIdLst>
  <p:sldIdLst>
    <p:sldId id="759" r:id="rId4"/>
    <p:sldId id="841" r:id="rId5"/>
    <p:sldId id="845" r:id="rId6"/>
    <p:sldId id="847" r:id="rId7"/>
    <p:sldId id="872" r:id="rId8"/>
    <p:sldId id="827" r:id="rId9"/>
    <p:sldId id="849" r:id="rId10"/>
    <p:sldId id="831" r:id="rId11"/>
    <p:sldId id="825" r:id="rId12"/>
    <p:sldId id="850" r:id="rId13"/>
    <p:sldId id="853" r:id="rId14"/>
    <p:sldId id="854" r:id="rId15"/>
    <p:sldId id="859" r:id="rId16"/>
    <p:sldId id="860" r:id="rId17"/>
    <p:sldId id="861" r:id="rId18"/>
    <p:sldId id="862" r:id="rId19"/>
    <p:sldId id="816" r:id="rId20"/>
    <p:sldId id="840" r:id="rId21"/>
    <p:sldId id="867" r:id="rId22"/>
    <p:sldId id="836" r:id="rId23"/>
    <p:sldId id="866" r:id="rId24"/>
    <p:sldId id="868" r:id="rId25"/>
    <p:sldId id="869" r:id="rId26"/>
    <p:sldId id="870" r:id="rId27"/>
    <p:sldId id="863" r:id="rId28"/>
    <p:sldId id="864" r:id="rId29"/>
    <p:sldId id="852" r:id="rId30"/>
    <p:sldId id="851" r:id="rId31"/>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5pPr>
    <a:lvl6pPr marL="2286000" algn="l" defTabSz="914400" rtl="0" eaLnBrk="1" latinLnBrk="0" hangingPunct="1">
      <a:defRPr sz="2000" b="1" kern="1200">
        <a:solidFill>
          <a:schemeClr val="tx2"/>
        </a:solidFill>
        <a:latin typeface="Times New Roman" pitchFamily="18" charset="0"/>
        <a:ea typeface="ＭＳ Ｐゴシック" pitchFamily="50" charset="-128"/>
        <a:cs typeface="+mn-cs"/>
      </a:defRPr>
    </a:lvl6pPr>
    <a:lvl7pPr marL="2743200" algn="l" defTabSz="914400" rtl="0" eaLnBrk="1" latinLnBrk="0" hangingPunct="1">
      <a:defRPr sz="2000" b="1" kern="1200">
        <a:solidFill>
          <a:schemeClr val="tx2"/>
        </a:solidFill>
        <a:latin typeface="Times New Roman" pitchFamily="18" charset="0"/>
        <a:ea typeface="ＭＳ Ｐゴシック" pitchFamily="50" charset="-128"/>
        <a:cs typeface="+mn-cs"/>
      </a:defRPr>
    </a:lvl7pPr>
    <a:lvl8pPr marL="3200400" algn="l" defTabSz="914400" rtl="0" eaLnBrk="1" latinLnBrk="0" hangingPunct="1">
      <a:defRPr sz="2000" b="1" kern="1200">
        <a:solidFill>
          <a:schemeClr val="tx2"/>
        </a:solidFill>
        <a:latin typeface="Times New Roman" pitchFamily="18" charset="0"/>
        <a:ea typeface="ＭＳ Ｐゴシック" pitchFamily="50" charset="-128"/>
        <a:cs typeface="+mn-cs"/>
      </a:defRPr>
    </a:lvl8pPr>
    <a:lvl9pPr marL="3657600" algn="l" defTabSz="914400" rtl="0" eaLnBrk="1" latinLnBrk="0" hangingPunct="1">
      <a:defRPr sz="2000" b="1" kern="1200">
        <a:solidFill>
          <a:schemeClr val="tx2"/>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59EB"/>
    <a:srgbClr val="000066"/>
    <a:srgbClr val="000099"/>
    <a:srgbClr val="0000FF"/>
    <a:srgbClr val="FF5050"/>
    <a:srgbClr val="FF0000"/>
    <a:srgbClr val="003399"/>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464" autoAdjust="0"/>
    <p:restoredTop sz="94638" autoAdjust="0"/>
  </p:normalViewPr>
  <p:slideViewPr>
    <p:cSldViewPr>
      <p:cViewPr>
        <p:scale>
          <a:sx n="99" d="100"/>
          <a:sy n="99" d="100"/>
        </p:scale>
        <p:origin x="-648" y="-472"/>
      </p:cViewPr>
      <p:guideLst>
        <p:guide orient="horz" pos="2160"/>
        <p:guide pos="2880"/>
      </p:guideLst>
    </p:cSldViewPr>
  </p:slideViewPr>
  <p:outlineViewPr>
    <p:cViewPr>
      <p:scale>
        <a:sx n="33" d="100"/>
        <a:sy n="33" d="100"/>
      </p:scale>
      <p:origin x="0" y="296"/>
    </p:cViewPr>
  </p:outlineViewPr>
  <p:notesTextViewPr>
    <p:cViewPr>
      <p:scale>
        <a:sx n="100" d="100"/>
        <a:sy n="100" d="100"/>
      </p:scale>
      <p:origin x="0" y="0"/>
    </p:cViewPr>
  </p:notesTextViewPr>
  <p:sorterViewPr>
    <p:cViewPr>
      <p:scale>
        <a:sx n="89" d="100"/>
        <a:sy n="89" d="100"/>
      </p:scale>
      <p:origin x="0" y="2576"/>
    </p:cViewPr>
  </p:sorterViewPr>
  <p:notesViewPr>
    <p:cSldViewPr>
      <p:cViewPr varScale="1">
        <p:scale>
          <a:sx n="89" d="100"/>
          <a:sy n="89" d="100"/>
        </p:scale>
        <p:origin x="-2672" y="-11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4099" name="Rectangle 3"/>
          <p:cNvSpPr>
            <a:spLocks noGrp="1" noChangeArrowheads="1"/>
          </p:cNvSpPr>
          <p:nvPr>
            <p:ph type="dt" sz="quarter"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85623AF5-12F2-4016-A612-EEDEA7E4E8AB}" type="datetime1">
              <a:rPr lang="en-US"/>
              <a:pPr>
                <a:defRPr/>
              </a:pPr>
              <a:t>10/4/15</a:t>
            </a:fld>
            <a:endParaRPr lang="en-US" altLang="ja-JP"/>
          </a:p>
        </p:txBody>
      </p:sp>
      <p:sp>
        <p:nvSpPr>
          <p:cNvPr id="4100" name="Rectangle 4"/>
          <p:cNvSpPr>
            <a:spLocks noGrp="1" noChangeArrowheads="1"/>
          </p:cNvSpPr>
          <p:nvPr>
            <p:ph type="ftr" sz="quarter" idx="2"/>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4101" name="Rectangle 5"/>
          <p:cNvSpPr>
            <a:spLocks noGrp="1" noChangeArrowheads="1"/>
          </p:cNvSpPr>
          <p:nvPr>
            <p:ph type="sldNum" sz="quarter" idx="3"/>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4FCE1070-60EE-4051-9E93-A88A4935380C}" type="slidenum">
              <a:rPr lang="ja-JP" altLang="en-US"/>
              <a:pPr>
                <a:defRPr/>
              </a:pPr>
              <a:t>‹#›</a:t>
            </a:fld>
            <a:endParaRPr lang="en-US" altLang="ja-JP"/>
          </a:p>
        </p:txBody>
      </p:sp>
    </p:spTree>
    <p:extLst>
      <p:ext uri="{BB962C8B-B14F-4D97-AF65-F5344CB8AC3E}">
        <p14:creationId xmlns:p14="http://schemas.microsoft.com/office/powerpoint/2010/main" val="382639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6147" name="Rectangle 3"/>
          <p:cNvSpPr>
            <a:spLocks noGrp="1" noChangeArrowheads="1"/>
          </p:cNvSpPr>
          <p:nvPr>
            <p:ph type="dt"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324B36D4-73F9-4D8C-9508-4219A1413EEE}" type="datetime1">
              <a:rPr lang="en-US"/>
              <a:pPr>
                <a:defRPr/>
              </a:pPr>
              <a:t>10/4/15</a:t>
            </a:fld>
            <a:endParaRPr lang="en-US" altLang="ja-JP"/>
          </a:p>
        </p:txBody>
      </p:sp>
      <p:sp>
        <p:nvSpPr>
          <p:cNvPr id="23556" name="Rectangle 4"/>
          <p:cNvSpPr>
            <a:spLocks noGrp="1" noRot="1" noChangeAspect="1" noChangeArrowheads="1"/>
          </p:cNvSpPr>
          <p:nvPr>
            <p:ph type="sldImg" idx="2"/>
          </p:nvPr>
        </p:nvSpPr>
        <p:spPr bwMode="auto">
          <a:xfrm>
            <a:off x="1181100" y="698500"/>
            <a:ext cx="4646613"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150" name="Rectangle 6"/>
          <p:cNvSpPr>
            <a:spLocks noGrp="1" noChangeArrowheads="1"/>
          </p:cNvSpPr>
          <p:nvPr>
            <p:ph type="ftr" sz="quarter" idx="4"/>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6151" name="Rectangle 7"/>
          <p:cNvSpPr>
            <a:spLocks noGrp="1" noChangeArrowheads="1"/>
          </p:cNvSpPr>
          <p:nvPr>
            <p:ph type="sldNum" sz="quarter" idx="5"/>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78FB250A-6110-4A30-887A-323FA75147A9}" type="slidenum">
              <a:rPr lang="ja-JP" altLang="en-US"/>
              <a:pPr>
                <a:defRPr/>
              </a:pPr>
              <a:t>‹#›</a:t>
            </a:fld>
            <a:endParaRPr lang="en-US" altLang="ja-JP"/>
          </a:p>
        </p:txBody>
      </p:sp>
    </p:spTree>
    <p:extLst>
      <p:ext uri="{BB962C8B-B14F-4D97-AF65-F5344CB8AC3E}">
        <p14:creationId xmlns:p14="http://schemas.microsoft.com/office/powerpoint/2010/main" val="1378028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0" y="307975"/>
            <a:ext cx="1588" cy="1588"/>
          </a:xfrm>
          <a:solidFill>
            <a:srgbClr val="FFFFFF"/>
          </a:solidFill>
          <a:ln/>
        </p:spPr>
      </p:sp>
      <p:sp>
        <p:nvSpPr>
          <p:cNvPr id="24579" name="Rectangle 3"/>
          <p:cNvSpPr>
            <a:spLocks noGrp="1" noChangeArrowheads="1"/>
          </p:cNvSpPr>
          <p:nvPr>
            <p:ph type="body" idx="1"/>
          </p:nvPr>
        </p:nvSpPr>
        <p:spPr>
          <a:xfrm>
            <a:off x="514350" y="4387850"/>
            <a:ext cx="5986463" cy="4129088"/>
          </a:xfrm>
          <a:noFill/>
          <a:ln/>
        </p:spPr>
        <p:txBody>
          <a:bodyPr wrap="none" anchor="ct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2210" name="Rectangle 2"/>
          <p:cNvSpPr>
            <a:spLocks noGrp="1" noRot="1" noChangeAspect="1" noChangeArrowheads="1" noTextEdit="1"/>
          </p:cNvSpPr>
          <p:nvPr>
            <p:ph type="sldImg"/>
          </p:nvPr>
        </p:nvSpPr>
        <p:spPr>
          <a:xfrm>
            <a:off x="1023938" y="307975"/>
            <a:ext cx="4962525" cy="37211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62211" name="Text Box 3"/>
          <p:cNvSpPr txBox="1">
            <a:spLocks noGrp="1" noChangeArrowheads="1"/>
          </p:cNvSpPr>
          <p:nvPr>
            <p:ph type="body" idx="1"/>
          </p:nvPr>
        </p:nvSpPr>
        <p:spPr>
          <a:xfrm>
            <a:off x="513969" y="4387658"/>
            <a:ext cx="5987253" cy="4128714"/>
          </a:xfrm>
          <a:ln/>
        </p:spPr>
        <p:txBody>
          <a:bodyPr wrap="none" anchor="ctr"/>
          <a:lstStyle/>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023938" y="307975"/>
            <a:ext cx="4962525" cy="37211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62563" name="Text Box 3"/>
          <p:cNvSpPr txBox="1">
            <a:spLocks noGrp="1" noChangeArrowheads="1"/>
          </p:cNvSpPr>
          <p:nvPr>
            <p:ph type="body" idx="1"/>
          </p:nvPr>
        </p:nvSpPr>
        <p:spPr>
          <a:xfrm>
            <a:off x="513969" y="4387658"/>
            <a:ext cx="5987253" cy="4128714"/>
          </a:xfrm>
          <a:ln/>
        </p:spPr>
        <p:txBody>
          <a:bodyPr wrap="none" anchor="ct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xfrm>
            <a:off x="1181100" y="696913"/>
            <a:ext cx="4648200" cy="3486150"/>
          </a:xfrm>
          <a:ln/>
        </p:spPr>
      </p:sp>
      <p:sp>
        <p:nvSpPr>
          <p:cNvPr id="462851" name="Rectangle 3"/>
          <p:cNvSpPr>
            <a:spLocks noGrp="1" noChangeArrowheads="1"/>
          </p:cNvSpPr>
          <p:nvPr>
            <p:ph type="body" idx="1"/>
          </p:nvPr>
        </p:nvSpPr>
        <p:spPr>
          <a:xfrm>
            <a:off x="935039" y="4416425"/>
            <a:ext cx="5140325" cy="4183063"/>
          </a:xfrm>
        </p:spPr>
        <p:txBody>
          <a:bodyPr/>
          <a:lstStyle/>
          <a:p>
            <a:r>
              <a:rPr lang="en-US" altLang="ja-JP">
                <a:ea typeface="ＭＳ Ｐゴシック" pitchFamily="50" charset="-128"/>
              </a:rPr>
              <a:t>Show layout &amp; point of polarimeters and experimental locations</a:t>
            </a:r>
          </a:p>
          <a:p>
            <a:pPr lvl="1"/>
            <a:r>
              <a:rPr lang="en-US" altLang="ja-JP">
                <a:ea typeface="ＭＳ Ｐゴシック" pitchFamily="50" charset="-128"/>
              </a:rPr>
              <a:t>Emphasize bunch polarizations prepared at source going through AGS etc. to RHIC</a:t>
            </a:r>
          </a:p>
          <a:p>
            <a:pPr lvl="1"/>
            <a:r>
              <a:rPr lang="en-US" altLang="ja-JP">
                <a:ea typeface="ＭＳ Ｐゴシック" pitchFamily="50" charset="-128"/>
              </a:rPr>
              <a:t>Time spacing between them ~100 ns</a:t>
            </a:r>
          </a:p>
          <a:p>
            <a:pPr lvl="1"/>
            <a:r>
              <a:rPr lang="en-US" altLang="ja-JP">
                <a:ea typeface="ＭＳ Ｐゴシック" pitchFamily="50" charset="-128"/>
              </a:rPr>
              <a:t>Transverse polarization in ring, longitudinal at experiments (optional) using spin rotators</a:t>
            </a:r>
          </a:p>
          <a:p>
            <a:pPr lvl="1"/>
            <a:r>
              <a:rPr lang="en-US" altLang="ja-JP">
                <a:ea typeface="ＭＳ Ｐゴシック" pitchFamily="50" charset="-128"/>
              </a:rPr>
              <a:t>Emphasize none of these techniques existed just 4-5 years ago, all developed here at RHIC with international collaborations led by US and Japanese teams.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xfrm>
            <a:off x="1181100" y="696913"/>
            <a:ext cx="4648200" cy="3486150"/>
          </a:xfrm>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81100" y="696913"/>
            <a:ext cx="4648200" cy="3486150"/>
          </a:xfrm>
          <a:ln/>
        </p:spPr>
      </p:sp>
      <p:sp>
        <p:nvSpPr>
          <p:cNvPr id="912387" name="Rectangle 3"/>
          <p:cNvSpPr>
            <a:spLocks noGrp="1" noChangeArrowheads="1"/>
          </p:cNvSpPr>
          <p:nvPr>
            <p:ph type="body" idx="1"/>
          </p:nvPr>
        </p:nvSpPr>
        <p:spPr>
          <a:xfrm>
            <a:off x="935360" y="4416431"/>
            <a:ext cx="5139683" cy="4183060"/>
          </a:xfrm>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xfrm>
            <a:off x="1381125" y="930275"/>
            <a:ext cx="4249738" cy="3186113"/>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10339" name="Text Box 3"/>
          <p:cNvSpPr txBox="1">
            <a:spLocks noGrp="1" noChangeArrowheads="1"/>
          </p:cNvSpPr>
          <p:nvPr>
            <p:ph type="body" idx="1"/>
          </p:nvPr>
        </p:nvSpPr>
        <p:spPr>
          <a:xfrm>
            <a:off x="1069437" y="4426020"/>
            <a:ext cx="4877911" cy="3537299"/>
          </a:xfrm>
          <a:ln/>
        </p:spPr>
        <p:txBody>
          <a:bodyPr wrap="none" lIns="83598" tIns="41799" rIns="83598" bIns="41799" anchor="ctr"/>
          <a:lstStyle>
            <a:lvl1pPr defTabSz="457200">
              <a:defRPr kumimoji="1" sz="1200">
                <a:solidFill>
                  <a:schemeClr val="tx1"/>
                </a:solidFill>
                <a:latin typeface="Times New Roman" charset="0"/>
                <a:ea typeface="ＭＳ Ｐ明朝" charset="0"/>
                <a:cs typeface="ＭＳ Ｐ明朝" charset="0"/>
              </a:defRPr>
            </a:lvl1pPr>
            <a:lvl2pPr marL="742950" indent="-285750" defTabSz="457200">
              <a:defRPr kumimoji="1" sz="1200">
                <a:solidFill>
                  <a:schemeClr val="tx1"/>
                </a:solidFill>
                <a:latin typeface="Times New Roman" charset="0"/>
                <a:ea typeface="ＭＳ Ｐ明朝" charset="0"/>
                <a:cs typeface="ＭＳ Ｐ明朝" charset="0"/>
              </a:defRPr>
            </a:lvl2pPr>
            <a:lvl3pPr marL="1143000" indent="-228600" defTabSz="457200">
              <a:defRPr kumimoji="1" sz="1200">
                <a:solidFill>
                  <a:schemeClr val="tx1"/>
                </a:solidFill>
                <a:latin typeface="Times New Roman" charset="0"/>
                <a:ea typeface="ＭＳ Ｐ明朝" charset="0"/>
                <a:cs typeface="ＭＳ Ｐ明朝" charset="0"/>
              </a:defRPr>
            </a:lvl3pPr>
            <a:lvl4pPr marL="1600200" indent="-228600" defTabSz="457200">
              <a:defRPr kumimoji="1" sz="1200">
                <a:solidFill>
                  <a:schemeClr val="tx1"/>
                </a:solidFill>
                <a:latin typeface="Times New Roman" charset="0"/>
                <a:ea typeface="ＭＳ Ｐ明朝" charset="0"/>
                <a:cs typeface="ＭＳ Ｐ明朝" charset="0"/>
              </a:defRPr>
            </a:lvl4pPr>
            <a:lvl5pPr marL="2057400" indent="-228600" defTabSz="457200">
              <a:defRPr kumimoji="1" sz="1200">
                <a:solidFill>
                  <a:schemeClr val="tx1"/>
                </a:solidFill>
                <a:latin typeface="Times New Roman" charset="0"/>
                <a:ea typeface="ＭＳ Ｐ明朝" charset="0"/>
                <a:cs typeface="ＭＳ Ｐ明朝" charset="0"/>
              </a:defRPr>
            </a:lvl5pPr>
            <a:lvl6pPr marL="2514600" indent="-228600" fontAlgn="base">
              <a:spcBef>
                <a:spcPct val="30000"/>
              </a:spcBef>
              <a:spcAft>
                <a:spcPct val="0"/>
              </a:spcAft>
              <a:defRPr kumimoji="1" sz="1200">
                <a:solidFill>
                  <a:schemeClr val="tx1"/>
                </a:solidFill>
                <a:latin typeface="Times New Roman" charset="0"/>
                <a:ea typeface="ＭＳ Ｐ明朝" charset="0"/>
                <a:cs typeface="ＭＳ Ｐ明朝" charset="0"/>
              </a:defRPr>
            </a:lvl6pPr>
            <a:lvl7pPr marL="2971800" indent="-228600" fontAlgn="base">
              <a:spcBef>
                <a:spcPct val="30000"/>
              </a:spcBef>
              <a:spcAft>
                <a:spcPct val="0"/>
              </a:spcAft>
              <a:defRPr kumimoji="1" sz="1200">
                <a:solidFill>
                  <a:schemeClr val="tx1"/>
                </a:solidFill>
                <a:latin typeface="Times New Roman" charset="0"/>
                <a:ea typeface="ＭＳ Ｐ明朝" charset="0"/>
                <a:cs typeface="ＭＳ Ｐ明朝" charset="0"/>
              </a:defRPr>
            </a:lvl7pPr>
            <a:lvl8pPr marL="3429000" indent="-228600" fontAlgn="base">
              <a:spcBef>
                <a:spcPct val="30000"/>
              </a:spcBef>
              <a:spcAft>
                <a:spcPct val="0"/>
              </a:spcAft>
              <a:defRPr kumimoji="1" sz="1200">
                <a:solidFill>
                  <a:schemeClr val="tx1"/>
                </a:solidFill>
                <a:latin typeface="Times New Roman" charset="0"/>
                <a:ea typeface="ＭＳ Ｐ明朝" charset="0"/>
                <a:cs typeface="ＭＳ Ｐ明朝" charset="0"/>
              </a:defRPr>
            </a:lvl8pPr>
            <a:lvl9pPr marL="3886200" indent="-228600" fontAlgn="base">
              <a:spcBef>
                <a:spcPct val="30000"/>
              </a:spcBef>
              <a:spcAft>
                <a:spcPct val="0"/>
              </a:spcAft>
              <a:defRPr kumimoji="1" sz="1200">
                <a:solidFill>
                  <a:schemeClr val="tx1"/>
                </a:solidFill>
                <a:latin typeface="Times New Roman" charset="0"/>
                <a:ea typeface="ＭＳ Ｐ明朝" charset="0"/>
                <a:cs typeface="ＭＳ Ｐ明朝" charset="0"/>
              </a:defRPr>
            </a:lvl9pPr>
          </a:lstStyle>
          <a:p>
            <a:pPr eaLnBrk="1" hangingPunct="1">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4370" name="Rectangle 2"/>
          <p:cNvSpPr>
            <a:spLocks noGrp="1" noRot="1" noChangeAspect="1" noChangeArrowheads="1" noTextEdit="1"/>
          </p:cNvSpPr>
          <p:nvPr>
            <p:ph type="sldImg"/>
          </p:nvPr>
        </p:nvSpPr>
        <p:spPr>
          <a:xfrm>
            <a:off x="1023938" y="307975"/>
            <a:ext cx="4962525" cy="37211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54371" name="Text Box 3"/>
          <p:cNvSpPr txBox="1">
            <a:spLocks noGrp="1" noChangeArrowheads="1"/>
          </p:cNvSpPr>
          <p:nvPr>
            <p:ph type="body" idx="1"/>
          </p:nvPr>
        </p:nvSpPr>
        <p:spPr>
          <a:xfrm>
            <a:off x="513969" y="4387658"/>
            <a:ext cx="5987253" cy="4128714"/>
          </a:xfrm>
          <a:ln/>
        </p:spPr>
        <p:txBody>
          <a:bodyPr wrap="none" anchor="ct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8258" name="Rectangle 2"/>
          <p:cNvSpPr>
            <a:spLocks noGrp="1" noRot="1" noChangeAspect="1" noChangeArrowheads="1" noTextEdit="1"/>
          </p:cNvSpPr>
          <p:nvPr>
            <p:ph type="sldImg"/>
          </p:nvPr>
        </p:nvSpPr>
        <p:spPr>
          <a:xfrm>
            <a:off x="1023938" y="307975"/>
            <a:ext cx="4962525" cy="37211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08259" name="Text Box 3"/>
          <p:cNvSpPr txBox="1">
            <a:spLocks noGrp="1" noChangeArrowheads="1"/>
          </p:cNvSpPr>
          <p:nvPr>
            <p:ph type="body" idx="1"/>
          </p:nvPr>
        </p:nvSpPr>
        <p:spPr>
          <a:xfrm>
            <a:off x="513969" y="4387658"/>
            <a:ext cx="5987253" cy="4128714"/>
          </a:xfrm>
          <a:ln/>
        </p:spPr>
        <p:txBody>
          <a:bodyPr wrap="none" anchor="ctr"/>
          <a:lstStyle/>
          <a:p>
            <a:pPr eaLnBrk="1" hangingPunct="1">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xfrm>
            <a:off x="1023938" y="307975"/>
            <a:ext cx="4962525" cy="37211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5427" name="Text Box 3"/>
          <p:cNvSpPr txBox="1">
            <a:spLocks noGrp="1" noChangeArrowheads="1"/>
          </p:cNvSpPr>
          <p:nvPr>
            <p:ph type="body" idx="1"/>
          </p:nvPr>
        </p:nvSpPr>
        <p:spPr>
          <a:xfrm>
            <a:off x="513969" y="4387658"/>
            <a:ext cx="5987253" cy="4128714"/>
          </a:xfrm>
          <a:ln/>
        </p:spPr>
        <p:txBody>
          <a:bodyPr wrap="none" anchor="ctr"/>
          <a:lstStyle/>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endParaRPr lang="ja-JP" altLang="en-US"/>
          </a:p>
        </p:txBody>
      </p:sp>
      <p:sp>
        <p:nvSpPr>
          <p:cNvPr id="3075" name="Rectangle 3"/>
          <p:cNvSpPr>
            <a:spLocks noGrp="1" noChangeArrowheads="1"/>
          </p:cNvSpPr>
          <p:nvPr>
            <p:ph type="subTitle" idx="1"/>
          </p:nvPr>
        </p:nvSpPr>
        <p:spPr>
          <a:xfrm>
            <a:off x="1828800" y="2286000"/>
            <a:ext cx="6400800" cy="3581400"/>
          </a:xfrm>
        </p:spPr>
        <p:txBody>
          <a:bodyPr/>
          <a:lstStyle>
            <a:lvl1pPr marL="0" indent="0">
              <a:buFont typeface="Monotype Sorts" pitchFamily="2" charset="2"/>
              <a:buNone/>
              <a:defRPr>
                <a:latin typeface="Times New Roman" pitchFamily="18" charset="0"/>
              </a:defRPr>
            </a:lvl1pPr>
          </a:lstStyle>
          <a:p>
            <a:endParaRPr lang="ja-JP" altLang="en-US"/>
          </a:p>
        </p:txBody>
      </p:sp>
      <p:sp>
        <p:nvSpPr>
          <p:cNvPr id="4" name="Rectangle 4"/>
          <p:cNvSpPr>
            <a:spLocks noGrp="1" noChangeArrowheads="1"/>
          </p:cNvSpPr>
          <p:nvPr>
            <p:ph type="dt" sz="half" idx="10"/>
          </p:nvPr>
        </p:nvSpPr>
        <p:spPr>
          <a:xfrm>
            <a:off x="304800" y="6096000"/>
            <a:ext cx="1930400" cy="514350"/>
          </a:xfrm>
        </p:spPr>
        <p:txBody>
          <a:bodyPr/>
          <a:lstStyle>
            <a:lvl1pPr>
              <a:defRPr smtClean="0">
                <a:solidFill>
                  <a:srgbClr val="5E574E"/>
                </a:solidFill>
              </a:defRPr>
            </a:lvl1pPr>
          </a:lstStyle>
          <a:p>
            <a:pPr>
              <a:defRPr/>
            </a:pPr>
            <a:r>
              <a:rPr lang="en-US"/>
              <a:t>09/02/02</a:t>
            </a:r>
            <a:endParaRPr lang="en-US" altLang="ja-JP"/>
          </a:p>
        </p:txBody>
      </p:sp>
      <p:sp>
        <p:nvSpPr>
          <p:cNvPr id="5" name="Rectangle 5"/>
          <p:cNvSpPr>
            <a:spLocks noGrp="1" noChangeArrowheads="1"/>
          </p:cNvSpPr>
          <p:nvPr>
            <p:ph type="ftr" sz="quarter" idx="11"/>
          </p:nvPr>
        </p:nvSpPr>
        <p:spPr>
          <a:xfrm>
            <a:off x="4572000" y="6096000"/>
            <a:ext cx="2844800" cy="514350"/>
          </a:xfrm>
          <a:prstGeom prst="rect">
            <a:avLst/>
          </a:prstGeom>
        </p:spPr>
        <p:txBody>
          <a:bodyPr/>
          <a:lstStyle>
            <a:lvl1pPr>
              <a:defRPr smtClean="0">
                <a:solidFill>
                  <a:srgbClr val="5E574E"/>
                </a:solidFill>
                <a:latin typeface="Arial" charset="0"/>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xfrm>
            <a:off x="2514600" y="6096000"/>
            <a:ext cx="1828800" cy="514350"/>
          </a:xfrm>
        </p:spPr>
        <p:txBody>
          <a:bodyPr/>
          <a:lstStyle>
            <a:lvl1pPr>
              <a:defRPr smtClean="0">
                <a:solidFill>
                  <a:srgbClr val="5E574E"/>
                </a:solidFill>
              </a:defRPr>
            </a:lvl1pPr>
          </a:lstStyle>
          <a:p>
            <a:pPr>
              <a:defRPr/>
            </a:pPr>
            <a:fld id="{BDC8804A-D6AE-40EC-A76E-33EB74273E1A}"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946B79-B1C7-4DE2-B121-87301ABDE90E}"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533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D7795D-0C08-429E-8A5E-085A838DA741}"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5DC255F8-FB59-4AEB-9DA5-B00A4EA7DE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A31A58C5-F21E-4DE9-BE1F-4305ED8D9A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733054EF-208C-4F5F-83B0-2861F0355E1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17D78A43-1F42-430E-8812-7EA10C0FC21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87B7A3ED-BCFB-4EC1-ABED-E2200F7870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19FA0DB9-234B-4C90-A829-E9FE2079C2A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D3D0FDFA-186B-4711-97B8-67752D50CFC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9B39BA7-4A51-40E6-BC41-995CC9EE36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D0FAA2-0353-4E4B-9D82-7D7E4F87B0F3}"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C7C15977-48C1-4E9B-9F05-6D355BEA0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A1B0D89-BB5C-446A-A938-CD5D8062C6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1A62DBDE-ED71-4B4C-A4B9-7E22DEA19BE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6380684D-8265-4A48-9AC0-B134A6E8F99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8F73BE78-D8CE-4EE1-B3DE-C1A0EC752DE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C68C8AA9-073B-4194-975D-E95D41CF24D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3C8E4895-3A5D-4B3E-AC62-9EDDAB5A12C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3B4D7CB0-0FDE-48E0-9A5A-E932418B75D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64AF5478-42A2-4623-9FB3-3D424DC9415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159D06C1-DFEB-4870-87B3-F26A822A65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D5975C-D78D-41E8-A6BE-D32B543B004E}" type="slidenum">
              <a:rPr lang="ja-JP" altLang="en-US"/>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85433DD6-4A84-462B-88CC-259830F10E4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1C672ED-878B-43A6-B805-9028C3D765B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FC8B7CA-1A8D-40FA-B039-4765CB9149F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BA3DDC27-2AD5-40D1-8D54-A8643432A9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4DBDF32-32B8-441C-8015-52C3DFFA0B20}"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8"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A34D0B3-E85E-4202-8D90-F76D865EAB4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4"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EC70B1E-DBC7-45C4-8DCA-F537E296D8CB}"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3"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FC2FF17-1460-4F4B-AA2C-6A5AA4E0058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E9A0C7-A371-4456-A1A1-3F6041D2EA51}"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D97E09-00ED-4FA8-AAC5-E18221A57490}"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533400"/>
            <a:ext cx="7772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ja-JP" altLang="en-US" smtClean="0"/>
          </a:p>
        </p:txBody>
      </p:sp>
      <p:sp>
        <p:nvSpPr>
          <p:cNvPr id="4099" name="Rectangle 3"/>
          <p:cNvSpPr>
            <a:spLocks noGrp="1" noChangeArrowheads="1"/>
          </p:cNvSpPr>
          <p:nvPr>
            <p:ph type="body" idx="1"/>
          </p:nvPr>
        </p:nvSpPr>
        <p:spPr bwMode="auto">
          <a:xfrm>
            <a:off x="381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p>
        </p:txBody>
      </p:sp>
      <p:sp>
        <p:nvSpPr>
          <p:cNvPr id="2052" name="Rectangle 4"/>
          <p:cNvSpPr>
            <a:spLocks noGrp="1" noChangeArrowheads="1"/>
          </p:cNvSpPr>
          <p:nvPr>
            <p:ph type="dt" sz="half" idx="2"/>
          </p:nvPr>
        </p:nvSpPr>
        <p:spPr bwMode="auto">
          <a:xfrm>
            <a:off x="431800" y="6324600"/>
            <a:ext cx="1397000" cy="361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smtClean="0">
                <a:solidFill>
                  <a:schemeClr val="bg2"/>
                </a:solidFill>
                <a:latin typeface="Arial" charset="0"/>
              </a:defRPr>
            </a:lvl1pPr>
          </a:lstStyle>
          <a:p>
            <a:pPr>
              <a:defRPr/>
            </a:pPr>
            <a:r>
              <a:rPr lang="en-US"/>
              <a:t>09/02/02</a:t>
            </a:r>
            <a:endParaRPr lang="en-US" altLang="ja-JP"/>
          </a:p>
          <a:p>
            <a:pPr>
              <a:defRPr/>
            </a:pPr>
            <a:endParaRPr lang="en-US" altLang="ja-JP"/>
          </a:p>
        </p:txBody>
      </p:sp>
      <p:sp>
        <p:nvSpPr>
          <p:cNvPr id="2054" name="Rectangle 6"/>
          <p:cNvSpPr>
            <a:spLocks noGrp="1" noChangeArrowheads="1"/>
          </p:cNvSpPr>
          <p:nvPr>
            <p:ph type="sldNum" sz="quarter" idx="4"/>
          </p:nvPr>
        </p:nvSpPr>
        <p:spPr bwMode="auto">
          <a:xfrm>
            <a:off x="2057400" y="6400800"/>
            <a:ext cx="15240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smtClean="0">
                <a:solidFill>
                  <a:schemeClr val="bg2"/>
                </a:solidFill>
                <a:latin typeface="Arial" charset="0"/>
              </a:defRPr>
            </a:lvl1pPr>
          </a:lstStyle>
          <a:p>
            <a:pPr>
              <a:defRPr/>
            </a:pPr>
            <a:fld id="{9D4F52F1-AEB0-4C63-9691-29BD6DB0FD64}" type="slidenum">
              <a:rPr lang="ja-JP" altLang="en-US"/>
              <a:pPr>
                <a:defRPr/>
              </a:pPr>
              <a:t>‹#›</a:t>
            </a:fld>
            <a:endParaRPr lang="en-US" altLang="ja-JP"/>
          </a:p>
        </p:txBody>
      </p:sp>
      <p:pic>
        <p:nvPicPr>
          <p:cNvPr id="4103" name="Picture 10" descr="logo2"/>
          <p:cNvPicPr>
            <a:picLocks noChangeAspect="1" noChangeArrowheads="1"/>
          </p:cNvPicPr>
          <p:nvPr/>
        </p:nvPicPr>
        <p:blipFill>
          <a:blip r:embed="rId13" cstate="print"/>
          <a:srcRect/>
          <a:stretch>
            <a:fillRect/>
          </a:stretch>
        </p:blipFill>
        <p:spPr bwMode="auto">
          <a:xfrm>
            <a:off x="6629400" y="6200775"/>
            <a:ext cx="167640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0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0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0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0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3300"/>
        </a:buClr>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70000"/>
        <a:buFont typeface="Monotype Sort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F6600"/>
        </a:buClr>
        <a:buSzPct val="50000"/>
        <a:buFont typeface="Monotype Sort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96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965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A6627FA0-8F89-4BEF-A8AE-C641C92295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1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841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841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6ED69BE2-795C-403D-BD88-72E48E60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png"/><Relationship Id="rId5" Type="http://schemas.openxmlformats.org/officeDocument/2006/relationships/oleObject" Target="../embeddings/oleObject2.bin"/><Relationship Id="rId6" Type="http://schemas.openxmlformats.org/officeDocument/2006/relationships/image" Target="../media/image14.wmf"/><Relationship Id="rId7" Type="http://schemas.openxmlformats.org/officeDocument/2006/relationships/oleObject" Target="../embeddings/oleObject3.bin"/><Relationship Id="rId8"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linac.physik.uni-frankfurt.de/bnl/IMG_8082.JPG" TargetMode="External"/><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oleObject" Target="../embeddings/oleObject4.bin"/><Relationship Id="rId5"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057400"/>
            <a:ext cx="9144000" cy="1470025"/>
          </a:xfrm>
        </p:spPr>
        <p:txBody>
          <a:bodyPr lIns="90000" tIns="46800" rIns="90000" bIns="46800" anchor="ct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smtClean="0">
                <a:solidFill>
                  <a:srgbClr val="FF0000"/>
                </a:solidFill>
              </a:rPr>
              <a:t>Overview of RHIC Injector</a:t>
            </a:r>
            <a:endParaRPr kumimoji="0" lang="en-GB" sz="3200" b="1" dirty="0" smtClean="0">
              <a:solidFill>
                <a:srgbClr val="FF0000"/>
              </a:solidFill>
            </a:endParaRPr>
          </a:p>
        </p:txBody>
      </p:sp>
      <p:grpSp>
        <p:nvGrpSpPr>
          <p:cNvPr id="8195" name="Group 3"/>
          <p:cNvGrpSpPr>
            <a:grpSpLocks/>
          </p:cNvGrpSpPr>
          <p:nvPr/>
        </p:nvGrpSpPr>
        <p:grpSpPr bwMode="auto">
          <a:xfrm>
            <a:off x="838200" y="5638797"/>
            <a:ext cx="2419352" cy="463550"/>
            <a:chOff x="528" y="3552"/>
            <a:chExt cx="1524" cy="292"/>
          </a:xfrm>
        </p:grpSpPr>
        <p:sp>
          <p:nvSpPr>
            <p:cNvPr id="8199" name="AutoShape 4"/>
            <p:cNvSpPr>
              <a:spLocks noChangeArrowheads="1"/>
            </p:cNvSpPr>
            <p:nvPr/>
          </p:nvSpPr>
          <p:spPr bwMode="auto">
            <a:xfrm>
              <a:off x="912" y="3552"/>
              <a:ext cx="1140" cy="288"/>
            </a:xfrm>
            <a:prstGeom prst="roundRect">
              <a:avLst>
                <a:gd name="adj" fmla="val 347"/>
              </a:avLst>
            </a:prstGeom>
            <a:noFill/>
            <a:ln w="9525">
              <a:noFill/>
              <a:round/>
              <a:headEnd/>
              <a:tailEnd/>
            </a:ln>
          </p:spPr>
          <p:txBody>
            <a:bodyPr wrap="none" anchor="ctr"/>
            <a:lstStyle/>
            <a:p>
              <a:endParaRPr lang="en-US"/>
            </a:p>
          </p:txBody>
        </p:sp>
        <p:sp>
          <p:nvSpPr>
            <p:cNvPr id="8200" name="AutoShape 5"/>
            <p:cNvSpPr>
              <a:spLocks noChangeArrowheads="1"/>
            </p:cNvSpPr>
            <p:nvPr/>
          </p:nvSpPr>
          <p:spPr bwMode="auto">
            <a:xfrm>
              <a:off x="528" y="3552"/>
              <a:ext cx="1073" cy="292"/>
            </a:xfrm>
            <a:prstGeom prst="roundRect">
              <a:avLst>
                <a:gd name="adj" fmla="val 347"/>
              </a:avLst>
            </a:prstGeom>
            <a:noFill/>
            <a:ln w="9525">
              <a:noFill/>
              <a:round/>
              <a:headEnd/>
              <a:tailEnd/>
            </a:ln>
          </p:spPr>
          <p:txBody>
            <a:bodyPr wrap="none" lIns="90000" tIns="46800" rIns="90000" bIns="46800">
              <a:spAutoFit/>
            </a:bodyPr>
            <a:lstStyle/>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Oct. 5, 2015</a:t>
              </a:r>
            </a:p>
          </p:txBody>
        </p:sp>
      </p:grpSp>
      <p:grpSp>
        <p:nvGrpSpPr>
          <p:cNvPr id="8196" name="Group 6"/>
          <p:cNvGrpSpPr>
            <a:grpSpLocks/>
          </p:cNvGrpSpPr>
          <p:nvPr/>
        </p:nvGrpSpPr>
        <p:grpSpPr bwMode="auto">
          <a:xfrm>
            <a:off x="3124199" y="3810000"/>
            <a:ext cx="2495550" cy="587376"/>
            <a:chOff x="1968" y="2544"/>
            <a:chExt cx="1572" cy="370"/>
          </a:xfrm>
        </p:grpSpPr>
        <p:sp>
          <p:nvSpPr>
            <p:cNvPr id="8197" name="AutoShape 7"/>
            <p:cNvSpPr>
              <a:spLocks noChangeArrowheads="1"/>
            </p:cNvSpPr>
            <p:nvPr/>
          </p:nvSpPr>
          <p:spPr bwMode="auto">
            <a:xfrm>
              <a:off x="1968" y="2544"/>
              <a:ext cx="1560" cy="365"/>
            </a:xfrm>
            <a:prstGeom prst="roundRect">
              <a:avLst>
                <a:gd name="adj" fmla="val 273"/>
              </a:avLst>
            </a:prstGeom>
            <a:noFill/>
            <a:ln w="9525">
              <a:noFill/>
              <a:round/>
              <a:headEnd/>
              <a:tailEnd/>
            </a:ln>
          </p:spPr>
          <p:txBody>
            <a:bodyPr wrap="none" anchor="ctr"/>
            <a:lstStyle/>
            <a:p>
              <a:endParaRPr lang="en-US"/>
            </a:p>
          </p:txBody>
        </p:sp>
        <p:sp>
          <p:nvSpPr>
            <p:cNvPr id="8198" name="AutoShape 8"/>
            <p:cNvSpPr>
              <a:spLocks noChangeArrowheads="1"/>
            </p:cNvSpPr>
            <p:nvPr/>
          </p:nvSpPr>
          <p:spPr bwMode="auto">
            <a:xfrm>
              <a:off x="1968" y="2544"/>
              <a:ext cx="1572" cy="370"/>
            </a:xfrm>
            <a:prstGeom prst="roundRect">
              <a:avLst>
                <a:gd name="adj" fmla="val 273"/>
              </a:avLst>
            </a:prstGeom>
            <a:noFill/>
            <a:ln w="9525">
              <a:noFill/>
              <a:round/>
              <a:headEnd/>
              <a:tailEnd/>
            </a:ln>
          </p:spPr>
          <p:txBody>
            <a:bodyPr wrap="none" lIns="90000" tIns="46800" rIns="90000" bIns="46800">
              <a:spAutoFit/>
            </a:bodyPr>
            <a:lstStyle/>
            <a:p>
              <a:pPr eaLnBrk="1" hangingPunct="1">
                <a:buClr>
                  <a:srgbClr val="0099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dirty="0" smtClean="0">
                  <a:solidFill>
                    <a:srgbClr val="009999"/>
                  </a:solidFill>
                </a:rPr>
                <a:t>Haixin</a:t>
              </a:r>
              <a:r>
                <a:rPr lang="en-GB" sz="3200" b="0" dirty="0">
                  <a:solidFill>
                    <a:srgbClr val="009999"/>
                  </a:solidFill>
                </a:rPr>
                <a:t> </a:t>
              </a:r>
              <a:r>
                <a:rPr lang="en-GB" sz="3200" b="0" dirty="0" smtClean="0">
                  <a:solidFill>
                    <a:srgbClr val="009999"/>
                  </a:solidFill>
                </a:rPr>
                <a:t>Huang</a:t>
              </a:r>
              <a:endParaRPr lang="en-GB" sz="3200" b="0" dirty="0">
                <a:solidFill>
                  <a:srgbClr val="009999"/>
                </a:solidFill>
              </a:endParaRPr>
            </a:p>
          </p:txBody>
        </p:sp>
      </p:grpSp>
      <p:sp>
        <p:nvSpPr>
          <p:cNvPr id="2" name="TextBox 1"/>
          <p:cNvSpPr txBox="1"/>
          <p:nvPr/>
        </p:nvSpPr>
        <p:spPr>
          <a:xfrm>
            <a:off x="5943600" y="5638800"/>
            <a:ext cx="1459930" cy="400110"/>
          </a:xfrm>
          <a:prstGeom prst="rect">
            <a:avLst/>
          </a:prstGeom>
          <a:noFill/>
        </p:spPr>
        <p:txBody>
          <a:bodyPr wrap="none" rtlCol="0">
            <a:spAutoFit/>
          </a:bodyPr>
          <a:lstStyle/>
          <a:p>
            <a:r>
              <a:rPr lang="en-US" dirty="0" smtClean="0"/>
              <a:t>MEIC 2015</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7" name="Picture 7" descr="hightu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763000" cy="6362700"/>
          </a:xfrm>
          <a:prstGeom prst="rect">
            <a:avLst/>
          </a:prstGeom>
          <a:noFill/>
          <a:extLst>
            <a:ext uri="{909E8E84-426E-40dd-AFC4-6F175D3DCCD1}">
              <a14:hiddenFill xmlns:a14="http://schemas.microsoft.com/office/drawing/2010/main">
                <a:solidFill>
                  <a:srgbClr val="FFFFFF"/>
                </a:solidFill>
              </a14:hiddenFill>
            </a:ext>
          </a:extLst>
        </p:spPr>
      </p:pic>
      <p:sp>
        <p:nvSpPr>
          <p:cNvPr id="435202" name="Rectangle 2"/>
          <p:cNvSpPr>
            <a:spLocks noGrp="1" noChangeArrowheads="1"/>
          </p:cNvSpPr>
          <p:nvPr>
            <p:ph type="ctrTitle"/>
          </p:nvPr>
        </p:nvSpPr>
        <p:spPr>
          <a:xfrm>
            <a:off x="5158" y="36951"/>
            <a:ext cx="8910242" cy="533400"/>
          </a:xfrm>
          <a:solidFill>
            <a:schemeClr val="bg1">
              <a:alpha val="35001"/>
            </a:schemeClr>
          </a:solidFill>
        </p:spPr>
        <p:txBody>
          <a:bodyPr/>
          <a:lstStyle/>
          <a:p>
            <a:r>
              <a:rPr lang="en-US" sz="2800" b="1" dirty="0">
                <a:solidFill>
                  <a:srgbClr val="FF0000"/>
                </a:solidFill>
              </a:rPr>
              <a:t> </a:t>
            </a:r>
            <a:r>
              <a:rPr lang="en-US" sz="3200" b="1" dirty="0">
                <a:solidFill>
                  <a:srgbClr val="FF0000"/>
                </a:solidFill>
              </a:rPr>
              <a:t>Higher </a:t>
            </a:r>
            <a:r>
              <a:rPr lang="en-US" sz="3200" b="1" dirty="0" err="1">
                <a:solidFill>
                  <a:srgbClr val="FF0000"/>
                </a:solidFill>
              </a:rPr>
              <a:t>Q</a:t>
            </a:r>
            <a:r>
              <a:rPr lang="en-US" sz="3200" b="1" baseline="-25000" dirty="0" err="1">
                <a:solidFill>
                  <a:srgbClr val="FF0000"/>
                </a:solidFill>
              </a:rPr>
              <a:t>y</a:t>
            </a:r>
            <a:r>
              <a:rPr lang="en-US" sz="3200" b="1" dirty="0">
                <a:solidFill>
                  <a:srgbClr val="FF0000"/>
                </a:solidFill>
              </a:rPr>
              <a:t> Near Injection: within Spin Tune Gap</a:t>
            </a:r>
            <a:endParaRPr lang="en-US" sz="3200" b="1" dirty="0">
              <a:solidFill>
                <a:srgbClr val="FF0000"/>
              </a:solidFill>
              <a:latin typeface="Symbol" charset="0"/>
            </a:endParaRPr>
          </a:p>
        </p:txBody>
      </p:sp>
    </p:spTree>
    <p:extLst>
      <p:ext uri="{BB962C8B-B14F-4D97-AF65-F5344CB8AC3E}">
        <p14:creationId xmlns:p14="http://schemas.microsoft.com/office/powerpoint/2010/main" val="2935375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5ED3510C-9BB2-5C41-A130-DF3AE4179CA5}" type="slidenum">
              <a:rPr lang="ja-JP" altLang="en-US" sz="1400" b="0">
                <a:solidFill>
                  <a:schemeClr val="bg2"/>
                </a:solidFill>
                <a:latin typeface="Arial" charset="0"/>
              </a:rPr>
              <a:pPr/>
              <a:t>11</a:t>
            </a:fld>
            <a:endParaRPr lang="en-US" altLang="ja-JP" sz="1400" b="0">
              <a:solidFill>
                <a:schemeClr val="bg2"/>
              </a:solidFill>
              <a:latin typeface="Arial" charset="0"/>
            </a:endParaRPr>
          </a:p>
        </p:txBody>
      </p:sp>
      <p:sp>
        <p:nvSpPr>
          <p:cNvPr id="10243" name="Rectangle 2"/>
          <p:cNvSpPr>
            <a:spLocks noGrp="1" noChangeArrowheads="1"/>
          </p:cNvSpPr>
          <p:nvPr>
            <p:ph type="title"/>
          </p:nvPr>
        </p:nvSpPr>
        <p:spPr>
          <a:xfrm>
            <a:off x="0" y="25400"/>
            <a:ext cx="8534400" cy="533400"/>
          </a:xfrm>
        </p:spPr>
        <p:txBody>
          <a:bodyPr/>
          <a:lstStyle/>
          <a:p>
            <a:pPr algn="l" eaLnBrk="1" hangingPunct="1"/>
            <a:r>
              <a:rPr lang="en-US" sz="3200" b="1" dirty="0">
                <a:solidFill>
                  <a:srgbClr val="FF0000"/>
                </a:solidFill>
                <a:latin typeface="Times New Roman" charset="0"/>
                <a:ea typeface="ＭＳ Ｐゴシック" charset="0"/>
                <a:cs typeface="ＭＳ Ｐゴシック" charset="0"/>
              </a:rPr>
              <a:t>Simulation of Horizontal Intrinsic Resonances</a:t>
            </a:r>
          </a:p>
        </p:txBody>
      </p:sp>
      <p:sp>
        <p:nvSpPr>
          <p:cNvPr id="911363" name="Text Box 3"/>
          <p:cNvSpPr txBox="1">
            <a:spLocks noChangeArrowheads="1"/>
          </p:cNvSpPr>
          <p:nvPr/>
        </p:nvSpPr>
        <p:spPr bwMode="auto">
          <a:xfrm>
            <a:off x="0" y="609600"/>
            <a:ext cx="8991600"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marL="176213" indent="-176213">
              <a:defRPr sz="2400">
                <a:solidFill>
                  <a:schemeClr val="tx1"/>
                </a:solidFill>
                <a:latin typeface="Times New Roman" charset="0"/>
                <a:ea typeface="ＭＳ Ｐゴシック" charset="0"/>
                <a:cs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buClr>
                <a:srgbClr val="FF0000"/>
              </a:buClr>
              <a:buFontTx/>
              <a:buChar char="•"/>
              <a:defRPr/>
            </a:pPr>
            <a:r>
              <a:rPr lang="en-GB" sz="2000" b="0" dirty="0">
                <a:solidFill>
                  <a:srgbClr val="000090"/>
                </a:solidFill>
              </a:rPr>
              <a:t>Vertical intrinsic resonances and imperfection resonances have been avoided by introducing two partial snakes in the AGS. But the partial snake magnets also move the stable spin direction away from the vertical and consequently excite depolarizing resonances associated with horizontal tune, so-called horizontal intrinsic resonances. </a:t>
            </a:r>
            <a:r>
              <a:rPr lang="en-US" sz="2000" b="0" dirty="0" smtClean="0">
                <a:solidFill>
                  <a:srgbClr val="000090"/>
                </a:solidFill>
              </a:rPr>
              <a:t>They are driven by vertical oscillating fields (horizontal focusing) with horizontal stable spin direction from partial snake </a:t>
            </a:r>
          </a:p>
          <a:p>
            <a:pPr>
              <a:buClr>
                <a:srgbClr val="FF0000"/>
              </a:buClr>
              <a:buFontTx/>
              <a:buChar char="•"/>
              <a:defRPr/>
            </a:pPr>
            <a:r>
              <a:rPr lang="en-US" sz="2000" b="0" dirty="0" smtClean="0">
                <a:solidFill>
                  <a:srgbClr val="000090"/>
                </a:solidFill>
              </a:rPr>
              <a:t>For 10% and 5.9% partial snakes and 15 </a:t>
            </a:r>
            <a:r>
              <a:rPr lang="en-US" sz="2000" b="0" dirty="0" smtClean="0">
                <a:solidFill>
                  <a:srgbClr val="000090"/>
                </a:solidFill>
                <a:sym typeface="Symbol" charset="0"/>
              </a:rPr>
              <a:t></a:t>
            </a:r>
            <a:r>
              <a:rPr lang="en-US" sz="2000" b="0" dirty="0" smtClean="0">
                <a:solidFill>
                  <a:srgbClr val="000090"/>
                </a:solidFill>
              </a:rPr>
              <a:t> horizontal emittance polarization </a:t>
            </a:r>
            <a:r>
              <a:rPr lang="en-US" sz="2000" b="0" dirty="0" smtClean="0">
                <a:solidFill>
                  <a:srgbClr val="000066"/>
                </a:solidFill>
              </a:rPr>
              <a:t>transmission is predicted to be </a:t>
            </a:r>
            <a:r>
              <a:rPr lang="en-US" sz="2000" b="0" dirty="0" smtClean="0">
                <a:solidFill>
                  <a:srgbClr val="FF0000"/>
                </a:solidFill>
              </a:rPr>
              <a:t>91%</a:t>
            </a:r>
            <a:r>
              <a:rPr lang="en-US" sz="2000" b="0" dirty="0" smtClean="0">
                <a:solidFill>
                  <a:srgbClr val="000066"/>
                </a:solidFill>
              </a:rPr>
              <a:t> in beam center (</a:t>
            </a:r>
            <a:r>
              <a:rPr lang="en-US" sz="2000" b="0" dirty="0" smtClean="0">
                <a:solidFill>
                  <a:srgbClr val="FF0000"/>
                </a:solidFill>
              </a:rPr>
              <a:t>red</a:t>
            </a:r>
            <a:r>
              <a:rPr lang="en-US" sz="2000" b="0" dirty="0" smtClean="0">
                <a:solidFill>
                  <a:srgbClr val="000066"/>
                </a:solidFill>
              </a:rPr>
              <a:t>), </a:t>
            </a:r>
            <a:r>
              <a:rPr lang="en-US" sz="2000" b="0" dirty="0" smtClean="0">
                <a:solidFill>
                  <a:srgbClr val="0000FF"/>
                </a:solidFill>
              </a:rPr>
              <a:t>83%</a:t>
            </a:r>
            <a:r>
              <a:rPr lang="en-US" sz="2000" b="0" dirty="0" smtClean="0">
                <a:solidFill>
                  <a:srgbClr val="000066"/>
                </a:solidFill>
              </a:rPr>
              <a:t> for average (</a:t>
            </a:r>
            <a:r>
              <a:rPr lang="en-US" sz="2000" b="0" dirty="0" smtClean="0">
                <a:solidFill>
                  <a:srgbClr val="0000FF"/>
                </a:solidFill>
              </a:rPr>
              <a:t>blue</a:t>
            </a:r>
            <a:r>
              <a:rPr lang="en-US" sz="2000" b="0" dirty="0" smtClean="0">
                <a:solidFill>
                  <a:srgbClr val="000066"/>
                </a:solidFill>
              </a:rPr>
              <a:t>)</a:t>
            </a:r>
          </a:p>
        </p:txBody>
      </p:sp>
      <p:sp>
        <p:nvSpPr>
          <p:cNvPr id="911365" name="Text Box 5"/>
          <p:cNvSpPr txBox="1">
            <a:spLocks noChangeArrowheads="1"/>
          </p:cNvSpPr>
          <p:nvPr/>
        </p:nvSpPr>
        <p:spPr bwMode="auto">
          <a:xfrm>
            <a:off x="1981200" y="5943600"/>
            <a:ext cx="1841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p>
        </p:txBody>
      </p:sp>
      <p:sp>
        <p:nvSpPr>
          <p:cNvPr id="911366" name="Text Box 6"/>
          <p:cNvSpPr txBox="1">
            <a:spLocks noChangeArrowheads="1"/>
          </p:cNvSpPr>
          <p:nvPr/>
        </p:nvSpPr>
        <p:spPr bwMode="auto">
          <a:xfrm>
            <a:off x="7772400" y="5867400"/>
            <a:ext cx="609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p>
        </p:txBody>
      </p:sp>
      <p:sp>
        <p:nvSpPr>
          <p:cNvPr id="911367" name="Text Box 7"/>
          <p:cNvSpPr txBox="1">
            <a:spLocks noChangeArrowheads="1"/>
          </p:cNvSpPr>
          <p:nvPr/>
        </p:nvSpPr>
        <p:spPr bwMode="auto">
          <a:xfrm>
            <a:off x="228600" y="6430081"/>
            <a:ext cx="5410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0" dirty="0">
                <a:solidFill>
                  <a:schemeClr val="tx1"/>
                </a:solidFill>
              </a:rPr>
              <a:t>F. Lin, et al, </a:t>
            </a:r>
            <a:r>
              <a:rPr lang="en-US" b="0" i="1" dirty="0">
                <a:solidFill>
                  <a:schemeClr val="tx1"/>
                </a:solidFill>
              </a:rPr>
              <a:t>PR</a:t>
            </a:r>
            <a:r>
              <a:rPr lang="en-US" b="0" dirty="0">
                <a:solidFill>
                  <a:schemeClr val="tx1"/>
                </a:solidFill>
              </a:rPr>
              <a:t>. STAB </a:t>
            </a:r>
            <a:r>
              <a:rPr lang="en-US" dirty="0">
                <a:solidFill>
                  <a:schemeClr val="tx1"/>
                </a:solidFill>
              </a:rPr>
              <a:t>10</a:t>
            </a:r>
            <a:r>
              <a:rPr lang="en-US" b="0" dirty="0">
                <a:solidFill>
                  <a:schemeClr val="tx1"/>
                </a:solidFill>
              </a:rPr>
              <a:t>, 044001(2007).</a:t>
            </a:r>
          </a:p>
        </p:txBody>
      </p:sp>
      <p:graphicFrame>
        <p:nvGraphicFramePr>
          <p:cNvPr id="10245" name="Object 4"/>
          <p:cNvGraphicFramePr>
            <a:graphicFrameLocks noGrp="1" noChangeAspect="1"/>
          </p:cNvGraphicFramePr>
          <p:nvPr>
            <p:ph idx="1"/>
            <p:extLst>
              <p:ext uri="{D42A27DB-BD31-4B8C-83A1-F6EECF244321}">
                <p14:modId xmlns:p14="http://schemas.microsoft.com/office/powerpoint/2010/main" val="690107503"/>
              </p:ext>
            </p:extLst>
          </p:nvPr>
        </p:nvGraphicFramePr>
        <p:xfrm>
          <a:off x="228600" y="3124200"/>
          <a:ext cx="7620000" cy="3300413"/>
        </p:xfrm>
        <a:graphic>
          <a:graphicData uri="http://schemas.openxmlformats.org/presentationml/2006/ole">
            <mc:AlternateContent xmlns:mc="http://schemas.openxmlformats.org/markup-compatibility/2006">
              <mc:Choice xmlns:v="urn:schemas-microsoft-com:vml" Requires="v">
                <p:oleObj spid="_x0000_s14356" name="Mathcad" r:id="rId4" imgW="4419600" imgH="2200275" progId="Mathcad">
                  <p:embed/>
                </p:oleObj>
              </mc:Choice>
              <mc:Fallback>
                <p:oleObj name="Mathcad" r:id="rId4" imgW="4419600" imgH="2200275" progId="Mathca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7620000"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771596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2" descr="spintune2.png"/>
          <p:cNvPicPr>
            <a:picLocks noChangeAspect="1"/>
          </p:cNvPicPr>
          <p:nvPr/>
        </p:nvPicPr>
        <p:blipFill>
          <a:blip r:embed="rId4">
            <a:extLst>
              <a:ext uri="{28A0092B-C50C-407E-A947-70E740481C1C}">
                <a14:useLocalDpi xmlns:a14="http://schemas.microsoft.com/office/drawing/2010/main" val="0"/>
              </a:ext>
            </a:extLst>
          </a:blip>
          <a:srcRect t="-19882" b="-19882"/>
          <a:stretch>
            <a:fillRect/>
          </a:stretch>
        </p:blipFill>
        <p:spPr bwMode="auto">
          <a:xfrm>
            <a:off x="0" y="-762000"/>
            <a:ext cx="7196667" cy="7772400"/>
          </a:xfrm>
          <a:prstGeom prst="rect">
            <a:avLst/>
          </a:prstGeom>
          <a:noFill/>
          <a:ln w="9525">
            <a:noFill/>
            <a:miter lim="800000"/>
            <a:headEnd/>
            <a:tailEnd/>
          </a:ln>
          <a:effectLst/>
        </p:spPr>
      </p:pic>
      <p:sp>
        <p:nvSpPr>
          <p:cNvPr id="12290" name="Slide Number Placeholder 6"/>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00882DD0-6485-7148-B69A-9AA88D4A5539}" type="slidenum">
              <a:rPr lang="ja-JP" altLang="en-US" sz="1400" b="0">
                <a:solidFill>
                  <a:schemeClr val="bg2"/>
                </a:solidFill>
                <a:latin typeface="Arial" charset="0"/>
              </a:rPr>
              <a:pPr/>
              <a:t>12</a:t>
            </a:fld>
            <a:endParaRPr lang="en-US" altLang="ja-JP" sz="1400" b="0">
              <a:solidFill>
                <a:schemeClr val="bg2"/>
              </a:solidFill>
              <a:latin typeface="Arial" charset="0"/>
            </a:endParaRPr>
          </a:p>
        </p:txBody>
      </p:sp>
      <p:sp>
        <p:nvSpPr>
          <p:cNvPr id="12291" name="Rectangle 2"/>
          <p:cNvSpPr>
            <a:spLocks noGrp="1" noChangeArrowheads="1"/>
          </p:cNvSpPr>
          <p:nvPr>
            <p:ph type="title"/>
          </p:nvPr>
        </p:nvSpPr>
        <p:spPr>
          <a:xfrm>
            <a:off x="0" y="31044"/>
            <a:ext cx="7772400" cy="533400"/>
          </a:xfrm>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l"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600" b="1" dirty="0">
                <a:solidFill>
                  <a:srgbClr val="FF0000"/>
                </a:solidFill>
                <a:latin typeface="Times New Roman" charset="0"/>
                <a:ea typeface="ＭＳ Ｐゴシック" charset="0"/>
                <a:cs typeface="ＭＳ Ｐゴシック" charset="0"/>
              </a:rPr>
              <a:t>Horizontal Tune Jump</a:t>
            </a:r>
          </a:p>
        </p:txBody>
      </p:sp>
      <p:sp>
        <p:nvSpPr>
          <p:cNvPr id="12292" name="Text Box 3"/>
          <p:cNvSpPr txBox="1">
            <a:spLocks noChangeArrowheads="1"/>
          </p:cNvSpPr>
          <p:nvPr/>
        </p:nvSpPr>
        <p:spPr bwMode="auto">
          <a:xfrm>
            <a:off x="381000" y="5638800"/>
            <a:ext cx="8569325" cy="9848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cs typeface="ＭＳ Ｐゴシック"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9pPr>
          </a:lstStyle>
          <a:p>
            <a:pPr eaLnBrk="1">
              <a:buClr>
                <a:srgbClr val="000000"/>
              </a:buClr>
              <a:buSzPct val="45000"/>
              <a:buFont typeface="StarSymbol" charset="0"/>
              <a:buNone/>
            </a:pPr>
            <a:r>
              <a:rPr lang="en-US" b="0" dirty="0">
                <a:solidFill>
                  <a:srgbClr val="003399"/>
                </a:solidFill>
              </a:rPr>
              <a:t>Change of </a:t>
            </a:r>
            <a:r>
              <a:rPr lang="en-US" b="0" dirty="0" err="1">
                <a:solidFill>
                  <a:srgbClr val="003399"/>
                </a:solidFill>
                <a:latin typeface="Symbol" charset="0"/>
              </a:rPr>
              <a:t>n</a:t>
            </a:r>
            <a:r>
              <a:rPr lang="en-US" b="0" baseline="-25000" dirty="0" err="1">
                <a:solidFill>
                  <a:srgbClr val="003399"/>
                </a:solidFill>
              </a:rPr>
              <a:t>x</a:t>
            </a:r>
            <a:r>
              <a:rPr lang="en-US" b="0" dirty="0">
                <a:solidFill>
                  <a:srgbClr val="003399"/>
                </a:solidFill>
              </a:rPr>
              <a:t>  is 0.04 in 100 </a:t>
            </a:r>
            <a:r>
              <a:rPr lang="en-US" b="0" dirty="0" err="1">
                <a:solidFill>
                  <a:srgbClr val="003399"/>
                </a:solidFill>
                <a:latin typeface="Symbol" charset="0"/>
              </a:rPr>
              <a:t>m</a:t>
            </a:r>
            <a:r>
              <a:rPr lang="en-US" b="0" dirty="0" err="1">
                <a:solidFill>
                  <a:srgbClr val="003399"/>
                </a:solidFill>
              </a:rPr>
              <a:t>s.</a:t>
            </a:r>
            <a:r>
              <a:rPr lang="en-US" b="0" dirty="0">
                <a:solidFill>
                  <a:srgbClr val="003399"/>
                </a:solidFill>
              </a:rPr>
              <a:t> This increases the crossing speed </a:t>
            </a:r>
            <a:r>
              <a:rPr lang="en-US" b="0" dirty="0" smtClean="0">
                <a:solidFill>
                  <a:srgbClr val="003399"/>
                </a:solidFill>
              </a:rPr>
              <a:t> </a:t>
            </a:r>
            <a:r>
              <a:rPr lang="en-US" b="0" dirty="0">
                <a:solidFill>
                  <a:srgbClr val="003399"/>
                </a:solidFill>
              </a:rPr>
              <a:t>about 4 times.</a:t>
            </a:r>
            <a:r>
              <a:rPr lang="en-GB" dirty="0">
                <a:solidFill>
                  <a:srgbClr val="003399"/>
                </a:solidFill>
              </a:rPr>
              <a:t> </a:t>
            </a:r>
            <a:r>
              <a:rPr lang="en-GB" sz="2200" b="0" dirty="0">
                <a:solidFill>
                  <a:srgbClr val="003399"/>
                </a:solidFill>
              </a:rPr>
              <a:t>Maintain the </a:t>
            </a:r>
            <a:r>
              <a:rPr lang="en-GB" sz="2200" b="0" dirty="0" err="1">
                <a:solidFill>
                  <a:srgbClr val="003399"/>
                </a:solidFill>
              </a:rPr>
              <a:t>adiabaticity</a:t>
            </a:r>
            <a:r>
              <a:rPr lang="en-GB" sz="2200" b="0" dirty="0">
                <a:solidFill>
                  <a:srgbClr val="003399"/>
                </a:solidFill>
              </a:rPr>
              <a:t> is the key to minimize any emittance growth even for the benign tune jump.</a:t>
            </a:r>
            <a:endParaRPr lang="en-GB" sz="2200" b="0" dirty="0">
              <a:solidFill>
                <a:srgbClr val="003399"/>
              </a:solidFill>
              <a:sym typeface="Symbol" charset="0"/>
            </a:endParaRPr>
          </a:p>
        </p:txBody>
      </p:sp>
      <p:graphicFrame>
        <p:nvGraphicFramePr>
          <p:cNvPr id="12295" name="Object 6"/>
          <p:cNvGraphicFramePr>
            <a:graphicFrameLocks noGrp="1" noChangeAspect="1"/>
          </p:cNvGraphicFramePr>
          <p:nvPr>
            <p:ph sz="half" idx="1"/>
          </p:nvPr>
        </p:nvGraphicFramePr>
        <p:xfrm>
          <a:off x="6553200" y="1219200"/>
          <a:ext cx="2590800" cy="1216025"/>
        </p:xfrm>
        <a:graphic>
          <a:graphicData uri="http://schemas.openxmlformats.org/presentationml/2006/ole">
            <mc:AlternateContent xmlns:mc="http://schemas.openxmlformats.org/markup-compatibility/2006">
              <mc:Choice xmlns:v="urn:schemas-microsoft-com:vml" Requires="v">
                <p:oleObj spid="_x0000_s15397" name="Equation" r:id="rId5" imgW="1244600" imgH="584200" progId="Equation.3">
                  <p:embed/>
                </p:oleObj>
              </mc:Choice>
              <mc:Fallback>
                <p:oleObj name="Equation" r:id="rId5" imgW="12446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219200"/>
                        <a:ext cx="2590800"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09356" name="Text Box 44"/>
          <p:cNvSpPr txBox="1">
            <a:spLocks noChangeArrowheads="1"/>
          </p:cNvSpPr>
          <p:nvPr/>
        </p:nvSpPr>
        <p:spPr bwMode="auto">
          <a:xfrm>
            <a:off x="6062663" y="609600"/>
            <a:ext cx="3081337" cy="417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sz="2400">
                <a:solidFill>
                  <a:schemeClr val="tx1"/>
                </a:solidFill>
                <a:latin typeface="Times New Roman" charset="0"/>
                <a:ea typeface="ＭＳ Ｐゴシック" charset="0"/>
                <a:cs typeface="ＭＳ Ｐゴシック" charset="0"/>
              </a:defRPr>
            </a:lvl1pPr>
            <a:lvl2pPr marL="414338" defTabSz="828675">
              <a:defRPr sz="2400">
                <a:solidFill>
                  <a:schemeClr val="tx1"/>
                </a:solidFill>
                <a:latin typeface="Times New Roman" charset="0"/>
                <a:ea typeface="ＭＳ Ｐゴシック" charset="0"/>
              </a:defRPr>
            </a:lvl2pPr>
            <a:lvl3pPr marL="828675" defTabSz="828675">
              <a:defRPr sz="2400">
                <a:solidFill>
                  <a:schemeClr val="tx1"/>
                </a:solidFill>
                <a:latin typeface="Times New Roman" charset="0"/>
                <a:ea typeface="ＭＳ Ｐゴシック" charset="0"/>
              </a:defRPr>
            </a:lvl3pPr>
            <a:lvl4pPr marL="1244600" defTabSz="828675">
              <a:defRPr sz="2400">
                <a:solidFill>
                  <a:schemeClr val="tx1"/>
                </a:solidFill>
                <a:latin typeface="Times New Roman" charset="0"/>
                <a:ea typeface="ＭＳ Ｐゴシック" charset="0"/>
              </a:defRPr>
            </a:lvl4pPr>
            <a:lvl5pPr marL="1658938" defTabSz="828675">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200" b="0" smtClean="0"/>
              <a:t>For an isolated resonance,</a:t>
            </a:r>
          </a:p>
        </p:txBody>
      </p:sp>
      <p:graphicFrame>
        <p:nvGraphicFramePr>
          <p:cNvPr id="12334" name="Object 45"/>
          <p:cNvGraphicFramePr>
            <a:graphicFrameLocks noGrp="1" noChangeAspect="1"/>
          </p:cNvGraphicFramePr>
          <p:nvPr>
            <p:ph sz="half" idx="2"/>
          </p:nvPr>
        </p:nvGraphicFramePr>
        <p:xfrm>
          <a:off x="6705600" y="3657600"/>
          <a:ext cx="2133600" cy="862013"/>
        </p:xfrm>
        <a:graphic>
          <a:graphicData uri="http://schemas.openxmlformats.org/presentationml/2006/ole">
            <mc:AlternateContent xmlns:mc="http://schemas.openxmlformats.org/markup-compatibility/2006">
              <mc:Choice xmlns:v="urn:schemas-microsoft-com:vml" Requires="v">
                <p:oleObj spid="_x0000_s15398" name="Equation" r:id="rId7" imgW="1066800" imgH="431800" progId="Equation.3">
                  <p:embed/>
                </p:oleObj>
              </mc:Choice>
              <mc:Fallback>
                <p:oleObj name="Equation" r:id="rId7" imgW="1066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657600"/>
                        <a:ext cx="2133600"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09358" name="Text Box 46"/>
          <p:cNvSpPr txBox="1">
            <a:spLocks noChangeArrowheads="1"/>
          </p:cNvSpPr>
          <p:nvPr/>
        </p:nvSpPr>
        <p:spPr bwMode="auto">
          <a:xfrm>
            <a:off x="6553200" y="2514600"/>
            <a:ext cx="2378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0"/>
              <a:t>And resonance crossing rate is given by:</a:t>
            </a:r>
            <a:endParaRPr lang="en-US"/>
          </a:p>
        </p:txBody>
      </p:sp>
    </p:spTree>
    <p:extLst>
      <p:ext uri="{BB962C8B-B14F-4D97-AF65-F5344CB8AC3E}">
        <p14:creationId xmlns:p14="http://schemas.microsoft.com/office/powerpoint/2010/main" val="12467960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5EE5E814-60B1-FA4A-92AE-1BE8BEB6FE0A}" type="slidenum">
              <a:rPr lang="ja-JP" altLang="en-US" sz="1400" b="0">
                <a:solidFill>
                  <a:schemeClr val="bg2"/>
                </a:solidFill>
                <a:latin typeface="Arial" charset="0"/>
              </a:rPr>
              <a:pPr/>
              <a:t>13</a:t>
            </a:fld>
            <a:endParaRPr lang="en-US" altLang="ja-JP" sz="1400" b="0">
              <a:solidFill>
                <a:schemeClr val="bg2"/>
              </a:solidFill>
              <a:latin typeface="Arial" charset="0"/>
            </a:endParaRPr>
          </a:p>
        </p:txBody>
      </p:sp>
      <p:sp>
        <p:nvSpPr>
          <p:cNvPr id="26627" name="Rectangle 2"/>
          <p:cNvSpPr>
            <a:spLocks noGrp="1" noChangeArrowheads="1"/>
          </p:cNvSpPr>
          <p:nvPr>
            <p:ph type="title"/>
          </p:nvPr>
        </p:nvSpPr>
        <p:spPr>
          <a:xfrm>
            <a:off x="152400" y="152400"/>
            <a:ext cx="8991600" cy="487363"/>
          </a:xfrm>
        </p:spPr>
        <p:txBody>
          <a:bodyPr/>
          <a:lstStyle/>
          <a:p>
            <a:pPr eaLnBrk="1" hangingPunct="1"/>
            <a:r>
              <a:rPr lang="en-US" sz="3200" b="1" dirty="0" smtClean="0">
                <a:solidFill>
                  <a:srgbClr val="FF0000"/>
                </a:solidFill>
                <a:latin typeface="Times New Roman" charset="0"/>
                <a:ea typeface="ＭＳ Ｐゴシック" charset="0"/>
                <a:cs typeface="ＭＳ Ｐゴシック" charset="0"/>
              </a:rPr>
              <a:t>Measured </a:t>
            </a:r>
            <a:r>
              <a:rPr lang="en-US" sz="3200" b="1" dirty="0" err="1" smtClean="0">
                <a:solidFill>
                  <a:srgbClr val="FF0000"/>
                </a:solidFill>
                <a:latin typeface="Times New Roman" charset="0"/>
                <a:ea typeface="ＭＳ Ｐゴシック" charset="0"/>
                <a:cs typeface="ＭＳ Ｐゴシック" charset="0"/>
              </a:rPr>
              <a:t>Betatron</a:t>
            </a:r>
            <a:r>
              <a:rPr lang="en-US" sz="3200" b="1" dirty="0" smtClean="0">
                <a:solidFill>
                  <a:srgbClr val="FF0000"/>
                </a:solidFill>
                <a:latin typeface="Times New Roman" charset="0"/>
                <a:ea typeface="ＭＳ Ｐゴシック" charset="0"/>
                <a:cs typeface="ＭＳ Ｐゴシック" charset="0"/>
              </a:rPr>
              <a:t> Tune along Ramp with JQ on</a:t>
            </a:r>
            <a:endParaRPr lang="en-US" sz="3200" b="1" dirty="0">
              <a:solidFill>
                <a:srgbClr val="FF0000"/>
              </a:solidFill>
              <a:latin typeface="Times New Roman" charset="0"/>
              <a:ea typeface="ＭＳ Ｐゴシック" charset="0"/>
              <a:cs typeface="ＭＳ Ｐゴシック" charset="0"/>
            </a:endParaRPr>
          </a:p>
        </p:txBody>
      </p:sp>
      <p:sp>
        <p:nvSpPr>
          <p:cNvPr id="953347" name="Rectangle 3"/>
          <p:cNvSpPr>
            <a:spLocks noChangeArrowheads="1"/>
          </p:cNvSpPr>
          <p:nvPr/>
        </p:nvSpPr>
        <p:spPr bwMode="auto">
          <a:xfrm>
            <a:off x="609600" y="6248400"/>
            <a:ext cx="63246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kumimoji="1" lang="en-US" sz="2200" b="0">
              <a:solidFill>
                <a:srgbClr val="003399"/>
              </a:solidFill>
              <a:sym typeface="Symbol" charset="0"/>
            </a:endParaRPr>
          </a:p>
        </p:txBody>
      </p:sp>
      <p:pic>
        <p:nvPicPr>
          <p:cNvPr id="4" name="Content Placeholder 3" descr="Screen Shot 2014-10-20 at 1.19.43 PM.png"/>
          <p:cNvPicPr>
            <a:picLocks noGrp="1" noChangeAspect="1"/>
          </p:cNvPicPr>
          <p:nvPr>
            <p:ph idx="1"/>
          </p:nvPr>
        </p:nvPicPr>
        <p:blipFill>
          <a:blip r:embed="rId3">
            <a:extLst>
              <a:ext uri="{28A0092B-C50C-407E-A947-70E740481C1C}">
                <a14:useLocalDpi xmlns:a14="http://schemas.microsoft.com/office/drawing/2010/main" val="0"/>
              </a:ext>
            </a:extLst>
          </a:blip>
          <a:srcRect l="-15249" r="-15249"/>
          <a:stretch>
            <a:fillRect/>
          </a:stretch>
        </p:blipFill>
        <p:spPr>
          <a:xfrm>
            <a:off x="-1295400" y="762000"/>
            <a:ext cx="11514666" cy="6096000"/>
          </a:xfrm>
        </p:spPr>
      </p:pic>
    </p:spTree>
    <p:extLst>
      <p:ext uri="{BB962C8B-B14F-4D97-AF65-F5344CB8AC3E}">
        <p14:creationId xmlns:p14="http://schemas.microsoft.com/office/powerpoint/2010/main" val="1476878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56DA6AED-328A-E64F-B39A-7EF024B1AAC4}" type="slidenum">
              <a:rPr lang="ja-JP" altLang="en-US" sz="1400" b="0">
                <a:solidFill>
                  <a:schemeClr val="bg2"/>
                </a:solidFill>
                <a:latin typeface="Arial" charset="0"/>
              </a:rPr>
              <a:pPr/>
              <a:t>14</a:t>
            </a:fld>
            <a:endParaRPr lang="en-US" altLang="ja-JP" sz="1400" b="0">
              <a:solidFill>
                <a:schemeClr val="bg2"/>
              </a:solidFill>
              <a:latin typeface="Arial" charset="0"/>
            </a:endParaRPr>
          </a:p>
        </p:txBody>
      </p:sp>
      <p:sp>
        <p:nvSpPr>
          <p:cNvPr id="16387" name="Rectangle 2"/>
          <p:cNvSpPr>
            <a:spLocks noGrp="1" noChangeArrowheads="1"/>
          </p:cNvSpPr>
          <p:nvPr>
            <p:ph type="title"/>
          </p:nvPr>
        </p:nvSpPr>
        <p:spPr>
          <a:xfrm>
            <a:off x="152400" y="0"/>
            <a:ext cx="8229600" cy="6858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defTabSz="457200" eaLnBrk="1" hangingPunct="1">
              <a:buClr>
                <a:srgbClr val="FF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0000"/>
                </a:solidFill>
                <a:latin typeface="Times New Roman" charset="0"/>
                <a:ea typeface="ＭＳ Ｐゴシック" charset="0"/>
                <a:cs typeface="ＭＳ Ｐゴシック" charset="0"/>
              </a:rPr>
              <a:t>Three </a:t>
            </a:r>
            <a:r>
              <a:rPr lang="en-GB" sz="3600" b="1" dirty="0">
                <a:solidFill>
                  <a:srgbClr val="FF0000"/>
                </a:solidFill>
                <a:latin typeface="Times New Roman" charset="0"/>
                <a:ea typeface="ＭＳ Ｐゴシック" charset="0"/>
                <a:cs typeface="ＭＳ Ｐゴシック" charset="0"/>
              </a:rPr>
              <a:t>Issues with Tune Jump Quads On </a:t>
            </a:r>
          </a:p>
        </p:txBody>
      </p:sp>
      <p:sp>
        <p:nvSpPr>
          <p:cNvPr id="16388" name="Rectangle 3"/>
          <p:cNvSpPr>
            <a:spLocks noGrp="1" noChangeArrowheads="1"/>
          </p:cNvSpPr>
          <p:nvPr>
            <p:ph type="body" idx="1"/>
          </p:nvPr>
        </p:nvSpPr>
        <p:spPr>
          <a:xfrm>
            <a:off x="-28222" y="685800"/>
            <a:ext cx="9096022" cy="5613400"/>
          </a:xfrm>
          <a:noFill/>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739775" lvl="1" indent="-282575" defTabSz="457200" eaLnBrk="1" hangingPunct="1">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99"/>
                </a:solidFill>
                <a:latin typeface="Times New Roman" charset="0"/>
                <a:ea typeface="ＭＳ Ｐゴシック" charset="0"/>
              </a:rPr>
              <a:t>First one is the vertical emittance growth when both jump quads on. </a:t>
            </a:r>
            <a:r>
              <a:rPr lang="en-GB" dirty="0" smtClean="0">
                <a:solidFill>
                  <a:srgbClr val="000099"/>
                </a:solidFill>
                <a:latin typeface="Times New Roman" charset="0"/>
                <a:ea typeface="ＭＳ Ｐゴシック" charset="0"/>
              </a:rPr>
              <a:t>The vertical beta functions at the locations of both quads have to be equal to avoid emittance growth. A horizontal 6</a:t>
            </a:r>
            <a:r>
              <a:rPr lang="en-GB" baseline="30000" dirty="0" smtClean="0">
                <a:solidFill>
                  <a:srgbClr val="000099"/>
                </a:solidFill>
                <a:latin typeface="Times New Roman" charset="0"/>
                <a:ea typeface="ＭＳ Ｐゴシック" charset="0"/>
              </a:rPr>
              <a:t>th</a:t>
            </a:r>
            <a:r>
              <a:rPr lang="en-GB" dirty="0" smtClean="0">
                <a:solidFill>
                  <a:srgbClr val="000099"/>
                </a:solidFill>
                <a:latin typeface="Times New Roman" charset="0"/>
                <a:ea typeface="ＭＳ Ｐゴシック" charset="0"/>
              </a:rPr>
              <a:t> harmonic was introduced during the run to minimize the beta beating. </a:t>
            </a:r>
          </a:p>
          <a:p>
            <a:pPr marL="739775" lvl="1" indent="-282575" defTabSz="457200" eaLnBrk="1" hangingPunct="1">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000099"/>
                </a:solidFill>
                <a:latin typeface="Times New Roman" charset="0"/>
                <a:ea typeface="ＭＳ Ｐゴシック" charset="0"/>
              </a:rPr>
              <a:t>Over time, the orbit could drift away from the quad </a:t>
            </a:r>
            <a:r>
              <a:rPr lang="en-GB" dirty="0" err="1" smtClean="0">
                <a:solidFill>
                  <a:srgbClr val="000099"/>
                </a:solidFill>
                <a:latin typeface="Times New Roman" charset="0"/>
                <a:ea typeface="ＭＳ Ｐゴシック" charset="0"/>
              </a:rPr>
              <a:t>center</a:t>
            </a:r>
            <a:r>
              <a:rPr lang="en-GB" dirty="0" smtClean="0">
                <a:solidFill>
                  <a:srgbClr val="000099"/>
                </a:solidFill>
                <a:latin typeface="Times New Roman" charset="0"/>
                <a:ea typeface="ＭＳ Ｐゴシック" charset="0"/>
              </a:rPr>
              <a:t>. An orbit feed forward system based on 9</a:t>
            </a:r>
            <a:r>
              <a:rPr lang="en-GB" baseline="30000" dirty="0" smtClean="0">
                <a:solidFill>
                  <a:srgbClr val="000099"/>
                </a:solidFill>
                <a:latin typeface="Times New Roman" charset="0"/>
                <a:ea typeface="ＭＳ Ｐゴシック" charset="0"/>
              </a:rPr>
              <a:t>th</a:t>
            </a:r>
            <a:r>
              <a:rPr lang="en-GB" dirty="0" smtClean="0">
                <a:solidFill>
                  <a:srgbClr val="000099"/>
                </a:solidFill>
                <a:latin typeface="Times New Roman" charset="0"/>
                <a:ea typeface="ＭＳ Ｐゴシック" charset="0"/>
              </a:rPr>
              <a:t> harmonics </a:t>
            </a:r>
            <a:r>
              <a:rPr lang="en-GB" dirty="0" smtClean="0">
                <a:solidFill>
                  <a:srgbClr val="000099"/>
                </a:solidFill>
                <a:latin typeface="Times New Roman" charset="0"/>
                <a:ea typeface="ＭＳ Ｐゴシック" charset="0"/>
              </a:rPr>
              <a:t>was </a:t>
            </a:r>
            <a:r>
              <a:rPr lang="en-GB" dirty="0" smtClean="0">
                <a:solidFill>
                  <a:srgbClr val="000099"/>
                </a:solidFill>
                <a:latin typeface="Times New Roman" charset="0"/>
                <a:ea typeface="ＭＳ Ｐゴシック" charset="0"/>
              </a:rPr>
              <a:t>used. </a:t>
            </a:r>
            <a:endParaRPr lang="en-GB" dirty="0">
              <a:solidFill>
                <a:srgbClr val="000099"/>
              </a:solidFill>
              <a:latin typeface="Times New Roman" charset="0"/>
              <a:ea typeface="ＭＳ Ｐゴシック" charset="0"/>
            </a:endParaRPr>
          </a:p>
          <a:p>
            <a:pPr marL="739775" lvl="1" indent="-282575" defTabSz="457200" eaLnBrk="1" hangingPunct="1">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99"/>
                </a:solidFill>
                <a:latin typeface="Times New Roman" charset="0"/>
                <a:ea typeface="ＭＳ Ｐゴシック" charset="0"/>
              </a:rPr>
              <a:t>The </a:t>
            </a:r>
            <a:r>
              <a:rPr lang="en-GB" dirty="0" smtClean="0">
                <a:solidFill>
                  <a:srgbClr val="000099"/>
                </a:solidFill>
                <a:latin typeface="Times New Roman" charset="0"/>
                <a:ea typeface="ＭＳ Ｐゴシック" charset="0"/>
              </a:rPr>
              <a:t>energy of beam has to be known along the ramp accurately so that the jump quad timing can be driven correctly</a:t>
            </a:r>
            <a:r>
              <a:rPr lang="en-GB" dirty="0" smtClean="0">
                <a:solidFill>
                  <a:srgbClr val="000099"/>
                </a:solidFill>
                <a:latin typeface="Times New Roman" charset="0"/>
                <a:ea typeface="ＭＳ Ｐゴシック" charset="0"/>
              </a:rPr>
              <a:t>(</a:t>
            </a:r>
            <a:r>
              <a:rPr lang="en-GB" dirty="0" smtClean="0">
                <a:solidFill>
                  <a:srgbClr val="000099"/>
                </a:solidFill>
                <a:latin typeface="Times New Roman" charset="0"/>
                <a:ea typeface="ＭＳ Ｐゴシック" charset="0"/>
              </a:rPr>
              <a:t>70</a:t>
            </a:r>
            <a:r>
              <a:rPr lang="en-GB" dirty="0" smtClean="0">
                <a:solidFill>
                  <a:srgbClr val="000099"/>
                </a:solidFill>
                <a:latin typeface="Times New Roman" charset="0"/>
                <a:ea typeface="ＭＳ Ｐゴシック" charset="0"/>
              </a:rPr>
              <a:t> </a:t>
            </a:r>
            <a:r>
              <a:rPr lang="en-GB" dirty="0">
                <a:solidFill>
                  <a:srgbClr val="000099"/>
                </a:solidFill>
                <a:latin typeface="Times New Roman" charset="0"/>
                <a:ea typeface="ＭＳ Ｐゴシック" charset="0"/>
              </a:rPr>
              <a:t>jumps). We are talking about ~100</a:t>
            </a:r>
            <a:r>
              <a:rPr lang="en-US" dirty="0">
                <a:solidFill>
                  <a:srgbClr val="000099"/>
                </a:solidFill>
                <a:latin typeface="Times New Roman" charset="0"/>
                <a:ea typeface="ＭＳ Ｐゴシック" charset="0"/>
                <a:cs typeface="Times New Roman" charset="0"/>
                <a:sym typeface="Symbol" charset="0"/>
              </a:rPr>
              <a:t>s</a:t>
            </a:r>
            <a:r>
              <a:rPr lang="en-GB" dirty="0">
                <a:solidFill>
                  <a:srgbClr val="000099"/>
                </a:solidFill>
                <a:latin typeface="Times New Roman" charset="0"/>
                <a:ea typeface="ＭＳ Ｐゴシック" charset="0"/>
              </a:rPr>
              <a:t> accuracy for </a:t>
            </a:r>
            <a:r>
              <a:rPr lang="en-GB" dirty="0" smtClean="0">
                <a:solidFill>
                  <a:srgbClr val="000099"/>
                </a:solidFill>
                <a:latin typeface="Times New Roman" charset="0"/>
                <a:ea typeface="ＭＳ Ｐゴシック" charset="0"/>
              </a:rPr>
              <a:t>70</a:t>
            </a:r>
            <a:r>
              <a:rPr lang="en-GB" dirty="0" smtClean="0">
                <a:solidFill>
                  <a:srgbClr val="000099"/>
                </a:solidFill>
                <a:latin typeface="Times New Roman" charset="0"/>
                <a:ea typeface="ＭＳ Ｐゴシック" charset="0"/>
              </a:rPr>
              <a:t> </a:t>
            </a:r>
            <a:r>
              <a:rPr lang="en-GB" dirty="0">
                <a:solidFill>
                  <a:srgbClr val="000099"/>
                </a:solidFill>
                <a:latin typeface="Times New Roman" charset="0"/>
                <a:ea typeface="ＭＳ Ｐゴシック" charset="0"/>
              </a:rPr>
              <a:t>times. </a:t>
            </a:r>
          </a:p>
        </p:txBody>
      </p:sp>
    </p:spTree>
    <p:extLst>
      <p:ext uri="{BB962C8B-B14F-4D97-AF65-F5344CB8AC3E}">
        <p14:creationId xmlns:p14="http://schemas.microsoft.com/office/powerpoint/2010/main" val="28128144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4-10-20 at 1.20.33 PM.png"/>
          <p:cNvPicPr>
            <a:picLocks noGrp="1" noChangeAspect="1"/>
          </p:cNvPicPr>
          <p:nvPr>
            <p:ph sz="half" idx="1"/>
          </p:nvPr>
        </p:nvPicPr>
        <p:blipFill>
          <a:blip r:embed="rId3">
            <a:extLst>
              <a:ext uri="{28A0092B-C50C-407E-A947-70E740481C1C}">
                <a14:useLocalDpi xmlns:a14="http://schemas.microsoft.com/office/drawing/2010/main" val="0"/>
              </a:ext>
            </a:extLst>
          </a:blip>
          <a:srcRect t="-28450" b="-28450"/>
          <a:stretch>
            <a:fillRect/>
          </a:stretch>
        </p:blipFill>
        <p:spPr>
          <a:xfrm>
            <a:off x="0" y="-914400"/>
            <a:ext cx="8382000" cy="9052560"/>
          </a:xfrm>
        </p:spPr>
      </p:pic>
      <p:sp>
        <p:nvSpPr>
          <p:cNvPr id="18434" name="Slide Number Placeholder 6"/>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4A7EF2AB-775F-1B45-A626-CF4F5D2FCE5E}" type="slidenum">
              <a:rPr lang="ja-JP" altLang="en-US" sz="1400" b="0">
                <a:solidFill>
                  <a:schemeClr val="bg2"/>
                </a:solidFill>
                <a:latin typeface="Arial" charset="0"/>
              </a:rPr>
              <a:pPr/>
              <a:t>15</a:t>
            </a:fld>
            <a:endParaRPr lang="en-US" altLang="ja-JP" sz="1400" b="0">
              <a:solidFill>
                <a:schemeClr val="bg2"/>
              </a:solidFill>
              <a:latin typeface="Arial" charset="0"/>
            </a:endParaRPr>
          </a:p>
        </p:txBody>
      </p:sp>
      <p:sp>
        <p:nvSpPr>
          <p:cNvPr id="18435" name="Rectangle 2"/>
          <p:cNvSpPr>
            <a:spLocks noGrp="1" noChangeArrowheads="1"/>
          </p:cNvSpPr>
          <p:nvPr>
            <p:ph type="title"/>
          </p:nvPr>
        </p:nvSpPr>
        <p:spPr>
          <a:xfrm>
            <a:off x="0" y="228600"/>
            <a:ext cx="8839200" cy="533400"/>
          </a:xfrm>
        </p:spPr>
        <p:txBody>
          <a:bodyPr/>
          <a:lstStyle/>
          <a:p>
            <a:pPr algn="l" eaLnBrk="1" hangingPunct="1"/>
            <a:r>
              <a:rPr lang="en-US" sz="3200" b="1" dirty="0">
                <a:solidFill>
                  <a:srgbClr val="FF0000"/>
                </a:solidFill>
                <a:latin typeface="Times New Roman" charset="0"/>
                <a:ea typeface="ＭＳ Ｐゴシック" charset="0"/>
                <a:cs typeface="ＭＳ Ｐゴシック" charset="0"/>
              </a:rPr>
              <a:t>Vertical Emittances with </a:t>
            </a:r>
            <a:r>
              <a:rPr lang="en-US" sz="3200" b="1" dirty="0" smtClean="0">
                <a:solidFill>
                  <a:srgbClr val="FF0000"/>
                </a:solidFill>
                <a:latin typeface="Times New Roman" charset="0"/>
                <a:ea typeface="ＭＳ Ｐゴシック" charset="0"/>
                <a:cs typeface="ＭＳ Ｐゴシック" charset="0"/>
              </a:rPr>
              <a:t>Jump Quads on</a:t>
            </a:r>
            <a:endParaRPr lang="en-US" sz="3200" b="1" dirty="0">
              <a:solidFill>
                <a:srgbClr val="FF0000"/>
              </a:solidFill>
              <a:latin typeface="Times New Roman" charset="0"/>
              <a:ea typeface="ＭＳ Ｐゴシック" charset="0"/>
              <a:cs typeface="ＭＳ Ｐゴシック" charset="0"/>
            </a:endParaRPr>
          </a:p>
        </p:txBody>
      </p:sp>
      <p:sp>
        <p:nvSpPr>
          <p:cNvPr id="614423" name="Text Box 23"/>
          <p:cNvSpPr txBox="1">
            <a:spLocks noChangeArrowheads="1"/>
          </p:cNvSpPr>
          <p:nvPr/>
        </p:nvSpPr>
        <p:spPr bwMode="auto">
          <a:xfrm>
            <a:off x="2514600" y="4953000"/>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Energy ramp finishes</a:t>
            </a:r>
          </a:p>
        </p:txBody>
      </p:sp>
      <p:sp>
        <p:nvSpPr>
          <p:cNvPr id="614425" name="Line 25"/>
          <p:cNvSpPr>
            <a:spLocks noChangeShapeType="1"/>
          </p:cNvSpPr>
          <p:nvPr/>
        </p:nvSpPr>
        <p:spPr bwMode="auto">
          <a:xfrm flipH="1" flipV="1">
            <a:off x="3505200" y="36576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9287260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Qtimingscan0415_paper.png"/>
          <p:cNvPicPr>
            <a:picLocks noGrp="1" noChangeAspect="1"/>
          </p:cNvPicPr>
          <p:nvPr>
            <p:ph sz="half" idx="1"/>
          </p:nvPr>
        </p:nvPicPr>
        <p:blipFill>
          <a:blip r:embed="rId3">
            <a:extLst>
              <a:ext uri="{28A0092B-C50C-407E-A947-70E740481C1C}">
                <a14:useLocalDpi xmlns:a14="http://schemas.microsoft.com/office/drawing/2010/main" val="0"/>
              </a:ext>
            </a:extLst>
          </a:blip>
          <a:srcRect t="-19882" b="-19882"/>
          <a:stretch>
            <a:fillRect/>
          </a:stretch>
        </p:blipFill>
        <p:spPr>
          <a:xfrm>
            <a:off x="-11289" y="-1295400"/>
            <a:ext cx="8686800" cy="9381744"/>
          </a:xfrm>
        </p:spPr>
      </p:pic>
      <p:sp>
        <p:nvSpPr>
          <p:cNvPr id="38914" name="Slide Number Placeholder 6"/>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1DD929E5-88DC-7943-A08A-CC16CEA7B010}" type="slidenum">
              <a:rPr lang="ja-JP" altLang="en-US" sz="1400" b="0">
                <a:solidFill>
                  <a:schemeClr val="bg2"/>
                </a:solidFill>
                <a:latin typeface="Arial" charset="0"/>
              </a:rPr>
              <a:pPr/>
              <a:t>16</a:t>
            </a:fld>
            <a:endParaRPr lang="en-US" altLang="ja-JP" sz="1400" b="0">
              <a:solidFill>
                <a:schemeClr val="bg2"/>
              </a:solidFill>
              <a:latin typeface="Arial" charset="0"/>
            </a:endParaRPr>
          </a:p>
        </p:txBody>
      </p:sp>
      <p:sp>
        <p:nvSpPr>
          <p:cNvPr id="38915" name="Rectangle 2"/>
          <p:cNvSpPr>
            <a:spLocks noGrp="1" noChangeArrowheads="1"/>
          </p:cNvSpPr>
          <p:nvPr>
            <p:ph type="title"/>
          </p:nvPr>
        </p:nvSpPr>
        <p:spPr>
          <a:xfrm>
            <a:off x="0" y="228600"/>
            <a:ext cx="8839200" cy="533400"/>
          </a:xfrm>
        </p:spPr>
        <p:txBody>
          <a:bodyPr/>
          <a:lstStyle/>
          <a:p>
            <a:pPr algn="l" eaLnBrk="1" hangingPunct="1"/>
            <a:r>
              <a:rPr lang="en-US" sz="3600" b="1" dirty="0" smtClean="0">
                <a:solidFill>
                  <a:srgbClr val="FF0000"/>
                </a:solidFill>
                <a:latin typeface="Times New Roman" charset="0"/>
                <a:ea typeface="ＭＳ Ｐゴシック" charset="0"/>
                <a:cs typeface="ＭＳ Ｐゴシック" charset="0"/>
              </a:rPr>
              <a:t>Overall Jump Quad Timing Scan</a:t>
            </a:r>
            <a:endParaRPr lang="en-US" sz="3600" b="1" dirty="0">
              <a:solidFill>
                <a:srgbClr val="FF0000"/>
              </a:solidFill>
              <a:latin typeface="Times New Roman" charset="0"/>
              <a:ea typeface="ＭＳ Ｐゴシック" charset="0"/>
              <a:cs typeface="ＭＳ Ｐゴシック" charset="0"/>
            </a:endParaRPr>
          </a:p>
        </p:txBody>
      </p:sp>
      <p:sp>
        <p:nvSpPr>
          <p:cNvPr id="5" name="TextBox 4"/>
          <p:cNvSpPr txBox="1"/>
          <p:nvPr/>
        </p:nvSpPr>
        <p:spPr>
          <a:xfrm>
            <a:off x="4876800" y="2133600"/>
            <a:ext cx="3552926" cy="461665"/>
          </a:xfrm>
          <a:prstGeom prst="rect">
            <a:avLst/>
          </a:prstGeom>
          <a:solidFill>
            <a:schemeClr val="bg1"/>
          </a:solidFill>
        </p:spPr>
        <p:txBody>
          <a:bodyPr wrap="none" rtlCol="0">
            <a:spAutoFit/>
          </a:bodyPr>
          <a:lstStyle/>
          <a:p>
            <a:r>
              <a:rPr lang="en-US" dirty="0" smtClean="0"/>
              <a:t>Gaussian fit gives </a:t>
            </a:r>
            <a:r>
              <a:rPr lang="en-US" dirty="0" err="1" smtClean="0"/>
              <a:t>σ</a:t>
            </a:r>
            <a:r>
              <a:rPr lang="en-US" dirty="0" smtClean="0"/>
              <a:t>=214μs</a:t>
            </a:r>
            <a:endParaRPr lang="en-US" dirty="0"/>
          </a:p>
        </p:txBody>
      </p:sp>
      <p:sp>
        <p:nvSpPr>
          <p:cNvPr id="6" name="Rectangle 5"/>
          <p:cNvSpPr/>
          <p:nvPr/>
        </p:nvSpPr>
        <p:spPr>
          <a:xfrm>
            <a:off x="152400" y="6396335"/>
            <a:ext cx="8077200" cy="461665"/>
          </a:xfrm>
          <a:prstGeom prst="rect">
            <a:avLst/>
          </a:prstGeom>
        </p:spPr>
        <p:txBody>
          <a:bodyPr wrap="square">
            <a:spAutoFit/>
          </a:bodyPr>
          <a:lstStyle/>
          <a:p>
            <a:pPr>
              <a:defRPr/>
            </a:pPr>
            <a:r>
              <a:rPr lang="en-US" dirty="0" smtClean="0"/>
              <a:t>H. Huang, </a:t>
            </a:r>
            <a:r>
              <a:rPr lang="en-US" dirty="0"/>
              <a:t>et al, </a:t>
            </a:r>
            <a:r>
              <a:rPr lang="en-US" i="1" dirty="0"/>
              <a:t>PR</a:t>
            </a:r>
            <a:r>
              <a:rPr lang="en-US" dirty="0"/>
              <a:t>. STAB </a:t>
            </a:r>
            <a:r>
              <a:rPr lang="en-US" dirty="0" smtClean="0"/>
              <a:t>17, 081001</a:t>
            </a:r>
            <a:r>
              <a:rPr lang="en-US" dirty="0"/>
              <a:t>(</a:t>
            </a:r>
            <a:r>
              <a:rPr lang="en-US" dirty="0" smtClean="0"/>
              <a:t>2014)</a:t>
            </a:r>
            <a:r>
              <a:rPr lang="en-US" dirty="0"/>
              <a:t>.</a:t>
            </a:r>
          </a:p>
        </p:txBody>
      </p:sp>
    </p:spTree>
    <p:extLst>
      <p:ext uri="{BB962C8B-B14F-4D97-AF65-F5344CB8AC3E}">
        <p14:creationId xmlns:p14="http://schemas.microsoft.com/office/powerpoint/2010/main" val="21228469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hicfill_run12-1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142"/>
            <a:ext cx="9144000" cy="6431857"/>
          </a:xfrm>
          <a:prstGeom prst="rect">
            <a:avLst/>
          </a:prstGeom>
        </p:spPr>
      </p:pic>
      <p:sp>
        <p:nvSpPr>
          <p:cNvPr id="2" name="Title 1"/>
          <p:cNvSpPr>
            <a:spLocks noGrp="1"/>
          </p:cNvSpPr>
          <p:nvPr>
            <p:ph type="title"/>
          </p:nvPr>
        </p:nvSpPr>
        <p:spPr>
          <a:xfrm>
            <a:off x="2563" y="76200"/>
            <a:ext cx="8966200" cy="533400"/>
          </a:xfrm>
        </p:spPr>
        <p:txBody>
          <a:bodyPr/>
          <a:lstStyle/>
          <a:p>
            <a:r>
              <a:rPr lang="en-US" sz="3000" b="1" dirty="0" smtClean="0">
                <a:solidFill>
                  <a:srgbClr val="FF0000"/>
                </a:solidFill>
              </a:rPr>
              <a:t>AGS Extraction Polarization for RHIC</a:t>
            </a:r>
            <a:endParaRPr lang="en-US" sz="30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17</a:t>
            </a:fld>
            <a:endParaRPr lang="en-US" altLang="ja-JP">
              <a:solidFill>
                <a:srgbClr val="5E574E"/>
              </a:solidFill>
            </a:endParaRPr>
          </a:p>
        </p:txBody>
      </p:sp>
      <p:sp>
        <p:nvSpPr>
          <p:cNvPr id="6" name="TextBox 5"/>
          <p:cNvSpPr txBox="1"/>
          <p:nvPr/>
        </p:nvSpPr>
        <p:spPr>
          <a:xfrm>
            <a:off x="63343" y="533400"/>
            <a:ext cx="9105900" cy="1015663"/>
          </a:xfrm>
          <a:prstGeom prst="rect">
            <a:avLst/>
          </a:prstGeom>
          <a:solidFill>
            <a:schemeClr val="accent3"/>
          </a:solidFill>
        </p:spPr>
        <p:txBody>
          <a:bodyPr wrap="square" rtlCol="0">
            <a:spAutoFit/>
          </a:bodyPr>
          <a:lstStyle/>
          <a:p>
            <a:r>
              <a:rPr lang="en-US" dirty="0" smtClean="0">
                <a:solidFill>
                  <a:srgbClr val="000090"/>
                </a:solidFill>
              </a:rPr>
              <a:t>The polarization maintained at similar level as run13 but at higher intensity. </a:t>
            </a:r>
            <a:r>
              <a:rPr lang="en-US" dirty="0">
                <a:solidFill>
                  <a:srgbClr val="000090"/>
                </a:solidFill>
              </a:rPr>
              <a:t>The emittance out of AGS is smaller due to heavier scraping in the Booster. The smaller emittance helped us to maintain polarization with higher intensity</a:t>
            </a:r>
            <a:r>
              <a:rPr lang="en-US" dirty="0" smtClean="0">
                <a:solidFill>
                  <a:srgbClr val="000090"/>
                </a:solidFill>
              </a:rPr>
              <a:t>.</a:t>
            </a:r>
            <a:endParaRPr lang="en-US" dirty="0">
              <a:solidFill>
                <a:srgbClr val="000090"/>
              </a:solidFill>
            </a:endParaRPr>
          </a:p>
        </p:txBody>
      </p:sp>
    </p:spTree>
    <p:extLst>
      <p:ext uri="{BB962C8B-B14F-4D97-AF65-F5344CB8AC3E}">
        <p14:creationId xmlns:p14="http://schemas.microsoft.com/office/powerpoint/2010/main" val="2640959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610600" cy="533400"/>
          </a:xfrm>
        </p:spPr>
        <p:txBody>
          <a:bodyPr/>
          <a:lstStyle/>
          <a:p>
            <a:r>
              <a:rPr lang="en-US" sz="3200" b="1" dirty="0">
                <a:solidFill>
                  <a:srgbClr val="FF0000"/>
                </a:solidFill>
                <a:ea typeface="ＭＳ Ｐゴシック" charset="-128"/>
                <a:cs typeface="ＭＳ Ｐゴシック" charset="-128"/>
              </a:rPr>
              <a:t>Electron Beam Ion Source (EBIS</a:t>
            </a:r>
            <a:r>
              <a:rPr lang="en-US" sz="3200" b="1" dirty="0" smtClean="0">
                <a:solidFill>
                  <a:srgbClr val="FF0000"/>
                </a:solidFill>
                <a:ea typeface="ＭＳ Ｐゴシック" charset="-128"/>
                <a:cs typeface="ＭＳ Ｐゴシック" charset="-128"/>
              </a:rPr>
              <a:t>) Pre-injector</a:t>
            </a:r>
            <a:endParaRPr lang="en-US" sz="3200" b="1" dirty="0">
              <a:solidFill>
                <a:srgbClr val="FF0000"/>
              </a:solidFill>
            </a:endParaRPr>
          </a:p>
        </p:txBody>
      </p:sp>
      <p:sp>
        <p:nvSpPr>
          <p:cNvPr id="6" name="Content Placeholder 5"/>
          <p:cNvSpPr>
            <a:spLocks noGrp="1"/>
          </p:cNvSpPr>
          <p:nvPr>
            <p:ph idx="1"/>
          </p:nvPr>
        </p:nvSpPr>
        <p:spPr>
          <a:xfrm>
            <a:off x="266700" y="816352"/>
            <a:ext cx="8877300" cy="6041648"/>
          </a:xfrm>
        </p:spPr>
        <p:txBody>
          <a:bodyPr/>
          <a:lstStyle/>
          <a:p>
            <a:r>
              <a:rPr lang="en-US" sz="2000" dirty="0" smtClean="0">
                <a:solidFill>
                  <a:srgbClr val="000090"/>
                </a:solidFill>
                <a:latin typeface="+mj-lt"/>
              </a:rPr>
              <a:t>All ion species including noble gas ions (NSRL), uranium (RHIC) and polarized He</a:t>
            </a:r>
            <a:r>
              <a:rPr lang="en-US" sz="2000" baseline="30000" dirty="0" smtClean="0">
                <a:solidFill>
                  <a:srgbClr val="000090"/>
                </a:solidFill>
                <a:latin typeface="+mj-lt"/>
              </a:rPr>
              <a:t>3</a:t>
            </a:r>
            <a:r>
              <a:rPr lang="en-US" sz="2000" dirty="0" smtClean="0">
                <a:solidFill>
                  <a:srgbClr val="000090"/>
                </a:solidFill>
                <a:latin typeface="+mj-lt"/>
              </a:rPr>
              <a:t> (eRHIC)  (~ 1-2  10</a:t>
            </a:r>
            <a:r>
              <a:rPr lang="en-US" sz="2000" baseline="30000" dirty="0" smtClean="0">
                <a:solidFill>
                  <a:srgbClr val="000090"/>
                </a:solidFill>
                <a:latin typeface="+mj-lt"/>
              </a:rPr>
              <a:t>11</a:t>
            </a:r>
            <a:r>
              <a:rPr lang="en-US" sz="2000" dirty="0" smtClean="0">
                <a:solidFill>
                  <a:srgbClr val="000090"/>
                </a:solidFill>
                <a:latin typeface="+mj-lt"/>
              </a:rPr>
              <a:t> charges/bunch with </a:t>
            </a:r>
            <a:r>
              <a:rPr lang="en-US" sz="2000" dirty="0" err="1" smtClean="0">
                <a:solidFill>
                  <a:srgbClr val="000090"/>
                </a:solidFill>
                <a:latin typeface="+mj-lt"/>
                <a:cs typeface="Symbol" charset="2"/>
              </a:rPr>
              <a:t>e</a:t>
            </a:r>
            <a:r>
              <a:rPr lang="en-US" sz="2000" baseline="-25000" dirty="0" err="1" smtClean="0">
                <a:solidFill>
                  <a:srgbClr val="000090"/>
                </a:solidFill>
                <a:latin typeface="+mj-lt"/>
              </a:rPr>
              <a:t>N,rms</a:t>
            </a:r>
            <a:r>
              <a:rPr lang="en-US" sz="2000" baseline="-25000" dirty="0" smtClean="0">
                <a:solidFill>
                  <a:srgbClr val="000090"/>
                </a:solidFill>
                <a:latin typeface="+mj-lt"/>
              </a:rPr>
              <a:t> </a:t>
            </a:r>
            <a:r>
              <a:rPr lang="en-US" sz="2000" dirty="0" smtClean="0">
                <a:solidFill>
                  <a:srgbClr val="000090"/>
                </a:solidFill>
                <a:latin typeface="+mj-lt"/>
              </a:rPr>
              <a:t>= 1-2 </a:t>
            </a:r>
            <a:r>
              <a:rPr lang="en-US" sz="2000" dirty="0" err="1" smtClean="0">
                <a:solidFill>
                  <a:srgbClr val="000090"/>
                </a:solidFill>
                <a:latin typeface="+mj-lt"/>
              </a:rPr>
              <a:t>μm</a:t>
            </a:r>
            <a:r>
              <a:rPr lang="en-US" sz="2000" dirty="0" smtClean="0">
                <a:solidFill>
                  <a:srgbClr val="000090"/>
                </a:solidFill>
                <a:latin typeface="+mj-lt"/>
              </a:rPr>
              <a:t>)</a:t>
            </a:r>
          </a:p>
          <a:p>
            <a:r>
              <a:rPr lang="en-US" sz="2000" dirty="0" smtClean="0">
                <a:solidFill>
                  <a:srgbClr val="000090"/>
                </a:solidFill>
                <a:latin typeface="+mj-lt"/>
              </a:rPr>
              <a:t>Construction completed on schedule and budget</a:t>
            </a:r>
          </a:p>
          <a:p>
            <a:r>
              <a:rPr lang="en-US" sz="2000" dirty="0" smtClean="0">
                <a:solidFill>
                  <a:srgbClr val="000090"/>
                </a:solidFill>
                <a:latin typeface="+mj-lt"/>
              </a:rPr>
              <a:t>Operated reliably for NSRL with He</a:t>
            </a:r>
            <a:r>
              <a:rPr lang="en-US" sz="2000" baseline="30000" dirty="0" smtClean="0">
                <a:solidFill>
                  <a:srgbClr val="000090"/>
                </a:solidFill>
                <a:latin typeface="+mj-lt"/>
              </a:rPr>
              <a:t>+</a:t>
            </a:r>
            <a:r>
              <a:rPr lang="en-US" sz="2000" dirty="0" smtClean="0">
                <a:solidFill>
                  <a:srgbClr val="000090"/>
                </a:solidFill>
                <a:latin typeface="+mj-lt"/>
              </a:rPr>
              <a:t>, He</a:t>
            </a:r>
            <a:r>
              <a:rPr lang="en-US" sz="2000" baseline="30000" dirty="0" smtClean="0">
                <a:solidFill>
                  <a:srgbClr val="000090"/>
                </a:solidFill>
                <a:latin typeface="+mj-lt"/>
              </a:rPr>
              <a:t>2+</a:t>
            </a:r>
            <a:r>
              <a:rPr lang="en-US" sz="2000" dirty="0" smtClean="0">
                <a:solidFill>
                  <a:srgbClr val="000090"/>
                </a:solidFill>
                <a:latin typeface="+mj-lt"/>
              </a:rPr>
              <a:t>, Ne</a:t>
            </a:r>
            <a:r>
              <a:rPr lang="en-US" sz="2000" baseline="30000" dirty="0" smtClean="0">
                <a:solidFill>
                  <a:srgbClr val="000090"/>
                </a:solidFill>
                <a:latin typeface="+mj-lt"/>
              </a:rPr>
              <a:t>5+</a:t>
            </a:r>
            <a:r>
              <a:rPr lang="en-US" sz="2000" dirty="0" smtClean="0">
                <a:solidFill>
                  <a:srgbClr val="000090"/>
                </a:solidFill>
                <a:latin typeface="+mj-lt"/>
              </a:rPr>
              <a:t>, Ne</a:t>
            </a:r>
            <a:r>
              <a:rPr lang="en-US" sz="2000" baseline="30000" dirty="0" smtClean="0">
                <a:solidFill>
                  <a:srgbClr val="000090"/>
                </a:solidFill>
                <a:latin typeface="+mj-lt"/>
              </a:rPr>
              <a:t>8+</a:t>
            </a:r>
            <a:r>
              <a:rPr lang="en-US" sz="2000" dirty="0" smtClean="0">
                <a:solidFill>
                  <a:srgbClr val="000090"/>
                </a:solidFill>
                <a:latin typeface="+mj-lt"/>
              </a:rPr>
              <a:t>, Ar</a:t>
            </a:r>
            <a:r>
              <a:rPr lang="en-US" sz="2000" baseline="30000" dirty="0" smtClean="0">
                <a:solidFill>
                  <a:srgbClr val="000090"/>
                </a:solidFill>
                <a:latin typeface="+mj-lt"/>
              </a:rPr>
              <a:t>11+</a:t>
            </a:r>
            <a:r>
              <a:rPr lang="en-US" sz="2000" dirty="0" smtClean="0">
                <a:solidFill>
                  <a:srgbClr val="000090"/>
                </a:solidFill>
                <a:latin typeface="+mj-lt"/>
              </a:rPr>
              <a:t>, Ti</a:t>
            </a:r>
            <a:r>
              <a:rPr lang="en-US" sz="2000" baseline="30000" dirty="0" smtClean="0">
                <a:solidFill>
                  <a:srgbClr val="000090"/>
                </a:solidFill>
                <a:latin typeface="+mj-lt"/>
              </a:rPr>
              <a:t>18+</a:t>
            </a:r>
            <a:r>
              <a:rPr lang="en-US" sz="2000" dirty="0" smtClean="0">
                <a:solidFill>
                  <a:srgbClr val="000090"/>
                </a:solidFill>
                <a:latin typeface="+mj-lt"/>
              </a:rPr>
              <a:t>, Fe</a:t>
            </a:r>
            <a:r>
              <a:rPr lang="en-US" sz="2000" baseline="30000" dirty="0" smtClean="0">
                <a:solidFill>
                  <a:srgbClr val="000090"/>
                </a:solidFill>
                <a:latin typeface="+mj-lt"/>
              </a:rPr>
              <a:t>20+</a:t>
            </a:r>
            <a:endParaRPr lang="en-US" sz="2000" dirty="0" smtClean="0">
              <a:solidFill>
                <a:srgbClr val="000090"/>
              </a:solidFill>
              <a:latin typeface="+mj-lt"/>
            </a:endParaRPr>
          </a:p>
          <a:p>
            <a:r>
              <a:rPr lang="en-US" sz="2000" dirty="0" smtClean="0">
                <a:solidFill>
                  <a:srgbClr val="000090"/>
                </a:solidFill>
                <a:latin typeface="+mj-lt"/>
              </a:rPr>
              <a:t>Have been used for Au, Cu, Al and U in past a few RHIC runs</a:t>
            </a:r>
          </a:p>
          <a:p>
            <a:r>
              <a:rPr lang="en-US" sz="2000" dirty="0" smtClean="0">
                <a:solidFill>
                  <a:srgbClr val="000090"/>
                </a:solidFill>
                <a:latin typeface="+mj-lt"/>
              </a:rPr>
              <a:t>The operation is more stable with EBIS than with Tandem.  </a:t>
            </a:r>
          </a:p>
        </p:txBody>
      </p:sp>
      <p:pic>
        <p:nvPicPr>
          <p:cNvPr id="7" name="Picture 2" descr="C:\Documents and Settings\alessi.BNL\My Documents\My Pictures\EBIS\Bowman 8-09\1620-8-20-09w.jpg"/>
          <p:cNvPicPr>
            <a:picLocks noChangeAspect="1" noChangeArrowheads="1"/>
          </p:cNvPicPr>
          <p:nvPr/>
        </p:nvPicPr>
        <p:blipFill>
          <a:blip r:embed="rId2"/>
          <a:srcRect/>
          <a:stretch>
            <a:fillRect/>
          </a:stretch>
        </p:blipFill>
        <p:spPr bwMode="auto">
          <a:xfrm>
            <a:off x="0" y="4419600"/>
            <a:ext cx="3657600" cy="2438400"/>
          </a:xfrm>
          <a:prstGeom prst="rect">
            <a:avLst/>
          </a:prstGeom>
          <a:noFill/>
          <a:ln w="9525">
            <a:noFill/>
            <a:miter lim="800000"/>
            <a:headEnd/>
            <a:tailEnd/>
          </a:ln>
        </p:spPr>
      </p:pic>
      <p:pic>
        <p:nvPicPr>
          <p:cNvPr id="10" name="Picture 2" descr="C:\Documents and Settings\alessi.BNL\Desktop\75.jpg"/>
          <p:cNvPicPr>
            <a:picLocks noChangeAspect="1" noChangeArrowheads="1"/>
          </p:cNvPicPr>
          <p:nvPr/>
        </p:nvPicPr>
        <p:blipFill>
          <a:blip r:embed="rId3"/>
          <a:srcRect/>
          <a:stretch>
            <a:fillRect/>
          </a:stretch>
        </p:blipFill>
        <p:spPr bwMode="auto">
          <a:xfrm>
            <a:off x="3657600" y="4415245"/>
            <a:ext cx="3429000" cy="2442756"/>
          </a:xfrm>
          <a:prstGeom prst="rect">
            <a:avLst/>
          </a:prstGeom>
          <a:noFill/>
          <a:ln w="9525">
            <a:noFill/>
            <a:miter lim="800000"/>
            <a:headEnd/>
            <a:tailEnd/>
          </a:ln>
        </p:spPr>
      </p:pic>
      <p:pic>
        <p:nvPicPr>
          <p:cNvPr id="11" name="Picture 6" descr="http://linac.physik.uni-frankfurt.de/bnl/IMG_8082th.JPG">
            <a:hlinkClick r:id="rId4"/>
          </p:cNvPr>
          <p:cNvPicPr>
            <a:picLocks noChangeAspect="1" noChangeArrowheads="1"/>
          </p:cNvPicPr>
          <p:nvPr/>
        </p:nvPicPr>
        <p:blipFill>
          <a:blip r:embed="rId5"/>
          <a:srcRect/>
          <a:stretch>
            <a:fillRect/>
          </a:stretch>
        </p:blipFill>
        <p:spPr bwMode="auto">
          <a:xfrm>
            <a:off x="7086600" y="3763607"/>
            <a:ext cx="2057400" cy="3083091"/>
          </a:xfrm>
          <a:prstGeom prst="rect">
            <a:avLst/>
          </a:prstGeom>
          <a:noFill/>
          <a:ln w="9525">
            <a:noFill/>
            <a:miter lim="800000"/>
            <a:headEnd/>
            <a:tailEnd/>
          </a:ln>
        </p:spPr>
      </p:pic>
    </p:spTree>
    <p:extLst>
      <p:ext uri="{BB962C8B-B14F-4D97-AF65-F5344CB8AC3E}">
        <p14:creationId xmlns:p14="http://schemas.microsoft.com/office/powerpoint/2010/main" val="365047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19</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9 Booster Cycle per </a:t>
            </a:r>
            <a:r>
              <a:rPr lang="en-US" sz="3200" b="1" dirty="0" err="1" smtClean="0">
                <a:solidFill>
                  <a:srgbClr val="FF0000"/>
                </a:solidFill>
              </a:rPr>
              <a:t>Supercycle</a:t>
            </a:r>
            <a:endParaRPr lang="en-US" sz="3200" b="1" dirty="0" smtClean="0">
              <a:solidFill>
                <a:srgbClr val="FF0000"/>
              </a:solidFill>
            </a:endParaRPr>
          </a:p>
        </p:txBody>
      </p:sp>
      <p:pic>
        <p:nvPicPr>
          <p:cNvPr id="2" name="Picture 1" descr="Screen Shot 2015-09-28 at 4.2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100"/>
            <a:ext cx="9144000" cy="4737652"/>
          </a:xfrm>
          <a:prstGeom prst="rect">
            <a:avLst/>
          </a:prstGeom>
        </p:spPr>
      </p:pic>
    </p:spTree>
    <p:extLst>
      <p:ext uri="{BB962C8B-B14F-4D97-AF65-F5344CB8AC3E}">
        <p14:creationId xmlns:p14="http://schemas.microsoft.com/office/powerpoint/2010/main" val="1769551532"/>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ja-JP" altLang="en-US"/>
              <a:t>Haixin Huang</a:t>
            </a:r>
            <a:endParaRPr lang="en-US" altLang="ja-JP"/>
          </a:p>
        </p:txBody>
      </p:sp>
      <p:sp>
        <p:nvSpPr>
          <p:cNvPr id="55" name="Slide Number Placeholder 5"/>
          <p:cNvSpPr>
            <a:spLocks noGrp="1"/>
          </p:cNvSpPr>
          <p:nvPr>
            <p:ph type="sldNum" sz="quarter" idx="12"/>
          </p:nvPr>
        </p:nvSpPr>
        <p:spPr/>
        <p:txBody>
          <a:bodyPr/>
          <a:lstStyle/>
          <a:p>
            <a:fld id="{7C7FF864-C35C-4BC9-B0B2-E89393B8A762}" type="slidenum">
              <a:rPr lang="ja-JP" altLang="en-US"/>
              <a:pPr/>
              <a:t>2</a:t>
            </a:fld>
            <a:endParaRPr lang="en-US" altLang="ja-JP"/>
          </a:p>
        </p:txBody>
      </p:sp>
      <p:sp>
        <p:nvSpPr>
          <p:cNvPr id="461826" name="Rectangle 2"/>
          <p:cNvSpPr>
            <a:spLocks noGrp="1" noChangeArrowheads="1"/>
          </p:cNvSpPr>
          <p:nvPr>
            <p:ph type="title"/>
          </p:nvPr>
        </p:nvSpPr>
        <p:spPr>
          <a:xfrm>
            <a:off x="152400" y="0"/>
            <a:ext cx="8229600" cy="661988"/>
          </a:xfrm>
        </p:spPr>
        <p:txBody>
          <a:bodyPr/>
          <a:lstStyle/>
          <a:p>
            <a:r>
              <a:rPr lang="en-US" altLang="ja-JP" sz="3600" b="1" dirty="0" smtClean="0">
                <a:solidFill>
                  <a:srgbClr val="FF0000"/>
                </a:solidFill>
              </a:rPr>
              <a:t>RHIC Injector Chain</a:t>
            </a:r>
            <a:endParaRPr lang="en-US" altLang="ja-JP" sz="3600" b="1" dirty="0">
              <a:solidFill>
                <a:srgbClr val="FF0000"/>
              </a:solidFill>
            </a:endParaRPr>
          </a:p>
        </p:txBody>
      </p:sp>
      <p:sp>
        <p:nvSpPr>
          <p:cNvPr id="461827" name="Text Box 3"/>
          <p:cNvSpPr txBox="1">
            <a:spLocks noChangeArrowheads="1"/>
          </p:cNvSpPr>
          <p:nvPr/>
        </p:nvSpPr>
        <p:spPr bwMode="auto">
          <a:xfrm>
            <a:off x="304800" y="4800600"/>
            <a:ext cx="8839200" cy="1938992"/>
          </a:xfrm>
          <a:prstGeom prst="rect">
            <a:avLst/>
          </a:prstGeom>
          <a:solidFill>
            <a:schemeClr val="bg1"/>
          </a:solidFill>
          <a:ln w="9525">
            <a:noFill/>
            <a:miter lim="800000"/>
            <a:headEnd/>
            <a:tailEnd/>
          </a:ln>
          <a:effectLst/>
        </p:spPr>
        <p:txBody>
          <a:bodyPr>
            <a:spAutoFit/>
          </a:bodyPr>
          <a:lstStyle/>
          <a:p>
            <a:pPr eaLnBrk="1" hangingPunct="1"/>
            <a:r>
              <a:rPr kumimoji="1" lang="en-US" altLang="ja-JP" sz="2400" b="0" dirty="0">
                <a:solidFill>
                  <a:srgbClr val="000066"/>
                </a:solidFill>
              </a:rPr>
              <a:t>AGS has been running as RHIC polarized proton injector with dual partial snakes</a:t>
            </a:r>
            <a:r>
              <a:rPr kumimoji="1" lang="en-US" altLang="ja-JP" sz="2400" b="0" dirty="0" smtClean="0">
                <a:solidFill>
                  <a:srgbClr val="000066"/>
                </a:solidFill>
              </a:rPr>
              <a:t> and two horizontal </a:t>
            </a:r>
            <a:r>
              <a:rPr kumimoji="1" lang="en-US" altLang="ja-JP" dirty="0" smtClean="0">
                <a:solidFill>
                  <a:srgbClr val="000066"/>
                </a:solidFill>
              </a:rPr>
              <a:t>tune jump quads</a:t>
            </a:r>
            <a:r>
              <a:rPr kumimoji="1" lang="en-US" altLang="ja-JP" sz="2400" b="0" dirty="0" smtClean="0">
                <a:solidFill>
                  <a:srgbClr val="000066"/>
                </a:solidFill>
              </a:rPr>
              <a:t>. </a:t>
            </a:r>
            <a:r>
              <a:rPr kumimoji="1" lang="en-US" altLang="ja-JP" sz="2400" b="0" dirty="0">
                <a:solidFill>
                  <a:srgbClr val="000066"/>
                </a:solidFill>
              </a:rPr>
              <a:t>It has delivered </a:t>
            </a:r>
            <a:r>
              <a:rPr kumimoji="1" lang="en-US" altLang="ja-JP" sz="2400" b="0" dirty="0" smtClean="0">
                <a:solidFill>
                  <a:srgbClr val="000066"/>
                </a:solidFill>
              </a:rPr>
              <a:t>65-70% </a:t>
            </a:r>
            <a:r>
              <a:rPr kumimoji="1" lang="en-US" altLang="ja-JP" sz="2400" b="0" dirty="0">
                <a:solidFill>
                  <a:srgbClr val="000066"/>
                </a:solidFill>
              </a:rPr>
              <a:t>polarization with </a:t>
            </a:r>
            <a:r>
              <a:rPr kumimoji="1" lang="en-US" altLang="ja-JP" sz="2400" b="0" dirty="0">
                <a:solidFill>
                  <a:srgbClr val="000066"/>
                </a:solidFill>
              </a:rPr>
              <a:t>2</a:t>
            </a:r>
            <a:r>
              <a:rPr kumimoji="1" lang="en-US" altLang="ja-JP" sz="2400" b="0" dirty="0" smtClean="0">
                <a:solidFill>
                  <a:srgbClr val="000066"/>
                </a:solidFill>
              </a:rPr>
              <a:t>*</a:t>
            </a:r>
            <a:r>
              <a:rPr kumimoji="1" lang="en-US" altLang="ja-JP" sz="2400" b="0" dirty="0">
                <a:solidFill>
                  <a:srgbClr val="000066"/>
                </a:solidFill>
              </a:rPr>
              <a:t>10</a:t>
            </a:r>
            <a:r>
              <a:rPr kumimoji="1" lang="en-US" altLang="ja-JP" sz="2400" b="0" baseline="30000" dirty="0">
                <a:solidFill>
                  <a:srgbClr val="000066"/>
                </a:solidFill>
              </a:rPr>
              <a:t>11</a:t>
            </a:r>
            <a:r>
              <a:rPr kumimoji="1" lang="en-US" altLang="ja-JP" sz="2400" b="0" dirty="0">
                <a:solidFill>
                  <a:srgbClr val="000066"/>
                </a:solidFill>
              </a:rPr>
              <a:t>/bunch intensity </a:t>
            </a:r>
            <a:r>
              <a:rPr kumimoji="1" lang="en-US" altLang="ja-JP" sz="2400" b="0" dirty="0" smtClean="0">
                <a:solidFill>
                  <a:srgbClr val="000066"/>
                </a:solidFill>
              </a:rPr>
              <a:t>and</a:t>
            </a:r>
            <a:r>
              <a:rPr kumimoji="1" lang="en-US" altLang="ja-JP" sz="2400" b="0" dirty="0" smtClean="0">
                <a:solidFill>
                  <a:srgbClr val="000066"/>
                </a:solidFill>
              </a:rPr>
              <a:t> </a:t>
            </a:r>
            <a:r>
              <a:rPr kumimoji="1" lang="en-US" altLang="ja-JP" sz="2400" b="0" dirty="0" smtClean="0">
                <a:solidFill>
                  <a:srgbClr val="000066"/>
                </a:solidFill>
              </a:rPr>
              <a:t>80% </a:t>
            </a:r>
            <a:r>
              <a:rPr kumimoji="1" lang="en-US" altLang="ja-JP" sz="2400" b="0" dirty="0">
                <a:solidFill>
                  <a:srgbClr val="000066"/>
                </a:solidFill>
              </a:rPr>
              <a:t>as input polarization. </a:t>
            </a:r>
          </a:p>
          <a:p>
            <a:pPr eaLnBrk="1" hangingPunct="1"/>
            <a:r>
              <a:rPr kumimoji="1" lang="en-US" altLang="ja-JP" sz="2400" b="0" dirty="0" smtClean="0">
                <a:solidFill>
                  <a:srgbClr val="000066"/>
                </a:solidFill>
              </a:rPr>
              <a:t> </a:t>
            </a:r>
            <a:endParaRPr kumimoji="1" lang="en-US" altLang="ja-JP" b="0" dirty="0">
              <a:solidFill>
                <a:schemeClr val="tx1"/>
              </a:solidFill>
            </a:endParaRPr>
          </a:p>
        </p:txBody>
      </p:sp>
      <p:grpSp>
        <p:nvGrpSpPr>
          <p:cNvPr id="2" name="Group 60"/>
          <p:cNvGrpSpPr/>
          <p:nvPr/>
        </p:nvGrpSpPr>
        <p:grpSpPr>
          <a:xfrm>
            <a:off x="216747" y="685800"/>
            <a:ext cx="8927253" cy="4038600"/>
            <a:chOff x="228600" y="1143000"/>
            <a:chExt cx="8698653" cy="3346450"/>
          </a:xfrm>
        </p:grpSpPr>
        <p:grpSp>
          <p:nvGrpSpPr>
            <p:cNvPr id="3" name="Group 4"/>
            <p:cNvGrpSpPr>
              <a:grpSpLocks/>
            </p:cNvGrpSpPr>
            <p:nvPr/>
          </p:nvGrpSpPr>
          <p:grpSpPr bwMode="auto">
            <a:xfrm>
              <a:off x="228600" y="1143000"/>
              <a:ext cx="8651875" cy="3346450"/>
              <a:chOff x="336" y="740"/>
              <a:chExt cx="4585" cy="1880"/>
            </a:xfrm>
          </p:grpSpPr>
          <p:sp>
            <p:nvSpPr>
              <p:cNvPr id="461829" name="Rectangle 5"/>
              <p:cNvSpPr>
                <a:spLocks noChangeArrowheads="1"/>
              </p:cNvSpPr>
              <p:nvPr/>
            </p:nvSpPr>
            <p:spPr bwMode="auto">
              <a:xfrm>
                <a:off x="3768" y="740"/>
                <a:ext cx="1153" cy="303"/>
              </a:xfrm>
              <a:prstGeom prst="rect">
                <a:avLst/>
              </a:prstGeom>
              <a:noFill/>
              <a:ln w="9525">
                <a:noFill/>
                <a:miter lim="800000"/>
                <a:headEnd/>
                <a:tailEnd/>
              </a:ln>
            </p:spPr>
            <p:txBody>
              <a:bodyPr/>
              <a:lstStyle/>
              <a:p>
                <a:endParaRPr lang="en-US"/>
              </a:p>
            </p:txBody>
          </p:sp>
          <p:sp>
            <p:nvSpPr>
              <p:cNvPr id="461830" name="Line 6"/>
              <p:cNvSpPr>
                <a:spLocks noChangeShapeType="1"/>
              </p:cNvSpPr>
              <p:nvPr/>
            </p:nvSpPr>
            <p:spPr bwMode="auto">
              <a:xfrm>
                <a:off x="1972" y="1914"/>
                <a:ext cx="75" cy="39"/>
              </a:xfrm>
              <a:prstGeom prst="line">
                <a:avLst/>
              </a:prstGeom>
              <a:noFill/>
              <a:ln w="9525">
                <a:solidFill>
                  <a:srgbClr val="FF0000"/>
                </a:solidFill>
                <a:round/>
                <a:headEnd/>
                <a:tailEnd/>
              </a:ln>
              <a:effectLst/>
            </p:spPr>
            <p:txBody>
              <a:bodyPr wrap="none" anchor="ctr"/>
              <a:lstStyle/>
              <a:p>
                <a:endParaRPr lang="en-US"/>
              </a:p>
            </p:txBody>
          </p:sp>
          <p:sp>
            <p:nvSpPr>
              <p:cNvPr id="461831" name="Rectangle 7"/>
              <p:cNvSpPr>
                <a:spLocks noChangeArrowheads="1"/>
              </p:cNvSpPr>
              <p:nvPr/>
            </p:nvSpPr>
            <p:spPr bwMode="auto">
              <a:xfrm>
                <a:off x="3025" y="950"/>
                <a:ext cx="701" cy="429"/>
              </a:xfrm>
              <a:prstGeom prst="rect">
                <a:avLst/>
              </a:prstGeom>
              <a:noFill/>
              <a:ln w="9525">
                <a:noFill/>
                <a:miter lim="800000"/>
                <a:headEnd/>
                <a:tailEnd/>
              </a:ln>
            </p:spPr>
            <p:txBody>
              <a:bodyPr/>
              <a:lstStyle/>
              <a:p>
                <a:endParaRPr lang="en-US"/>
              </a:p>
            </p:txBody>
          </p:sp>
          <p:sp>
            <p:nvSpPr>
              <p:cNvPr id="461832" name="Rectangle 8"/>
              <p:cNvSpPr>
                <a:spLocks noChangeArrowheads="1"/>
              </p:cNvSpPr>
              <p:nvPr/>
            </p:nvSpPr>
            <p:spPr bwMode="auto">
              <a:xfrm>
                <a:off x="2504" y="1827"/>
                <a:ext cx="365" cy="265"/>
              </a:xfrm>
              <a:prstGeom prst="rect">
                <a:avLst/>
              </a:prstGeom>
              <a:noFill/>
              <a:ln w="9525">
                <a:noFill/>
                <a:miter lim="800000"/>
                <a:headEnd/>
                <a:tailEnd/>
              </a:ln>
            </p:spPr>
            <p:txBody>
              <a:bodyPr/>
              <a:lstStyle/>
              <a:p>
                <a:endParaRPr lang="en-US"/>
              </a:p>
            </p:txBody>
          </p:sp>
          <p:sp>
            <p:nvSpPr>
              <p:cNvPr id="461833" name="Rectangle 9"/>
              <p:cNvSpPr>
                <a:spLocks noChangeArrowheads="1"/>
              </p:cNvSpPr>
              <p:nvPr/>
            </p:nvSpPr>
            <p:spPr bwMode="auto">
              <a:xfrm>
                <a:off x="2617" y="1916"/>
                <a:ext cx="208" cy="129"/>
              </a:xfrm>
              <a:prstGeom prst="rect">
                <a:avLst/>
              </a:prstGeom>
              <a:noFill/>
              <a:ln w="9525">
                <a:noFill/>
                <a:miter lim="800000"/>
                <a:headEnd/>
                <a:tailEnd/>
              </a:ln>
            </p:spPr>
            <p:txBody>
              <a:bodyPr wrap="none" lIns="0" tIns="0" rIns="0" bIns="0">
                <a:spAutoFit/>
              </a:bodyPr>
              <a:lstStyle/>
              <a:p>
                <a:r>
                  <a:rPr lang="en-US" altLang="ja-JP" sz="1500">
                    <a:solidFill>
                      <a:schemeClr val="tx1"/>
                    </a:solidFill>
                  </a:rPr>
                  <a:t>AGS</a:t>
                </a:r>
                <a:endParaRPr lang="en-US" altLang="ja-JP" sz="2400" b="0">
                  <a:solidFill>
                    <a:schemeClr val="tx1"/>
                  </a:solidFill>
                </a:endParaRPr>
              </a:p>
            </p:txBody>
          </p:sp>
          <p:sp>
            <p:nvSpPr>
              <p:cNvPr id="461834" name="Rectangle 10"/>
              <p:cNvSpPr>
                <a:spLocks noChangeArrowheads="1"/>
              </p:cNvSpPr>
              <p:nvPr/>
            </p:nvSpPr>
            <p:spPr bwMode="auto">
              <a:xfrm>
                <a:off x="1163" y="1734"/>
                <a:ext cx="431" cy="226"/>
              </a:xfrm>
              <a:prstGeom prst="rect">
                <a:avLst/>
              </a:prstGeom>
              <a:noFill/>
              <a:ln w="9525">
                <a:noFill/>
                <a:miter lim="800000"/>
                <a:headEnd/>
                <a:tailEnd/>
              </a:ln>
            </p:spPr>
            <p:txBody>
              <a:bodyPr/>
              <a:lstStyle/>
              <a:p>
                <a:endParaRPr lang="en-US"/>
              </a:p>
            </p:txBody>
          </p:sp>
          <p:sp>
            <p:nvSpPr>
              <p:cNvPr id="461835" name="Rectangle 11"/>
              <p:cNvSpPr>
                <a:spLocks noChangeArrowheads="1"/>
              </p:cNvSpPr>
              <p:nvPr/>
            </p:nvSpPr>
            <p:spPr bwMode="auto">
              <a:xfrm rot="1433664">
                <a:off x="1375" y="1805"/>
                <a:ext cx="217" cy="86"/>
              </a:xfrm>
              <a:prstGeom prst="rect">
                <a:avLst/>
              </a:prstGeom>
              <a:noFill/>
              <a:ln w="9525">
                <a:noFill/>
                <a:miter lim="800000"/>
                <a:headEnd/>
                <a:tailEnd/>
              </a:ln>
            </p:spPr>
            <p:txBody>
              <a:bodyPr wrap="none" lIns="0" tIns="0" rIns="0" bIns="0">
                <a:spAutoFit/>
              </a:bodyPr>
              <a:lstStyle/>
              <a:p>
                <a:r>
                  <a:rPr lang="en-US" altLang="ja-JP" sz="1000" dirty="0">
                    <a:solidFill>
                      <a:schemeClr val="tx1"/>
                    </a:solidFill>
                  </a:rPr>
                  <a:t>LINAC</a:t>
                </a:r>
                <a:endParaRPr lang="en-US" altLang="ja-JP" sz="800" b="0" dirty="0">
                  <a:solidFill>
                    <a:schemeClr val="tx1"/>
                  </a:solidFill>
                </a:endParaRPr>
              </a:p>
            </p:txBody>
          </p:sp>
          <p:sp>
            <p:nvSpPr>
              <p:cNvPr id="461836" name="Rectangle 12"/>
              <p:cNvSpPr>
                <a:spLocks noChangeArrowheads="1"/>
              </p:cNvSpPr>
              <p:nvPr/>
            </p:nvSpPr>
            <p:spPr bwMode="auto">
              <a:xfrm>
                <a:off x="1985" y="1604"/>
                <a:ext cx="262" cy="69"/>
              </a:xfrm>
              <a:prstGeom prst="rect">
                <a:avLst/>
              </a:prstGeom>
              <a:noFill/>
              <a:ln w="9525">
                <a:noFill/>
                <a:miter lim="800000"/>
                <a:headEnd/>
                <a:tailEnd/>
              </a:ln>
            </p:spPr>
            <p:txBody>
              <a:bodyPr wrap="none" lIns="0" tIns="0" rIns="0" bIns="0">
                <a:spAutoFit/>
              </a:bodyPr>
              <a:lstStyle/>
              <a:p>
                <a:r>
                  <a:rPr lang="en-US" altLang="ja-JP" sz="800">
                    <a:solidFill>
                      <a:srgbClr val="000000"/>
                    </a:solidFill>
                  </a:rPr>
                  <a:t>BOOSTER</a:t>
                </a:r>
                <a:endParaRPr lang="en-US" altLang="ja-JP" sz="800" b="0">
                  <a:solidFill>
                    <a:schemeClr val="tx1"/>
                  </a:solidFill>
                </a:endParaRPr>
              </a:p>
            </p:txBody>
          </p:sp>
          <p:sp>
            <p:nvSpPr>
              <p:cNvPr id="461837" name="Rectangle 13"/>
              <p:cNvSpPr>
                <a:spLocks noChangeArrowheads="1"/>
              </p:cNvSpPr>
              <p:nvPr/>
            </p:nvSpPr>
            <p:spPr bwMode="auto">
              <a:xfrm>
                <a:off x="1594" y="1241"/>
                <a:ext cx="684" cy="226"/>
              </a:xfrm>
              <a:prstGeom prst="rect">
                <a:avLst/>
              </a:prstGeom>
              <a:noFill/>
              <a:ln w="9525">
                <a:noFill/>
                <a:miter lim="800000"/>
                <a:headEnd/>
                <a:tailEnd/>
              </a:ln>
            </p:spPr>
            <p:txBody>
              <a:bodyPr/>
              <a:lstStyle/>
              <a:p>
                <a:endParaRPr lang="en-US"/>
              </a:p>
            </p:txBody>
          </p:sp>
          <p:sp>
            <p:nvSpPr>
              <p:cNvPr id="461838" name="Oval 14"/>
              <p:cNvSpPr>
                <a:spLocks noChangeArrowheads="1"/>
              </p:cNvSpPr>
              <p:nvPr/>
            </p:nvSpPr>
            <p:spPr bwMode="auto">
              <a:xfrm>
                <a:off x="2178" y="1704"/>
                <a:ext cx="1139" cy="662"/>
              </a:xfrm>
              <a:prstGeom prst="ellipse">
                <a:avLst/>
              </a:prstGeom>
              <a:noFill/>
              <a:ln w="28575">
                <a:solidFill>
                  <a:srgbClr val="FF0000"/>
                </a:solidFill>
                <a:round/>
                <a:headEnd/>
                <a:tailEnd/>
              </a:ln>
            </p:spPr>
            <p:txBody>
              <a:bodyPr/>
              <a:lstStyle/>
              <a:p>
                <a:endParaRPr lang="en-US"/>
              </a:p>
            </p:txBody>
          </p:sp>
          <p:sp>
            <p:nvSpPr>
              <p:cNvPr id="461839" name="Freeform 15"/>
              <p:cNvSpPr>
                <a:spLocks/>
              </p:cNvSpPr>
              <p:nvPr/>
            </p:nvSpPr>
            <p:spPr bwMode="auto">
              <a:xfrm>
                <a:off x="1802" y="1792"/>
                <a:ext cx="193" cy="125"/>
              </a:xfrm>
              <a:custGeom>
                <a:avLst/>
                <a:gdLst/>
                <a:ahLst/>
                <a:cxnLst>
                  <a:cxn ang="0">
                    <a:pos x="177" y="0"/>
                  </a:cxn>
                  <a:cxn ang="0">
                    <a:pos x="138" y="44"/>
                  </a:cxn>
                  <a:cxn ang="0">
                    <a:pos x="155" y="89"/>
                  </a:cxn>
                  <a:cxn ang="0">
                    <a:pos x="0" y="36"/>
                  </a:cxn>
                </a:cxnLst>
                <a:rect l="0" t="0" r="r" b="b"/>
                <a:pathLst>
                  <a:path w="177" h="89">
                    <a:moveTo>
                      <a:pt x="177" y="0"/>
                    </a:moveTo>
                    <a:lnTo>
                      <a:pt x="138" y="44"/>
                    </a:lnTo>
                    <a:lnTo>
                      <a:pt x="155" y="89"/>
                    </a:lnTo>
                    <a:lnTo>
                      <a:pt x="0" y="36"/>
                    </a:lnTo>
                  </a:path>
                </a:pathLst>
              </a:custGeom>
              <a:noFill/>
              <a:ln w="28575" cmpd="sng">
                <a:solidFill>
                  <a:srgbClr val="FF0000"/>
                </a:solidFill>
                <a:round/>
                <a:headEnd/>
                <a:tailEnd/>
              </a:ln>
              <a:effectLst/>
            </p:spPr>
            <p:txBody>
              <a:bodyPr wrap="none" anchor="ctr"/>
              <a:lstStyle/>
              <a:p>
                <a:endParaRPr lang="en-US"/>
              </a:p>
            </p:txBody>
          </p:sp>
          <p:sp>
            <p:nvSpPr>
              <p:cNvPr id="461840" name="Line 16"/>
              <p:cNvSpPr>
                <a:spLocks noChangeShapeType="1"/>
              </p:cNvSpPr>
              <p:nvPr/>
            </p:nvSpPr>
            <p:spPr bwMode="auto">
              <a:xfrm>
                <a:off x="1243" y="1592"/>
                <a:ext cx="162" cy="70"/>
              </a:xfrm>
              <a:prstGeom prst="line">
                <a:avLst/>
              </a:prstGeom>
              <a:noFill/>
              <a:ln w="28575">
                <a:solidFill>
                  <a:srgbClr val="FF0000"/>
                </a:solidFill>
                <a:round/>
                <a:headEnd/>
                <a:tailEnd/>
              </a:ln>
              <a:effectLst/>
            </p:spPr>
            <p:txBody>
              <a:bodyPr wrap="none" anchor="ctr"/>
              <a:lstStyle/>
              <a:p>
                <a:endParaRPr lang="en-US"/>
              </a:p>
            </p:txBody>
          </p:sp>
          <p:sp>
            <p:nvSpPr>
              <p:cNvPr id="461841" name="Freeform 17"/>
              <p:cNvSpPr>
                <a:spLocks/>
              </p:cNvSpPr>
              <p:nvPr/>
            </p:nvSpPr>
            <p:spPr bwMode="auto">
              <a:xfrm>
                <a:off x="1205" y="1627"/>
                <a:ext cx="121" cy="131"/>
              </a:xfrm>
              <a:custGeom>
                <a:avLst/>
                <a:gdLst/>
                <a:ahLst/>
                <a:cxnLst>
                  <a:cxn ang="0">
                    <a:pos x="0" y="67"/>
                  </a:cxn>
                  <a:cxn ang="0">
                    <a:pos x="73" y="91"/>
                  </a:cxn>
                  <a:cxn ang="0">
                    <a:pos x="103" y="0"/>
                  </a:cxn>
                </a:cxnLst>
                <a:rect l="0" t="0" r="r" b="b"/>
                <a:pathLst>
                  <a:path w="103" h="91">
                    <a:moveTo>
                      <a:pt x="0" y="67"/>
                    </a:moveTo>
                    <a:lnTo>
                      <a:pt x="73" y="91"/>
                    </a:lnTo>
                    <a:lnTo>
                      <a:pt x="103" y="0"/>
                    </a:lnTo>
                  </a:path>
                </a:pathLst>
              </a:custGeom>
              <a:noFill/>
              <a:ln w="28575" cmpd="sng">
                <a:solidFill>
                  <a:srgbClr val="FF0000"/>
                </a:solidFill>
                <a:round/>
                <a:headEnd/>
                <a:tailEnd/>
              </a:ln>
              <a:effectLst/>
            </p:spPr>
            <p:txBody>
              <a:bodyPr wrap="none" anchor="ctr"/>
              <a:lstStyle/>
              <a:p>
                <a:endParaRPr lang="en-US"/>
              </a:p>
            </p:txBody>
          </p:sp>
          <p:sp>
            <p:nvSpPr>
              <p:cNvPr id="461842" name="Freeform 18"/>
              <p:cNvSpPr>
                <a:spLocks/>
              </p:cNvSpPr>
              <p:nvPr/>
            </p:nvSpPr>
            <p:spPr bwMode="auto">
              <a:xfrm>
                <a:off x="2181" y="1753"/>
                <a:ext cx="56" cy="238"/>
              </a:xfrm>
              <a:custGeom>
                <a:avLst/>
                <a:gdLst/>
                <a:ahLst/>
                <a:cxnLst>
                  <a:cxn ang="0">
                    <a:pos x="9" y="0"/>
                  </a:cxn>
                  <a:cxn ang="0">
                    <a:pos x="54" y="54"/>
                  </a:cxn>
                  <a:cxn ang="0">
                    <a:pos x="0" y="168"/>
                  </a:cxn>
                </a:cxnLst>
                <a:rect l="0" t="0" r="r" b="b"/>
                <a:pathLst>
                  <a:path w="54" h="168">
                    <a:moveTo>
                      <a:pt x="9" y="0"/>
                    </a:moveTo>
                    <a:lnTo>
                      <a:pt x="54" y="54"/>
                    </a:lnTo>
                    <a:lnTo>
                      <a:pt x="0" y="168"/>
                    </a:lnTo>
                  </a:path>
                </a:pathLst>
              </a:custGeom>
              <a:noFill/>
              <a:ln w="28575" cmpd="sng">
                <a:solidFill>
                  <a:srgbClr val="FF0000"/>
                </a:solidFill>
                <a:round/>
                <a:headEnd/>
                <a:tailEnd/>
              </a:ln>
              <a:effectLst/>
            </p:spPr>
            <p:txBody>
              <a:bodyPr wrap="none" anchor="ctr"/>
              <a:lstStyle/>
              <a:p>
                <a:endParaRPr lang="en-US"/>
              </a:p>
            </p:txBody>
          </p:sp>
          <p:sp>
            <p:nvSpPr>
              <p:cNvPr id="461843" name="Oval 19"/>
              <p:cNvSpPr>
                <a:spLocks noChangeArrowheads="1"/>
              </p:cNvSpPr>
              <p:nvPr/>
            </p:nvSpPr>
            <p:spPr bwMode="auto">
              <a:xfrm>
                <a:off x="1995" y="1732"/>
                <a:ext cx="221" cy="153"/>
              </a:xfrm>
              <a:prstGeom prst="ellipse">
                <a:avLst/>
              </a:prstGeom>
              <a:noFill/>
              <a:ln w="28575">
                <a:solidFill>
                  <a:srgbClr val="FF0000"/>
                </a:solidFill>
                <a:round/>
                <a:headEnd/>
                <a:tailEnd/>
              </a:ln>
            </p:spPr>
            <p:txBody>
              <a:bodyPr/>
              <a:lstStyle/>
              <a:p>
                <a:endParaRPr lang="en-US"/>
              </a:p>
            </p:txBody>
          </p:sp>
          <p:sp>
            <p:nvSpPr>
              <p:cNvPr id="461844" name="Freeform 20"/>
              <p:cNvSpPr>
                <a:spLocks/>
              </p:cNvSpPr>
              <p:nvPr/>
            </p:nvSpPr>
            <p:spPr bwMode="auto">
              <a:xfrm>
                <a:off x="2996" y="1351"/>
                <a:ext cx="265" cy="534"/>
              </a:xfrm>
              <a:custGeom>
                <a:avLst/>
                <a:gdLst/>
                <a:ahLst/>
                <a:cxnLst>
                  <a:cxn ang="0">
                    <a:pos x="243" y="378"/>
                  </a:cxn>
                  <a:cxn ang="0">
                    <a:pos x="90" y="252"/>
                  </a:cxn>
                  <a:cxn ang="0">
                    <a:pos x="42" y="180"/>
                  </a:cxn>
                  <a:cxn ang="0">
                    <a:pos x="0" y="0"/>
                  </a:cxn>
                </a:cxnLst>
                <a:rect l="0" t="0" r="r" b="b"/>
                <a:pathLst>
                  <a:path w="243" h="378">
                    <a:moveTo>
                      <a:pt x="243" y="378"/>
                    </a:moveTo>
                    <a:lnTo>
                      <a:pt x="90" y="252"/>
                    </a:lnTo>
                    <a:lnTo>
                      <a:pt x="42" y="180"/>
                    </a:lnTo>
                    <a:lnTo>
                      <a:pt x="0" y="0"/>
                    </a:lnTo>
                  </a:path>
                </a:pathLst>
              </a:custGeom>
              <a:noFill/>
              <a:ln w="28575" cmpd="sng">
                <a:solidFill>
                  <a:srgbClr val="FF0000"/>
                </a:solidFill>
                <a:round/>
                <a:headEnd/>
                <a:tailEnd/>
              </a:ln>
              <a:effectLst/>
            </p:spPr>
            <p:txBody>
              <a:bodyPr wrap="none" anchor="ctr"/>
              <a:lstStyle/>
              <a:p>
                <a:endParaRPr lang="en-US"/>
              </a:p>
            </p:txBody>
          </p:sp>
          <p:sp>
            <p:nvSpPr>
              <p:cNvPr id="461845" name="Rectangle 21"/>
              <p:cNvSpPr>
                <a:spLocks noChangeArrowheads="1"/>
              </p:cNvSpPr>
              <p:nvPr/>
            </p:nvSpPr>
            <p:spPr bwMode="auto">
              <a:xfrm rot="-20452156">
                <a:off x="1084" y="1650"/>
                <a:ext cx="124" cy="9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46" name="Rectangle 22"/>
              <p:cNvSpPr>
                <a:spLocks noChangeArrowheads="1"/>
              </p:cNvSpPr>
              <p:nvPr/>
            </p:nvSpPr>
            <p:spPr bwMode="auto">
              <a:xfrm rot="-20452156">
                <a:off x="1121" y="1518"/>
                <a:ext cx="124" cy="9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47" name="Rectangle 23"/>
              <p:cNvSpPr>
                <a:spLocks noChangeArrowheads="1"/>
              </p:cNvSpPr>
              <p:nvPr/>
            </p:nvSpPr>
            <p:spPr bwMode="auto">
              <a:xfrm rot="-20452156">
                <a:off x="1367" y="1703"/>
                <a:ext cx="466" cy="9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48" name="Rectangle 24"/>
              <p:cNvSpPr>
                <a:spLocks noChangeArrowheads="1"/>
              </p:cNvSpPr>
              <p:nvPr/>
            </p:nvSpPr>
            <p:spPr bwMode="auto">
              <a:xfrm>
                <a:off x="336" y="1337"/>
                <a:ext cx="562" cy="137"/>
              </a:xfrm>
              <a:prstGeom prst="rect">
                <a:avLst/>
              </a:prstGeom>
              <a:noFill/>
              <a:ln w="9525">
                <a:noFill/>
                <a:miter lim="800000"/>
                <a:headEnd/>
                <a:tailEnd/>
              </a:ln>
            </p:spPr>
            <p:txBody>
              <a:bodyPr wrap="none" lIns="0" tIns="0" rIns="0" bIns="0">
                <a:spAutoFit/>
              </a:bodyPr>
              <a:lstStyle/>
              <a:p>
                <a:r>
                  <a:rPr lang="en-US" altLang="ja-JP" sz="1400" b="0">
                    <a:solidFill>
                      <a:schemeClr val="tx1"/>
                    </a:solidFill>
                  </a:rPr>
                  <a:t>Pol. H</a:t>
                </a:r>
                <a:r>
                  <a:rPr lang="en-US" altLang="ja-JP" sz="2400" b="0" baseline="30000">
                    <a:solidFill>
                      <a:schemeClr val="tx1"/>
                    </a:solidFill>
                  </a:rPr>
                  <a:t>-</a:t>
                </a:r>
                <a:r>
                  <a:rPr lang="en-US" altLang="ja-JP" sz="1400" b="0">
                    <a:solidFill>
                      <a:schemeClr val="tx1"/>
                    </a:solidFill>
                  </a:rPr>
                  <a:t> Source</a:t>
                </a:r>
              </a:p>
            </p:txBody>
          </p:sp>
          <p:sp>
            <p:nvSpPr>
              <p:cNvPr id="461849" name="Oval 25"/>
              <p:cNvSpPr>
                <a:spLocks noChangeArrowheads="1"/>
              </p:cNvSpPr>
              <p:nvPr/>
            </p:nvSpPr>
            <p:spPr bwMode="auto">
              <a:xfrm rot="-15100317">
                <a:off x="2031" y="1936"/>
                <a:ext cx="67" cy="53"/>
              </a:xfrm>
              <a:prstGeom prst="ellipse">
                <a:avLst/>
              </a:prstGeom>
              <a:solidFill>
                <a:srgbClr val="CC00CC"/>
              </a:solidFill>
              <a:ln w="9525">
                <a:solidFill>
                  <a:schemeClr val="tx1"/>
                </a:solidFill>
                <a:round/>
                <a:headEnd/>
                <a:tailEnd/>
              </a:ln>
              <a:effectLst/>
            </p:spPr>
            <p:txBody>
              <a:bodyPr wrap="none" anchor="ctr"/>
              <a:lstStyle/>
              <a:p>
                <a:endParaRPr lang="en-US"/>
              </a:p>
            </p:txBody>
          </p:sp>
          <p:sp>
            <p:nvSpPr>
              <p:cNvPr id="461850" name="Line 26"/>
              <p:cNvSpPr>
                <a:spLocks noChangeAspect="1" noChangeShapeType="1"/>
              </p:cNvSpPr>
              <p:nvPr/>
            </p:nvSpPr>
            <p:spPr bwMode="auto">
              <a:xfrm rot="-15100317">
                <a:off x="2073" y="2008"/>
                <a:ext cx="32" cy="26"/>
              </a:xfrm>
              <a:prstGeom prst="line">
                <a:avLst/>
              </a:prstGeom>
              <a:noFill/>
              <a:ln w="9525">
                <a:solidFill>
                  <a:srgbClr val="CC00CC"/>
                </a:solidFill>
                <a:round/>
                <a:headEnd/>
                <a:tailEnd/>
              </a:ln>
              <a:effectLst/>
            </p:spPr>
            <p:txBody>
              <a:bodyPr wrap="none" anchor="ctr"/>
              <a:lstStyle/>
              <a:p>
                <a:endParaRPr lang="en-US"/>
              </a:p>
            </p:txBody>
          </p:sp>
          <p:sp>
            <p:nvSpPr>
              <p:cNvPr id="461851" name="Line 27"/>
              <p:cNvSpPr>
                <a:spLocks noChangeAspect="1" noChangeShapeType="1"/>
              </p:cNvSpPr>
              <p:nvPr/>
            </p:nvSpPr>
            <p:spPr bwMode="auto">
              <a:xfrm rot="-15100317">
                <a:off x="2086" y="2041"/>
                <a:ext cx="33" cy="25"/>
              </a:xfrm>
              <a:prstGeom prst="line">
                <a:avLst/>
              </a:prstGeom>
              <a:noFill/>
              <a:ln w="9525">
                <a:solidFill>
                  <a:srgbClr val="CC00CC"/>
                </a:solidFill>
                <a:round/>
                <a:headEnd/>
                <a:tailEnd/>
              </a:ln>
              <a:effectLst/>
            </p:spPr>
            <p:txBody>
              <a:bodyPr wrap="none" anchor="ctr"/>
              <a:lstStyle/>
              <a:p>
                <a:endParaRPr lang="en-US"/>
              </a:p>
            </p:txBody>
          </p:sp>
          <p:sp>
            <p:nvSpPr>
              <p:cNvPr id="461852" name="Line 28"/>
              <p:cNvSpPr>
                <a:spLocks noChangeAspect="1" noChangeShapeType="1"/>
              </p:cNvSpPr>
              <p:nvPr/>
            </p:nvSpPr>
            <p:spPr bwMode="auto">
              <a:xfrm rot="-20500316">
                <a:off x="2100" y="1926"/>
                <a:ext cx="26" cy="32"/>
              </a:xfrm>
              <a:prstGeom prst="line">
                <a:avLst/>
              </a:prstGeom>
              <a:noFill/>
              <a:ln w="9525">
                <a:solidFill>
                  <a:srgbClr val="CC00CC"/>
                </a:solidFill>
                <a:round/>
                <a:headEnd/>
                <a:tailEnd/>
              </a:ln>
              <a:effectLst/>
            </p:spPr>
            <p:txBody>
              <a:bodyPr wrap="none" anchor="ctr"/>
              <a:lstStyle/>
              <a:p>
                <a:endParaRPr lang="en-US"/>
              </a:p>
            </p:txBody>
          </p:sp>
          <p:sp>
            <p:nvSpPr>
              <p:cNvPr id="461853" name="Line 29"/>
              <p:cNvSpPr>
                <a:spLocks noChangeAspect="1" noChangeShapeType="1"/>
              </p:cNvSpPr>
              <p:nvPr/>
            </p:nvSpPr>
            <p:spPr bwMode="auto">
              <a:xfrm rot="-20500316">
                <a:off x="2126" y="1910"/>
                <a:ext cx="25" cy="33"/>
              </a:xfrm>
              <a:prstGeom prst="line">
                <a:avLst/>
              </a:prstGeom>
              <a:noFill/>
              <a:ln w="9525">
                <a:solidFill>
                  <a:srgbClr val="CC00CC"/>
                </a:solidFill>
                <a:round/>
                <a:headEnd/>
                <a:tailEnd/>
              </a:ln>
              <a:effectLst/>
            </p:spPr>
            <p:txBody>
              <a:bodyPr wrap="none" anchor="ctr"/>
              <a:lstStyle/>
              <a:p>
                <a:endParaRPr lang="en-US"/>
              </a:p>
            </p:txBody>
          </p:sp>
          <p:sp>
            <p:nvSpPr>
              <p:cNvPr id="461854" name="Rectangle 30"/>
              <p:cNvSpPr>
                <a:spLocks noChangeArrowheads="1"/>
              </p:cNvSpPr>
              <p:nvPr/>
            </p:nvSpPr>
            <p:spPr bwMode="auto">
              <a:xfrm>
                <a:off x="755" y="1999"/>
                <a:ext cx="822" cy="120"/>
              </a:xfrm>
              <a:prstGeom prst="rect">
                <a:avLst/>
              </a:prstGeom>
              <a:noFill/>
              <a:ln w="9525">
                <a:noFill/>
                <a:miter lim="800000"/>
                <a:headEnd/>
                <a:tailEnd/>
              </a:ln>
            </p:spPr>
            <p:txBody>
              <a:bodyPr wrap="none" lIns="0" tIns="0" rIns="0" bIns="0">
                <a:spAutoFit/>
              </a:bodyPr>
              <a:lstStyle/>
              <a:p>
                <a:r>
                  <a:rPr lang="en-US" altLang="ja-JP" sz="1400" b="0">
                    <a:solidFill>
                      <a:schemeClr val="tx1"/>
                    </a:solidFill>
                  </a:rPr>
                  <a:t>200 MeV Polarimeter</a:t>
                </a:r>
              </a:p>
            </p:txBody>
          </p:sp>
          <p:sp>
            <p:nvSpPr>
              <p:cNvPr id="461855" name="Line 31"/>
              <p:cNvSpPr>
                <a:spLocks noChangeShapeType="1"/>
              </p:cNvSpPr>
              <p:nvPr/>
            </p:nvSpPr>
            <p:spPr bwMode="auto">
              <a:xfrm flipV="1">
                <a:off x="1864" y="1999"/>
                <a:ext cx="150" cy="98"/>
              </a:xfrm>
              <a:prstGeom prst="line">
                <a:avLst/>
              </a:prstGeom>
              <a:noFill/>
              <a:ln w="9525">
                <a:solidFill>
                  <a:schemeClr val="tx1"/>
                </a:solidFill>
                <a:round/>
                <a:headEnd/>
                <a:tailEnd type="triangle" w="med" len="med"/>
              </a:ln>
              <a:effectLst/>
            </p:spPr>
            <p:txBody>
              <a:bodyPr wrap="none" anchor="ctr"/>
              <a:lstStyle/>
              <a:p>
                <a:endParaRPr lang="en-US"/>
              </a:p>
            </p:txBody>
          </p:sp>
          <p:sp>
            <p:nvSpPr>
              <p:cNvPr id="461856" name="Line 32"/>
              <p:cNvSpPr>
                <a:spLocks noChangeShapeType="1"/>
              </p:cNvSpPr>
              <p:nvPr/>
            </p:nvSpPr>
            <p:spPr bwMode="auto">
              <a:xfrm>
                <a:off x="913" y="1553"/>
                <a:ext cx="151" cy="114"/>
              </a:xfrm>
              <a:prstGeom prst="line">
                <a:avLst/>
              </a:prstGeom>
              <a:noFill/>
              <a:ln w="9525">
                <a:solidFill>
                  <a:schemeClr val="tx1"/>
                </a:solidFill>
                <a:round/>
                <a:headEnd/>
                <a:tailEnd type="triangle" w="med" len="med"/>
              </a:ln>
              <a:effectLst/>
            </p:spPr>
            <p:txBody>
              <a:bodyPr wrap="none" anchor="ctr"/>
              <a:lstStyle/>
              <a:p>
                <a:endParaRPr lang="en-US"/>
              </a:p>
            </p:txBody>
          </p:sp>
          <p:sp>
            <p:nvSpPr>
              <p:cNvPr id="461857" name="Oval 33"/>
              <p:cNvSpPr>
                <a:spLocks noChangeArrowheads="1"/>
              </p:cNvSpPr>
              <p:nvPr/>
            </p:nvSpPr>
            <p:spPr bwMode="auto">
              <a:xfrm rot="-17754641">
                <a:off x="3043" y="2280"/>
                <a:ext cx="68" cy="53"/>
              </a:xfrm>
              <a:prstGeom prst="ellipse">
                <a:avLst/>
              </a:prstGeom>
              <a:solidFill>
                <a:srgbClr val="CC00CC"/>
              </a:solidFill>
              <a:ln w="9525">
                <a:solidFill>
                  <a:schemeClr val="tx1"/>
                </a:solidFill>
                <a:round/>
                <a:headEnd/>
                <a:tailEnd/>
              </a:ln>
              <a:effectLst/>
            </p:spPr>
            <p:txBody>
              <a:bodyPr wrap="none" anchor="ctr"/>
              <a:lstStyle/>
              <a:p>
                <a:endParaRPr lang="en-US"/>
              </a:p>
            </p:txBody>
          </p:sp>
          <p:sp>
            <p:nvSpPr>
              <p:cNvPr id="461858" name="Line 34"/>
              <p:cNvSpPr>
                <a:spLocks noChangeAspect="1" noChangeShapeType="1"/>
              </p:cNvSpPr>
              <p:nvPr/>
            </p:nvSpPr>
            <p:spPr bwMode="auto">
              <a:xfrm rot="-17754641">
                <a:off x="3112" y="2313"/>
                <a:ext cx="32" cy="25"/>
              </a:xfrm>
              <a:prstGeom prst="line">
                <a:avLst/>
              </a:prstGeom>
              <a:noFill/>
              <a:ln w="9525">
                <a:solidFill>
                  <a:srgbClr val="CC00CC"/>
                </a:solidFill>
                <a:round/>
                <a:headEnd/>
                <a:tailEnd/>
              </a:ln>
              <a:effectLst/>
            </p:spPr>
            <p:txBody>
              <a:bodyPr wrap="none" anchor="ctr"/>
              <a:lstStyle/>
              <a:p>
                <a:endParaRPr lang="en-US"/>
              </a:p>
            </p:txBody>
          </p:sp>
          <p:sp>
            <p:nvSpPr>
              <p:cNvPr id="461859" name="Line 35"/>
              <p:cNvSpPr>
                <a:spLocks noChangeAspect="1" noChangeShapeType="1"/>
              </p:cNvSpPr>
              <p:nvPr/>
            </p:nvSpPr>
            <p:spPr bwMode="auto">
              <a:xfrm rot="-17754641">
                <a:off x="3137" y="2326"/>
                <a:ext cx="33" cy="25"/>
              </a:xfrm>
              <a:prstGeom prst="line">
                <a:avLst/>
              </a:prstGeom>
              <a:noFill/>
              <a:ln w="9525">
                <a:solidFill>
                  <a:srgbClr val="CC00CC"/>
                </a:solidFill>
                <a:round/>
                <a:headEnd/>
                <a:tailEnd/>
              </a:ln>
              <a:effectLst/>
            </p:spPr>
            <p:txBody>
              <a:bodyPr wrap="none" anchor="ctr"/>
              <a:lstStyle/>
              <a:p>
                <a:endParaRPr lang="en-US"/>
              </a:p>
            </p:txBody>
          </p:sp>
          <p:sp>
            <p:nvSpPr>
              <p:cNvPr id="461860" name="Line 36"/>
              <p:cNvSpPr>
                <a:spLocks noChangeAspect="1" noChangeShapeType="1"/>
              </p:cNvSpPr>
              <p:nvPr/>
            </p:nvSpPr>
            <p:spPr bwMode="auto">
              <a:xfrm rot="-23154641">
                <a:off x="3090" y="2232"/>
                <a:ext cx="25" cy="33"/>
              </a:xfrm>
              <a:prstGeom prst="line">
                <a:avLst/>
              </a:prstGeom>
              <a:noFill/>
              <a:ln w="9525">
                <a:solidFill>
                  <a:srgbClr val="CC00CC"/>
                </a:solidFill>
                <a:round/>
                <a:headEnd/>
                <a:tailEnd/>
              </a:ln>
              <a:effectLst/>
            </p:spPr>
            <p:txBody>
              <a:bodyPr wrap="none" anchor="ctr"/>
              <a:lstStyle/>
              <a:p>
                <a:endParaRPr lang="en-US"/>
              </a:p>
            </p:txBody>
          </p:sp>
          <p:sp>
            <p:nvSpPr>
              <p:cNvPr id="461861" name="Line 37"/>
              <p:cNvSpPr>
                <a:spLocks noChangeAspect="1" noChangeShapeType="1"/>
              </p:cNvSpPr>
              <p:nvPr/>
            </p:nvSpPr>
            <p:spPr bwMode="auto">
              <a:xfrm rot="-23154641">
                <a:off x="3098" y="2198"/>
                <a:ext cx="25" cy="33"/>
              </a:xfrm>
              <a:prstGeom prst="line">
                <a:avLst/>
              </a:prstGeom>
              <a:noFill/>
              <a:ln w="9525">
                <a:solidFill>
                  <a:srgbClr val="CC00CC"/>
                </a:solidFill>
                <a:round/>
                <a:headEnd/>
                <a:tailEnd/>
              </a:ln>
              <a:effectLst/>
            </p:spPr>
            <p:txBody>
              <a:bodyPr wrap="none" anchor="ctr"/>
              <a:lstStyle/>
              <a:p>
                <a:endParaRPr lang="en-US"/>
              </a:p>
            </p:txBody>
          </p:sp>
          <p:sp>
            <p:nvSpPr>
              <p:cNvPr id="461862" name="Rectangle 38"/>
              <p:cNvSpPr>
                <a:spLocks noChangeArrowheads="1"/>
              </p:cNvSpPr>
              <p:nvPr/>
            </p:nvSpPr>
            <p:spPr bwMode="auto">
              <a:xfrm>
                <a:off x="3372" y="2338"/>
                <a:ext cx="995" cy="120"/>
              </a:xfrm>
              <a:prstGeom prst="rect">
                <a:avLst/>
              </a:prstGeom>
              <a:noFill/>
              <a:ln w="9525">
                <a:noFill/>
                <a:miter lim="800000"/>
                <a:headEnd/>
                <a:tailEnd/>
              </a:ln>
            </p:spPr>
            <p:txBody>
              <a:bodyPr wrap="none" lIns="0" tIns="0" rIns="0" bIns="0">
                <a:spAutoFit/>
              </a:bodyPr>
              <a:lstStyle/>
              <a:p>
                <a:r>
                  <a:rPr lang="en-US" altLang="ja-JP" sz="1400" b="0">
                    <a:solidFill>
                      <a:schemeClr val="tx1"/>
                    </a:solidFill>
                  </a:rPr>
                  <a:t>AGS pC  CNI Polarimeter</a:t>
                </a:r>
              </a:p>
            </p:txBody>
          </p:sp>
          <p:sp>
            <p:nvSpPr>
              <p:cNvPr id="461863" name="Line 39"/>
              <p:cNvSpPr>
                <a:spLocks noChangeShapeType="1"/>
              </p:cNvSpPr>
              <p:nvPr/>
            </p:nvSpPr>
            <p:spPr bwMode="auto">
              <a:xfrm flipH="1" flipV="1">
                <a:off x="3175" y="2369"/>
                <a:ext cx="169" cy="61"/>
              </a:xfrm>
              <a:prstGeom prst="line">
                <a:avLst/>
              </a:prstGeom>
              <a:noFill/>
              <a:ln w="9525">
                <a:solidFill>
                  <a:schemeClr val="tx1"/>
                </a:solidFill>
                <a:round/>
                <a:headEnd/>
                <a:tailEnd type="triangle" w="med" len="med"/>
              </a:ln>
              <a:effectLst/>
            </p:spPr>
            <p:txBody>
              <a:bodyPr wrap="none" anchor="ctr"/>
              <a:lstStyle/>
              <a:p>
                <a:endParaRPr lang="en-US"/>
              </a:p>
            </p:txBody>
          </p:sp>
          <p:sp>
            <p:nvSpPr>
              <p:cNvPr id="461864" name="Text Box 40"/>
              <p:cNvSpPr txBox="1">
                <a:spLocks noChangeArrowheads="1"/>
              </p:cNvSpPr>
              <p:nvPr/>
            </p:nvSpPr>
            <p:spPr bwMode="auto">
              <a:xfrm>
                <a:off x="2016" y="2448"/>
                <a:ext cx="1415" cy="172"/>
              </a:xfrm>
              <a:prstGeom prst="rect">
                <a:avLst/>
              </a:prstGeom>
              <a:noFill/>
              <a:ln w="9525">
                <a:noFill/>
                <a:miter lim="800000"/>
                <a:headEnd/>
                <a:tailEnd/>
              </a:ln>
              <a:effectLst/>
            </p:spPr>
            <p:txBody>
              <a:bodyPr>
                <a:spAutoFit/>
              </a:bodyPr>
              <a:lstStyle/>
              <a:p>
                <a:r>
                  <a:rPr lang="en-US" altLang="ja-JP" sz="1400">
                    <a:solidFill>
                      <a:srgbClr val="CC3300"/>
                    </a:solidFill>
                  </a:rPr>
                  <a:t>Cold  Helical Partial Snake</a:t>
                </a:r>
              </a:p>
            </p:txBody>
          </p:sp>
          <p:sp>
            <p:nvSpPr>
              <p:cNvPr id="461865" name="Line 41"/>
              <p:cNvSpPr>
                <a:spLocks noChangeShapeType="1"/>
              </p:cNvSpPr>
              <p:nvPr/>
            </p:nvSpPr>
            <p:spPr bwMode="auto">
              <a:xfrm flipH="1" flipV="1">
                <a:off x="2448" y="2352"/>
                <a:ext cx="69" cy="118"/>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4" name="Group 42"/>
              <p:cNvGrpSpPr>
                <a:grpSpLocks/>
              </p:cNvGrpSpPr>
              <p:nvPr/>
            </p:nvGrpSpPr>
            <p:grpSpPr bwMode="auto">
              <a:xfrm>
                <a:off x="3232" y="1835"/>
                <a:ext cx="88" cy="204"/>
                <a:chOff x="5420" y="4309"/>
                <a:chExt cx="136" cy="211"/>
              </a:xfrm>
            </p:grpSpPr>
            <p:sp>
              <p:nvSpPr>
                <p:cNvPr id="461867" name="Oval 43"/>
                <p:cNvSpPr>
                  <a:spLocks noChangeArrowheads="1"/>
                </p:cNvSpPr>
                <p:nvPr/>
              </p:nvSpPr>
              <p:spPr bwMode="auto">
                <a:xfrm rot="-18161290">
                  <a:off x="5382" y="4347"/>
                  <a:ext cx="211" cy="136"/>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461868" name="AutoShape 44"/>
                <p:cNvSpPr>
                  <a:spLocks noChangeArrowheads="1"/>
                </p:cNvSpPr>
                <p:nvPr/>
              </p:nvSpPr>
              <p:spPr bwMode="auto">
                <a:xfrm rot="-18009276">
                  <a:off x="5435" y="4371"/>
                  <a:ext cx="122" cy="98"/>
                </a:xfrm>
                <a:prstGeom prst="curvedDownArrow">
                  <a:avLst>
                    <a:gd name="adj1" fmla="val 24898"/>
                    <a:gd name="adj2" fmla="val 49796"/>
                    <a:gd name="adj3" fmla="val 42009"/>
                  </a:avLst>
                </a:prstGeom>
                <a:solidFill>
                  <a:srgbClr val="FFFFFF"/>
                </a:solidFill>
                <a:ln w="3175">
                  <a:solidFill>
                    <a:schemeClr val="tx1"/>
                  </a:solidFill>
                  <a:miter lim="800000"/>
                  <a:headEnd/>
                  <a:tailEnd/>
                </a:ln>
                <a:effectLst/>
              </p:spPr>
              <p:txBody>
                <a:bodyPr wrap="none" anchor="ctr"/>
                <a:lstStyle/>
                <a:p>
                  <a:endParaRPr lang="en-US"/>
                </a:p>
              </p:txBody>
            </p:sp>
          </p:grpSp>
          <p:sp>
            <p:nvSpPr>
              <p:cNvPr id="461869" name="Text Box 45"/>
              <p:cNvSpPr txBox="1">
                <a:spLocks noChangeArrowheads="1"/>
              </p:cNvSpPr>
              <p:nvPr/>
            </p:nvSpPr>
            <p:spPr bwMode="auto">
              <a:xfrm>
                <a:off x="3472" y="1686"/>
                <a:ext cx="1235" cy="171"/>
              </a:xfrm>
              <a:prstGeom prst="rect">
                <a:avLst/>
              </a:prstGeom>
              <a:noFill/>
              <a:ln w="9525">
                <a:noFill/>
                <a:miter lim="800000"/>
                <a:headEnd/>
                <a:tailEnd/>
              </a:ln>
              <a:effectLst/>
            </p:spPr>
            <p:txBody>
              <a:bodyPr wrap="none">
                <a:spAutoFit/>
              </a:bodyPr>
              <a:lstStyle/>
              <a:p>
                <a:r>
                  <a:rPr lang="en-US" altLang="ja-JP" sz="1400">
                    <a:solidFill>
                      <a:srgbClr val="CC3300"/>
                    </a:solidFill>
                  </a:rPr>
                  <a:t>Warm Helical Partial Snake</a:t>
                </a:r>
              </a:p>
            </p:txBody>
          </p:sp>
          <p:sp>
            <p:nvSpPr>
              <p:cNvPr id="461870" name="Line 46"/>
              <p:cNvSpPr>
                <a:spLocks noChangeShapeType="1"/>
              </p:cNvSpPr>
              <p:nvPr/>
            </p:nvSpPr>
            <p:spPr bwMode="auto">
              <a:xfrm flipH="1">
                <a:off x="3351" y="1851"/>
                <a:ext cx="152" cy="39"/>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5" name="Group 47"/>
              <p:cNvGrpSpPr>
                <a:grpSpLocks/>
              </p:cNvGrpSpPr>
              <p:nvPr/>
            </p:nvGrpSpPr>
            <p:grpSpPr bwMode="auto">
              <a:xfrm rot="-2695348">
                <a:off x="2352" y="2194"/>
                <a:ext cx="88" cy="202"/>
                <a:chOff x="5420" y="4309"/>
                <a:chExt cx="136" cy="211"/>
              </a:xfrm>
            </p:grpSpPr>
            <p:sp>
              <p:nvSpPr>
                <p:cNvPr id="461872" name="Oval 48"/>
                <p:cNvSpPr>
                  <a:spLocks noChangeArrowheads="1"/>
                </p:cNvSpPr>
                <p:nvPr/>
              </p:nvSpPr>
              <p:spPr bwMode="auto">
                <a:xfrm rot="-18161290">
                  <a:off x="5382" y="4347"/>
                  <a:ext cx="211" cy="136"/>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461873" name="AutoShape 49"/>
                <p:cNvSpPr>
                  <a:spLocks noChangeArrowheads="1"/>
                </p:cNvSpPr>
                <p:nvPr/>
              </p:nvSpPr>
              <p:spPr bwMode="auto">
                <a:xfrm rot="-18009276">
                  <a:off x="5435" y="4371"/>
                  <a:ext cx="122" cy="98"/>
                </a:xfrm>
                <a:prstGeom prst="curvedDownArrow">
                  <a:avLst>
                    <a:gd name="adj1" fmla="val 24898"/>
                    <a:gd name="adj2" fmla="val 49796"/>
                    <a:gd name="adj3" fmla="val 42009"/>
                  </a:avLst>
                </a:prstGeom>
                <a:solidFill>
                  <a:srgbClr val="FFFFFF"/>
                </a:solidFill>
                <a:ln w="3175">
                  <a:solidFill>
                    <a:schemeClr val="tx1"/>
                  </a:solidFill>
                  <a:miter lim="800000"/>
                  <a:headEnd/>
                  <a:tailEnd/>
                </a:ln>
                <a:effectLst/>
              </p:spPr>
              <p:txBody>
                <a:bodyPr wrap="none" anchor="ctr"/>
                <a:lstStyle/>
                <a:p>
                  <a:endParaRPr lang="en-US"/>
                </a:p>
              </p:txBody>
            </p:sp>
          </p:grpSp>
          <p:sp>
            <p:nvSpPr>
              <p:cNvPr id="461874" name="Line 50"/>
              <p:cNvSpPr>
                <a:spLocks noChangeShapeType="1"/>
              </p:cNvSpPr>
              <p:nvPr/>
            </p:nvSpPr>
            <p:spPr bwMode="auto">
              <a:xfrm flipH="1" flipV="1">
                <a:off x="2953" y="1050"/>
                <a:ext cx="53" cy="339"/>
              </a:xfrm>
              <a:prstGeom prst="line">
                <a:avLst/>
              </a:prstGeom>
              <a:noFill/>
              <a:ln w="25400">
                <a:solidFill>
                  <a:srgbClr val="FF0000"/>
                </a:solidFill>
                <a:round/>
                <a:headEnd/>
                <a:tailEnd type="triangle" w="med" len="med"/>
              </a:ln>
              <a:effectLst/>
            </p:spPr>
            <p:txBody>
              <a:bodyPr/>
              <a:lstStyle/>
              <a:p>
                <a:endParaRPr lang="en-US"/>
              </a:p>
            </p:txBody>
          </p:sp>
          <p:sp>
            <p:nvSpPr>
              <p:cNvPr id="461875" name="Text Box 51"/>
              <p:cNvSpPr txBox="1">
                <a:spLocks noChangeArrowheads="1"/>
              </p:cNvSpPr>
              <p:nvPr/>
            </p:nvSpPr>
            <p:spPr bwMode="auto">
              <a:xfrm>
                <a:off x="2592" y="864"/>
                <a:ext cx="1189" cy="223"/>
              </a:xfrm>
              <a:prstGeom prst="rect">
                <a:avLst/>
              </a:prstGeom>
              <a:noFill/>
              <a:ln w="9525">
                <a:noFill/>
                <a:miter lim="800000"/>
                <a:headEnd/>
                <a:tailEnd/>
              </a:ln>
              <a:effectLst/>
            </p:spPr>
            <p:txBody>
              <a:bodyPr wrap="none">
                <a:spAutoFit/>
              </a:bodyPr>
              <a:lstStyle/>
              <a:p>
                <a:r>
                  <a:rPr lang="en-US" dirty="0">
                    <a:solidFill>
                      <a:srgbClr val="FF0000"/>
                    </a:solidFill>
                  </a:rPr>
                  <a:t>To RHIC Injection</a:t>
                </a:r>
              </a:p>
            </p:txBody>
          </p:sp>
        </p:grpSp>
        <p:sp>
          <p:nvSpPr>
            <p:cNvPr id="461876" name="Text Box 52"/>
            <p:cNvSpPr txBox="1">
              <a:spLocks noChangeArrowheads="1"/>
            </p:cNvSpPr>
            <p:nvPr/>
          </p:nvSpPr>
          <p:spPr bwMode="auto">
            <a:xfrm>
              <a:off x="3886200" y="3429000"/>
              <a:ext cx="1836738" cy="396875"/>
            </a:xfrm>
            <a:prstGeom prst="rect">
              <a:avLst/>
            </a:prstGeom>
            <a:noFill/>
            <a:ln w="9525">
              <a:noFill/>
              <a:miter lim="800000"/>
              <a:headEnd/>
              <a:tailEnd/>
            </a:ln>
            <a:effectLst/>
          </p:spPr>
          <p:txBody>
            <a:bodyPr wrap="none">
              <a:spAutoFit/>
            </a:bodyPr>
            <a:lstStyle/>
            <a:p>
              <a:r>
                <a:rPr lang="en-US">
                  <a:solidFill>
                    <a:srgbClr val="0000FF"/>
                  </a:solidFill>
                </a:rPr>
                <a:t>G</a:t>
              </a:r>
              <a:r>
                <a:rPr lang="en-US">
                  <a:solidFill>
                    <a:srgbClr val="0000FF"/>
                  </a:solidFill>
                  <a:latin typeface="Symbol" pitchFamily="18" charset="2"/>
                </a:rPr>
                <a:t>g</a:t>
              </a:r>
              <a:r>
                <a:rPr lang="en-US">
                  <a:solidFill>
                    <a:srgbClr val="0000FF"/>
                  </a:solidFill>
                </a:rPr>
                <a:t>= 4.5 … 45.5</a:t>
              </a:r>
            </a:p>
          </p:txBody>
        </p:sp>
        <p:sp>
          <p:nvSpPr>
            <p:cNvPr id="461877" name="Rectangle 53"/>
            <p:cNvSpPr>
              <a:spLocks noChangeArrowheads="1"/>
            </p:cNvSpPr>
            <p:nvPr/>
          </p:nvSpPr>
          <p:spPr bwMode="auto">
            <a:xfrm>
              <a:off x="2819400" y="2286000"/>
              <a:ext cx="1541278" cy="331538"/>
            </a:xfrm>
            <a:prstGeom prst="rect">
              <a:avLst/>
            </a:prstGeom>
            <a:noFill/>
            <a:ln w="9525">
              <a:noFill/>
              <a:miter lim="800000"/>
              <a:headEnd/>
              <a:tailEnd/>
            </a:ln>
            <a:effectLst/>
          </p:spPr>
          <p:txBody>
            <a:bodyPr wrap="none">
              <a:spAutoFit/>
            </a:bodyPr>
            <a:lstStyle/>
            <a:p>
              <a:r>
                <a:rPr lang="en-US" sz="2000" dirty="0" err="1">
                  <a:solidFill>
                    <a:srgbClr val="0000FF"/>
                  </a:solidFill>
                </a:rPr>
                <a:t>G</a:t>
              </a:r>
              <a:r>
                <a:rPr lang="en-US" sz="2000" dirty="0" err="1">
                  <a:solidFill>
                    <a:srgbClr val="0000FF"/>
                  </a:solidFill>
                  <a:latin typeface="Symbol" pitchFamily="18" charset="2"/>
                </a:rPr>
                <a:t>g</a:t>
              </a:r>
              <a:r>
                <a:rPr lang="en-US" sz="2000" dirty="0">
                  <a:solidFill>
                    <a:srgbClr val="0000FF"/>
                  </a:solidFill>
                </a:rPr>
                <a:t>= 2.2... 4.5</a:t>
              </a:r>
            </a:p>
          </p:txBody>
        </p:sp>
        <p:sp>
          <p:nvSpPr>
            <p:cNvPr id="56" name="Oval 33"/>
            <p:cNvSpPr>
              <a:spLocks noChangeArrowheads="1"/>
            </p:cNvSpPr>
            <p:nvPr/>
          </p:nvSpPr>
          <p:spPr bwMode="auto">
            <a:xfrm rot="3845359">
              <a:off x="4720011" y="2800248"/>
              <a:ext cx="198521" cy="114508"/>
            </a:xfrm>
            <a:prstGeom prst="ellipse">
              <a:avLst/>
            </a:prstGeom>
            <a:solidFill>
              <a:srgbClr val="0070C0"/>
            </a:solidFill>
            <a:ln w="9525">
              <a:solidFill>
                <a:schemeClr val="tx1"/>
              </a:solidFill>
              <a:round/>
              <a:headEnd/>
              <a:tailEnd/>
            </a:ln>
            <a:effectLst/>
          </p:spPr>
          <p:txBody>
            <a:bodyPr wrap="none" anchor="ctr"/>
            <a:lstStyle/>
            <a:p>
              <a:endParaRPr lang="en-US"/>
            </a:p>
          </p:txBody>
        </p:sp>
        <p:sp>
          <p:nvSpPr>
            <p:cNvPr id="57" name="Oval 33"/>
            <p:cNvSpPr>
              <a:spLocks noChangeArrowheads="1"/>
            </p:cNvSpPr>
            <p:nvPr/>
          </p:nvSpPr>
          <p:spPr bwMode="auto">
            <a:xfrm rot="3845359">
              <a:off x="4339013" y="2876445"/>
              <a:ext cx="198520" cy="114507"/>
            </a:xfrm>
            <a:prstGeom prst="ellipse">
              <a:avLst/>
            </a:prstGeom>
            <a:solidFill>
              <a:srgbClr val="0070C0"/>
            </a:solidFill>
            <a:ln w="9525">
              <a:solidFill>
                <a:schemeClr val="tx1"/>
              </a:solidFill>
              <a:round/>
              <a:headEnd/>
              <a:tailEnd/>
            </a:ln>
            <a:effectLst/>
          </p:spPr>
          <p:txBody>
            <a:bodyPr wrap="none" anchor="ctr"/>
            <a:lstStyle/>
            <a:p>
              <a:endParaRPr lang="en-US"/>
            </a:p>
          </p:txBody>
        </p:sp>
        <p:sp>
          <p:nvSpPr>
            <p:cNvPr id="58" name="TextBox 57"/>
            <p:cNvSpPr txBox="1"/>
            <p:nvPr/>
          </p:nvSpPr>
          <p:spPr>
            <a:xfrm>
              <a:off x="5410200" y="2362200"/>
              <a:ext cx="3517053" cy="307777"/>
            </a:xfrm>
            <a:prstGeom prst="rect">
              <a:avLst/>
            </a:prstGeom>
            <a:noFill/>
          </p:spPr>
          <p:txBody>
            <a:bodyPr wrap="none" rtlCol="0">
              <a:spAutoFit/>
            </a:bodyPr>
            <a:lstStyle/>
            <a:p>
              <a:r>
                <a:rPr lang="en-US" sz="1400" dirty="0" smtClean="0">
                  <a:solidFill>
                    <a:srgbClr val="0070C0"/>
                  </a:solidFill>
                </a:rPr>
                <a:t>Jump quads in adjacent super-periods I &amp;J</a:t>
              </a:r>
              <a:endParaRPr lang="en-US" sz="1400" dirty="0">
                <a:solidFill>
                  <a:srgbClr val="0070C0"/>
                </a:solidFill>
              </a:endParaRPr>
            </a:p>
          </p:txBody>
        </p:sp>
        <p:cxnSp>
          <p:nvCxnSpPr>
            <p:cNvPr id="60" name="Straight Arrow Connector 59"/>
            <p:cNvCxnSpPr>
              <a:stCxn id="58" idx="1"/>
            </p:cNvCxnSpPr>
            <p:nvPr/>
          </p:nvCxnSpPr>
          <p:spPr bwMode="auto">
            <a:xfrm rot="10800000" flipV="1">
              <a:off x="4495800" y="2516089"/>
              <a:ext cx="914400" cy="303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p:nvPr/>
          </p:nvCxnSpPr>
          <p:spPr bwMode="auto">
            <a:xfrm rot="10800000" flipV="1">
              <a:off x="4953000" y="2590800"/>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64" name="Rectangle 83"/>
          <p:cNvSpPr>
            <a:spLocks noChangeArrowheads="1"/>
          </p:cNvSpPr>
          <p:nvPr/>
        </p:nvSpPr>
        <p:spPr bwMode="auto">
          <a:xfrm rot="1990370">
            <a:off x="2953533" y="2732935"/>
            <a:ext cx="316529" cy="101456"/>
          </a:xfrm>
          <a:prstGeom prst="rect">
            <a:avLst/>
          </a:prstGeom>
          <a:solidFill>
            <a:srgbClr val="008000"/>
          </a:solidFill>
          <a:ln w="9525">
            <a:solidFill>
              <a:schemeClr val="tx1"/>
            </a:solidFill>
            <a:miter lim="800000"/>
            <a:headEnd/>
            <a:tailEnd/>
          </a:ln>
        </p:spPr>
        <p:txBody>
          <a:bodyPr wrap="none" anchor="ctr"/>
          <a:lstStyle/>
          <a:p>
            <a:pPr algn="ctr" eaLnBrk="0" hangingPunct="0"/>
            <a:endParaRPr lang="en-US"/>
          </a:p>
        </p:txBody>
      </p:sp>
      <p:sp>
        <p:nvSpPr>
          <p:cNvPr id="65" name="Line 5"/>
          <p:cNvSpPr>
            <a:spLocks noChangeShapeType="1"/>
          </p:cNvSpPr>
          <p:nvPr/>
        </p:nvSpPr>
        <p:spPr bwMode="auto">
          <a:xfrm flipH="1" flipV="1">
            <a:off x="3200400" y="2819400"/>
            <a:ext cx="228600" cy="152400"/>
          </a:xfrm>
          <a:prstGeom prst="line">
            <a:avLst/>
          </a:prstGeom>
          <a:ln>
            <a:solidFill>
              <a:srgbClr val="008000"/>
            </a:solidFill>
            <a:headEnd/>
            <a:tailEnd/>
          </a:ln>
        </p:spPr>
        <p:style>
          <a:lnRef idx="2">
            <a:schemeClr val="accent4"/>
          </a:lnRef>
          <a:fillRef idx="0">
            <a:schemeClr val="accent4"/>
          </a:fillRef>
          <a:effectRef idx="1">
            <a:schemeClr val="accent4"/>
          </a:effectRef>
          <a:fontRef idx="minor">
            <a:schemeClr val="tx1"/>
          </a:fontRef>
        </p:style>
        <p:txBody>
          <a:bodyPr wrap="none" anchor="ctr"/>
          <a:lstStyle/>
          <a:p>
            <a:endParaRPr lang="en-US"/>
          </a:p>
        </p:txBody>
      </p:sp>
      <p:sp>
        <p:nvSpPr>
          <p:cNvPr id="66" name="Rectangle 18"/>
          <p:cNvSpPr>
            <a:spLocks noChangeArrowheads="1"/>
          </p:cNvSpPr>
          <p:nvPr/>
        </p:nvSpPr>
        <p:spPr bwMode="auto">
          <a:xfrm rot="1250061">
            <a:off x="2590800" y="2514600"/>
            <a:ext cx="361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000" dirty="0" smtClean="0"/>
              <a:t>EBIS</a:t>
            </a:r>
            <a:endParaRPr lang="en-US" sz="800" b="0" dirty="0"/>
          </a:p>
        </p:txBody>
      </p:sp>
    </p:spTree>
    <p:extLst>
      <p:ext uri="{BB962C8B-B14F-4D97-AF65-F5344CB8AC3E}">
        <p14:creationId xmlns:p14="http://schemas.microsoft.com/office/powerpoint/2010/main" val="10092726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20</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Booster Au Merge</a:t>
            </a:r>
          </a:p>
        </p:txBody>
      </p:sp>
      <p:sp>
        <p:nvSpPr>
          <p:cNvPr id="9221" name="Rectangle 3"/>
          <p:cNvSpPr>
            <a:spLocks noGrp="1" noChangeArrowheads="1"/>
          </p:cNvSpPr>
          <p:nvPr>
            <p:ph type="body" idx="1"/>
          </p:nvPr>
        </p:nvSpPr>
        <p:spPr>
          <a:xfrm>
            <a:off x="5257800" y="533400"/>
            <a:ext cx="3886200" cy="5867400"/>
          </a:xfrm>
          <a:ln>
            <a:solidFill>
              <a:schemeClr val="bg1"/>
            </a:solidFill>
          </a:ln>
        </p:spPr>
        <p:txBody>
          <a:bodyPr/>
          <a:lstStyle/>
          <a:p>
            <a:pPr>
              <a:buSzPct val="66000"/>
            </a:pPr>
            <a:r>
              <a:rPr lang="en-US" sz="2400" dirty="0" smtClean="0">
                <a:solidFill>
                  <a:srgbClr val="000090"/>
                </a:solidFill>
                <a:latin typeface="+mj-lt"/>
              </a:rPr>
              <a:t>Inject 2-turn pulse from EBIS.</a:t>
            </a:r>
          </a:p>
          <a:p>
            <a:pPr>
              <a:buSzPct val="66000"/>
            </a:pPr>
            <a:r>
              <a:rPr lang="en-US" sz="2400" dirty="0" smtClean="0">
                <a:solidFill>
                  <a:srgbClr val="000090"/>
                </a:solidFill>
                <a:latin typeface="+mj-lt"/>
              </a:rPr>
              <a:t>Capture into h=4 buckets</a:t>
            </a:r>
          </a:p>
          <a:p>
            <a:pPr>
              <a:buSzPct val="66000"/>
            </a:pPr>
            <a:r>
              <a:rPr lang="en-US" sz="2400" dirty="0" smtClean="0">
                <a:solidFill>
                  <a:srgbClr val="000090"/>
                </a:solidFill>
                <a:latin typeface="+mj-lt"/>
              </a:rPr>
              <a:t>Accelerate to merging porch (49MeV/A for Au</a:t>
            </a:r>
            <a:r>
              <a:rPr lang="en-US" sz="2400" baseline="30000" dirty="0" smtClean="0">
                <a:solidFill>
                  <a:srgbClr val="000090"/>
                </a:solidFill>
                <a:latin typeface="+mj-lt"/>
              </a:rPr>
              <a:t>32+</a:t>
            </a:r>
            <a:r>
              <a:rPr lang="en-US" sz="2400" dirty="0" smtClean="0">
                <a:solidFill>
                  <a:srgbClr val="000090"/>
                </a:solidFill>
                <a:latin typeface="+mj-lt"/>
              </a:rPr>
              <a:t> ions).</a:t>
            </a:r>
          </a:p>
          <a:p>
            <a:pPr>
              <a:buSzPct val="66000"/>
            </a:pPr>
            <a:r>
              <a:rPr lang="en-US" sz="2400" dirty="0" smtClean="0">
                <a:solidFill>
                  <a:srgbClr val="000090"/>
                </a:solidFill>
                <a:latin typeface="+mj-lt"/>
              </a:rPr>
              <a:t>Merge 4 bunches to 2; then 2 bunches to 1.</a:t>
            </a:r>
          </a:p>
          <a:p>
            <a:pPr>
              <a:buSzPct val="66000"/>
            </a:pPr>
            <a:r>
              <a:rPr lang="en-US" sz="2400" dirty="0" smtClean="0">
                <a:solidFill>
                  <a:srgbClr val="000090"/>
                </a:solidFill>
                <a:latin typeface="+mj-lt"/>
              </a:rPr>
              <a:t>Accelerate Au32+ ions to 108MeV/A</a:t>
            </a:r>
          </a:p>
          <a:p>
            <a:pPr>
              <a:buSzPct val="66000"/>
            </a:pPr>
            <a:r>
              <a:rPr lang="en-US" sz="2400" dirty="0" smtClean="0">
                <a:solidFill>
                  <a:srgbClr val="000090"/>
                </a:solidFill>
                <a:latin typeface="+mj-lt"/>
              </a:rPr>
              <a:t>Extract and transport to AGS.</a:t>
            </a:r>
          </a:p>
          <a:p>
            <a:pPr marL="0" indent="0">
              <a:buSzPct val="66000"/>
              <a:buNone/>
            </a:pPr>
            <a:endParaRPr lang="en-US" sz="2400" dirty="0" smtClean="0">
              <a:solidFill>
                <a:srgbClr val="000090"/>
              </a:solidFill>
              <a:latin typeface="+mj-lt"/>
            </a:endParaRPr>
          </a:p>
        </p:txBody>
      </p:sp>
      <p:pic>
        <p:nvPicPr>
          <p:cNvPr id="2" name="Picture 1" descr="Screen Shot 2015-09-28 at 4.1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2600"/>
            <a:ext cx="5187519" cy="3607156"/>
          </a:xfrm>
          <a:prstGeom prst="rect">
            <a:avLst/>
          </a:prstGeom>
        </p:spPr>
      </p:pic>
    </p:spTree>
    <p:extLst>
      <p:ext uri="{BB962C8B-B14F-4D97-AF65-F5344CB8AC3E}">
        <p14:creationId xmlns:p14="http://schemas.microsoft.com/office/powerpoint/2010/main" val="2331938444"/>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9-28 at 4.16.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66800"/>
            <a:ext cx="5536192" cy="5334000"/>
          </a:xfrm>
          <a:prstGeom prst="rect">
            <a:avLst/>
          </a:prstGeo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21</a:t>
            </a:fld>
            <a:endParaRPr lang="en-US" altLang="ja-JP" dirty="0">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AGS Au Merge</a:t>
            </a:r>
          </a:p>
        </p:txBody>
      </p:sp>
      <p:sp>
        <p:nvSpPr>
          <p:cNvPr id="9221" name="Rectangle 3"/>
          <p:cNvSpPr>
            <a:spLocks noGrp="1" noChangeArrowheads="1"/>
          </p:cNvSpPr>
          <p:nvPr>
            <p:ph type="body" idx="1"/>
          </p:nvPr>
        </p:nvSpPr>
        <p:spPr>
          <a:xfrm>
            <a:off x="5334000" y="533400"/>
            <a:ext cx="3886200" cy="5867400"/>
          </a:xfrm>
          <a:ln>
            <a:solidFill>
              <a:schemeClr val="bg1"/>
            </a:solidFill>
          </a:ln>
        </p:spPr>
        <p:txBody>
          <a:bodyPr/>
          <a:lstStyle/>
          <a:p>
            <a:pPr>
              <a:buSzPct val="66000"/>
            </a:pPr>
            <a:r>
              <a:rPr lang="en-US" sz="2400" dirty="0" smtClean="0">
                <a:solidFill>
                  <a:srgbClr val="000090"/>
                </a:solidFill>
                <a:latin typeface="+mj-lt"/>
              </a:rPr>
              <a:t>Inject  Booster </a:t>
            </a:r>
            <a:r>
              <a:rPr lang="en-US" sz="2400" dirty="0" smtClean="0">
                <a:solidFill>
                  <a:srgbClr val="000090"/>
                </a:solidFill>
                <a:latin typeface="+mj-lt"/>
              </a:rPr>
              <a:t>loads </a:t>
            </a:r>
            <a:r>
              <a:rPr lang="en-US" sz="2400" dirty="0" smtClean="0">
                <a:solidFill>
                  <a:srgbClr val="000090"/>
                </a:solidFill>
                <a:latin typeface="+mj-lt"/>
              </a:rPr>
              <a:t>of 1 bunch into harmonic 16 buckets. </a:t>
            </a:r>
          </a:p>
          <a:p>
            <a:pPr>
              <a:buSzPct val="66000"/>
            </a:pPr>
            <a:r>
              <a:rPr lang="en-US" sz="2400" dirty="0" smtClean="0">
                <a:solidFill>
                  <a:srgbClr val="000090"/>
                </a:solidFill>
                <a:latin typeface="+mj-lt"/>
              </a:rPr>
              <a:t>Merge 8 to 4; then 4 to 2 </a:t>
            </a:r>
          </a:p>
          <a:p>
            <a:pPr>
              <a:buSzPct val="66000"/>
            </a:pPr>
            <a:r>
              <a:rPr lang="en-US" sz="2400" dirty="0" smtClean="0">
                <a:solidFill>
                  <a:srgbClr val="000090"/>
                </a:solidFill>
                <a:latin typeface="+mj-lt"/>
              </a:rPr>
              <a:t>Gives 4 Booster loads per bunch </a:t>
            </a:r>
          </a:p>
          <a:p>
            <a:pPr>
              <a:buSzPct val="66000"/>
            </a:pPr>
            <a:r>
              <a:rPr lang="en-US" sz="2400" dirty="0" smtClean="0">
                <a:solidFill>
                  <a:srgbClr val="000090"/>
                </a:solidFill>
                <a:latin typeface="+mj-lt"/>
              </a:rPr>
              <a:t>Squeeze each bunch into a h=12 bucket</a:t>
            </a:r>
          </a:p>
          <a:p>
            <a:pPr>
              <a:buSzPct val="66000"/>
            </a:pPr>
            <a:r>
              <a:rPr lang="en-US" sz="2400" dirty="0" smtClean="0">
                <a:solidFill>
                  <a:srgbClr val="000090"/>
                </a:solidFill>
                <a:latin typeface="+mj-lt"/>
              </a:rPr>
              <a:t>Accelerate Au77+ ions to 8.86GeV/A</a:t>
            </a:r>
          </a:p>
          <a:p>
            <a:pPr>
              <a:buSzPct val="66000"/>
            </a:pPr>
            <a:r>
              <a:rPr lang="en-US" sz="2400" dirty="0" smtClean="0">
                <a:solidFill>
                  <a:srgbClr val="000090"/>
                </a:solidFill>
                <a:latin typeface="+mj-lt"/>
              </a:rPr>
              <a:t>Extract and transport to RHIC.</a:t>
            </a:r>
          </a:p>
          <a:p>
            <a:pPr marL="0" indent="0">
              <a:buSzPct val="66000"/>
              <a:buNone/>
            </a:pPr>
            <a:endParaRPr lang="en-US" sz="2400" dirty="0" smtClean="0">
              <a:solidFill>
                <a:srgbClr val="000090"/>
              </a:solidFill>
              <a:latin typeface="+mj-lt"/>
            </a:endParaRPr>
          </a:p>
        </p:txBody>
      </p:sp>
    </p:spTree>
    <p:extLst>
      <p:ext uri="{BB962C8B-B14F-4D97-AF65-F5344CB8AC3E}">
        <p14:creationId xmlns:p14="http://schemas.microsoft.com/office/powerpoint/2010/main" val="1210286944"/>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22</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Gold Intensity</a:t>
            </a:r>
          </a:p>
        </p:txBody>
      </p:sp>
      <p:sp>
        <p:nvSpPr>
          <p:cNvPr id="9221" name="Rectangle 3"/>
          <p:cNvSpPr>
            <a:spLocks noGrp="1" noChangeArrowheads="1"/>
          </p:cNvSpPr>
          <p:nvPr>
            <p:ph type="body" idx="1"/>
          </p:nvPr>
        </p:nvSpPr>
        <p:spPr>
          <a:xfrm>
            <a:off x="152400" y="533400"/>
            <a:ext cx="8991600" cy="5867400"/>
          </a:xfrm>
          <a:ln>
            <a:solidFill>
              <a:schemeClr val="bg1"/>
            </a:solidFill>
          </a:ln>
        </p:spPr>
        <p:txBody>
          <a:bodyPr/>
          <a:lstStyle/>
          <a:p>
            <a:pPr marL="0" indent="0">
              <a:buNone/>
            </a:pPr>
            <a:r>
              <a:rPr lang="en-US" sz="2200" dirty="0">
                <a:solidFill>
                  <a:srgbClr val="000090"/>
                </a:solidFill>
                <a:latin typeface="+mj-lt"/>
              </a:rPr>
              <a:t>1) </a:t>
            </a:r>
            <a:r>
              <a:rPr lang="en-US" sz="2200" u="sng" dirty="0">
                <a:solidFill>
                  <a:srgbClr val="000090"/>
                </a:solidFill>
                <a:latin typeface="+mj-lt"/>
              </a:rPr>
              <a:t>1.2e9 </a:t>
            </a:r>
            <a:r>
              <a:rPr lang="en-US" sz="2200" dirty="0">
                <a:solidFill>
                  <a:srgbClr val="000090"/>
                </a:solidFill>
                <a:latin typeface="+mj-lt"/>
              </a:rPr>
              <a:t>Au32+ ions per EBIS pulse at end of ETB line </a:t>
            </a:r>
          </a:p>
          <a:p>
            <a:pPr marL="0" indent="0">
              <a:buNone/>
            </a:pPr>
            <a:r>
              <a:rPr lang="en-US" sz="2200" dirty="0">
                <a:solidFill>
                  <a:srgbClr val="000090"/>
                </a:solidFill>
                <a:latin typeface="+mj-lt"/>
              </a:rPr>
              <a:t>2) </a:t>
            </a:r>
            <a:r>
              <a:rPr lang="en-US" sz="2200" dirty="0">
                <a:solidFill>
                  <a:srgbClr val="FF0000"/>
                </a:solidFill>
                <a:latin typeface="+mj-lt"/>
              </a:rPr>
              <a:t>0.95 injection efficiency </a:t>
            </a:r>
          </a:p>
          <a:p>
            <a:pPr marL="0" indent="0">
              <a:buNone/>
            </a:pPr>
            <a:r>
              <a:rPr lang="en-US" sz="2200" dirty="0">
                <a:solidFill>
                  <a:srgbClr val="000090"/>
                </a:solidFill>
                <a:latin typeface="+mj-lt"/>
              </a:rPr>
              <a:t>3) Booster Output/Input = 0.85 </a:t>
            </a:r>
          </a:p>
          <a:p>
            <a:pPr marL="0" indent="0">
              <a:buNone/>
            </a:pPr>
            <a:r>
              <a:rPr lang="en-US" sz="2200" dirty="0">
                <a:solidFill>
                  <a:srgbClr val="000090"/>
                </a:solidFill>
                <a:latin typeface="+mj-lt"/>
              </a:rPr>
              <a:t>4) Gives 1.0e9 Au32+ ions per bunch at Booster extraction </a:t>
            </a:r>
          </a:p>
          <a:p>
            <a:pPr marL="0" indent="0">
              <a:buNone/>
            </a:pPr>
            <a:r>
              <a:rPr lang="en-US" sz="2200" dirty="0">
                <a:solidFill>
                  <a:srgbClr val="000090"/>
                </a:solidFill>
                <a:latin typeface="+mj-lt"/>
              </a:rPr>
              <a:t>5) </a:t>
            </a:r>
            <a:r>
              <a:rPr lang="en-US" sz="2200" dirty="0">
                <a:solidFill>
                  <a:srgbClr val="FF0000"/>
                </a:solidFill>
                <a:latin typeface="+mj-lt"/>
              </a:rPr>
              <a:t>0.65 BTA stripping efficiency </a:t>
            </a:r>
          </a:p>
          <a:p>
            <a:pPr marL="0" indent="0">
              <a:buNone/>
            </a:pPr>
            <a:r>
              <a:rPr lang="en-US" sz="2200" dirty="0">
                <a:solidFill>
                  <a:srgbClr val="000090"/>
                </a:solidFill>
                <a:latin typeface="+mj-lt"/>
              </a:rPr>
              <a:t>6) AGS Input / Booster Output = 0.56 to 0.58 </a:t>
            </a:r>
          </a:p>
          <a:p>
            <a:pPr marL="0" indent="0">
              <a:buNone/>
            </a:pPr>
            <a:r>
              <a:rPr lang="en-US" sz="2200" dirty="0">
                <a:solidFill>
                  <a:srgbClr val="000090"/>
                </a:solidFill>
                <a:latin typeface="+mj-lt"/>
              </a:rPr>
              <a:t>7) Gives </a:t>
            </a:r>
            <a:r>
              <a:rPr lang="en-US" sz="2200" u="sng" dirty="0">
                <a:solidFill>
                  <a:srgbClr val="000090"/>
                </a:solidFill>
                <a:latin typeface="+mj-lt"/>
              </a:rPr>
              <a:t>4.46e9</a:t>
            </a:r>
            <a:r>
              <a:rPr lang="en-US" sz="2200" dirty="0">
                <a:solidFill>
                  <a:srgbClr val="000090"/>
                </a:solidFill>
                <a:latin typeface="+mj-lt"/>
              </a:rPr>
              <a:t> Au77+ on AGS injection porch after 8 transfers (8 x 1.2e9 = 9.6e9) </a:t>
            </a:r>
          </a:p>
          <a:p>
            <a:pPr marL="0" indent="0">
              <a:buNone/>
            </a:pPr>
            <a:r>
              <a:rPr lang="en-US" sz="2200" dirty="0">
                <a:solidFill>
                  <a:srgbClr val="000090"/>
                </a:solidFill>
                <a:latin typeface="+mj-lt"/>
              </a:rPr>
              <a:t>8) </a:t>
            </a:r>
            <a:r>
              <a:rPr lang="en-US" sz="2200" u="sng" dirty="0">
                <a:solidFill>
                  <a:srgbClr val="000090"/>
                </a:solidFill>
                <a:latin typeface="+mj-lt"/>
              </a:rPr>
              <a:t>2.23e9</a:t>
            </a:r>
            <a:r>
              <a:rPr lang="en-US" sz="2200" dirty="0">
                <a:solidFill>
                  <a:srgbClr val="000090"/>
                </a:solidFill>
                <a:latin typeface="+mj-lt"/>
              </a:rPr>
              <a:t> Au77+ ions per bunch after merges on AGS injection porch </a:t>
            </a:r>
          </a:p>
          <a:p>
            <a:pPr marL="0" indent="0">
              <a:buNone/>
            </a:pPr>
            <a:r>
              <a:rPr lang="en-US" sz="2200" dirty="0">
                <a:solidFill>
                  <a:srgbClr val="000090"/>
                </a:solidFill>
                <a:latin typeface="+mj-lt"/>
              </a:rPr>
              <a:t>9) Some 2 to 3% ends up in satellite bunches during squeeze into harmonic 12 </a:t>
            </a:r>
          </a:p>
          <a:p>
            <a:pPr marL="0" indent="0">
              <a:buNone/>
            </a:pPr>
            <a:r>
              <a:rPr lang="en-US" sz="2200" dirty="0">
                <a:solidFill>
                  <a:srgbClr val="000090"/>
                </a:solidFill>
                <a:latin typeface="+mj-lt"/>
              </a:rPr>
              <a:t>10) Most other loss occurs during h=12 capture and early </a:t>
            </a:r>
            <a:r>
              <a:rPr lang="en-US" sz="2200" dirty="0" smtClean="0">
                <a:solidFill>
                  <a:srgbClr val="000090"/>
                </a:solidFill>
                <a:latin typeface="+mj-lt"/>
              </a:rPr>
              <a:t>acceleration </a:t>
            </a:r>
            <a:endParaRPr lang="en-US" sz="2200" dirty="0">
              <a:solidFill>
                <a:srgbClr val="000090"/>
              </a:solidFill>
              <a:latin typeface="+mj-lt"/>
            </a:endParaRPr>
          </a:p>
          <a:p>
            <a:pPr marL="0" indent="0">
              <a:buNone/>
            </a:pPr>
            <a:r>
              <a:rPr lang="en-US" sz="2200" dirty="0">
                <a:solidFill>
                  <a:srgbClr val="000090"/>
                </a:solidFill>
                <a:latin typeface="+mj-lt"/>
              </a:rPr>
              <a:t>11) One ends up with </a:t>
            </a:r>
            <a:r>
              <a:rPr lang="en-US" sz="2200" u="sng" dirty="0">
                <a:solidFill>
                  <a:srgbClr val="000090"/>
                </a:solidFill>
                <a:latin typeface="+mj-lt"/>
              </a:rPr>
              <a:t>2.1e9</a:t>
            </a:r>
            <a:r>
              <a:rPr lang="en-US" sz="2200" dirty="0">
                <a:solidFill>
                  <a:srgbClr val="000090"/>
                </a:solidFill>
                <a:latin typeface="+mj-lt"/>
              </a:rPr>
              <a:t> Au77+ ions per bunch at AGS extraction </a:t>
            </a:r>
          </a:p>
        </p:txBody>
      </p:sp>
    </p:spTree>
    <p:extLst>
      <p:ext uri="{BB962C8B-B14F-4D97-AF65-F5344CB8AC3E}">
        <p14:creationId xmlns:p14="http://schemas.microsoft.com/office/powerpoint/2010/main" val="1235705020"/>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23</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6-&gt;3-&gt;1 Merge</a:t>
            </a:r>
          </a:p>
        </p:txBody>
      </p:sp>
      <p:sp>
        <p:nvSpPr>
          <p:cNvPr id="9221" name="Rectangle 3"/>
          <p:cNvSpPr>
            <a:spLocks noGrp="1" noChangeArrowheads="1"/>
          </p:cNvSpPr>
          <p:nvPr>
            <p:ph type="body" idx="1"/>
          </p:nvPr>
        </p:nvSpPr>
        <p:spPr>
          <a:xfrm>
            <a:off x="152400" y="533400"/>
            <a:ext cx="8991600" cy="6172200"/>
          </a:xfrm>
          <a:ln>
            <a:solidFill>
              <a:schemeClr val="bg1"/>
            </a:solidFill>
          </a:ln>
        </p:spPr>
        <p:txBody>
          <a:bodyPr/>
          <a:lstStyle/>
          <a:p>
            <a:pPr marL="0" indent="0">
              <a:buNone/>
            </a:pPr>
            <a:r>
              <a:rPr lang="en-US" sz="2000" dirty="0">
                <a:solidFill>
                  <a:srgbClr val="000090"/>
                </a:solidFill>
                <a:latin typeface="+mj-lt"/>
              </a:rPr>
              <a:t>1) Put 6 </a:t>
            </a:r>
            <a:r>
              <a:rPr lang="en-US" sz="2000" dirty="0" smtClean="0">
                <a:solidFill>
                  <a:srgbClr val="000090"/>
                </a:solidFill>
                <a:latin typeface="+mj-lt"/>
              </a:rPr>
              <a:t>Booster(</a:t>
            </a:r>
            <a:r>
              <a:rPr lang="en-US" sz="2000" dirty="0">
                <a:solidFill>
                  <a:srgbClr val="000090"/>
                </a:solidFill>
                <a:latin typeface="+mj-lt"/>
              </a:rPr>
              <a:t>instead of just </a:t>
            </a:r>
            <a:r>
              <a:rPr lang="en-US" sz="2000" dirty="0" smtClean="0">
                <a:solidFill>
                  <a:srgbClr val="000090"/>
                </a:solidFill>
                <a:latin typeface="+mj-lt"/>
              </a:rPr>
              <a:t>4)</a:t>
            </a:r>
            <a:r>
              <a:rPr lang="en-US" sz="2000" dirty="0" smtClean="0">
                <a:solidFill>
                  <a:srgbClr val="000090"/>
                </a:solidFill>
                <a:latin typeface="+mj-lt"/>
              </a:rPr>
              <a:t> </a:t>
            </a:r>
            <a:r>
              <a:rPr lang="en-US" sz="2000" dirty="0">
                <a:solidFill>
                  <a:srgbClr val="000090"/>
                </a:solidFill>
                <a:latin typeface="+mj-lt"/>
              </a:rPr>
              <a:t>loads into one </a:t>
            </a:r>
            <a:r>
              <a:rPr lang="en-US" sz="2000" dirty="0" smtClean="0">
                <a:solidFill>
                  <a:srgbClr val="000090"/>
                </a:solidFill>
                <a:latin typeface="+mj-lt"/>
              </a:rPr>
              <a:t>bunch. </a:t>
            </a:r>
            <a:endParaRPr lang="en-US" sz="2000" dirty="0">
              <a:solidFill>
                <a:srgbClr val="000090"/>
              </a:solidFill>
              <a:latin typeface="+mj-lt"/>
            </a:endParaRPr>
          </a:p>
          <a:p>
            <a:pPr marL="0" indent="0">
              <a:buNone/>
            </a:pPr>
            <a:r>
              <a:rPr lang="en-US" sz="2000" dirty="0">
                <a:solidFill>
                  <a:srgbClr val="000090"/>
                </a:solidFill>
                <a:latin typeface="+mj-lt"/>
              </a:rPr>
              <a:t>2) In principle we then should be able to get 3.0e9 Au77+ ions per bunch at </a:t>
            </a:r>
            <a:r>
              <a:rPr lang="en-US" sz="2000" dirty="0" smtClean="0">
                <a:solidFill>
                  <a:srgbClr val="000090"/>
                </a:solidFill>
                <a:latin typeface="+mj-lt"/>
              </a:rPr>
              <a:t>AGS </a:t>
            </a:r>
            <a:r>
              <a:rPr lang="en-US" sz="2000" dirty="0">
                <a:solidFill>
                  <a:srgbClr val="000090"/>
                </a:solidFill>
                <a:latin typeface="+mj-lt"/>
              </a:rPr>
              <a:t>extraction. Factor of 1.5 increase. </a:t>
            </a:r>
          </a:p>
          <a:p>
            <a:pPr marL="0" indent="0">
              <a:buNone/>
            </a:pPr>
            <a:r>
              <a:rPr lang="en-US" sz="2000" dirty="0">
                <a:solidFill>
                  <a:srgbClr val="000090"/>
                </a:solidFill>
                <a:latin typeface="+mj-lt"/>
              </a:rPr>
              <a:t>3) Longitudinal emittance also increases by </a:t>
            </a:r>
            <a:r>
              <a:rPr lang="en-US" sz="2000" dirty="0" smtClean="0">
                <a:solidFill>
                  <a:srgbClr val="000090"/>
                </a:solidFill>
                <a:latin typeface="+mj-lt"/>
              </a:rPr>
              <a:t>a factor </a:t>
            </a:r>
            <a:r>
              <a:rPr lang="en-US" sz="2000" dirty="0">
                <a:solidFill>
                  <a:srgbClr val="000090"/>
                </a:solidFill>
                <a:latin typeface="+mj-lt"/>
              </a:rPr>
              <a:t>of 1.5. </a:t>
            </a:r>
          </a:p>
          <a:p>
            <a:pPr marL="0" indent="0">
              <a:buNone/>
            </a:pPr>
            <a:r>
              <a:rPr lang="en-US" sz="2000" dirty="0">
                <a:solidFill>
                  <a:srgbClr val="000090"/>
                </a:solidFill>
                <a:latin typeface="+mj-lt"/>
              </a:rPr>
              <a:t>4) During the relatively short development time in May 2015 we were able to merge 6 </a:t>
            </a:r>
            <a:r>
              <a:rPr lang="en-US" sz="2000" dirty="0" smtClean="0">
                <a:solidFill>
                  <a:srgbClr val="000090"/>
                </a:solidFill>
                <a:latin typeface="+mj-lt"/>
              </a:rPr>
              <a:t>bunches </a:t>
            </a:r>
            <a:r>
              <a:rPr lang="en-US" sz="2000" dirty="0">
                <a:solidFill>
                  <a:srgbClr val="000090"/>
                </a:solidFill>
                <a:latin typeface="+mj-lt"/>
              </a:rPr>
              <a:t>into 1 on the </a:t>
            </a:r>
            <a:r>
              <a:rPr lang="en-US" sz="2000" dirty="0" smtClean="0">
                <a:solidFill>
                  <a:srgbClr val="000090"/>
                </a:solidFill>
                <a:latin typeface="+mj-lt"/>
              </a:rPr>
              <a:t>AGS </a:t>
            </a:r>
            <a:r>
              <a:rPr lang="en-US" sz="2000" dirty="0">
                <a:solidFill>
                  <a:srgbClr val="000090"/>
                </a:solidFill>
                <a:latin typeface="+mj-lt"/>
              </a:rPr>
              <a:t>injection porch and achieved 2.4e9 Au77+ ions per bunch at </a:t>
            </a:r>
            <a:r>
              <a:rPr lang="en-US" sz="2000" dirty="0" smtClean="0">
                <a:solidFill>
                  <a:srgbClr val="000090"/>
                </a:solidFill>
                <a:latin typeface="+mj-lt"/>
              </a:rPr>
              <a:t>AGS </a:t>
            </a:r>
            <a:r>
              <a:rPr lang="en-US" sz="2000" dirty="0">
                <a:solidFill>
                  <a:srgbClr val="000090"/>
                </a:solidFill>
                <a:latin typeface="+mj-lt"/>
              </a:rPr>
              <a:t>extraction. </a:t>
            </a:r>
          </a:p>
          <a:p>
            <a:pPr marL="0" indent="0">
              <a:buNone/>
            </a:pPr>
            <a:r>
              <a:rPr lang="en-US" sz="2000" dirty="0">
                <a:solidFill>
                  <a:srgbClr val="000090"/>
                </a:solidFill>
                <a:latin typeface="+mj-lt"/>
              </a:rPr>
              <a:t>5) Loss during capture and early acceleration on </a:t>
            </a:r>
            <a:r>
              <a:rPr lang="en-US" sz="2000" dirty="0" smtClean="0">
                <a:solidFill>
                  <a:srgbClr val="000090"/>
                </a:solidFill>
                <a:latin typeface="+mj-lt"/>
              </a:rPr>
              <a:t>AGS </a:t>
            </a:r>
            <a:r>
              <a:rPr lang="en-US" sz="2000" dirty="0">
                <a:solidFill>
                  <a:srgbClr val="000090"/>
                </a:solidFill>
                <a:latin typeface="+mj-lt"/>
              </a:rPr>
              <a:t>injection porch was </a:t>
            </a:r>
            <a:r>
              <a:rPr lang="en-US" sz="2000" dirty="0" smtClean="0">
                <a:solidFill>
                  <a:srgbClr val="000090"/>
                </a:solidFill>
                <a:latin typeface="+mj-lt"/>
              </a:rPr>
              <a:t>substantial.</a:t>
            </a:r>
          </a:p>
          <a:p>
            <a:pPr marL="0" indent="0">
              <a:buNone/>
            </a:pPr>
            <a:r>
              <a:rPr lang="en-US" sz="2000" dirty="0" smtClean="0">
                <a:solidFill>
                  <a:srgbClr val="000090"/>
                </a:solidFill>
                <a:latin typeface="+mj-lt"/>
              </a:rPr>
              <a:t>6) It </a:t>
            </a:r>
            <a:r>
              <a:rPr lang="en-US" sz="2000" dirty="0">
                <a:solidFill>
                  <a:srgbClr val="000090"/>
                </a:solidFill>
                <a:latin typeface="+mj-lt"/>
              </a:rPr>
              <a:t>is hoped that the resonance correction will significantly reduce the capture and early acceleration loss. </a:t>
            </a:r>
          </a:p>
          <a:p>
            <a:pPr marL="0" indent="0">
              <a:buNone/>
            </a:pPr>
            <a:r>
              <a:rPr lang="en-US" sz="2000" dirty="0">
                <a:solidFill>
                  <a:srgbClr val="000090"/>
                </a:solidFill>
                <a:latin typeface="+mj-lt"/>
              </a:rPr>
              <a:t>7</a:t>
            </a:r>
            <a:r>
              <a:rPr lang="en-US" sz="2000" dirty="0" smtClean="0">
                <a:solidFill>
                  <a:srgbClr val="000090"/>
                </a:solidFill>
                <a:latin typeface="+mj-lt"/>
              </a:rPr>
              <a:t>) </a:t>
            </a:r>
            <a:r>
              <a:rPr lang="en-US" sz="2000" dirty="0">
                <a:solidFill>
                  <a:srgbClr val="000090"/>
                </a:solidFill>
                <a:latin typeface="+mj-lt"/>
              </a:rPr>
              <a:t>In order to reduce the amount of beam lost to satellite buckets we need to reduce the longitudinal emittance in Booster by a factor of 4/6. We hope that this is possible with further tuning on the longer injection porch. </a:t>
            </a:r>
          </a:p>
          <a:p>
            <a:pPr marL="0" indent="0">
              <a:buNone/>
            </a:pPr>
            <a:r>
              <a:rPr lang="en-US" sz="2000" dirty="0">
                <a:solidFill>
                  <a:srgbClr val="000090"/>
                </a:solidFill>
                <a:latin typeface="+mj-lt"/>
              </a:rPr>
              <a:t>8</a:t>
            </a:r>
            <a:r>
              <a:rPr lang="en-US" sz="2000" dirty="0" smtClean="0">
                <a:solidFill>
                  <a:srgbClr val="000090"/>
                </a:solidFill>
                <a:latin typeface="+mj-lt"/>
              </a:rPr>
              <a:t>) </a:t>
            </a:r>
            <a:r>
              <a:rPr lang="en-US" sz="2000" dirty="0">
                <a:solidFill>
                  <a:srgbClr val="000090"/>
                </a:solidFill>
                <a:latin typeface="+mj-lt"/>
              </a:rPr>
              <a:t>This would give a final merged bunch with the same longitudinal emittance as the one obtained in the standard 4 to 2 to 1 scheme. We know that the 4 to 2 to 1 merged bunch produces only small satellites (2 to 3%) and it accelerates well in </a:t>
            </a:r>
            <a:r>
              <a:rPr lang="en-US" sz="2000" dirty="0" smtClean="0">
                <a:solidFill>
                  <a:srgbClr val="000090"/>
                </a:solidFill>
                <a:latin typeface="+mj-lt"/>
              </a:rPr>
              <a:t>AGS </a:t>
            </a:r>
            <a:r>
              <a:rPr lang="en-US" sz="2000" dirty="0">
                <a:solidFill>
                  <a:srgbClr val="000090"/>
                </a:solidFill>
                <a:latin typeface="+mj-lt"/>
              </a:rPr>
              <a:t>and in RHIC. </a:t>
            </a:r>
            <a:endParaRPr lang="en-US" sz="2000" dirty="0" smtClean="0">
              <a:solidFill>
                <a:srgbClr val="000090"/>
              </a:solidFill>
              <a:latin typeface="+mj-lt"/>
            </a:endParaRPr>
          </a:p>
          <a:p>
            <a:pPr marL="0" indent="0">
              <a:buNone/>
            </a:pPr>
            <a:r>
              <a:rPr lang="en-US" sz="2000" dirty="0" smtClean="0">
                <a:solidFill>
                  <a:srgbClr val="000090"/>
                </a:solidFill>
                <a:latin typeface="+mj-lt"/>
              </a:rPr>
              <a:t>9) A new version: 12-&gt;6-&gt;2.</a:t>
            </a:r>
            <a:endParaRPr lang="en-US" sz="2000" dirty="0">
              <a:solidFill>
                <a:srgbClr val="000090"/>
              </a:solidFill>
              <a:latin typeface="+mj-lt"/>
            </a:endParaRPr>
          </a:p>
          <a:p>
            <a:pPr marL="0" indent="0">
              <a:buNone/>
            </a:pPr>
            <a:endParaRPr lang="en-US" sz="2200" dirty="0">
              <a:solidFill>
                <a:srgbClr val="000090"/>
              </a:solidFill>
              <a:latin typeface="+mj-lt"/>
            </a:endParaRPr>
          </a:p>
        </p:txBody>
      </p:sp>
    </p:spTree>
    <p:extLst>
      <p:ext uri="{BB962C8B-B14F-4D97-AF65-F5344CB8AC3E}">
        <p14:creationId xmlns:p14="http://schemas.microsoft.com/office/powerpoint/2010/main" val="1818160411"/>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24</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Observation </a:t>
            </a:r>
            <a:r>
              <a:rPr lang="en-US" sz="3200" b="1" dirty="0" smtClean="0">
                <a:solidFill>
                  <a:srgbClr val="FF0000"/>
                </a:solidFill>
              </a:rPr>
              <a:t>of 6-&gt;3-&gt;1 Bunch Merge</a:t>
            </a:r>
          </a:p>
        </p:txBody>
      </p:sp>
      <p:pic>
        <p:nvPicPr>
          <p:cNvPr id="3" name="Picture 2" descr="Screen Shot 2015-09-28 at 4.42.1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9144000" cy="5383480"/>
          </a:xfrm>
          <a:prstGeom prst="rect">
            <a:avLst/>
          </a:prstGeom>
        </p:spPr>
      </p:pic>
    </p:spTree>
    <p:extLst>
      <p:ext uri="{BB962C8B-B14F-4D97-AF65-F5344CB8AC3E}">
        <p14:creationId xmlns:p14="http://schemas.microsoft.com/office/powerpoint/2010/main" val="779674090"/>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defRPr sz="2000" b="1">
                <a:solidFill>
                  <a:schemeClr val="tx2"/>
                </a:solidFill>
                <a:latin typeface="Times New Roman" charset="0"/>
                <a:ea typeface="ＭＳ Ｐゴシック" charset="0"/>
                <a:cs typeface="ＭＳ Ｐゴシック" charset="0"/>
              </a:defRPr>
            </a:lvl1pPr>
            <a:lvl2pPr marL="742950" indent="-285750">
              <a:defRPr sz="2000" b="1">
                <a:solidFill>
                  <a:schemeClr val="tx2"/>
                </a:solidFill>
                <a:latin typeface="Times New Roman" charset="0"/>
                <a:ea typeface="ＭＳ Ｐゴシック" charset="0"/>
              </a:defRPr>
            </a:lvl2pPr>
            <a:lvl3pPr marL="1143000" indent="-228600">
              <a:defRPr sz="2000" b="1">
                <a:solidFill>
                  <a:schemeClr val="tx2"/>
                </a:solidFill>
                <a:latin typeface="Times New Roman" charset="0"/>
                <a:ea typeface="ＭＳ Ｐゴシック" charset="0"/>
              </a:defRPr>
            </a:lvl3pPr>
            <a:lvl4pPr marL="1600200" indent="-228600">
              <a:defRPr sz="2000" b="1">
                <a:solidFill>
                  <a:schemeClr val="tx2"/>
                </a:solidFill>
                <a:latin typeface="Times New Roman" charset="0"/>
                <a:ea typeface="ＭＳ Ｐゴシック" charset="0"/>
              </a:defRPr>
            </a:lvl4pPr>
            <a:lvl5pPr marL="2057400" indent="-22860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8817068A-2FDA-644A-ACD6-8D79D9324F37}" type="slidenum">
              <a:rPr lang="ja-JP" altLang="en-US" sz="1400" b="0">
                <a:solidFill>
                  <a:schemeClr val="bg2"/>
                </a:solidFill>
                <a:latin typeface="Arial" charset="0"/>
              </a:rPr>
              <a:pPr/>
              <a:t>25</a:t>
            </a:fld>
            <a:endParaRPr lang="en-US" altLang="ja-JP" sz="1400" b="0">
              <a:solidFill>
                <a:schemeClr val="bg2"/>
              </a:solidFill>
              <a:latin typeface="Arial" charset="0"/>
            </a:endParaRPr>
          </a:p>
        </p:txBody>
      </p:sp>
      <p:sp>
        <p:nvSpPr>
          <p:cNvPr id="34819" name="Rectangle 2"/>
          <p:cNvSpPr>
            <a:spLocks noGrp="1" noChangeArrowheads="1"/>
          </p:cNvSpPr>
          <p:nvPr>
            <p:ph type="title"/>
          </p:nvPr>
        </p:nvSpPr>
        <p:spPr>
          <a:xfrm>
            <a:off x="152400" y="0"/>
            <a:ext cx="8610600" cy="685800"/>
          </a:xfrm>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l" defTabSz="457200" eaLnBrk="1" hangingPunct="1">
              <a:buClr>
                <a:srgbClr val="FF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b="1" dirty="0">
                <a:solidFill>
                  <a:srgbClr val="FF0000"/>
                </a:solidFill>
                <a:latin typeface="Times New Roman" charset="0"/>
                <a:ea typeface="ＭＳ Ｐゴシック" charset="0"/>
                <a:cs typeface="ＭＳ Ｐゴシック" charset="0"/>
              </a:rPr>
              <a:t>Summary</a:t>
            </a:r>
            <a:r>
              <a:rPr lang="en-GB" sz="3600" b="1" dirty="0">
                <a:solidFill>
                  <a:srgbClr val="FF0000"/>
                </a:solidFill>
                <a:latin typeface="Times New Roman" charset="0"/>
                <a:ea typeface="ＭＳ Ｐゴシック" charset="0"/>
                <a:cs typeface="ＭＳ Ｐゴシック" charset="0"/>
              </a:rPr>
              <a:t> </a:t>
            </a:r>
          </a:p>
        </p:txBody>
      </p:sp>
      <p:sp>
        <p:nvSpPr>
          <p:cNvPr id="34820" name="Rectangle 3"/>
          <p:cNvSpPr>
            <a:spLocks noGrp="1" noChangeArrowheads="1"/>
          </p:cNvSpPr>
          <p:nvPr>
            <p:ph type="body" idx="1"/>
          </p:nvPr>
        </p:nvSpPr>
        <p:spPr>
          <a:xfrm>
            <a:off x="152400" y="609600"/>
            <a:ext cx="8991600" cy="6248400"/>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39725" indent="-339725" defTabSz="457200">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000090"/>
                </a:solidFill>
                <a:latin typeface="+mj-lt"/>
              </a:rPr>
              <a:t>OPPIS source upgrade provides more beam for Booster input, </a:t>
            </a:r>
            <a:r>
              <a:rPr lang="en-GB" sz="2400" dirty="0" smtClean="0">
                <a:solidFill>
                  <a:srgbClr val="000090"/>
                </a:solidFill>
                <a:latin typeface="+mj-lt"/>
              </a:rPr>
              <a:t>which </a:t>
            </a:r>
            <a:r>
              <a:rPr lang="en-GB" sz="2400" dirty="0" smtClean="0">
                <a:solidFill>
                  <a:srgbClr val="000090"/>
                </a:solidFill>
                <a:latin typeface="+mj-lt"/>
              </a:rPr>
              <a:t>makes the heavier scraping possible. </a:t>
            </a:r>
          </a:p>
          <a:p>
            <a:pPr marL="339725" indent="-339725" defTabSz="457200">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000090"/>
                </a:solidFill>
                <a:latin typeface="+mj-lt"/>
              </a:rPr>
              <a:t>The introduction of  partial snakes generates horizontal intrinsic resonances. They are </a:t>
            </a:r>
            <a:r>
              <a:rPr lang="en-GB" sz="2400" dirty="0">
                <a:solidFill>
                  <a:srgbClr val="000090"/>
                </a:solidFill>
                <a:latin typeface="+mj-lt"/>
              </a:rPr>
              <a:t>generally weak but could cause accumulated polarization loss if left uncorrected. </a:t>
            </a:r>
            <a:endParaRPr lang="en-GB" sz="2400" dirty="0" smtClean="0">
              <a:solidFill>
                <a:srgbClr val="000090"/>
              </a:solidFill>
              <a:latin typeface="+mj-lt"/>
            </a:endParaRPr>
          </a:p>
          <a:p>
            <a:pPr marL="339725" indent="-339725" defTabSz="457200">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000090"/>
                </a:solidFill>
                <a:latin typeface="+mj-lt"/>
              </a:rPr>
              <a:t>A </a:t>
            </a:r>
            <a:r>
              <a:rPr lang="en-GB" sz="2400" dirty="0">
                <a:solidFill>
                  <a:srgbClr val="000090"/>
                </a:solidFill>
                <a:latin typeface="+mj-lt"/>
              </a:rPr>
              <a:t>modest horizontal tune jump system has been used to overcome these weak but numerous resonances while maintaining the transverse emittances. A relative gain of </a:t>
            </a:r>
            <a:r>
              <a:rPr lang="en-GB" sz="2400" dirty="0" smtClean="0">
                <a:solidFill>
                  <a:srgbClr val="000090"/>
                </a:solidFill>
                <a:latin typeface="+mj-lt"/>
              </a:rPr>
              <a:t>10-15</a:t>
            </a:r>
            <a:r>
              <a:rPr lang="en-GB" sz="2400" dirty="0">
                <a:solidFill>
                  <a:srgbClr val="000090"/>
                </a:solidFill>
                <a:latin typeface="+mj-lt"/>
              </a:rPr>
              <a:t>% polarization has been achieved with the tune jump system. </a:t>
            </a:r>
            <a:endParaRPr lang="en-GB" sz="2400" dirty="0" smtClean="0">
              <a:solidFill>
                <a:srgbClr val="000090"/>
              </a:solidFill>
              <a:latin typeface="+mj-lt"/>
            </a:endParaRPr>
          </a:p>
          <a:p>
            <a:pPr marL="339725" indent="-339725" defTabSz="457200">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000090"/>
                </a:solidFill>
                <a:latin typeface="+mj-lt"/>
              </a:rPr>
              <a:t>The future plan is to control emittance growth in the injector chain to improve polarization.</a:t>
            </a:r>
          </a:p>
          <a:p>
            <a:pPr marL="339725" indent="-339725" defTabSz="457200">
              <a:spcBef>
                <a:spcPts val="600"/>
              </a:spcBef>
              <a:buClr>
                <a:srgbClr val="FF0000"/>
              </a:buClr>
              <a:buFont typeface="Times New Roman"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000090"/>
                </a:solidFill>
                <a:latin typeface="+mj-lt"/>
              </a:rPr>
              <a:t>EBIS source is more stable in operation. Bunch merge scheme allows us to increase bunch intensity for RHIC fill. More bunch merge is under consideration.</a:t>
            </a:r>
          </a:p>
        </p:txBody>
      </p:sp>
    </p:spTree>
    <p:extLst>
      <p:ext uri="{BB962C8B-B14F-4D97-AF65-F5344CB8AC3E}">
        <p14:creationId xmlns:p14="http://schemas.microsoft.com/office/powerpoint/2010/main" val="8299423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276600"/>
            <a:ext cx="3581400" cy="533400"/>
          </a:xfrm>
        </p:spPr>
        <p:txBody>
          <a:bodyPr/>
          <a:lstStyle/>
          <a:p>
            <a:r>
              <a:rPr lang="en-US" b="1" dirty="0" smtClean="0"/>
              <a:t>Backup Slides</a:t>
            </a:r>
            <a:endParaRPr lang="en-US" b="1" dirty="0"/>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26</a:t>
            </a:fld>
            <a:endParaRPr lang="en-US" altLang="ja-JP"/>
          </a:p>
        </p:txBody>
      </p:sp>
    </p:spTree>
    <p:extLst>
      <p:ext uri="{BB962C8B-B14F-4D97-AF65-F5344CB8AC3E}">
        <p14:creationId xmlns:p14="http://schemas.microsoft.com/office/powerpoint/2010/main" val="25266284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ja-JP" altLang="en-US"/>
              <a:t>Haixin Huang</a:t>
            </a:r>
            <a:endParaRPr lang="en-US" altLang="ja-JP"/>
          </a:p>
        </p:txBody>
      </p:sp>
      <p:sp>
        <p:nvSpPr>
          <p:cNvPr id="5" name="Slide Number Placeholder 5"/>
          <p:cNvSpPr>
            <a:spLocks noGrp="1"/>
          </p:cNvSpPr>
          <p:nvPr>
            <p:ph type="sldNum" sz="quarter" idx="12"/>
          </p:nvPr>
        </p:nvSpPr>
        <p:spPr/>
        <p:txBody>
          <a:bodyPr/>
          <a:lstStyle/>
          <a:p>
            <a:fld id="{6E8C312B-24F0-FE4D-96D7-2C7E8B0955AB}" type="slidenum">
              <a:rPr lang="ja-JP" altLang="en-US"/>
              <a:pPr/>
              <a:t>27</a:t>
            </a:fld>
            <a:endParaRPr lang="en-US" altLang="ja-JP"/>
          </a:p>
        </p:txBody>
      </p:sp>
      <p:sp>
        <p:nvSpPr>
          <p:cNvPr id="444418" name="Rectangle 2"/>
          <p:cNvSpPr>
            <a:spLocks noGrp="1" noChangeArrowheads="1"/>
          </p:cNvSpPr>
          <p:nvPr>
            <p:ph type="title"/>
          </p:nvPr>
        </p:nvSpPr>
        <p:spPr>
          <a:xfrm>
            <a:off x="228600" y="0"/>
            <a:ext cx="8458200" cy="533400"/>
          </a:xfrm>
        </p:spPr>
        <p:txBody>
          <a:bodyPr/>
          <a:lstStyle/>
          <a:p>
            <a:r>
              <a:rPr lang="en-US" sz="3200" b="1">
                <a:solidFill>
                  <a:srgbClr val="FF0000"/>
                </a:solidFill>
              </a:rPr>
              <a:t>Depolarizing Resonances in the AGS</a:t>
            </a:r>
            <a:r>
              <a:rPr lang="en-US" b="1" u="sng"/>
              <a:t>  </a:t>
            </a:r>
          </a:p>
        </p:txBody>
      </p:sp>
      <p:sp>
        <p:nvSpPr>
          <p:cNvPr id="444419" name="Rectangle 3"/>
          <p:cNvSpPr>
            <a:spLocks noGrp="1" noChangeArrowheads="1"/>
          </p:cNvSpPr>
          <p:nvPr>
            <p:ph type="body" idx="1"/>
          </p:nvPr>
        </p:nvSpPr>
        <p:spPr>
          <a:xfrm>
            <a:off x="0" y="609600"/>
            <a:ext cx="9144000" cy="5943600"/>
          </a:xfrm>
        </p:spPr>
        <p:txBody>
          <a:bodyPr/>
          <a:lstStyle/>
          <a:p>
            <a:pPr lvl="1">
              <a:lnSpc>
                <a:spcPct val="90000"/>
              </a:lnSpc>
              <a:buFont typeface="Monotype Sorts" charset="0"/>
              <a:buNone/>
            </a:pPr>
            <a:r>
              <a:rPr lang="en-US" sz="2400" b="1">
                <a:solidFill>
                  <a:srgbClr val="003399"/>
                </a:solidFill>
                <a:latin typeface="Times New Roman" charset="0"/>
              </a:rPr>
              <a:t>Imperfection Resonances</a:t>
            </a:r>
            <a:r>
              <a:rPr lang="en-US" sz="2400">
                <a:latin typeface="Times New Roman" charset="0"/>
              </a:rPr>
              <a:t>   </a:t>
            </a:r>
          </a:p>
          <a:p>
            <a:pPr>
              <a:lnSpc>
                <a:spcPct val="90000"/>
              </a:lnSpc>
              <a:buFont typeface="Monotype Sorts" charset="0"/>
              <a:buNone/>
            </a:pPr>
            <a:r>
              <a:rPr lang="en-US" sz="2400">
                <a:solidFill>
                  <a:srgbClr val="3366FF"/>
                </a:solidFill>
                <a:latin typeface="Times New Roman" charset="0"/>
                <a:sym typeface="Symbol" charset="0"/>
              </a:rPr>
              <a:t>		</a:t>
            </a:r>
            <a:r>
              <a:rPr lang="en-US" sz="2400" baseline="-25000">
                <a:solidFill>
                  <a:srgbClr val="3366FF"/>
                </a:solidFill>
                <a:latin typeface="Times New Roman" charset="0"/>
                <a:sym typeface="Symbol" charset="0"/>
              </a:rPr>
              <a:t>s</a:t>
            </a:r>
            <a:r>
              <a:rPr lang="en-US" sz="2400">
                <a:solidFill>
                  <a:srgbClr val="3366FF"/>
                </a:solidFill>
                <a:latin typeface="Times New Roman" charset="0"/>
                <a:sym typeface="Symbol" charset="0"/>
              </a:rPr>
              <a:t> </a:t>
            </a:r>
            <a:r>
              <a:rPr lang="en-US" sz="2400">
                <a:solidFill>
                  <a:srgbClr val="0000FF"/>
                </a:solidFill>
                <a:latin typeface="Times New Roman" charset="0"/>
              </a:rPr>
              <a:t>=n (integer)</a:t>
            </a:r>
            <a:r>
              <a:rPr lang="en-US" sz="2400">
                <a:latin typeface="Times New Roman" charset="0"/>
              </a:rPr>
              <a:t>   </a:t>
            </a:r>
            <a:r>
              <a:rPr lang="en-US" sz="2400">
                <a:solidFill>
                  <a:srgbClr val="3366CC"/>
                </a:solidFill>
                <a:latin typeface="Times New Roman" charset="0"/>
              </a:rPr>
              <a:t>G</a:t>
            </a:r>
            <a:r>
              <a:rPr lang="en-US" sz="2400">
                <a:solidFill>
                  <a:srgbClr val="3366CC"/>
                </a:solidFill>
                <a:latin typeface="Times New Roman" charset="0"/>
                <a:sym typeface="Symbol" charset="0"/>
              </a:rPr>
              <a:t></a:t>
            </a:r>
            <a:r>
              <a:rPr lang="en-US" sz="2400">
                <a:solidFill>
                  <a:srgbClr val="3366CC"/>
                </a:solidFill>
                <a:latin typeface="Times New Roman" charset="0"/>
              </a:rPr>
              <a:t>=5,6,</a:t>
            </a:r>
            <a:r>
              <a:rPr lang="en-US" sz="2400">
                <a:solidFill>
                  <a:srgbClr val="3366CC"/>
                </a:solidFill>
                <a:latin typeface="Tahoma"/>
              </a:rPr>
              <a:t>…</a:t>
            </a:r>
            <a:r>
              <a:rPr lang="en-US" sz="2400">
                <a:solidFill>
                  <a:srgbClr val="3366CC"/>
                </a:solidFill>
                <a:latin typeface="Times New Roman" charset="0"/>
              </a:rPr>
              <a:t>45</a:t>
            </a:r>
            <a:r>
              <a:rPr lang="en-US" sz="2400">
                <a:latin typeface="Times New Roman" charset="0"/>
              </a:rPr>
              <a:t>	</a:t>
            </a:r>
            <a:r>
              <a:rPr lang="en-US" sz="2400">
                <a:solidFill>
                  <a:srgbClr val="FF6600"/>
                </a:solidFill>
                <a:latin typeface="Times New Roman" charset="0"/>
              </a:rPr>
              <a:t>partial snake(s) </a:t>
            </a:r>
          </a:p>
          <a:p>
            <a:pPr>
              <a:lnSpc>
                <a:spcPct val="90000"/>
              </a:lnSpc>
              <a:buFont typeface="Monotype Sorts" charset="0"/>
              <a:buNone/>
            </a:pPr>
            <a:r>
              <a:rPr lang="en-US" sz="2400" b="1">
                <a:solidFill>
                  <a:srgbClr val="003399"/>
                </a:solidFill>
                <a:latin typeface="Times New Roman" charset="0"/>
              </a:rPr>
              <a:t>      Vertical Intrinsic Resonances</a:t>
            </a:r>
            <a:r>
              <a:rPr lang="en-US" sz="2400">
                <a:latin typeface="Times New Roman" charset="0"/>
              </a:rPr>
              <a:t>   </a:t>
            </a:r>
          </a:p>
          <a:p>
            <a:pPr>
              <a:lnSpc>
                <a:spcPct val="90000"/>
              </a:lnSpc>
              <a:buFont typeface="Monotype Sorts" charset="0"/>
              <a:buNone/>
            </a:pPr>
            <a:r>
              <a:rPr lang="en-US" sz="2400">
                <a:solidFill>
                  <a:srgbClr val="0000FF"/>
                </a:solidFill>
                <a:latin typeface="Times New Roman" charset="0"/>
              </a:rPr>
              <a:t>		</a:t>
            </a:r>
            <a:r>
              <a:rPr lang="en-US" sz="2400">
                <a:solidFill>
                  <a:srgbClr val="3366FF"/>
                </a:solidFill>
                <a:latin typeface="Times New Roman" charset="0"/>
                <a:sym typeface="Symbol" charset="0"/>
              </a:rPr>
              <a:t></a:t>
            </a:r>
            <a:r>
              <a:rPr lang="en-US" sz="2400" baseline="-25000">
                <a:solidFill>
                  <a:srgbClr val="3366FF"/>
                </a:solidFill>
                <a:latin typeface="Times New Roman" charset="0"/>
                <a:sym typeface="Symbol" charset="0"/>
              </a:rPr>
              <a:t>s</a:t>
            </a:r>
            <a:r>
              <a:rPr lang="en-US" sz="2400">
                <a:solidFill>
                  <a:srgbClr val="3366FF"/>
                </a:solidFill>
                <a:latin typeface="Times New Roman" charset="0"/>
                <a:sym typeface="Symbol" charset="0"/>
              </a:rPr>
              <a:t> </a:t>
            </a:r>
            <a:r>
              <a:rPr lang="en-US" sz="2400">
                <a:solidFill>
                  <a:srgbClr val="0000FF"/>
                </a:solidFill>
                <a:latin typeface="Times New Roman" charset="0"/>
              </a:rPr>
              <a:t>=kP</a:t>
            </a:r>
            <a:r>
              <a:rPr lang="en-US" sz="2400">
                <a:solidFill>
                  <a:srgbClr val="0000FF"/>
                </a:solidFill>
                <a:latin typeface="Times New Roman" charset="0"/>
                <a:sym typeface="Symbol" charset="0"/>
              </a:rPr>
              <a:t></a:t>
            </a:r>
            <a:r>
              <a:rPr lang="en-US" sz="2400" baseline="-25000">
                <a:solidFill>
                  <a:srgbClr val="0000FF"/>
                </a:solidFill>
                <a:latin typeface="Times New Roman" charset="0"/>
              </a:rPr>
              <a:t>y</a:t>
            </a:r>
            <a:r>
              <a:rPr lang="en-US" sz="2400">
                <a:solidFill>
                  <a:srgbClr val="008000"/>
                </a:solidFill>
                <a:latin typeface="Times New Roman" charset="0"/>
              </a:rPr>
              <a:t>   </a:t>
            </a:r>
          </a:p>
          <a:p>
            <a:pPr>
              <a:lnSpc>
                <a:spcPct val="90000"/>
              </a:lnSpc>
              <a:buFont typeface="Monotype Sorts" charset="0"/>
              <a:buNone/>
            </a:pPr>
            <a:r>
              <a:rPr lang="en-US" sz="2400">
                <a:solidFill>
                  <a:srgbClr val="008000"/>
                </a:solidFill>
                <a:latin typeface="Times New Roman" charset="0"/>
              </a:rPr>
              <a:t>              </a:t>
            </a:r>
            <a:r>
              <a:rPr lang="en-US" sz="2400">
                <a:solidFill>
                  <a:srgbClr val="3366CC"/>
                </a:solidFill>
                <a:latin typeface="Times New Roman" charset="0"/>
              </a:rPr>
              <a:t>Strong ones: G</a:t>
            </a:r>
            <a:r>
              <a:rPr lang="en-US" sz="2400">
                <a:solidFill>
                  <a:srgbClr val="3366CC"/>
                </a:solidFill>
                <a:latin typeface="Times New Roman" charset="0"/>
                <a:sym typeface="Symbol" charset="0"/>
              </a:rPr>
              <a:t></a:t>
            </a:r>
            <a:r>
              <a:rPr lang="en-US" sz="2400">
                <a:solidFill>
                  <a:srgbClr val="3366CC"/>
                </a:solidFill>
                <a:latin typeface="Times New Roman" charset="0"/>
              </a:rPr>
              <a:t>=0+</a:t>
            </a:r>
            <a:r>
              <a:rPr lang="en-US" sz="2400">
                <a:solidFill>
                  <a:srgbClr val="3366CC"/>
                </a:solidFill>
                <a:latin typeface="Times New Roman" charset="0"/>
                <a:sym typeface="Symbol" charset="0"/>
              </a:rPr>
              <a:t></a:t>
            </a:r>
            <a:r>
              <a:rPr lang="en-US" sz="2400" baseline="-25000">
                <a:solidFill>
                  <a:srgbClr val="3366CC"/>
                </a:solidFill>
                <a:latin typeface="Times New Roman" charset="0"/>
              </a:rPr>
              <a:t>y</a:t>
            </a:r>
            <a:r>
              <a:rPr lang="en-US" sz="2400">
                <a:solidFill>
                  <a:srgbClr val="3366CC"/>
                </a:solidFill>
                <a:latin typeface="Times New Roman" charset="0"/>
              </a:rPr>
              <a:t>,12+</a:t>
            </a:r>
            <a:r>
              <a:rPr lang="en-US" sz="2400">
                <a:solidFill>
                  <a:srgbClr val="3366CC"/>
                </a:solidFill>
                <a:latin typeface="Times New Roman" charset="0"/>
                <a:sym typeface="Symbol" charset="0"/>
              </a:rPr>
              <a:t></a:t>
            </a:r>
            <a:r>
              <a:rPr lang="en-US" sz="2400" baseline="-25000">
                <a:solidFill>
                  <a:srgbClr val="3366CC"/>
                </a:solidFill>
                <a:latin typeface="Times New Roman" charset="0"/>
              </a:rPr>
              <a:t>y</a:t>
            </a:r>
            <a:r>
              <a:rPr lang="en-US" sz="2400">
                <a:solidFill>
                  <a:srgbClr val="3366CC"/>
                </a:solidFill>
                <a:latin typeface="Times New Roman" charset="0"/>
              </a:rPr>
              <a:t>,36</a:t>
            </a:r>
            <a:r>
              <a:rPr lang="en-US" sz="2400">
                <a:solidFill>
                  <a:srgbClr val="3366CC"/>
                </a:solidFill>
                <a:latin typeface="Times New Roman" charset="0"/>
                <a:sym typeface="Symbol" charset="0"/>
              </a:rPr>
              <a:t></a:t>
            </a:r>
            <a:r>
              <a:rPr lang="en-US" sz="2400" baseline="-25000">
                <a:solidFill>
                  <a:srgbClr val="3366CC"/>
                </a:solidFill>
                <a:latin typeface="Times New Roman" charset="0"/>
              </a:rPr>
              <a:t>y</a:t>
            </a:r>
            <a:r>
              <a:rPr lang="en-US" sz="2400" baseline="-25000">
                <a:solidFill>
                  <a:srgbClr val="008000"/>
                </a:solidFill>
                <a:latin typeface="Times New Roman" charset="0"/>
              </a:rPr>
              <a:t> </a:t>
            </a:r>
            <a:r>
              <a:rPr lang="en-US" sz="2400">
                <a:solidFill>
                  <a:srgbClr val="008000"/>
                </a:solidFill>
                <a:latin typeface="Times New Roman" charset="0"/>
              </a:rPr>
              <a:t> </a:t>
            </a:r>
            <a:r>
              <a:rPr lang="en-US" sz="2400">
                <a:solidFill>
                  <a:srgbClr val="FF6600"/>
                </a:solidFill>
                <a:latin typeface="Times New Roman" charset="0"/>
              </a:rPr>
              <a:t>strong partial snakes</a:t>
            </a:r>
          </a:p>
          <a:p>
            <a:pPr>
              <a:lnSpc>
                <a:spcPct val="90000"/>
              </a:lnSpc>
              <a:buFont typeface="Monotype Sorts" charset="0"/>
              <a:buNone/>
            </a:pPr>
            <a:r>
              <a:rPr lang="en-US" sz="2400">
                <a:solidFill>
                  <a:srgbClr val="0066FF"/>
                </a:solidFill>
                <a:latin typeface="Times New Roman" charset="0"/>
                <a:sym typeface="Symbol" charset="0"/>
              </a:rPr>
              <a:t>    Note: with two partial snakes in the AGS, P=1. There are a lot weak intrinsic resonances as the result.</a:t>
            </a:r>
          </a:p>
          <a:p>
            <a:pPr>
              <a:lnSpc>
                <a:spcPct val="90000"/>
              </a:lnSpc>
              <a:buFont typeface="Monotype Sorts" charset="0"/>
              <a:buNone/>
            </a:pPr>
            <a:r>
              <a:rPr lang="en-US" sz="2400">
                <a:latin typeface="Times New Roman" charset="0"/>
              </a:rPr>
              <a:t>      </a:t>
            </a:r>
            <a:r>
              <a:rPr lang="en-US" sz="2400" b="1">
                <a:solidFill>
                  <a:srgbClr val="003399"/>
                </a:solidFill>
                <a:latin typeface="Times New Roman" charset="0"/>
              </a:rPr>
              <a:t>Horizontal Intrinsic Resonances</a:t>
            </a:r>
            <a:r>
              <a:rPr lang="en-US" sz="2400">
                <a:latin typeface="Times New Roman" charset="0"/>
              </a:rPr>
              <a:t>	       </a:t>
            </a:r>
          </a:p>
          <a:p>
            <a:pPr>
              <a:lnSpc>
                <a:spcPct val="90000"/>
              </a:lnSpc>
              <a:buFont typeface="Monotype Sorts" charset="0"/>
              <a:buNone/>
            </a:pPr>
            <a:r>
              <a:rPr lang="en-US" sz="2400">
                <a:latin typeface="Times New Roman" charset="0"/>
              </a:rPr>
              <a:t>           </a:t>
            </a:r>
            <a:r>
              <a:rPr lang="en-US" sz="2400">
                <a:solidFill>
                  <a:srgbClr val="0000FF"/>
                </a:solidFill>
                <a:latin typeface="Times New Roman" charset="0"/>
              </a:rPr>
              <a:t>1. non-vertical stable spin direction due to strong partial snake.</a:t>
            </a:r>
          </a:p>
          <a:p>
            <a:pPr>
              <a:lnSpc>
                <a:spcPct val="90000"/>
              </a:lnSpc>
              <a:buFont typeface="Monotype Sorts" charset="0"/>
              <a:buNone/>
            </a:pPr>
            <a:r>
              <a:rPr lang="en-US" sz="2400">
                <a:solidFill>
                  <a:srgbClr val="0000FF"/>
                </a:solidFill>
                <a:latin typeface="Times New Roman" charset="0"/>
              </a:rPr>
              <a:t>           2. betatron motion coupled to the vertical betatron motion by coupling elements: solenoid, helical magnet. </a:t>
            </a:r>
            <a:endParaRPr lang="en-US" sz="2400">
              <a:latin typeface="Times New Roman" charset="0"/>
            </a:endParaRPr>
          </a:p>
          <a:p>
            <a:pPr>
              <a:lnSpc>
                <a:spcPct val="90000"/>
              </a:lnSpc>
              <a:buFont typeface="Monotype Sorts" charset="0"/>
              <a:buNone/>
            </a:pPr>
            <a:r>
              <a:rPr lang="en-US" sz="2400">
                <a:solidFill>
                  <a:srgbClr val="3366FF"/>
                </a:solidFill>
                <a:latin typeface="Times New Roman" charset="0"/>
                <a:sym typeface="Symbol" charset="0"/>
              </a:rPr>
              <a:t>		</a:t>
            </a:r>
            <a:r>
              <a:rPr lang="en-US" sz="2400" baseline="-25000">
                <a:solidFill>
                  <a:srgbClr val="3366FF"/>
                </a:solidFill>
                <a:latin typeface="Times New Roman" charset="0"/>
                <a:sym typeface="Symbol" charset="0"/>
              </a:rPr>
              <a:t>s</a:t>
            </a:r>
            <a:r>
              <a:rPr lang="en-US" sz="2400">
                <a:solidFill>
                  <a:srgbClr val="3366FF"/>
                </a:solidFill>
                <a:latin typeface="Times New Roman" charset="0"/>
                <a:sym typeface="Symbol" charset="0"/>
              </a:rPr>
              <a:t> </a:t>
            </a:r>
            <a:r>
              <a:rPr lang="en-US" sz="2400">
                <a:solidFill>
                  <a:srgbClr val="0000FF"/>
                </a:solidFill>
                <a:latin typeface="Times New Roman" charset="0"/>
              </a:rPr>
              <a:t>=k</a:t>
            </a:r>
            <a:r>
              <a:rPr lang="en-US" sz="2400">
                <a:solidFill>
                  <a:srgbClr val="0000FF"/>
                </a:solidFill>
                <a:latin typeface="Times New Roman" charset="0"/>
                <a:sym typeface="Symbol" charset="0"/>
              </a:rPr>
              <a:t></a:t>
            </a:r>
            <a:r>
              <a:rPr lang="en-US" sz="2400" baseline="-25000">
                <a:solidFill>
                  <a:srgbClr val="0000FF"/>
                </a:solidFill>
                <a:latin typeface="Times New Roman" charset="0"/>
              </a:rPr>
              <a:t>x</a:t>
            </a:r>
            <a:r>
              <a:rPr lang="en-US" sz="2400">
                <a:solidFill>
                  <a:srgbClr val="008000"/>
                </a:solidFill>
                <a:latin typeface="Times New Roman" charset="0"/>
              </a:rPr>
              <a:t>   </a:t>
            </a:r>
            <a:r>
              <a:rPr lang="en-US" sz="2400">
                <a:latin typeface="Times New Roman" charset="0"/>
              </a:rPr>
              <a:t>	</a:t>
            </a:r>
            <a:r>
              <a:rPr lang="en-US" sz="2400">
                <a:solidFill>
                  <a:srgbClr val="FF9900"/>
                </a:solidFill>
                <a:latin typeface="Times New Roman" charset="0"/>
              </a:rPr>
              <a:t>fast crossing speed, strong partial snakes</a:t>
            </a:r>
            <a:r>
              <a:rPr lang="en-US" sz="2400">
                <a:solidFill>
                  <a:srgbClr val="FF6600"/>
                </a:solidFill>
                <a:latin typeface="Times New Roman" charset="0"/>
              </a:rPr>
              <a:t> </a:t>
            </a:r>
            <a:r>
              <a:rPr lang="en-US" sz="2400">
                <a:solidFill>
                  <a:srgbClr val="0000FF"/>
                </a:solidFill>
              </a:rPr>
              <a:t>	</a:t>
            </a:r>
            <a:endParaRPr lang="en-US" sz="2400"/>
          </a:p>
          <a:p>
            <a:pPr>
              <a:lnSpc>
                <a:spcPct val="90000"/>
              </a:lnSpc>
              <a:buFont typeface="Monotype Sorts" charset="0"/>
              <a:buNone/>
            </a:pPr>
            <a:r>
              <a:rPr lang="en-US" sz="2400" b="1">
                <a:solidFill>
                  <a:srgbClr val="003399"/>
                </a:solidFill>
                <a:latin typeface="Times New Roman" charset="0"/>
              </a:rPr>
              <a:t>      Partial Snake  Resonances</a:t>
            </a:r>
            <a:r>
              <a:rPr lang="en-US" sz="2400">
                <a:latin typeface="Times New Roman" charset="0"/>
              </a:rPr>
              <a:t>   </a:t>
            </a:r>
          </a:p>
          <a:p>
            <a:pPr>
              <a:lnSpc>
                <a:spcPct val="90000"/>
              </a:lnSpc>
              <a:buFont typeface="Monotype Sorts" charset="0"/>
              <a:buNone/>
            </a:pPr>
            <a:r>
              <a:rPr lang="en-US" sz="2400">
                <a:latin typeface="Times New Roman" charset="0"/>
              </a:rPr>
              <a:t>              </a:t>
            </a:r>
            <a:r>
              <a:rPr lang="en-US" sz="2400">
                <a:solidFill>
                  <a:srgbClr val="0000FF"/>
                </a:solidFill>
                <a:latin typeface="Times New Roman" charset="0"/>
              </a:rPr>
              <a:t>strength proportional to nearby intrinsic resonance strength.</a:t>
            </a:r>
            <a:endParaRPr lang="en-US" sz="2400">
              <a:latin typeface="Times New Roman" charset="0"/>
            </a:endParaRPr>
          </a:p>
          <a:p>
            <a:pPr>
              <a:lnSpc>
                <a:spcPct val="90000"/>
              </a:lnSpc>
              <a:buFont typeface="Monotype Sorts" charset="0"/>
              <a:buNone/>
            </a:pPr>
            <a:r>
              <a:rPr lang="en-US" sz="2400">
                <a:solidFill>
                  <a:srgbClr val="3366FF"/>
                </a:solidFill>
                <a:latin typeface="Times New Roman" charset="0"/>
                <a:sym typeface="Symbol" charset="0"/>
              </a:rPr>
              <a:t>		</a:t>
            </a:r>
            <a:r>
              <a:rPr lang="en-US" sz="2400" baseline="-25000">
                <a:solidFill>
                  <a:srgbClr val="3366FF"/>
                </a:solidFill>
                <a:latin typeface="Times New Roman" charset="0"/>
                <a:sym typeface="Symbol" charset="0"/>
              </a:rPr>
              <a:t>s</a:t>
            </a:r>
            <a:r>
              <a:rPr lang="en-US" sz="2400">
                <a:solidFill>
                  <a:srgbClr val="3366FF"/>
                </a:solidFill>
                <a:latin typeface="Times New Roman" charset="0"/>
                <a:sym typeface="Symbol" charset="0"/>
              </a:rPr>
              <a:t> </a:t>
            </a:r>
            <a:r>
              <a:rPr lang="en-US" sz="2400">
                <a:solidFill>
                  <a:srgbClr val="0000FF"/>
                </a:solidFill>
                <a:latin typeface="Times New Roman" charset="0"/>
              </a:rPr>
              <a:t>=kP</a:t>
            </a:r>
            <a:r>
              <a:rPr lang="en-US" sz="2400">
                <a:solidFill>
                  <a:srgbClr val="0000FF"/>
                </a:solidFill>
                <a:latin typeface="Times New Roman" charset="0"/>
                <a:sym typeface="Symbol" charset="0"/>
              </a:rPr>
              <a:t>m</a:t>
            </a:r>
            <a:r>
              <a:rPr lang="en-US" sz="2400" baseline="-25000">
                <a:solidFill>
                  <a:srgbClr val="0000FF"/>
                </a:solidFill>
                <a:latin typeface="Times New Roman" charset="0"/>
              </a:rPr>
              <a:t>y</a:t>
            </a:r>
            <a:r>
              <a:rPr lang="en-US" sz="2400">
                <a:solidFill>
                  <a:srgbClr val="008000"/>
                </a:solidFill>
                <a:latin typeface="Times New Roman" charset="0"/>
              </a:rPr>
              <a:t>   ,</a:t>
            </a:r>
            <a:r>
              <a:rPr lang="en-US" sz="2400">
                <a:solidFill>
                  <a:srgbClr val="3366CC"/>
                </a:solidFill>
                <a:latin typeface="Times New Roman" charset="0"/>
              </a:rPr>
              <a:t> m&gt;1</a:t>
            </a:r>
            <a:r>
              <a:rPr lang="en-US" sz="2400">
                <a:solidFill>
                  <a:srgbClr val="008000"/>
                </a:solidFill>
                <a:latin typeface="Times New Roman" charset="0"/>
              </a:rPr>
              <a:t>  </a:t>
            </a:r>
            <a:r>
              <a:rPr lang="en-US" sz="2400">
                <a:solidFill>
                  <a:srgbClr val="FF6600"/>
                </a:solidFill>
                <a:latin typeface="Times New Roman" charset="0"/>
              </a:rPr>
              <a:t>avoid the resonance tunes</a:t>
            </a:r>
          </a:p>
          <a:p>
            <a:pPr>
              <a:lnSpc>
                <a:spcPct val="90000"/>
              </a:lnSpc>
            </a:pPr>
            <a:endParaRPr lang="en-US" sz="2400"/>
          </a:p>
        </p:txBody>
      </p:sp>
    </p:spTree>
    <p:extLst>
      <p:ext uri="{BB962C8B-B14F-4D97-AF65-F5344CB8AC3E}">
        <p14:creationId xmlns:p14="http://schemas.microsoft.com/office/powerpoint/2010/main" val="10249978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ja-JP" altLang="en-US"/>
              <a:t>Haixin Huang</a:t>
            </a:r>
            <a:endParaRPr lang="en-US" altLang="ja-JP"/>
          </a:p>
        </p:txBody>
      </p:sp>
      <p:sp>
        <p:nvSpPr>
          <p:cNvPr id="18" name="Slide Number Placeholder 6"/>
          <p:cNvSpPr>
            <a:spLocks noGrp="1"/>
          </p:cNvSpPr>
          <p:nvPr>
            <p:ph type="sldNum" sz="quarter" idx="12"/>
          </p:nvPr>
        </p:nvSpPr>
        <p:spPr/>
        <p:txBody>
          <a:bodyPr/>
          <a:lstStyle/>
          <a:p>
            <a:fld id="{F227790F-5C42-F244-B8DB-4EEA8755AE98}" type="slidenum">
              <a:rPr lang="ja-JP" altLang="en-US"/>
              <a:pPr/>
              <a:t>28</a:t>
            </a:fld>
            <a:endParaRPr lang="en-US" altLang="ja-JP"/>
          </a:p>
        </p:txBody>
      </p:sp>
      <p:sp>
        <p:nvSpPr>
          <p:cNvPr id="480258" name="Rectangle 2"/>
          <p:cNvSpPr>
            <a:spLocks noGrp="1" noChangeArrowheads="1"/>
          </p:cNvSpPr>
          <p:nvPr>
            <p:ph type="title"/>
          </p:nvPr>
        </p:nvSpPr>
        <p:spPr>
          <a:xfrm>
            <a:off x="304800" y="304800"/>
            <a:ext cx="8610600" cy="495300"/>
          </a:xfrm>
          <a:no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b="1">
                <a:solidFill>
                  <a:srgbClr val="FF0000"/>
                </a:solidFill>
              </a:rPr>
              <a:t>Spin tune with two partial snakes</a:t>
            </a:r>
          </a:p>
        </p:txBody>
      </p:sp>
      <p:pic>
        <p:nvPicPr>
          <p:cNvPr id="480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848600" cy="385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0261" name="Text Box 5"/>
          <p:cNvSpPr txBox="1">
            <a:spLocks noChangeArrowheads="1"/>
          </p:cNvSpPr>
          <p:nvPr/>
        </p:nvSpPr>
        <p:spPr bwMode="auto">
          <a:xfrm>
            <a:off x="838200" y="5554663"/>
            <a:ext cx="5570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rgbClr val="0033CC"/>
                </a:solidFill>
                <a:latin typeface="Garamond" charset="0"/>
              </a:rPr>
              <a:t>Spin tune gap modulation of the period of 3 units of G</a:t>
            </a:r>
            <a:r>
              <a:rPr lang="en-US" sz="1800" b="1">
                <a:solidFill>
                  <a:srgbClr val="0033CC"/>
                </a:solidFill>
                <a:latin typeface="Symbol" charset="0"/>
              </a:rPr>
              <a:t>g</a:t>
            </a:r>
            <a:r>
              <a:rPr lang="en-US" sz="1800" b="1">
                <a:solidFill>
                  <a:srgbClr val="0033CC"/>
                </a:solidFill>
                <a:latin typeface="Garamond" charset="0"/>
              </a:rPr>
              <a:t>:</a:t>
            </a:r>
          </a:p>
        </p:txBody>
      </p:sp>
      <p:sp>
        <p:nvSpPr>
          <p:cNvPr id="480262" name="Text Box 6"/>
          <p:cNvSpPr txBox="1">
            <a:spLocks noChangeArrowheads="1"/>
          </p:cNvSpPr>
          <p:nvPr/>
        </p:nvSpPr>
        <p:spPr bwMode="auto">
          <a:xfrm rot="16200000">
            <a:off x="6437312" y="3392488"/>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tx1"/>
                </a:solidFill>
              </a:rPr>
              <a:t>Extraction</a:t>
            </a:r>
          </a:p>
        </p:txBody>
      </p:sp>
      <p:sp>
        <p:nvSpPr>
          <p:cNvPr id="480263" name="Text Box 7"/>
          <p:cNvSpPr txBox="1">
            <a:spLocks noChangeArrowheads="1"/>
          </p:cNvSpPr>
          <p:nvPr/>
        </p:nvSpPr>
        <p:spPr bwMode="auto">
          <a:xfrm>
            <a:off x="5029200" y="8382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tx1"/>
                </a:solidFill>
              </a:rPr>
              <a:t>36+</a:t>
            </a:r>
            <a:r>
              <a:rPr lang="en-US" sz="2400">
                <a:solidFill>
                  <a:schemeClr val="tx1"/>
                </a:solidFill>
                <a:latin typeface="Symbol" charset="0"/>
              </a:rPr>
              <a:t>n</a:t>
            </a:r>
            <a:r>
              <a:rPr lang="en-US" sz="2400" baseline="-25000">
                <a:solidFill>
                  <a:schemeClr val="tx1"/>
                </a:solidFill>
              </a:rPr>
              <a:t>y</a:t>
            </a:r>
            <a:r>
              <a:rPr lang="en-US" sz="2400">
                <a:solidFill>
                  <a:schemeClr val="tx1"/>
                </a:solidFill>
              </a:rPr>
              <a:t> intrinsic resonance</a:t>
            </a:r>
          </a:p>
        </p:txBody>
      </p:sp>
      <p:sp>
        <p:nvSpPr>
          <p:cNvPr id="480264" name="Line 8"/>
          <p:cNvSpPr>
            <a:spLocks noChangeShapeType="1"/>
          </p:cNvSpPr>
          <p:nvPr/>
        </p:nvSpPr>
        <p:spPr bwMode="auto">
          <a:xfrm flipV="1">
            <a:off x="7162800" y="2209800"/>
            <a:ext cx="1588" cy="65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65" name="Text Box 9"/>
          <p:cNvSpPr txBox="1">
            <a:spLocks noChangeArrowheads="1"/>
          </p:cNvSpPr>
          <p:nvPr/>
        </p:nvSpPr>
        <p:spPr bwMode="auto">
          <a:xfrm>
            <a:off x="3733800" y="5183188"/>
            <a:ext cx="53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tx1"/>
                </a:solidFill>
              </a:rPr>
              <a:t>G</a:t>
            </a:r>
            <a:r>
              <a:rPr lang="en-US" sz="2400">
                <a:solidFill>
                  <a:schemeClr val="tx1"/>
                </a:solidFill>
                <a:latin typeface="Symbol" charset="0"/>
              </a:rPr>
              <a:t>g</a:t>
            </a:r>
          </a:p>
        </p:txBody>
      </p:sp>
      <p:sp>
        <p:nvSpPr>
          <p:cNvPr id="480266" name="Line 10"/>
          <p:cNvSpPr>
            <a:spLocks noChangeShapeType="1"/>
          </p:cNvSpPr>
          <p:nvPr/>
        </p:nvSpPr>
        <p:spPr bwMode="auto">
          <a:xfrm>
            <a:off x="914400" y="1981200"/>
            <a:ext cx="7620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0267" name="Text Box 11"/>
          <p:cNvSpPr txBox="1">
            <a:spLocks noChangeArrowheads="1"/>
          </p:cNvSpPr>
          <p:nvPr/>
        </p:nvSpPr>
        <p:spPr bwMode="auto">
          <a:xfrm>
            <a:off x="1143000" y="1143000"/>
            <a:ext cx="3111500" cy="366713"/>
          </a:xfrm>
          <a:prstGeom prst="rect">
            <a:avLst/>
          </a:prstGeom>
          <a:noFill/>
          <a:ln>
            <a:noFill/>
          </a:ln>
          <a:effectLst/>
          <a:extLst>
            <a:ext uri="{909E8E84-426E-40dd-AFC4-6F175D3DCCD1}">
              <a14:hiddenFill xmlns:a14="http://schemas.microsoft.com/office/drawing/2010/main">
                <a:solidFill>
                  <a:srgbClr val="CC99FF">
                    <a:alpha val="41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tx1"/>
                </a:solidFill>
              </a:rPr>
              <a:t>Fractional vertical betatron tune</a:t>
            </a:r>
          </a:p>
        </p:txBody>
      </p:sp>
      <p:sp>
        <p:nvSpPr>
          <p:cNvPr id="480268" name="Line 12"/>
          <p:cNvSpPr>
            <a:spLocks noChangeShapeType="1"/>
          </p:cNvSpPr>
          <p:nvPr/>
        </p:nvSpPr>
        <p:spPr bwMode="auto">
          <a:xfrm flipH="1">
            <a:off x="2514600" y="1752600"/>
            <a:ext cx="90488" cy="187325"/>
          </a:xfrm>
          <a:prstGeom prst="line">
            <a:avLst/>
          </a:prstGeom>
          <a:noFill/>
          <a:ln w="38100">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69" name="Line 13"/>
          <p:cNvSpPr>
            <a:spLocks noChangeShapeType="1"/>
          </p:cNvSpPr>
          <p:nvPr/>
        </p:nvSpPr>
        <p:spPr bwMode="auto">
          <a:xfrm>
            <a:off x="6477000" y="1295400"/>
            <a:ext cx="1588" cy="1028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70" name="Text Box 14"/>
          <p:cNvSpPr txBox="1">
            <a:spLocks noChangeArrowheads="1"/>
          </p:cNvSpPr>
          <p:nvPr/>
        </p:nvSpPr>
        <p:spPr bwMode="auto">
          <a:xfrm rot="16200000">
            <a:off x="1073943" y="3345657"/>
            <a:ext cx="2151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rgbClr val="FF3300"/>
                </a:solidFill>
                <a:latin typeface="Garamond" charset="0"/>
              </a:rPr>
              <a:t>Vertical component </a:t>
            </a:r>
          </a:p>
          <a:p>
            <a:r>
              <a:rPr lang="en-US" sz="1800" b="1">
                <a:solidFill>
                  <a:srgbClr val="FF3300"/>
                </a:solidFill>
                <a:latin typeface="Garamond" charset="0"/>
              </a:rPr>
              <a:t>of stable spin</a:t>
            </a:r>
          </a:p>
        </p:txBody>
      </p:sp>
      <p:sp>
        <p:nvSpPr>
          <p:cNvPr id="480273" name="Line 17"/>
          <p:cNvSpPr>
            <a:spLocks noChangeShapeType="1"/>
          </p:cNvSpPr>
          <p:nvPr/>
        </p:nvSpPr>
        <p:spPr bwMode="auto">
          <a:xfrm flipV="1">
            <a:off x="2133600" y="2286000"/>
            <a:ext cx="268288" cy="46672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480274" name="Object 18"/>
          <p:cNvGraphicFramePr>
            <a:graphicFrameLocks noGrp="1" noChangeAspect="1"/>
          </p:cNvGraphicFramePr>
          <p:nvPr>
            <p:ph sz="half" idx="1"/>
          </p:nvPr>
        </p:nvGraphicFramePr>
        <p:xfrm>
          <a:off x="1676400" y="5867400"/>
          <a:ext cx="6683375" cy="773113"/>
        </p:xfrm>
        <a:graphic>
          <a:graphicData uri="http://schemas.openxmlformats.org/presentationml/2006/ole">
            <mc:AlternateContent xmlns:mc="http://schemas.openxmlformats.org/markup-compatibility/2006">
              <mc:Choice xmlns:v="urn:schemas-microsoft-com:vml" Requires="v">
                <p:oleObj spid="_x0000_s12308" name="Equation" r:id="rId4" imgW="3403440" imgH="393480" progId="Equation.3">
                  <p:embed/>
                </p:oleObj>
              </mc:Choice>
              <mc:Fallback>
                <p:oleObj name="Equation" r:id="rId4" imgW="34034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867400"/>
                        <a:ext cx="6683375" cy="7731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80275" name="Text Box 19"/>
          <p:cNvSpPr txBox="1">
            <a:spLocks noChangeArrowheads="1"/>
          </p:cNvSpPr>
          <p:nvPr/>
        </p:nvSpPr>
        <p:spPr bwMode="auto">
          <a:xfrm rot="10800000">
            <a:off x="0" y="1143000"/>
            <a:ext cx="488950"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r>
              <a:rPr lang="en-US" b="1">
                <a:solidFill>
                  <a:srgbClr val="000066"/>
                </a:solidFill>
              </a:rPr>
              <a:t>Fractional Vertical Tune and Spin Tune</a:t>
            </a:r>
          </a:p>
        </p:txBody>
      </p:sp>
    </p:spTree>
    <p:extLst>
      <p:ext uri="{BB962C8B-B14F-4D97-AF65-F5344CB8AC3E}">
        <p14:creationId xmlns:p14="http://schemas.microsoft.com/office/powerpoint/2010/main" val="331144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685800"/>
            <a:ext cx="8382000" cy="5751513"/>
          </a:xfrm>
          <a:ln w="3175">
            <a:solidFill>
              <a:schemeClr val="tx1"/>
            </a:solidFill>
            <a:miter lim="800000"/>
            <a:headEnd/>
            <a:tailEnd/>
          </a:ln>
        </p:spPr>
      </p:pic>
      <p:sp>
        <p:nvSpPr>
          <p:cNvPr id="477187" name="Text Box 3"/>
          <p:cNvSpPr>
            <a:spLocks noGrp="1" noChangeArrowheads="1"/>
          </p:cNvSpPr>
          <p:nvPr>
            <p:ph type="title"/>
          </p:nvPr>
        </p:nvSpPr>
        <p:spPr>
          <a:xfrm>
            <a:off x="29186" y="76200"/>
            <a:ext cx="8962414" cy="609600"/>
          </a:xfrm>
          <a:solidFill>
            <a:schemeClr val="bg1"/>
          </a:solidFill>
          <a:ln w="3175">
            <a:noFill/>
            <a:miter lim="800000"/>
            <a:headEnd/>
            <a:tailEnd/>
          </a:ln>
        </p:spPr>
        <p:txBody>
          <a:bodyPr/>
          <a:lstStyle/>
          <a:p>
            <a:pPr eaLnBrk="1" hangingPunct="1"/>
            <a:r>
              <a:rPr lang="en-US" sz="2800" b="1" dirty="0" smtClean="0">
                <a:solidFill>
                  <a:srgbClr val="FF0000"/>
                </a:solidFill>
                <a:cs typeface="Arial" charset="0"/>
              </a:rPr>
              <a:t>The OPPIS  </a:t>
            </a:r>
            <a:r>
              <a:rPr lang="en-US" sz="2800" b="1" dirty="0" smtClean="0">
                <a:solidFill>
                  <a:srgbClr val="FF0000"/>
                </a:solidFill>
                <a:cs typeface="Arial" charset="0"/>
              </a:rPr>
              <a:t>Upgrade </a:t>
            </a:r>
            <a:r>
              <a:rPr lang="en-US" sz="2800" b="1" dirty="0" smtClean="0">
                <a:solidFill>
                  <a:srgbClr val="FF0000"/>
                </a:solidFill>
                <a:cs typeface="Arial" charset="0"/>
              </a:rPr>
              <a:t>with</a:t>
            </a:r>
            <a:r>
              <a:rPr lang="en-US" sz="2800" b="1" dirty="0">
                <a:solidFill>
                  <a:srgbClr val="FF0000"/>
                </a:solidFill>
                <a:cs typeface="Arial" charset="0"/>
              </a:rPr>
              <a:t> </a:t>
            </a:r>
            <a:r>
              <a:rPr lang="en-US" sz="2800" b="1" dirty="0" smtClean="0">
                <a:solidFill>
                  <a:srgbClr val="FF0000"/>
                </a:solidFill>
                <a:cs typeface="Arial" charset="0"/>
              </a:rPr>
              <a:t>Atomic </a:t>
            </a:r>
            <a:r>
              <a:rPr lang="en-US" sz="2800" b="1" dirty="0">
                <a:solidFill>
                  <a:srgbClr val="FF0000"/>
                </a:solidFill>
                <a:cs typeface="Arial" charset="0"/>
              </a:rPr>
              <a:t>H</a:t>
            </a:r>
            <a:r>
              <a:rPr lang="en-US" sz="2800" b="1" dirty="0" smtClean="0">
                <a:solidFill>
                  <a:srgbClr val="FF0000"/>
                </a:solidFill>
                <a:cs typeface="Arial" charset="0"/>
              </a:rPr>
              <a:t>ydrogen </a:t>
            </a:r>
            <a:r>
              <a:rPr lang="en-US" sz="2800" b="1" dirty="0">
                <a:solidFill>
                  <a:srgbClr val="FF0000"/>
                </a:solidFill>
                <a:cs typeface="Arial" charset="0"/>
              </a:rPr>
              <a:t>I</a:t>
            </a:r>
            <a:r>
              <a:rPr lang="en-US" sz="2800" b="1" dirty="0" smtClean="0">
                <a:solidFill>
                  <a:srgbClr val="FF0000"/>
                </a:solidFill>
                <a:cs typeface="Arial" charset="0"/>
              </a:rPr>
              <a:t>njector</a:t>
            </a:r>
            <a:endParaRPr lang="en-US" sz="2800" b="1" dirty="0">
              <a:solidFill>
                <a:srgbClr val="FF0000"/>
              </a:solidFill>
              <a:cs typeface="Arial" charset="0"/>
            </a:endParaRPr>
          </a:p>
        </p:txBody>
      </p:sp>
      <p:sp>
        <p:nvSpPr>
          <p:cNvPr id="477188" name="Text Box 5"/>
          <p:cNvSpPr txBox="1">
            <a:spLocks noChangeArrowheads="1"/>
          </p:cNvSpPr>
          <p:nvPr/>
        </p:nvSpPr>
        <p:spPr bwMode="auto">
          <a:xfrm>
            <a:off x="0" y="6349858"/>
            <a:ext cx="9144000" cy="5222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2800" dirty="0">
                <a:solidFill>
                  <a:srgbClr val="800000"/>
                </a:solidFill>
                <a:latin typeface="+mj-lt"/>
              </a:rPr>
              <a:t>BNL - BINP, </a:t>
            </a:r>
            <a:r>
              <a:rPr lang="en-US" sz="2800" dirty="0" err="1">
                <a:solidFill>
                  <a:srgbClr val="800000"/>
                </a:solidFill>
                <a:latin typeface="+mj-lt"/>
              </a:rPr>
              <a:t>Novosibisk</a:t>
            </a:r>
            <a:r>
              <a:rPr lang="en-US" sz="2800" dirty="0">
                <a:solidFill>
                  <a:srgbClr val="800000"/>
                </a:solidFill>
                <a:latin typeface="+mj-lt"/>
              </a:rPr>
              <a:t>, INR, Moscow- collaboration</a:t>
            </a:r>
          </a:p>
        </p:txBody>
      </p:sp>
    </p:spTree>
    <p:extLst>
      <p:ext uri="{BB962C8B-B14F-4D97-AF65-F5344CB8AC3E}">
        <p14:creationId xmlns:p14="http://schemas.microsoft.com/office/powerpoint/2010/main" val="10787030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9114" y="152400"/>
            <a:ext cx="9134886" cy="609600"/>
          </a:xfrm>
          <a:ln w="3175">
            <a:noFill/>
            <a:miter lim="800000"/>
            <a:headEnd/>
            <a:tailEnd/>
          </a:ln>
        </p:spPr>
        <p:txBody>
          <a:bodyPr/>
          <a:lstStyle/>
          <a:p>
            <a:r>
              <a:rPr lang="en-US" sz="3200" b="1" dirty="0">
                <a:solidFill>
                  <a:srgbClr val="FF0000"/>
                </a:solidFill>
                <a:cs typeface="Arial" charset="0"/>
              </a:rPr>
              <a:t>New </a:t>
            </a:r>
            <a:r>
              <a:rPr lang="en-US" sz="3200" b="1" dirty="0" smtClean="0">
                <a:solidFill>
                  <a:srgbClr val="FF0000"/>
                </a:solidFill>
                <a:cs typeface="Arial" charset="0"/>
              </a:rPr>
              <a:t>Generation </a:t>
            </a:r>
            <a:r>
              <a:rPr lang="en-US" sz="3200" b="1" dirty="0">
                <a:solidFill>
                  <a:srgbClr val="FF0000"/>
                </a:solidFill>
                <a:cs typeface="Arial" charset="0"/>
              </a:rPr>
              <a:t>OPPIS with </a:t>
            </a:r>
            <a:r>
              <a:rPr lang="en-US" sz="3200" b="1" dirty="0" smtClean="0">
                <a:solidFill>
                  <a:srgbClr val="FF0000"/>
                </a:solidFill>
                <a:cs typeface="Arial" charset="0"/>
              </a:rPr>
              <a:t>Atomic </a:t>
            </a:r>
            <a:r>
              <a:rPr lang="en-US" sz="3200" b="1" dirty="0">
                <a:solidFill>
                  <a:srgbClr val="FF0000"/>
                </a:solidFill>
                <a:cs typeface="Arial" charset="0"/>
              </a:rPr>
              <a:t>H</a:t>
            </a:r>
            <a:r>
              <a:rPr lang="en-US" sz="3200" b="1" baseline="30000" dirty="0">
                <a:solidFill>
                  <a:srgbClr val="FF0000"/>
                </a:solidFill>
                <a:cs typeface="Arial" charset="0"/>
              </a:rPr>
              <a:t>0</a:t>
            </a:r>
            <a:r>
              <a:rPr lang="en-US" sz="3200" b="1" dirty="0">
                <a:solidFill>
                  <a:srgbClr val="FF0000"/>
                </a:solidFill>
                <a:cs typeface="Arial" charset="0"/>
              </a:rPr>
              <a:t> injector</a:t>
            </a:r>
          </a:p>
        </p:txBody>
      </p:sp>
      <p:pic>
        <p:nvPicPr>
          <p:cNvPr id="4812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95600" y="2133600"/>
            <a:ext cx="5867400" cy="3106738"/>
          </a:xfrm>
        </p:spPr>
      </p:pic>
      <p:sp>
        <p:nvSpPr>
          <p:cNvPr id="481284" name="Text Box 25"/>
          <p:cNvSpPr txBox="1">
            <a:spLocks noChangeArrowheads="1"/>
          </p:cNvSpPr>
          <p:nvPr/>
        </p:nvSpPr>
        <p:spPr bwMode="auto">
          <a:xfrm>
            <a:off x="0" y="3657600"/>
            <a:ext cx="1576388" cy="825500"/>
          </a:xfrm>
          <a:prstGeom prst="rect">
            <a:avLst/>
          </a:prstGeom>
          <a:solidFill>
            <a:srgbClr val="990000"/>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2400" b="1">
                <a:solidFill>
                  <a:schemeClr val="bg1"/>
                </a:solidFill>
              </a:rPr>
              <a:t>Atomic H</a:t>
            </a:r>
          </a:p>
          <a:p>
            <a:r>
              <a:rPr lang="en-US" sz="2400" b="1">
                <a:solidFill>
                  <a:schemeClr val="bg1"/>
                </a:solidFill>
              </a:rPr>
              <a:t>injector</a:t>
            </a:r>
          </a:p>
        </p:txBody>
      </p:sp>
      <p:sp>
        <p:nvSpPr>
          <p:cNvPr id="481285" name="Text Box 26"/>
          <p:cNvSpPr txBox="1">
            <a:spLocks noChangeArrowheads="1"/>
          </p:cNvSpPr>
          <p:nvPr/>
        </p:nvSpPr>
        <p:spPr bwMode="auto">
          <a:xfrm>
            <a:off x="2743200" y="3886200"/>
            <a:ext cx="1258888" cy="460375"/>
          </a:xfrm>
          <a:prstGeom prst="rect">
            <a:avLst/>
          </a:prstGeom>
          <a:solidFill>
            <a:srgbClr val="990000"/>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2400" b="1">
                <a:solidFill>
                  <a:schemeClr val="bg1"/>
                </a:solidFill>
              </a:rPr>
              <a:t>He-cell</a:t>
            </a:r>
          </a:p>
        </p:txBody>
      </p:sp>
      <p:sp>
        <p:nvSpPr>
          <p:cNvPr id="481286" name="Line 7"/>
          <p:cNvSpPr>
            <a:spLocks noChangeShapeType="1"/>
          </p:cNvSpPr>
          <p:nvPr/>
        </p:nvSpPr>
        <p:spPr bwMode="auto">
          <a:xfrm>
            <a:off x="1752600" y="4114800"/>
            <a:ext cx="914400" cy="0"/>
          </a:xfrm>
          <a:prstGeom prst="line">
            <a:avLst/>
          </a:prstGeom>
          <a:noFill/>
          <a:ln w="57150">
            <a:solidFill>
              <a:srgbClr val="00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1287" name="Text Box 8"/>
          <p:cNvSpPr txBox="1">
            <a:spLocks noChangeArrowheads="1"/>
          </p:cNvSpPr>
          <p:nvPr/>
        </p:nvSpPr>
        <p:spPr bwMode="auto">
          <a:xfrm>
            <a:off x="8382000" y="3352800"/>
            <a:ext cx="52228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2800" b="1">
                <a:solidFill>
                  <a:schemeClr val="accent2"/>
                </a:solidFill>
                <a:latin typeface="Arial" charset="0"/>
              </a:rPr>
              <a:t>H</a:t>
            </a:r>
            <a:r>
              <a:rPr lang="en-US" sz="2800" b="1" baseline="30000">
                <a:solidFill>
                  <a:schemeClr val="accent2"/>
                </a:solidFill>
                <a:latin typeface="Arial" charset="0"/>
              </a:rPr>
              <a:t>-</a:t>
            </a:r>
          </a:p>
        </p:txBody>
      </p:sp>
      <p:sp>
        <p:nvSpPr>
          <p:cNvPr id="481288" name="Text Box 9"/>
          <p:cNvSpPr txBox="1">
            <a:spLocks noChangeArrowheads="1"/>
          </p:cNvSpPr>
          <p:nvPr/>
        </p:nvSpPr>
        <p:spPr bwMode="auto">
          <a:xfrm>
            <a:off x="593725" y="1382713"/>
            <a:ext cx="7423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a:solidFill>
                  <a:srgbClr val="000066"/>
                </a:solidFill>
                <a:latin typeface="Arial" charset="0"/>
              </a:rPr>
              <a:t>High-brightness proton beam inside strong 2.5 T solenoid field</a:t>
            </a:r>
          </a:p>
          <a:p>
            <a:r>
              <a:rPr lang="en-US">
                <a:solidFill>
                  <a:srgbClr val="000066"/>
                </a:solidFill>
                <a:latin typeface="Arial" charset="0"/>
              </a:rPr>
              <a:t> produced by atomic H beam ionization in the He-gas ionizer cell</a:t>
            </a:r>
          </a:p>
        </p:txBody>
      </p:sp>
      <p:sp>
        <p:nvSpPr>
          <p:cNvPr id="481289" name="Text Box 10"/>
          <p:cNvSpPr txBox="1">
            <a:spLocks noChangeArrowheads="1"/>
          </p:cNvSpPr>
          <p:nvPr/>
        </p:nvSpPr>
        <p:spPr bwMode="auto">
          <a:xfrm>
            <a:off x="990600" y="5638800"/>
            <a:ext cx="6775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2800">
                <a:solidFill>
                  <a:srgbClr val="990000"/>
                </a:solidFill>
                <a:latin typeface="Arial" charset="0"/>
              </a:rPr>
              <a:t>The proton beam intensity is about 1.0 A !</a:t>
            </a:r>
          </a:p>
        </p:txBody>
      </p:sp>
    </p:spTree>
    <p:extLst>
      <p:ext uri="{BB962C8B-B14F-4D97-AF65-F5344CB8AC3E}">
        <p14:creationId xmlns:p14="http://schemas.microsoft.com/office/powerpoint/2010/main" val="35544975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1-21 at 2.3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438400"/>
            <a:ext cx="5373321" cy="3733800"/>
          </a:xfrm>
          <a:prstGeom prst="rect">
            <a:avLst/>
          </a:prstGeom>
        </p:spPr>
      </p:pic>
      <p:sp>
        <p:nvSpPr>
          <p:cNvPr id="2" name="Title 1"/>
          <p:cNvSpPr>
            <a:spLocks noGrp="1"/>
          </p:cNvSpPr>
          <p:nvPr>
            <p:ph type="title"/>
          </p:nvPr>
        </p:nvSpPr>
        <p:spPr>
          <a:xfrm>
            <a:off x="152400" y="152400"/>
            <a:ext cx="8686800" cy="533400"/>
          </a:xfrm>
        </p:spPr>
        <p:txBody>
          <a:bodyPr/>
          <a:lstStyle/>
          <a:p>
            <a:r>
              <a:rPr lang="en-US" sz="3200" b="1" dirty="0">
                <a:solidFill>
                  <a:srgbClr val="FF0000"/>
                </a:solidFill>
              </a:rPr>
              <a:t>Booster Bunch with Different Harmonics</a:t>
            </a: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5</a:t>
            </a:fld>
            <a:endParaRPr lang="en-US" altLang="ja-JP"/>
          </a:p>
        </p:txBody>
      </p:sp>
      <p:pic>
        <p:nvPicPr>
          <p:cNvPr id="8" name="Content Placeholder 3" descr="Screen Shot 2014-11-10 at 3.25.24 PM.png"/>
          <p:cNvPicPr>
            <a:picLocks noGrp="1" noChangeAspect="1"/>
          </p:cNvPicPr>
          <p:nvPr>
            <p:ph idx="1"/>
          </p:nvPr>
        </p:nvPicPr>
        <p:blipFill>
          <a:blip r:embed="rId3">
            <a:extLst>
              <a:ext uri="{28A0092B-C50C-407E-A947-70E740481C1C}">
                <a14:useLocalDpi xmlns:a14="http://schemas.microsoft.com/office/drawing/2010/main" val="0"/>
              </a:ext>
            </a:extLst>
          </a:blip>
          <a:srcRect l="-12578" r="-12578"/>
          <a:stretch>
            <a:fillRect/>
          </a:stretch>
        </p:blipFill>
        <p:spPr>
          <a:xfrm>
            <a:off x="-533400" y="2667000"/>
            <a:ext cx="5798457" cy="3581400"/>
          </a:xfrm>
        </p:spPr>
      </p:pic>
      <p:sp>
        <p:nvSpPr>
          <p:cNvPr id="3" name="Rectangle 2"/>
          <p:cNvSpPr/>
          <p:nvPr/>
        </p:nvSpPr>
        <p:spPr>
          <a:xfrm>
            <a:off x="304800" y="685800"/>
            <a:ext cx="8686800" cy="1323439"/>
          </a:xfrm>
          <a:prstGeom prst="rect">
            <a:avLst/>
          </a:prstGeom>
        </p:spPr>
        <p:txBody>
          <a:bodyPr wrap="square">
            <a:spAutoFit/>
          </a:bodyPr>
          <a:lstStyle/>
          <a:p>
            <a:pPr marL="342900" indent="-342900">
              <a:buClr>
                <a:srgbClr val="FF0000"/>
              </a:buClr>
              <a:buSzPct val="100000"/>
              <a:buFont typeface="Arial"/>
              <a:buChar char="•"/>
            </a:pPr>
            <a:r>
              <a:rPr lang="en-US" dirty="0" smtClean="0">
                <a:solidFill>
                  <a:srgbClr val="003399"/>
                </a:solidFill>
              </a:rPr>
              <a:t>With Booster input current increased by a factor 2, space charge force becomes important. </a:t>
            </a:r>
          </a:p>
          <a:p>
            <a:pPr marL="342900" indent="-342900">
              <a:buClr>
                <a:srgbClr val="FF0000"/>
              </a:buClr>
              <a:buSzPct val="100000"/>
              <a:buFont typeface="Arial"/>
              <a:buChar char="•"/>
            </a:pPr>
            <a:r>
              <a:rPr lang="en-US" dirty="0" smtClean="0">
                <a:solidFill>
                  <a:srgbClr val="003399"/>
                </a:solidFill>
              </a:rPr>
              <a:t>The </a:t>
            </a:r>
            <a:r>
              <a:rPr lang="en-US" dirty="0">
                <a:solidFill>
                  <a:srgbClr val="003399"/>
                </a:solidFill>
              </a:rPr>
              <a:t>solution is to use dual RF harmonics in the </a:t>
            </a:r>
            <a:r>
              <a:rPr lang="en-US" dirty="0" smtClean="0">
                <a:solidFill>
                  <a:srgbClr val="003399"/>
                </a:solidFill>
              </a:rPr>
              <a:t>Booster.</a:t>
            </a:r>
          </a:p>
          <a:p>
            <a:pPr marL="342900" indent="-342900">
              <a:buClr>
                <a:srgbClr val="FF0000"/>
              </a:buClr>
              <a:buSzPct val="100000"/>
              <a:buFont typeface="Arial"/>
              <a:buChar char="•"/>
            </a:pPr>
            <a:r>
              <a:rPr lang="en-US" dirty="0" smtClean="0">
                <a:solidFill>
                  <a:srgbClr val="003399"/>
                </a:solidFill>
              </a:rPr>
              <a:t>The reduction of peak current is about 25-30%.</a:t>
            </a:r>
            <a:endParaRPr lang="en-US" dirty="0">
              <a:solidFill>
                <a:srgbClr val="003399"/>
              </a:solidFill>
            </a:endParaRPr>
          </a:p>
        </p:txBody>
      </p:sp>
    </p:spTree>
    <p:extLst>
      <p:ext uri="{BB962C8B-B14F-4D97-AF65-F5344CB8AC3E}">
        <p14:creationId xmlns:p14="http://schemas.microsoft.com/office/powerpoint/2010/main" val="2655813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6200" cy="533400"/>
          </a:xfrm>
        </p:spPr>
        <p:txBody>
          <a:bodyPr/>
          <a:lstStyle/>
          <a:p>
            <a:r>
              <a:rPr lang="en-US" sz="3200" b="1" dirty="0" smtClean="0">
                <a:solidFill>
                  <a:srgbClr val="FF0000"/>
                </a:solidFill>
              </a:rPr>
              <a:t>Booster Dual </a:t>
            </a:r>
            <a:r>
              <a:rPr lang="en-US" sz="3200" b="1" dirty="0" smtClean="0">
                <a:solidFill>
                  <a:srgbClr val="FF0000"/>
                </a:solidFill>
              </a:rPr>
              <a:t>Harmonics RF Cavities</a:t>
            </a:r>
            <a:endParaRPr lang="en-US" sz="32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6</a:t>
            </a:fld>
            <a:endParaRPr lang="en-US" altLang="ja-JP">
              <a:solidFill>
                <a:srgbClr val="5E574E"/>
              </a:solidFill>
            </a:endParaRPr>
          </a:p>
        </p:txBody>
      </p:sp>
      <p:pic>
        <p:nvPicPr>
          <p:cNvPr id="8" name="Picture 7" descr="Screen Shot 2015-07-24 at 2.44.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0271"/>
            <a:ext cx="7099793" cy="4203992"/>
          </a:xfrm>
          <a:prstGeom prst="rect">
            <a:avLst/>
          </a:prstGeom>
        </p:spPr>
      </p:pic>
      <p:grpSp>
        <p:nvGrpSpPr>
          <p:cNvPr id="9" name="Group 8"/>
          <p:cNvGrpSpPr/>
          <p:nvPr/>
        </p:nvGrpSpPr>
        <p:grpSpPr>
          <a:xfrm>
            <a:off x="26343" y="533400"/>
            <a:ext cx="9086890" cy="3962675"/>
            <a:chOff x="26343" y="533400"/>
            <a:chExt cx="9086890" cy="3962675"/>
          </a:xfrm>
        </p:grpSpPr>
        <p:sp>
          <p:nvSpPr>
            <p:cNvPr id="10" name="TextBox 9"/>
            <p:cNvSpPr txBox="1"/>
            <p:nvPr/>
          </p:nvSpPr>
          <p:spPr>
            <a:xfrm>
              <a:off x="26343" y="609600"/>
              <a:ext cx="2471111" cy="1323439"/>
            </a:xfrm>
            <a:prstGeom prst="rect">
              <a:avLst/>
            </a:prstGeom>
            <a:noFill/>
          </p:spPr>
          <p:txBody>
            <a:bodyPr wrap="square" rtlCol="0">
              <a:spAutoFit/>
            </a:bodyPr>
            <a:lstStyle/>
            <a:p>
              <a:r>
                <a:rPr lang="en-US" b="0" dirty="0" smtClean="0"/>
                <a:t>With dual harmonics,</a:t>
              </a:r>
            </a:p>
            <a:p>
              <a:r>
                <a:rPr lang="en-US" b="0" dirty="0" smtClean="0"/>
                <a:t>more intensity got through the scraping, a brighter beam.</a:t>
              </a:r>
            </a:p>
          </p:txBody>
        </p:sp>
        <p:pic>
          <p:nvPicPr>
            <p:cNvPr id="6" name="Picture 5" descr="Screen Shot 2015-07-24 at 2.43.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971" y="533400"/>
              <a:ext cx="6655262" cy="3962675"/>
            </a:xfrm>
            <a:prstGeom prst="rect">
              <a:avLst/>
            </a:prstGeom>
          </p:spPr>
        </p:pic>
      </p:grpSp>
    </p:spTree>
    <p:extLst>
      <p:ext uri="{BB962C8B-B14F-4D97-AF65-F5344CB8AC3E}">
        <p14:creationId xmlns:p14="http://schemas.microsoft.com/office/powerpoint/2010/main" val="8677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_Jan_25_2015_172803_3219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9144000" cy="6362700"/>
          </a:xfrm>
          <a:prstGeom prst="rect">
            <a:avLst/>
          </a:prstGeom>
        </p:spPr>
      </p:pic>
      <p:sp>
        <p:nvSpPr>
          <p:cNvPr id="2" name="Title 1"/>
          <p:cNvSpPr>
            <a:spLocks noGrp="1"/>
          </p:cNvSpPr>
          <p:nvPr>
            <p:ph type="title"/>
          </p:nvPr>
        </p:nvSpPr>
        <p:spPr>
          <a:xfrm>
            <a:off x="0" y="76200"/>
            <a:ext cx="7772400" cy="533400"/>
          </a:xfrm>
        </p:spPr>
        <p:txBody>
          <a:bodyPr/>
          <a:lstStyle/>
          <a:p>
            <a:r>
              <a:rPr lang="en-US" b="1" dirty="0" smtClean="0">
                <a:solidFill>
                  <a:srgbClr val="FF0000"/>
                </a:solidFill>
              </a:rPr>
              <a:t>Booster cos4v Scan (1/24)</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7</a:t>
            </a:fld>
            <a:endParaRPr lang="en-US" altLang="ja-JP"/>
          </a:p>
        </p:txBody>
      </p:sp>
      <p:sp>
        <p:nvSpPr>
          <p:cNvPr id="7" name="TextBox 6"/>
          <p:cNvSpPr txBox="1"/>
          <p:nvPr/>
        </p:nvSpPr>
        <p:spPr>
          <a:xfrm>
            <a:off x="1447800" y="4648200"/>
            <a:ext cx="954107" cy="400110"/>
          </a:xfrm>
          <a:prstGeom prst="rect">
            <a:avLst/>
          </a:prstGeom>
          <a:noFill/>
        </p:spPr>
        <p:txBody>
          <a:bodyPr wrap="none" rtlCol="0">
            <a:spAutoFit/>
          </a:bodyPr>
          <a:lstStyle/>
          <a:p>
            <a:r>
              <a:rPr lang="en-US" dirty="0" smtClean="0"/>
              <a:t>Setting</a:t>
            </a:r>
            <a:endParaRPr lang="en-US" dirty="0"/>
          </a:p>
        </p:txBody>
      </p:sp>
      <p:sp>
        <p:nvSpPr>
          <p:cNvPr id="8" name="Line 25"/>
          <p:cNvSpPr>
            <a:spLocks noChangeShapeType="1"/>
          </p:cNvSpPr>
          <p:nvPr/>
        </p:nvSpPr>
        <p:spPr bwMode="auto">
          <a:xfrm>
            <a:off x="1524000" y="5029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 name="TextBox 8"/>
          <p:cNvSpPr txBox="1"/>
          <p:nvPr/>
        </p:nvSpPr>
        <p:spPr>
          <a:xfrm>
            <a:off x="2590800" y="5105400"/>
            <a:ext cx="2866440" cy="400110"/>
          </a:xfrm>
          <a:prstGeom prst="rect">
            <a:avLst/>
          </a:prstGeom>
          <a:noFill/>
        </p:spPr>
        <p:txBody>
          <a:bodyPr wrap="none" rtlCol="0">
            <a:spAutoFit/>
          </a:bodyPr>
          <a:lstStyle/>
          <a:p>
            <a:r>
              <a:rPr lang="en-US" dirty="0" smtClean="0"/>
              <a:t>Probably -10A is enough</a:t>
            </a:r>
            <a:endParaRPr lang="en-US" dirty="0"/>
          </a:p>
        </p:txBody>
      </p:sp>
      <p:pic>
        <p:nvPicPr>
          <p:cNvPr id="4" name="Picture 3" descr="Screen Shot 2015-02-10 at 11.50.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667000"/>
            <a:ext cx="3200400" cy="992371"/>
          </a:xfrm>
          <a:prstGeom prst="rect">
            <a:avLst/>
          </a:prstGeom>
        </p:spPr>
      </p:pic>
      <p:sp>
        <p:nvSpPr>
          <p:cNvPr id="6" name="TextBox 5"/>
          <p:cNvSpPr txBox="1"/>
          <p:nvPr/>
        </p:nvSpPr>
        <p:spPr>
          <a:xfrm>
            <a:off x="3124200" y="2286000"/>
            <a:ext cx="2964999" cy="400110"/>
          </a:xfrm>
          <a:prstGeom prst="rect">
            <a:avLst/>
          </a:prstGeom>
          <a:noFill/>
        </p:spPr>
        <p:txBody>
          <a:bodyPr wrap="none" rtlCol="0">
            <a:spAutoFit/>
          </a:bodyPr>
          <a:lstStyle/>
          <a:p>
            <a:r>
              <a:rPr lang="en-US" dirty="0" smtClean="0"/>
              <a:t>Froissart-</a:t>
            </a:r>
            <a:r>
              <a:rPr lang="en-US" dirty="0" err="1" smtClean="0"/>
              <a:t>Stora</a:t>
            </a:r>
            <a:r>
              <a:rPr lang="en-US" dirty="0" smtClean="0"/>
              <a:t> Formula:</a:t>
            </a:r>
            <a:endParaRPr lang="en-US" dirty="0"/>
          </a:p>
        </p:txBody>
      </p:sp>
    </p:spTree>
    <p:extLst>
      <p:ext uri="{BB962C8B-B14F-4D97-AF65-F5344CB8AC3E}">
        <p14:creationId xmlns:p14="http://schemas.microsoft.com/office/powerpoint/2010/main" val="3638861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ed_Apr_15_09:23:54_2015.15871.gif"/>
          <p:cNvPicPr>
            <a:picLocks noGrp="1" noChangeAspect="1"/>
          </p:cNvPicPr>
          <p:nvPr>
            <p:ph idx="1"/>
          </p:nvPr>
        </p:nvPicPr>
        <p:blipFill>
          <a:blip r:embed="rId3">
            <a:extLst>
              <a:ext uri="{28A0092B-C50C-407E-A947-70E740481C1C}">
                <a14:useLocalDpi xmlns:a14="http://schemas.microsoft.com/office/drawing/2010/main" val="0"/>
              </a:ext>
            </a:extLst>
          </a:blip>
          <a:srcRect l="-11648" r="-11648"/>
          <a:stretch>
            <a:fillRect/>
          </a:stretch>
        </p:blipFill>
        <p:spPr>
          <a:xfrm>
            <a:off x="-609600" y="685800"/>
            <a:ext cx="10287000" cy="5883088"/>
          </a:xfr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8</a:t>
            </a:fld>
            <a:endParaRPr lang="en-US" altLang="ja-JP">
              <a:latin typeface="Arial" pitchFamily="34" charset="0"/>
            </a:endParaRPr>
          </a:p>
        </p:txBody>
      </p:sp>
      <p:sp>
        <p:nvSpPr>
          <p:cNvPr id="11" name="TextBox 10"/>
          <p:cNvSpPr txBox="1"/>
          <p:nvPr/>
        </p:nvSpPr>
        <p:spPr>
          <a:xfrm>
            <a:off x="609600" y="838200"/>
            <a:ext cx="6629400" cy="400110"/>
          </a:xfrm>
          <a:prstGeom prst="rect">
            <a:avLst/>
          </a:prstGeom>
          <a:solidFill>
            <a:schemeClr val="bg1"/>
          </a:solidFill>
        </p:spPr>
        <p:txBody>
          <a:bodyPr wrap="square" rtlCol="0">
            <a:spAutoFit/>
          </a:bodyPr>
          <a:lstStyle/>
          <a:p>
            <a:r>
              <a:rPr lang="en-US" dirty="0" smtClean="0"/>
              <a:t>Emittance with RF on/off. </a:t>
            </a:r>
            <a:r>
              <a:rPr lang="en-US" dirty="0" smtClean="0">
                <a:solidFill>
                  <a:srgbClr val="FF59EB"/>
                </a:solidFill>
              </a:rPr>
              <a:t>14pi(H)</a:t>
            </a:r>
            <a:r>
              <a:rPr lang="en-US" dirty="0" smtClean="0"/>
              <a:t> and </a:t>
            </a:r>
            <a:r>
              <a:rPr lang="en-US" dirty="0" smtClean="0">
                <a:solidFill>
                  <a:srgbClr val="800080"/>
                </a:solidFill>
              </a:rPr>
              <a:t>16pi(V)</a:t>
            </a:r>
            <a:r>
              <a:rPr lang="en-US" dirty="0" smtClean="0"/>
              <a:t> at 2.5E11.</a:t>
            </a:r>
            <a:endParaRPr lang="en-US" dirty="0"/>
          </a:p>
        </p:txBody>
      </p:sp>
      <p:sp>
        <p:nvSpPr>
          <p:cNvPr id="1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AGS IPM Emittance at Extraction</a:t>
            </a:r>
          </a:p>
        </p:txBody>
      </p:sp>
      <p:sp>
        <p:nvSpPr>
          <p:cNvPr id="2" name="TextBox 1"/>
          <p:cNvSpPr txBox="1"/>
          <p:nvPr/>
        </p:nvSpPr>
        <p:spPr>
          <a:xfrm>
            <a:off x="1295400" y="1524000"/>
            <a:ext cx="2213467" cy="400110"/>
          </a:xfrm>
          <a:prstGeom prst="rect">
            <a:avLst/>
          </a:prstGeom>
          <a:noFill/>
        </p:spPr>
        <p:txBody>
          <a:bodyPr wrap="none" rtlCol="0">
            <a:spAutoFit/>
          </a:bodyPr>
          <a:lstStyle/>
          <a:p>
            <a:r>
              <a:rPr lang="en-US" dirty="0" smtClean="0"/>
              <a:t>Taken on April 15.</a:t>
            </a:r>
            <a:endParaRPr lang="en-US" dirty="0"/>
          </a:p>
        </p:txBody>
      </p:sp>
      <p:sp>
        <p:nvSpPr>
          <p:cNvPr id="3" name="Rectangle 2"/>
          <p:cNvSpPr/>
          <p:nvPr/>
        </p:nvSpPr>
        <p:spPr>
          <a:xfrm>
            <a:off x="348526" y="5486400"/>
            <a:ext cx="8763000" cy="707886"/>
          </a:xfrm>
          <a:prstGeom prst="rect">
            <a:avLst/>
          </a:prstGeom>
          <a:solidFill>
            <a:schemeClr val="bg1"/>
          </a:solidFill>
        </p:spPr>
        <p:txBody>
          <a:bodyPr wrap="square">
            <a:spAutoFit/>
          </a:bodyPr>
          <a:lstStyle/>
          <a:p>
            <a:pPr>
              <a:buSzPct val="66000"/>
            </a:pPr>
            <a:r>
              <a:rPr lang="en-US" dirty="0">
                <a:solidFill>
                  <a:srgbClr val="000090"/>
                </a:solidFill>
              </a:rPr>
              <a:t>Emittance is smaller this year. This is mainly due to more Booster input (so heavier Booster scraping for the same AGS late intensity).</a:t>
            </a:r>
          </a:p>
        </p:txBody>
      </p:sp>
      <p:sp>
        <p:nvSpPr>
          <p:cNvPr id="4" name="TextBox 3"/>
          <p:cNvSpPr txBox="1"/>
          <p:nvPr/>
        </p:nvSpPr>
        <p:spPr>
          <a:xfrm>
            <a:off x="5791200" y="4800600"/>
            <a:ext cx="2941831" cy="400110"/>
          </a:xfrm>
          <a:prstGeom prst="rect">
            <a:avLst/>
          </a:prstGeom>
          <a:noFill/>
        </p:spPr>
        <p:txBody>
          <a:bodyPr wrap="none" rtlCol="0">
            <a:spAutoFit/>
          </a:bodyPr>
          <a:lstStyle/>
          <a:p>
            <a:r>
              <a:rPr lang="en-US" dirty="0" smtClean="0"/>
              <a:t>AGS Intensity (0-3.5E11)</a:t>
            </a:r>
            <a:endParaRPr lang="en-US" dirty="0"/>
          </a:p>
        </p:txBody>
      </p:sp>
      <p:sp>
        <p:nvSpPr>
          <p:cNvPr id="12" name="TextBox 11"/>
          <p:cNvSpPr txBox="1"/>
          <p:nvPr/>
        </p:nvSpPr>
        <p:spPr>
          <a:xfrm rot="16200000">
            <a:off x="-961132" y="2871061"/>
            <a:ext cx="3236784" cy="400110"/>
          </a:xfrm>
          <a:prstGeom prst="rect">
            <a:avLst/>
          </a:prstGeom>
          <a:noFill/>
        </p:spPr>
        <p:txBody>
          <a:bodyPr wrap="none" rtlCol="0">
            <a:spAutoFit/>
          </a:bodyPr>
          <a:lstStyle/>
          <a:p>
            <a:r>
              <a:rPr lang="en-US" dirty="0" smtClean="0"/>
              <a:t>Normalized 95% Emittance</a:t>
            </a:r>
            <a:endParaRPr lang="en-US" dirty="0"/>
          </a:p>
        </p:txBody>
      </p:sp>
    </p:spTree>
    <p:extLst>
      <p:ext uri="{BB962C8B-B14F-4D97-AF65-F5344CB8AC3E}">
        <p14:creationId xmlns:p14="http://schemas.microsoft.com/office/powerpoint/2010/main" val="477187117"/>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GS_Emittance_Run13_thru_Run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09600"/>
            <a:ext cx="8458200" cy="5486949"/>
          </a:xfrm>
          <a:prstGeom prst="rect">
            <a:avLst/>
          </a:prstGeom>
        </p:spPr>
      </p:pic>
      <p:sp>
        <p:nvSpPr>
          <p:cNvPr id="2" name="Title 1"/>
          <p:cNvSpPr>
            <a:spLocks noGrp="1"/>
          </p:cNvSpPr>
          <p:nvPr>
            <p:ph type="title"/>
          </p:nvPr>
        </p:nvSpPr>
        <p:spPr>
          <a:xfrm>
            <a:off x="0" y="76200"/>
            <a:ext cx="8966200" cy="533400"/>
          </a:xfrm>
        </p:spPr>
        <p:txBody>
          <a:bodyPr/>
          <a:lstStyle/>
          <a:p>
            <a:r>
              <a:rPr lang="en-US" sz="2800" b="1" dirty="0" smtClean="0">
                <a:solidFill>
                  <a:srgbClr val="FF0000"/>
                </a:solidFill>
              </a:rPr>
              <a:t>AGS </a:t>
            </a:r>
            <a:r>
              <a:rPr lang="en-US" sz="2800" b="1" dirty="0">
                <a:solidFill>
                  <a:srgbClr val="FF0000"/>
                </a:solidFill>
              </a:rPr>
              <a:t>Flattop IPM </a:t>
            </a:r>
            <a:r>
              <a:rPr lang="en-US" sz="2800" b="1" dirty="0" smtClean="0">
                <a:solidFill>
                  <a:srgbClr val="FF0000"/>
                </a:solidFill>
              </a:rPr>
              <a:t>Vertical Emittance for RHIC Fills</a:t>
            </a:r>
            <a:endParaRPr lang="en-US" sz="28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9</a:t>
            </a:fld>
            <a:endParaRPr lang="en-US" altLang="ja-JP">
              <a:solidFill>
                <a:srgbClr val="5E574E"/>
              </a:solidFill>
            </a:endParaRPr>
          </a:p>
        </p:txBody>
      </p:sp>
      <p:sp>
        <p:nvSpPr>
          <p:cNvPr id="10" name="TextBox 9"/>
          <p:cNvSpPr txBox="1"/>
          <p:nvPr/>
        </p:nvSpPr>
        <p:spPr>
          <a:xfrm rot="16200000">
            <a:off x="-997399" y="2826201"/>
            <a:ext cx="3156912" cy="400110"/>
          </a:xfrm>
          <a:prstGeom prst="rect">
            <a:avLst/>
          </a:prstGeom>
          <a:noFill/>
        </p:spPr>
        <p:txBody>
          <a:bodyPr wrap="square" rtlCol="0">
            <a:spAutoFit/>
          </a:bodyPr>
          <a:lstStyle/>
          <a:p>
            <a:r>
              <a:rPr lang="en-US" dirty="0" smtClean="0"/>
              <a:t>Normalized ems Emittance</a:t>
            </a:r>
            <a:endParaRPr lang="en-US" dirty="0" smtClean="0"/>
          </a:p>
        </p:txBody>
      </p:sp>
      <p:sp>
        <p:nvSpPr>
          <p:cNvPr id="3" name="TextBox 2"/>
          <p:cNvSpPr txBox="1"/>
          <p:nvPr/>
        </p:nvSpPr>
        <p:spPr>
          <a:xfrm>
            <a:off x="1524000" y="4953000"/>
            <a:ext cx="3945461" cy="400110"/>
          </a:xfrm>
          <a:prstGeom prst="rect">
            <a:avLst/>
          </a:prstGeom>
          <a:noFill/>
        </p:spPr>
        <p:txBody>
          <a:bodyPr wrap="none" rtlCol="0">
            <a:spAutoFit/>
          </a:bodyPr>
          <a:lstStyle/>
          <a:p>
            <a:r>
              <a:rPr lang="en-US" dirty="0" smtClean="0"/>
              <a:t>RF on, emittance is overestimated.</a:t>
            </a:r>
            <a:endParaRPr lang="en-US" dirty="0"/>
          </a:p>
        </p:txBody>
      </p:sp>
    </p:spTree>
    <p:extLst>
      <p:ext uri="{BB962C8B-B14F-4D97-AF65-F5344CB8AC3E}">
        <p14:creationId xmlns:p14="http://schemas.microsoft.com/office/powerpoint/2010/main" val="27732941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292934149</TotalTime>
  <Words>1666</Words>
  <Application>Microsoft Macintosh PowerPoint</Application>
  <PresentationFormat>On-screen Show (4:3)</PresentationFormat>
  <Paragraphs>188</Paragraphs>
  <Slides>28</Slides>
  <Notes>17</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33" baseType="lpstr">
      <vt:lpstr>Contemporary Portrait</vt:lpstr>
      <vt:lpstr>1_Custom Design</vt:lpstr>
      <vt:lpstr>Custom Design</vt:lpstr>
      <vt:lpstr>Mathcad</vt:lpstr>
      <vt:lpstr>Equation</vt:lpstr>
      <vt:lpstr>Overview of RHIC Injector</vt:lpstr>
      <vt:lpstr>RHIC Injector Chain</vt:lpstr>
      <vt:lpstr>The OPPIS  Upgrade with Atomic Hydrogen Injector</vt:lpstr>
      <vt:lpstr>New Generation OPPIS with Atomic H0 injector</vt:lpstr>
      <vt:lpstr>Booster Bunch with Different Harmonics</vt:lpstr>
      <vt:lpstr>Booster Dual Harmonics RF Cavities</vt:lpstr>
      <vt:lpstr>Booster cos4v Scan (1/24)</vt:lpstr>
      <vt:lpstr>AGS IPM Emittance at Extraction</vt:lpstr>
      <vt:lpstr>AGS Flattop IPM Vertical Emittance for RHIC Fills</vt:lpstr>
      <vt:lpstr> Higher Qy Near Injection: within Spin Tune Gap</vt:lpstr>
      <vt:lpstr>Simulation of Horizontal Intrinsic Resonances</vt:lpstr>
      <vt:lpstr>Horizontal Tune Jump</vt:lpstr>
      <vt:lpstr>Measured Betatron Tune along Ramp with JQ on</vt:lpstr>
      <vt:lpstr>Three Issues with Tune Jump Quads On </vt:lpstr>
      <vt:lpstr>Vertical Emittances with Jump Quads on</vt:lpstr>
      <vt:lpstr>Overall Jump Quad Timing Scan</vt:lpstr>
      <vt:lpstr>AGS Extraction Polarization for RHIC</vt:lpstr>
      <vt:lpstr>Electron Beam Ion Source (EBIS) Pre-injector</vt:lpstr>
      <vt:lpstr>9 Booster Cycle per Supercycle</vt:lpstr>
      <vt:lpstr>Booster Au Merge</vt:lpstr>
      <vt:lpstr>AGS Au Merge</vt:lpstr>
      <vt:lpstr>Gold Intensity</vt:lpstr>
      <vt:lpstr>6-&gt;3-&gt;1 Merge</vt:lpstr>
      <vt:lpstr>Observation of 6-&gt;3-&gt;1 Bunch Merge</vt:lpstr>
      <vt:lpstr>Summary </vt:lpstr>
      <vt:lpstr>Backup Slides</vt:lpstr>
      <vt:lpstr>Depolarizing Resonances in the AGS  </vt:lpstr>
      <vt:lpstr>Spin tune with two partial snakes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Monday Meeting 06-14-2010</dc:title>
  <dc:creator>Haixin Huang</dc:creator>
  <cp:lastModifiedBy>Haixin Huang</cp:lastModifiedBy>
  <cp:revision>1230</cp:revision>
  <cp:lastPrinted>2000-11-14T18:14:29Z</cp:lastPrinted>
  <dcterms:created xsi:type="dcterms:W3CDTF">2012-07-26T16:02:31Z</dcterms:created>
  <dcterms:modified xsi:type="dcterms:W3CDTF">2015-10-05T04:26:11Z</dcterms:modified>
</cp:coreProperties>
</file>