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257" r:id="rId3"/>
    <p:sldId id="286" r:id="rId4"/>
    <p:sldId id="287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94" r:id="rId18"/>
    <p:sldId id="288" r:id="rId19"/>
    <p:sldId id="281" r:id="rId20"/>
    <p:sldId id="296" r:id="rId21"/>
    <p:sldId id="297" r:id="rId22"/>
    <p:sldId id="272" r:id="rId23"/>
    <p:sldId id="273" r:id="rId24"/>
    <p:sldId id="274" r:id="rId25"/>
    <p:sldId id="275" r:id="rId26"/>
    <p:sldId id="298" r:id="rId27"/>
    <p:sldId id="299" r:id="rId28"/>
    <p:sldId id="295" r:id="rId29"/>
    <p:sldId id="300" r:id="rId30"/>
    <p:sldId id="301" r:id="rId31"/>
    <p:sldId id="302" r:id="rId32"/>
    <p:sldId id="291" r:id="rId33"/>
    <p:sldId id="292" r:id="rId34"/>
    <p:sldId id="293" r:id="rId35"/>
  </p:sldIdLst>
  <p:sldSz cx="9144000" cy="6858000" type="screen4x3"/>
  <p:notesSz cx="7023100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CC33"/>
    <a:srgbClr val="CC99FF"/>
    <a:srgbClr val="FFFFCC"/>
    <a:srgbClr val="00FF99"/>
    <a:srgbClr val="0066FF"/>
    <a:srgbClr val="990000"/>
    <a:srgbClr val="FF99FF"/>
    <a:srgbClr val="0099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34" autoAdjust="0"/>
    <p:restoredTop sz="96306" autoAdjust="0"/>
  </p:normalViewPr>
  <p:slideViewPr>
    <p:cSldViewPr>
      <p:cViewPr>
        <p:scale>
          <a:sx n="70" d="100"/>
          <a:sy n="70" d="100"/>
        </p:scale>
        <p:origin x="-73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166" y="-96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image" Target="../media/image30.wmf"/><Relationship Id="rId7" Type="http://schemas.openxmlformats.org/officeDocument/2006/relationships/image" Target="../media/image34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6" Type="http://schemas.openxmlformats.org/officeDocument/2006/relationships/image" Target="../media/image33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Relationship Id="rId9" Type="http://schemas.openxmlformats.org/officeDocument/2006/relationships/image" Target="../media/image36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13" Type="http://schemas.openxmlformats.org/officeDocument/2006/relationships/image" Target="../media/image61.wmf"/><Relationship Id="rId18" Type="http://schemas.openxmlformats.org/officeDocument/2006/relationships/image" Target="../media/image66.wmf"/><Relationship Id="rId26" Type="http://schemas.openxmlformats.org/officeDocument/2006/relationships/image" Target="../media/image74.wmf"/><Relationship Id="rId3" Type="http://schemas.openxmlformats.org/officeDocument/2006/relationships/image" Target="../media/image51.wmf"/><Relationship Id="rId21" Type="http://schemas.openxmlformats.org/officeDocument/2006/relationships/image" Target="../media/image69.wmf"/><Relationship Id="rId7" Type="http://schemas.openxmlformats.org/officeDocument/2006/relationships/image" Target="../media/image55.wmf"/><Relationship Id="rId12" Type="http://schemas.openxmlformats.org/officeDocument/2006/relationships/image" Target="../media/image60.wmf"/><Relationship Id="rId17" Type="http://schemas.openxmlformats.org/officeDocument/2006/relationships/image" Target="../media/image65.wmf"/><Relationship Id="rId25" Type="http://schemas.openxmlformats.org/officeDocument/2006/relationships/image" Target="../media/image73.wmf"/><Relationship Id="rId2" Type="http://schemas.openxmlformats.org/officeDocument/2006/relationships/image" Target="../media/image50.wmf"/><Relationship Id="rId16" Type="http://schemas.openxmlformats.org/officeDocument/2006/relationships/image" Target="../media/image64.wmf"/><Relationship Id="rId20" Type="http://schemas.openxmlformats.org/officeDocument/2006/relationships/image" Target="../media/image68.wmf"/><Relationship Id="rId1" Type="http://schemas.openxmlformats.org/officeDocument/2006/relationships/image" Target="../media/image49.wmf"/><Relationship Id="rId6" Type="http://schemas.openxmlformats.org/officeDocument/2006/relationships/image" Target="../media/image54.wmf"/><Relationship Id="rId11" Type="http://schemas.openxmlformats.org/officeDocument/2006/relationships/image" Target="../media/image59.wmf"/><Relationship Id="rId24" Type="http://schemas.openxmlformats.org/officeDocument/2006/relationships/image" Target="../media/image72.wmf"/><Relationship Id="rId5" Type="http://schemas.openxmlformats.org/officeDocument/2006/relationships/image" Target="../media/image53.wmf"/><Relationship Id="rId15" Type="http://schemas.openxmlformats.org/officeDocument/2006/relationships/image" Target="../media/image63.wmf"/><Relationship Id="rId23" Type="http://schemas.openxmlformats.org/officeDocument/2006/relationships/image" Target="../media/image71.wmf"/><Relationship Id="rId28" Type="http://schemas.openxmlformats.org/officeDocument/2006/relationships/image" Target="../media/image76.wmf"/><Relationship Id="rId10" Type="http://schemas.openxmlformats.org/officeDocument/2006/relationships/image" Target="../media/image58.wmf"/><Relationship Id="rId19" Type="http://schemas.openxmlformats.org/officeDocument/2006/relationships/image" Target="../media/image67.wmf"/><Relationship Id="rId4" Type="http://schemas.openxmlformats.org/officeDocument/2006/relationships/image" Target="../media/image52.wmf"/><Relationship Id="rId9" Type="http://schemas.openxmlformats.org/officeDocument/2006/relationships/image" Target="../media/image57.wmf"/><Relationship Id="rId14" Type="http://schemas.openxmlformats.org/officeDocument/2006/relationships/image" Target="../media/image62.wmf"/><Relationship Id="rId22" Type="http://schemas.openxmlformats.org/officeDocument/2006/relationships/image" Target="../media/image70.wmf"/><Relationship Id="rId27" Type="http://schemas.openxmlformats.org/officeDocument/2006/relationships/image" Target="../media/image75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84.wmf"/><Relationship Id="rId3" Type="http://schemas.openxmlformats.org/officeDocument/2006/relationships/image" Target="../media/image79.wmf"/><Relationship Id="rId7" Type="http://schemas.openxmlformats.org/officeDocument/2006/relationships/image" Target="../media/image83.wmf"/><Relationship Id="rId12" Type="http://schemas.openxmlformats.org/officeDocument/2006/relationships/image" Target="../media/image88.wmf"/><Relationship Id="rId2" Type="http://schemas.openxmlformats.org/officeDocument/2006/relationships/image" Target="../media/image78.wmf"/><Relationship Id="rId1" Type="http://schemas.openxmlformats.org/officeDocument/2006/relationships/image" Target="../media/image77.wmf"/><Relationship Id="rId6" Type="http://schemas.openxmlformats.org/officeDocument/2006/relationships/image" Target="../media/image82.wmf"/><Relationship Id="rId11" Type="http://schemas.openxmlformats.org/officeDocument/2006/relationships/image" Target="../media/image87.wmf"/><Relationship Id="rId5" Type="http://schemas.openxmlformats.org/officeDocument/2006/relationships/image" Target="../media/image81.wmf"/><Relationship Id="rId10" Type="http://schemas.openxmlformats.org/officeDocument/2006/relationships/image" Target="../media/image86.wmf"/><Relationship Id="rId4" Type="http://schemas.openxmlformats.org/officeDocument/2006/relationships/image" Target="../media/image80.wmf"/><Relationship Id="rId9" Type="http://schemas.openxmlformats.org/officeDocument/2006/relationships/image" Target="../media/image8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92.wmf"/><Relationship Id="rId1" Type="http://schemas.openxmlformats.org/officeDocument/2006/relationships/image" Target="../media/image91.wmf"/><Relationship Id="rId6" Type="http://schemas.openxmlformats.org/officeDocument/2006/relationships/image" Target="../media/image93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95.wmf"/><Relationship Id="rId1" Type="http://schemas.openxmlformats.org/officeDocument/2006/relationships/image" Target="../media/image94.wmf"/><Relationship Id="rId6" Type="http://schemas.openxmlformats.org/officeDocument/2006/relationships/image" Target="../media/image96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665" cy="465776"/>
          </a:xfrm>
          <a:prstGeom prst="rect">
            <a:avLst/>
          </a:prstGeom>
        </p:spPr>
        <p:txBody>
          <a:bodyPr vert="horz" wrap="square" lIns="93314" tIns="46657" rIns="93314" bIns="4665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7827" y="0"/>
            <a:ext cx="3043665" cy="465776"/>
          </a:xfrm>
          <a:prstGeom prst="rect">
            <a:avLst/>
          </a:prstGeom>
        </p:spPr>
        <p:txBody>
          <a:bodyPr vert="horz" wrap="square" lIns="93314" tIns="46657" rIns="93314" bIns="4665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ＭＳ Ｐゴシック" charset="-128"/>
              </a:defRPr>
            </a:lvl1pPr>
          </a:lstStyle>
          <a:p>
            <a:pPr>
              <a:defRPr/>
            </a:pPr>
            <a:fld id="{EFA43A27-739B-496E-BC27-71BC37709E48}" type="datetime1">
              <a:rPr lang="en-US"/>
              <a:pPr>
                <a:defRPr/>
              </a:pPr>
              <a:t>10/4/2015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1725"/>
            <a:ext cx="3043665" cy="465776"/>
          </a:xfrm>
          <a:prstGeom prst="rect">
            <a:avLst/>
          </a:prstGeom>
        </p:spPr>
        <p:txBody>
          <a:bodyPr vert="horz" wrap="square" lIns="93314" tIns="46657" rIns="93314" bIns="4665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en-US"/>
              <a:t>F. Lin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7827" y="8841725"/>
            <a:ext cx="3043665" cy="465776"/>
          </a:xfrm>
          <a:prstGeom prst="rect">
            <a:avLst/>
          </a:prstGeom>
        </p:spPr>
        <p:txBody>
          <a:bodyPr vert="horz" wrap="square" lIns="93314" tIns="46657" rIns="93314" bIns="4665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ＭＳ Ｐゴシック" charset="-128"/>
              </a:defRPr>
            </a:lvl1pPr>
          </a:lstStyle>
          <a:p>
            <a:pPr>
              <a:defRPr/>
            </a:pPr>
            <a:fld id="{B19AF7D7-240C-44A6-9E29-1DFBC0EE0C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86217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2633" y="4422464"/>
            <a:ext cx="5617837" cy="418877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314" tIns="46657" rIns="93314" bIns="466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</a:p>
        </p:txBody>
      </p:sp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3314" tIns="46657" rIns="93314" bIns="46657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>
          <a:xfrm>
            <a:off x="0" y="8841725"/>
            <a:ext cx="3043665" cy="465776"/>
          </a:xfrm>
          <a:prstGeom prst="rect">
            <a:avLst/>
          </a:prstGeom>
        </p:spPr>
        <p:txBody>
          <a:bodyPr vert="horz" wrap="square" lIns="93314" tIns="46657" rIns="93314" bIns="4665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>
          <a:xfrm>
            <a:off x="3977827" y="8841725"/>
            <a:ext cx="3043665" cy="465776"/>
          </a:xfrm>
          <a:prstGeom prst="rect">
            <a:avLst/>
          </a:prstGeom>
        </p:spPr>
        <p:txBody>
          <a:bodyPr vert="horz" wrap="square" lIns="93314" tIns="46657" rIns="93314" bIns="4665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ＭＳ Ｐゴシック" charset="-128"/>
              </a:defRPr>
            </a:lvl1pPr>
          </a:lstStyle>
          <a:p>
            <a:pPr>
              <a:defRPr/>
            </a:pPr>
            <a:fld id="{704B80AE-2F6C-4F76-A8E2-D28925E335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36551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+mn-cs"/>
      </a:defRPr>
    </a:lvl1pPr>
    <a:lvl2pPr marL="37931725" indent="-374745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6388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510" indent="-285457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1829" indent="-227724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598882" indent="-227724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5934" indent="-227724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7797" indent="-22772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9661" indent="-22772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41524" indent="-22772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903388" indent="-22772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r>
              <a:rPr lang="en-US" altLang="en-US" sz="1200"/>
              <a:t>F. Lin</a:t>
            </a:r>
            <a:endParaRPr lang="ru-RU" altLang="en-US" sz="1200"/>
          </a:p>
        </p:txBody>
      </p:sp>
      <p:sp>
        <p:nvSpPr>
          <p:cNvPr id="16389" name="Slide Number Placeholder 1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510" indent="-285457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1829" indent="-227724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598882" indent="-227724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5934" indent="-227724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7797" indent="-22772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9661" indent="-22772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41524" indent="-22772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903388" indent="-22772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63B5A33C-BE7E-43E9-8EC2-AEE2D13674BE}" type="slidenum">
              <a:rPr lang="en-US" altLang="en-US" sz="1200"/>
              <a:pPr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Red</a:t>
            </a:r>
            <a:r>
              <a:rPr lang="en-US" baseline="0" dirty="0" smtClean="0"/>
              <a:t> </a:t>
            </a:r>
            <a:r>
              <a:rPr lang="en-US" dirty="0" smtClean="0"/>
              <a:t>Interior Page Design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6DBE8-8EF0-B64A-A8A7-F2D14BB1A374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48B5B-D9A0-490B-B677-29A0212767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52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SzPct val="150000"/>
              <a:buFontTx/>
              <a:buBlip>
                <a:blip r:embed="rId2"/>
              </a:buBlip>
              <a:defRPr/>
            </a:lvl1pPr>
            <a:lvl3pPr>
              <a:buClrTx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143E2-8B5C-420F-B773-4C0D976E94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048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FF944-A034-4316-A587-33E79276D3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465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914400"/>
            <a:ext cx="77724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495800" y="6492875"/>
            <a:ext cx="685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500">
                <a:solidFill>
                  <a:srgbClr val="898989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3398B0E-BD33-40D6-AE6D-433700CD6B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3"/>
          <p:cNvSpPr txBox="1">
            <a:spLocks/>
          </p:cNvSpPr>
          <p:nvPr userDrawn="1"/>
        </p:nvSpPr>
        <p:spPr>
          <a:xfrm>
            <a:off x="990600" y="6492875"/>
            <a:ext cx="35052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898989"/>
                </a:solidFill>
                <a:latin typeface="Times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endParaRPr lang="en-US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6"/>
        </a:buBlip>
        <a:defRPr>
          <a:solidFill>
            <a:schemeClr val="tx1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32.wmf"/><Relationship Id="rId18" Type="http://schemas.openxmlformats.org/officeDocument/2006/relationships/oleObject" Target="../embeddings/oleObject9.bin"/><Relationship Id="rId3" Type="http://schemas.openxmlformats.org/officeDocument/2006/relationships/image" Target="../media/image3.png"/><Relationship Id="rId21" Type="http://schemas.openxmlformats.org/officeDocument/2006/relationships/oleObject" Target="../embeddings/oleObject11.bin"/><Relationship Id="rId7" Type="http://schemas.openxmlformats.org/officeDocument/2006/relationships/image" Target="../media/image29.wmf"/><Relationship Id="rId12" Type="http://schemas.openxmlformats.org/officeDocument/2006/relationships/oleObject" Target="../embeddings/oleObject7.bin"/><Relationship Id="rId17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7.png"/><Relationship Id="rId20" Type="http://schemas.openxmlformats.org/officeDocument/2006/relationships/oleObject" Target="../embeddings/oleObject10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31.wmf"/><Relationship Id="rId24" Type="http://schemas.openxmlformats.org/officeDocument/2006/relationships/image" Target="../media/image36.wmf"/><Relationship Id="rId5" Type="http://schemas.openxmlformats.org/officeDocument/2006/relationships/image" Target="../media/image28.wmf"/><Relationship Id="rId15" Type="http://schemas.openxmlformats.org/officeDocument/2006/relationships/image" Target="../media/image33.wmf"/><Relationship Id="rId23" Type="http://schemas.openxmlformats.org/officeDocument/2006/relationships/oleObject" Target="../embeddings/oleObject12.bin"/><Relationship Id="rId10" Type="http://schemas.openxmlformats.org/officeDocument/2006/relationships/oleObject" Target="../embeddings/oleObject6.bin"/><Relationship Id="rId19" Type="http://schemas.openxmlformats.org/officeDocument/2006/relationships/image" Target="../media/image34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30.wmf"/><Relationship Id="rId14" Type="http://schemas.openxmlformats.org/officeDocument/2006/relationships/oleObject" Target="../embeddings/oleObject8.bin"/><Relationship Id="rId22" Type="http://schemas.openxmlformats.org/officeDocument/2006/relationships/image" Target="../media/image35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8.bin"/><Relationship Id="rId18" Type="http://schemas.openxmlformats.org/officeDocument/2006/relationships/image" Target="../media/image56.wmf"/><Relationship Id="rId26" Type="http://schemas.openxmlformats.org/officeDocument/2006/relationships/image" Target="../media/image60.wmf"/><Relationship Id="rId39" Type="http://schemas.openxmlformats.org/officeDocument/2006/relationships/oleObject" Target="../embeddings/oleObject31.bin"/><Relationship Id="rId21" Type="http://schemas.openxmlformats.org/officeDocument/2006/relationships/oleObject" Target="../embeddings/oleObject22.bin"/><Relationship Id="rId34" Type="http://schemas.openxmlformats.org/officeDocument/2006/relationships/image" Target="../media/image64.wmf"/><Relationship Id="rId42" Type="http://schemas.openxmlformats.org/officeDocument/2006/relationships/image" Target="../media/image68.wmf"/><Relationship Id="rId47" Type="http://schemas.openxmlformats.org/officeDocument/2006/relationships/oleObject" Target="../embeddings/oleObject35.bin"/><Relationship Id="rId50" Type="http://schemas.openxmlformats.org/officeDocument/2006/relationships/image" Target="../media/image72.wmf"/><Relationship Id="rId55" Type="http://schemas.openxmlformats.org/officeDocument/2006/relationships/image" Target="../media/image74.wmf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53.wmf"/><Relationship Id="rId17" Type="http://schemas.openxmlformats.org/officeDocument/2006/relationships/oleObject" Target="../embeddings/oleObject20.bin"/><Relationship Id="rId25" Type="http://schemas.openxmlformats.org/officeDocument/2006/relationships/oleObject" Target="../embeddings/oleObject24.bin"/><Relationship Id="rId33" Type="http://schemas.openxmlformats.org/officeDocument/2006/relationships/oleObject" Target="../embeddings/oleObject28.bin"/><Relationship Id="rId38" Type="http://schemas.openxmlformats.org/officeDocument/2006/relationships/image" Target="../media/image66.wmf"/><Relationship Id="rId46" Type="http://schemas.openxmlformats.org/officeDocument/2006/relationships/image" Target="../media/image70.wmf"/><Relationship Id="rId59" Type="http://schemas.openxmlformats.org/officeDocument/2006/relationships/image" Target="../media/image76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5.wmf"/><Relationship Id="rId20" Type="http://schemas.openxmlformats.org/officeDocument/2006/relationships/image" Target="../media/image57.wmf"/><Relationship Id="rId29" Type="http://schemas.openxmlformats.org/officeDocument/2006/relationships/oleObject" Target="../embeddings/oleObject26.bin"/><Relationship Id="rId41" Type="http://schemas.openxmlformats.org/officeDocument/2006/relationships/oleObject" Target="../embeddings/oleObject32.bin"/><Relationship Id="rId54" Type="http://schemas.openxmlformats.org/officeDocument/2006/relationships/oleObject" Target="../embeddings/oleObject38.bin"/><Relationship Id="rId1" Type="http://schemas.openxmlformats.org/officeDocument/2006/relationships/vmlDrawing" Target="../drawings/vmlDrawing3.vml"/><Relationship Id="rId6" Type="http://schemas.openxmlformats.org/officeDocument/2006/relationships/image" Target="../media/image50.wmf"/><Relationship Id="rId11" Type="http://schemas.openxmlformats.org/officeDocument/2006/relationships/oleObject" Target="../embeddings/oleObject17.bin"/><Relationship Id="rId24" Type="http://schemas.openxmlformats.org/officeDocument/2006/relationships/image" Target="../media/image59.wmf"/><Relationship Id="rId32" Type="http://schemas.openxmlformats.org/officeDocument/2006/relationships/image" Target="../media/image63.wmf"/><Relationship Id="rId37" Type="http://schemas.openxmlformats.org/officeDocument/2006/relationships/oleObject" Target="../embeddings/oleObject30.bin"/><Relationship Id="rId40" Type="http://schemas.openxmlformats.org/officeDocument/2006/relationships/image" Target="../media/image67.wmf"/><Relationship Id="rId45" Type="http://schemas.openxmlformats.org/officeDocument/2006/relationships/oleObject" Target="../embeddings/oleObject34.bin"/><Relationship Id="rId53" Type="http://schemas.openxmlformats.org/officeDocument/2006/relationships/image" Target="../media/image73.wmf"/><Relationship Id="rId58" Type="http://schemas.openxmlformats.org/officeDocument/2006/relationships/oleObject" Target="../embeddings/oleObject40.bin"/><Relationship Id="rId5" Type="http://schemas.openxmlformats.org/officeDocument/2006/relationships/oleObject" Target="../embeddings/oleObject14.bin"/><Relationship Id="rId15" Type="http://schemas.openxmlformats.org/officeDocument/2006/relationships/oleObject" Target="../embeddings/oleObject19.bin"/><Relationship Id="rId23" Type="http://schemas.openxmlformats.org/officeDocument/2006/relationships/oleObject" Target="../embeddings/oleObject23.bin"/><Relationship Id="rId28" Type="http://schemas.openxmlformats.org/officeDocument/2006/relationships/image" Target="../media/image61.wmf"/><Relationship Id="rId36" Type="http://schemas.openxmlformats.org/officeDocument/2006/relationships/image" Target="../media/image65.wmf"/><Relationship Id="rId49" Type="http://schemas.openxmlformats.org/officeDocument/2006/relationships/oleObject" Target="../embeddings/oleObject36.bin"/><Relationship Id="rId57" Type="http://schemas.openxmlformats.org/officeDocument/2006/relationships/image" Target="../media/image75.wmf"/><Relationship Id="rId10" Type="http://schemas.openxmlformats.org/officeDocument/2006/relationships/image" Target="../media/image52.wmf"/><Relationship Id="rId19" Type="http://schemas.openxmlformats.org/officeDocument/2006/relationships/oleObject" Target="../embeddings/oleObject21.bin"/><Relationship Id="rId31" Type="http://schemas.openxmlformats.org/officeDocument/2006/relationships/oleObject" Target="../embeddings/oleObject27.bin"/><Relationship Id="rId44" Type="http://schemas.openxmlformats.org/officeDocument/2006/relationships/image" Target="../media/image69.wmf"/><Relationship Id="rId52" Type="http://schemas.openxmlformats.org/officeDocument/2006/relationships/oleObject" Target="../embeddings/oleObject37.bin"/><Relationship Id="rId4" Type="http://schemas.openxmlformats.org/officeDocument/2006/relationships/image" Target="../media/image49.wmf"/><Relationship Id="rId9" Type="http://schemas.openxmlformats.org/officeDocument/2006/relationships/oleObject" Target="../embeddings/oleObject16.bin"/><Relationship Id="rId14" Type="http://schemas.openxmlformats.org/officeDocument/2006/relationships/image" Target="../media/image54.wmf"/><Relationship Id="rId22" Type="http://schemas.openxmlformats.org/officeDocument/2006/relationships/image" Target="../media/image58.wmf"/><Relationship Id="rId27" Type="http://schemas.openxmlformats.org/officeDocument/2006/relationships/oleObject" Target="../embeddings/oleObject25.bin"/><Relationship Id="rId30" Type="http://schemas.openxmlformats.org/officeDocument/2006/relationships/image" Target="../media/image62.wmf"/><Relationship Id="rId35" Type="http://schemas.openxmlformats.org/officeDocument/2006/relationships/oleObject" Target="../embeddings/oleObject29.bin"/><Relationship Id="rId43" Type="http://schemas.openxmlformats.org/officeDocument/2006/relationships/oleObject" Target="../embeddings/oleObject33.bin"/><Relationship Id="rId48" Type="http://schemas.openxmlformats.org/officeDocument/2006/relationships/image" Target="../media/image71.wmf"/><Relationship Id="rId56" Type="http://schemas.openxmlformats.org/officeDocument/2006/relationships/oleObject" Target="../embeddings/oleObject39.bin"/><Relationship Id="rId8" Type="http://schemas.openxmlformats.org/officeDocument/2006/relationships/image" Target="../media/image51.wmf"/><Relationship Id="rId51" Type="http://schemas.openxmlformats.org/officeDocument/2006/relationships/image" Target="../media/image3.png"/><Relationship Id="rId3" Type="http://schemas.openxmlformats.org/officeDocument/2006/relationships/oleObject" Target="../embeddings/oleObject13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wmf"/><Relationship Id="rId13" Type="http://schemas.openxmlformats.org/officeDocument/2006/relationships/oleObject" Target="../embeddings/oleObject46.bin"/><Relationship Id="rId18" Type="http://schemas.openxmlformats.org/officeDocument/2006/relationships/image" Target="../media/image84.wmf"/><Relationship Id="rId26" Type="http://schemas.openxmlformats.org/officeDocument/2006/relationships/oleObject" Target="../embeddings/oleObject51.bin"/><Relationship Id="rId3" Type="http://schemas.openxmlformats.org/officeDocument/2006/relationships/oleObject" Target="../embeddings/oleObject41.bin"/><Relationship Id="rId21" Type="http://schemas.openxmlformats.org/officeDocument/2006/relationships/image" Target="../media/image90.png"/><Relationship Id="rId7" Type="http://schemas.openxmlformats.org/officeDocument/2006/relationships/oleObject" Target="../embeddings/oleObject43.bin"/><Relationship Id="rId12" Type="http://schemas.openxmlformats.org/officeDocument/2006/relationships/image" Target="../media/image81.wmf"/><Relationship Id="rId17" Type="http://schemas.openxmlformats.org/officeDocument/2006/relationships/oleObject" Target="../embeddings/oleObject48.bin"/><Relationship Id="rId25" Type="http://schemas.openxmlformats.org/officeDocument/2006/relationships/image" Target="../media/image86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3.wmf"/><Relationship Id="rId20" Type="http://schemas.openxmlformats.org/officeDocument/2006/relationships/image" Target="../media/image89.png"/><Relationship Id="rId29" Type="http://schemas.openxmlformats.org/officeDocument/2006/relationships/image" Target="../media/image88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78.wmf"/><Relationship Id="rId11" Type="http://schemas.openxmlformats.org/officeDocument/2006/relationships/oleObject" Target="../embeddings/oleObject45.bin"/><Relationship Id="rId24" Type="http://schemas.openxmlformats.org/officeDocument/2006/relationships/oleObject" Target="../embeddings/oleObject50.bin"/><Relationship Id="rId5" Type="http://schemas.openxmlformats.org/officeDocument/2006/relationships/oleObject" Target="../embeddings/oleObject42.bin"/><Relationship Id="rId15" Type="http://schemas.openxmlformats.org/officeDocument/2006/relationships/oleObject" Target="../embeddings/oleObject47.bin"/><Relationship Id="rId23" Type="http://schemas.openxmlformats.org/officeDocument/2006/relationships/image" Target="../media/image85.wmf"/><Relationship Id="rId28" Type="http://schemas.openxmlformats.org/officeDocument/2006/relationships/oleObject" Target="../embeddings/oleObject52.bin"/><Relationship Id="rId10" Type="http://schemas.openxmlformats.org/officeDocument/2006/relationships/image" Target="../media/image80.wmf"/><Relationship Id="rId19" Type="http://schemas.openxmlformats.org/officeDocument/2006/relationships/image" Target="../media/image3.png"/><Relationship Id="rId4" Type="http://schemas.openxmlformats.org/officeDocument/2006/relationships/image" Target="../media/image77.wmf"/><Relationship Id="rId9" Type="http://schemas.openxmlformats.org/officeDocument/2006/relationships/oleObject" Target="../embeddings/oleObject44.bin"/><Relationship Id="rId14" Type="http://schemas.openxmlformats.org/officeDocument/2006/relationships/image" Target="../media/image82.wmf"/><Relationship Id="rId22" Type="http://schemas.openxmlformats.org/officeDocument/2006/relationships/oleObject" Target="../embeddings/oleObject49.bin"/><Relationship Id="rId27" Type="http://schemas.openxmlformats.org/officeDocument/2006/relationships/image" Target="../media/image87.w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35.wmf"/><Relationship Id="rId3" Type="http://schemas.openxmlformats.org/officeDocument/2006/relationships/image" Target="../media/image3.png"/><Relationship Id="rId7" Type="http://schemas.openxmlformats.org/officeDocument/2006/relationships/image" Target="../media/image92.wmf"/><Relationship Id="rId12" Type="http://schemas.openxmlformats.org/officeDocument/2006/relationships/oleObject" Target="../embeddings/oleObject57.bin"/><Relationship Id="rId17" Type="http://schemas.openxmlformats.org/officeDocument/2006/relationships/image" Target="../media/image93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59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4.bin"/><Relationship Id="rId11" Type="http://schemas.openxmlformats.org/officeDocument/2006/relationships/oleObject" Target="../embeddings/oleObject56.bin"/><Relationship Id="rId5" Type="http://schemas.openxmlformats.org/officeDocument/2006/relationships/image" Target="../media/image91.wmf"/><Relationship Id="rId15" Type="http://schemas.openxmlformats.org/officeDocument/2006/relationships/image" Target="../media/image36.wmf"/><Relationship Id="rId10" Type="http://schemas.openxmlformats.org/officeDocument/2006/relationships/image" Target="../media/image34.wmf"/><Relationship Id="rId4" Type="http://schemas.openxmlformats.org/officeDocument/2006/relationships/oleObject" Target="../embeddings/oleObject53.bin"/><Relationship Id="rId9" Type="http://schemas.openxmlformats.org/officeDocument/2006/relationships/oleObject" Target="../embeddings/oleObject55.bin"/><Relationship Id="rId14" Type="http://schemas.openxmlformats.org/officeDocument/2006/relationships/oleObject" Target="../embeddings/oleObject58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35.wmf"/><Relationship Id="rId3" Type="http://schemas.openxmlformats.org/officeDocument/2006/relationships/image" Target="../media/image3.png"/><Relationship Id="rId7" Type="http://schemas.openxmlformats.org/officeDocument/2006/relationships/image" Target="../media/image95.wmf"/><Relationship Id="rId12" Type="http://schemas.openxmlformats.org/officeDocument/2006/relationships/oleObject" Target="../embeddings/oleObject64.bin"/><Relationship Id="rId17" Type="http://schemas.openxmlformats.org/officeDocument/2006/relationships/image" Target="../media/image96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66.bin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1.bin"/><Relationship Id="rId11" Type="http://schemas.openxmlformats.org/officeDocument/2006/relationships/oleObject" Target="../embeddings/oleObject63.bin"/><Relationship Id="rId5" Type="http://schemas.openxmlformats.org/officeDocument/2006/relationships/image" Target="../media/image94.wmf"/><Relationship Id="rId15" Type="http://schemas.openxmlformats.org/officeDocument/2006/relationships/image" Target="../media/image36.wmf"/><Relationship Id="rId10" Type="http://schemas.openxmlformats.org/officeDocument/2006/relationships/image" Target="../media/image34.wmf"/><Relationship Id="rId4" Type="http://schemas.openxmlformats.org/officeDocument/2006/relationships/oleObject" Target="../embeddings/oleObject60.bin"/><Relationship Id="rId9" Type="http://schemas.openxmlformats.org/officeDocument/2006/relationships/oleObject" Target="../embeddings/oleObject62.bin"/><Relationship Id="rId14" Type="http://schemas.openxmlformats.org/officeDocument/2006/relationships/oleObject" Target="../embeddings/oleObject65.bin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3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1447800"/>
            <a:ext cx="8839200" cy="1752600"/>
          </a:xfrm>
        </p:spPr>
        <p:txBody>
          <a:bodyPr/>
          <a:lstStyle/>
          <a:p>
            <a:pPr eaLnBrk="1" hangingPunct="1"/>
            <a:r>
              <a:rPr lang="en-US" altLang="en-US" sz="4000" dirty="0" smtClean="0">
                <a:solidFill>
                  <a:srgbClr val="990000"/>
                </a:solidFill>
                <a:latin typeface="Arial" charset="0"/>
                <a:cs typeface="Arial" charset="0"/>
              </a:rPr>
              <a:t>MEIC Electron Collider </a:t>
            </a:r>
            <a:r>
              <a:rPr lang="en-US" altLang="en-US" sz="4000" smtClean="0">
                <a:solidFill>
                  <a:srgbClr val="990000"/>
                </a:solidFill>
                <a:latin typeface="Arial" charset="0"/>
                <a:cs typeface="Arial" charset="0"/>
              </a:rPr>
              <a:t>Ring Design</a:t>
            </a:r>
            <a:endParaRPr lang="ru-RU" altLang="en-US" sz="4000" dirty="0" smtClean="0">
              <a:solidFill>
                <a:srgbClr val="990000"/>
              </a:solidFill>
              <a:latin typeface="Arial" charset="0"/>
              <a:cs typeface="Arial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3657600"/>
            <a:ext cx="7239000" cy="1524000"/>
          </a:xfrm>
        </p:spPr>
        <p:txBody>
          <a:bodyPr/>
          <a:lstStyle/>
          <a:p>
            <a:pPr eaLnBrk="1" hangingPunct="1"/>
            <a:r>
              <a:rPr lang="en-US" altLang="en-US" sz="2000" i="1" dirty="0" err="1" smtClean="0">
                <a:latin typeface="Arial" charset="0"/>
                <a:cs typeface="Arial" charset="0"/>
              </a:rPr>
              <a:t>Fanglei</a:t>
            </a:r>
            <a:r>
              <a:rPr lang="en-US" altLang="en-US" sz="2000" i="1" dirty="0" smtClean="0">
                <a:latin typeface="Arial" charset="0"/>
                <a:cs typeface="Arial" charset="0"/>
              </a:rPr>
              <a:t> Lin</a:t>
            </a:r>
          </a:p>
          <a:p>
            <a:pPr eaLnBrk="1" hangingPunct="1"/>
            <a:endParaRPr lang="en-US" altLang="en-US" sz="2000" i="1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en-US" altLang="en-US" sz="2000" smtClean="0">
                <a:latin typeface="Arial" charset="0"/>
                <a:cs typeface="Times New Roman" pitchFamily="18" charset="0"/>
              </a:rPr>
              <a:t>MEIC Collaboration </a:t>
            </a:r>
            <a:r>
              <a:rPr lang="en-US" altLang="en-US" sz="2000" dirty="0" smtClean="0">
                <a:latin typeface="Arial" charset="0"/>
                <a:cs typeface="Times New Roman" pitchFamily="18" charset="0"/>
              </a:rPr>
              <a:t>Meeting, October 5, 2015</a:t>
            </a:r>
            <a:endParaRPr lang="ru-RU" altLang="en-US" sz="2000" dirty="0" smtClean="0">
              <a:latin typeface="Arial" charset="0"/>
              <a:cs typeface="Times New Roman" pitchFamily="18" charset="0"/>
            </a:endParaRPr>
          </a:p>
          <a:p>
            <a:pPr eaLnBrk="1" hangingPunct="1"/>
            <a:endParaRPr lang="en-US" altLang="en-US" sz="2000" i="1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4726"/>
            <a:ext cx="9143999" cy="397933"/>
          </a:xfrm>
        </p:spPr>
        <p:txBody>
          <a:bodyPr/>
          <a:lstStyle/>
          <a:p>
            <a:r>
              <a:rPr lang="en-US" altLang="en-US" sz="3000" dirty="0" smtClean="0">
                <a:latin typeface="Arial" charset="0"/>
                <a:cs typeface="Arial" charset="0"/>
              </a:rPr>
              <a:t>Tune Trombone/Straight FODO &amp; Matching Sec.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30" y="817036"/>
            <a:ext cx="8737882" cy="1107453"/>
          </a:xfrm>
        </p:spPr>
        <p:txBody>
          <a:bodyPr/>
          <a:lstStyle/>
          <a:p>
            <a:pPr>
              <a:buSzPct val="100000"/>
              <a:defRPr/>
            </a:pPr>
            <a:r>
              <a:rPr lang="en-US" altLang="en-US" kern="0" dirty="0" smtClean="0">
                <a:latin typeface="Arial" charset="0"/>
                <a:ea typeface="ＭＳ Ｐゴシック" pitchFamily="34" charset="-128"/>
                <a:cs typeface="Arial" charset="0"/>
              </a:rPr>
              <a:t>Tune trombone/straight </a:t>
            </a:r>
            <a:r>
              <a:rPr lang="en-US" altLang="en-US" kern="0" dirty="0">
                <a:latin typeface="Arial" charset="0"/>
                <a:ea typeface="ＭＳ Ｐゴシック" pitchFamily="34" charset="-128"/>
                <a:cs typeface="Arial" charset="0"/>
              </a:rPr>
              <a:t>FODO cell (60</a:t>
            </a:r>
            <a:r>
              <a:rPr lang="en-US" altLang="en-US" kern="0" baseline="30000" dirty="0">
                <a:latin typeface="Arial" charset="0"/>
                <a:ea typeface="ＭＳ Ｐゴシック" pitchFamily="34" charset="-128"/>
                <a:cs typeface="Arial" charset="0"/>
                <a:sym typeface="Symbol"/>
              </a:rPr>
              <a:t></a:t>
            </a:r>
            <a:r>
              <a:rPr lang="en-US" altLang="en-US" kern="0" dirty="0">
                <a:latin typeface="Arial" charset="0"/>
                <a:ea typeface="ＭＳ Ｐゴシック" pitchFamily="34" charset="-128"/>
                <a:cs typeface="Arial" charset="0"/>
                <a:sym typeface="Symbol"/>
              </a:rPr>
              <a:t> phase advance</a:t>
            </a:r>
            <a:r>
              <a:rPr lang="en-US" altLang="en-US" kern="0" dirty="0">
                <a:latin typeface="Arial" charset="0"/>
                <a:ea typeface="ＭＳ Ｐゴシック" pitchFamily="34" charset="-128"/>
                <a:cs typeface="Arial" charset="0"/>
              </a:rPr>
              <a:t>) and Matching sections </a:t>
            </a:r>
          </a:p>
          <a:p>
            <a:pPr lvl="1">
              <a:defRPr/>
            </a:pPr>
            <a:r>
              <a:rPr lang="en-US" altLang="en-US" sz="1400" kern="0" dirty="0">
                <a:latin typeface="Arial" charset="0"/>
                <a:ea typeface="ＭＳ Ｐゴシック" pitchFamily="34" charset="-128"/>
                <a:cs typeface="Arial" charset="0"/>
              </a:rPr>
              <a:t>All quads have a magnetic/physical length of 0.73/0.79 m (PEP-II straight quads)</a:t>
            </a:r>
          </a:p>
          <a:p>
            <a:pPr lvl="1">
              <a:defRPr/>
            </a:pPr>
            <a:r>
              <a:rPr lang="en-US" altLang="en-US" sz="1400" kern="0" dirty="0">
                <a:latin typeface="Arial" charset="0"/>
                <a:ea typeface="ＭＳ Ｐゴシック" pitchFamily="34" charset="-128"/>
                <a:cs typeface="Arial" charset="0"/>
              </a:rPr>
              <a:t>Whole ring has 76 such quads, of which 58 with a maximum field </a:t>
            </a:r>
            <a:r>
              <a:rPr lang="en-US" altLang="en-US" sz="1400" kern="0" dirty="0" smtClean="0">
                <a:latin typeface="Arial" charset="0"/>
                <a:ea typeface="ＭＳ Ｐゴシック" pitchFamily="34" charset="-128"/>
                <a:cs typeface="Arial" charset="0"/>
              </a:rPr>
              <a:t>&lt; 17.53 </a:t>
            </a:r>
            <a:r>
              <a:rPr lang="en-US" altLang="en-US" sz="1400" kern="0" dirty="0">
                <a:latin typeface="Arial" charset="0"/>
                <a:ea typeface="ＭＳ Ｐゴシック" pitchFamily="34" charset="-128"/>
                <a:cs typeface="Arial" charset="0"/>
              </a:rPr>
              <a:t>T/m </a:t>
            </a:r>
            <a:r>
              <a:rPr lang="en-US" altLang="en-US" sz="1400" kern="0" dirty="0" smtClean="0">
                <a:latin typeface="Arial" charset="0"/>
                <a:ea typeface="ＭＳ Ｐゴシック" pitchFamily="34" charset="-128"/>
                <a:cs typeface="Arial" charset="0"/>
              </a:rPr>
              <a:t>@ 10 GeV and </a:t>
            </a:r>
            <a:r>
              <a:rPr lang="en-US" altLang="en-US" sz="1400" kern="0" dirty="0">
                <a:latin typeface="Arial" charset="0"/>
                <a:ea typeface="ＭＳ Ｐゴシック" pitchFamily="34" charset="-128"/>
                <a:cs typeface="Arial" charset="0"/>
              </a:rPr>
              <a:t>18 with a maximum field ~ </a:t>
            </a:r>
            <a:r>
              <a:rPr lang="en-US" altLang="en-US" sz="1400" kern="0" dirty="0" smtClean="0">
                <a:latin typeface="Arial" charset="0"/>
                <a:ea typeface="ＭＳ Ｐゴシック" pitchFamily="34" charset="-128"/>
                <a:cs typeface="Arial" charset="0"/>
              </a:rPr>
              <a:t>25 T/m</a:t>
            </a:r>
            <a:endParaRPr lang="en-US" altLang="en-US" sz="1400" kern="0" dirty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954213"/>
            <a:ext cx="2692400" cy="216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1919288"/>
            <a:ext cx="2905125" cy="218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4248150"/>
            <a:ext cx="3178175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075" y="4221163"/>
            <a:ext cx="2687638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168775"/>
            <a:ext cx="2741613" cy="229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29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charset="0"/>
                <a:cs typeface="Arial" charset="0"/>
              </a:rPr>
              <a:t>Chromaticity </a:t>
            </a:r>
            <a:r>
              <a:rPr lang="en-US" altLang="en-US" dirty="0" smtClean="0">
                <a:latin typeface="Arial" charset="0"/>
                <a:cs typeface="Arial" charset="0"/>
              </a:rPr>
              <a:t>Compensation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35" y="817036"/>
            <a:ext cx="9020889" cy="1164164"/>
          </a:xfrm>
        </p:spPr>
        <p:txBody>
          <a:bodyPr/>
          <a:lstStyle/>
          <a:p>
            <a:pPr>
              <a:buSzPct val="100000"/>
              <a:defRPr/>
            </a:pPr>
            <a:r>
              <a:rPr lang="en-US" altLang="en-US" kern="0" dirty="0" smtClean="0">
                <a:latin typeface="Arial" charset="0"/>
                <a:ea typeface="ＭＳ Ｐゴシック" pitchFamily="34" charset="-128"/>
                <a:cs typeface="Arial" charset="0"/>
              </a:rPr>
              <a:t>Developed local </a:t>
            </a:r>
            <a:r>
              <a:rPr lang="en-US" altLang="en-US" kern="0" dirty="0">
                <a:latin typeface="Arial" charset="0"/>
                <a:ea typeface="ＭＳ Ｐゴシック" pitchFamily="34" charset="-128"/>
                <a:cs typeface="Arial" charset="0"/>
              </a:rPr>
              <a:t>Chromaticity Compensation Block (CCB</a:t>
            </a:r>
            <a:r>
              <a:rPr lang="en-US" altLang="en-US" kern="0" dirty="0" smtClean="0">
                <a:latin typeface="Arial" charset="0"/>
                <a:ea typeface="ＭＳ Ｐゴシック" pitchFamily="34" charset="-128"/>
                <a:cs typeface="Arial" charset="0"/>
              </a:rPr>
              <a:t>)</a:t>
            </a:r>
            <a:endParaRPr lang="en-US" altLang="en-US" kern="0" dirty="0">
              <a:latin typeface="Arial" charset="0"/>
              <a:ea typeface="ＭＳ Ｐゴシック" pitchFamily="34" charset="-128"/>
              <a:cs typeface="Arial" charset="0"/>
            </a:endParaRPr>
          </a:p>
          <a:p>
            <a:pPr lvl="1">
              <a:defRPr/>
            </a:pPr>
            <a:r>
              <a:rPr lang="en-US" altLang="en-US" sz="1400" kern="0" dirty="0">
                <a:latin typeface="Arial" charset="0"/>
                <a:ea typeface="ＭＳ Ｐゴシック" pitchFamily="34" charset="-128"/>
                <a:cs typeface="Arial" charset="0"/>
              </a:rPr>
              <a:t> Two 5m-long dipoles and four 2m-long dipoles with a maximum field </a:t>
            </a:r>
            <a:r>
              <a:rPr lang="en-US" altLang="en-US" sz="1400" kern="0" dirty="0" smtClean="0">
                <a:latin typeface="Arial" charset="0"/>
                <a:ea typeface="ＭＳ Ｐゴシック" pitchFamily="34" charset="-128"/>
                <a:cs typeface="Arial" charset="0"/>
              </a:rPr>
              <a:t>0.58 </a:t>
            </a:r>
            <a:r>
              <a:rPr lang="en-US" altLang="en-US" sz="1400" kern="0" dirty="0">
                <a:latin typeface="Arial" charset="0"/>
                <a:ea typeface="ＭＳ Ｐゴシック" pitchFamily="34" charset="-128"/>
                <a:cs typeface="Arial" charset="0"/>
              </a:rPr>
              <a:t>T </a:t>
            </a:r>
            <a:r>
              <a:rPr lang="en-US" altLang="en-US" sz="1400" kern="0" dirty="0">
                <a:latin typeface="Arial" charset="0"/>
                <a:ea typeface="ＭＳ Ｐゴシック" charset="-128"/>
              </a:rPr>
              <a:t>@ </a:t>
            </a:r>
            <a:r>
              <a:rPr lang="en-US" altLang="en-US" sz="1400" kern="0" dirty="0" smtClean="0">
                <a:latin typeface="Arial" charset="0"/>
                <a:ea typeface="ＭＳ Ｐゴシック" pitchFamily="34" charset="-128"/>
                <a:cs typeface="Arial" charset="0"/>
              </a:rPr>
              <a:t>10 </a:t>
            </a:r>
            <a:r>
              <a:rPr lang="en-US" altLang="en-US" sz="1400" kern="0" dirty="0">
                <a:latin typeface="Arial" charset="0"/>
                <a:ea typeface="ＭＳ Ｐゴシック" pitchFamily="34" charset="-128"/>
                <a:cs typeface="Arial" charset="0"/>
              </a:rPr>
              <a:t>GeV</a:t>
            </a:r>
          </a:p>
          <a:p>
            <a:pPr lvl="1">
              <a:defRPr/>
            </a:pPr>
            <a:r>
              <a:rPr lang="en-US" altLang="en-US" sz="1400" kern="0" dirty="0">
                <a:latin typeface="Arial" charset="0"/>
                <a:ea typeface="ＭＳ Ｐゴシック" pitchFamily="34" charset="-128"/>
                <a:cs typeface="Arial" charset="0"/>
              </a:rPr>
              <a:t>13 quads (7 families) have a maximum field </a:t>
            </a:r>
            <a:r>
              <a:rPr lang="en-US" altLang="en-US" sz="1400" kern="0" dirty="0" smtClean="0">
                <a:latin typeface="Arial" charset="0"/>
                <a:ea typeface="ＭＳ Ｐゴシック" pitchFamily="34" charset="-128"/>
                <a:cs typeface="Arial" charset="0"/>
              </a:rPr>
              <a:t>~25 T/m @ 10 GeV</a:t>
            </a:r>
            <a:endParaRPr lang="en-US" altLang="en-US" sz="1400" kern="0" dirty="0">
              <a:latin typeface="Arial" charset="0"/>
              <a:ea typeface="ＭＳ Ｐゴシック" pitchFamily="34" charset="-128"/>
              <a:cs typeface="Arial" charset="0"/>
            </a:endParaRPr>
          </a:p>
          <a:p>
            <a:pPr lvl="1">
              <a:defRPr/>
            </a:pPr>
            <a:r>
              <a:rPr lang="en-US" altLang="en-US" sz="1400" kern="0" dirty="0">
                <a:latin typeface="Arial" charset="0"/>
                <a:ea typeface="ＭＳ Ｐゴシック" pitchFamily="34" charset="-128"/>
                <a:cs typeface="Arial" charset="0"/>
              </a:rPr>
              <a:t>4 sextupoles (2 families) are used for a compensation of local chromaticities from the FFQs 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525" y="2286000"/>
            <a:ext cx="6547677" cy="3706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9050" y="5971118"/>
            <a:ext cx="9020889" cy="429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50000"/>
              <a:buFontTx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00000"/>
              <a:defRPr/>
            </a:pPr>
            <a:r>
              <a:rPr lang="en-US" altLang="en-US" sz="1800" kern="0" dirty="0" smtClean="0">
                <a:latin typeface="Arial" charset="0"/>
                <a:ea typeface="ＭＳ Ｐゴシック" pitchFamily="34" charset="-128"/>
                <a:cs typeface="Arial" charset="0"/>
              </a:rPr>
              <a:t>Distributed </a:t>
            </a:r>
            <a:r>
              <a:rPr lang="en-US" altLang="en-US" sz="1800" i="1" kern="0" dirty="0" smtClean="0">
                <a:latin typeface="Arial" charset="0"/>
                <a:ea typeface="ＭＳ Ｐゴシック" pitchFamily="34" charset="-128"/>
                <a:cs typeface="Arial" charset="0"/>
              </a:rPr>
              <a:t>-I</a:t>
            </a:r>
            <a:r>
              <a:rPr lang="en-US" altLang="en-US" sz="1800" kern="0" dirty="0" smtClean="0">
                <a:latin typeface="Arial" charset="0"/>
                <a:ea typeface="ＭＳ Ｐゴシック" pitchFamily="34" charset="-128"/>
                <a:cs typeface="Arial" charset="0"/>
              </a:rPr>
              <a:t> pair sextupoles compensation scheme will also be considered.</a:t>
            </a:r>
          </a:p>
        </p:txBody>
      </p:sp>
    </p:spTree>
    <p:extLst>
      <p:ext uri="{BB962C8B-B14F-4D97-AF65-F5344CB8AC3E}">
        <p14:creationId xmlns:p14="http://schemas.microsoft.com/office/powerpoint/2010/main" val="308550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charset="0"/>
                <a:cs typeface="Arial" charset="0"/>
              </a:rPr>
              <a:t>RF Section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36" y="817036"/>
            <a:ext cx="8453718" cy="1171248"/>
          </a:xfrm>
        </p:spPr>
        <p:txBody>
          <a:bodyPr/>
          <a:lstStyle/>
          <a:p>
            <a:pPr>
              <a:buSzPct val="100000"/>
              <a:defRPr/>
            </a:pPr>
            <a:r>
              <a:rPr lang="en-US" altLang="en-US" kern="0" dirty="0">
                <a:latin typeface="Arial" charset="0"/>
                <a:ea typeface="ＭＳ Ｐゴシック" pitchFamily="34" charset="-128"/>
                <a:cs typeface="Arial" charset="0"/>
              </a:rPr>
              <a:t>RF </a:t>
            </a:r>
            <a:r>
              <a:rPr lang="en-US" altLang="en-US" kern="0" dirty="0" smtClean="0">
                <a:latin typeface="Arial" charset="0"/>
                <a:ea typeface="ＭＳ Ｐゴシック" pitchFamily="34" charset="-128"/>
                <a:cs typeface="Arial" charset="0"/>
              </a:rPr>
              <a:t>section </a:t>
            </a:r>
          </a:p>
          <a:p>
            <a:pPr lvl="1">
              <a:defRPr/>
            </a:pPr>
            <a:r>
              <a:rPr lang="en-US" altLang="en-US" sz="1400" kern="0" dirty="0" smtClean="0">
                <a:latin typeface="Arial" charset="0"/>
                <a:ea typeface="ＭＳ Ｐゴシック" pitchFamily="34" charset="-128"/>
                <a:cs typeface="Arial" charset="0"/>
              </a:rPr>
              <a:t>Relatively small beta functions to improve the coupled beam instability thresholds</a:t>
            </a:r>
            <a:endParaRPr lang="en-US" altLang="en-US" sz="1400" kern="0" dirty="0">
              <a:latin typeface="Arial" charset="0"/>
              <a:ea typeface="ＭＳ Ｐゴシック" pitchFamily="34" charset="-128"/>
              <a:cs typeface="Arial" charset="0"/>
            </a:endParaRPr>
          </a:p>
          <a:p>
            <a:pPr lvl="1">
              <a:defRPr/>
            </a:pPr>
            <a:r>
              <a:rPr lang="en-US" altLang="en-US" sz="1400" kern="0" dirty="0">
                <a:latin typeface="Arial" charset="0"/>
                <a:ea typeface="ＭＳ Ｐゴシック" pitchFamily="34" charset="-128"/>
                <a:cs typeface="Arial" charset="0"/>
              </a:rPr>
              <a:t>One such RF section in each straight, totally can accommodate up to 32 </a:t>
            </a:r>
            <a:r>
              <a:rPr lang="en-US" altLang="en-US" sz="1400" kern="0" dirty="0" smtClean="0">
                <a:latin typeface="Arial" charset="0"/>
                <a:ea typeface="ＭＳ Ｐゴシック" pitchFamily="34" charset="-128"/>
                <a:cs typeface="Arial" charset="0"/>
              </a:rPr>
              <a:t>cavities (old)</a:t>
            </a:r>
            <a:endParaRPr lang="en-US" altLang="en-US" sz="1400" kern="0" dirty="0">
              <a:latin typeface="Arial" charset="0"/>
              <a:ea typeface="ＭＳ Ｐゴシック" pitchFamily="34" charset="-128"/>
              <a:cs typeface="Arial" charset="0"/>
            </a:endParaRPr>
          </a:p>
          <a:p>
            <a:pPr lvl="1">
              <a:defRPr/>
            </a:pPr>
            <a:r>
              <a:rPr lang="en-US" altLang="en-US" sz="1400" kern="0" dirty="0">
                <a:latin typeface="Arial" charset="0"/>
                <a:ea typeface="ＭＳ Ｐゴシック" pitchFamily="34" charset="-128"/>
                <a:cs typeface="Arial" charset="0"/>
              </a:rPr>
              <a:t>15 quads (2 families) have a maximum field </a:t>
            </a:r>
            <a:r>
              <a:rPr lang="en-US" altLang="en-US" sz="1400" kern="0" dirty="0" smtClean="0">
                <a:latin typeface="Arial" charset="0"/>
                <a:ea typeface="ＭＳ Ｐゴシック" pitchFamily="34" charset="-128"/>
                <a:cs typeface="Arial" charset="0"/>
              </a:rPr>
              <a:t>~25 T/m @ 10 GeV</a:t>
            </a:r>
            <a:endParaRPr lang="en-US" altLang="en-US" sz="1400" kern="0" dirty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754188" y="2133600"/>
            <a:ext cx="5635625" cy="4167188"/>
            <a:chOff x="1753466" y="2233875"/>
            <a:chExt cx="5637068" cy="4166925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3466" y="2514600"/>
              <a:ext cx="5637068" cy="388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Straight Arrow Connector 2"/>
            <p:cNvCxnSpPr>
              <a:cxnSpLocks noChangeShapeType="1"/>
            </p:cNvCxnSpPr>
            <p:nvPr/>
          </p:nvCxnSpPr>
          <p:spPr bwMode="auto">
            <a:xfrm>
              <a:off x="3202169" y="2514600"/>
              <a:ext cx="511175" cy="0"/>
            </a:xfrm>
            <a:prstGeom prst="straightConnector1">
              <a:avLst/>
            </a:prstGeom>
            <a:noFill/>
            <a:ln w="15875" algn="ctr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" name="Content Placeholder 1"/>
            <p:cNvSpPr txBox="1">
              <a:spLocks/>
            </p:cNvSpPr>
            <p:nvPr/>
          </p:nvSpPr>
          <p:spPr bwMode="auto">
            <a:xfrm>
              <a:off x="3090483" y="2233875"/>
              <a:ext cx="762195" cy="3127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150000"/>
                <a:buFontTx/>
                <a:buBlip>
                  <a:blip r:embed="rId3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Tx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SzTx/>
                <a:buFontTx/>
                <a:buNone/>
                <a:defRPr/>
              </a:pPr>
              <a:r>
                <a:rPr lang="en-US" altLang="en-US" sz="1400" kern="0" dirty="0" smtClean="0">
                  <a:latin typeface="Arial" charset="0"/>
                  <a:ea typeface="ＭＳ Ｐゴシック" pitchFamily="34" charset="-128"/>
                  <a:cs typeface="Arial" charset="0"/>
                </a:rPr>
                <a:t>6.54 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6427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charset="0"/>
                <a:cs typeface="Arial" charset="0"/>
              </a:rPr>
              <a:t>IP Region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36" y="817036"/>
            <a:ext cx="8453718" cy="1192513"/>
          </a:xfrm>
        </p:spPr>
        <p:txBody>
          <a:bodyPr/>
          <a:lstStyle/>
          <a:p>
            <a:pPr>
              <a:buSzPct val="100000"/>
              <a:defRPr/>
            </a:pPr>
            <a:r>
              <a:rPr lang="en-US" altLang="en-US" kern="0" dirty="0">
                <a:latin typeface="Arial" charset="0"/>
                <a:ea typeface="ＭＳ Ｐゴシック" pitchFamily="34" charset="-128"/>
                <a:cs typeface="Arial" charset="0"/>
              </a:rPr>
              <a:t>IP region</a:t>
            </a:r>
          </a:p>
          <a:p>
            <a:pPr lvl="1">
              <a:defRPr/>
            </a:pPr>
            <a:r>
              <a:rPr lang="en-US" altLang="en-US" sz="1400" kern="0" dirty="0" smtClean="0">
                <a:latin typeface="Arial" charset="0"/>
                <a:ea typeface="ＭＳ Ｐゴシック" pitchFamily="34" charset="-128"/>
                <a:cs typeface="Arial" charset="0"/>
              </a:rPr>
              <a:t>Final focusing quads with </a:t>
            </a:r>
            <a:r>
              <a:rPr lang="en-US" altLang="en-US" sz="1400" kern="0" dirty="0">
                <a:latin typeface="Arial" charset="0"/>
                <a:ea typeface="ＭＳ Ｐゴシック" pitchFamily="34" charset="-128"/>
                <a:cs typeface="Arial" charset="0"/>
              </a:rPr>
              <a:t>maximum field gradient </a:t>
            </a:r>
            <a:r>
              <a:rPr lang="en-US" altLang="en-US" sz="1400" kern="0" dirty="0" smtClean="0">
                <a:latin typeface="Arial" charset="0"/>
                <a:ea typeface="ＭＳ Ｐゴシック" pitchFamily="34" charset="-128"/>
                <a:cs typeface="Arial" charset="0"/>
              </a:rPr>
              <a:t>~63 </a:t>
            </a:r>
            <a:r>
              <a:rPr lang="en-US" altLang="en-US" sz="1400" kern="0" dirty="0">
                <a:latin typeface="Arial" charset="0"/>
                <a:ea typeface="ＭＳ Ｐゴシック" pitchFamily="34" charset="-128"/>
                <a:cs typeface="Arial" charset="0"/>
              </a:rPr>
              <a:t>T/m</a:t>
            </a:r>
          </a:p>
          <a:p>
            <a:pPr lvl="1">
              <a:defRPr/>
            </a:pPr>
            <a:r>
              <a:rPr lang="en-US" altLang="en-US" sz="1400" kern="0" dirty="0">
                <a:latin typeface="Arial" charset="0"/>
                <a:ea typeface="ＭＳ Ｐゴシック" pitchFamily="34" charset="-128"/>
                <a:cs typeface="Arial" charset="0"/>
              </a:rPr>
              <a:t>Four 3m-long dipoles (chicane) with </a:t>
            </a:r>
            <a:r>
              <a:rPr lang="en-US" altLang="en-US" sz="1400" kern="0" dirty="0" smtClean="0">
                <a:latin typeface="Arial" charset="0"/>
                <a:ea typeface="ＭＳ Ｐゴシック" pitchFamily="34" charset="-128"/>
                <a:cs typeface="Arial" charset="0"/>
              </a:rPr>
              <a:t>0.44 </a:t>
            </a:r>
            <a:r>
              <a:rPr lang="en-US" altLang="en-US" sz="1400" kern="0" dirty="0">
                <a:latin typeface="Arial" charset="0"/>
                <a:ea typeface="ＭＳ Ｐゴシック" pitchFamily="34" charset="-128"/>
                <a:cs typeface="Arial" charset="0"/>
              </a:rPr>
              <a:t>T @ </a:t>
            </a:r>
            <a:r>
              <a:rPr lang="en-US" altLang="en-US" sz="1400" kern="0" dirty="0" smtClean="0">
                <a:latin typeface="Arial" charset="0"/>
                <a:ea typeface="ＭＳ Ｐゴシック" pitchFamily="34" charset="-128"/>
                <a:cs typeface="Arial" charset="0"/>
              </a:rPr>
              <a:t>10 </a:t>
            </a:r>
            <a:r>
              <a:rPr lang="en-US" altLang="en-US" sz="1400" kern="0" dirty="0">
                <a:latin typeface="Arial" charset="0"/>
                <a:ea typeface="ＭＳ Ｐゴシック" pitchFamily="34" charset="-128"/>
                <a:cs typeface="Arial" charset="0"/>
              </a:rPr>
              <a:t>GeV for low-Q2 tagging with small momentum resolution, suppression of dispersion and Compton </a:t>
            </a:r>
            <a:r>
              <a:rPr lang="en-US" altLang="en-US" sz="1400" kern="0" dirty="0" err="1" smtClean="0">
                <a:latin typeface="Arial" charset="0"/>
                <a:ea typeface="ＭＳ Ｐゴシック" pitchFamily="34" charset="-128"/>
                <a:cs typeface="Arial" charset="0"/>
              </a:rPr>
              <a:t>polarimeter</a:t>
            </a:r>
            <a:endParaRPr lang="en-US" altLang="en-US" sz="1400" kern="0" dirty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25" name="Content Placeholder 2"/>
          <p:cNvSpPr txBox="1">
            <a:spLocks/>
          </p:cNvSpPr>
          <p:nvPr/>
        </p:nvSpPr>
        <p:spPr bwMode="auto">
          <a:xfrm>
            <a:off x="28574" y="6091026"/>
            <a:ext cx="4753258" cy="309774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/>
          <a:lstStyle>
            <a:lvl1pPr defTabSz="457200">
              <a:spcBef>
                <a:spcPct val="20000"/>
              </a:spcBef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 algn="just" eaLnBrk="1" hangingPunct="1">
              <a:buSzPct val="70000"/>
              <a:buFontTx/>
              <a:buNone/>
            </a:pPr>
            <a:r>
              <a:rPr lang="en-US" altLang="en-US" sz="1200" b="1" i="1" dirty="0" smtClean="0">
                <a:latin typeface="Times New Roman" pitchFamily="18" charset="0"/>
                <a:cs typeface="Times New Roman" pitchFamily="18" charset="0"/>
              </a:rPr>
              <a:t>Detail of interaction region design will be presented by </a:t>
            </a:r>
            <a:r>
              <a:rPr lang="en-US" altLang="en-US" sz="1200" b="1" i="1" dirty="0" err="1" smtClean="0">
                <a:latin typeface="Times New Roman" pitchFamily="18" charset="0"/>
                <a:cs typeface="Times New Roman" pitchFamily="18" charset="0"/>
              </a:rPr>
              <a:t>Vasiliy</a:t>
            </a:r>
            <a:r>
              <a:rPr lang="en-US" altLang="en-US" sz="1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200" b="1" i="1" dirty="0" err="1" smtClean="0">
                <a:latin typeface="Times New Roman" pitchFamily="18" charset="0"/>
                <a:cs typeface="Times New Roman" pitchFamily="18" charset="0"/>
              </a:rPr>
              <a:t>Morozov</a:t>
            </a:r>
            <a:r>
              <a:rPr lang="en-US" altLang="en-US" sz="12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1200" b="1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-28764" y="2544563"/>
            <a:ext cx="5728367" cy="3399037"/>
            <a:chOff x="551845" y="2422766"/>
            <a:chExt cx="5601990" cy="3143192"/>
          </a:xfrm>
        </p:grpSpPr>
        <p:grpSp>
          <p:nvGrpSpPr>
            <p:cNvPr id="4" name="Group 5"/>
            <p:cNvGrpSpPr>
              <a:grpSpLocks/>
            </p:cNvGrpSpPr>
            <p:nvPr/>
          </p:nvGrpSpPr>
          <p:grpSpPr bwMode="auto">
            <a:xfrm>
              <a:off x="639500" y="2422766"/>
              <a:ext cx="5514335" cy="3143192"/>
              <a:chOff x="930823" y="2064802"/>
              <a:chExt cx="7340070" cy="4183598"/>
            </a:xfrm>
          </p:grpSpPr>
          <p:grpSp>
            <p:nvGrpSpPr>
              <p:cNvPr id="5" name="Group 3"/>
              <p:cNvGrpSpPr>
                <a:grpSpLocks/>
              </p:cNvGrpSpPr>
              <p:nvPr/>
            </p:nvGrpSpPr>
            <p:grpSpPr bwMode="auto">
              <a:xfrm>
                <a:off x="1199275" y="2703992"/>
                <a:ext cx="7071618" cy="3544408"/>
                <a:chOff x="2335512" y="2780192"/>
                <a:chExt cx="4522176" cy="3544408"/>
              </a:xfrm>
            </p:grpSpPr>
            <p:pic>
              <p:nvPicPr>
                <p:cNvPr id="23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454" r="8561"/>
                <a:stretch/>
              </p:blipFill>
              <p:spPr bwMode="auto">
                <a:xfrm>
                  <a:off x="2335512" y="2780192"/>
                  <a:ext cx="4522176" cy="35444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4" name="Content Placeholder 1"/>
                <p:cNvSpPr txBox="1">
                  <a:spLocks/>
                </p:cNvSpPr>
                <p:nvPr/>
              </p:nvSpPr>
              <p:spPr bwMode="auto">
                <a:xfrm>
                  <a:off x="3090252" y="3733793"/>
                  <a:ext cx="567522" cy="3127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50000"/>
                    <a:buFontTx/>
                    <a:buBlip>
                      <a:blip r:embed="rId4"/>
                    </a:buBlip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itchFamily="34" charset="-128"/>
                      <a:cs typeface="Arial" panose="020B0604020202020204" pitchFamily="34" charset="0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itchFamily="34" charset="-128"/>
                      <a:cs typeface="Arial" panose="020B0604020202020204" pitchFamily="34" charset="0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Tx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itchFamily="34" charset="-128"/>
                      <a:cs typeface="Arial" panose="020B0604020202020204" pitchFamily="34" charset="0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itchFamily="34" charset="-128"/>
                      <a:cs typeface="Arial" panose="020B0604020202020204" pitchFamily="34" charset="0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itchFamily="34" charset="-128"/>
                      <a:cs typeface="Arial" panose="020B0604020202020204" pitchFamily="34" charset="0"/>
                    </a:defRPr>
                  </a:lvl5pPr>
                  <a:lvl6pPr marL="2514600" indent="-2286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+mn-lt"/>
                    </a:defRPr>
                  </a:lvl6pPr>
                  <a:lvl7pPr marL="2971800" indent="-2286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+mn-lt"/>
                    </a:defRPr>
                  </a:lvl7pPr>
                  <a:lvl8pPr marL="3429000" indent="-2286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+mn-lt"/>
                    </a:defRPr>
                  </a:lvl8pPr>
                  <a:lvl9pPr marL="3886200" indent="-2286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+mn-lt"/>
                    </a:defRPr>
                  </a:lvl9pPr>
                </a:lstStyle>
                <a:p>
                  <a:pPr marL="0" indent="0" algn="ctr">
                    <a:buSzTx/>
                    <a:buFontTx/>
                    <a:buNone/>
                    <a:defRPr/>
                  </a:pPr>
                  <a:r>
                    <a:rPr lang="en-US" altLang="en-US" sz="1400" kern="0" dirty="0" smtClean="0">
                      <a:latin typeface="Arial" charset="0"/>
                      <a:ea typeface="ＭＳ Ｐゴシック" pitchFamily="34" charset="-128"/>
                      <a:cs typeface="Arial" charset="0"/>
                    </a:rPr>
                    <a:t>IP</a:t>
                  </a:r>
                </a:p>
              </p:txBody>
            </p:sp>
          </p:grpSp>
          <p:cxnSp>
            <p:nvCxnSpPr>
              <p:cNvPr id="6" name="Straight Arrow Connector 2"/>
              <p:cNvCxnSpPr>
                <a:cxnSpLocks noChangeShapeType="1"/>
              </p:cNvCxnSpPr>
              <p:nvPr/>
            </p:nvCxnSpPr>
            <p:spPr bwMode="auto">
              <a:xfrm>
                <a:off x="1072070" y="2725258"/>
                <a:ext cx="550413" cy="0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7" name="Content Placeholder 1"/>
              <p:cNvSpPr txBox="1">
                <a:spLocks/>
              </p:cNvSpPr>
              <p:nvPr/>
            </p:nvSpPr>
            <p:spPr bwMode="auto">
              <a:xfrm>
                <a:off x="930823" y="2332358"/>
                <a:ext cx="887471" cy="3127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50000"/>
                  <a:buFontTx/>
                  <a:buBlip>
                    <a:blip r:embed="rId4"/>
                  </a:buBlip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itchFamily="34" charset="-128"/>
                    <a:cs typeface="Arial" panose="020B0604020202020204" pitchFamily="34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itchFamily="34" charset="-128"/>
                    <a:cs typeface="Arial" panose="020B0604020202020204" pitchFamily="34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Tx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itchFamily="34" charset="-128"/>
                    <a:cs typeface="Arial" panose="020B0604020202020204" pitchFamily="34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itchFamily="34" charset="-128"/>
                    <a:cs typeface="Arial" panose="020B0604020202020204" pitchFamily="34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itchFamily="34" charset="-128"/>
                    <a:cs typeface="Arial" panose="020B0604020202020204" pitchFamily="34" charset="0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algn="ctr">
                  <a:buSzTx/>
                  <a:buFontTx/>
                  <a:buNone/>
                  <a:defRPr/>
                </a:pPr>
                <a:r>
                  <a:rPr lang="en-US" altLang="en-US" sz="1400" kern="0" dirty="0" smtClean="0">
                    <a:latin typeface="Arial" charset="0"/>
                    <a:ea typeface="ＭＳ Ｐゴシック" pitchFamily="34" charset="-128"/>
                    <a:cs typeface="Arial" charset="0"/>
                  </a:rPr>
                  <a:t>e</a:t>
                </a:r>
                <a:r>
                  <a:rPr lang="en-US" altLang="en-US" sz="1400" kern="0" baseline="30000" dirty="0" smtClean="0">
                    <a:latin typeface="Arial" charset="0"/>
                    <a:ea typeface="ＭＳ Ｐゴシック" pitchFamily="34" charset="-128"/>
                    <a:cs typeface="Arial" charset="0"/>
                  </a:rPr>
                  <a:t>-</a:t>
                </a:r>
                <a:endParaRPr lang="en-US" altLang="en-US" sz="1400" kern="0" dirty="0" smtClean="0">
                  <a:latin typeface="Arial" charset="0"/>
                  <a:ea typeface="ＭＳ Ｐゴシック" pitchFamily="34" charset="-128"/>
                  <a:cs typeface="Arial" charset="0"/>
                </a:endParaRPr>
              </a:p>
            </p:txBody>
          </p:sp>
          <p:sp>
            <p:nvSpPr>
              <p:cNvPr id="8" name="AutoShape 16"/>
              <p:cNvSpPr>
                <a:spLocks/>
              </p:cNvSpPr>
              <p:nvPr/>
            </p:nvSpPr>
            <p:spPr bwMode="auto">
              <a:xfrm rot="5400000">
                <a:off x="2225039" y="2471190"/>
                <a:ext cx="91972" cy="424751"/>
              </a:xfrm>
              <a:prstGeom prst="leftBrace">
                <a:avLst>
                  <a:gd name="adj1" fmla="val 43051"/>
                  <a:gd name="adj2" fmla="val 50000"/>
                </a:avLst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Blip>
                    <a:blip r:embed="rId2"/>
                  </a:buBlip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>
                  <a:latin typeface="Times" pitchFamily="18" charset="0"/>
                </a:endParaRPr>
              </a:p>
            </p:txBody>
          </p:sp>
          <p:sp>
            <p:nvSpPr>
              <p:cNvPr id="11" name="AutoShape 16"/>
              <p:cNvSpPr>
                <a:spLocks/>
              </p:cNvSpPr>
              <p:nvPr/>
            </p:nvSpPr>
            <p:spPr bwMode="auto">
              <a:xfrm rot="5400000">
                <a:off x="3153927" y="2469493"/>
                <a:ext cx="91972" cy="424751"/>
              </a:xfrm>
              <a:prstGeom prst="leftBrace">
                <a:avLst>
                  <a:gd name="adj1" fmla="val 43051"/>
                  <a:gd name="adj2" fmla="val 50000"/>
                </a:avLst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Blip>
                    <a:blip r:embed="rId2"/>
                  </a:buBlip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>
                  <a:latin typeface="Times" pitchFamily="18" charset="0"/>
                </a:endParaRPr>
              </a:p>
            </p:txBody>
          </p:sp>
          <p:sp>
            <p:nvSpPr>
              <p:cNvPr id="12" name="AutoShape 16"/>
              <p:cNvSpPr>
                <a:spLocks/>
              </p:cNvSpPr>
              <p:nvPr/>
            </p:nvSpPr>
            <p:spPr bwMode="auto">
              <a:xfrm rot="5400000">
                <a:off x="4184433" y="1948691"/>
                <a:ext cx="91972" cy="1466357"/>
              </a:xfrm>
              <a:prstGeom prst="leftBrace">
                <a:avLst>
                  <a:gd name="adj1" fmla="val 43033"/>
                  <a:gd name="adj2" fmla="val 50000"/>
                </a:avLst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Blip>
                    <a:blip r:embed="rId2"/>
                  </a:buBlip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>
                  <a:latin typeface="Times" pitchFamily="18" charset="0"/>
                </a:endParaRPr>
              </a:p>
            </p:txBody>
          </p:sp>
          <p:sp>
            <p:nvSpPr>
              <p:cNvPr id="13" name="Text Box 17"/>
              <p:cNvSpPr txBox="1">
                <a:spLocks noChangeArrowheads="1"/>
              </p:cNvSpPr>
              <p:nvPr/>
            </p:nvSpPr>
            <p:spPr bwMode="auto">
              <a:xfrm>
                <a:off x="3412288" y="2067580"/>
                <a:ext cx="1738752" cy="6144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Blip>
                    <a:blip r:embed="rId2"/>
                  </a:buBlip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1200" dirty="0"/>
                  <a:t>forward e</a:t>
                </a:r>
                <a:r>
                  <a:rPr lang="en-US" altLang="en-US" sz="1200" baseline="30000" dirty="0"/>
                  <a:t>-</a:t>
                </a:r>
                <a:r>
                  <a:rPr lang="en-US" altLang="en-US" sz="1200" dirty="0"/>
                  <a:t> </a:t>
                </a:r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1200" dirty="0"/>
                  <a:t>detection region</a:t>
                </a:r>
              </a:p>
            </p:txBody>
          </p:sp>
          <p:sp>
            <p:nvSpPr>
              <p:cNvPr id="14" name="Text Box 17"/>
              <p:cNvSpPr txBox="1">
                <a:spLocks noChangeArrowheads="1"/>
              </p:cNvSpPr>
              <p:nvPr/>
            </p:nvSpPr>
            <p:spPr bwMode="auto">
              <a:xfrm>
                <a:off x="1879627" y="2329161"/>
                <a:ext cx="861317" cy="277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Blip>
                    <a:blip r:embed="rId2"/>
                  </a:buBlip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1200" dirty="0" smtClean="0"/>
                  <a:t>FFQs</a:t>
                </a:r>
                <a:endParaRPr lang="en-US" altLang="en-US" sz="1200" dirty="0"/>
              </a:p>
            </p:txBody>
          </p:sp>
          <p:cxnSp>
            <p:nvCxnSpPr>
              <p:cNvPr id="19" name="Straight Arrow Connector 3"/>
              <p:cNvCxnSpPr>
                <a:cxnSpLocks noChangeShapeType="1"/>
              </p:cNvCxnSpPr>
              <p:nvPr/>
            </p:nvCxnSpPr>
            <p:spPr bwMode="auto">
              <a:xfrm flipV="1">
                <a:off x="2790075" y="2867058"/>
                <a:ext cx="0" cy="762000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0" name="Text Box 17"/>
              <p:cNvSpPr txBox="1">
                <a:spLocks noChangeArrowheads="1"/>
              </p:cNvSpPr>
              <p:nvPr/>
            </p:nvSpPr>
            <p:spPr bwMode="auto">
              <a:xfrm>
                <a:off x="2771650" y="2324101"/>
                <a:ext cx="861317" cy="277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Blip>
                    <a:blip r:embed="rId2"/>
                  </a:buBlip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1200" dirty="0" smtClean="0"/>
                  <a:t>FFQs</a:t>
                </a:r>
                <a:endParaRPr lang="en-US" altLang="en-US" sz="1200" dirty="0"/>
              </a:p>
            </p:txBody>
          </p:sp>
          <p:sp>
            <p:nvSpPr>
              <p:cNvPr id="21" name="AutoShape 16"/>
              <p:cNvSpPr>
                <a:spLocks/>
              </p:cNvSpPr>
              <p:nvPr/>
            </p:nvSpPr>
            <p:spPr bwMode="auto">
              <a:xfrm rot="5400000">
                <a:off x="5788785" y="2176960"/>
                <a:ext cx="91972" cy="1001541"/>
              </a:xfrm>
              <a:prstGeom prst="leftBrace">
                <a:avLst>
                  <a:gd name="adj1" fmla="val 43054"/>
                  <a:gd name="adj2" fmla="val 50000"/>
                </a:avLst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Blip>
                    <a:blip r:embed="rId2"/>
                  </a:buBlip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>
                  <a:latin typeface="Times" pitchFamily="18" charset="0"/>
                </a:endParaRPr>
              </a:p>
            </p:txBody>
          </p:sp>
          <p:sp>
            <p:nvSpPr>
              <p:cNvPr id="22" name="Text Box 17"/>
              <p:cNvSpPr txBox="1">
                <a:spLocks noChangeArrowheads="1"/>
              </p:cNvSpPr>
              <p:nvPr/>
            </p:nvSpPr>
            <p:spPr bwMode="auto">
              <a:xfrm>
                <a:off x="5071762" y="2064802"/>
                <a:ext cx="1905000" cy="6144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Blip>
                    <a:blip r:embed="rId2"/>
                  </a:buBlip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1200" dirty="0"/>
                  <a:t>Compton polarimetry region</a:t>
                </a:r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 rot="16200000">
              <a:off x="46388" y="3934457"/>
              <a:ext cx="1281802" cy="270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ym typeface="Symbol"/>
                </a:rPr>
                <a:t></a:t>
              </a:r>
              <a:r>
                <a:rPr lang="en-US" sz="1200" b="1" baseline="-25000" dirty="0" smtClean="0">
                  <a:sym typeface="Symbol"/>
                </a:rPr>
                <a:t>x</a:t>
              </a:r>
              <a:r>
                <a:rPr lang="en-US" sz="1200" b="1" dirty="0" smtClean="0">
                  <a:sym typeface="Symbol"/>
                </a:rPr>
                <a:t>(m),</a:t>
              </a:r>
              <a:r>
                <a:rPr lang="en-US" sz="1200" b="1" dirty="0">
                  <a:sym typeface="Symbol"/>
                </a:rPr>
                <a:t> </a:t>
              </a:r>
              <a:r>
                <a:rPr lang="en-US" sz="1200" b="1" dirty="0" smtClean="0">
                  <a:sym typeface="Symbol"/>
                </a:rPr>
                <a:t></a:t>
              </a:r>
              <a:r>
                <a:rPr lang="en-US" sz="1200" b="1" baseline="-25000" dirty="0" smtClean="0">
                  <a:sym typeface="Symbol"/>
                </a:rPr>
                <a:t>y</a:t>
              </a:r>
              <a:r>
                <a:rPr lang="en-US" sz="1200" b="1" dirty="0" smtClean="0">
                  <a:sym typeface="Symbol"/>
                </a:rPr>
                <a:t>(m</a:t>
              </a:r>
              <a:r>
                <a:rPr lang="en-US" sz="1200" b="1" dirty="0">
                  <a:sym typeface="Symbol"/>
                </a:rPr>
                <a:t>)</a:t>
              </a:r>
              <a:endParaRPr lang="en-US" sz="1200" b="1" dirty="0"/>
            </a:p>
          </p:txBody>
        </p:sp>
        <p:sp>
          <p:nvSpPr>
            <p:cNvPr id="26" name="TextBox 25"/>
            <p:cNvSpPr txBox="1"/>
            <p:nvPr/>
          </p:nvSpPr>
          <p:spPr>
            <a:xfrm rot="16200000">
              <a:off x="4882110" y="3820158"/>
              <a:ext cx="748403" cy="270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err="1">
                  <a:sym typeface="Symbol"/>
                </a:rPr>
                <a:t>D</a:t>
              </a:r>
              <a:r>
                <a:rPr lang="en-US" sz="1200" b="1" baseline="-25000" dirty="0" err="1" smtClean="0">
                  <a:sym typeface="Symbol"/>
                </a:rPr>
                <a:t>x</a:t>
              </a:r>
              <a:r>
                <a:rPr lang="en-US" sz="1200" b="1" dirty="0" smtClean="0">
                  <a:sym typeface="Symbol"/>
                </a:rPr>
                <a:t>(m)</a:t>
              </a:r>
              <a:endParaRPr lang="en-US" sz="1200" b="1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981200" y="1943100"/>
            <a:ext cx="167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Baseline Design</a:t>
            </a:r>
            <a:endParaRPr lang="en-US" sz="1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Straight Connector 33"/>
          <p:cNvCxnSpPr/>
          <p:nvPr/>
        </p:nvCxnSpPr>
        <p:spPr bwMode="auto">
          <a:xfrm>
            <a:off x="5735479" y="2057400"/>
            <a:ext cx="0" cy="435334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5" name="Group 44"/>
          <p:cNvGrpSpPr/>
          <p:nvPr/>
        </p:nvGrpSpPr>
        <p:grpSpPr>
          <a:xfrm>
            <a:off x="5734050" y="1947446"/>
            <a:ext cx="3319136" cy="4453354"/>
            <a:chOff x="5734050" y="1947446"/>
            <a:chExt cx="3319136" cy="4453354"/>
          </a:xfrm>
        </p:grpSpPr>
        <p:grpSp>
          <p:nvGrpSpPr>
            <p:cNvPr id="16" name="Group 15"/>
            <p:cNvGrpSpPr/>
            <p:nvPr/>
          </p:nvGrpSpPr>
          <p:grpSpPr>
            <a:xfrm>
              <a:off x="5735479" y="2438400"/>
              <a:ext cx="3317707" cy="1749789"/>
              <a:chOff x="5716429" y="2511264"/>
              <a:chExt cx="3317707" cy="1749789"/>
            </a:xfrm>
          </p:grpSpPr>
          <p:pic>
            <p:nvPicPr>
              <p:cNvPr id="27" name="Picture 14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096" r="6119"/>
              <a:stretch/>
            </p:blipFill>
            <p:spPr bwMode="auto">
              <a:xfrm>
                <a:off x="5905500" y="2511264"/>
                <a:ext cx="3028950" cy="17497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" name="TextBox 28"/>
              <p:cNvSpPr txBox="1"/>
              <p:nvPr/>
            </p:nvSpPr>
            <p:spPr>
              <a:xfrm rot="16200000">
                <a:off x="5375071" y="3198859"/>
                <a:ext cx="928937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dirty="0" smtClean="0">
                    <a:sym typeface="Symbol"/>
                  </a:rPr>
                  <a:t></a:t>
                </a:r>
                <a:r>
                  <a:rPr lang="en-US" sz="1000" b="1" baseline="-25000" dirty="0" smtClean="0">
                    <a:sym typeface="Symbol"/>
                  </a:rPr>
                  <a:t>x</a:t>
                </a:r>
                <a:r>
                  <a:rPr lang="en-US" sz="1000" b="1" dirty="0" smtClean="0">
                    <a:sym typeface="Symbol"/>
                  </a:rPr>
                  <a:t>(m),</a:t>
                </a:r>
                <a:r>
                  <a:rPr lang="en-US" sz="1000" b="1" dirty="0">
                    <a:sym typeface="Symbol"/>
                  </a:rPr>
                  <a:t> </a:t>
                </a:r>
                <a:r>
                  <a:rPr lang="en-US" sz="1000" b="1" dirty="0" smtClean="0">
                    <a:sym typeface="Symbol"/>
                  </a:rPr>
                  <a:t></a:t>
                </a:r>
                <a:r>
                  <a:rPr lang="en-US" sz="1000" b="1" baseline="-25000" dirty="0" smtClean="0">
                    <a:sym typeface="Symbol"/>
                  </a:rPr>
                  <a:t>y</a:t>
                </a:r>
                <a:r>
                  <a:rPr lang="en-US" sz="1000" b="1" dirty="0" smtClean="0">
                    <a:sym typeface="Symbol"/>
                  </a:rPr>
                  <a:t>(m</a:t>
                </a:r>
                <a:r>
                  <a:rPr lang="en-US" sz="1000" b="1" dirty="0">
                    <a:sym typeface="Symbol"/>
                  </a:rPr>
                  <a:t>)</a:t>
                </a:r>
                <a:endParaRPr lang="en-US" sz="1000" b="1" dirty="0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 rot="16200000">
                <a:off x="8620665" y="3139049"/>
                <a:ext cx="580721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dirty="0" err="1">
                    <a:sym typeface="Symbol"/>
                  </a:rPr>
                  <a:t>D</a:t>
                </a:r>
                <a:r>
                  <a:rPr lang="en-US" sz="1000" b="1" baseline="-25000" dirty="0" err="1" smtClean="0">
                    <a:sym typeface="Symbol"/>
                  </a:rPr>
                  <a:t>x</a:t>
                </a:r>
                <a:r>
                  <a:rPr lang="en-US" sz="1000" b="1" dirty="0" smtClean="0">
                    <a:sym typeface="Symbol"/>
                  </a:rPr>
                  <a:t>(m)</a:t>
                </a:r>
                <a:endParaRPr lang="en-US" sz="1000" b="1" dirty="0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5734050" y="4664475"/>
              <a:ext cx="3303746" cy="1736325"/>
              <a:chOff x="5734050" y="4664475"/>
              <a:chExt cx="3303746" cy="1736325"/>
            </a:xfrm>
          </p:grpSpPr>
          <p:pic>
            <p:nvPicPr>
              <p:cNvPr id="28" name="Picture 14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54" r="6123"/>
              <a:stretch/>
            </p:blipFill>
            <p:spPr bwMode="auto">
              <a:xfrm>
                <a:off x="5886450" y="4664475"/>
                <a:ext cx="3028950" cy="17363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" name="TextBox 30"/>
              <p:cNvSpPr txBox="1"/>
              <p:nvPr/>
            </p:nvSpPr>
            <p:spPr>
              <a:xfrm rot="16200000">
                <a:off x="5392692" y="5356021"/>
                <a:ext cx="928937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dirty="0" smtClean="0">
                    <a:sym typeface="Symbol"/>
                  </a:rPr>
                  <a:t></a:t>
                </a:r>
                <a:r>
                  <a:rPr lang="en-US" sz="1000" b="1" baseline="-25000" dirty="0" smtClean="0">
                    <a:sym typeface="Symbol"/>
                  </a:rPr>
                  <a:t>x</a:t>
                </a:r>
                <a:r>
                  <a:rPr lang="en-US" sz="1000" b="1" dirty="0" smtClean="0">
                    <a:sym typeface="Symbol"/>
                  </a:rPr>
                  <a:t>(m),</a:t>
                </a:r>
                <a:r>
                  <a:rPr lang="en-US" sz="1000" b="1" dirty="0">
                    <a:sym typeface="Symbol"/>
                  </a:rPr>
                  <a:t> </a:t>
                </a:r>
                <a:r>
                  <a:rPr lang="en-US" sz="1000" b="1" dirty="0" smtClean="0">
                    <a:sym typeface="Symbol"/>
                  </a:rPr>
                  <a:t></a:t>
                </a:r>
                <a:r>
                  <a:rPr lang="en-US" sz="1000" b="1" baseline="-25000" dirty="0" smtClean="0">
                    <a:sym typeface="Symbol"/>
                  </a:rPr>
                  <a:t>y</a:t>
                </a:r>
                <a:r>
                  <a:rPr lang="en-US" sz="1000" b="1" dirty="0" smtClean="0">
                    <a:sym typeface="Symbol"/>
                  </a:rPr>
                  <a:t>(m</a:t>
                </a:r>
                <a:r>
                  <a:rPr lang="en-US" sz="1000" b="1" dirty="0">
                    <a:sym typeface="Symbol"/>
                  </a:rPr>
                  <a:t>)</a:t>
                </a:r>
                <a:endParaRPr lang="en-US" sz="1000" b="1" dirty="0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 rot="16200000">
                <a:off x="8624325" y="5282175"/>
                <a:ext cx="580721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dirty="0" err="1">
                    <a:sym typeface="Symbol"/>
                  </a:rPr>
                  <a:t>D</a:t>
                </a:r>
                <a:r>
                  <a:rPr lang="en-US" sz="1000" b="1" baseline="-25000" dirty="0" err="1" smtClean="0">
                    <a:sym typeface="Symbol"/>
                  </a:rPr>
                  <a:t>x</a:t>
                </a:r>
                <a:r>
                  <a:rPr lang="en-US" sz="1000" b="1" dirty="0" smtClean="0">
                    <a:sym typeface="Symbol"/>
                  </a:rPr>
                  <a:t>(m)</a:t>
                </a:r>
                <a:endParaRPr lang="en-US" sz="1000" b="1" dirty="0"/>
              </a:p>
            </p:txBody>
          </p:sp>
        </p:grpSp>
        <p:sp>
          <p:nvSpPr>
            <p:cNvPr id="35" name="TextBox 34"/>
            <p:cNvSpPr txBox="1"/>
            <p:nvPr/>
          </p:nvSpPr>
          <p:spPr>
            <a:xfrm>
              <a:off x="6629400" y="1947446"/>
              <a:ext cx="1371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Optimization</a:t>
              </a:r>
              <a:endParaRPr lang="en-U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124700" y="4238625"/>
              <a:ext cx="5715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</a:t>
              </a:r>
              <a:endParaRPr lang="en-U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7" name="Straight Arrow Connector 2"/>
            <p:cNvCxnSpPr>
              <a:cxnSpLocks noChangeShapeType="1"/>
            </p:cNvCxnSpPr>
            <p:nvPr/>
          </p:nvCxnSpPr>
          <p:spPr bwMode="auto">
            <a:xfrm flipH="1">
              <a:off x="8340166" y="2514600"/>
              <a:ext cx="422834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8" name="Content Placeholder 1"/>
            <p:cNvSpPr txBox="1">
              <a:spLocks/>
            </p:cNvSpPr>
            <p:nvPr/>
          </p:nvSpPr>
          <p:spPr bwMode="auto">
            <a:xfrm>
              <a:off x="8305800" y="2184310"/>
              <a:ext cx="681766" cy="254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150000"/>
                <a:buFontTx/>
                <a:buBlip>
                  <a:blip r:embed="rId4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Tx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algn="ctr">
                <a:buSzTx/>
                <a:buFontTx/>
                <a:buNone/>
                <a:defRPr/>
              </a:pPr>
              <a:r>
                <a:rPr lang="en-US" altLang="en-US" sz="1400" kern="0" dirty="0" smtClean="0">
                  <a:latin typeface="Arial" charset="0"/>
                  <a:ea typeface="ＭＳ Ｐゴシック" pitchFamily="34" charset="-128"/>
                  <a:cs typeface="Arial" charset="0"/>
                </a:rPr>
                <a:t>e</a:t>
              </a:r>
              <a:r>
                <a:rPr lang="en-US" altLang="en-US" sz="1400" kern="0" baseline="30000" dirty="0" smtClean="0">
                  <a:latin typeface="Arial" charset="0"/>
                  <a:ea typeface="ＭＳ Ｐゴシック" pitchFamily="34" charset="-128"/>
                  <a:cs typeface="Arial" charset="0"/>
                </a:rPr>
                <a:t>-</a:t>
              </a:r>
              <a:endParaRPr lang="en-US" altLang="en-US" sz="1400" kern="0" dirty="0" smtClean="0"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39" name="Content Placeholder 1"/>
            <p:cNvSpPr txBox="1">
              <a:spLocks/>
            </p:cNvSpPr>
            <p:nvPr/>
          </p:nvSpPr>
          <p:spPr bwMode="auto">
            <a:xfrm>
              <a:off x="7957409" y="2971800"/>
              <a:ext cx="681766" cy="254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150000"/>
                <a:buFontTx/>
                <a:buBlip>
                  <a:blip r:embed="rId4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Tx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algn="ctr">
                <a:buSzTx/>
                <a:buFontTx/>
                <a:buNone/>
                <a:defRPr/>
              </a:pPr>
              <a:r>
                <a:rPr lang="en-US" altLang="en-US" sz="1200" kern="0" dirty="0" smtClean="0">
                  <a:latin typeface="Arial" charset="0"/>
                  <a:ea typeface="ＭＳ Ｐゴシック" pitchFamily="34" charset="-128"/>
                  <a:cs typeface="Arial" charset="0"/>
                </a:rPr>
                <a:t>IP</a:t>
              </a:r>
            </a:p>
          </p:txBody>
        </p:sp>
        <p:cxnSp>
          <p:nvCxnSpPr>
            <p:cNvPr id="40" name="Straight Arrow Connector 3"/>
            <p:cNvCxnSpPr>
              <a:cxnSpLocks noChangeShapeType="1"/>
            </p:cNvCxnSpPr>
            <p:nvPr/>
          </p:nvCxnSpPr>
          <p:spPr bwMode="auto">
            <a:xfrm flipV="1">
              <a:off x="8272810" y="2554286"/>
              <a:ext cx="0" cy="465139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stealth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" name="Content Placeholder 1"/>
            <p:cNvSpPr txBox="1">
              <a:spLocks/>
            </p:cNvSpPr>
            <p:nvPr/>
          </p:nvSpPr>
          <p:spPr bwMode="auto">
            <a:xfrm>
              <a:off x="7943850" y="5165636"/>
              <a:ext cx="681766" cy="254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150000"/>
                <a:buFontTx/>
                <a:buBlip>
                  <a:blip r:embed="rId4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Tx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algn="ctr">
                <a:buSzTx/>
                <a:buFontTx/>
                <a:buNone/>
                <a:defRPr/>
              </a:pPr>
              <a:r>
                <a:rPr lang="en-US" altLang="en-US" sz="1200" kern="0" dirty="0" smtClean="0">
                  <a:latin typeface="Arial" charset="0"/>
                  <a:ea typeface="ＭＳ Ｐゴシック" pitchFamily="34" charset="-128"/>
                  <a:cs typeface="Arial" charset="0"/>
                </a:rPr>
                <a:t>IP</a:t>
              </a:r>
            </a:p>
          </p:txBody>
        </p:sp>
        <p:cxnSp>
          <p:nvCxnSpPr>
            <p:cNvPr id="42" name="Straight Arrow Connector 3"/>
            <p:cNvCxnSpPr>
              <a:cxnSpLocks noChangeShapeType="1"/>
            </p:cNvCxnSpPr>
            <p:nvPr/>
          </p:nvCxnSpPr>
          <p:spPr bwMode="auto">
            <a:xfrm flipV="1">
              <a:off x="8259251" y="4767172"/>
              <a:ext cx="0" cy="465139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stealth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" name="Straight Arrow Connector 2"/>
            <p:cNvCxnSpPr>
              <a:cxnSpLocks noChangeShapeType="1"/>
            </p:cNvCxnSpPr>
            <p:nvPr/>
          </p:nvCxnSpPr>
          <p:spPr bwMode="auto">
            <a:xfrm flipH="1">
              <a:off x="8340166" y="4724400"/>
              <a:ext cx="422834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4" name="Content Placeholder 1"/>
            <p:cNvSpPr txBox="1">
              <a:spLocks/>
            </p:cNvSpPr>
            <p:nvPr/>
          </p:nvSpPr>
          <p:spPr bwMode="auto">
            <a:xfrm>
              <a:off x="8305800" y="4394110"/>
              <a:ext cx="681766" cy="254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150000"/>
                <a:buFontTx/>
                <a:buBlip>
                  <a:blip r:embed="rId4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Tx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algn="ctr">
                <a:buSzTx/>
                <a:buFontTx/>
                <a:buNone/>
                <a:defRPr/>
              </a:pPr>
              <a:r>
                <a:rPr lang="en-US" altLang="en-US" sz="1400" kern="0" dirty="0" smtClean="0">
                  <a:latin typeface="Arial" charset="0"/>
                  <a:ea typeface="ＭＳ Ｐゴシック" pitchFamily="34" charset="-128"/>
                  <a:cs typeface="Arial" charset="0"/>
                </a:rPr>
                <a:t>e</a:t>
              </a:r>
              <a:r>
                <a:rPr lang="en-US" altLang="en-US" sz="1400" kern="0" baseline="30000" dirty="0" smtClean="0">
                  <a:latin typeface="Arial" charset="0"/>
                  <a:ea typeface="ＭＳ Ｐゴシック" pitchFamily="34" charset="-128"/>
                  <a:cs typeface="Arial" charset="0"/>
                </a:rPr>
                <a:t>-</a:t>
              </a:r>
              <a:endParaRPr lang="en-US" altLang="en-US" sz="1400" kern="0" dirty="0" smtClean="0"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486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4726"/>
            <a:ext cx="9144000" cy="397933"/>
          </a:xfrm>
        </p:spPr>
        <p:txBody>
          <a:bodyPr/>
          <a:lstStyle/>
          <a:p>
            <a:r>
              <a:rPr lang="en-US" altLang="en-US" sz="3500" dirty="0">
                <a:latin typeface="Arial" charset="0"/>
                <a:cs typeface="Arial" charset="0"/>
              </a:rPr>
              <a:t>Forward e</a:t>
            </a:r>
            <a:r>
              <a:rPr lang="en-US" altLang="en-US" sz="3500" baseline="30000" dirty="0">
                <a:latin typeface="Arial" charset="0"/>
                <a:cs typeface="Arial" charset="0"/>
              </a:rPr>
              <a:t>-</a:t>
            </a:r>
            <a:r>
              <a:rPr lang="en-US" altLang="en-US" sz="3500" dirty="0">
                <a:latin typeface="Arial" charset="0"/>
                <a:cs typeface="Arial" charset="0"/>
              </a:rPr>
              <a:t> Detection &amp; Pol. </a:t>
            </a:r>
            <a:r>
              <a:rPr lang="en-US" altLang="en-US" sz="3500" dirty="0" smtClean="0">
                <a:latin typeface="Arial" charset="0"/>
                <a:cs typeface="Arial" charset="0"/>
              </a:rPr>
              <a:t>Measurement</a:t>
            </a: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35" y="817036"/>
            <a:ext cx="8948243" cy="724681"/>
          </a:xfrm>
        </p:spPr>
        <p:txBody>
          <a:bodyPr/>
          <a:lstStyle/>
          <a:p>
            <a:pPr>
              <a:buSzPct val="100000"/>
              <a:defRPr/>
            </a:pPr>
            <a:r>
              <a:rPr lang="en-US" altLang="en-US" kern="0" dirty="0">
                <a:latin typeface="Arial" charset="0"/>
                <a:ea typeface="ＭＳ Ｐゴシック" pitchFamily="34" charset="-128"/>
                <a:cs typeface="Arial" charset="0"/>
              </a:rPr>
              <a:t>Forward electron detection: Dipole chicane for high-resolution detection of low-Q</a:t>
            </a:r>
            <a:r>
              <a:rPr lang="en-US" altLang="en-US" kern="0" baseline="30000" dirty="0">
                <a:latin typeface="Arial" charset="0"/>
                <a:ea typeface="ＭＳ Ｐゴシック" pitchFamily="34" charset="-128"/>
                <a:cs typeface="Arial" charset="0"/>
              </a:rPr>
              <a:t>2</a:t>
            </a:r>
            <a:r>
              <a:rPr lang="en-US" altLang="en-US" kern="0" dirty="0">
                <a:latin typeface="Arial" charset="0"/>
                <a:ea typeface="ＭＳ Ｐゴシック" pitchFamily="34" charset="-128"/>
                <a:cs typeface="Arial" charset="0"/>
              </a:rPr>
              <a:t> electrons</a:t>
            </a:r>
          </a:p>
        </p:txBody>
      </p:sp>
      <p:grpSp>
        <p:nvGrpSpPr>
          <p:cNvPr id="23" name="Group 149"/>
          <p:cNvGrpSpPr>
            <a:grpSpLocks/>
          </p:cNvGrpSpPr>
          <p:nvPr/>
        </p:nvGrpSpPr>
        <p:grpSpPr bwMode="auto">
          <a:xfrm>
            <a:off x="2070101" y="4867275"/>
            <a:ext cx="4605852" cy="1527175"/>
            <a:chOff x="-409862" y="1587452"/>
            <a:chExt cx="4846128" cy="1700317"/>
          </a:xfrm>
        </p:grpSpPr>
        <p:grpSp>
          <p:nvGrpSpPr>
            <p:cNvPr id="24" name="Group 81"/>
            <p:cNvGrpSpPr>
              <a:grpSpLocks/>
            </p:cNvGrpSpPr>
            <p:nvPr/>
          </p:nvGrpSpPr>
          <p:grpSpPr bwMode="auto">
            <a:xfrm>
              <a:off x="-352810" y="1587452"/>
              <a:ext cx="4789075" cy="1536748"/>
              <a:chOff x="-395" y="1756"/>
              <a:chExt cx="6247" cy="1532"/>
            </a:xfrm>
          </p:grpSpPr>
          <p:grpSp>
            <p:nvGrpSpPr>
              <p:cNvPr id="26" name="Group 67"/>
              <p:cNvGrpSpPr>
                <a:grpSpLocks/>
              </p:cNvGrpSpPr>
              <p:nvPr/>
            </p:nvGrpSpPr>
            <p:grpSpPr bwMode="auto">
              <a:xfrm>
                <a:off x="906" y="2153"/>
                <a:ext cx="3792" cy="1135"/>
                <a:chOff x="930" y="2321"/>
                <a:chExt cx="3792" cy="1135"/>
              </a:xfrm>
            </p:grpSpPr>
            <p:sp>
              <p:nvSpPr>
                <p:cNvPr id="74" name="Rectangle 14"/>
                <p:cNvSpPr>
                  <a:spLocks noChangeArrowheads="1"/>
                </p:cNvSpPr>
                <p:nvPr/>
              </p:nvSpPr>
              <p:spPr bwMode="auto">
                <a:xfrm rot="1320000">
                  <a:off x="3342" y="2323"/>
                  <a:ext cx="480" cy="334"/>
                </a:xfrm>
                <a:prstGeom prst="rect">
                  <a:avLst/>
                </a:prstGeom>
                <a:noFill/>
                <a:ln w="19050">
                  <a:solidFill>
                    <a:srgbClr val="0000FF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Blip>
                      <a:blip r:embed="rId2"/>
                    </a:buBlip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  <a:cs typeface="Arial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>
                    <a:latin typeface="Times" pitchFamily="18" charset="0"/>
                  </a:endParaRPr>
                </a:p>
              </p:txBody>
            </p:sp>
            <p:sp>
              <p:nvSpPr>
                <p:cNvPr id="75" name="Rectangle 15"/>
                <p:cNvSpPr>
                  <a:spLocks noChangeArrowheads="1"/>
                </p:cNvSpPr>
                <p:nvPr/>
              </p:nvSpPr>
              <p:spPr bwMode="auto">
                <a:xfrm rot="1320000">
                  <a:off x="4242" y="3108"/>
                  <a:ext cx="480" cy="332"/>
                </a:xfrm>
                <a:prstGeom prst="rect">
                  <a:avLst/>
                </a:prstGeom>
                <a:noFill/>
                <a:ln w="19050">
                  <a:solidFill>
                    <a:srgbClr val="0000FF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Blip>
                      <a:blip r:embed="rId2"/>
                    </a:buBlip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  <a:cs typeface="Arial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>
                    <a:latin typeface="Times" pitchFamily="18" charset="0"/>
                  </a:endParaRPr>
                </a:p>
              </p:txBody>
            </p:sp>
            <p:sp>
              <p:nvSpPr>
                <p:cNvPr id="76" name="Rectangle 17"/>
                <p:cNvSpPr>
                  <a:spLocks noChangeArrowheads="1"/>
                </p:cNvSpPr>
                <p:nvPr/>
              </p:nvSpPr>
              <p:spPr bwMode="auto">
                <a:xfrm rot="-1320000">
                  <a:off x="930" y="3120"/>
                  <a:ext cx="480" cy="336"/>
                </a:xfrm>
                <a:prstGeom prst="rect">
                  <a:avLst/>
                </a:prstGeom>
                <a:noFill/>
                <a:ln w="19050">
                  <a:solidFill>
                    <a:srgbClr val="0000FF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Blip>
                      <a:blip r:embed="rId2"/>
                    </a:buBlip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  <a:cs typeface="Arial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>
                    <a:latin typeface="Times" pitchFamily="18" charset="0"/>
                  </a:endParaRPr>
                </a:p>
              </p:txBody>
            </p:sp>
            <p:sp>
              <p:nvSpPr>
                <p:cNvPr id="77" name="Rectangle 23"/>
                <p:cNvSpPr>
                  <a:spLocks noChangeArrowheads="1"/>
                </p:cNvSpPr>
                <p:nvPr/>
              </p:nvSpPr>
              <p:spPr bwMode="auto">
                <a:xfrm rot="-1320000">
                  <a:off x="1818" y="2321"/>
                  <a:ext cx="480" cy="336"/>
                </a:xfrm>
                <a:prstGeom prst="rect">
                  <a:avLst/>
                </a:prstGeom>
                <a:noFill/>
                <a:ln w="19050">
                  <a:solidFill>
                    <a:srgbClr val="0000FF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Blip>
                      <a:blip r:embed="rId2"/>
                    </a:buBlip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  <a:cs typeface="Arial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>
                    <a:latin typeface="Times" pitchFamily="18" charset="0"/>
                  </a:endParaRPr>
                </a:p>
              </p:txBody>
            </p:sp>
          </p:grpSp>
          <p:sp>
            <p:nvSpPr>
              <p:cNvPr id="27" name="Arc 25"/>
              <p:cNvSpPr>
                <a:spLocks/>
              </p:cNvSpPr>
              <p:nvPr/>
            </p:nvSpPr>
            <p:spPr bwMode="auto">
              <a:xfrm flipH="1" flipV="1">
                <a:off x="4254" y="2359"/>
                <a:ext cx="429" cy="832"/>
              </a:xfrm>
              <a:custGeom>
                <a:avLst/>
                <a:gdLst>
                  <a:gd name="T0" fmla="*/ 0 w 16709"/>
                  <a:gd name="T1" fmla="*/ 0 h 21600"/>
                  <a:gd name="T2" fmla="*/ 0 w 16709"/>
                  <a:gd name="T3" fmla="*/ 0 h 21600"/>
                  <a:gd name="T4" fmla="*/ 0 w 1670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709" h="21600" fill="none" extrusionOk="0">
                    <a:moveTo>
                      <a:pt x="-1" y="33"/>
                    </a:moveTo>
                    <a:cubicBezTo>
                      <a:pt x="402" y="11"/>
                      <a:pt x="805" y="-1"/>
                      <a:pt x="1208" y="0"/>
                    </a:cubicBezTo>
                    <a:cubicBezTo>
                      <a:pt x="7048" y="0"/>
                      <a:pt x="12640" y="2365"/>
                      <a:pt x="16708" y="6557"/>
                    </a:cubicBezTo>
                  </a:path>
                  <a:path w="16709" h="21600" stroke="0" extrusionOk="0">
                    <a:moveTo>
                      <a:pt x="-1" y="33"/>
                    </a:moveTo>
                    <a:cubicBezTo>
                      <a:pt x="402" y="11"/>
                      <a:pt x="805" y="-1"/>
                      <a:pt x="1208" y="0"/>
                    </a:cubicBezTo>
                    <a:cubicBezTo>
                      <a:pt x="7048" y="0"/>
                      <a:pt x="12640" y="2365"/>
                      <a:pt x="16708" y="6557"/>
                    </a:cubicBezTo>
                    <a:lnTo>
                      <a:pt x="1208" y="21600"/>
                    </a:lnTo>
                    <a:lnTo>
                      <a:pt x="-1" y="33"/>
                    </a:lnTo>
                    <a:close/>
                  </a:path>
                </a:pathLst>
              </a:custGeom>
              <a:noFill/>
              <a:ln w="19050">
                <a:solidFill>
                  <a:srgbClr val="FF66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auto">
              <a:xfrm>
                <a:off x="1267" y="2297"/>
                <a:ext cx="1648" cy="61"/>
              </a:xfrm>
              <a:custGeom>
                <a:avLst/>
                <a:gdLst>
                  <a:gd name="T0" fmla="*/ 0 w 2844"/>
                  <a:gd name="T1" fmla="*/ 0 h 279"/>
                  <a:gd name="T2" fmla="*/ 1 w 2844"/>
                  <a:gd name="T3" fmla="*/ 0 h 279"/>
                  <a:gd name="T4" fmla="*/ 1 w 2844"/>
                  <a:gd name="T5" fmla="*/ 0 h 279"/>
                  <a:gd name="T6" fmla="*/ 1 w 2844"/>
                  <a:gd name="T7" fmla="*/ 0 h 279"/>
                  <a:gd name="T8" fmla="*/ 1 w 2844"/>
                  <a:gd name="T9" fmla="*/ 0 h 279"/>
                  <a:gd name="T10" fmla="*/ 1 w 2844"/>
                  <a:gd name="T11" fmla="*/ 0 h 279"/>
                  <a:gd name="T12" fmla="*/ 1 w 2844"/>
                  <a:gd name="T13" fmla="*/ 0 h 279"/>
                  <a:gd name="T14" fmla="*/ 1 w 2844"/>
                  <a:gd name="T15" fmla="*/ 0 h 279"/>
                  <a:gd name="T16" fmla="*/ 1 w 2844"/>
                  <a:gd name="T17" fmla="*/ 0 h 279"/>
                  <a:gd name="T18" fmla="*/ 1 w 2844"/>
                  <a:gd name="T19" fmla="*/ 0 h 279"/>
                  <a:gd name="T20" fmla="*/ 1 w 2844"/>
                  <a:gd name="T21" fmla="*/ 0 h 279"/>
                  <a:gd name="T22" fmla="*/ 1 w 2844"/>
                  <a:gd name="T23" fmla="*/ 0 h 279"/>
                  <a:gd name="T24" fmla="*/ 1 w 2844"/>
                  <a:gd name="T25" fmla="*/ 0 h 279"/>
                  <a:gd name="T26" fmla="*/ 1 w 2844"/>
                  <a:gd name="T27" fmla="*/ 0 h 279"/>
                  <a:gd name="T28" fmla="*/ 1 w 2844"/>
                  <a:gd name="T29" fmla="*/ 0 h 279"/>
                  <a:gd name="T30" fmla="*/ 1 w 2844"/>
                  <a:gd name="T31" fmla="*/ 0 h 279"/>
                  <a:gd name="T32" fmla="*/ 1 w 2844"/>
                  <a:gd name="T33" fmla="*/ 0 h 279"/>
                  <a:gd name="T34" fmla="*/ 1 w 2844"/>
                  <a:gd name="T35" fmla="*/ 0 h 279"/>
                  <a:gd name="T36" fmla="*/ 1 w 2844"/>
                  <a:gd name="T37" fmla="*/ 0 h 279"/>
                  <a:gd name="T38" fmla="*/ 1 w 2844"/>
                  <a:gd name="T39" fmla="*/ 0 h 279"/>
                  <a:gd name="T40" fmla="*/ 1 w 2844"/>
                  <a:gd name="T41" fmla="*/ 0 h 279"/>
                  <a:gd name="T42" fmla="*/ 1 w 2844"/>
                  <a:gd name="T43" fmla="*/ 0 h 279"/>
                  <a:gd name="T44" fmla="*/ 1 w 2844"/>
                  <a:gd name="T45" fmla="*/ 0 h 279"/>
                  <a:gd name="T46" fmla="*/ 1 w 2844"/>
                  <a:gd name="T47" fmla="*/ 0 h 279"/>
                  <a:gd name="T48" fmla="*/ 1 w 2844"/>
                  <a:gd name="T49" fmla="*/ 0 h 279"/>
                  <a:gd name="T50" fmla="*/ 1 w 2844"/>
                  <a:gd name="T51" fmla="*/ 0 h 27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844" h="279">
                    <a:moveTo>
                      <a:pt x="0" y="143"/>
                    </a:moveTo>
                    <a:lnTo>
                      <a:pt x="123" y="137"/>
                    </a:lnTo>
                    <a:cubicBezTo>
                      <a:pt x="161" y="117"/>
                      <a:pt x="190" y="0"/>
                      <a:pt x="227" y="21"/>
                    </a:cubicBezTo>
                    <a:cubicBezTo>
                      <a:pt x="264" y="42"/>
                      <a:pt x="306" y="259"/>
                      <a:pt x="344" y="260"/>
                    </a:cubicBezTo>
                    <a:cubicBezTo>
                      <a:pt x="382" y="261"/>
                      <a:pt x="417" y="28"/>
                      <a:pt x="454" y="27"/>
                    </a:cubicBezTo>
                    <a:cubicBezTo>
                      <a:pt x="491" y="26"/>
                      <a:pt x="527" y="254"/>
                      <a:pt x="564" y="254"/>
                    </a:cubicBezTo>
                    <a:cubicBezTo>
                      <a:pt x="601" y="254"/>
                      <a:pt x="635" y="26"/>
                      <a:pt x="674" y="27"/>
                    </a:cubicBezTo>
                    <a:cubicBezTo>
                      <a:pt x="713" y="28"/>
                      <a:pt x="759" y="260"/>
                      <a:pt x="797" y="260"/>
                    </a:cubicBezTo>
                    <a:cubicBezTo>
                      <a:pt x="835" y="260"/>
                      <a:pt x="863" y="27"/>
                      <a:pt x="901" y="27"/>
                    </a:cubicBezTo>
                    <a:cubicBezTo>
                      <a:pt x="939" y="27"/>
                      <a:pt x="985" y="260"/>
                      <a:pt x="1024" y="260"/>
                    </a:cubicBezTo>
                    <a:cubicBezTo>
                      <a:pt x="1063" y="260"/>
                      <a:pt x="1096" y="28"/>
                      <a:pt x="1134" y="27"/>
                    </a:cubicBezTo>
                    <a:cubicBezTo>
                      <a:pt x="1172" y="26"/>
                      <a:pt x="1213" y="255"/>
                      <a:pt x="1250" y="254"/>
                    </a:cubicBezTo>
                    <a:cubicBezTo>
                      <a:pt x="1287" y="253"/>
                      <a:pt x="1317" y="20"/>
                      <a:pt x="1355" y="21"/>
                    </a:cubicBezTo>
                    <a:cubicBezTo>
                      <a:pt x="1393" y="22"/>
                      <a:pt x="1439" y="259"/>
                      <a:pt x="1477" y="260"/>
                    </a:cubicBezTo>
                    <a:cubicBezTo>
                      <a:pt x="1515" y="261"/>
                      <a:pt x="1544" y="28"/>
                      <a:pt x="1581" y="27"/>
                    </a:cubicBezTo>
                    <a:cubicBezTo>
                      <a:pt x="1618" y="26"/>
                      <a:pt x="1659" y="254"/>
                      <a:pt x="1698" y="254"/>
                    </a:cubicBezTo>
                    <a:cubicBezTo>
                      <a:pt x="1737" y="254"/>
                      <a:pt x="1775" y="26"/>
                      <a:pt x="1814" y="27"/>
                    </a:cubicBezTo>
                    <a:cubicBezTo>
                      <a:pt x="1853" y="28"/>
                      <a:pt x="1893" y="260"/>
                      <a:pt x="1931" y="260"/>
                    </a:cubicBezTo>
                    <a:cubicBezTo>
                      <a:pt x="1969" y="260"/>
                      <a:pt x="2003" y="26"/>
                      <a:pt x="2041" y="27"/>
                    </a:cubicBezTo>
                    <a:cubicBezTo>
                      <a:pt x="2079" y="28"/>
                      <a:pt x="2119" y="266"/>
                      <a:pt x="2157" y="266"/>
                    </a:cubicBezTo>
                    <a:cubicBezTo>
                      <a:pt x="2195" y="266"/>
                      <a:pt x="2230" y="29"/>
                      <a:pt x="2268" y="27"/>
                    </a:cubicBezTo>
                    <a:cubicBezTo>
                      <a:pt x="2306" y="25"/>
                      <a:pt x="2346" y="254"/>
                      <a:pt x="2384" y="254"/>
                    </a:cubicBezTo>
                    <a:cubicBezTo>
                      <a:pt x="2422" y="254"/>
                      <a:pt x="2456" y="26"/>
                      <a:pt x="2494" y="27"/>
                    </a:cubicBezTo>
                    <a:cubicBezTo>
                      <a:pt x="2532" y="28"/>
                      <a:pt x="2574" y="241"/>
                      <a:pt x="2611" y="260"/>
                    </a:cubicBezTo>
                    <a:cubicBezTo>
                      <a:pt x="2648" y="279"/>
                      <a:pt x="2676" y="162"/>
                      <a:pt x="2715" y="143"/>
                    </a:cubicBezTo>
                    <a:lnTo>
                      <a:pt x="2844" y="144"/>
                    </a:lnTo>
                  </a:path>
                </a:pathLst>
              </a:custGeom>
              <a:noFill/>
              <a:ln w="12700" cap="flat">
                <a:solidFill>
                  <a:srgbClr val="FF00FF"/>
                </a:solidFill>
                <a:prstDash val="solid"/>
                <a:round/>
                <a:headEnd type="stealth" w="med" len="lg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9" name="Group 69"/>
              <p:cNvGrpSpPr>
                <a:grpSpLocks/>
              </p:cNvGrpSpPr>
              <p:nvPr/>
            </p:nvGrpSpPr>
            <p:grpSpPr bwMode="auto">
              <a:xfrm>
                <a:off x="1542" y="2330"/>
                <a:ext cx="751" cy="832"/>
                <a:chOff x="1566" y="2498"/>
                <a:chExt cx="751" cy="832"/>
              </a:xfrm>
            </p:grpSpPr>
            <p:sp>
              <p:nvSpPr>
                <p:cNvPr id="72" name="Arc 50"/>
                <p:cNvSpPr>
                  <a:spLocks/>
                </p:cNvSpPr>
                <p:nvPr/>
              </p:nvSpPr>
              <p:spPr bwMode="auto">
                <a:xfrm rot="10800000" flipV="1">
                  <a:off x="1885" y="2498"/>
                  <a:ext cx="432" cy="832"/>
                </a:xfrm>
                <a:custGeom>
                  <a:avLst/>
                  <a:gdLst>
                    <a:gd name="T0" fmla="*/ 0 w 16709"/>
                    <a:gd name="T1" fmla="*/ 0 h 21600"/>
                    <a:gd name="T2" fmla="*/ 0 w 16709"/>
                    <a:gd name="T3" fmla="*/ 0 h 21600"/>
                    <a:gd name="T4" fmla="*/ 0 w 16709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6709" h="21600" fill="none" extrusionOk="0">
                      <a:moveTo>
                        <a:pt x="-1" y="33"/>
                      </a:moveTo>
                      <a:cubicBezTo>
                        <a:pt x="402" y="11"/>
                        <a:pt x="805" y="-1"/>
                        <a:pt x="1208" y="0"/>
                      </a:cubicBezTo>
                      <a:cubicBezTo>
                        <a:pt x="7048" y="0"/>
                        <a:pt x="12640" y="2365"/>
                        <a:pt x="16708" y="6557"/>
                      </a:cubicBezTo>
                    </a:path>
                    <a:path w="16709" h="21600" stroke="0" extrusionOk="0">
                      <a:moveTo>
                        <a:pt x="-1" y="33"/>
                      </a:moveTo>
                      <a:cubicBezTo>
                        <a:pt x="402" y="11"/>
                        <a:pt x="805" y="-1"/>
                        <a:pt x="1208" y="0"/>
                      </a:cubicBezTo>
                      <a:cubicBezTo>
                        <a:pt x="7048" y="0"/>
                        <a:pt x="12640" y="2365"/>
                        <a:pt x="16708" y="6557"/>
                      </a:cubicBezTo>
                      <a:lnTo>
                        <a:pt x="1208" y="21600"/>
                      </a:lnTo>
                      <a:lnTo>
                        <a:pt x="-1" y="33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FF00FF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1566" y="2727"/>
                  <a:ext cx="335" cy="510"/>
                </a:xfrm>
                <a:prstGeom prst="line">
                  <a:avLst/>
                </a:prstGeom>
                <a:noFill/>
                <a:ln w="19050">
                  <a:solidFill>
                    <a:srgbClr val="FF00FF"/>
                  </a:solidFill>
                  <a:prstDash val="dash"/>
                  <a:round/>
                  <a:headEnd type="stealth" w="med" len="lg"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0" name="Group 70"/>
              <p:cNvGrpSpPr>
                <a:grpSpLocks/>
              </p:cNvGrpSpPr>
              <p:nvPr/>
            </p:nvGrpSpPr>
            <p:grpSpPr bwMode="auto">
              <a:xfrm>
                <a:off x="1455" y="2143"/>
                <a:ext cx="3233" cy="1053"/>
                <a:chOff x="1479" y="2311"/>
                <a:chExt cx="3233" cy="1053"/>
              </a:xfrm>
            </p:grpSpPr>
            <p:sp>
              <p:nvSpPr>
                <p:cNvPr id="65" name="Line 27"/>
                <p:cNvSpPr>
                  <a:spLocks noChangeShapeType="1"/>
                </p:cNvSpPr>
                <p:nvPr/>
              </p:nvSpPr>
              <p:spPr bwMode="auto">
                <a:xfrm flipH="1" flipV="1">
                  <a:off x="3818" y="2543"/>
                  <a:ext cx="472" cy="577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" name="Arc 28"/>
                <p:cNvSpPr>
                  <a:spLocks/>
                </p:cNvSpPr>
                <p:nvPr/>
              </p:nvSpPr>
              <p:spPr bwMode="auto">
                <a:xfrm rot="10800000" flipH="1" flipV="1">
                  <a:off x="3372" y="2370"/>
                  <a:ext cx="455" cy="455"/>
                </a:xfrm>
                <a:custGeom>
                  <a:avLst/>
                  <a:gdLst>
                    <a:gd name="T0" fmla="*/ 0 w 18528"/>
                    <a:gd name="T1" fmla="*/ 0 h 21600"/>
                    <a:gd name="T2" fmla="*/ 0 w 18528"/>
                    <a:gd name="T3" fmla="*/ 0 h 21600"/>
                    <a:gd name="T4" fmla="*/ 0 w 18528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8528" h="21600" fill="none" extrusionOk="0">
                      <a:moveTo>
                        <a:pt x="-1" y="33"/>
                      </a:moveTo>
                      <a:cubicBezTo>
                        <a:pt x="402" y="11"/>
                        <a:pt x="805" y="-1"/>
                        <a:pt x="1208" y="0"/>
                      </a:cubicBezTo>
                      <a:cubicBezTo>
                        <a:pt x="8030" y="0"/>
                        <a:pt x="14451" y="3223"/>
                        <a:pt x="18528" y="8693"/>
                      </a:cubicBezTo>
                    </a:path>
                    <a:path w="18528" h="21600" stroke="0" extrusionOk="0">
                      <a:moveTo>
                        <a:pt x="-1" y="33"/>
                      </a:moveTo>
                      <a:cubicBezTo>
                        <a:pt x="402" y="11"/>
                        <a:pt x="805" y="-1"/>
                        <a:pt x="1208" y="0"/>
                      </a:cubicBezTo>
                      <a:cubicBezTo>
                        <a:pt x="8030" y="0"/>
                        <a:pt x="14451" y="3223"/>
                        <a:pt x="18528" y="8693"/>
                      </a:cubicBezTo>
                      <a:lnTo>
                        <a:pt x="1208" y="21600"/>
                      </a:lnTo>
                      <a:lnTo>
                        <a:pt x="-1" y="33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FF66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7" name="Line 29"/>
                <p:cNvSpPr>
                  <a:spLocks noChangeShapeType="1"/>
                </p:cNvSpPr>
                <p:nvPr/>
              </p:nvSpPr>
              <p:spPr bwMode="auto">
                <a:xfrm>
                  <a:off x="2266" y="2370"/>
                  <a:ext cx="1102" cy="0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" name="Arc 30"/>
                <p:cNvSpPr>
                  <a:spLocks/>
                </p:cNvSpPr>
                <p:nvPr/>
              </p:nvSpPr>
              <p:spPr bwMode="auto">
                <a:xfrm rot="10800000" flipV="1">
                  <a:off x="1824" y="2370"/>
                  <a:ext cx="455" cy="455"/>
                </a:xfrm>
                <a:custGeom>
                  <a:avLst/>
                  <a:gdLst>
                    <a:gd name="T0" fmla="*/ 0 w 18528"/>
                    <a:gd name="T1" fmla="*/ 0 h 21600"/>
                    <a:gd name="T2" fmla="*/ 0 w 18528"/>
                    <a:gd name="T3" fmla="*/ 0 h 21600"/>
                    <a:gd name="T4" fmla="*/ 0 w 18528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8528" h="21600" fill="none" extrusionOk="0">
                      <a:moveTo>
                        <a:pt x="-1" y="33"/>
                      </a:moveTo>
                      <a:cubicBezTo>
                        <a:pt x="402" y="11"/>
                        <a:pt x="805" y="-1"/>
                        <a:pt x="1208" y="0"/>
                      </a:cubicBezTo>
                      <a:cubicBezTo>
                        <a:pt x="8030" y="0"/>
                        <a:pt x="14451" y="3223"/>
                        <a:pt x="18528" y="8693"/>
                      </a:cubicBezTo>
                    </a:path>
                    <a:path w="18528" h="21600" stroke="0" extrusionOk="0">
                      <a:moveTo>
                        <a:pt x="-1" y="33"/>
                      </a:moveTo>
                      <a:cubicBezTo>
                        <a:pt x="402" y="11"/>
                        <a:pt x="805" y="-1"/>
                        <a:pt x="1208" y="0"/>
                      </a:cubicBezTo>
                      <a:cubicBezTo>
                        <a:pt x="8030" y="0"/>
                        <a:pt x="14451" y="3223"/>
                        <a:pt x="18528" y="8693"/>
                      </a:cubicBezTo>
                      <a:lnTo>
                        <a:pt x="1208" y="21600"/>
                      </a:lnTo>
                      <a:lnTo>
                        <a:pt x="-1" y="33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FF66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9" name="Line 31"/>
                <p:cNvSpPr>
                  <a:spLocks noChangeShapeType="1"/>
                </p:cNvSpPr>
                <p:nvPr/>
              </p:nvSpPr>
              <p:spPr bwMode="auto">
                <a:xfrm flipV="1">
                  <a:off x="1479" y="2549"/>
                  <a:ext cx="349" cy="427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prstDash val="sysDot"/>
                  <a:round/>
                  <a:headEnd type="stealth" w="med" len="lg"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" name="Arc 59"/>
                <p:cNvSpPr>
                  <a:spLocks/>
                </p:cNvSpPr>
                <p:nvPr/>
              </p:nvSpPr>
              <p:spPr bwMode="auto">
                <a:xfrm flipH="1" flipV="1">
                  <a:off x="4314" y="2311"/>
                  <a:ext cx="398" cy="1053"/>
                </a:xfrm>
                <a:custGeom>
                  <a:avLst/>
                  <a:gdLst>
                    <a:gd name="T0" fmla="*/ 0 w 16709"/>
                    <a:gd name="T1" fmla="*/ 0 h 21600"/>
                    <a:gd name="T2" fmla="*/ 0 w 16709"/>
                    <a:gd name="T3" fmla="*/ 0 h 21600"/>
                    <a:gd name="T4" fmla="*/ 0 w 16709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6709" h="21600" fill="none" extrusionOk="0">
                      <a:moveTo>
                        <a:pt x="-1" y="33"/>
                      </a:moveTo>
                      <a:cubicBezTo>
                        <a:pt x="402" y="11"/>
                        <a:pt x="805" y="-1"/>
                        <a:pt x="1208" y="0"/>
                      </a:cubicBezTo>
                      <a:cubicBezTo>
                        <a:pt x="7048" y="0"/>
                        <a:pt x="12640" y="2365"/>
                        <a:pt x="16708" y="6557"/>
                      </a:cubicBezTo>
                    </a:path>
                    <a:path w="16709" h="21600" stroke="0" extrusionOk="0">
                      <a:moveTo>
                        <a:pt x="-1" y="33"/>
                      </a:moveTo>
                      <a:cubicBezTo>
                        <a:pt x="402" y="11"/>
                        <a:pt x="805" y="-1"/>
                        <a:pt x="1208" y="0"/>
                      </a:cubicBezTo>
                      <a:cubicBezTo>
                        <a:pt x="7048" y="0"/>
                        <a:pt x="12640" y="2365"/>
                        <a:pt x="16708" y="6557"/>
                      </a:cubicBezTo>
                      <a:lnTo>
                        <a:pt x="1208" y="21600"/>
                      </a:lnTo>
                      <a:lnTo>
                        <a:pt x="-1" y="33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FF66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" name="Line 60"/>
                <p:cNvSpPr>
                  <a:spLocks noChangeShapeType="1"/>
                </p:cNvSpPr>
                <p:nvPr/>
              </p:nvSpPr>
              <p:spPr bwMode="auto">
                <a:xfrm>
                  <a:off x="4166" y="2774"/>
                  <a:ext cx="151" cy="269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prstDash val="sysDot"/>
                  <a:round/>
                  <a:headEnd type="stealth" w="med" len="lg"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1" name="Line 46"/>
              <p:cNvSpPr>
                <a:spLocks noChangeShapeType="1"/>
              </p:cNvSpPr>
              <p:nvPr/>
            </p:nvSpPr>
            <p:spPr bwMode="auto">
              <a:xfrm>
                <a:off x="2525" y="2066"/>
                <a:ext cx="636" cy="522"/>
              </a:xfrm>
              <a:prstGeom prst="line">
                <a:avLst/>
              </a:prstGeom>
              <a:noFill/>
              <a:ln w="19050">
                <a:solidFill>
                  <a:srgbClr val="00FFFF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Arc 61"/>
              <p:cNvSpPr>
                <a:spLocks/>
              </p:cNvSpPr>
              <p:nvPr/>
            </p:nvSpPr>
            <p:spPr bwMode="auto">
              <a:xfrm rot="7800000" flipH="1" flipV="1">
                <a:off x="2454" y="2005"/>
                <a:ext cx="162" cy="137"/>
              </a:xfrm>
              <a:custGeom>
                <a:avLst/>
                <a:gdLst>
                  <a:gd name="T0" fmla="*/ 0 w 34698"/>
                  <a:gd name="T1" fmla="*/ 0 h 21600"/>
                  <a:gd name="T2" fmla="*/ 0 w 34698"/>
                  <a:gd name="T3" fmla="*/ 0 h 21600"/>
                  <a:gd name="T4" fmla="*/ 0 w 34698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698" h="21600" fill="none" extrusionOk="0">
                    <a:moveTo>
                      <a:pt x="-1" y="8771"/>
                    </a:moveTo>
                    <a:cubicBezTo>
                      <a:pt x="4071" y="3255"/>
                      <a:pt x="10521" y="-1"/>
                      <a:pt x="17378" y="0"/>
                    </a:cubicBezTo>
                    <a:cubicBezTo>
                      <a:pt x="24200" y="0"/>
                      <a:pt x="30621" y="3223"/>
                      <a:pt x="34698" y="8693"/>
                    </a:cubicBezTo>
                  </a:path>
                  <a:path w="34698" h="21600" stroke="0" extrusionOk="0">
                    <a:moveTo>
                      <a:pt x="-1" y="8771"/>
                    </a:moveTo>
                    <a:cubicBezTo>
                      <a:pt x="4071" y="3255"/>
                      <a:pt x="10521" y="-1"/>
                      <a:pt x="17378" y="0"/>
                    </a:cubicBezTo>
                    <a:cubicBezTo>
                      <a:pt x="24200" y="0"/>
                      <a:pt x="30621" y="3223"/>
                      <a:pt x="34698" y="8693"/>
                    </a:cubicBezTo>
                    <a:lnTo>
                      <a:pt x="17378" y="21600"/>
                    </a:lnTo>
                    <a:lnTo>
                      <a:pt x="-1" y="8771"/>
                    </a:lnTo>
                    <a:close/>
                  </a:path>
                </a:pathLst>
              </a:custGeom>
              <a:noFill/>
              <a:ln w="19050">
                <a:solidFill>
                  <a:srgbClr val="00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Arc 62"/>
              <p:cNvSpPr>
                <a:spLocks/>
              </p:cNvSpPr>
              <p:nvPr/>
            </p:nvSpPr>
            <p:spPr bwMode="auto">
              <a:xfrm rot="-3000000" flipH="1" flipV="1">
                <a:off x="3064" y="2511"/>
                <a:ext cx="164" cy="137"/>
              </a:xfrm>
              <a:custGeom>
                <a:avLst/>
                <a:gdLst>
                  <a:gd name="T0" fmla="*/ 0 w 34698"/>
                  <a:gd name="T1" fmla="*/ 0 h 21600"/>
                  <a:gd name="T2" fmla="*/ 0 w 34698"/>
                  <a:gd name="T3" fmla="*/ 0 h 21600"/>
                  <a:gd name="T4" fmla="*/ 0 w 34698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698" h="21600" fill="none" extrusionOk="0">
                    <a:moveTo>
                      <a:pt x="-1" y="8771"/>
                    </a:moveTo>
                    <a:cubicBezTo>
                      <a:pt x="4071" y="3255"/>
                      <a:pt x="10521" y="-1"/>
                      <a:pt x="17378" y="0"/>
                    </a:cubicBezTo>
                    <a:cubicBezTo>
                      <a:pt x="24200" y="0"/>
                      <a:pt x="30621" y="3223"/>
                      <a:pt x="34698" y="8693"/>
                    </a:cubicBezTo>
                  </a:path>
                  <a:path w="34698" h="21600" stroke="0" extrusionOk="0">
                    <a:moveTo>
                      <a:pt x="-1" y="8771"/>
                    </a:moveTo>
                    <a:cubicBezTo>
                      <a:pt x="4071" y="3255"/>
                      <a:pt x="10521" y="-1"/>
                      <a:pt x="17378" y="0"/>
                    </a:cubicBezTo>
                    <a:cubicBezTo>
                      <a:pt x="24200" y="0"/>
                      <a:pt x="30621" y="3223"/>
                      <a:pt x="34698" y="8693"/>
                    </a:cubicBezTo>
                    <a:lnTo>
                      <a:pt x="17378" y="21600"/>
                    </a:lnTo>
                    <a:lnTo>
                      <a:pt x="-1" y="8771"/>
                    </a:lnTo>
                    <a:close/>
                  </a:path>
                </a:pathLst>
              </a:custGeom>
              <a:noFill/>
              <a:ln w="19050">
                <a:solidFill>
                  <a:srgbClr val="00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4" name="Group 66"/>
              <p:cNvGrpSpPr>
                <a:grpSpLocks/>
              </p:cNvGrpSpPr>
              <p:nvPr/>
            </p:nvGrpSpPr>
            <p:grpSpPr bwMode="auto">
              <a:xfrm>
                <a:off x="264" y="2328"/>
                <a:ext cx="5088" cy="864"/>
                <a:chOff x="288" y="2496"/>
                <a:chExt cx="5088" cy="864"/>
              </a:xfrm>
            </p:grpSpPr>
            <p:sp>
              <p:nvSpPr>
                <p:cNvPr id="55" name="Line 8"/>
                <p:cNvSpPr>
                  <a:spLocks noChangeShapeType="1"/>
                </p:cNvSpPr>
                <p:nvPr/>
              </p:nvSpPr>
              <p:spPr bwMode="auto">
                <a:xfrm>
                  <a:off x="288" y="3360"/>
                  <a:ext cx="643" cy="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 type="stealth" w="lg" len="lg"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1379" y="2680"/>
                  <a:ext cx="501" cy="501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" name="Line 10"/>
                <p:cNvSpPr>
                  <a:spLocks noChangeShapeType="1"/>
                </p:cNvSpPr>
                <p:nvPr/>
              </p:nvSpPr>
              <p:spPr bwMode="auto">
                <a:xfrm>
                  <a:off x="2315" y="2496"/>
                  <a:ext cx="1016" cy="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" name="Line 11"/>
                <p:cNvSpPr>
                  <a:spLocks noChangeShapeType="1"/>
                </p:cNvSpPr>
                <p:nvPr/>
              </p:nvSpPr>
              <p:spPr bwMode="auto">
                <a:xfrm flipH="1" flipV="1">
                  <a:off x="3778" y="2674"/>
                  <a:ext cx="502" cy="502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" name="Line 12"/>
                <p:cNvSpPr>
                  <a:spLocks noChangeShapeType="1"/>
                </p:cNvSpPr>
                <p:nvPr/>
              </p:nvSpPr>
              <p:spPr bwMode="auto">
                <a:xfrm>
                  <a:off x="4721" y="3360"/>
                  <a:ext cx="655" cy="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" name="Arc 18"/>
                <p:cNvSpPr>
                  <a:spLocks/>
                </p:cNvSpPr>
                <p:nvPr/>
              </p:nvSpPr>
              <p:spPr bwMode="auto">
                <a:xfrm flipV="1">
                  <a:off x="930" y="2904"/>
                  <a:ext cx="455" cy="455"/>
                </a:xfrm>
                <a:custGeom>
                  <a:avLst/>
                  <a:gdLst>
                    <a:gd name="T0" fmla="*/ 0 w 18528"/>
                    <a:gd name="T1" fmla="*/ 0 h 21600"/>
                    <a:gd name="T2" fmla="*/ 0 w 18528"/>
                    <a:gd name="T3" fmla="*/ 0 h 21600"/>
                    <a:gd name="T4" fmla="*/ 0 w 18528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8528" h="21600" fill="none" extrusionOk="0">
                      <a:moveTo>
                        <a:pt x="-1" y="33"/>
                      </a:moveTo>
                      <a:cubicBezTo>
                        <a:pt x="402" y="11"/>
                        <a:pt x="805" y="-1"/>
                        <a:pt x="1208" y="0"/>
                      </a:cubicBezTo>
                      <a:cubicBezTo>
                        <a:pt x="8030" y="0"/>
                        <a:pt x="14451" y="3223"/>
                        <a:pt x="18528" y="8693"/>
                      </a:cubicBezTo>
                    </a:path>
                    <a:path w="18528" h="21600" stroke="0" extrusionOk="0">
                      <a:moveTo>
                        <a:pt x="-1" y="33"/>
                      </a:moveTo>
                      <a:cubicBezTo>
                        <a:pt x="402" y="11"/>
                        <a:pt x="805" y="-1"/>
                        <a:pt x="1208" y="0"/>
                      </a:cubicBezTo>
                      <a:cubicBezTo>
                        <a:pt x="8030" y="0"/>
                        <a:pt x="14451" y="3223"/>
                        <a:pt x="18528" y="8693"/>
                      </a:cubicBezTo>
                      <a:lnTo>
                        <a:pt x="1208" y="21600"/>
                      </a:lnTo>
                      <a:lnTo>
                        <a:pt x="-1" y="33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" name="Arc 19"/>
                <p:cNvSpPr>
                  <a:spLocks/>
                </p:cNvSpPr>
                <p:nvPr/>
              </p:nvSpPr>
              <p:spPr bwMode="auto">
                <a:xfrm rot="10800000" flipV="1">
                  <a:off x="1879" y="2496"/>
                  <a:ext cx="455" cy="455"/>
                </a:xfrm>
                <a:custGeom>
                  <a:avLst/>
                  <a:gdLst>
                    <a:gd name="T0" fmla="*/ 0 w 18528"/>
                    <a:gd name="T1" fmla="*/ 0 h 21600"/>
                    <a:gd name="T2" fmla="*/ 0 w 18528"/>
                    <a:gd name="T3" fmla="*/ 0 h 21600"/>
                    <a:gd name="T4" fmla="*/ 0 w 18528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8528" h="21600" fill="none" extrusionOk="0">
                      <a:moveTo>
                        <a:pt x="-1" y="33"/>
                      </a:moveTo>
                      <a:cubicBezTo>
                        <a:pt x="402" y="11"/>
                        <a:pt x="805" y="-1"/>
                        <a:pt x="1208" y="0"/>
                      </a:cubicBezTo>
                      <a:cubicBezTo>
                        <a:pt x="8030" y="0"/>
                        <a:pt x="14451" y="3223"/>
                        <a:pt x="18528" y="8693"/>
                      </a:cubicBezTo>
                    </a:path>
                    <a:path w="18528" h="21600" stroke="0" extrusionOk="0">
                      <a:moveTo>
                        <a:pt x="-1" y="33"/>
                      </a:moveTo>
                      <a:cubicBezTo>
                        <a:pt x="402" y="11"/>
                        <a:pt x="805" y="-1"/>
                        <a:pt x="1208" y="0"/>
                      </a:cubicBezTo>
                      <a:cubicBezTo>
                        <a:pt x="8030" y="0"/>
                        <a:pt x="14451" y="3223"/>
                        <a:pt x="18528" y="8693"/>
                      </a:cubicBezTo>
                      <a:lnTo>
                        <a:pt x="1208" y="21600"/>
                      </a:lnTo>
                      <a:lnTo>
                        <a:pt x="-1" y="33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" name="Arc 20"/>
                <p:cNvSpPr>
                  <a:spLocks/>
                </p:cNvSpPr>
                <p:nvPr/>
              </p:nvSpPr>
              <p:spPr bwMode="auto">
                <a:xfrm rot="10800000" flipH="1" flipV="1">
                  <a:off x="3325" y="2496"/>
                  <a:ext cx="455" cy="455"/>
                </a:xfrm>
                <a:custGeom>
                  <a:avLst/>
                  <a:gdLst>
                    <a:gd name="T0" fmla="*/ 0 w 18528"/>
                    <a:gd name="T1" fmla="*/ 0 h 21600"/>
                    <a:gd name="T2" fmla="*/ 0 w 18528"/>
                    <a:gd name="T3" fmla="*/ 0 h 21600"/>
                    <a:gd name="T4" fmla="*/ 0 w 18528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8528" h="21600" fill="none" extrusionOk="0">
                      <a:moveTo>
                        <a:pt x="-1" y="33"/>
                      </a:moveTo>
                      <a:cubicBezTo>
                        <a:pt x="402" y="11"/>
                        <a:pt x="805" y="-1"/>
                        <a:pt x="1208" y="0"/>
                      </a:cubicBezTo>
                      <a:cubicBezTo>
                        <a:pt x="8030" y="0"/>
                        <a:pt x="14451" y="3223"/>
                        <a:pt x="18528" y="8693"/>
                      </a:cubicBezTo>
                    </a:path>
                    <a:path w="18528" h="21600" stroke="0" extrusionOk="0">
                      <a:moveTo>
                        <a:pt x="-1" y="33"/>
                      </a:moveTo>
                      <a:cubicBezTo>
                        <a:pt x="402" y="11"/>
                        <a:pt x="805" y="-1"/>
                        <a:pt x="1208" y="0"/>
                      </a:cubicBezTo>
                      <a:cubicBezTo>
                        <a:pt x="8030" y="0"/>
                        <a:pt x="14451" y="3223"/>
                        <a:pt x="18528" y="8693"/>
                      </a:cubicBezTo>
                      <a:lnTo>
                        <a:pt x="1208" y="21600"/>
                      </a:lnTo>
                      <a:lnTo>
                        <a:pt x="-1" y="33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" name="Arc 21"/>
                <p:cNvSpPr>
                  <a:spLocks/>
                </p:cNvSpPr>
                <p:nvPr/>
              </p:nvSpPr>
              <p:spPr bwMode="auto">
                <a:xfrm flipH="1" flipV="1">
                  <a:off x="4279" y="2904"/>
                  <a:ext cx="455" cy="455"/>
                </a:xfrm>
                <a:custGeom>
                  <a:avLst/>
                  <a:gdLst>
                    <a:gd name="T0" fmla="*/ 0 w 18528"/>
                    <a:gd name="T1" fmla="*/ 0 h 21600"/>
                    <a:gd name="T2" fmla="*/ 0 w 18528"/>
                    <a:gd name="T3" fmla="*/ 0 h 21600"/>
                    <a:gd name="T4" fmla="*/ 0 w 18528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8528" h="21600" fill="none" extrusionOk="0">
                      <a:moveTo>
                        <a:pt x="-1" y="33"/>
                      </a:moveTo>
                      <a:cubicBezTo>
                        <a:pt x="402" y="11"/>
                        <a:pt x="805" y="-1"/>
                        <a:pt x="1208" y="0"/>
                      </a:cubicBezTo>
                      <a:cubicBezTo>
                        <a:pt x="8030" y="0"/>
                        <a:pt x="14451" y="3223"/>
                        <a:pt x="18528" y="8693"/>
                      </a:cubicBezTo>
                    </a:path>
                    <a:path w="18528" h="21600" stroke="0" extrusionOk="0">
                      <a:moveTo>
                        <a:pt x="-1" y="33"/>
                      </a:moveTo>
                      <a:cubicBezTo>
                        <a:pt x="402" y="11"/>
                        <a:pt x="805" y="-1"/>
                        <a:pt x="1208" y="0"/>
                      </a:cubicBezTo>
                      <a:cubicBezTo>
                        <a:pt x="8030" y="0"/>
                        <a:pt x="14451" y="3223"/>
                        <a:pt x="18528" y="8693"/>
                      </a:cubicBezTo>
                      <a:lnTo>
                        <a:pt x="1208" y="21600"/>
                      </a:lnTo>
                      <a:lnTo>
                        <a:pt x="-1" y="33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" name="Line 64"/>
                <p:cNvSpPr>
                  <a:spLocks noChangeShapeType="1"/>
                </p:cNvSpPr>
                <p:nvPr/>
              </p:nvSpPr>
              <p:spPr bwMode="auto">
                <a:xfrm>
                  <a:off x="5059" y="3359"/>
                  <a:ext cx="312" cy="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 type="stealth" w="lg" len="lg"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5" name="Group 68"/>
              <p:cNvGrpSpPr>
                <a:grpSpLocks/>
              </p:cNvGrpSpPr>
              <p:nvPr/>
            </p:nvGrpSpPr>
            <p:grpSpPr bwMode="auto">
              <a:xfrm>
                <a:off x="780" y="2241"/>
                <a:ext cx="3767" cy="762"/>
                <a:chOff x="804" y="2409"/>
                <a:chExt cx="3767" cy="762"/>
              </a:xfrm>
            </p:grpSpPr>
            <p:grpSp>
              <p:nvGrpSpPr>
                <p:cNvPr id="43" name="Group 53"/>
                <p:cNvGrpSpPr>
                  <a:grpSpLocks/>
                </p:cNvGrpSpPr>
                <p:nvPr/>
              </p:nvGrpSpPr>
              <p:grpSpPr bwMode="auto">
                <a:xfrm>
                  <a:off x="1624" y="2591"/>
                  <a:ext cx="182" cy="170"/>
                  <a:chOff x="1624" y="2591"/>
                  <a:chExt cx="182" cy="170"/>
                </a:xfrm>
              </p:grpSpPr>
              <p:sp>
                <p:nvSpPr>
                  <p:cNvPr id="51" name="Line 40"/>
                  <p:cNvSpPr>
                    <a:spLocks noChangeShapeType="1"/>
                  </p:cNvSpPr>
                  <p:nvPr/>
                </p:nvSpPr>
                <p:spPr bwMode="auto">
                  <a:xfrm rot="5400000" flipV="1">
                    <a:off x="1696" y="2581"/>
                    <a:ext cx="100" cy="120"/>
                  </a:xfrm>
                  <a:prstGeom prst="line">
                    <a:avLst/>
                  </a:prstGeom>
                  <a:noFill/>
                  <a:ln w="19050">
                    <a:solidFill>
                      <a:srgbClr val="009900"/>
                    </a:solidFill>
                    <a:round/>
                    <a:headEnd type="none" w="med" len="lg"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" name="Line 47"/>
                  <p:cNvSpPr>
                    <a:spLocks noChangeShapeType="1"/>
                  </p:cNvSpPr>
                  <p:nvPr/>
                </p:nvSpPr>
                <p:spPr bwMode="auto">
                  <a:xfrm rot="5400000" flipV="1">
                    <a:off x="1677" y="2604"/>
                    <a:ext cx="100" cy="120"/>
                  </a:xfrm>
                  <a:prstGeom prst="line">
                    <a:avLst/>
                  </a:prstGeom>
                  <a:noFill/>
                  <a:ln w="19050">
                    <a:solidFill>
                      <a:srgbClr val="009900"/>
                    </a:solidFill>
                    <a:round/>
                    <a:headEnd type="none" w="med" len="lg"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3" name="Line 48"/>
                  <p:cNvSpPr>
                    <a:spLocks noChangeShapeType="1"/>
                  </p:cNvSpPr>
                  <p:nvPr/>
                </p:nvSpPr>
                <p:spPr bwMode="auto">
                  <a:xfrm rot="5400000" flipV="1">
                    <a:off x="1658" y="2627"/>
                    <a:ext cx="100" cy="120"/>
                  </a:xfrm>
                  <a:prstGeom prst="line">
                    <a:avLst/>
                  </a:prstGeom>
                  <a:noFill/>
                  <a:ln w="19050">
                    <a:solidFill>
                      <a:srgbClr val="009900"/>
                    </a:solidFill>
                    <a:round/>
                    <a:headEnd type="none" w="med" len="lg"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4" name="Line 49"/>
                  <p:cNvSpPr>
                    <a:spLocks noChangeShapeType="1"/>
                  </p:cNvSpPr>
                  <p:nvPr/>
                </p:nvSpPr>
                <p:spPr bwMode="auto">
                  <a:xfrm rot="5400000" flipV="1">
                    <a:off x="1634" y="2651"/>
                    <a:ext cx="100" cy="120"/>
                  </a:xfrm>
                  <a:prstGeom prst="line">
                    <a:avLst/>
                  </a:prstGeom>
                  <a:noFill/>
                  <a:ln w="19050">
                    <a:solidFill>
                      <a:srgbClr val="009900"/>
                    </a:solidFill>
                    <a:round/>
                    <a:headEnd type="none" w="med" len="lg"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4" name="Group 54"/>
                <p:cNvGrpSpPr>
                  <a:grpSpLocks/>
                </p:cNvGrpSpPr>
                <p:nvPr/>
              </p:nvGrpSpPr>
              <p:grpSpPr bwMode="auto">
                <a:xfrm rot="-241508">
                  <a:off x="1573" y="3001"/>
                  <a:ext cx="182" cy="170"/>
                  <a:chOff x="1624" y="2591"/>
                  <a:chExt cx="182" cy="170"/>
                </a:xfrm>
              </p:grpSpPr>
              <p:sp>
                <p:nvSpPr>
                  <p:cNvPr id="47" name="Line 55"/>
                  <p:cNvSpPr>
                    <a:spLocks noChangeShapeType="1"/>
                  </p:cNvSpPr>
                  <p:nvPr/>
                </p:nvSpPr>
                <p:spPr bwMode="auto">
                  <a:xfrm rot="5400000" flipV="1">
                    <a:off x="1696" y="2581"/>
                    <a:ext cx="100" cy="120"/>
                  </a:xfrm>
                  <a:prstGeom prst="line">
                    <a:avLst/>
                  </a:prstGeom>
                  <a:noFill/>
                  <a:ln w="19050">
                    <a:solidFill>
                      <a:srgbClr val="009900"/>
                    </a:solidFill>
                    <a:round/>
                    <a:headEnd type="none" w="med" len="lg"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" name="Line 56"/>
                  <p:cNvSpPr>
                    <a:spLocks noChangeShapeType="1"/>
                  </p:cNvSpPr>
                  <p:nvPr/>
                </p:nvSpPr>
                <p:spPr bwMode="auto">
                  <a:xfrm rot="5400000" flipV="1">
                    <a:off x="1677" y="2604"/>
                    <a:ext cx="100" cy="120"/>
                  </a:xfrm>
                  <a:prstGeom prst="line">
                    <a:avLst/>
                  </a:prstGeom>
                  <a:noFill/>
                  <a:ln w="19050">
                    <a:solidFill>
                      <a:srgbClr val="009900"/>
                    </a:solidFill>
                    <a:round/>
                    <a:headEnd type="none" w="med" len="lg"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9" name="Line 57"/>
                  <p:cNvSpPr>
                    <a:spLocks noChangeShapeType="1"/>
                  </p:cNvSpPr>
                  <p:nvPr/>
                </p:nvSpPr>
                <p:spPr bwMode="auto">
                  <a:xfrm rot="5400000" flipV="1">
                    <a:off x="1658" y="2627"/>
                    <a:ext cx="100" cy="120"/>
                  </a:xfrm>
                  <a:prstGeom prst="line">
                    <a:avLst/>
                  </a:prstGeom>
                  <a:noFill/>
                  <a:ln w="19050">
                    <a:solidFill>
                      <a:srgbClr val="009900"/>
                    </a:solidFill>
                    <a:round/>
                    <a:headEnd type="none" w="med" len="lg"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" name="Line 58"/>
                  <p:cNvSpPr>
                    <a:spLocks noChangeShapeType="1"/>
                  </p:cNvSpPr>
                  <p:nvPr/>
                </p:nvSpPr>
                <p:spPr bwMode="auto">
                  <a:xfrm rot="5400000" flipV="1">
                    <a:off x="1634" y="2651"/>
                    <a:ext cx="100" cy="120"/>
                  </a:xfrm>
                  <a:prstGeom prst="line">
                    <a:avLst/>
                  </a:prstGeom>
                  <a:noFill/>
                  <a:ln w="19050">
                    <a:solidFill>
                      <a:srgbClr val="009900"/>
                    </a:solidFill>
                    <a:round/>
                    <a:headEnd type="none" w="med" len="lg"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5" name="Rectangle 63"/>
                <p:cNvSpPr>
                  <a:spLocks noChangeArrowheads="1"/>
                </p:cNvSpPr>
                <p:nvPr/>
              </p:nvSpPr>
              <p:spPr bwMode="auto">
                <a:xfrm>
                  <a:off x="4091" y="2597"/>
                  <a:ext cx="480" cy="164"/>
                </a:xfrm>
                <a:prstGeom prst="rect">
                  <a:avLst/>
                </a:prstGeom>
                <a:noFill/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Blip>
                      <a:blip r:embed="rId2"/>
                    </a:buBlip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  <a:cs typeface="Arial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>
                    <a:latin typeface="Times" pitchFamily="18" charset="0"/>
                  </a:endParaRPr>
                </a:p>
              </p:txBody>
            </p:sp>
            <p:sp>
              <p:nvSpPr>
                <p:cNvPr id="46" name="Rectangle 65"/>
                <p:cNvSpPr>
                  <a:spLocks noChangeArrowheads="1"/>
                </p:cNvSpPr>
                <p:nvPr/>
              </p:nvSpPr>
              <p:spPr bwMode="auto">
                <a:xfrm>
                  <a:off x="804" y="2409"/>
                  <a:ext cx="480" cy="164"/>
                </a:xfrm>
                <a:prstGeom prst="rect">
                  <a:avLst/>
                </a:prstGeom>
                <a:noFill/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Blip>
                      <a:blip r:embed="rId2"/>
                    </a:buBlip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  <a:cs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  <a:cs typeface="Arial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>
                    <a:latin typeface="Times" pitchFamily="18" charset="0"/>
                  </a:endParaRPr>
                </a:p>
              </p:txBody>
            </p:sp>
          </p:grpSp>
          <p:sp>
            <p:nvSpPr>
              <p:cNvPr id="36" name="Text Box 72"/>
              <p:cNvSpPr txBox="1">
                <a:spLocks noChangeArrowheads="1"/>
              </p:cNvSpPr>
              <p:nvPr/>
            </p:nvSpPr>
            <p:spPr bwMode="auto">
              <a:xfrm>
                <a:off x="1332" y="2023"/>
                <a:ext cx="469" cy="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Blip>
                    <a:blip r:embed="rId2"/>
                  </a:buBlip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100" dirty="0" smtClean="0">
                    <a:latin typeface="Times" pitchFamily="18" charset="0"/>
                    <a:sym typeface="Symbol"/>
                  </a:rPr>
                  <a:t></a:t>
                </a:r>
                <a:r>
                  <a:rPr lang="en-US" altLang="en-US" sz="1100" baseline="-25000" dirty="0" smtClean="0">
                    <a:latin typeface="Times" pitchFamily="18" charset="0"/>
                    <a:sym typeface="Symbol" pitchFamily="18" charset="2"/>
                  </a:rPr>
                  <a:t>c</a:t>
                </a:r>
                <a:endParaRPr lang="en-US" altLang="en-US" sz="1100" dirty="0">
                  <a:latin typeface="Times" pitchFamily="18" charset="0"/>
                  <a:sym typeface="Symbol" pitchFamily="18" charset="2"/>
                </a:endParaRPr>
              </a:p>
            </p:txBody>
          </p:sp>
          <p:sp>
            <p:nvSpPr>
              <p:cNvPr id="37" name="Text Box 73"/>
              <p:cNvSpPr txBox="1">
                <a:spLocks noChangeArrowheads="1"/>
              </p:cNvSpPr>
              <p:nvPr/>
            </p:nvSpPr>
            <p:spPr bwMode="auto">
              <a:xfrm>
                <a:off x="1480" y="1756"/>
                <a:ext cx="2167" cy="2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FF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Blip>
                    <a:blip r:embed="rId2"/>
                  </a:buBlip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1200" dirty="0">
                    <a:latin typeface="Arial Narrow" pitchFamily="34" charset="0"/>
                    <a:sym typeface="Symbol" pitchFamily="18" charset="2"/>
                  </a:rPr>
                  <a:t>Laser + </a:t>
                </a:r>
                <a:r>
                  <a:rPr lang="en-US" altLang="en-US" sz="1200" dirty="0" err="1">
                    <a:latin typeface="Arial Narrow" pitchFamily="34" charset="0"/>
                    <a:sym typeface="Symbol" pitchFamily="18" charset="2"/>
                  </a:rPr>
                  <a:t>Fabry</a:t>
                </a:r>
                <a:r>
                  <a:rPr lang="en-US" altLang="en-US" sz="1200" dirty="0">
                    <a:latin typeface="Arial Narrow" pitchFamily="34" charset="0"/>
                    <a:sym typeface="Symbol" pitchFamily="18" charset="2"/>
                  </a:rPr>
                  <a:t> Perot cavity</a:t>
                </a:r>
              </a:p>
            </p:txBody>
          </p:sp>
          <p:sp>
            <p:nvSpPr>
              <p:cNvPr id="38" name="Text Box 74"/>
              <p:cNvSpPr txBox="1">
                <a:spLocks noChangeArrowheads="1"/>
              </p:cNvSpPr>
              <p:nvPr/>
            </p:nvSpPr>
            <p:spPr bwMode="auto">
              <a:xfrm>
                <a:off x="4760" y="2859"/>
                <a:ext cx="828" cy="2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FF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Blip>
                    <a:blip r:embed="rId2"/>
                  </a:buBlip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1200">
                    <a:latin typeface="Arial Narrow" pitchFamily="34" charset="0"/>
                    <a:sym typeface="Symbol" pitchFamily="18" charset="2"/>
                  </a:rPr>
                  <a:t>e</a:t>
                </a:r>
                <a:r>
                  <a:rPr lang="en-US" altLang="en-US" sz="1200" baseline="30000">
                    <a:latin typeface="Arial Narrow" pitchFamily="34" charset="0"/>
                    <a:sym typeface="Symbol" pitchFamily="18" charset="2"/>
                  </a:rPr>
                  <a:t>-</a:t>
                </a:r>
                <a:r>
                  <a:rPr lang="en-US" altLang="en-US" sz="1200">
                    <a:latin typeface="Arial Narrow" pitchFamily="34" charset="0"/>
                    <a:sym typeface="Symbol" pitchFamily="18" charset="2"/>
                  </a:rPr>
                  <a:t> beam</a:t>
                </a:r>
              </a:p>
            </p:txBody>
          </p:sp>
          <p:sp>
            <p:nvSpPr>
              <p:cNvPr id="39" name="Text Box 75"/>
              <p:cNvSpPr txBox="1">
                <a:spLocks noChangeArrowheads="1"/>
              </p:cNvSpPr>
              <p:nvPr/>
            </p:nvSpPr>
            <p:spPr bwMode="auto">
              <a:xfrm>
                <a:off x="4001" y="1942"/>
                <a:ext cx="1851" cy="5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FF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Blip>
                    <a:blip r:embed="rId2"/>
                  </a:buBlip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9pPr>
              </a:lstStyle>
              <a:p>
                <a:pPr>
                  <a:buNone/>
                </a:pPr>
                <a:r>
                  <a:rPr lang="en-US" altLang="en-US" sz="1200" dirty="0">
                    <a:latin typeface="Arial Narrow" pitchFamily="34" charset="0"/>
                    <a:sym typeface="Symbol" pitchFamily="18" charset="2"/>
                  </a:rPr>
                  <a:t>Low-Q</a:t>
                </a:r>
                <a:r>
                  <a:rPr lang="en-US" altLang="en-US" sz="1200" baseline="30000" dirty="0">
                    <a:latin typeface="Arial Narrow" pitchFamily="34" charset="0"/>
                    <a:sym typeface="Symbol" pitchFamily="18" charset="2"/>
                  </a:rPr>
                  <a:t>2</a:t>
                </a:r>
                <a:r>
                  <a:rPr lang="en-US" altLang="en-US" sz="1200" dirty="0">
                    <a:latin typeface="Arial Narrow" pitchFamily="34" charset="0"/>
                    <a:sym typeface="Symbol" pitchFamily="18" charset="2"/>
                  </a:rPr>
                  <a:t> tagger for </a:t>
                </a:r>
                <a:endParaRPr lang="en-US" altLang="en-US" sz="1200" dirty="0" smtClean="0">
                  <a:latin typeface="Arial Narrow" pitchFamily="34" charset="0"/>
                  <a:sym typeface="Symbol" pitchFamily="18" charset="2"/>
                </a:endParaRPr>
              </a:p>
              <a:p>
                <a:pPr>
                  <a:buNone/>
                </a:pPr>
                <a:r>
                  <a:rPr lang="en-US" altLang="en-US" sz="1200" dirty="0" smtClean="0">
                    <a:latin typeface="Arial Narrow" pitchFamily="34" charset="0"/>
                    <a:sym typeface="Symbol" pitchFamily="18" charset="2"/>
                  </a:rPr>
                  <a:t>low-energy </a:t>
                </a:r>
                <a:r>
                  <a:rPr lang="en-US" altLang="en-US" sz="1200" dirty="0">
                    <a:latin typeface="Arial Narrow" pitchFamily="34" charset="0"/>
                    <a:sym typeface="Symbol" pitchFamily="18" charset="2"/>
                  </a:rPr>
                  <a:t>electrons</a:t>
                </a:r>
              </a:p>
            </p:txBody>
          </p:sp>
          <p:sp>
            <p:nvSpPr>
              <p:cNvPr id="40" name="Text Box 76"/>
              <p:cNvSpPr txBox="1">
                <a:spLocks noChangeArrowheads="1"/>
              </p:cNvSpPr>
              <p:nvPr/>
            </p:nvSpPr>
            <p:spPr bwMode="auto">
              <a:xfrm>
                <a:off x="-395" y="2382"/>
                <a:ext cx="2053" cy="5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FF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Blip>
                    <a:blip r:embed="rId2"/>
                  </a:buBlip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9pPr>
              </a:lstStyle>
              <a:p>
                <a:pPr>
                  <a:buNone/>
                </a:pPr>
                <a:r>
                  <a:rPr lang="en-US" altLang="en-US" sz="1200" dirty="0">
                    <a:latin typeface="Arial Narrow" pitchFamily="34" charset="0"/>
                    <a:sym typeface="Symbol" pitchFamily="18" charset="2"/>
                  </a:rPr>
                  <a:t>Low-Q</a:t>
                </a:r>
                <a:r>
                  <a:rPr lang="en-US" altLang="en-US" sz="1200" baseline="30000" dirty="0">
                    <a:latin typeface="Arial Narrow" pitchFamily="34" charset="0"/>
                    <a:sym typeface="Symbol" pitchFamily="18" charset="2"/>
                  </a:rPr>
                  <a:t>2</a:t>
                </a:r>
                <a:r>
                  <a:rPr lang="en-US" altLang="en-US" sz="1200" dirty="0">
                    <a:latin typeface="Arial Narrow" pitchFamily="34" charset="0"/>
                    <a:sym typeface="Symbol" pitchFamily="18" charset="2"/>
                  </a:rPr>
                  <a:t> tagger </a:t>
                </a:r>
                <a:r>
                  <a:rPr lang="en-US" altLang="en-US" sz="1200" dirty="0" smtClean="0">
                    <a:latin typeface="Arial Narrow" pitchFamily="34" charset="0"/>
                    <a:sym typeface="Symbol" pitchFamily="18" charset="2"/>
                  </a:rPr>
                  <a:t>for high-</a:t>
                </a:r>
              </a:p>
              <a:p>
                <a:pPr>
                  <a:buNone/>
                </a:pPr>
                <a:r>
                  <a:rPr lang="en-US" altLang="en-US" sz="1200" dirty="0" smtClean="0">
                    <a:latin typeface="Arial Narrow" pitchFamily="34" charset="0"/>
                    <a:sym typeface="Symbol" pitchFamily="18" charset="2"/>
                  </a:rPr>
                  <a:t>energy </a:t>
                </a:r>
                <a:r>
                  <a:rPr lang="en-US" altLang="en-US" sz="1200" dirty="0">
                    <a:latin typeface="Arial Narrow" pitchFamily="34" charset="0"/>
                    <a:sym typeface="Symbol" pitchFamily="18" charset="2"/>
                  </a:rPr>
                  <a:t>electrons</a:t>
                </a:r>
              </a:p>
            </p:txBody>
          </p:sp>
          <p:sp>
            <p:nvSpPr>
              <p:cNvPr id="41" name="Text Box 77"/>
              <p:cNvSpPr txBox="1">
                <a:spLocks noChangeArrowheads="1"/>
              </p:cNvSpPr>
              <p:nvPr/>
            </p:nvSpPr>
            <p:spPr bwMode="auto">
              <a:xfrm>
                <a:off x="1729" y="2818"/>
                <a:ext cx="1458" cy="4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FF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Blip>
                    <a:blip r:embed="rId2"/>
                  </a:buBlip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200">
                    <a:latin typeface="Arial Narrow" pitchFamily="34" charset="0"/>
                    <a:sym typeface="Symbol" pitchFamily="18" charset="2"/>
                  </a:rPr>
                  <a:t>Electron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200">
                    <a:latin typeface="Arial Narrow" pitchFamily="34" charset="0"/>
                    <a:sym typeface="Symbol" pitchFamily="18" charset="2"/>
                  </a:rPr>
                  <a:t>tracking detector</a:t>
                </a:r>
              </a:p>
            </p:txBody>
          </p:sp>
          <p:sp>
            <p:nvSpPr>
              <p:cNvPr id="42" name="Text Box 78"/>
              <p:cNvSpPr txBox="1">
                <a:spLocks noChangeArrowheads="1"/>
              </p:cNvSpPr>
              <p:nvPr/>
            </p:nvSpPr>
            <p:spPr bwMode="auto">
              <a:xfrm>
                <a:off x="421" y="1759"/>
                <a:ext cx="1139" cy="4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FF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Blip>
                    <a:blip r:embed="rId2"/>
                  </a:buBlip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200">
                    <a:latin typeface="Arial Narrow" pitchFamily="34" charset="0"/>
                    <a:sym typeface="Symbol" pitchFamily="18" charset="2"/>
                  </a:rPr>
                  <a:t>Photon 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200">
                    <a:latin typeface="Arial Narrow" pitchFamily="34" charset="0"/>
                    <a:sym typeface="Symbol" pitchFamily="18" charset="2"/>
                  </a:rPr>
                  <a:t>calorimeter</a:t>
                </a:r>
              </a:p>
            </p:txBody>
          </p:sp>
        </p:grpSp>
        <p:sp>
          <p:nvSpPr>
            <p:cNvPr id="25" name="Rectangle 148"/>
            <p:cNvSpPr>
              <a:spLocks noChangeArrowheads="1"/>
            </p:cNvSpPr>
            <p:nvPr/>
          </p:nvSpPr>
          <p:spPr bwMode="auto">
            <a:xfrm>
              <a:off x="-409862" y="1587452"/>
              <a:ext cx="4846128" cy="1700317"/>
            </a:xfrm>
            <a:prstGeom prst="rect">
              <a:avLst/>
            </a:prstGeom>
            <a:noFill/>
            <a:ln w="9525" algn="ctr">
              <a:solidFill>
                <a:srgbClr val="C00000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Blip>
                  <a:blip r:embed="rId2"/>
                </a:buBlip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>
                <a:latin typeface="Times" pitchFamily="18" charset="0"/>
              </a:endParaRP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715964" y="1207129"/>
            <a:ext cx="7745411" cy="2700337"/>
            <a:chOff x="715964" y="1207129"/>
            <a:chExt cx="7745411" cy="2700337"/>
          </a:xfrm>
        </p:grpSpPr>
        <p:grpSp>
          <p:nvGrpSpPr>
            <p:cNvPr id="5" name="Group 20"/>
            <p:cNvGrpSpPr>
              <a:grpSpLocks/>
            </p:cNvGrpSpPr>
            <p:nvPr/>
          </p:nvGrpSpPr>
          <p:grpSpPr bwMode="auto">
            <a:xfrm>
              <a:off x="1993900" y="1207129"/>
              <a:ext cx="4864100" cy="2700337"/>
              <a:chOff x="1308055" y="2054423"/>
              <a:chExt cx="4864145" cy="2700753"/>
            </a:xfrm>
          </p:grpSpPr>
          <p:grpSp>
            <p:nvGrpSpPr>
              <p:cNvPr id="6" name="Group 1"/>
              <p:cNvGrpSpPr>
                <a:grpSpLocks/>
              </p:cNvGrpSpPr>
              <p:nvPr/>
            </p:nvGrpSpPr>
            <p:grpSpPr bwMode="auto">
              <a:xfrm>
                <a:off x="1524941" y="2344087"/>
                <a:ext cx="4647259" cy="2411089"/>
                <a:chOff x="6589713" y="2747963"/>
                <a:chExt cx="2533650" cy="1453656"/>
              </a:xfrm>
            </p:grpSpPr>
            <p:pic>
              <p:nvPicPr>
                <p:cNvPr id="17" name="Picture 12" descr="two_rings_ir"/>
                <p:cNvPicPr>
                  <a:picLocks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589713" y="2747963"/>
                  <a:ext cx="2533650" cy="14351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8" name="Line 10"/>
                <p:cNvSpPr>
                  <a:spLocks noChangeShapeType="1"/>
                </p:cNvSpPr>
                <p:nvPr/>
              </p:nvSpPr>
              <p:spPr bwMode="auto">
                <a:xfrm flipV="1">
                  <a:off x="8500208" y="3631768"/>
                  <a:ext cx="429260" cy="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 type="stealth" w="med" len="lg"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8666383" y="3657358"/>
                  <a:ext cx="241459" cy="20411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Blip>
                      <a:blip r:embed="rId2"/>
                    </a:buBlip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  <a:cs typeface="Arial" charset="0"/>
                    </a:defRPr>
                  </a:lvl1pPr>
                  <a:lvl2pPr indent="-285750">
                    <a:spcBef>
                      <a:spcPct val="20000"/>
                    </a:spcBef>
                    <a:buChar char="–"/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  <a:cs typeface="Arial" charset="0"/>
                    </a:defRPr>
                  </a:lvl2pPr>
                  <a:lvl3pPr indent="-228600">
                    <a:spcBef>
                      <a:spcPct val="20000"/>
                    </a:spcBef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  <a:cs typeface="Arial" charset="0"/>
                    </a:defRPr>
                  </a:lvl3pPr>
                  <a:lvl4pPr indent="-228600">
                    <a:spcBef>
                      <a:spcPct val="20000"/>
                    </a:spcBef>
                    <a:buChar char="–"/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  <a:cs typeface="Arial" charset="0"/>
                    </a:defRPr>
                  </a:lvl4pPr>
                  <a:lvl5pPr indent="-228600">
                    <a:spcBef>
                      <a:spcPct val="20000"/>
                    </a:spcBef>
                    <a:buChar char="»"/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  <a:cs typeface="Arial" charset="0"/>
                    </a:defRPr>
                  </a:lvl5pPr>
                  <a:lvl6pPr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  <a:cs typeface="Arial" charset="0"/>
                    </a:defRPr>
                  </a:lvl6pPr>
                  <a:lvl7pPr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  <a:cs typeface="Arial" charset="0"/>
                    </a:defRPr>
                  </a:lvl7pPr>
                  <a:lvl8pPr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  <a:cs typeface="Arial" charset="0"/>
                    </a:defRPr>
                  </a:lvl8pPr>
                  <a:lvl9pPr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  <a:cs typeface="Arial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600">
                      <a:solidFill>
                        <a:srgbClr val="FF0000"/>
                      </a:solidFill>
                      <a:latin typeface="Times" pitchFamily="18" charset="0"/>
                    </a:rPr>
                    <a:t>e</a:t>
                  </a:r>
                  <a:r>
                    <a:rPr lang="en-US" altLang="en-US" sz="1600" baseline="30000">
                      <a:solidFill>
                        <a:srgbClr val="FF0000"/>
                      </a:solidFill>
                      <a:latin typeface="Times" pitchFamily="18" charset="0"/>
                    </a:rPr>
                    <a:t>-</a:t>
                  </a:r>
                  <a:endParaRPr lang="en-US" altLang="en-US" sz="1600">
                    <a:solidFill>
                      <a:srgbClr val="FF0000"/>
                    </a:solidFill>
                    <a:latin typeface="Times" pitchFamily="18" charset="0"/>
                  </a:endParaRPr>
                </a:p>
              </p:txBody>
            </p:sp>
            <p:sp>
              <p:nvSpPr>
                <p:cNvPr id="20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7004637" y="3997503"/>
                  <a:ext cx="456980" cy="20411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Blip>
                      <a:blip r:embed="rId2"/>
                    </a:buBlip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  <a:cs typeface="Arial" charset="0"/>
                    </a:defRPr>
                  </a:lvl1pPr>
                  <a:lvl2pPr indent="-285750">
                    <a:spcBef>
                      <a:spcPct val="20000"/>
                    </a:spcBef>
                    <a:buChar char="–"/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  <a:cs typeface="Arial" charset="0"/>
                    </a:defRPr>
                  </a:lvl2pPr>
                  <a:lvl3pPr indent="-228600">
                    <a:spcBef>
                      <a:spcPct val="20000"/>
                    </a:spcBef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  <a:cs typeface="Arial" charset="0"/>
                    </a:defRPr>
                  </a:lvl3pPr>
                  <a:lvl4pPr indent="-228600">
                    <a:spcBef>
                      <a:spcPct val="20000"/>
                    </a:spcBef>
                    <a:buChar char="–"/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  <a:cs typeface="Arial" charset="0"/>
                    </a:defRPr>
                  </a:lvl4pPr>
                  <a:lvl5pPr indent="-228600">
                    <a:spcBef>
                      <a:spcPct val="20000"/>
                    </a:spcBef>
                    <a:buChar char="»"/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  <a:cs typeface="Arial" charset="0"/>
                    </a:defRPr>
                  </a:lvl5pPr>
                  <a:lvl6pPr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  <a:cs typeface="Arial" charset="0"/>
                    </a:defRPr>
                  </a:lvl6pPr>
                  <a:lvl7pPr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  <a:cs typeface="Arial" charset="0"/>
                    </a:defRPr>
                  </a:lvl7pPr>
                  <a:lvl8pPr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  <a:cs typeface="Arial" charset="0"/>
                    </a:defRPr>
                  </a:lvl8pPr>
                  <a:lvl9pPr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  <a:cs typeface="Arial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600">
                      <a:solidFill>
                        <a:srgbClr val="0000FF"/>
                      </a:solidFill>
                      <a:latin typeface="Times" pitchFamily="18" charset="0"/>
                    </a:rPr>
                    <a:t>ions</a:t>
                  </a:r>
                </a:p>
              </p:txBody>
            </p:sp>
            <p:sp>
              <p:nvSpPr>
                <p:cNvPr id="21" name="Line 5"/>
                <p:cNvSpPr>
                  <a:spLocks noChangeShapeType="1"/>
                </p:cNvSpPr>
                <p:nvPr/>
              </p:nvSpPr>
              <p:spPr bwMode="auto">
                <a:xfrm>
                  <a:off x="7696200" y="3397934"/>
                  <a:ext cx="0" cy="23637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stealth" w="med" len="lg"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7623713" y="3610339"/>
                  <a:ext cx="160035" cy="1818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54861" tIns="27431" rIns="54861" bIns="27431">
                  <a:spAutoFit/>
                </a:bodyPr>
                <a:lstStyle>
                  <a:lvl1pPr>
                    <a:spcBef>
                      <a:spcPct val="20000"/>
                    </a:spcBef>
                    <a:buBlip>
                      <a:blip r:embed="rId2"/>
                    </a:buBlip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  <a:cs typeface="Arial" charset="0"/>
                    </a:defRPr>
                  </a:lvl1pPr>
                  <a:lvl2pPr indent="-285750">
                    <a:spcBef>
                      <a:spcPct val="20000"/>
                    </a:spcBef>
                    <a:buChar char="–"/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  <a:cs typeface="Arial" charset="0"/>
                    </a:defRPr>
                  </a:lvl2pPr>
                  <a:lvl3pPr indent="-228600">
                    <a:spcBef>
                      <a:spcPct val="20000"/>
                    </a:spcBef>
                    <a:buChar char="•"/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  <a:cs typeface="Arial" charset="0"/>
                    </a:defRPr>
                  </a:lvl3pPr>
                  <a:lvl4pPr indent="-228600">
                    <a:spcBef>
                      <a:spcPct val="20000"/>
                    </a:spcBef>
                    <a:buChar char="–"/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  <a:cs typeface="Arial" charset="0"/>
                    </a:defRPr>
                  </a:lvl4pPr>
                  <a:lvl5pPr indent="-228600">
                    <a:spcBef>
                      <a:spcPct val="20000"/>
                    </a:spcBef>
                    <a:buChar char="»"/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  <a:cs typeface="Arial" charset="0"/>
                    </a:defRPr>
                  </a:lvl5pPr>
                  <a:lvl6pPr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  <a:cs typeface="Arial" charset="0"/>
                    </a:defRPr>
                  </a:lvl6pPr>
                  <a:lvl7pPr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  <a:cs typeface="Arial" charset="0"/>
                    </a:defRPr>
                  </a:lvl7pPr>
                  <a:lvl8pPr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  <a:cs typeface="Arial" charset="0"/>
                    </a:defRPr>
                  </a:lvl8pPr>
                  <a:lvl9pPr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  <a:cs typeface="Arial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600" dirty="0">
                      <a:latin typeface="Times" pitchFamily="18" charset="0"/>
                    </a:rPr>
                    <a:t>IP</a:t>
                  </a:r>
                </a:p>
              </p:txBody>
            </p:sp>
          </p:grpSp>
          <p:sp>
            <p:nvSpPr>
              <p:cNvPr id="7" name="AutoShape 14"/>
              <p:cNvSpPr>
                <a:spLocks/>
              </p:cNvSpPr>
              <p:nvPr/>
            </p:nvSpPr>
            <p:spPr bwMode="auto">
              <a:xfrm rot="5400000">
                <a:off x="4263029" y="2375079"/>
                <a:ext cx="122629" cy="712485"/>
              </a:xfrm>
              <a:prstGeom prst="leftBrace">
                <a:avLst>
                  <a:gd name="adj1" fmla="val 54174"/>
                  <a:gd name="adj2" fmla="val 50000"/>
                </a:avLst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Blip>
                    <a:blip r:embed="rId2"/>
                  </a:buBlip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>
                  <a:latin typeface="Times" pitchFamily="18" charset="0"/>
                </a:endParaRPr>
              </a:p>
            </p:txBody>
          </p:sp>
          <p:sp>
            <p:nvSpPr>
              <p:cNvPr id="8" name="Text Box 15"/>
              <p:cNvSpPr txBox="1">
                <a:spLocks noChangeArrowheads="1"/>
              </p:cNvSpPr>
              <p:nvPr/>
            </p:nvSpPr>
            <p:spPr bwMode="auto">
              <a:xfrm>
                <a:off x="3886200" y="2359223"/>
                <a:ext cx="1828799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Blip>
                    <a:blip r:embed="rId2"/>
                  </a:buBlip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1400"/>
                  <a:t>forward ion detection</a:t>
                </a:r>
              </a:p>
            </p:txBody>
          </p:sp>
          <p:sp>
            <p:nvSpPr>
              <p:cNvPr id="9" name="AutoShape 16"/>
              <p:cNvSpPr>
                <a:spLocks/>
              </p:cNvSpPr>
              <p:nvPr/>
            </p:nvSpPr>
            <p:spPr bwMode="auto">
              <a:xfrm rot="5400000">
                <a:off x="3156120" y="2926444"/>
                <a:ext cx="101169" cy="319122"/>
              </a:xfrm>
              <a:prstGeom prst="leftBrace">
                <a:avLst>
                  <a:gd name="adj1" fmla="val 43051"/>
                  <a:gd name="adj2" fmla="val 50000"/>
                </a:avLst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Blip>
                    <a:blip r:embed="rId2"/>
                  </a:buBlip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>
                  <a:latin typeface="Times" pitchFamily="18" charset="0"/>
                </a:endParaRPr>
              </a:p>
            </p:txBody>
          </p:sp>
          <p:sp>
            <p:nvSpPr>
              <p:cNvPr id="10" name="Text Box 17"/>
              <p:cNvSpPr txBox="1">
                <a:spLocks noChangeArrowheads="1"/>
              </p:cNvSpPr>
              <p:nvPr/>
            </p:nvSpPr>
            <p:spPr bwMode="auto">
              <a:xfrm>
                <a:off x="2194523" y="2054423"/>
                <a:ext cx="1767877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Blip>
                    <a:blip r:embed="rId2"/>
                  </a:buBlip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1400"/>
                  <a:t>forward e</a:t>
                </a:r>
                <a:r>
                  <a:rPr lang="en-US" altLang="en-US" sz="1400" baseline="30000"/>
                  <a:t>-</a:t>
                </a:r>
                <a:r>
                  <a:rPr lang="en-US" altLang="en-US" sz="1400"/>
                  <a:t> detection</a:t>
                </a:r>
              </a:p>
            </p:txBody>
          </p:sp>
          <p:sp>
            <p:nvSpPr>
              <p:cNvPr id="11" name="AutoShape 16"/>
              <p:cNvSpPr>
                <a:spLocks/>
              </p:cNvSpPr>
              <p:nvPr/>
            </p:nvSpPr>
            <p:spPr bwMode="auto">
              <a:xfrm rot="5400000">
                <a:off x="2824881" y="2925376"/>
                <a:ext cx="101169" cy="319122"/>
              </a:xfrm>
              <a:prstGeom prst="leftBrace">
                <a:avLst>
                  <a:gd name="adj1" fmla="val 43051"/>
                  <a:gd name="adj2" fmla="val 50000"/>
                </a:avLst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Blip>
                    <a:blip r:embed="rId2"/>
                  </a:buBlip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>
                  <a:latin typeface="Times" pitchFamily="18" charset="0"/>
                </a:endParaRPr>
              </a:p>
            </p:txBody>
          </p:sp>
          <p:cxnSp>
            <p:nvCxnSpPr>
              <p:cNvPr id="12" name="Straight Arrow Connector 3"/>
              <p:cNvCxnSpPr>
                <a:cxnSpLocks noChangeShapeType="1"/>
              </p:cNvCxnSpPr>
              <p:nvPr/>
            </p:nvCxnSpPr>
            <p:spPr bwMode="auto">
              <a:xfrm flipV="1">
                <a:off x="2057400" y="4250238"/>
                <a:ext cx="658504" cy="378109"/>
              </a:xfrm>
              <a:prstGeom prst="straightConnector1">
                <a:avLst/>
              </a:prstGeom>
              <a:noFill/>
              <a:ln w="9525" algn="ctr">
                <a:solidFill>
                  <a:srgbClr val="0000FF"/>
                </a:solidFill>
                <a:round/>
                <a:headEnd/>
                <a:tailEnd type="stealth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3" name="Text Box 17"/>
              <p:cNvSpPr txBox="1">
                <a:spLocks noChangeArrowheads="1"/>
              </p:cNvSpPr>
              <p:nvPr/>
            </p:nvSpPr>
            <p:spPr bwMode="auto">
              <a:xfrm>
                <a:off x="1308055" y="2438400"/>
                <a:ext cx="1206545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Blip>
                    <a:blip r:embed="rId2"/>
                  </a:buBlip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1400" dirty="0"/>
                  <a:t>Compton </a:t>
                </a:r>
                <a:r>
                  <a:rPr lang="en-US" altLang="en-US" sz="1400" dirty="0" err="1"/>
                  <a:t>polarimetry</a:t>
                </a:r>
                <a:r>
                  <a:rPr lang="en-US" altLang="en-US" sz="1400" dirty="0"/>
                  <a:t> </a:t>
                </a:r>
              </a:p>
            </p:txBody>
          </p:sp>
          <p:cxnSp>
            <p:nvCxnSpPr>
              <p:cNvPr id="14" name="Straight Connector 6"/>
              <p:cNvCxnSpPr>
                <a:cxnSpLocks noChangeShapeType="1"/>
              </p:cNvCxnSpPr>
              <p:nvPr/>
            </p:nvCxnSpPr>
            <p:spPr bwMode="auto">
              <a:xfrm>
                <a:off x="2389496" y="2702256"/>
                <a:ext cx="44972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" name="Straight Arrow Connector 9"/>
              <p:cNvCxnSpPr>
                <a:cxnSpLocks noChangeShapeType="1"/>
              </p:cNvCxnSpPr>
              <p:nvPr/>
            </p:nvCxnSpPr>
            <p:spPr bwMode="auto">
              <a:xfrm>
                <a:off x="2852098" y="2704025"/>
                <a:ext cx="0" cy="303031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6" name="Straight Arrow Connector 13"/>
              <p:cNvCxnSpPr>
                <a:cxnSpLocks noChangeShapeType="1"/>
              </p:cNvCxnSpPr>
              <p:nvPr/>
            </p:nvCxnSpPr>
            <p:spPr bwMode="auto">
              <a:xfrm>
                <a:off x="3206704" y="2344088"/>
                <a:ext cx="0" cy="617532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stealth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86" name="Group 85"/>
            <p:cNvGrpSpPr/>
            <p:nvPr/>
          </p:nvGrpSpPr>
          <p:grpSpPr>
            <a:xfrm>
              <a:off x="3914719" y="2543731"/>
              <a:ext cx="2300839" cy="916148"/>
              <a:chOff x="3914719" y="2543731"/>
              <a:chExt cx="2300839" cy="916148"/>
            </a:xfrm>
          </p:grpSpPr>
          <p:sp>
            <p:nvSpPr>
              <p:cNvPr id="78" name="Line 13"/>
              <p:cNvSpPr>
                <a:spLocks noChangeShapeType="1"/>
              </p:cNvSpPr>
              <p:nvPr/>
            </p:nvSpPr>
            <p:spPr bwMode="auto">
              <a:xfrm flipH="1">
                <a:off x="4546600" y="2543731"/>
                <a:ext cx="0" cy="791051"/>
              </a:xfrm>
              <a:prstGeom prst="line">
                <a:avLst/>
              </a:prstGeom>
              <a:noFill/>
              <a:ln w="12573" cap="sq">
                <a:solidFill>
                  <a:srgbClr val="000000"/>
                </a:solidFill>
                <a:miter lim="800000"/>
                <a:headEnd type="stealth" w="med" len="lg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Line 36"/>
              <p:cNvSpPr>
                <a:spLocks noChangeShapeType="1"/>
              </p:cNvSpPr>
              <p:nvPr/>
            </p:nvSpPr>
            <p:spPr bwMode="auto">
              <a:xfrm flipH="1">
                <a:off x="3914775" y="2762250"/>
                <a:ext cx="0" cy="566738"/>
              </a:xfrm>
              <a:prstGeom prst="line">
                <a:avLst/>
              </a:prstGeom>
              <a:noFill/>
              <a:ln w="12573" cap="sq">
                <a:solidFill>
                  <a:srgbClr val="000000"/>
                </a:solidFill>
                <a:miter lim="800000"/>
                <a:headEnd type="stealth" w="med" len="lg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Line 37"/>
              <p:cNvSpPr>
                <a:spLocks noChangeShapeType="1"/>
              </p:cNvSpPr>
              <p:nvPr/>
            </p:nvSpPr>
            <p:spPr bwMode="auto">
              <a:xfrm>
                <a:off x="3914719" y="3336925"/>
                <a:ext cx="889113" cy="0"/>
              </a:xfrm>
              <a:prstGeom prst="line">
                <a:avLst/>
              </a:prstGeom>
              <a:noFill/>
              <a:ln w="12573" cap="sq">
                <a:solidFill>
                  <a:srgbClr val="000000"/>
                </a:solidFill>
                <a:miter lim="800000"/>
                <a:headEnd type="none" w="med" len="lg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Text Box 38"/>
              <p:cNvSpPr txBox="1">
                <a:spLocks noChangeArrowheads="1"/>
              </p:cNvSpPr>
              <p:nvPr/>
            </p:nvSpPr>
            <p:spPr bwMode="auto">
              <a:xfrm>
                <a:off x="4810125" y="3200400"/>
                <a:ext cx="1405433" cy="2594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71239" tIns="37045" rIns="71239" bIns="37045">
                <a:spAutoFit/>
              </a:bodyPr>
              <a:lstStyle>
                <a:lvl1pPr defTabSz="355600">
                  <a:tabLst>
                    <a:tab pos="0" algn="l"/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1pPr>
                <a:lvl2pPr marL="587375" indent="-225425" defTabSz="355600">
                  <a:tabLst>
                    <a:tab pos="0" algn="l"/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2pPr>
                <a:lvl3pPr marL="904875" indent="-180975" defTabSz="355600">
                  <a:tabLst>
                    <a:tab pos="0" algn="l"/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3pPr>
                <a:lvl4pPr marL="1266825" indent="-180975" defTabSz="355600">
                  <a:tabLst>
                    <a:tab pos="0" algn="l"/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4pPr>
                <a:lvl5pPr marL="1628775" indent="-180975" defTabSz="355600">
                  <a:tabLst>
                    <a:tab pos="0" algn="l"/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5pPr>
                <a:lvl6pPr marL="2085975" indent="-180975" defTabSz="355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6pPr>
                <a:lvl7pPr marL="2543175" indent="-180975" defTabSz="355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7pPr>
                <a:lvl8pPr marL="3000375" indent="-180975" defTabSz="355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8pPr>
                <a:lvl9pPr marL="3457575" indent="-180975" defTabSz="355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9pPr>
              </a:lstStyle>
              <a:p>
                <a:pPr>
                  <a:buClr>
                    <a:srgbClr val="000000"/>
                  </a:buClr>
                  <a:buSzPct val="45000"/>
                  <a:buFont typeface="Wingdings" pitchFamily="2" charset="2"/>
                  <a:buNone/>
                </a:pPr>
                <a:r>
                  <a:rPr lang="en-US" altLang="en-US" sz="12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Local crab </a:t>
                </a:r>
                <a:r>
                  <a:rPr lang="en-US" altLang="en-US" sz="1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cavities</a:t>
                </a:r>
              </a:p>
            </p:txBody>
          </p:sp>
        </p:grpSp>
        <p:grpSp>
          <p:nvGrpSpPr>
            <p:cNvPr id="90" name="Group 89"/>
            <p:cNvGrpSpPr/>
            <p:nvPr/>
          </p:nvGrpSpPr>
          <p:grpSpPr>
            <a:xfrm>
              <a:off x="715964" y="2025286"/>
              <a:ext cx="2554286" cy="395036"/>
              <a:chOff x="715964" y="2025286"/>
              <a:chExt cx="2554286" cy="395036"/>
            </a:xfrm>
          </p:grpSpPr>
          <p:sp>
            <p:nvSpPr>
              <p:cNvPr id="82" name="Line 39"/>
              <p:cNvSpPr>
                <a:spLocks noChangeShapeType="1"/>
              </p:cNvSpPr>
              <p:nvPr/>
            </p:nvSpPr>
            <p:spPr bwMode="auto">
              <a:xfrm flipH="1" flipV="1">
                <a:off x="3270250" y="2194540"/>
                <a:ext cx="0" cy="225782"/>
              </a:xfrm>
              <a:prstGeom prst="line">
                <a:avLst/>
              </a:prstGeom>
              <a:noFill/>
              <a:ln w="12573" cap="sq">
                <a:solidFill>
                  <a:srgbClr val="000000"/>
                </a:solidFill>
                <a:miter lim="800000"/>
                <a:headEnd type="stealth" w="med" len="lg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Text Box 42"/>
              <p:cNvSpPr txBox="1">
                <a:spLocks noChangeArrowheads="1"/>
              </p:cNvSpPr>
              <p:nvPr/>
            </p:nvSpPr>
            <p:spPr bwMode="auto">
              <a:xfrm>
                <a:off x="715964" y="2025286"/>
                <a:ext cx="1354136" cy="2594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71239" tIns="37045" rIns="71239" bIns="37045">
                <a:spAutoFit/>
              </a:bodyPr>
              <a:lstStyle>
                <a:lvl1pPr defTabSz="355600">
                  <a:tabLst>
                    <a:tab pos="0" algn="l"/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1pPr>
                <a:lvl2pPr marL="587375" indent="-225425" defTabSz="355600">
                  <a:tabLst>
                    <a:tab pos="0" algn="l"/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2pPr>
                <a:lvl3pPr marL="904875" indent="-180975" defTabSz="355600">
                  <a:tabLst>
                    <a:tab pos="0" algn="l"/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3pPr>
                <a:lvl4pPr marL="1266825" indent="-180975" defTabSz="355600">
                  <a:tabLst>
                    <a:tab pos="0" algn="l"/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4pPr>
                <a:lvl5pPr marL="1628775" indent="-180975" defTabSz="355600">
                  <a:tabLst>
                    <a:tab pos="0" algn="l"/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5pPr>
                <a:lvl6pPr marL="2085975" indent="-180975" defTabSz="355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6pPr>
                <a:lvl7pPr marL="2543175" indent="-180975" defTabSz="355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7pPr>
                <a:lvl8pPr marL="3000375" indent="-180975" defTabSz="355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8pPr>
                <a:lvl9pPr marL="3457575" indent="-180975" defTabSz="355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9pPr>
              </a:lstStyle>
              <a:p>
                <a:pPr algn="r">
                  <a:buClr>
                    <a:srgbClr val="000000"/>
                  </a:buClr>
                  <a:buSzPct val="45000"/>
                  <a:buFont typeface="Wingdings" pitchFamily="2" charset="2"/>
                  <a:buNone/>
                </a:pPr>
                <a:r>
                  <a:rPr lang="en-US" altLang="en-US" sz="1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local crab cavities</a:t>
                </a:r>
              </a:p>
            </p:txBody>
          </p:sp>
          <p:sp>
            <p:nvSpPr>
              <p:cNvPr id="87" name="Line 41"/>
              <p:cNvSpPr>
                <a:spLocks noChangeShapeType="1"/>
              </p:cNvSpPr>
              <p:nvPr/>
            </p:nvSpPr>
            <p:spPr bwMode="auto">
              <a:xfrm>
                <a:off x="2079356" y="2180558"/>
                <a:ext cx="1188368" cy="0"/>
              </a:xfrm>
              <a:prstGeom prst="line">
                <a:avLst/>
              </a:prstGeom>
              <a:noFill/>
              <a:ln w="12573" cap="sq">
                <a:solidFill>
                  <a:srgbClr val="000000"/>
                </a:solidFill>
                <a:miter lim="800000"/>
                <a:headEnd type="none" w="med" len="lg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1" name="Group 90"/>
            <p:cNvGrpSpPr/>
            <p:nvPr/>
          </p:nvGrpSpPr>
          <p:grpSpPr>
            <a:xfrm>
              <a:off x="5863084" y="1706198"/>
              <a:ext cx="2598291" cy="345799"/>
              <a:chOff x="5863084" y="1706198"/>
              <a:chExt cx="2598291" cy="345799"/>
            </a:xfrm>
          </p:grpSpPr>
          <p:sp>
            <p:nvSpPr>
              <p:cNvPr id="83" name="Line 40"/>
              <p:cNvSpPr>
                <a:spLocks noChangeShapeType="1"/>
              </p:cNvSpPr>
              <p:nvPr/>
            </p:nvSpPr>
            <p:spPr bwMode="auto">
              <a:xfrm flipH="1" flipV="1">
                <a:off x="5863084" y="1841414"/>
                <a:ext cx="0" cy="210583"/>
              </a:xfrm>
              <a:prstGeom prst="line">
                <a:avLst/>
              </a:prstGeom>
              <a:noFill/>
              <a:ln w="12573" cap="sq">
                <a:solidFill>
                  <a:srgbClr val="000000"/>
                </a:solidFill>
                <a:miter lim="800000"/>
                <a:headEnd type="stealth" w="med" len="lg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Line 41"/>
              <p:cNvSpPr>
                <a:spLocks noChangeShapeType="1"/>
              </p:cNvSpPr>
              <p:nvPr/>
            </p:nvSpPr>
            <p:spPr bwMode="auto">
              <a:xfrm>
                <a:off x="5863084" y="1840081"/>
                <a:ext cx="1307205" cy="0"/>
              </a:xfrm>
              <a:prstGeom prst="line">
                <a:avLst/>
              </a:prstGeom>
              <a:noFill/>
              <a:ln w="12573" cap="sq">
                <a:solidFill>
                  <a:srgbClr val="000000"/>
                </a:solidFill>
                <a:miter lim="800000"/>
                <a:headEnd type="none" w="med" len="lg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Text Box 42"/>
              <p:cNvSpPr txBox="1">
                <a:spLocks noChangeArrowheads="1"/>
              </p:cNvSpPr>
              <p:nvPr/>
            </p:nvSpPr>
            <p:spPr bwMode="auto">
              <a:xfrm>
                <a:off x="7107238" y="1706198"/>
                <a:ext cx="1354137" cy="2594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71239" tIns="37045" rIns="71239" bIns="37045">
                <a:spAutoFit/>
              </a:bodyPr>
              <a:lstStyle>
                <a:lvl1pPr defTabSz="355600">
                  <a:tabLst>
                    <a:tab pos="0" algn="l"/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1pPr>
                <a:lvl2pPr marL="587375" indent="-225425" defTabSz="355600">
                  <a:tabLst>
                    <a:tab pos="0" algn="l"/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2pPr>
                <a:lvl3pPr marL="904875" indent="-180975" defTabSz="355600">
                  <a:tabLst>
                    <a:tab pos="0" algn="l"/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3pPr>
                <a:lvl4pPr marL="1266825" indent="-180975" defTabSz="355600">
                  <a:tabLst>
                    <a:tab pos="0" algn="l"/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4pPr>
                <a:lvl5pPr marL="1628775" indent="-180975" defTabSz="355600">
                  <a:tabLst>
                    <a:tab pos="0" algn="l"/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5pPr>
                <a:lvl6pPr marL="2085975" indent="-180975" defTabSz="355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6pPr>
                <a:lvl7pPr marL="2543175" indent="-180975" defTabSz="355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7pPr>
                <a:lvl8pPr marL="3000375" indent="-180975" defTabSz="355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8pPr>
                <a:lvl9pPr marL="3457575" indent="-180975" defTabSz="355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  <a:tab pos="5067300" algn="l"/>
                    <a:tab pos="5791200" algn="l"/>
                    <a:tab pos="6515100" algn="l"/>
                    <a:tab pos="7239000" algn="l"/>
                    <a:tab pos="7962900" algn="l"/>
                  </a:tabLst>
                  <a:defRPr sz="2400">
                    <a:solidFill>
                      <a:schemeClr val="tx1"/>
                    </a:solidFill>
                    <a:latin typeface="Times" charset="0"/>
                    <a:ea typeface="MS PGothic" pitchFamily="34" charset="-128"/>
                  </a:defRPr>
                </a:lvl9pPr>
              </a:lstStyle>
              <a:p>
                <a:pPr algn="r">
                  <a:buClr>
                    <a:srgbClr val="000000"/>
                  </a:buClr>
                  <a:buSzPct val="45000"/>
                  <a:buFont typeface="Wingdings" pitchFamily="2" charset="2"/>
                  <a:buNone/>
                </a:pPr>
                <a:r>
                  <a:rPr lang="en-US" altLang="en-US" sz="1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local crab cavities</a:t>
                </a:r>
              </a:p>
            </p:txBody>
          </p:sp>
        </p:grpSp>
      </p:grpSp>
      <p:sp>
        <p:nvSpPr>
          <p:cNvPr id="93" name="Content Placeholder 2"/>
          <p:cNvSpPr txBox="1">
            <a:spLocks/>
          </p:cNvSpPr>
          <p:nvPr/>
        </p:nvSpPr>
        <p:spPr bwMode="auto">
          <a:xfrm>
            <a:off x="974023" y="4953000"/>
            <a:ext cx="1744847" cy="28575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/>
          <a:lstStyle>
            <a:lvl1pPr defTabSz="457200">
              <a:spcBef>
                <a:spcPct val="20000"/>
              </a:spcBef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 algn="ctr" eaLnBrk="1" hangingPunct="1">
              <a:buSzPct val="70000"/>
              <a:buFontTx/>
              <a:buNone/>
            </a:pPr>
            <a:r>
              <a:rPr lang="en-US" altLang="en-US" sz="1200" i="1" dirty="0">
                <a:latin typeface="Times New Roman" pitchFamily="18" charset="0"/>
                <a:cs typeface="Times New Roman" pitchFamily="18" charset="0"/>
              </a:rPr>
              <a:t>Courtesy of </a:t>
            </a:r>
            <a:r>
              <a:rPr lang="en-US" altLang="en-US" sz="1200" i="1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altLang="en-US" sz="1200" i="1" dirty="0" err="1">
                <a:latin typeface="Times New Roman" pitchFamily="18" charset="0"/>
                <a:cs typeface="Times New Roman" pitchFamily="18" charset="0"/>
              </a:rPr>
              <a:t>Camsonne</a:t>
            </a:r>
            <a:endParaRPr lang="en-US" altLang="en-US" sz="1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Content Placeholder 2"/>
          <p:cNvSpPr txBox="1">
            <a:spLocks/>
          </p:cNvSpPr>
          <p:nvPr/>
        </p:nvSpPr>
        <p:spPr bwMode="auto">
          <a:xfrm>
            <a:off x="6858000" y="5733627"/>
            <a:ext cx="2209800" cy="619548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/>
          <a:lstStyle>
            <a:lvl1pPr defTabSz="457200">
              <a:spcBef>
                <a:spcPct val="20000"/>
              </a:spcBef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 algn="just" eaLnBrk="1" hangingPunct="1">
              <a:buSzPct val="70000"/>
              <a:buFontTx/>
              <a:buNone/>
            </a:pPr>
            <a:r>
              <a:rPr lang="en-US" altLang="en-US" sz="1200" b="1" i="1" dirty="0" smtClean="0">
                <a:latin typeface="Times New Roman" pitchFamily="18" charset="0"/>
                <a:cs typeface="Times New Roman" pitchFamily="18" charset="0"/>
              </a:rPr>
              <a:t>Electron polarimetry and low-Q</a:t>
            </a:r>
            <a:r>
              <a:rPr lang="en-US" altLang="en-US" sz="1200" b="1" i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1200" b="1" i="1" dirty="0" smtClean="0">
                <a:latin typeface="Times New Roman" pitchFamily="18" charset="0"/>
                <a:cs typeface="Times New Roman" pitchFamily="18" charset="0"/>
              </a:rPr>
              <a:t> tagging will be discussed in Dave Gaskell’s talk.</a:t>
            </a:r>
            <a:endParaRPr lang="en-US" altLang="en-US" sz="1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Content Placeholder 2"/>
          <p:cNvSpPr txBox="1">
            <a:spLocks/>
          </p:cNvSpPr>
          <p:nvPr/>
        </p:nvSpPr>
        <p:spPr bwMode="auto">
          <a:xfrm>
            <a:off x="9525" y="3856844"/>
            <a:ext cx="8948243" cy="943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50000"/>
              <a:buFontTx/>
              <a:buBlip>
                <a:blip r:embed="rId4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00000"/>
              <a:defRPr/>
            </a:pPr>
            <a:r>
              <a:rPr lang="en-US" altLang="en-US" sz="1800" kern="0" dirty="0" smtClean="0">
                <a:latin typeface="Arial" charset="0"/>
                <a:ea typeface="ＭＳ Ｐゴシック" pitchFamily="34" charset="-128"/>
                <a:cs typeface="Arial" charset="0"/>
              </a:rPr>
              <a:t>Compton polarimetry has been integrated to the interaction region design</a:t>
            </a:r>
          </a:p>
          <a:p>
            <a:pPr lvl="1">
              <a:buSzPct val="100000"/>
              <a:defRPr/>
            </a:pPr>
            <a:r>
              <a:rPr lang="en-US" altLang="en-US" sz="1600" kern="0" dirty="0" smtClean="0">
                <a:latin typeface="Arial" charset="0"/>
                <a:ea typeface="ＭＳ Ｐゴシック" pitchFamily="34" charset="-128"/>
                <a:cs typeface="Arial" charset="0"/>
              </a:rPr>
              <a:t>Same polarization at laser at IP due to zero net bend</a:t>
            </a:r>
          </a:p>
          <a:p>
            <a:pPr lvl="1">
              <a:buSzPct val="100000"/>
              <a:defRPr/>
            </a:pPr>
            <a:r>
              <a:rPr lang="en-US" altLang="en-US" sz="1600" kern="0" dirty="0" smtClean="0">
                <a:latin typeface="Arial" charset="0"/>
                <a:ea typeface="ＭＳ Ｐゴシック" pitchFamily="34" charset="-128"/>
                <a:cs typeface="Arial" charset="0"/>
              </a:rPr>
              <a:t>Non-invasive monitoring of the electron polarization </a:t>
            </a:r>
            <a:endParaRPr lang="en-US" altLang="en-US" sz="1600" kern="0" dirty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69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Arial" charset="0"/>
                <a:cs typeface="Arial" charset="0"/>
              </a:rPr>
              <a:t>Complete Electron </a:t>
            </a:r>
            <a:r>
              <a:rPr lang="en-US" altLang="en-US" dirty="0">
                <a:latin typeface="Arial" charset="0"/>
                <a:cs typeface="Arial" charset="0"/>
              </a:rPr>
              <a:t>Ring </a:t>
            </a:r>
            <a:r>
              <a:rPr lang="en-US" altLang="en-US" dirty="0" smtClean="0">
                <a:latin typeface="Arial" charset="0"/>
                <a:cs typeface="Arial" charset="0"/>
              </a:rPr>
              <a:t>Optics</a:t>
            </a:r>
            <a:endParaRPr lang="en-US" dirty="0"/>
          </a:p>
        </p:txBody>
      </p:sp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466725" y="1762125"/>
            <a:ext cx="8220075" cy="4675188"/>
            <a:chOff x="609600" y="942976"/>
            <a:chExt cx="8001000" cy="5522912"/>
          </a:xfrm>
        </p:grpSpPr>
        <p:pic>
          <p:nvPicPr>
            <p:cNvPr id="5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942976"/>
              <a:ext cx="8001000" cy="5210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Straight Arrow Connector 5"/>
            <p:cNvCxnSpPr>
              <a:cxnSpLocks noChangeShapeType="1"/>
            </p:cNvCxnSpPr>
            <p:nvPr/>
          </p:nvCxnSpPr>
          <p:spPr bwMode="auto">
            <a:xfrm flipV="1">
              <a:off x="2209800" y="5715386"/>
              <a:ext cx="0" cy="457237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" name="Content Placeholder 1"/>
            <p:cNvSpPr txBox="1">
              <a:spLocks/>
            </p:cNvSpPr>
            <p:nvPr/>
          </p:nvSpPr>
          <p:spPr bwMode="auto">
            <a:xfrm>
              <a:off x="1900238" y="6153150"/>
              <a:ext cx="614362" cy="312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150000"/>
                <a:buFontTx/>
                <a:buBlip>
                  <a:blip r:embed="rId3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Tx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algn="ctr">
                <a:buSzTx/>
                <a:buFontTx/>
                <a:buNone/>
                <a:defRPr/>
              </a:pPr>
              <a:r>
                <a:rPr lang="en-US" altLang="en-US" sz="1400" kern="0" dirty="0" smtClean="0">
                  <a:latin typeface="Arial" charset="0"/>
                  <a:ea typeface="ＭＳ Ｐゴシック" pitchFamily="34" charset="-128"/>
                  <a:cs typeface="Arial" charset="0"/>
                </a:rPr>
                <a:t>IP</a:t>
              </a:r>
            </a:p>
          </p:txBody>
        </p:sp>
      </p:grp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8335" y="817036"/>
            <a:ext cx="8948243" cy="724681"/>
          </a:xfrm>
        </p:spPr>
        <p:txBody>
          <a:bodyPr/>
          <a:lstStyle/>
          <a:p>
            <a:pPr>
              <a:buSzPct val="100000"/>
              <a:defRPr/>
            </a:pPr>
            <a:r>
              <a:rPr lang="en-US" altLang="en-US" kern="0" dirty="0" smtClean="0">
                <a:latin typeface="Arial" charset="0"/>
                <a:ea typeface="ＭＳ Ｐゴシック" pitchFamily="34" charset="-128"/>
                <a:cs typeface="Arial" charset="0"/>
              </a:rPr>
              <a:t>The baseline design of MEIC electron collider ring is completed with all required machine elements or space for special machine components.</a:t>
            </a:r>
            <a:endParaRPr lang="en-US" altLang="en-US" kern="0" dirty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75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charset="0"/>
                <a:cs typeface="Arial" charset="0"/>
              </a:rPr>
              <a:t>Magnet Inventory of MEIC e-Ring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4555829"/>
            <a:ext cx="2618524" cy="1850066"/>
          </a:xfrm>
        </p:spPr>
        <p:txBody>
          <a:bodyPr/>
          <a:lstStyle/>
          <a:p>
            <a:pPr>
              <a:buSzPct val="100000"/>
              <a:defRPr/>
            </a:pPr>
            <a:r>
              <a:rPr lang="en-US" dirty="0" smtClean="0"/>
              <a:t>MEIC (total)</a:t>
            </a:r>
            <a:endParaRPr lang="en-US" altLang="en-US" sz="1600" kern="0" dirty="0">
              <a:latin typeface="Arial" charset="0"/>
              <a:ea typeface="ＭＳ Ｐゴシック" pitchFamily="34" charset="-128"/>
              <a:cs typeface="Arial" charset="0"/>
            </a:endParaRPr>
          </a:p>
          <a:p>
            <a:pPr lvl="1">
              <a:defRPr/>
            </a:pPr>
            <a:r>
              <a:rPr lang="en-US" altLang="en-US" sz="1600" kern="0" dirty="0">
                <a:latin typeface="Arial" charset="0"/>
                <a:ea typeface="ＭＳ Ｐゴシック" pitchFamily="34" charset="-128"/>
                <a:cs typeface="Arial" charset="0"/>
              </a:rPr>
              <a:t>Dipoles:  </a:t>
            </a:r>
            <a:r>
              <a:rPr lang="en-US" altLang="en-US" sz="1600" kern="0" dirty="0" smtClean="0">
                <a:latin typeface="Arial" charset="0"/>
                <a:ea typeface="ＭＳ Ｐゴシック" pitchFamily="34" charset="-128"/>
                <a:cs typeface="Arial" charset="0"/>
              </a:rPr>
              <a:t>202</a:t>
            </a:r>
            <a:endParaRPr lang="en-US" altLang="en-US" sz="1600" kern="0" dirty="0">
              <a:latin typeface="Arial" charset="0"/>
              <a:ea typeface="ＭＳ Ｐゴシック" pitchFamily="34" charset="-128"/>
              <a:cs typeface="Arial" charset="0"/>
            </a:endParaRPr>
          </a:p>
          <a:p>
            <a:pPr lvl="1">
              <a:defRPr/>
            </a:pPr>
            <a:r>
              <a:rPr lang="en-US" altLang="en-US" sz="1600" kern="0" dirty="0">
                <a:latin typeface="Arial" charset="0"/>
                <a:ea typeface="ＭＳ Ｐゴシック" pitchFamily="34" charset="-128"/>
                <a:cs typeface="Arial" charset="0"/>
              </a:rPr>
              <a:t>Quads: 414</a:t>
            </a:r>
          </a:p>
          <a:p>
            <a:pPr lvl="1">
              <a:defRPr/>
            </a:pPr>
            <a:r>
              <a:rPr lang="en-US" altLang="en-US" sz="1600" kern="0" dirty="0">
                <a:latin typeface="Arial" charset="0"/>
                <a:ea typeface="ＭＳ Ｐゴシック" pitchFamily="34" charset="-128"/>
                <a:cs typeface="Arial" charset="0"/>
              </a:rPr>
              <a:t>Sextupoles: </a:t>
            </a:r>
            <a:r>
              <a:rPr lang="en-US" altLang="en-US" sz="1600" kern="0" dirty="0" smtClean="0">
                <a:latin typeface="Arial" charset="0"/>
                <a:ea typeface="ＭＳ Ｐゴシック" pitchFamily="34" charset="-128"/>
                <a:cs typeface="Arial" charset="0"/>
              </a:rPr>
              <a:t>136</a:t>
            </a:r>
            <a:endParaRPr lang="en-US" altLang="en-US" sz="1600" kern="0" dirty="0">
              <a:latin typeface="Arial" charset="0"/>
              <a:ea typeface="ＭＳ Ｐゴシック" pitchFamily="34" charset="-128"/>
              <a:cs typeface="Arial" charset="0"/>
            </a:endParaRPr>
          </a:p>
          <a:p>
            <a:pPr lvl="1">
              <a:defRPr/>
            </a:pPr>
            <a:r>
              <a:rPr lang="en-US" altLang="en-US" sz="1600" kern="0" dirty="0">
                <a:latin typeface="Arial" charset="0"/>
                <a:ea typeface="ＭＳ Ｐゴシック" pitchFamily="34" charset="-128"/>
                <a:cs typeface="Arial" charset="0"/>
              </a:rPr>
              <a:t>Skew quads: 12</a:t>
            </a:r>
          </a:p>
          <a:p>
            <a:pPr lvl="1">
              <a:defRPr/>
            </a:pPr>
            <a:r>
              <a:rPr lang="en-US" altLang="en-US" sz="1600" kern="0" dirty="0">
                <a:latin typeface="Arial" charset="0"/>
                <a:ea typeface="ＭＳ Ｐゴシック" pitchFamily="34" charset="-128"/>
                <a:cs typeface="Arial" charset="0"/>
              </a:rPr>
              <a:t>Correctors: </a:t>
            </a:r>
            <a:r>
              <a:rPr lang="en-US" altLang="en-US" sz="1600" kern="0" dirty="0" smtClean="0">
                <a:latin typeface="Arial" charset="0"/>
                <a:ea typeface="ＭＳ Ｐゴシック" pitchFamily="34" charset="-128"/>
                <a:cs typeface="Arial" charset="0"/>
              </a:rPr>
              <a:t>331</a:t>
            </a:r>
            <a:endParaRPr lang="en-US" altLang="en-US" sz="1600" kern="0" dirty="0">
              <a:latin typeface="Arial" charset="0"/>
              <a:ea typeface="ＭＳ Ｐゴシック" pitchFamily="34" charset="-128"/>
              <a:cs typeface="Arial" charset="0"/>
            </a:endParaRPr>
          </a:p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704318643"/>
              </p:ext>
            </p:extLst>
          </p:nvPr>
        </p:nvGraphicFramePr>
        <p:xfrm>
          <a:off x="638176" y="1001713"/>
          <a:ext cx="7924799" cy="3417887"/>
        </p:xfrm>
        <a:graphic>
          <a:graphicData uri="http://schemas.openxmlformats.org/drawingml/2006/table">
            <a:tbl>
              <a:tblPr firstRow="1" bandRow="1"/>
              <a:tblGrid>
                <a:gridCol w="2019869"/>
                <a:gridCol w="1446662"/>
                <a:gridCol w="1519451"/>
                <a:gridCol w="1437564"/>
                <a:gridCol w="1501253"/>
              </a:tblGrid>
              <a:tr h="4379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Magnet category 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82550" marB="0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PEP-II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HER magnet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8255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 magnet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82550" marB="0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</a:tr>
              <a:tr h="43799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82550" marB="0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8255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Max. Strength 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8255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8255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Max. Strength 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8255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>
                        <a:lumMod val="20000"/>
                        <a:lumOff val="80000"/>
                      </a:srgbClr>
                    </a:solidFill>
                  </a:tcPr>
                </a:tc>
              </a:tr>
              <a:tr h="43799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Dipole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82550" marB="0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168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8255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 T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8255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8255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0.64 T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8255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</a:tr>
              <a:tr h="46559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Quadrupole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82550" marB="0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263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8255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T/m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8255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151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8255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T/m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8255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>
                        <a:lumMod val="20000"/>
                        <a:lumOff val="80000"/>
                      </a:srgbClr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Sextupole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82550" marB="0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8255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600 T/m</a:t>
                      </a:r>
                      <a:r>
                        <a:rPr lang="en-US" sz="1600" baseline="30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600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(?)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8255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8255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600 </a:t>
                      </a: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T/m</a:t>
                      </a:r>
                      <a:r>
                        <a:rPr lang="en-US" sz="1600" baseline="30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8255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</a:tr>
              <a:tr h="43799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Skew quadrupole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82550" marB="0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8255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2.33 T/m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8255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8255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8255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>
                        <a:lumMod val="20000"/>
                        <a:lumOff val="80000"/>
                      </a:srgbClr>
                    </a:solidFill>
                  </a:tcPr>
                </a:tc>
              </a:tr>
              <a:tr h="40020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BPM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82550" marB="0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8255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8255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331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8255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8255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Corrector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82550" marB="0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283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8255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 T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8255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8255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 T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8255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>
                        <a:lumMod val="20000"/>
                        <a:lumOff val="8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962399" y="4552950"/>
            <a:ext cx="3933825" cy="1850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50000"/>
              <a:buFontTx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00000"/>
              <a:defRPr/>
            </a:pPr>
            <a:r>
              <a:rPr lang="en-US" sz="1800" kern="0" dirty="0" smtClean="0"/>
              <a:t>PEP-II (total, from </a:t>
            </a:r>
            <a:r>
              <a:rPr lang="en-US" sz="1800" kern="0" dirty="0" err="1" smtClean="0"/>
              <a:t>SuperB</a:t>
            </a:r>
            <a:r>
              <a:rPr lang="en-US" sz="1800" kern="0" dirty="0" smtClean="0"/>
              <a:t> CDR)</a:t>
            </a:r>
            <a:endParaRPr lang="en-US" altLang="en-US" sz="1600" kern="0" dirty="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lvl="1">
              <a:defRPr/>
            </a:pPr>
            <a:r>
              <a:rPr lang="en-US" altLang="en-US" sz="1600" kern="0" dirty="0" smtClean="0">
                <a:latin typeface="Arial" charset="0"/>
                <a:ea typeface="ＭＳ Ｐゴシック" pitchFamily="34" charset="-128"/>
                <a:cs typeface="Arial" charset="0"/>
              </a:rPr>
              <a:t>Dipoles:  200</a:t>
            </a:r>
          </a:p>
          <a:p>
            <a:pPr lvl="1">
              <a:defRPr/>
            </a:pPr>
            <a:r>
              <a:rPr lang="en-US" altLang="en-US" sz="1600" kern="0" dirty="0" smtClean="0">
                <a:latin typeface="Arial" charset="0"/>
                <a:ea typeface="ＭＳ Ｐゴシック" pitchFamily="34" charset="-128"/>
                <a:cs typeface="Arial" charset="0"/>
              </a:rPr>
              <a:t>Quads: 291</a:t>
            </a:r>
          </a:p>
          <a:p>
            <a:pPr lvl="1">
              <a:defRPr/>
            </a:pPr>
            <a:r>
              <a:rPr lang="en-US" altLang="en-US" sz="1600" kern="0" dirty="0" smtClean="0">
                <a:latin typeface="Arial" charset="0"/>
                <a:ea typeface="ＭＳ Ｐゴシック" pitchFamily="34" charset="-128"/>
                <a:cs typeface="Arial" charset="0"/>
              </a:rPr>
              <a:t>Sextupoles: 104</a:t>
            </a:r>
          </a:p>
          <a:p>
            <a:pPr lvl="1">
              <a:defRPr/>
            </a:pPr>
            <a:r>
              <a:rPr lang="en-US" altLang="en-US" sz="1600" kern="0" dirty="0" smtClean="0">
                <a:latin typeface="Arial" charset="0"/>
                <a:ea typeface="ＭＳ Ｐゴシック" pitchFamily="34" charset="-128"/>
                <a:cs typeface="Arial" charset="0"/>
              </a:rPr>
              <a:t>Skew quads: 12</a:t>
            </a:r>
          </a:p>
          <a:p>
            <a:pPr lvl="1">
              <a:defRPr/>
            </a:pPr>
            <a:r>
              <a:rPr lang="en-US" altLang="en-US" sz="1600" kern="0" dirty="0" smtClean="0">
                <a:latin typeface="Arial" charset="0"/>
                <a:ea typeface="ＭＳ Ｐゴシック" pitchFamily="34" charset="-128"/>
                <a:cs typeface="Arial" charset="0"/>
              </a:rPr>
              <a:t>Correctors: 283</a:t>
            </a:r>
          </a:p>
          <a:p>
            <a:endParaRPr lang="en-US" sz="1800" kern="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6677025" y="5886450"/>
            <a:ext cx="2438400" cy="514773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/>
          <a:lstStyle>
            <a:lvl1pPr defTabSz="457200">
              <a:spcBef>
                <a:spcPct val="20000"/>
              </a:spcBef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 algn="just" eaLnBrk="1" hangingPunct="1">
              <a:buSzPct val="70000"/>
              <a:buFontTx/>
              <a:buNone/>
            </a:pPr>
            <a:r>
              <a:rPr lang="en-US" altLang="en-US" sz="1200" b="1" i="1" dirty="0" smtClean="0">
                <a:latin typeface="Times New Roman" pitchFamily="18" charset="0"/>
                <a:cs typeface="Times New Roman" pitchFamily="18" charset="0"/>
              </a:rPr>
              <a:t>Study of PEP-II magnets will be discussed in Tommy Hiatt’s talk.</a:t>
            </a:r>
            <a:endParaRPr lang="en-US" altLang="en-US" sz="1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72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charset="0"/>
                <a:cs typeface="Arial" charset="0"/>
              </a:rPr>
              <a:t>Synchrotron Radiation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36" y="817036"/>
            <a:ext cx="8453718" cy="979796"/>
          </a:xfrm>
        </p:spPr>
        <p:txBody>
          <a:bodyPr/>
          <a:lstStyle/>
          <a:p>
            <a:pPr>
              <a:buSzPct val="100000"/>
            </a:pPr>
            <a:r>
              <a:rPr lang="en-US" altLang="en-US" kern="0" dirty="0" smtClean="0">
                <a:latin typeface="Arial" charset="0"/>
                <a:ea typeface="ＭＳ Ｐゴシック" pitchFamily="34" charset="-128"/>
                <a:cs typeface="Arial" charset="0"/>
              </a:rPr>
              <a:t>Beam current up to 3 A at 6.95 GeV</a:t>
            </a:r>
          </a:p>
          <a:p>
            <a:pPr>
              <a:buSzPct val="100000"/>
            </a:pPr>
            <a:r>
              <a:rPr lang="en-US" altLang="en-US" kern="0" dirty="0" smtClean="0">
                <a:latin typeface="Arial" charset="0"/>
                <a:ea typeface="ＭＳ Ｐゴシック" pitchFamily="34" charset="-128"/>
                <a:cs typeface="Arial" charset="0"/>
              </a:rPr>
              <a:t>Synchrotron radiation power is under 10 MW at high energies</a:t>
            </a:r>
            <a:endParaRPr lang="en-US" altLang="en-US" kern="0" dirty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graphicFrame>
        <p:nvGraphicFramePr>
          <p:cNvPr id="4" name="Table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52491572"/>
              </p:ext>
            </p:extLst>
          </p:nvPr>
        </p:nvGraphicFramePr>
        <p:xfrm>
          <a:off x="609599" y="1796832"/>
          <a:ext cx="7944518" cy="4083052"/>
        </p:xfrm>
        <a:graphic>
          <a:graphicData uri="http://schemas.openxmlformats.org/drawingml/2006/table">
            <a:tbl>
              <a:tblPr firstRow="1" bandRow="1"/>
              <a:tblGrid>
                <a:gridCol w="2796458"/>
                <a:gridCol w="846054"/>
                <a:gridCol w="846054"/>
                <a:gridCol w="922969"/>
                <a:gridCol w="846054"/>
                <a:gridCol w="846054"/>
                <a:gridCol w="840875"/>
              </a:tblGrid>
              <a:tr h="43799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9pPr>
                    </a:lstStyle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Beam energy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698" marB="45698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9pPr>
                    </a:lstStyle>
                    <a:p>
                      <a:pPr algn="ctr"/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GeV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698" marB="45698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9pPr>
                    </a:lstStyle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698" marB="45698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9pPr>
                    </a:lstStyle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698" marB="45698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9pPr>
                    </a:lstStyle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6.95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698" marB="45698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9pPr>
                    </a:lstStyle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9.3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698" marB="45698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9pPr>
                    </a:lstStyle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698" marB="45698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  <a:tr h="43799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Beam current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698" marB="45698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698" marB="45698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698" marB="45698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698" marB="45698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698" marB="45698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0.95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698" marB="45698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0.71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698" marB="45698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>
                        <a:lumMod val="20000"/>
                        <a:lumOff val="80000"/>
                      </a:srgbClr>
                    </a:solidFill>
                  </a:tcPr>
                </a:tc>
              </a:tr>
              <a:tr h="43799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SR power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698" marB="45698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MW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698" marB="45698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0.16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698" marB="45698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2.65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698" marB="45698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698" marB="45698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698" marB="45698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698" marB="45698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</a:tr>
              <a:tr h="57907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Linear SR power density (arcs)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698" marB="45698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kW/m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698" marB="45698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0.16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698" marB="45698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2.63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698" marB="45698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9.9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698" marB="45698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9.9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698" marB="45698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9.9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698" marB="45698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>
                        <a:lumMod val="20000"/>
                        <a:lumOff val="80000"/>
                      </a:srgbClr>
                    </a:solidFill>
                  </a:tcPr>
                </a:tc>
              </a:tr>
              <a:tr h="43799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Energy loss per turn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698" marB="45698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MeV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698" marB="45698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0.11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698" marB="45698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0.88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698" marB="45698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698" marB="45698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10.6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698" marB="45698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14.1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698" marB="45698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</a:tr>
              <a:tr h="43799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Energy spread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698" marB="45698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US" sz="1400" b="0" baseline="30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698" marB="45698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0.27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698" marB="45698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0.46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698" marB="45698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0.66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698" marB="45698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0.82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698" marB="45698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0.91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698" marB="45698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>
                        <a:lumMod val="20000"/>
                        <a:lumOff val="80000"/>
                      </a:srgbClr>
                    </a:solidFill>
                  </a:tcPr>
                </a:tc>
              </a:tr>
              <a:tr h="43799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Transverse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damping time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698" marB="45698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pPr algn="ctr"/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ms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698" marB="45698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376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698" marB="45698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698" marB="45698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698" marB="45698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698" marB="45698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698" marB="45698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</a:tr>
              <a:tr h="43799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Longitudinal damping time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698" marB="45698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pPr algn="ctr"/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ms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698" marB="45698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188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698" marB="45698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698" marB="45698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698" marB="45698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698" marB="45698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698" marB="45698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080">
                        <a:lumMod val="20000"/>
                        <a:lumOff val="80000"/>
                      </a:srgbClr>
                    </a:solidFill>
                  </a:tcPr>
                </a:tc>
              </a:tr>
              <a:tr h="43799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Normalized Emittance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698" marB="45698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um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698" marB="45698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698" marB="45698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137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698" marB="45698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425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698" marB="45698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797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698" marB="45698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1093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698" marB="45698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/>
                    </a:solidFill>
                  </a:tcPr>
                </a:tc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6257925" y="2196573"/>
            <a:ext cx="400050" cy="381000"/>
          </a:xfrm>
          <a:prstGeom prst="ellipse">
            <a:avLst/>
          </a:prstGeom>
          <a:noFill/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943850" y="2634723"/>
            <a:ext cx="400050" cy="381000"/>
          </a:xfrm>
          <a:prstGeom prst="ellipse">
            <a:avLst/>
          </a:prstGeom>
          <a:noFill/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85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762000"/>
            <a:ext cx="8839200" cy="5638800"/>
          </a:xfrm>
        </p:spPr>
        <p:txBody>
          <a:bodyPr/>
          <a:lstStyle/>
          <a:p>
            <a:pPr algn="just">
              <a:buSzPct val="100000"/>
            </a:pPr>
            <a:r>
              <a:rPr lang="en-US" dirty="0" smtClean="0"/>
              <a:t>All following options have been investigated </a:t>
            </a:r>
          </a:p>
          <a:p>
            <a:pPr lvl="1" algn="just">
              <a:buSzPct val="100000"/>
            </a:pPr>
            <a:r>
              <a:rPr lang="en-US" sz="1600" dirty="0">
                <a:solidFill>
                  <a:srgbClr val="C00000"/>
                </a:solidFill>
              </a:rPr>
              <a:t>Optimizing of </a:t>
            </a:r>
            <a:r>
              <a:rPr lang="en-US" sz="1600" dirty="0" smtClean="0">
                <a:solidFill>
                  <a:srgbClr val="C00000"/>
                </a:solidFill>
              </a:rPr>
              <a:t>sections, such </a:t>
            </a:r>
            <a:r>
              <a:rPr lang="en-US" sz="1600" dirty="0">
                <a:solidFill>
                  <a:srgbClr val="C00000"/>
                </a:solidFill>
              </a:rPr>
              <a:t>as matching </a:t>
            </a:r>
            <a:r>
              <a:rPr lang="en-US" sz="1600" dirty="0" smtClean="0">
                <a:solidFill>
                  <a:srgbClr val="C00000"/>
                </a:solidFill>
              </a:rPr>
              <a:t>section, </a:t>
            </a:r>
            <a:r>
              <a:rPr lang="en-US" sz="1600" dirty="0">
                <a:solidFill>
                  <a:srgbClr val="C00000"/>
                </a:solidFill>
              </a:rPr>
              <a:t>spin rotator, etc</a:t>
            </a:r>
            <a:r>
              <a:rPr lang="en-US" sz="1600" dirty="0" smtClean="0">
                <a:solidFill>
                  <a:srgbClr val="C00000"/>
                </a:solidFill>
              </a:rPr>
              <a:t>., to reduce the emittance contribution</a:t>
            </a:r>
            <a:r>
              <a:rPr lang="en-US" sz="1600" dirty="0" smtClean="0"/>
              <a:t> (30%)</a:t>
            </a:r>
          </a:p>
          <a:p>
            <a:pPr lvl="2" algn="just">
              <a:buSzPct val="100000"/>
            </a:pPr>
            <a:r>
              <a:rPr lang="en-US" sz="1500" dirty="0" smtClean="0"/>
              <a:t>Pros: do not change the optics of the rest of the ring, except some particular sections </a:t>
            </a:r>
          </a:p>
          <a:p>
            <a:pPr lvl="2" algn="just">
              <a:buSzPct val="100000"/>
            </a:pPr>
            <a:r>
              <a:rPr lang="en-US" sz="1500" dirty="0" smtClean="0"/>
              <a:t>Cons: ~110m additional space and 16 quads are needed (cost)</a:t>
            </a:r>
            <a:endParaRPr lang="en-US" sz="1500" dirty="0"/>
          </a:p>
          <a:p>
            <a:pPr lvl="1" algn="just">
              <a:buSzPct val="100000"/>
            </a:pPr>
            <a:r>
              <a:rPr lang="en-US" sz="1600" dirty="0" smtClean="0"/>
              <a:t>Adding (dipole) damping wigglers (50% @ 5 GeV)</a:t>
            </a:r>
          </a:p>
          <a:p>
            <a:pPr lvl="2" algn="just">
              <a:buSzPct val="100000"/>
            </a:pPr>
            <a:r>
              <a:rPr lang="en-US" sz="1500" dirty="0" smtClean="0"/>
              <a:t>Pros: do not change the baseline design, fast damping </a:t>
            </a:r>
          </a:p>
          <a:p>
            <a:pPr lvl="2" algn="just">
              <a:buSzPct val="100000"/>
            </a:pPr>
            <a:r>
              <a:rPr lang="en-US" sz="1500" dirty="0" smtClean="0"/>
              <a:t>Cons: need wigglers (cost), more radiation power (cost), larger energy spread (a factor of 2), not suitable at higher energies</a:t>
            </a:r>
            <a:endParaRPr lang="en-US" sz="1500" dirty="0"/>
          </a:p>
          <a:p>
            <a:pPr lvl="1" algn="just">
              <a:buSzPct val="100000"/>
            </a:pPr>
            <a:r>
              <a:rPr lang="en-US" sz="1600" dirty="0"/>
              <a:t>Offsetting the beam in quads </a:t>
            </a:r>
            <a:r>
              <a:rPr lang="en-US" sz="1600" dirty="0" smtClean="0"/>
              <a:t>(~ 7 to 8 mm) in arcs </a:t>
            </a:r>
            <a:r>
              <a:rPr lang="en-US" sz="1600" dirty="0" smtClean="0"/>
              <a:t>(48</a:t>
            </a:r>
            <a:r>
              <a:rPr lang="en-US" sz="1600" dirty="0" smtClean="0"/>
              <a:t>%)</a:t>
            </a:r>
          </a:p>
          <a:p>
            <a:pPr lvl="2" algn="just">
              <a:buSzPct val="100000"/>
            </a:pPr>
            <a:r>
              <a:rPr lang="en-US" sz="1500" dirty="0" smtClean="0"/>
              <a:t>Pros: </a:t>
            </a:r>
            <a:r>
              <a:rPr lang="en-US" sz="1500" dirty="0"/>
              <a:t>do not change the baseline design</a:t>
            </a:r>
            <a:endParaRPr lang="en-US" sz="1500" dirty="0" smtClean="0"/>
          </a:p>
          <a:p>
            <a:pPr lvl="2" algn="just">
              <a:buSzPct val="100000"/>
            </a:pPr>
            <a:r>
              <a:rPr lang="en-US" sz="1500" dirty="0" smtClean="0"/>
              <a:t>Cons: larger energy spread (a factor of 2), longer (maybe) bunch length, have to center the sextupoles</a:t>
            </a:r>
            <a:endParaRPr lang="en-US" sz="1500" dirty="0"/>
          </a:p>
          <a:p>
            <a:pPr lvl="1" algn="just">
              <a:buSzPct val="100000"/>
            </a:pPr>
            <a:r>
              <a:rPr lang="en-US" sz="1600" dirty="0"/>
              <a:t>New </a:t>
            </a:r>
            <a:r>
              <a:rPr lang="en-US" sz="1600" dirty="0" smtClean="0"/>
              <a:t>magnets (instead of PEP-II magnets) ring but still FODO cell arcs (50%)</a:t>
            </a:r>
          </a:p>
          <a:p>
            <a:pPr lvl="2" algn="just">
              <a:buSzPct val="100000"/>
            </a:pPr>
            <a:r>
              <a:rPr lang="en-US" sz="1500" dirty="0" smtClean="0"/>
              <a:t>Pros: with a small bending angle, </a:t>
            </a:r>
            <a:r>
              <a:rPr lang="en-US" sz="1500" dirty="0"/>
              <a:t>dipole has no </a:t>
            </a:r>
            <a:r>
              <a:rPr lang="en-US" sz="1500" dirty="0" err="1"/>
              <a:t>sagitta</a:t>
            </a:r>
            <a:r>
              <a:rPr lang="en-US" sz="1500" dirty="0"/>
              <a:t> issue </a:t>
            </a:r>
            <a:r>
              <a:rPr lang="en-US" sz="1500" dirty="0" smtClean="0"/>
              <a:t>and the emittance can be reduced </a:t>
            </a:r>
          </a:p>
          <a:p>
            <a:pPr lvl="2" algn="just">
              <a:buSzPct val="100000"/>
            </a:pPr>
            <a:r>
              <a:rPr lang="en-US" sz="1500" dirty="0" smtClean="0"/>
              <a:t>Cons: all new magnets (cost), large chromaticities</a:t>
            </a:r>
          </a:p>
          <a:p>
            <a:pPr lvl="1" algn="just">
              <a:buSzPct val="100000"/>
            </a:pPr>
            <a:r>
              <a:rPr lang="en-US" sz="1600" dirty="0" smtClean="0"/>
              <a:t>Different types of arc cell, such as DBA, TME (&gt; 50%)</a:t>
            </a:r>
            <a:endParaRPr lang="en-US" sz="1600" dirty="0"/>
          </a:p>
          <a:p>
            <a:pPr lvl="2" algn="just">
              <a:buSzPct val="100000"/>
            </a:pPr>
            <a:r>
              <a:rPr lang="en-US" sz="1500" dirty="0"/>
              <a:t>Pros</a:t>
            </a:r>
            <a:r>
              <a:rPr lang="en-US" sz="1500" dirty="0" smtClean="0"/>
              <a:t>: much smaller emittance comparing to the FODO cell</a:t>
            </a:r>
            <a:endParaRPr lang="en-US" sz="1500" dirty="0"/>
          </a:p>
          <a:p>
            <a:pPr lvl="2" algn="just">
              <a:buSzPct val="100000"/>
            </a:pPr>
            <a:r>
              <a:rPr lang="en-US" sz="1500" dirty="0"/>
              <a:t>Cons</a:t>
            </a:r>
            <a:r>
              <a:rPr lang="en-US" sz="1500" dirty="0" smtClean="0"/>
              <a:t>: more quads, stronger quads, larger ring (cost), large chromaticities</a:t>
            </a:r>
          </a:p>
          <a:p>
            <a:pPr>
              <a:buSzPct val="100000"/>
            </a:pPr>
            <a:endParaRPr lang="en-US" dirty="0" smtClean="0"/>
          </a:p>
          <a:p>
            <a:pPr lvl="1">
              <a:buSzPct val="100000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914400"/>
          </a:xfrm>
        </p:spPr>
        <p:txBody>
          <a:bodyPr/>
          <a:lstStyle/>
          <a:p>
            <a:r>
              <a:rPr lang="en-US" dirty="0" smtClean="0"/>
              <a:t>Approaches of Reducing Emittance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5143E2-8B5C-420F-B773-4C0D976E94BC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09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0"/>
            <a:ext cx="8382000" cy="914400"/>
          </a:xfrm>
        </p:spPr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Optics of Matching Section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5143E2-8B5C-420F-B773-4C0D976E94BC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48" name="Content Placeholder 1"/>
          <p:cNvSpPr txBox="1">
            <a:spLocks/>
          </p:cNvSpPr>
          <p:nvPr/>
        </p:nvSpPr>
        <p:spPr bwMode="auto">
          <a:xfrm>
            <a:off x="152400" y="838199"/>
            <a:ext cx="3946952" cy="167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50000"/>
              <a:buFontTx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00000"/>
            </a:pPr>
            <a:r>
              <a:rPr lang="en-US" sz="1800" kern="0" dirty="0" smtClean="0"/>
              <a:t>In the baseline design </a:t>
            </a:r>
          </a:p>
          <a:p>
            <a:pPr lvl="1">
              <a:buSzPct val="100000"/>
            </a:pPr>
            <a:r>
              <a:rPr lang="en-US" sz="1600" kern="0" dirty="0" smtClean="0"/>
              <a:t>Regular arc </a:t>
            </a:r>
            <a:r>
              <a:rPr lang="en-US" sz="1600" kern="0" dirty="0"/>
              <a:t>FODO </a:t>
            </a:r>
            <a:r>
              <a:rPr lang="en-US" sz="1600" kern="0" dirty="0" smtClean="0"/>
              <a:t>cell: each dipole bending angle                  , phase advance  </a:t>
            </a:r>
          </a:p>
          <a:p>
            <a:pPr lvl="1">
              <a:buSzPct val="100000"/>
            </a:pPr>
            <a:r>
              <a:rPr lang="en-US" sz="1600" kern="0" dirty="0" smtClean="0"/>
              <a:t>Matching section: </a:t>
            </a:r>
            <a:r>
              <a:rPr lang="en-US" sz="1600" kern="0" dirty="0"/>
              <a:t>each dipole bending angle </a:t>
            </a:r>
          </a:p>
          <a:p>
            <a:pPr>
              <a:buSzPct val="100000"/>
            </a:pPr>
            <a:endParaRPr lang="en-US" sz="1800" kern="0" dirty="0" smtClean="0"/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3286696"/>
              </p:ext>
            </p:extLst>
          </p:nvPr>
        </p:nvGraphicFramePr>
        <p:xfrm>
          <a:off x="2898305" y="1406813"/>
          <a:ext cx="966932" cy="2886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0" name="Equation" r:id="rId4" imgW="850680" imgH="253800" progId="Equation.3">
                  <p:embed/>
                </p:oleObj>
              </mc:Choice>
              <mc:Fallback>
                <p:oleObj name="Equation" r:id="rId4" imgW="8506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8305" y="1406813"/>
                        <a:ext cx="966932" cy="2886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7841140"/>
              </p:ext>
            </p:extLst>
          </p:nvPr>
        </p:nvGraphicFramePr>
        <p:xfrm>
          <a:off x="2446883" y="1676399"/>
          <a:ext cx="938068" cy="2742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1" name="Equation" r:id="rId6" imgW="825480" imgH="241200" progId="Equation.3">
                  <p:embed/>
                </p:oleObj>
              </mc:Choice>
              <mc:Fallback>
                <p:oleObj name="Equation" r:id="rId6" imgW="8254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6883" y="1676399"/>
                        <a:ext cx="938068" cy="2742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2155060"/>
              </p:ext>
            </p:extLst>
          </p:nvPr>
        </p:nvGraphicFramePr>
        <p:xfrm>
          <a:off x="2326788" y="2244724"/>
          <a:ext cx="968375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2" name="Equation" r:id="rId8" imgW="850680" imgH="253800" progId="Equation.3">
                  <p:embed/>
                </p:oleObj>
              </mc:Choice>
              <mc:Fallback>
                <p:oleObj name="Equation" r:id="rId8" imgW="8506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6788" y="2244724"/>
                        <a:ext cx="968375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Content Placeholder 1"/>
          <p:cNvSpPr txBox="1">
            <a:spLocks/>
          </p:cNvSpPr>
          <p:nvPr/>
        </p:nvSpPr>
        <p:spPr bwMode="auto">
          <a:xfrm>
            <a:off x="4267200" y="838200"/>
            <a:ext cx="4876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50000"/>
              <a:buFontTx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00000"/>
            </a:pPr>
            <a:r>
              <a:rPr lang="en-US" sz="1800" dirty="0" smtClean="0"/>
              <a:t>New matching section: </a:t>
            </a:r>
            <a:r>
              <a:rPr lang="en-US" sz="1600" dirty="0" smtClean="0"/>
              <a:t>“</a:t>
            </a:r>
            <a:r>
              <a:rPr lang="en-US" sz="1600" dirty="0" smtClean="0">
                <a:solidFill>
                  <a:srgbClr val="C00000"/>
                </a:solidFill>
              </a:rPr>
              <a:t>missing </a:t>
            </a:r>
            <a:r>
              <a:rPr lang="en-US" sz="1600" dirty="0">
                <a:solidFill>
                  <a:srgbClr val="C00000"/>
                </a:solidFill>
              </a:rPr>
              <a:t>magnet</a:t>
            </a:r>
            <a:r>
              <a:rPr lang="en-US" sz="1600" dirty="0"/>
              <a:t>” dispersion suppressor</a:t>
            </a:r>
            <a:r>
              <a:rPr lang="en-US" sz="1600" dirty="0" smtClean="0"/>
              <a:t> + beta function matching</a:t>
            </a:r>
          </a:p>
          <a:p>
            <a:pPr lvl="1">
              <a:buSzPct val="100000"/>
            </a:pPr>
            <a:r>
              <a:rPr lang="en-US" sz="1600" dirty="0" smtClean="0"/>
              <a:t>Matching section dipole bending angles</a:t>
            </a:r>
          </a:p>
          <a:p>
            <a:pPr lvl="1">
              <a:buSzPct val="100000"/>
            </a:pPr>
            <a:endParaRPr lang="en-US" sz="1600" dirty="0"/>
          </a:p>
          <a:p>
            <a:pPr lvl="1">
              <a:buSzPct val="100000"/>
            </a:pPr>
            <a:endParaRPr lang="en-US" sz="1600" dirty="0" smtClean="0"/>
          </a:p>
          <a:p>
            <a:pPr lvl="1">
              <a:buSzPct val="100000"/>
            </a:pPr>
            <a:r>
              <a:rPr lang="en-US" sz="1600" dirty="0" smtClean="0"/>
              <a:t>Regular arc bending angle </a:t>
            </a:r>
          </a:p>
          <a:p>
            <a:pPr lvl="1">
              <a:buSzPct val="100000"/>
            </a:pPr>
            <a:r>
              <a:rPr lang="en-US" sz="1600" dirty="0" smtClean="0"/>
              <a:t>8 extra dipoles (4 FODO cells) are needed</a:t>
            </a:r>
            <a:endParaRPr lang="en-US" sz="160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3802661"/>
              </p:ext>
            </p:extLst>
          </p:nvPr>
        </p:nvGraphicFramePr>
        <p:xfrm>
          <a:off x="7521575" y="2327275"/>
          <a:ext cx="946150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3" name="Equation" r:id="rId10" imgW="850680" imgH="253800" progId="Equation.3">
                  <p:embed/>
                </p:oleObj>
              </mc:Choice>
              <mc:Fallback>
                <p:oleObj name="Equation" r:id="rId10" imgW="850680" imgH="2538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1575" y="2327275"/>
                        <a:ext cx="946150" cy="2825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7875087"/>
              </p:ext>
            </p:extLst>
          </p:nvPr>
        </p:nvGraphicFramePr>
        <p:xfrm>
          <a:off x="4427537" y="1771650"/>
          <a:ext cx="2811463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4" name="Equation" r:id="rId12" imgW="2527200" imgH="520560" progId="Equation.3">
                  <p:embed/>
                </p:oleObj>
              </mc:Choice>
              <mc:Fallback>
                <p:oleObj name="Equation" r:id="rId12" imgW="2527200" imgH="520560" progId="Equation.3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537" y="1771650"/>
                        <a:ext cx="2811463" cy="579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6795293"/>
              </p:ext>
            </p:extLst>
          </p:nvPr>
        </p:nvGraphicFramePr>
        <p:xfrm>
          <a:off x="7265987" y="1676400"/>
          <a:ext cx="1878013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5" name="Equation" r:id="rId14" imgW="1688760" imgH="622080" progId="Equation.3">
                  <p:embed/>
                </p:oleObj>
              </mc:Choice>
              <mc:Fallback>
                <p:oleObj name="Equation" r:id="rId14" imgW="1688760" imgH="622080" progId="Equation.3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5987" y="1676400"/>
                        <a:ext cx="1878013" cy="69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-76200" y="3305175"/>
            <a:ext cx="4463077" cy="2867025"/>
            <a:chOff x="25887" y="3305175"/>
            <a:chExt cx="4463077" cy="2867025"/>
          </a:xfrm>
        </p:grpSpPr>
        <p:grpSp>
          <p:nvGrpSpPr>
            <p:cNvPr id="26" name="Group 25"/>
            <p:cNvGrpSpPr/>
            <p:nvPr/>
          </p:nvGrpSpPr>
          <p:grpSpPr>
            <a:xfrm>
              <a:off x="25887" y="3305175"/>
              <a:ext cx="4463077" cy="2867025"/>
              <a:chOff x="756345" y="1820808"/>
              <a:chExt cx="7187831" cy="4617373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756345" y="1820808"/>
                <a:ext cx="7187831" cy="4617373"/>
                <a:chOff x="756345" y="1820808"/>
                <a:chExt cx="7187831" cy="4617373"/>
              </a:xfrm>
            </p:grpSpPr>
            <p:pic>
              <p:nvPicPr>
                <p:cNvPr id="9302" name="Picture 1110"/>
                <p:cNvPicPr>
                  <a:picLocks noChangeAspect="1" noChangeArrowheads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57142" y="2262995"/>
                  <a:ext cx="6705600" cy="41751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cxnSp>
              <p:nvCxnSpPr>
                <p:cNvPr id="22" name="Straight Arrow Connector 21"/>
                <p:cNvCxnSpPr/>
                <p:nvPr/>
              </p:nvCxnSpPr>
              <p:spPr bwMode="auto">
                <a:xfrm flipH="1">
                  <a:off x="1409288" y="2590799"/>
                  <a:ext cx="692727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stealth" w="lg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55" name="Content Placeholder 1"/>
                <p:cNvSpPr txBox="1">
                  <a:spLocks/>
                </p:cNvSpPr>
                <p:nvPr/>
              </p:nvSpPr>
              <p:spPr bwMode="auto">
                <a:xfrm>
                  <a:off x="756345" y="1820808"/>
                  <a:ext cx="1676401" cy="6457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50000"/>
                    <a:buFontTx/>
                    <a:buBlip>
                      <a:blip r:embed="rId3"/>
                    </a:buBlip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itchFamily="34" charset="-128"/>
                      <a:cs typeface="Arial" panose="020B0604020202020204" pitchFamily="34" charset="0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itchFamily="34" charset="-128"/>
                      <a:cs typeface="Arial" panose="020B0604020202020204" pitchFamily="34" charset="0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Tx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itchFamily="34" charset="-128"/>
                      <a:cs typeface="Arial" panose="020B0604020202020204" pitchFamily="34" charset="0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itchFamily="34" charset="-128"/>
                      <a:cs typeface="Arial" panose="020B0604020202020204" pitchFamily="34" charset="0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itchFamily="34" charset="-128"/>
                      <a:cs typeface="Arial" panose="020B0604020202020204" pitchFamily="34" charset="0"/>
                    </a:defRPr>
                  </a:lvl5pPr>
                  <a:lvl6pPr marL="2514600" indent="-2286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+mn-lt"/>
                    </a:defRPr>
                  </a:lvl6pPr>
                  <a:lvl7pPr marL="2971800" indent="-2286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+mn-lt"/>
                    </a:defRPr>
                  </a:lvl7pPr>
                  <a:lvl8pPr marL="3429000" indent="-2286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+mn-lt"/>
                    </a:defRPr>
                  </a:lvl8pPr>
                  <a:lvl9pPr marL="3886200" indent="-2286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+mn-lt"/>
                    </a:defRPr>
                  </a:lvl9pPr>
                </a:lstStyle>
                <a:p>
                  <a:pPr marL="0" indent="0">
                    <a:buSzPct val="100000"/>
                    <a:buFontTx/>
                    <a:buNone/>
                  </a:pPr>
                  <a:r>
                    <a:rPr lang="en-US" sz="1100" kern="0" dirty="0" smtClean="0"/>
                    <a:t>Regular arc FODO cell </a:t>
                  </a:r>
                </a:p>
              </p:txBody>
            </p:sp>
            <p:cxnSp>
              <p:nvCxnSpPr>
                <p:cNvPr id="57" name="Straight Arrow Connector 56"/>
                <p:cNvCxnSpPr/>
                <p:nvPr/>
              </p:nvCxnSpPr>
              <p:spPr bwMode="auto">
                <a:xfrm rot="10800000" flipH="1">
                  <a:off x="6724897" y="2572473"/>
                  <a:ext cx="692727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stealth" w="lg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58" name="Content Placeholder 1"/>
                <p:cNvSpPr txBox="1">
                  <a:spLocks/>
                </p:cNvSpPr>
                <p:nvPr/>
              </p:nvSpPr>
              <p:spPr bwMode="auto">
                <a:xfrm>
                  <a:off x="6809006" y="1851488"/>
                  <a:ext cx="1135170" cy="5096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50000"/>
                    <a:buFontTx/>
                    <a:buBlip>
                      <a:blip r:embed="rId3"/>
                    </a:buBlip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itchFamily="34" charset="-128"/>
                      <a:cs typeface="Arial" panose="020B0604020202020204" pitchFamily="34" charset="0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itchFamily="34" charset="-128"/>
                      <a:cs typeface="Arial" panose="020B0604020202020204" pitchFamily="34" charset="0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Tx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itchFamily="34" charset="-128"/>
                      <a:cs typeface="Arial" panose="020B0604020202020204" pitchFamily="34" charset="0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itchFamily="34" charset="-128"/>
                      <a:cs typeface="Arial" panose="020B0604020202020204" pitchFamily="34" charset="0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itchFamily="34" charset="-128"/>
                      <a:cs typeface="Arial" panose="020B0604020202020204" pitchFamily="34" charset="0"/>
                    </a:defRPr>
                  </a:lvl5pPr>
                  <a:lvl6pPr marL="2514600" indent="-2286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+mn-lt"/>
                    </a:defRPr>
                  </a:lvl6pPr>
                  <a:lvl7pPr marL="2971800" indent="-2286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+mn-lt"/>
                    </a:defRPr>
                  </a:lvl7pPr>
                  <a:lvl8pPr marL="3429000" indent="-2286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+mn-lt"/>
                    </a:defRPr>
                  </a:lvl8pPr>
                  <a:lvl9pPr marL="3886200" indent="-2286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+mn-lt"/>
                    </a:defRPr>
                  </a:lvl9pPr>
                </a:lstStyle>
                <a:p>
                  <a:pPr marL="0" indent="0">
                    <a:buSzPct val="100000"/>
                    <a:buFontTx/>
                    <a:buNone/>
                  </a:pPr>
                  <a:r>
                    <a:rPr lang="en-US" sz="1100" kern="0" dirty="0" smtClean="0"/>
                    <a:t>Spin rotator</a:t>
                  </a:r>
                </a:p>
              </p:txBody>
            </p:sp>
          </p:grpSp>
          <p:cxnSp>
            <p:nvCxnSpPr>
              <p:cNvPr id="25" name="Straight Arrow Connector 24"/>
              <p:cNvCxnSpPr/>
              <p:nvPr/>
            </p:nvCxnSpPr>
            <p:spPr bwMode="auto">
              <a:xfrm>
                <a:off x="2200556" y="2265671"/>
                <a:ext cx="4191000" cy="0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FF"/>
                </a:solidFill>
                <a:prstDash val="solid"/>
                <a:round/>
                <a:headEnd type="stealth" w="med" len="lg"/>
                <a:tailEnd type="stealth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68" name="Content Placeholder 1"/>
              <p:cNvSpPr txBox="1">
                <a:spLocks/>
              </p:cNvSpPr>
              <p:nvPr/>
            </p:nvSpPr>
            <p:spPr bwMode="auto">
              <a:xfrm>
                <a:off x="3169073" y="1820808"/>
                <a:ext cx="2208974" cy="4421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50000"/>
                  <a:buFontTx/>
                  <a:buBlip>
                    <a:blip r:embed="rId3"/>
                  </a:buBlip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itchFamily="34" charset="-128"/>
                    <a:cs typeface="Arial" panose="020B0604020202020204" pitchFamily="34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itchFamily="34" charset="-128"/>
                    <a:cs typeface="Arial" panose="020B0604020202020204" pitchFamily="34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Tx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itchFamily="34" charset="-128"/>
                    <a:cs typeface="Arial" panose="020B0604020202020204" pitchFamily="34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itchFamily="34" charset="-128"/>
                    <a:cs typeface="Arial" panose="020B0604020202020204" pitchFamily="34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itchFamily="34" charset="-128"/>
                    <a:cs typeface="Arial" panose="020B0604020202020204" pitchFamily="34" charset="0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SzPct val="100000"/>
                  <a:buFontTx/>
                  <a:buNone/>
                </a:pPr>
                <a:r>
                  <a:rPr lang="en-US" sz="1200" kern="0" dirty="0" smtClean="0"/>
                  <a:t>Matching section</a:t>
                </a:r>
              </a:p>
            </p:txBody>
          </p:sp>
        </p:grpSp>
        <p:sp>
          <p:nvSpPr>
            <p:cNvPr id="44" name="Content Placeholder 1"/>
            <p:cNvSpPr txBox="1">
              <a:spLocks/>
            </p:cNvSpPr>
            <p:nvPr/>
          </p:nvSpPr>
          <p:spPr bwMode="auto">
            <a:xfrm>
              <a:off x="1066800" y="4191000"/>
              <a:ext cx="990600" cy="3048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150000"/>
                <a:buFontTx/>
                <a:buBlip>
                  <a:blip r:embed="rId3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Tx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algn="ctr">
                <a:buSzPct val="100000"/>
                <a:buNone/>
              </a:pPr>
              <a:r>
                <a:rPr lang="en-US" sz="1600" dirty="0" smtClean="0"/>
                <a:t>Baseline</a:t>
              </a:r>
              <a:endParaRPr lang="en-US" sz="16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821254" y="3286125"/>
            <a:ext cx="4398946" cy="2962275"/>
            <a:chOff x="4668854" y="3286125"/>
            <a:chExt cx="4398946" cy="2962275"/>
          </a:xfrm>
        </p:grpSpPr>
        <p:grpSp>
          <p:nvGrpSpPr>
            <p:cNvPr id="21" name="Group 20"/>
            <p:cNvGrpSpPr/>
            <p:nvPr/>
          </p:nvGrpSpPr>
          <p:grpSpPr>
            <a:xfrm>
              <a:off x="4668854" y="3286125"/>
              <a:ext cx="4398946" cy="2962275"/>
              <a:chOff x="1209419" y="2134145"/>
              <a:chExt cx="6440495" cy="4337067"/>
            </a:xfrm>
          </p:grpSpPr>
          <p:pic>
            <p:nvPicPr>
              <p:cNvPr id="24" name="Picture 1116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0651" y="2553822"/>
                <a:ext cx="6076949" cy="39173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27" name="Straight Arrow Connector 26"/>
              <p:cNvCxnSpPr/>
              <p:nvPr/>
            </p:nvCxnSpPr>
            <p:spPr bwMode="auto">
              <a:xfrm flipH="1">
                <a:off x="1799243" y="2831422"/>
                <a:ext cx="629752" cy="0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stealth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8" name="Content Placeholder 1"/>
              <p:cNvSpPr txBox="1">
                <a:spLocks/>
              </p:cNvSpPr>
              <p:nvPr/>
            </p:nvSpPr>
            <p:spPr bwMode="auto">
              <a:xfrm>
                <a:off x="1209419" y="2134145"/>
                <a:ext cx="1364315" cy="5096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50000"/>
                  <a:buFontTx/>
                  <a:buBlip>
                    <a:blip r:embed="rId3"/>
                  </a:buBlip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itchFamily="34" charset="-128"/>
                    <a:cs typeface="Arial" panose="020B0604020202020204" pitchFamily="34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itchFamily="34" charset="-128"/>
                    <a:cs typeface="Arial" panose="020B0604020202020204" pitchFamily="34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Tx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itchFamily="34" charset="-128"/>
                    <a:cs typeface="Arial" panose="020B0604020202020204" pitchFamily="34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itchFamily="34" charset="-128"/>
                    <a:cs typeface="Arial" panose="020B0604020202020204" pitchFamily="34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itchFamily="34" charset="-128"/>
                    <a:cs typeface="Arial" panose="020B0604020202020204" pitchFamily="34" charset="0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SzPct val="100000"/>
                  <a:buFontTx/>
                  <a:buNone/>
                </a:pPr>
                <a:r>
                  <a:rPr lang="en-US" sz="1100" kern="0" dirty="0" smtClean="0"/>
                  <a:t>Regular arc FODO cell </a:t>
                </a:r>
              </a:p>
            </p:txBody>
          </p:sp>
          <p:cxnSp>
            <p:nvCxnSpPr>
              <p:cNvPr id="29" name="Straight Arrow Connector 28"/>
              <p:cNvCxnSpPr/>
              <p:nvPr/>
            </p:nvCxnSpPr>
            <p:spPr bwMode="auto">
              <a:xfrm rot="10800000" flipH="1">
                <a:off x="6554678" y="2817477"/>
                <a:ext cx="629752" cy="0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stealth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0" name="Content Placeholder 1"/>
              <p:cNvSpPr txBox="1">
                <a:spLocks/>
              </p:cNvSpPr>
              <p:nvPr/>
            </p:nvSpPr>
            <p:spPr bwMode="auto">
              <a:xfrm>
                <a:off x="6666241" y="2154399"/>
                <a:ext cx="983673" cy="5946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50000"/>
                  <a:buFontTx/>
                  <a:buBlip>
                    <a:blip r:embed="rId3"/>
                  </a:buBlip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itchFamily="34" charset="-128"/>
                    <a:cs typeface="Arial" panose="020B0604020202020204" pitchFamily="34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itchFamily="34" charset="-128"/>
                    <a:cs typeface="Arial" panose="020B0604020202020204" pitchFamily="34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Tx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itchFamily="34" charset="-128"/>
                    <a:cs typeface="Arial" panose="020B0604020202020204" pitchFamily="34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itchFamily="34" charset="-128"/>
                    <a:cs typeface="Arial" panose="020B0604020202020204" pitchFamily="34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itchFamily="34" charset="-128"/>
                    <a:cs typeface="Arial" panose="020B0604020202020204" pitchFamily="34" charset="0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SzPct val="100000"/>
                  <a:buFontTx/>
                  <a:buNone/>
                </a:pPr>
                <a:r>
                  <a:rPr lang="en-US" sz="1100" kern="0" dirty="0" smtClean="0"/>
                  <a:t>Spin rotator</a:t>
                </a:r>
              </a:p>
            </p:txBody>
          </p:sp>
          <p:grpSp>
            <p:nvGrpSpPr>
              <p:cNvPr id="31" name="Group 30"/>
              <p:cNvGrpSpPr/>
              <p:nvPr/>
            </p:nvGrpSpPr>
            <p:grpSpPr>
              <a:xfrm>
                <a:off x="2819400" y="2209800"/>
                <a:ext cx="228600" cy="304800"/>
                <a:chOff x="2819400" y="2209800"/>
                <a:chExt cx="228600" cy="304800"/>
              </a:xfrm>
            </p:grpSpPr>
            <p:sp>
              <p:nvSpPr>
                <p:cNvPr id="42" name="Rectangle 41"/>
                <p:cNvSpPr/>
                <p:nvPr/>
              </p:nvSpPr>
              <p:spPr bwMode="auto">
                <a:xfrm>
                  <a:off x="2819400" y="2209800"/>
                  <a:ext cx="228600" cy="304800"/>
                </a:xfrm>
                <a:prstGeom prst="rect">
                  <a:avLst/>
                </a:prstGeom>
                <a:solidFill>
                  <a:srgbClr val="FFFF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</a:endParaRPr>
                </a:p>
              </p:txBody>
            </p:sp>
            <p:graphicFrame>
              <p:nvGraphicFramePr>
                <p:cNvPr id="43" name="Object 42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284281225"/>
                    </p:ext>
                  </p:extLst>
                </p:nvPr>
              </p:nvGraphicFramePr>
              <p:xfrm>
                <a:off x="2859088" y="2273300"/>
                <a:ext cx="169862" cy="24130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9746" name="Equation" r:id="rId18" imgW="152280" imgH="215640" progId="Equation.3">
                        <p:embed/>
                      </p:oleObj>
                    </mc:Choice>
                    <mc:Fallback>
                      <p:oleObj name="Equation" r:id="rId18" imgW="152280" imgH="21564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9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859088" y="2273300"/>
                              <a:ext cx="169862" cy="24130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32" name="Group 31"/>
              <p:cNvGrpSpPr/>
              <p:nvPr/>
            </p:nvGrpSpPr>
            <p:grpSpPr>
              <a:xfrm>
                <a:off x="3676650" y="2200275"/>
                <a:ext cx="228600" cy="304800"/>
                <a:chOff x="2819400" y="2209800"/>
                <a:chExt cx="228600" cy="304800"/>
              </a:xfrm>
            </p:grpSpPr>
            <p:sp>
              <p:nvSpPr>
                <p:cNvPr id="40" name="Rectangle 39"/>
                <p:cNvSpPr/>
                <p:nvPr/>
              </p:nvSpPr>
              <p:spPr bwMode="auto">
                <a:xfrm>
                  <a:off x="2819400" y="2209800"/>
                  <a:ext cx="228600" cy="304800"/>
                </a:xfrm>
                <a:prstGeom prst="rect">
                  <a:avLst/>
                </a:prstGeom>
                <a:solidFill>
                  <a:srgbClr val="FFFF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</a:endParaRPr>
                </a:p>
              </p:txBody>
            </p:sp>
            <p:graphicFrame>
              <p:nvGraphicFramePr>
                <p:cNvPr id="41" name="Object 40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383260538"/>
                    </p:ext>
                  </p:extLst>
                </p:nvPr>
              </p:nvGraphicFramePr>
              <p:xfrm>
                <a:off x="2859088" y="2273300"/>
                <a:ext cx="169862" cy="24130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9747" name="Equation" r:id="rId20" imgW="152280" imgH="215640" progId="Equation.3">
                        <p:embed/>
                      </p:oleObj>
                    </mc:Choice>
                    <mc:Fallback>
                      <p:oleObj name="Equation" r:id="rId20" imgW="152280" imgH="21564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9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859088" y="2273300"/>
                              <a:ext cx="169862" cy="24130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33" name="Group 32"/>
              <p:cNvGrpSpPr/>
              <p:nvPr/>
            </p:nvGrpSpPr>
            <p:grpSpPr>
              <a:xfrm>
                <a:off x="4495800" y="2200275"/>
                <a:ext cx="228600" cy="304800"/>
                <a:chOff x="2819400" y="2209800"/>
                <a:chExt cx="228600" cy="304800"/>
              </a:xfrm>
            </p:grpSpPr>
            <p:sp>
              <p:nvSpPr>
                <p:cNvPr id="38" name="Rectangle 37"/>
                <p:cNvSpPr/>
                <p:nvPr/>
              </p:nvSpPr>
              <p:spPr bwMode="auto">
                <a:xfrm>
                  <a:off x="2819400" y="2209800"/>
                  <a:ext cx="228600" cy="304800"/>
                </a:xfrm>
                <a:prstGeom prst="rect">
                  <a:avLst/>
                </a:prstGeom>
                <a:solidFill>
                  <a:srgbClr val="FFFF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</a:endParaRPr>
                </a:p>
              </p:txBody>
            </p:sp>
            <p:graphicFrame>
              <p:nvGraphicFramePr>
                <p:cNvPr id="39" name="Object 38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4030527173"/>
                    </p:ext>
                  </p:extLst>
                </p:nvPr>
              </p:nvGraphicFramePr>
              <p:xfrm>
                <a:off x="2844800" y="2273300"/>
                <a:ext cx="198438" cy="24130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9748" name="Equation" r:id="rId21" imgW="177480" imgH="215640" progId="Equation.3">
                        <p:embed/>
                      </p:oleObj>
                    </mc:Choice>
                    <mc:Fallback>
                      <p:oleObj name="Equation" r:id="rId21" imgW="177480" imgH="21564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2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844800" y="2273300"/>
                              <a:ext cx="198438" cy="24130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34" name="Group 33"/>
              <p:cNvGrpSpPr/>
              <p:nvPr/>
            </p:nvGrpSpPr>
            <p:grpSpPr>
              <a:xfrm>
                <a:off x="5334000" y="2200275"/>
                <a:ext cx="228600" cy="304800"/>
                <a:chOff x="2819400" y="2209800"/>
                <a:chExt cx="228600" cy="304800"/>
              </a:xfrm>
            </p:grpSpPr>
            <p:sp>
              <p:nvSpPr>
                <p:cNvPr id="35" name="Rectangle 34"/>
                <p:cNvSpPr/>
                <p:nvPr/>
              </p:nvSpPr>
              <p:spPr bwMode="auto">
                <a:xfrm>
                  <a:off x="2819400" y="2209800"/>
                  <a:ext cx="228600" cy="304800"/>
                </a:xfrm>
                <a:prstGeom prst="rect">
                  <a:avLst/>
                </a:prstGeom>
                <a:solidFill>
                  <a:srgbClr val="FFFF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</a:endParaRPr>
                </a:p>
              </p:txBody>
            </p:sp>
            <p:graphicFrame>
              <p:nvGraphicFramePr>
                <p:cNvPr id="36" name="Object 35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299212710"/>
                    </p:ext>
                  </p:extLst>
                </p:nvPr>
              </p:nvGraphicFramePr>
              <p:xfrm>
                <a:off x="2844800" y="2273300"/>
                <a:ext cx="198438" cy="24130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9749" name="Equation" r:id="rId23" imgW="177480" imgH="215640" progId="Equation.3">
                        <p:embed/>
                      </p:oleObj>
                    </mc:Choice>
                    <mc:Fallback>
                      <p:oleObj name="Equation" r:id="rId23" imgW="177480" imgH="21564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4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844800" y="2273300"/>
                              <a:ext cx="198438" cy="24130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  <p:sp>
          <p:nvSpPr>
            <p:cNvPr id="45" name="Content Placeholder 1"/>
            <p:cNvSpPr txBox="1">
              <a:spLocks/>
            </p:cNvSpPr>
            <p:nvPr/>
          </p:nvSpPr>
          <p:spPr bwMode="auto">
            <a:xfrm>
              <a:off x="6400800" y="4191000"/>
              <a:ext cx="838200" cy="3048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150000"/>
                <a:buFontTx/>
                <a:buBlip>
                  <a:blip r:embed="rId3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Tx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algn="ctr">
                <a:buSzPct val="100000"/>
                <a:buNone/>
              </a:pPr>
              <a:r>
                <a:rPr lang="en-US" sz="1600" dirty="0" smtClean="0"/>
                <a:t>New</a:t>
              </a:r>
              <a:endParaRPr lang="en-US" sz="1600" dirty="0"/>
            </a:p>
          </p:txBody>
        </p:sp>
      </p:grpSp>
      <p:sp>
        <p:nvSpPr>
          <p:cNvPr id="46" name="Right Arrow 45"/>
          <p:cNvSpPr/>
          <p:nvPr/>
        </p:nvSpPr>
        <p:spPr bwMode="auto">
          <a:xfrm>
            <a:off x="4267200" y="4800600"/>
            <a:ext cx="668266" cy="36411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30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Arial" charset="0"/>
                <a:cs typeface="Arial" charset="0"/>
              </a:rPr>
              <a:t>Electron Collider Design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592" y="923365"/>
            <a:ext cx="8453718" cy="4896409"/>
          </a:xfrm>
        </p:spPr>
        <p:txBody>
          <a:bodyPr/>
          <a:lstStyle/>
          <a:p>
            <a:pPr>
              <a:buSzPct val="100000"/>
              <a:defRPr/>
            </a:pPr>
            <a:r>
              <a:rPr lang="en-US" altLang="en-US" b="1" dirty="0" smtClean="0">
                <a:latin typeface="Arial" charset="0"/>
                <a:cs typeface="Arial" charset="0"/>
              </a:rPr>
              <a:t>Electron beam parameters</a:t>
            </a:r>
          </a:p>
          <a:p>
            <a:pPr lvl="1">
              <a:defRPr/>
            </a:pPr>
            <a:r>
              <a:rPr lang="en-US" altLang="en-US" dirty="0">
                <a:latin typeface="Arial" charset="0"/>
                <a:cs typeface="Arial" charset="0"/>
              </a:rPr>
              <a:t>3-10 GeV energy</a:t>
            </a:r>
          </a:p>
          <a:p>
            <a:pPr lvl="1">
              <a:defRPr/>
            </a:pPr>
            <a:r>
              <a:rPr lang="en-US" altLang="en-US" dirty="0">
                <a:latin typeface="Arial" charset="0"/>
                <a:cs typeface="Arial" charset="0"/>
              </a:rPr>
              <a:t>3A beam current up to 6-7 GeV</a:t>
            </a:r>
          </a:p>
          <a:p>
            <a:pPr lvl="1">
              <a:defRPr/>
            </a:pPr>
            <a:r>
              <a:rPr lang="en-US" altLang="en-US" dirty="0">
                <a:latin typeface="Arial" charset="0"/>
                <a:cs typeface="Arial" charset="0"/>
              </a:rPr>
              <a:t>~1cm bunch length</a:t>
            </a:r>
          </a:p>
          <a:p>
            <a:pPr lvl="1">
              <a:defRPr/>
            </a:pPr>
            <a:r>
              <a:rPr lang="en-US" altLang="en-US" dirty="0">
                <a:latin typeface="Arial" charset="0"/>
                <a:cs typeface="Arial" charset="0"/>
              </a:rPr>
              <a:t>small emittance</a:t>
            </a:r>
          </a:p>
          <a:p>
            <a:pPr lvl="1">
              <a:defRPr/>
            </a:pPr>
            <a:r>
              <a:rPr lang="en-US" altLang="en-US" dirty="0">
                <a:latin typeface="Arial" charset="0"/>
                <a:cs typeface="Arial" charset="0"/>
              </a:rPr>
              <a:t>&lt; 10MW total synchrotron radiation power </a:t>
            </a:r>
          </a:p>
          <a:p>
            <a:pPr lvl="1">
              <a:defRPr/>
            </a:pPr>
            <a:r>
              <a:rPr lang="en-US" altLang="en-US" dirty="0">
                <a:latin typeface="Arial" charset="0"/>
                <a:cs typeface="Arial" charset="0"/>
              </a:rPr>
              <a:t>70% or above polarization</a:t>
            </a:r>
            <a:endParaRPr lang="en-US" altLang="en-US" b="1" dirty="0" smtClean="0">
              <a:latin typeface="Arial" charset="0"/>
              <a:cs typeface="Arial" charset="0"/>
            </a:endParaRPr>
          </a:p>
          <a:p>
            <a:pPr>
              <a:buSzPct val="100000"/>
              <a:defRPr/>
            </a:pPr>
            <a:r>
              <a:rPr lang="en-US" altLang="en-US" b="1" dirty="0" smtClean="0">
                <a:latin typeface="Arial" charset="0"/>
                <a:cs typeface="Arial" charset="0"/>
              </a:rPr>
              <a:t>Longitudinal polarization at collision points with a long polarization lifetime</a:t>
            </a:r>
          </a:p>
          <a:p>
            <a:pPr>
              <a:buSzPct val="100000"/>
              <a:defRPr/>
            </a:pPr>
            <a:r>
              <a:rPr lang="en-US" altLang="en-US" b="1" dirty="0" smtClean="0">
                <a:latin typeface="Arial" charset="0"/>
                <a:cs typeface="Arial" charset="0"/>
              </a:rPr>
              <a:t>Forward </a:t>
            </a:r>
            <a:r>
              <a:rPr lang="en-US" altLang="en-US" b="1" dirty="0">
                <a:latin typeface="Arial" charset="0"/>
                <a:cs typeface="Arial" charset="0"/>
              </a:rPr>
              <a:t>electron </a:t>
            </a:r>
            <a:r>
              <a:rPr lang="en-US" altLang="en-US" b="1" dirty="0" smtClean="0">
                <a:latin typeface="Arial" charset="0"/>
                <a:cs typeface="Arial" charset="0"/>
              </a:rPr>
              <a:t>detection</a:t>
            </a:r>
          </a:p>
          <a:p>
            <a:pPr>
              <a:buSzPct val="100000"/>
              <a:defRPr/>
            </a:pPr>
            <a:r>
              <a:rPr lang="en-US" altLang="en-US" b="1" dirty="0" smtClean="0">
                <a:latin typeface="Arial" charset="0"/>
                <a:cs typeface="Arial" charset="0"/>
              </a:rPr>
              <a:t>Up to two detectors</a:t>
            </a:r>
          </a:p>
          <a:p>
            <a:pPr>
              <a:buSzPct val="100000"/>
              <a:defRPr/>
            </a:pPr>
            <a:r>
              <a:rPr lang="en-US" altLang="en-US" b="1" dirty="0" smtClean="0">
                <a:latin typeface="Arial" charset="0"/>
                <a:cs typeface="Arial" charset="0"/>
              </a:rPr>
              <a:t>Provision for correction of beam nonlinearity</a:t>
            </a:r>
          </a:p>
          <a:p>
            <a:pPr>
              <a:buSzPct val="100000"/>
              <a:defRPr/>
            </a:pPr>
            <a:r>
              <a:rPr lang="en-US" altLang="en-US" b="1" dirty="0" smtClean="0">
                <a:latin typeface="Arial" charset="0"/>
                <a:cs typeface="Arial" charset="0"/>
              </a:rPr>
              <a:t>Warm magnets</a:t>
            </a:r>
          </a:p>
          <a:p>
            <a:pPr lvl="1">
              <a:defRPr/>
            </a:pPr>
            <a:r>
              <a:rPr lang="en-US" altLang="en-US" dirty="0" smtClean="0">
                <a:latin typeface="Arial" charset="0"/>
                <a:cs typeface="Arial" charset="0"/>
              </a:rPr>
              <a:t>PEP-II magnets</a:t>
            </a:r>
          </a:p>
          <a:p>
            <a:pPr lvl="1">
              <a:defRPr/>
            </a:pPr>
            <a:endParaRPr lang="en-US" altLang="en-US" b="1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47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0"/>
            <a:ext cx="8382000" cy="914400"/>
          </a:xfrm>
        </p:spPr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Optics of Spin Rotator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5143E2-8B5C-420F-B773-4C0D976E94BC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9" name="Content Placeholder 1"/>
          <p:cNvSpPr txBox="1">
            <a:spLocks/>
          </p:cNvSpPr>
          <p:nvPr/>
        </p:nvSpPr>
        <p:spPr bwMode="auto">
          <a:xfrm>
            <a:off x="152400" y="838199"/>
            <a:ext cx="4114800" cy="167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50000"/>
              <a:buFontTx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00000"/>
            </a:pPr>
            <a:r>
              <a:rPr lang="en-US" sz="1800" kern="0" dirty="0" smtClean="0"/>
              <a:t>In the baseline design </a:t>
            </a:r>
          </a:p>
          <a:p>
            <a:pPr lvl="1" algn="just">
              <a:buSzPct val="100000"/>
            </a:pPr>
            <a:r>
              <a:rPr lang="en-US" sz="1600" kern="0" dirty="0" smtClean="0"/>
              <a:t>Lattice in the two dipole sets was not optimized to have a small emittance contribution.</a:t>
            </a:r>
            <a:endParaRPr lang="en-US" sz="1600" kern="0" dirty="0"/>
          </a:p>
          <a:p>
            <a:pPr>
              <a:buSzPct val="100000"/>
            </a:pPr>
            <a:endParaRPr lang="en-US" sz="1800" kern="0" dirty="0" smtClean="0"/>
          </a:p>
        </p:txBody>
      </p:sp>
      <p:sp>
        <p:nvSpPr>
          <p:cNvPr id="10" name="Content Placeholder 1"/>
          <p:cNvSpPr txBox="1">
            <a:spLocks/>
          </p:cNvSpPr>
          <p:nvPr/>
        </p:nvSpPr>
        <p:spPr bwMode="auto">
          <a:xfrm>
            <a:off x="5044648" y="828675"/>
            <a:ext cx="3946952" cy="167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50000"/>
              <a:buFontTx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00000"/>
            </a:pPr>
            <a:r>
              <a:rPr lang="en-US" sz="1800" kern="0" dirty="0" smtClean="0"/>
              <a:t>In the new design </a:t>
            </a:r>
          </a:p>
          <a:p>
            <a:pPr lvl="1" algn="just">
              <a:buSzPct val="100000"/>
            </a:pPr>
            <a:r>
              <a:rPr lang="en-US" sz="1600" kern="0" dirty="0" smtClean="0"/>
              <a:t>Lattice in the two dipole sets is optimized to a DBA-like optics, which has a smaller emittance than that in the baseline design.</a:t>
            </a:r>
            <a:endParaRPr lang="en-US" sz="1600" kern="0" dirty="0"/>
          </a:p>
          <a:p>
            <a:pPr>
              <a:buSzPct val="100000"/>
            </a:pPr>
            <a:endParaRPr lang="en-US" sz="1800" kern="0" dirty="0" smtClean="0"/>
          </a:p>
        </p:txBody>
      </p:sp>
      <p:grpSp>
        <p:nvGrpSpPr>
          <p:cNvPr id="28" name="Group 27"/>
          <p:cNvGrpSpPr/>
          <p:nvPr/>
        </p:nvGrpSpPr>
        <p:grpSpPr>
          <a:xfrm>
            <a:off x="145210" y="2647950"/>
            <a:ext cx="4235478" cy="3577046"/>
            <a:chOff x="145210" y="2647950"/>
            <a:chExt cx="4235478" cy="3577046"/>
          </a:xfrm>
        </p:grpSpPr>
        <p:cxnSp>
          <p:nvCxnSpPr>
            <p:cNvPr id="17" name="Straight Arrow Connector 16"/>
            <p:cNvCxnSpPr/>
            <p:nvPr/>
          </p:nvCxnSpPr>
          <p:spPr bwMode="auto">
            <a:xfrm>
              <a:off x="1562637" y="3429000"/>
              <a:ext cx="685263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0000FF"/>
              </a:solidFill>
              <a:prstDash val="solid"/>
              <a:round/>
              <a:headEnd type="stealth" w="med" len="lg"/>
              <a:tailEnd type="stealth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Straight Arrow Connector 18"/>
            <p:cNvCxnSpPr/>
            <p:nvPr/>
          </p:nvCxnSpPr>
          <p:spPr bwMode="auto">
            <a:xfrm>
              <a:off x="2248789" y="3429000"/>
              <a:ext cx="912085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0000FF"/>
              </a:solidFill>
              <a:prstDash val="solid"/>
              <a:round/>
              <a:headEnd type="stealth" w="med" len="lg"/>
              <a:tailEnd type="stealth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Straight Arrow Connector 19"/>
            <p:cNvCxnSpPr/>
            <p:nvPr/>
          </p:nvCxnSpPr>
          <p:spPr bwMode="auto">
            <a:xfrm>
              <a:off x="866775" y="3429000"/>
              <a:ext cx="685263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0000FF"/>
              </a:solidFill>
              <a:prstDash val="solid"/>
              <a:round/>
              <a:headEnd type="stealth" w="med" len="lg"/>
              <a:tailEnd type="stealth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Straight Arrow Connector 20"/>
            <p:cNvCxnSpPr/>
            <p:nvPr/>
          </p:nvCxnSpPr>
          <p:spPr bwMode="auto">
            <a:xfrm>
              <a:off x="3149942" y="3429000"/>
              <a:ext cx="514848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0000FF"/>
              </a:solidFill>
              <a:prstDash val="solid"/>
              <a:round/>
              <a:headEnd type="stealth" w="med" len="lg"/>
              <a:tailEnd type="stealth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27" name="Group 26"/>
            <p:cNvGrpSpPr/>
            <p:nvPr/>
          </p:nvGrpSpPr>
          <p:grpSpPr>
            <a:xfrm>
              <a:off x="145210" y="2647950"/>
              <a:ext cx="4235478" cy="3577046"/>
              <a:chOff x="145210" y="2647950"/>
              <a:chExt cx="4235478" cy="3577046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235817" y="3467100"/>
                <a:ext cx="4144871" cy="2757896"/>
                <a:chOff x="235817" y="3467100"/>
                <a:chExt cx="4144871" cy="2757896"/>
              </a:xfrm>
            </p:grpSpPr>
            <p:pic>
              <p:nvPicPr>
                <p:cNvPr id="10243" name="Picture 3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5817" y="3467100"/>
                  <a:ext cx="4144871" cy="27578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1" name="Content Placeholder 1"/>
                <p:cNvSpPr txBox="1">
                  <a:spLocks/>
                </p:cNvSpPr>
                <p:nvPr/>
              </p:nvSpPr>
              <p:spPr bwMode="auto">
                <a:xfrm>
                  <a:off x="1104900" y="4438650"/>
                  <a:ext cx="876300" cy="3048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SzPct val="150000"/>
                    <a:buFontTx/>
                    <a:buBlip>
                      <a:blip r:embed="rId2"/>
                    </a:buBlip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itchFamily="34" charset="-128"/>
                      <a:cs typeface="Arial" panose="020B0604020202020204" pitchFamily="34" charset="0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itchFamily="34" charset="-128"/>
                      <a:cs typeface="Arial" panose="020B0604020202020204" pitchFamily="34" charset="0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Tx/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itchFamily="34" charset="-128"/>
                      <a:cs typeface="Arial" panose="020B0604020202020204" pitchFamily="34" charset="0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itchFamily="34" charset="-128"/>
                      <a:cs typeface="Arial" panose="020B0604020202020204" pitchFamily="34" charset="0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itchFamily="34" charset="-128"/>
                      <a:cs typeface="Arial" panose="020B0604020202020204" pitchFamily="34" charset="0"/>
                    </a:defRPr>
                  </a:lvl5pPr>
                  <a:lvl6pPr marL="2514600" indent="-2286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+mn-lt"/>
                    </a:defRPr>
                  </a:lvl6pPr>
                  <a:lvl7pPr marL="2971800" indent="-2286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+mn-lt"/>
                    </a:defRPr>
                  </a:lvl7pPr>
                  <a:lvl8pPr marL="3429000" indent="-2286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+mn-lt"/>
                    </a:defRPr>
                  </a:lvl8pPr>
                  <a:lvl9pPr marL="3886200" indent="-228600" algn="l" rtl="0" fontAlgn="base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400">
                      <a:solidFill>
                        <a:schemeClr val="tx1"/>
                      </a:solidFill>
                      <a:latin typeface="+mn-lt"/>
                    </a:defRPr>
                  </a:lvl9pPr>
                </a:lstStyle>
                <a:p>
                  <a:pPr marL="0" indent="0" algn="ctr">
                    <a:buSzPct val="100000"/>
                    <a:buNone/>
                  </a:pPr>
                  <a:r>
                    <a:rPr lang="en-US" sz="1400" dirty="0" smtClean="0"/>
                    <a:t>Baseline</a:t>
                  </a:r>
                  <a:endParaRPr lang="en-US" sz="1400" dirty="0"/>
                </a:p>
              </p:txBody>
            </p:sp>
          </p:grpSp>
          <p:sp>
            <p:nvSpPr>
              <p:cNvPr id="18" name="Content Placeholder 1"/>
              <p:cNvSpPr txBox="1">
                <a:spLocks/>
              </p:cNvSpPr>
              <p:nvPr/>
            </p:nvSpPr>
            <p:spPr bwMode="auto">
              <a:xfrm>
                <a:off x="1469539" y="3078237"/>
                <a:ext cx="826875" cy="2745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50000"/>
                  <a:buFontTx/>
                  <a:buBlip>
                    <a:blip r:embed="rId2"/>
                  </a:buBlip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itchFamily="34" charset="-128"/>
                    <a:cs typeface="Arial" panose="020B0604020202020204" pitchFamily="34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itchFamily="34" charset="-128"/>
                    <a:cs typeface="Arial" panose="020B0604020202020204" pitchFamily="34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Tx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itchFamily="34" charset="-128"/>
                    <a:cs typeface="Arial" panose="020B0604020202020204" pitchFamily="34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itchFamily="34" charset="-128"/>
                    <a:cs typeface="Arial" panose="020B0604020202020204" pitchFamily="34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itchFamily="34" charset="-128"/>
                    <a:cs typeface="Arial" panose="020B0604020202020204" pitchFamily="34" charset="0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SzPct val="100000"/>
                  <a:buFontTx/>
                  <a:buNone/>
                </a:pPr>
                <a:r>
                  <a:rPr lang="en-US" sz="1100" kern="0" dirty="0" smtClean="0">
                    <a:solidFill>
                      <a:srgbClr val="FF0000"/>
                    </a:solidFill>
                  </a:rPr>
                  <a:t>Dipole set</a:t>
                </a:r>
              </a:p>
            </p:txBody>
          </p:sp>
          <p:sp>
            <p:nvSpPr>
              <p:cNvPr id="22" name="Content Placeholder 1"/>
              <p:cNvSpPr txBox="1">
                <a:spLocks/>
              </p:cNvSpPr>
              <p:nvPr/>
            </p:nvSpPr>
            <p:spPr bwMode="auto">
              <a:xfrm>
                <a:off x="3059325" y="3076575"/>
                <a:ext cx="826875" cy="2745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50000"/>
                  <a:buFontTx/>
                  <a:buBlip>
                    <a:blip r:embed="rId2"/>
                  </a:buBlip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itchFamily="34" charset="-128"/>
                    <a:cs typeface="Arial" panose="020B0604020202020204" pitchFamily="34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itchFamily="34" charset="-128"/>
                    <a:cs typeface="Arial" panose="020B0604020202020204" pitchFamily="34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Tx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itchFamily="34" charset="-128"/>
                    <a:cs typeface="Arial" panose="020B0604020202020204" pitchFamily="34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itchFamily="34" charset="-128"/>
                    <a:cs typeface="Arial" panose="020B0604020202020204" pitchFamily="34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itchFamily="34" charset="-128"/>
                    <a:cs typeface="Arial" panose="020B0604020202020204" pitchFamily="34" charset="0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SzPct val="100000"/>
                  <a:buFontTx/>
                  <a:buNone/>
                </a:pPr>
                <a:r>
                  <a:rPr lang="en-US" sz="1100" kern="0" dirty="0" smtClean="0">
                    <a:solidFill>
                      <a:srgbClr val="FF0000"/>
                    </a:solidFill>
                  </a:rPr>
                  <a:t>Dipole set</a:t>
                </a:r>
              </a:p>
            </p:txBody>
          </p:sp>
          <p:sp>
            <p:nvSpPr>
              <p:cNvPr id="23" name="Content Placeholder 1"/>
              <p:cNvSpPr txBox="1">
                <a:spLocks/>
              </p:cNvSpPr>
              <p:nvPr/>
            </p:nvSpPr>
            <p:spPr bwMode="auto">
              <a:xfrm>
                <a:off x="1831135" y="2647950"/>
                <a:ext cx="1912190" cy="2745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50000"/>
                  <a:buFontTx/>
                  <a:buBlip>
                    <a:blip r:embed="rId2"/>
                  </a:buBlip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itchFamily="34" charset="-128"/>
                    <a:cs typeface="Arial" panose="020B0604020202020204" pitchFamily="34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itchFamily="34" charset="-128"/>
                    <a:cs typeface="Arial" panose="020B0604020202020204" pitchFamily="34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Tx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itchFamily="34" charset="-128"/>
                    <a:cs typeface="Arial" panose="020B0604020202020204" pitchFamily="34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itchFamily="34" charset="-128"/>
                    <a:cs typeface="Arial" panose="020B0604020202020204" pitchFamily="34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itchFamily="34" charset="-128"/>
                    <a:cs typeface="Arial" panose="020B0604020202020204" pitchFamily="34" charset="0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SzPct val="100000"/>
                  <a:buFontTx/>
                  <a:buNone/>
                </a:pPr>
                <a:r>
                  <a:rPr lang="en-US" sz="1100" kern="0" dirty="0" smtClean="0"/>
                  <a:t>2</a:t>
                </a:r>
                <a:r>
                  <a:rPr lang="en-US" sz="1100" kern="0" baseline="30000" dirty="0" smtClean="0"/>
                  <a:t>nd</a:t>
                </a:r>
                <a:r>
                  <a:rPr lang="en-US" sz="1100" kern="0" dirty="0" smtClean="0"/>
                  <a:t> sol. + decoupling quads</a:t>
                </a:r>
              </a:p>
            </p:txBody>
          </p:sp>
          <p:sp>
            <p:nvSpPr>
              <p:cNvPr id="24" name="Content Placeholder 1"/>
              <p:cNvSpPr txBox="1">
                <a:spLocks/>
              </p:cNvSpPr>
              <p:nvPr/>
            </p:nvSpPr>
            <p:spPr bwMode="auto">
              <a:xfrm>
                <a:off x="145210" y="2849637"/>
                <a:ext cx="1912190" cy="2745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50000"/>
                  <a:buFontTx/>
                  <a:buBlip>
                    <a:blip r:embed="rId2"/>
                  </a:buBlip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itchFamily="34" charset="-128"/>
                    <a:cs typeface="Arial" panose="020B0604020202020204" pitchFamily="34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itchFamily="34" charset="-128"/>
                    <a:cs typeface="Arial" panose="020B0604020202020204" pitchFamily="34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Tx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itchFamily="34" charset="-128"/>
                    <a:cs typeface="Arial" panose="020B0604020202020204" pitchFamily="34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itchFamily="34" charset="-128"/>
                    <a:cs typeface="Arial" panose="020B0604020202020204" pitchFamily="34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itchFamily="34" charset="-128"/>
                    <a:cs typeface="Arial" panose="020B0604020202020204" pitchFamily="34" charset="0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SzPct val="100000"/>
                  <a:buFontTx/>
                  <a:buNone/>
                </a:pPr>
                <a:r>
                  <a:rPr lang="en-US" sz="1100" kern="0" dirty="0" smtClean="0"/>
                  <a:t>1</a:t>
                </a:r>
                <a:r>
                  <a:rPr lang="en-US" sz="1100" kern="0" baseline="30000" dirty="0" smtClean="0"/>
                  <a:t>st</a:t>
                </a:r>
                <a:r>
                  <a:rPr lang="en-US" sz="1100" kern="0" dirty="0" smtClean="0"/>
                  <a:t> sol. + decoupling quads</a:t>
                </a:r>
              </a:p>
            </p:txBody>
          </p:sp>
          <p:cxnSp>
            <p:nvCxnSpPr>
              <p:cNvPr id="8" name="Straight Arrow Connector 7"/>
              <p:cNvCxnSpPr>
                <a:stCxn id="24" idx="2"/>
              </p:cNvCxnSpPr>
              <p:nvPr/>
            </p:nvCxnSpPr>
            <p:spPr bwMode="auto">
              <a:xfrm>
                <a:off x="1101305" y="3124200"/>
                <a:ext cx="0" cy="22860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stealth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" name="Straight Arrow Connector 25"/>
              <p:cNvCxnSpPr>
                <a:stCxn id="23" idx="2"/>
              </p:cNvCxnSpPr>
              <p:nvPr/>
            </p:nvCxnSpPr>
            <p:spPr bwMode="auto">
              <a:xfrm>
                <a:off x="2787230" y="2922513"/>
                <a:ext cx="0" cy="430287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stealth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2" name="Group 1"/>
          <p:cNvGrpSpPr/>
          <p:nvPr/>
        </p:nvGrpSpPr>
        <p:grpSpPr>
          <a:xfrm>
            <a:off x="4687769" y="2647950"/>
            <a:ext cx="4380031" cy="3622627"/>
            <a:chOff x="4526710" y="2647950"/>
            <a:chExt cx="4380031" cy="3622627"/>
          </a:xfrm>
        </p:grpSpPr>
        <p:grpSp>
          <p:nvGrpSpPr>
            <p:cNvPr id="6" name="Group 5"/>
            <p:cNvGrpSpPr/>
            <p:nvPr/>
          </p:nvGrpSpPr>
          <p:grpSpPr>
            <a:xfrm>
              <a:off x="4542559" y="3475629"/>
              <a:ext cx="4364182" cy="2794948"/>
              <a:chOff x="4542559" y="3475629"/>
              <a:chExt cx="4364182" cy="2794948"/>
            </a:xfrm>
          </p:grpSpPr>
          <p:pic>
            <p:nvPicPr>
              <p:cNvPr id="10244" name="Picture 4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42559" y="3475629"/>
                <a:ext cx="4364182" cy="27949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" name="Content Placeholder 1"/>
              <p:cNvSpPr txBox="1">
                <a:spLocks/>
              </p:cNvSpPr>
              <p:nvPr/>
            </p:nvSpPr>
            <p:spPr bwMode="auto">
              <a:xfrm>
                <a:off x="6705600" y="4419600"/>
                <a:ext cx="990600" cy="3048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50000"/>
                  <a:buFontTx/>
                  <a:buBlip>
                    <a:blip r:embed="rId2"/>
                  </a:buBlip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itchFamily="34" charset="-128"/>
                    <a:cs typeface="Arial" panose="020B0604020202020204" pitchFamily="34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itchFamily="34" charset="-128"/>
                    <a:cs typeface="Arial" panose="020B0604020202020204" pitchFamily="34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Tx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itchFamily="34" charset="-128"/>
                    <a:cs typeface="Arial" panose="020B0604020202020204" pitchFamily="34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itchFamily="34" charset="-128"/>
                    <a:cs typeface="Arial" panose="020B0604020202020204" pitchFamily="34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itchFamily="34" charset="-128"/>
                    <a:cs typeface="Arial" panose="020B0604020202020204" pitchFamily="34" charset="0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algn="ctr">
                  <a:buSzPct val="100000"/>
                  <a:buNone/>
                </a:pPr>
                <a:r>
                  <a:rPr lang="en-US" sz="1400" dirty="0" smtClean="0"/>
                  <a:t>New </a:t>
                </a:r>
                <a:endParaRPr lang="en-US" sz="1400" dirty="0"/>
              </a:p>
            </p:txBody>
          </p:sp>
        </p:grpSp>
        <p:cxnSp>
          <p:nvCxnSpPr>
            <p:cNvPr id="31" name="Straight Arrow Connector 30"/>
            <p:cNvCxnSpPr/>
            <p:nvPr/>
          </p:nvCxnSpPr>
          <p:spPr bwMode="auto">
            <a:xfrm>
              <a:off x="5944137" y="3429000"/>
              <a:ext cx="685263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0000FF"/>
              </a:solidFill>
              <a:prstDash val="solid"/>
              <a:round/>
              <a:headEnd type="stealth" w="med" len="lg"/>
              <a:tailEnd type="stealth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Straight Arrow Connector 31"/>
            <p:cNvCxnSpPr/>
            <p:nvPr/>
          </p:nvCxnSpPr>
          <p:spPr bwMode="auto">
            <a:xfrm>
              <a:off x="6620764" y="3429000"/>
              <a:ext cx="912085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0000FF"/>
              </a:solidFill>
              <a:prstDash val="solid"/>
              <a:round/>
              <a:headEnd type="stealth" w="med" len="lg"/>
              <a:tailEnd type="stealth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Straight Arrow Connector 32"/>
            <p:cNvCxnSpPr/>
            <p:nvPr/>
          </p:nvCxnSpPr>
          <p:spPr bwMode="auto">
            <a:xfrm>
              <a:off x="5248275" y="3429000"/>
              <a:ext cx="685263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0000FF"/>
              </a:solidFill>
              <a:prstDash val="solid"/>
              <a:round/>
              <a:headEnd type="stealth" w="med" len="lg"/>
              <a:tailEnd type="stealth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Straight Arrow Connector 33"/>
            <p:cNvCxnSpPr/>
            <p:nvPr/>
          </p:nvCxnSpPr>
          <p:spPr bwMode="auto">
            <a:xfrm>
              <a:off x="7505700" y="3429000"/>
              <a:ext cx="622966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0000FF"/>
              </a:solidFill>
              <a:prstDash val="solid"/>
              <a:round/>
              <a:headEnd type="stealth" w="med" len="lg"/>
              <a:tailEnd type="stealth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" name="Content Placeholder 1"/>
            <p:cNvSpPr txBox="1">
              <a:spLocks/>
            </p:cNvSpPr>
            <p:nvPr/>
          </p:nvSpPr>
          <p:spPr bwMode="auto">
            <a:xfrm>
              <a:off x="5851039" y="3078237"/>
              <a:ext cx="826875" cy="274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150000"/>
                <a:buFontTx/>
                <a:buBlip>
                  <a:blip r:embed="rId2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Tx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SzPct val="100000"/>
                <a:buFontTx/>
                <a:buNone/>
              </a:pPr>
              <a:r>
                <a:rPr lang="en-US" sz="1100" kern="0" dirty="0" smtClean="0">
                  <a:solidFill>
                    <a:srgbClr val="FF0000"/>
                  </a:solidFill>
                </a:rPr>
                <a:t>Dipole set</a:t>
              </a:r>
            </a:p>
          </p:txBody>
        </p:sp>
        <p:sp>
          <p:nvSpPr>
            <p:cNvPr id="36" name="Content Placeholder 1"/>
            <p:cNvSpPr txBox="1">
              <a:spLocks/>
            </p:cNvSpPr>
            <p:nvPr/>
          </p:nvSpPr>
          <p:spPr bwMode="auto">
            <a:xfrm>
              <a:off x="7440825" y="3076575"/>
              <a:ext cx="826875" cy="274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150000"/>
                <a:buFontTx/>
                <a:buBlip>
                  <a:blip r:embed="rId2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Tx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SzPct val="100000"/>
                <a:buFontTx/>
                <a:buNone/>
              </a:pPr>
              <a:r>
                <a:rPr lang="en-US" sz="1100" kern="0" dirty="0" smtClean="0">
                  <a:solidFill>
                    <a:srgbClr val="FF0000"/>
                  </a:solidFill>
                </a:rPr>
                <a:t>Dipole set</a:t>
              </a:r>
            </a:p>
          </p:txBody>
        </p:sp>
        <p:sp>
          <p:nvSpPr>
            <p:cNvPr id="37" name="Content Placeholder 1"/>
            <p:cNvSpPr txBox="1">
              <a:spLocks/>
            </p:cNvSpPr>
            <p:nvPr/>
          </p:nvSpPr>
          <p:spPr bwMode="auto">
            <a:xfrm>
              <a:off x="6212635" y="2647950"/>
              <a:ext cx="1912190" cy="274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150000"/>
                <a:buFontTx/>
                <a:buBlip>
                  <a:blip r:embed="rId2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Tx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SzPct val="100000"/>
                <a:buFontTx/>
                <a:buNone/>
              </a:pPr>
              <a:r>
                <a:rPr lang="en-US" sz="1100" kern="0" dirty="0" smtClean="0"/>
                <a:t>2</a:t>
              </a:r>
              <a:r>
                <a:rPr lang="en-US" sz="1100" kern="0" baseline="30000" dirty="0" smtClean="0"/>
                <a:t>nd</a:t>
              </a:r>
              <a:r>
                <a:rPr lang="en-US" sz="1100" kern="0" dirty="0" smtClean="0"/>
                <a:t> sol. + decoupling quads</a:t>
              </a:r>
            </a:p>
          </p:txBody>
        </p:sp>
        <p:sp>
          <p:nvSpPr>
            <p:cNvPr id="38" name="Content Placeholder 1"/>
            <p:cNvSpPr txBox="1">
              <a:spLocks/>
            </p:cNvSpPr>
            <p:nvPr/>
          </p:nvSpPr>
          <p:spPr bwMode="auto">
            <a:xfrm>
              <a:off x="4526710" y="2849637"/>
              <a:ext cx="1912190" cy="274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150000"/>
                <a:buFontTx/>
                <a:buBlip>
                  <a:blip r:embed="rId2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Tx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SzPct val="100000"/>
                <a:buFontTx/>
                <a:buNone/>
              </a:pPr>
              <a:r>
                <a:rPr lang="en-US" sz="1100" kern="0" dirty="0" smtClean="0"/>
                <a:t>1</a:t>
              </a:r>
              <a:r>
                <a:rPr lang="en-US" sz="1100" kern="0" baseline="30000" dirty="0" smtClean="0"/>
                <a:t>st</a:t>
              </a:r>
              <a:r>
                <a:rPr lang="en-US" sz="1100" kern="0" dirty="0" smtClean="0"/>
                <a:t> sol. + decoupling quads</a:t>
              </a:r>
            </a:p>
          </p:txBody>
        </p:sp>
        <p:cxnSp>
          <p:nvCxnSpPr>
            <p:cNvPr id="39" name="Straight Arrow Connector 38"/>
            <p:cNvCxnSpPr>
              <a:stCxn id="38" idx="2"/>
            </p:cNvCxnSpPr>
            <p:nvPr/>
          </p:nvCxnSpPr>
          <p:spPr bwMode="auto">
            <a:xfrm>
              <a:off x="5482805" y="3124200"/>
              <a:ext cx="0" cy="2286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Straight Arrow Connector 39"/>
            <p:cNvCxnSpPr>
              <a:stCxn id="37" idx="2"/>
            </p:cNvCxnSpPr>
            <p:nvPr/>
          </p:nvCxnSpPr>
          <p:spPr bwMode="auto">
            <a:xfrm>
              <a:off x="7168730" y="2922513"/>
              <a:ext cx="0" cy="43028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36275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Emittance @ 10 GeV (example)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5143E2-8B5C-420F-B773-4C0D976E94BC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9528345"/>
              </p:ext>
            </p:extLst>
          </p:nvPr>
        </p:nvGraphicFramePr>
        <p:xfrm>
          <a:off x="1219200" y="914400"/>
          <a:ext cx="6705600" cy="4114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95600"/>
                <a:gridCol w="1981200"/>
                <a:gridCol w="1828800"/>
              </a:tblGrid>
              <a:tr h="480766">
                <a:tc rowSpan="2">
                  <a:txBody>
                    <a:bodyPr/>
                    <a:lstStyle/>
                    <a:p>
                      <a:pPr algn="l"/>
                      <a:endParaRPr lang="en-US" dirty="0" smtClean="0"/>
                    </a:p>
                    <a:p>
                      <a:pPr algn="l"/>
                      <a:r>
                        <a:rPr lang="en-US" dirty="0" smtClean="0"/>
                        <a:t>Section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Normalized Horizontal Emittance (</a:t>
                      </a:r>
                      <a:r>
                        <a:rPr lang="en-US" dirty="0" smtClean="0">
                          <a:sym typeface="Symbol"/>
                        </a:rPr>
                        <a:t>m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07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Baseline design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New design </a:t>
                      </a:r>
                      <a:r>
                        <a:rPr lang="en-US" baseline="30000" dirty="0" smtClean="0"/>
                        <a:t>*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10068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Regular FODO cells in two arcs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476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rgbClr val="C00000"/>
                          </a:solidFill>
                        </a:rPr>
                        <a:t>569</a:t>
                      </a:r>
                      <a:endParaRPr lang="en-US" sz="1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487445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Matching sections between FODO</a:t>
                      </a:r>
                      <a:r>
                        <a:rPr lang="en-US" sz="1600" baseline="0" dirty="0" smtClean="0"/>
                        <a:t> cells and spin rotators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389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rgbClr val="C00000"/>
                          </a:solidFill>
                        </a:rPr>
                        <a:t>6</a:t>
                      </a:r>
                      <a:endParaRPr lang="en-US" sz="1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411480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Spin rotators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119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rgbClr val="C00000"/>
                          </a:solidFill>
                        </a:rPr>
                        <a:t>84</a:t>
                      </a:r>
                      <a:endParaRPr lang="en-US" sz="1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487445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Straight</a:t>
                      </a:r>
                      <a:r>
                        <a:rPr lang="en-US" sz="1600" baseline="0" dirty="0" smtClean="0"/>
                        <a:t> with IP (CCB + Chicane)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84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rgbClr val="C00000"/>
                          </a:solidFill>
                        </a:rPr>
                        <a:t>85</a:t>
                      </a:r>
                      <a:endParaRPr lang="en-US" sz="1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411480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Straight</a:t>
                      </a:r>
                      <a:r>
                        <a:rPr lang="en-US" sz="1600" baseline="0" dirty="0" smtClean="0"/>
                        <a:t> without IP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Total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1068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rgbClr val="C00000"/>
                          </a:solidFill>
                        </a:rPr>
                        <a:t>745</a:t>
                      </a:r>
                      <a:endParaRPr lang="en-US" sz="1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Extra space needed</a:t>
                      </a:r>
                      <a:r>
                        <a:rPr lang="en-US" sz="1600" baseline="0" dirty="0" smtClean="0"/>
                        <a:t> (m)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111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Content Placeholder 1"/>
          <p:cNvSpPr>
            <a:spLocks noGrp="1"/>
          </p:cNvSpPr>
          <p:nvPr>
            <p:ph idx="1"/>
          </p:nvPr>
        </p:nvSpPr>
        <p:spPr>
          <a:xfrm>
            <a:off x="457200" y="5257800"/>
            <a:ext cx="8382000" cy="1143000"/>
          </a:xfrm>
        </p:spPr>
        <p:txBody>
          <a:bodyPr/>
          <a:lstStyle/>
          <a:p>
            <a:pPr marL="0" indent="0">
              <a:buClr>
                <a:srgbClr val="0000FF"/>
              </a:buClr>
              <a:buSzPct val="100000"/>
              <a:buNone/>
            </a:pPr>
            <a:r>
              <a:rPr lang="en-US" sz="1600" dirty="0" smtClean="0"/>
              <a:t>*   Extra ~110 </a:t>
            </a:r>
            <a:r>
              <a:rPr lang="en-US" sz="1600" dirty="0"/>
              <a:t>m-long space is needed for 4 extra arc FODO cells, new matching and spin rotator </a:t>
            </a:r>
            <a:r>
              <a:rPr lang="en-US" sz="1600" dirty="0" smtClean="0"/>
              <a:t>sections. </a:t>
            </a:r>
            <a:endParaRPr lang="en-US" sz="1600" dirty="0"/>
          </a:p>
          <a:p>
            <a:pPr marL="0" indent="0">
              <a:buClr>
                <a:srgbClr val="0000FF"/>
              </a:buClr>
              <a:buSzPct val="100000"/>
              <a:buNone/>
            </a:pPr>
            <a:r>
              <a:rPr lang="en-US" sz="1600" dirty="0" smtClean="0"/>
              <a:t>*   Almost the same amount space is also required in the ion collider ring for the vertical chicanes.</a:t>
            </a:r>
          </a:p>
          <a:p>
            <a:pPr>
              <a:buClr>
                <a:srgbClr val="0000FF"/>
              </a:buClr>
              <a:buSzPct val="100000"/>
              <a:buFont typeface="Arial" charset="0"/>
              <a:buChar char="•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2447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charset="0"/>
                <a:cs typeface="Arial" charset="0"/>
              </a:rPr>
              <a:t>Summary and Outlook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923366"/>
            <a:ext cx="9144000" cy="5202798"/>
          </a:xfrm>
        </p:spPr>
        <p:txBody>
          <a:bodyPr/>
          <a:lstStyle/>
          <a:p>
            <a:pPr>
              <a:buSzPct val="100000"/>
            </a:pPr>
            <a:r>
              <a:rPr lang="en-US" altLang="en-US" b="1" dirty="0" smtClean="0">
                <a:latin typeface="Arial" charset="0"/>
                <a:cs typeface="Arial" charset="0"/>
              </a:rPr>
              <a:t>2.2km baseline design of MEIC electron </a:t>
            </a:r>
            <a:r>
              <a:rPr lang="en-US" altLang="en-US" b="1" dirty="0">
                <a:latin typeface="Arial" charset="0"/>
                <a:cs typeface="Arial" charset="0"/>
              </a:rPr>
              <a:t>collider ring has been </a:t>
            </a:r>
            <a:r>
              <a:rPr lang="en-US" altLang="en-US" b="1" dirty="0" smtClean="0">
                <a:latin typeface="Arial" charset="0"/>
                <a:cs typeface="Arial" charset="0"/>
              </a:rPr>
              <a:t>completed</a:t>
            </a:r>
            <a:endParaRPr lang="en-US" altLang="en-US" b="1" dirty="0">
              <a:latin typeface="Arial" charset="0"/>
              <a:cs typeface="Arial" charset="0"/>
            </a:endParaRPr>
          </a:p>
          <a:p>
            <a:pPr lvl="1"/>
            <a:r>
              <a:rPr lang="en-US" altLang="en-US" b="1" dirty="0">
                <a:latin typeface="Arial" charset="0"/>
                <a:cs typeface="Arial" charset="0"/>
              </a:rPr>
              <a:t>m</a:t>
            </a:r>
            <a:r>
              <a:rPr lang="en-US" altLang="en-US" b="1" dirty="0" smtClean="0">
                <a:latin typeface="Arial" charset="0"/>
                <a:cs typeface="Arial" charset="0"/>
              </a:rPr>
              <a:t>eeting</a:t>
            </a:r>
            <a:r>
              <a:rPr lang="en-US" altLang="en-US" dirty="0" smtClean="0">
                <a:latin typeface="Arial" charset="0"/>
                <a:cs typeface="Arial" charset="0"/>
              </a:rPr>
              <a:t> all requirements on the beam parameters</a:t>
            </a:r>
          </a:p>
          <a:p>
            <a:pPr lvl="1"/>
            <a:r>
              <a:rPr lang="en-US" altLang="en-US" b="1" dirty="0" smtClean="0">
                <a:latin typeface="Arial" charset="0"/>
                <a:cs typeface="Arial" charset="0"/>
              </a:rPr>
              <a:t>incorporating</a:t>
            </a:r>
            <a:r>
              <a:rPr lang="en-US" altLang="en-US" dirty="0" smtClean="0">
                <a:latin typeface="Arial" charset="0"/>
                <a:cs typeface="Arial" charset="0"/>
              </a:rPr>
              <a:t> </a:t>
            </a:r>
            <a:r>
              <a:rPr lang="en-US" altLang="en-US" dirty="0">
                <a:latin typeface="Arial" charset="0"/>
                <a:cs typeface="Arial" charset="0"/>
              </a:rPr>
              <a:t>dedicated electron polarization and forward </a:t>
            </a:r>
            <a:r>
              <a:rPr lang="en-US" altLang="en-US" dirty="0" smtClean="0">
                <a:latin typeface="Arial" charset="0"/>
                <a:cs typeface="Arial" charset="0"/>
              </a:rPr>
              <a:t>detection design</a:t>
            </a:r>
          </a:p>
          <a:p>
            <a:pPr lvl="1"/>
            <a:r>
              <a:rPr lang="en-US" altLang="en-US" b="1" dirty="0" smtClean="0">
                <a:latin typeface="Arial" charset="0"/>
                <a:cs typeface="Arial" charset="0"/>
              </a:rPr>
              <a:t>accommodating</a:t>
            </a:r>
            <a:r>
              <a:rPr lang="en-US" altLang="en-US" dirty="0" smtClean="0">
                <a:latin typeface="Arial" charset="0"/>
                <a:cs typeface="Arial" charset="0"/>
              </a:rPr>
              <a:t> up to two detectors</a:t>
            </a:r>
            <a:endParaRPr lang="en-US" altLang="en-US" dirty="0">
              <a:latin typeface="Arial" charset="0"/>
              <a:cs typeface="Arial" charset="0"/>
            </a:endParaRPr>
          </a:p>
          <a:p>
            <a:pPr lvl="1"/>
            <a:r>
              <a:rPr lang="en-US" altLang="en-US" b="1" dirty="0">
                <a:latin typeface="Arial" charset="0"/>
                <a:cs typeface="Arial" charset="0"/>
              </a:rPr>
              <a:t>considering</a:t>
            </a:r>
            <a:r>
              <a:rPr lang="en-US" altLang="en-US" dirty="0">
                <a:latin typeface="Arial" charset="0"/>
                <a:cs typeface="Arial" charset="0"/>
              </a:rPr>
              <a:t> optics design for special elements, such as RF, etc.</a:t>
            </a:r>
          </a:p>
          <a:p>
            <a:pPr lvl="1"/>
            <a:r>
              <a:rPr lang="en-US" altLang="en-US" b="1" dirty="0" smtClean="0">
                <a:latin typeface="Arial" charset="0"/>
                <a:cs typeface="Arial" charset="0"/>
              </a:rPr>
              <a:t>Incorporating</a:t>
            </a:r>
            <a:r>
              <a:rPr lang="en-US" altLang="en-US" dirty="0" smtClean="0">
                <a:latin typeface="Arial" charset="0"/>
                <a:cs typeface="Arial" charset="0"/>
              </a:rPr>
              <a:t> provisions for correction of beam nonlinearity</a:t>
            </a:r>
            <a:endParaRPr lang="en-US" altLang="en-US" dirty="0">
              <a:latin typeface="Arial" charset="0"/>
              <a:cs typeface="Arial" charset="0"/>
            </a:endParaRPr>
          </a:p>
          <a:p>
            <a:pPr lvl="1"/>
            <a:r>
              <a:rPr lang="en-US" altLang="en-US" b="1" dirty="0" smtClean="0">
                <a:latin typeface="Arial" charset="0"/>
                <a:cs typeface="Arial" charset="0"/>
              </a:rPr>
              <a:t>using</a:t>
            </a:r>
            <a:r>
              <a:rPr lang="en-US" altLang="en-US" dirty="0" smtClean="0">
                <a:latin typeface="Arial" charset="0"/>
                <a:cs typeface="Arial" charset="0"/>
              </a:rPr>
              <a:t> </a:t>
            </a:r>
            <a:r>
              <a:rPr lang="en-US" altLang="en-US" dirty="0">
                <a:latin typeface="Arial" charset="0"/>
                <a:cs typeface="Arial" charset="0"/>
              </a:rPr>
              <a:t>the majority of PEP-II magnets </a:t>
            </a:r>
            <a:r>
              <a:rPr lang="en-US" altLang="en-US" dirty="0" smtClean="0">
                <a:latin typeface="Arial" charset="0"/>
                <a:cs typeface="Arial" charset="0"/>
              </a:rPr>
              <a:t>(and vacuum chamber)</a:t>
            </a:r>
            <a:endParaRPr lang="en-US" altLang="en-US" dirty="0">
              <a:latin typeface="Arial" charset="0"/>
              <a:cs typeface="Arial" charset="0"/>
            </a:endParaRPr>
          </a:p>
          <a:p>
            <a:pPr>
              <a:buSzPct val="100000"/>
            </a:pPr>
            <a:r>
              <a:rPr lang="en-US" altLang="en-US" b="1" dirty="0">
                <a:latin typeface="Arial" charset="0"/>
                <a:cs typeface="Arial" charset="0"/>
              </a:rPr>
              <a:t>To do:</a:t>
            </a:r>
          </a:p>
          <a:p>
            <a:pPr lvl="1"/>
            <a:r>
              <a:rPr lang="en-US" altLang="en-US" b="1" dirty="0">
                <a:latin typeface="Arial" charset="0"/>
                <a:cs typeface="Arial" charset="0"/>
              </a:rPr>
              <a:t>Optimization</a:t>
            </a:r>
            <a:r>
              <a:rPr lang="en-US" altLang="en-US" dirty="0">
                <a:latin typeface="Arial" charset="0"/>
                <a:cs typeface="Arial" charset="0"/>
              </a:rPr>
              <a:t> of the </a:t>
            </a:r>
            <a:r>
              <a:rPr lang="en-US" altLang="en-US" b="1" dirty="0">
                <a:latin typeface="Arial" charset="0"/>
                <a:cs typeface="Arial" charset="0"/>
              </a:rPr>
              <a:t>chromaticity compensation </a:t>
            </a:r>
            <a:r>
              <a:rPr lang="en-US" altLang="en-US" dirty="0">
                <a:latin typeface="Arial" charset="0"/>
                <a:cs typeface="Arial" charset="0"/>
              </a:rPr>
              <a:t>scheme</a:t>
            </a:r>
          </a:p>
          <a:p>
            <a:pPr lvl="1"/>
            <a:r>
              <a:rPr lang="en-US" altLang="en-US" dirty="0">
                <a:latin typeface="Arial" charset="0"/>
                <a:cs typeface="Arial" charset="0"/>
              </a:rPr>
              <a:t>Study of </a:t>
            </a:r>
            <a:r>
              <a:rPr lang="en-US" altLang="en-US" b="1" dirty="0">
                <a:latin typeface="Arial" charset="0"/>
                <a:cs typeface="Arial" charset="0"/>
              </a:rPr>
              <a:t>error sensitivity  </a:t>
            </a:r>
          </a:p>
          <a:p>
            <a:pPr lvl="1"/>
            <a:r>
              <a:rPr lang="en-US" altLang="en-US" b="1" dirty="0">
                <a:latin typeface="Arial" charset="0"/>
                <a:cs typeface="Arial" charset="0"/>
              </a:rPr>
              <a:t>Further optimization </a:t>
            </a:r>
            <a:r>
              <a:rPr lang="en-US" altLang="en-US" dirty="0">
                <a:latin typeface="Arial" charset="0"/>
                <a:cs typeface="Arial" charset="0"/>
              </a:rPr>
              <a:t>to obtain smaller emittance if </a:t>
            </a:r>
            <a:r>
              <a:rPr lang="en-US" altLang="en-US" dirty="0" smtClean="0">
                <a:latin typeface="Arial" charset="0"/>
                <a:cs typeface="Arial" charset="0"/>
              </a:rPr>
              <a:t>needed</a:t>
            </a:r>
          </a:p>
          <a:p>
            <a:pPr>
              <a:buSzTx/>
            </a:pPr>
            <a:r>
              <a:rPr lang="en-US" altLang="en-US" dirty="0" smtClean="0">
                <a:latin typeface="Arial" charset="0"/>
                <a:cs typeface="Arial" charset="0"/>
              </a:rPr>
              <a:t>Acknowledgements</a:t>
            </a:r>
            <a:endParaRPr lang="en-US" altLang="en-US" dirty="0">
              <a:latin typeface="Arial" charset="0"/>
              <a:cs typeface="Arial" charset="0"/>
            </a:endParaRPr>
          </a:p>
          <a:p>
            <a:pPr lvl="1" algn="just"/>
            <a:r>
              <a:rPr lang="en-US" altLang="en-US" dirty="0">
                <a:latin typeface="Arial" charset="0"/>
                <a:cs typeface="Arial" charset="0"/>
              </a:rPr>
              <a:t>A. </a:t>
            </a:r>
            <a:r>
              <a:rPr lang="en-US" altLang="en-US" dirty="0" err="1">
                <a:latin typeface="Arial" charset="0"/>
                <a:cs typeface="Arial" charset="0"/>
              </a:rPr>
              <a:t>Camsonne</a:t>
            </a:r>
            <a:r>
              <a:rPr lang="en-US" altLang="en-US" dirty="0">
                <a:latin typeface="Arial" charset="0"/>
                <a:cs typeface="Arial" charset="0"/>
              </a:rPr>
              <a:t>, D. Gaskell, Y.S. </a:t>
            </a:r>
            <a:r>
              <a:rPr lang="en-US" altLang="en-US" dirty="0" err="1">
                <a:latin typeface="Arial" charset="0"/>
                <a:cs typeface="Arial" charset="0"/>
              </a:rPr>
              <a:t>Derbenev</a:t>
            </a:r>
            <a:r>
              <a:rPr lang="en-US" altLang="en-US" dirty="0">
                <a:latin typeface="Arial" charset="0"/>
                <a:cs typeface="Arial" charset="0"/>
              </a:rPr>
              <a:t>, </a:t>
            </a:r>
            <a:r>
              <a:rPr lang="en-US" altLang="en-US" dirty="0" smtClean="0">
                <a:latin typeface="Arial" charset="0"/>
                <a:cs typeface="Arial" charset="0"/>
              </a:rPr>
              <a:t>J. </a:t>
            </a:r>
            <a:r>
              <a:rPr lang="en-US" altLang="en-US" dirty="0" err="1" smtClean="0">
                <a:latin typeface="Arial" charset="0"/>
                <a:cs typeface="Arial" charset="0"/>
              </a:rPr>
              <a:t>Grames</a:t>
            </a:r>
            <a:r>
              <a:rPr lang="en-US" altLang="en-US" dirty="0" smtClean="0">
                <a:latin typeface="Arial" charset="0"/>
                <a:cs typeface="Arial" charset="0"/>
              </a:rPr>
              <a:t>, J</a:t>
            </a:r>
            <a:r>
              <a:rPr lang="en-US" altLang="en-US" dirty="0">
                <a:latin typeface="Arial" charset="0"/>
                <a:cs typeface="Arial" charset="0"/>
              </a:rPr>
              <a:t>. </a:t>
            </a:r>
            <a:r>
              <a:rPr lang="en-US" altLang="en-US" dirty="0" err="1">
                <a:latin typeface="Arial" charset="0"/>
                <a:cs typeface="Arial" charset="0"/>
              </a:rPr>
              <a:t>Guo</a:t>
            </a:r>
            <a:r>
              <a:rPr lang="en-US" altLang="en-US" dirty="0">
                <a:latin typeface="Arial" charset="0"/>
                <a:cs typeface="Arial" charset="0"/>
              </a:rPr>
              <a:t>, </a:t>
            </a:r>
            <a:r>
              <a:rPr lang="en-US" altLang="en-US" dirty="0" smtClean="0">
                <a:latin typeface="Arial" charset="0"/>
                <a:cs typeface="Arial" charset="0"/>
              </a:rPr>
              <a:t>A. Hutton, L</a:t>
            </a:r>
            <a:r>
              <a:rPr lang="en-US" altLang="en-US" dirty="0">
                <a:latin typeface="Arial" charset="0"/>
                <a:cs typeface="Arial" charset="0"/>
              </a:rPr>
              <a:t>. Harwood, V.S. </a:t>
            </a:r>
            <a:r>
              <a:rPr lang="en-US" altLang="en-US" dirty="0" err="1">
                <a:latin typeface="Arial" charset="0"/>
                <a:cs typeface="Arial" charset="0"/>
              </a:rPr>
              <a:t>Morozov</a:t>
            </a:r>
            <a:r>
              <a:rPr lang="en-US" altLang="en-US" dirty="0">
                <a:latin typeface="Arial" charset="0"/>
                <a:cs typeface="Arial" charset="0"/>
              </a:rPr>
              <a:t>, P. </a:t>
            </a:r>
            <a:r>
              <a:rPr lang="en-US" altLang="en-US" dirty="0" err="1">
                <a:latin typeface="Arial" charset="0"/>
                <a:cs typeface="Arial" charset="0"/>
              </a:rPr>
              <a:t>Nadel-Turonski</a:t>
            </a:r>
            <a:r>
              <a:rPr lang="en-US" altLang="en-US" dirty="0">
                <a:latin typeface="Arial" charset="0"/>
                <a:cs typeface="Arial" charset="0"/>
              </a:rPr>
              <a:t>, F. </a:t>
            </a:r>
            <a:r>
              <a:rPr lang="en-US" altLang="en-US" dirty="0" err="1">
                <a:latin typeface="Arial" charset="0"/>
                <a:cs typeface="Arial" charset="0"/>
              </a:rPr>
              <a:t>Pilat</a:t>
            </a:r>
            <a:r>
              <a:rPr lang="en-US" altLang="en-US" dirty="0">
                <a:latin typeface="Arial" charset="0"/>
                <a:cs typeface="Arial" charset="0"/>
              </a:rPr>
              <a:t>, R. </a:t>
            </a:r>
            <a:r>
              <a:rPr lang="en-US" altLang="en-US" dirty="0" err="1">
                <a:latin typeface="Arial" charset="0"/>
                <a:cs typeface="Arial" charset="0"/>
              </a:rPr>
              <a:t>Rimmer</a:t>
            </a:r>
            <a:r>
              <a:rPr lang="en-US" altLang="en-US" dirty="0">
                <a:latin typeface="Arial" charset="0"/>
                <a:cs typeface="Arial" charset="0"/>
              </a:rPr>
              <a:t>, M. </a:t>
            </a:r>
            <a:r>
              <a:rPr lang="en-US" altLang="en-US" dirty="0" err="1">
                <a:latin typeface="Arial" charset="0"/>
                <a:cs typeface="Arial" charset="0"/>
              </a:rPr>
              <a:t>Poelker</a:t>
            </a:r>
            <a:r>
              <a:rPr lang="en-US" altLang="en-US" dirty="0">
                <a:latin typeface="Arial" charset="0"/>
                <a:cs typeface="Arial" charset="0"/>
              </a:rPr>
              <a:t>, R. Suleiman, H. Wang, S. Wang, Y. Zhang, – </a:t>
            </a:r>
            <a:r>
              <a:rPr lang="en-US" altLang="en-US" dirty="0" err="1">
                <a:latin typeface="Arial" charset="0"/>
                <a:cs typeface="Arial" charset="0"/>
              </a:rPr>
              <a:t>JLab</a:t>
            </a:r>
            <a:endParaRPr lang="en-US" altLang="en-US" dirty="0">
              <a:latin typeface="Arial" charset="0"/>
              <a:cs typeface="Arial" charset="0"/>
            </a:endParaRP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M</a:t>
            </a:r>
            <a:r>
              <a:rPr lang="en-US" altLang="en-US" dirty="0">
                <a:latin typeface="Arial" charset="0"/>
                <a:cs typeface="Arial" charset="0"/>
              </a:rPr>
              <a:t>. </a:t>
            </a:r>
            <a:r>
              <a:rPr lang="en-US" altLang="en-US" dirty="0" smtClean="0">
                <a:latin typeface="Arial" charset="0"/>
                <a:cs typeface="Arial" charset="0"/>
              </a:rPr>
              <a:t>Sullivan, </a:t>
            </a:r>
            <a:r>
              <a:rPr lang="en-US" altLang="en-US" dirty="0">
                <a:latin typeface="Arial" charset="0"/>
                <a:cs typeface="Arial" charset="0"/>
              </a:rPr>
              <a:t>U. </a:t>
            </a:r>
            <a:r>
              <a:rPr lang="en-US" altLang="en-US" dirty="0" err="1" smtClean="0">
                <a:latin typeface="Arial" charset="0"/>
                <a:cs typeface="Arial" charset="0"/>
              </a:rPr>
              <a:t>Wienands</a:t>
            </a:r>
            <a:r>
              <a:rPr lang="en-US" altLang="en-US" dirty="0" smtClean="0">
                <a:latin typeface="Arial" charset="0"/>
                <a:cs typeface="Arial" charset="0"/>
              </a:rPr>
              <a:t> </a:t>
            </a:r>
            <a:r>
              <a:rPr lang="en-US" altLang="en-US" dirty="0">
                <a:latin typeface="Arial" charset="0"/>
                <a:cs typeface="Arial" charset="0"/>
                <a:sym typeface="Symbol" pitchFamily="18" charset="2"/>
              </a:rPr>
              <a:t>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smtClean="0">
                <a:latin typeface="Arial" charset="0"/>
                <a:cs typeface="Arial" charset="0"/>
              </a:rPr>
              <a:t>SLAC</a:t>
            </a:r>
            <a:endParaRPr lang="en-US" altLang="en-US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44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914400" y="2438400"/>
            <a:ext cx="7391400" cy="21336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altLang="en-US" sz="3600" b="1" i="1" dirty="0" smtClean="0">
                <a:latin typeface="Arial" charset="0"/>
                <a:cs typeface="Arial" charset="0"/>
              </a:rPr>
              <a:t>Thank You for Your Attention !</a:t>
            </a:r>
          </a:p>
        </p:txBody>
      </p:sp>
    </p:spTree>
    <p:extLst>
      <p:ext uri="{BB962C8B-B14F-4D97-AF65-F5344CB8AC3E}">
        <p14:creationId xmlns:p14="http://schemas.microsoft.com/office/powerpoint/2010/main" val="338141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914400" y="2438400"/>
            <a:ext cx="7391400" cy="21336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altLang="en-US" sz="3600" b="1" i="1" dirty="0" smtClean="0">
                <a:latin typeface="Arial" charset="0"/>
                <a:cs typeface="Arial" charset="0"/>
              </a:rPr>
              <a:t>Back Up</a:t>
            </a:r>
          </a:p>
        </p:txBody>
      </p:sp>
    </p:spTree>
    <p:extLst>
      <p:ext uri="{BB962C8B-B14F-4D97-AF65-F5344CB8AC3E}">
        <p14:creationId xmlns:p14="http://schemas.microsoft.com/office/powerpoint/2010/main" val="40816190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charset="0"/>
                <a:cs typeface="Arial" charset="0"/>
              </a:rPr>
              <a:t>Magnet Inventory of PEP-II 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3745" y="1444383"/>
            <a:ext cx="3774558" cy="4467341"/>
          </a:xfrm>
        </p:spPr>
        <p:txBody>
          <a:bodyPr/>
          <a:lstStyle/>
          <a:p>
            <a:r>
              <a:rPr lang="en-US" sz="1600" dirty="0" smtClean="0"/>
              <a:t>Table from </a:t>
            </a:r>
            <a:r>
              <a:rPr lang="en-US" altLang="en-US" sz="1600" i="1" dirty="0" err="1">
                <a:latin typeface="Arial" charset="0"/>
                <a:cs typeface="Arial" charset="0"/>
              </a:rPr>
              <a:t>SuperB</a:t>
            </a:r>
            <a:r>
              <a:rPr lang="en-US" altLang="en-US" sz="1600" i="1" dirty="0">
                <a:latin typeface="Arial" charset="0"/>
                <a:cs typeface="Arial" charset="0"/>
              </a:rPr>
              <a:t> CDR, March </a:t>
            </a:r>
            <a:r>
              <a:rPr lang="en-US" altLang="en-US" sz="1600" i="1" dirty="0" smtClean="0">
                <a:latin typeface="Arial" charset="0"/>
                <a:cs typeface="Arial" charset="0"/>
              </a:rPr>
              <a:t>2007</a:t>
            </a:r>
          </a:p>
          <a:p>
            <a:endParaRPr lang="en-US" sz="1600" dirty="0">
              <a:latin typeface="Arial" charset="0"/>
              <a:cs typeface="Arial" charset="0"/>
            </a:endParaRPr>
          </a:p>
          <a:p>
            <a:r>
              <a:rPr lang="en-US" sz="1600" dirty="0" smtClean="0">
                <a:latin typeface="Arial" charset="0"/>
                <a:cs typeface="Arial" charset="0"/>
              </a:rPr>
              <a:t>Dipole </a:t>
            </a:r>
            <a:r>
              <a:rPr lang="en-US" altLang="en-US" sz="1600" dirty="0">
                <a:latin typeface="Arial" charset="0"/>
                <a:cs typeface="Arial" charset="0"/>
              </a:rPr>
              <a:t>field can achieve 0.363 T because it was designed for PEP 18 </a:t>
            </a:r>
            <a:r>
              <a:rPr lang="en-US" altLang="en-US" sz="1600" dirty="0" err="1">
                <a:latin typeface="Arial" charset="0"/>
                <a:cs typeface="Arial" charset="0"/>
              </a:rPr>
              <a:t>GeV</a:t>
            </a:r>
            <a:r>
              <a:rPr lang="en-US" altLang="en-US" sz="1600" dirty="0">
                <a:latin typeface="Arial" charset="0"/>
                <a:cs typeface="Arial" charset="0"/>
              </a:rPr>
              <a:t> electron </a:t>
            </a:r>
            <a:r>
              <a:rPr lang="en-US" altLang="en-US" sz="1600" dirty="0" smtClean="0">
                <a:latin typeface="Arial" charset="0"/>
                <a:cs typeface="Arial" charset="0"/>
              </a:rPr>
              <a:t>beam</a:t>
            </a:r>
          </a:p>
          <a:p>
            <a:endParaRPr lang="en-US" sz="1600" dirty="0">
              <a:latin typeface="Arial" charset="0"/>
              <a:cs typeface="Arial" charset="0"/>
            </a:endParaRPr>
          </a:p>
          <a:p>
            <a:r>
              <a:rPr lang="en-US" altLang="en-US" sz="1600" dirty="0" smtClean="0">
                <a:latin typeface="Arial" charset="0"/>
                <a:cs typeface="Arial" charset="0"/>
              </a:rPr>
              <a:t>Quadrupoles </a:t>
            </a:r>
            <a:r>
              <a:rPr lang="en-US" altLang="en-US" sz="1600" dirty="0">
                <a:latin typeface="Arial" charset="0"/>
                <a:cs typeface="Arial" charset="0"/>
              </a:rPr>
              <a:t>and sextupoles are used in the MEIC arc and straight FODOs and some matching sections </a:t>
            </a:r>
          </a:p>
          <a:p>
            <a:endParaRPr lang="en-US" sz="1600" dirty="0" smtClean="0"/>
          </a:p>
          <a:p>
            <a:r>
              <a:rPr lang="en-US" altLang="en-US" sz="1600" dirty="0">
                <a:latin typeface="Arial" charset="0"/>
                <a:cs typeface="Arial" charset="0"/>
              </a:rPr>
              <a:t>Sextupoles strength can run up to 600 T/m</a:t>
            </a:r>
            <a:r>
              <a:rPr lang="en-US" altLang="en-US" sz="1600" baseline="30000" dirty="0">
                <a:latin typeface="Arial" charset="0"/>
                <a:cs typeface="Arial" charset="0"/>
              </a:rPr>
              <a:t>2</a:t>
            </a:r>
            <a:r>
              <a:rPr lang="en-US" altLang="en-US" sz="1600" dirty="0">
                <a:latin typeface="Arial" charset="0"/>
                <a:cs typeface="Arial" charset="0"/>
              </a:rPr>
              <a:t> run in PEP (</a:t>
            </a:r>
            <a:r>
              <a:rPr lang="en-US" altLang="en-US" sz="1600" i="1" dirty="0">
                <a:latin typeface="Arial" charset="0"/>
                <a:cs typeface="Arial" charset="0"/>
              </a:rPr>
              <a:t>J.R. Rees, SLAC-PUB-1911</a:t>
            </a:r>
            <a:r>
              <a:rPr lang="en-US" altLang="en-US" sz="1600" dirty="0">
                <a:latin typeface="Arial" charset="0"/>
                <a:cs typeface="Arial" charset="0"/>
              </a:rPr>
              <a:t>) </a:t>
            </a:r>
          </a:p>
          <a:p>
            <a:pPr marL="0" indent="0">
              <a:buNone/>
            </a:pPr>
            <a:endParaRPr lang="en-US" sz="1600" dirty="0"/>
          </a:p>
        </p:txBody>
      </p:sp>
      <p:grpSp>
        <p:nvGrpSpPr>
          <p:cNvPr id="29" name="Group 28"/>
          <p:cNvGrpSpPr/>
          <p:nvPr/>
        </p:nvGrpSpPr>
        <p:grpSpPr>
          <a:xfrm>
            <a:off x="76200" y="873125"/>
            <a:ext cx="5087938" cy="5562600"/>
            <a:chOff x="76200" y="873125"/>
            <a:chExt cx="5087938" cy="5562600"/>
          </a:xfrm>
        </p:grpSpPr>
        <p:grpSp>
          <p:nvGrpSpPr>
            <p:cNvPr id="4" name="Group 1"/>
            <p:cNvGrpSpPr>
              <a:grpSpLocks/>
            </p:cNvGrpSpPr>
            <p:nvPr/>
          </p:nvGrpSpPr>
          <p:grpSpPr bwMode="auto">
            <a:xfrm>
              <a:off x="76200" y="873125"/>
              <a:ext cx="5087938" cy="5562600"/>
              <a:chOff x="76200" y="873125"/>
              <a:chExt cx="5087938" cy="5562600"/>
            </a:xfrm>
          </p:grpSpPr>
          <p:grpSp>
            <p:nvGrpSpPr>
              <p:cNvPr id="5" name="Group 4"/>
              <p:cNvGrpSpPr>
                <a:grpSpLocks/>
              </p:cNvGrpSpPr>
              <p:nvPr/>
            </p:nvGrpSpPr>
            <p:grpSpPr bwMode="auto">
              <a:xfrm>
                <a:off x="76200" y="873125"/>
                <a:ext cx="5087938" cy="5562600"/>
                <a:chOff x="169332" y="873454"/>
                <a:chExt cx="5088468" cy="5562602"/>
              </a:xfrm>
            </p:grpSpPr>
            <p:pic>
              <p:nvPicPr>
                <p:cNvPr id="23" name="Picture 3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8600" y="873454"/>
                  <a:ext cx="5029200" cy="11755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4" name="Picture 4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97580" y="2092654"/>
                  <a:ext cx="5029200" cy="22897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5" name="Picture 5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97067" y="4434811"/>
                  <a:ext cx="5029200" cy="7242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6" name="Picture 6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9332" y="5183848"/>
                  <a:ext cx="5029200" cy="12522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cxnSp>
            <p:nvCxnSpPr>
              <p:cNvPr id="6" name="Straight Connector 6"/>
              <p:cNvCxnSpPr>
                <a:cxnSpLocks noChangeShapeType="1"/>
              </p:cNvCxnSpPr>
              <p:nvPr/>
            </p:nvCxnSpPr>
            <p:spPr bwMode="auto">
              <a:xfrm>
                <a:off x="1189037" y="1787525"/>
                <a:ext cx="366713" cy="0"/>
              </a:xfrm>
              <a:prstGeom prst="line">
                <a:avLst/>
              </a:prstGeom>
              <a:noFill/>
              <a:ln w="22225" algn="ctr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" name="Straight Connector 12"/>
              <p:cNvCxnSpPr>
                <a:cxnSpLocks noChangeShapeType="1"/>
              </p:cNvCxnSpPr>
              <p:nvPr/>
            </p:nvCxnSpPr>
            <p:spPr bwMode="auto">
              <a:xfrm>
                <a:off x="4618038" y="1787525"/>
                <a:ext cx="366713" cy="0"/>
              </a:xfrm>
              <a:prstGeom prst="line">
                <a:avLst/>
              </a:prstGeom>
              <a:noFill/>
              <a:ln w="22225" algn="ctr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" name="Straight Connector 13"/>
              <p:cNvCxnSpPr>
                <a:cxnSpLocks noChangeShapeType="1"/>
              </p:cNvCxnSpPr>
              <p:nvPr/>
            </p:nvCxnSpPr>
            <p:spPr bwMode="auto">
              <a:xfrm>
                <a:off x="1187450" y="2819400"/>
                <a:ext cx="366712" cy="0"/>
              </a:xfrm>
              <a:prstGeom prst="line">
                <a:avLst/>
              </a:prstGeom>
              <a:noFill/>
              <a:ln w="22225" algn="ctr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" name="Straight Connector 14"/>
              <p:cNvCxnSpPr>
                <a:cxnSpLocks noChangeShapeType="1"/>
              </p:cNvCxnSpPr>
              <p:nvPr/>
            </p:nvCxnSpPr>
            <p:spPr bwMode="auto">
              <a:xfrm>
                <a:off x="1181100" y="3254375"/>
                <a:ext cx="366712" cy="0"/>
              </a:xfrm>
              <a:prstGeom prst="line">
                <a:avLst/>
              </a:prstGeom>
              <a:noFill/>
              <a:ln w="22225" algn="ctr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" name="Straight Connector 15"/>
              <p:cNvCxnSpPr>
                <a:cxnSpLocks noChangeShapeType="1"/>
              </p:cNvCxnSpPr>
              <p:nvPr/>
            </p:nvCxnSpPr>
            <p:spPr bwMode="auto">
              <a:xfrm>
                <a:off x="4618038" y="2819400"/>
                <a:ext cx="366713" cy="0"/>
              </a:xfrm>
              <a:prstGeom prst="line">
                <a:avLst/>
              </a:prstGeom>
              <a:noFill/>
              <a:ln w="22225" algn="ctr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" name="Straight Connector 16"/>
              <p:cNvCxnSpPr>
                <a:cxnSpLocks noChangeShapeType="1"/>
              </p:cNvCxnSpPr>
              <p:nvPr/>
            </p:nvCxnSpPr>
            <p:spPr bwMode="auto">
              <a:xfrm>
                <a:off x="4597401" y="3262313"/>
                <a:ext cx="365125" cy="0"/>
              </a:xfrm>
              <a:prstGeom prst="line">
                <a:avLst/>
              </a:prstGeom>
              <a:noFill/>
              <a:ln w="22225" algn="ctr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" name="Straight Connector 17"/>
              <p:cNvCxnSpPr>
                <a:cxnSpLocks noChangeShapeType="1"/>
              </p:cNvCxnSpPr>
              <p:nvPr/>
            </p:nvCxnSpPr>
            <p:spPr bwMode="auto">
              <a:xfrm>
                <a:off x="1152525" y="5181600"/>
                <a:ext cx="366712" cy="0"/>
              </a:xfrm>
              <a:prstGeom prst="line">
                <a:avLst/>
              </a:prstGeom>
              <a:noFill/>
              <a:ln w="22225" algn="ctr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" name="Straight Connector 18"/>
              <p:cNvCxnSpPr>
                <a:cxnSpLocks noChangeShapeType="1"/>
              </p:cNvCxnSpPr>
              <p:nvPr/>
            </p:nvCxnSpPr>
            <p:spPr bwMode="auto">
              <a:xfrm>
                <a:off x="4589463" y="5181600"/>
                <a:ext cx="365125" cy="0"/>
              </a:xfrm>
              <a:prstGeom prst="line">
                <a:avLst/>
              </a:prstGeom>
              <a:noFill/>
              <a:ln w="22225" algn="ctr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" name="Straight Connector 19"/>
              <p:cNvCxnSpPr>
                <a:cxnSpLocks noChangeShapeType="1"/>
              </p:cNvCxnSpPr>
              <p:nvPr/>
            </p:nvCxnSpPr>
            <p:spPr bwMode="auto">
              <a:xfrm>
                <a:off x="1160462" y="5929313"/>
                <a:ext cx="366713" cy="0"/>
              </a:xfrm>
              <a:prstGeom prst="line">
                <a:avLst/>
              </a:prstGeom>
              <a:noFill/>
              <a:ln w="22225" algn="ctr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" name="Straight Connector 20"/>
              <p:cNvCxnSpPr>
                <a:cxnSpLocks noChangeShapeType="1"/>
              </p:cNvCxnSpPr>
              <p:nvPr/>
            </p:nvCxnSpPr>
            <p:spPr bwMode="auto">
              <a:xfrm>
                <a:off x="1144587" y="6122988"/>
                <a:ext cx="366713" cy="0"/>
              </a:xfrm>
              <a:prstGeom prst="line">
                <a:avLst/>
              </a:prstGeom>
              <a:noFill/>
              <a:ln w="22225" algn="ctr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6" name="Straight Connector 21"/>
              <p:cNvCxnSpPr>
                <a:cxnSpLocks noChangeShapeType="1"/>
              </p:cNvCxnSpPr>
              <p:nvPr/>
            </p:nvCxnSpPr>
            <p:spPr bwMode="auto">
              <a:xfrm>
                <a:off x="4570413" y="5908675"/>
                <a:ext cx="365125" cy="0"/>
              </a:xfrm>
              <a:prstGeom prst="line">
                <a:avLst/>
              </a:prstGeom>
              <a:noFill/>
              <a:ln w="22225" algn="ctr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7" name="Straight Connector 22"/>
              <p:cNvCxnSpPr>
                <a:cxnSpLocks noChangeShapeType="1"/>
              </p:cNvCxnSpPr>
              <p:nvPr/>
            </p:nvCxnSpPr>
            <p:spPr bwMode="auto">
              <a:xfrm>
                <a:off x="4570413" y="6145213"/>
                <a:ext cx="365125" cy="0"/>
              </a:xfrm>
              <a:prstGeom prst="line">
                <a:avLst/>
              </a:prstGeom>
              <a:noFill/>
              <a:ln w="22225" algn="ctr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8" name="Straight Connector 23"/>
              <p:cNvCxnSpPr>
                <a:cxnSpLocks noChangeShapeType="1"/>
              </p:cNvCxnSpPr>
              <p:nvPr/>
            </p:nvCxnSpPr>
            <p:spPr bwMode="auto">
              <a:xfrm>
                <a:off x="2447925" y="1801813"/>
                <a:ext cx="366712" cy="0"/>
              </a:xfrm>
              <a:prstGeom prst="line">
                <a:avLst/>
              </a:prstGeom>
              <a:noFill/>
              <a:ln w="22225" algn="ctr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9" name="Straight Connector 24"/>
              <p:cNvCxnSpPr>
                <a:cxnSpLocks noChangeShapeType="1"/>
              </p:cNvCxnSpPr>
              <p:nvPr/>
            </p:nvCxnSpPr>
            <p:spPr bwMode="auto">
              <a:xfrm>
                <a:off x="2462212" y="2819400"/>
                <a:ext cx="365125" cy="0"/>
              </a:xfrm>
              <a:prstGeom prst="line">
                <a:avLst/>
              </a:prstGeom>
              <a:noFill/>
              <a:ln w="22225" algn="ctr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" name="Straight Connector 25"/>
              <p:cNvCxnSpPr>
                <a:cxnSpLocks noChangeShapeType="1"/>
              </p:cNvCxnSpPr>
              <p:nvPr/>
            </p:nvCxnSpPr>
            <p:spPr bwMode="auto">
              <a:xfrm>
                <a:off x="2482850" y="3276600"/>
                <a:ext cx="366712" cy="0"/>
              </a:xfrm>
              <a:prstGeom prst="line">
                <a:avLst/>
              </a:prstGeom>
              <a:noFill/>
              <a:ln w="22225" algn="ctr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" name="Straight Connector 26"/>
              <p:cNvCxnSpPr>
                <a:cxnSpLocks noChangeShapeType="1"/>
              </p:cNvCxnSpPr>
              <p:nvPr/>
            </p:nvCxnSpPr>
            <p:spPr bwMode="auto">
              <a:xfrm>
                <a:off x="1147762" y="6338888"/>
                <a:ext cx="365125" cy="0"/>
              </a:xfrm>
              <a:prstGeom prst="line">
                <a:avLst/>
              </a:prstGeom>
              <a:noFill/>
              <a:ln w="22225" algn="ctr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" name="Straight Connector 22"/>
              <p:cNvCxnSpPr>
                <a:cxnSpLocks noChangeShapeType="1"/>
              </p:cNvCxnSpPr>
              <p:nvPr/>
            </p:nvCxnSpPr>
            <p:spPr bwMode="auto">
              <a:xfrm>
                <a:off x="4572000" y="6338557"/>
                <a:ext cx="365125" cy="0"/>
              </a:xfrm>
              <a:prstGeom prst="line">
                <a:avLst/>
              </a:prstGeom>
              <a:noFill/>
              <a:ln w="22225" algn="ctr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28" name="Straight Connector 25"/>
            <p:cNvCxnSpPr>
              <a:cxnSpLocks noChangeShapeType="1"/>
            </p:cNvCxnSpPr>
            <p:nvPr/>
          </p:nvCxnSpPr>
          <p:spPr bwMode="auto">
            <a:xfrm>
              <a:off x="2471356" y="5180078"/>
              <a:ext cx="366712" cy="0"/>
            </a:xfrm>
            <a:prstGeom prst="line">
              <a:avLst/>
            </a:prstGeom>
            <a:noFill/>
            <a:ln w="2222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13432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charset="0"/>
                <a:cs typeface="Arial" charset="0"/>
              </a:rPr>
              <a:t>Damping </a:t>
            </a:r>
            <a:r>
              <a:rPr lang="en-US" altLang="en-US" dirty="0" smtClean="0">
                <a:latin typeface="Arial" charset="0"/>
                <a:cs typeface="Arial" charset="0"/>
              </a:rPr>
              <a:t>Wigglers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5143E2-8B5C-420F-B773-4C0D976E94BC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 bwMode="auto">
          <a:xfrm>
            <a:off x="3061778" y="762000"/>
            <a:ext cx="6082222" cy="2530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50000"/>
              <a:buFontTx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Tx/>
              <a:defRPr/>
            </a:pPr>
            <a:r>
              <a:rPr lang="en-US" altLang="en-US" sz="1600" kern="0" dirty="0" smtClean="0">
                <a:latin typeface="Arial" charset="0"/>
                <a:ea typeface="ＭＳ Ｐゴシック" pitchFamily="34" charset="-128"/>
                <a:cs typeface="Arial" charset="0"/>
              </a:rPr>
              <a:t>Damping wigglers in the dispersion-free straight </a:t>
            </a:r>
          </a:p>
          <a:p>
            <a:pPr lvl="1">
              <a:defRPr/>
            </a:pPr>
            <a:r>
              <a:rPr lang="en-US" altLang="en-US" sz="1500" kern="0" dirty="0" smtClean="0">
                <a:latin typeface="Arial" charset="0"/>
                <a:ea typeface="ＭＳ Ｐゴシック" pitchFamily="34" charset="-128"/>
                <a:cs typeface="Arial" charset="0"/>
              </a:rPr>
              <a:t>Each damping wiggler has nine 0.1m-long and two 0.05m-long 1.6 T dipoles (alternate horizontally-deflecting fields)</a:t>
            </a:r>
          </a:p>
          <a:p>
            <a:pPr lvl="1">
              <a:defRPr/>
            </a:pPr>
            <a:r>
              <a:rPr lang="en-US" altLang="en-US" sz="1500" kern="0" dirty="0">
                <a:solidFill>
                  <a:srgbClr val="FF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6</a:t>
            </a:r>
            <a:r>
              <a:rPr lang="en-US" altLang="en-US" sz="1500" kern="0" dirty="0" smtClean="0">
                <a:latin typeface="Arial" charset="0"/>
                <a:ea typeface="ＭＳ Ｐゴシック" pitchFamily="34" charset="-128"/>
                <a:cs typeface="Arial" charset="0"/>
              </a:rPr>
              <a:t> damping wigglers in 3 straight FODOs lower the emittance by a factor of 2 at 5 GeV (from </a:t>
            </a:r>
            <a:r>
              <a:rPr lang="en-US" altLang="en-US" sz="1500" kern="0" dirty="0" smtClean="0">
                <a:solidFill>
                  <a:srgbClr val="FF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138</a:t>
            </a:r>
            <a:r>
              <a:rPr lang="en-US" altLang="en-US" sz="1500" kern="0" dirty="0" smtClean="0">
                <a:latin typeface="Arial" charset="0"/>
                <a:ea typeface="ＭＳ Ｐゴシック" pitchFamily="34" charset="-128"/>
                <a:cs typeface="Arial" charset="0"/>
              </a:rPr>
              <a:t> to </a:t>
            </a:r>
            <a:r>
              <a:rPr lang="en-US" altLang="en-US" sz="1500" kern="0" dirty="0" smtClean="0">
                <a:solidFill>
                  <a:srgbClr val="FF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69</a:t>
            </a:r>
            <a:r>
              <a:rPr lang="en-US" altLang="en-US" sz="1500" kern="0" dirty="0" smtClean="0">
                <a:latin typeface="Arial" charset="0"/>
                <a:ea typeface="ＭＳ Ｐゴシック" pitchFamily="34" charset="-128"/>
                <a:cs typeface="Arial" charset="0"/>
              </a:rPr>
              <a:t> um)</a:t>
            </a:r>
          </a:p>
          <a:p>
            <a:pPr lvl="1">
              <a:defRPr/>
            </a:pPr>
            <a:r>
              <a:rPr lang="en-US" altLang="en-US" sz="1500" kern="0" dirty="0" smtClean="0">
                <a:latin typeface="Arial" charset="0"/>
                <a:ea typeface="ＭＳ Ｐゴシック" pitchFamily="34" charset="-128"/>
                <a:cs typeface="Arial" charset="0"/>
              </a:rPr>
              <a:t>Total radiation power is 5.5 MW, with 3 MW from 6 wigglers</a:t>
            </a:r>
          </a:p>
          <a:p>
            <a:pPr lvl="1">
              <a:defRPr/>
            </a:pPr>
            <a:r>
              <a:rPr lang="en-US" altLang="en-US" sz="1500" kern="0" dirty="0" smtClean="0">
                <a:latin typeface="Arial" charset="0"/>
                <a:ea typeface="ＭＳ Ｐゴシック" pitchFamily="34" charset="-128"/>
                <a:cs typeface="Arial" charset="0"/>
              </a:rPr>
              <a:t>6 quads are used to match the lattice functions to the rest of the ring</a:t>
            </a:r>
          </a:p>
          <a:p>
            <a:pPr lvl="1">
              <a:defRPr/>
            </a:pPr>
            <a:r>
              <a:rPr lang="en-US" altLang="en-US" sz="1500" kern="0" dirty="0" smtClean="0">
                <a:latin typeface="Arial" charset="0"/>
                <a:ea typeface="ＭＳ Ｐゴシック" pitchFamily="34" charset="-128"/>
                <a:cs typeface="Arial" charset="0"/>
              </a:rPr>
              <a:t>Number of wiggler sections can be adjusted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0" y="816935"/>
            <a:ext cx="8991600" cy="5623738"/>
            <a:chOff x="0" y="816935"/>
            <a:chExt cx="8991600" cy="5623738"/>
          </a:xfrm>
        </p:grpSpPr>
        <p:cxnSp>
          <p:nvCxnSpPr>
            <p:cNvPr id="25" name="Straight Arrow Connector 24"/>
            <p:cNvCxnSpPr/>
            <p:nvPr/>
          </p:nvCxnSpPr>
          <p:spPr bwMode="auto">
            <a:xfrm>
              <a:off x="1589567" y="3240275"/>
              <a:ext cx="0" cy="496542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6" name="Right Brace 25"/>
            <p:cNvSpPr/>
            <p:nvPr/>
          </p:nvSpPr>
          <p:spPr bwMode="auto">
            <a:xfrm rot="16200000">
              <a:off x="2115958" y="2835688"/>
              <a:ext cx="272900" cy="1609216"/>
            </a:xfrm>
            <a:prstGeom prst="rightBrace">
              <a:avLst>
                <a:gd name="adj1" fmla="val 40891"/>
                <a:gd name="adj2" fmla="val 5000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27" name="Right Brace 26"/>
            <p:cNvSpPr/>
            <p:nvPr/>
          </p:nvSpPr>
          <p:spPr bwMode="auto">
            <a:xfrm rot="16200000">
              <a:off x="7126699" y="3336365"/>
              <a:ext cx="205034" cy="470055"/>
            </a:xfrm>
            <a:prstGeom prst="rightBrace">
              <a:avLst>
                <a:gd name="adj1" fmla="val 40891"/>
                <a:gd name="adj2" fmla="val 5000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cxnSp>
          <p:nvCxnSpPr>
            <p:cNvPr id="30" name="Straight Connector 29"/>
            <p:cNvCxnSpPr/>
            <p:nvPr/>
          </p:nvCxnSpPr>
          <p:spPr bwMode="auto">
            <a:xfrm flipV="1">
              <a:off x="2438400" y="3273410"/>
              <a:ext cx="1" cy="30799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Straight Arrow Connector 31"/>
            <p:cNvCxnSpPr/>
            <p:nvPr/>
          </p:nvCxnSpPr>
          <p:spPr bwMode="auto">
            <a:xfrm>
              <a:off x="7239000" y="3263616"/>
              <a:ext cx="1" cy="213009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" name="TextBox 32"/>
            <p:cNvSpPr txBox="1"/>
            <p:nvPr/>
          </p:nvSpPr>
          <p:spPr>
            <a:xfrm rot="16200000">
              <a:off x="477989" y="4779850"/>
              <a:ext cx="9006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ym typeface="Symbol"/>
                </a:rPr>
                <a:t></a:t>
              </a:r>
              <a:r>
                <a:rPr lang="en-US" sz="1200" baseline="-25000" dirty="0" smtClean="0">
                  <a:sym typeface="Symbol"/>
                </a:rPr>
                <a:t>x</a:t>
              </a:r>
              <a:r>
                <a:rPr lang="en-US" sz="1200" dirty="0" smtClean="0">
                  <a:sym typeface="Symbol"/>
                </a:rPr>
                <a:t>, </a:t>
              </a:r>
              <a:r>
                <a:rPr lang="en-US" sz="1200" baseline="-25000" dirty="0" smtClean="0">
                  <a:sym typeface="Symbol"/>
                </a:rPr>
                <a:t>y</a:t>
              </a:r>
              <a:r>
                <a:rPr lang="en-US" sz="1200" dirty="0" smtClean="0">
                  <a:sym typeface="Symbol"/>
                </a:rPr>
                <a:t> (m) </a:t>
              </a:r>
              <a:endParaRPr lang="en-US" sz="1200" dirty="0"/>
            </a:p>
          </p:txBody>
        </p:sp>
        <p:sp>
          <p:nvSpPr>
            <p:cNvPr id="34" name="TextBox 33"/>
            <p:cNvSpPr txBox="1"/>
            <p:nvPr/>
          </p:nvSpPr>
          <p:spPr>
            <a:xfrm rot="16200000">
              <a:off x="3772561" y="4726836"/>
              <a:ext cx="11694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>
                  <a:sym typeface="Symbol"/>
                </a:rPr>
                <a:t>D</a:t>
              </a:r>
              <a:r>
                <a:rPr lang="en-US" sz="1200" baseline="-25000" dirty="0" err="1" smtClean="0">
                  <a:sym typeface="Symbol"/>
                </a:rPr>
                <a:t>x</a:t>
              </a:r>
              <a:r>
                <a:rPr lang="en-US" sz="1200" dirty="0" smtClean="0">
                  <a:sym typeface="Symbol"/>
                </a:rPr>
                <a:t> (*10</a:t>
              </a:r>
              <a:r>
                <a:rPr lang="en-US" sz="1200" baseline="30000" dirty="0" smtClean="0">
                  <a:sym typeface="Symbol"/>
                </a:rPr>
                <a:t>-3</a:t>
              </a:r>
              <a:r>
                <a:rPr lang="en-US" sz="1200" dirty="0" smtClean="0">
                  <a:sym typeface="Symbol"/>
                </a:rPr>
                <a:t>m ) </a:t>
              </a:r>
              <a:endParaRPr lang="en-US" sz="1200" dirty="0"/>
            </a:p>
          </p:txBody>
        </p:sp>
        <p:sp>
          <p:nvSpPr>
            <p:cNvPr id="35" name="TextBox 34"/>
            <p:cNvSpPr txBox="1"/>
            <p:nvPr/>
          </p:nvSpPr>
          <p:spPr>
            <a:xfrm rot="16200000">
              <a:off x="4869789" y="4708863"/>
              <a:ext cx="9006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ym typeface="Symbol"/>
                </a:rPr>
                <a:t></a:t>
              </a:r>
              <a:r>
                <a:rPr lang="en-US" sz="1200" baseline="-25000" dirty="0" smtClean="0">
                  <a:sym typeface="Symbol"/>
                </a:rPr>
                <a:t>x</a:t>
              </a:r>
              <a:r>
                <a:rPr lang="en-US" sz="1200" dirty="0" smtClean="0">
                  <a:sym typeface="Symbol"/>
                </a:rPr>
                <a:t>, </a:t>
              </a:r>
              <a:r>
                <a:rPr lang="en-US" sz="1200" baseline="-25000" dirty="0" smtClean="0">
                  <a:sym typeface="Symbol"/>
                </a:rPr>
                <a:t>y</a:t>
              </a:r>
              <a:r>
                <a:rPr lang="en-US" sz="1200" dirty="0" smtClean="0">
                  <a:sym typeface="Symbol"/>
                </a:rPr>
                <a:t> (m) </a:t>
              </a:r>
              <a:endParaRPr lang="en-US" sz="1200" dirty="0"/>
            </a:p>
          </p:txBody>
        </p:sp>
        <p:sp>
          <p:nvSpPr>
            <p:cNvPr id="36" name="TextBox 35"/>
            <p:cNvSpPr txBox="1"/>
            <p:nvPr/>
          </p:nvSpPr>
          <p:spPr>
            <a:xfrm rot="16200000">
              <a:off x="8268361" y="4655849"/>
              <a:ext cx="11694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>
                  <a:sym typeface="Symbol"/>
                </a:rPr>
                <a:t>D</a:t>
              </a:r>
              <a:r>
                <a:rPr lang="en-US" sz="1200" baseline="-25000" dirty="0" err="1" smtClean="0">
                  <a:sym typeface="Symbol"/>
                </a:rPr>
                <a:t>x</a:t>
              </a:r>
              <a:r>
                <a:rPr lang="en-US" sz="1200" dirty="0" smtClean="0">
                  <a:sym typeface="Symbol"/>
                </a:rPr>
                <a:t> (*10</a:t>
              </a:r>
              <a:r>
                <a:rPr lang="en-US" sz="1200" baseline="30000" dirty="0" smtClean="0">
                  <a:sym typeface="Symbol"/>
                </a:rPr>
                <a:t>-3</a:t>
              </a:r>
              <a:r>
                <a:rPr lang="en-US" sz="1200" dirty="0" smtClean="0">
                  <a:sym typeface="Symbol"/>
                </a:rPr>
                <a:t>m ) </a:t>
              </a:r>
              <a:endParaRPr lang="en-US" sz="1200" dirty="0"/>
            </a:p>
          </p:txBody>
        </p:sp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198" y="816935"/>
              <a:ext cx="2708802" cy="2278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Right Brace 23"/>
            <p:cNvSpPr/>
            <p:nvPr/>
          </p:nvSpPr>
          <p:spPr bwMode="auto">
            <a:xfrm rot="5400000">
              <a:off x="1484224" y="2136888"/>
              <a:ext cx="189257" cy="1960098"/>
            </a:xfrm>
            <a:prstGeom prst="rightBrace">
              <a:avLst>
                <a:gd name="adj1" fmla="val 40045"/>
                <a:gd name="adj2" fmla="val 5000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 rot="16200000">
              <a:off x="-311811" y="1718455"/>
              <a:ext cx="9006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ym typeface="Symbol"/>
                </a:rPr>
                <a:t></a:t>
              </a:r>
              <a:r>
                <a:rPr lang="en-US" sz="1200" baseline="-25000" dirty="0" smtClean="0">
                  <a:sym typeface="Symbol"/>
                </a:rPr>
                <a:t>x</a:t>
              </a:r>
              <a:r>
                <a:rPr lang="en-US" sz="1200" dirty="0" smtClean="0">
                  <a:sym typeface="Symbol"/>
                </a:rPr>
                <a:t>, </a:t>
              </a:r>
              <a:r>
                <a:rPr lang="en-US" sz="1200" baseline="-25000" dirty="0" smtClean="0">
                  <a:sym typeface="Symbol"/>
                </a:rPr>
                <a:t>y</a:t>
              </a:r>
              <a:r>
                <a:rPr lang="en-US" sz="1200" dirty="0" smtClean="0">
                  <a:sym typeface="Symbol"/>
                </a:rPr>
                <a:t> (m) </a:t>
              </a:r>
              <a:endParaRPr lang="en-US" sz="1200" dirty="0"/>
            </a:p>
          </p:txBody>
        </p:sp>
        <p:sp>
          <p:nvSpPr>
            <p:cNvPr id="29" name="TextBox 28"/>
            <p:cNvSpPr txBox="1"/>
            <p:nvPr/>
          </p:nvSpPr>
          <p:spPr>
            <a:xfrm rot="16200000">
              <a:off x="2628894" y="1665441"/>
              <a:ext cx="11694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>
                  <a:sym typeface="Symbol"/>
                </a:rPr>
                <a:t>D</a:t>
              </a:r>
              <a:r>
                <a:rPr lang="en-US" sz="1200" baseline="-25000" dirty="0" err="1" smtClean="0">
                  <a:sym typeface="Symbol"/>
                </a:rPr>
                <a:t>x</a:t>
              </a:r>
              <a:r>
                <a:rPr lang="en-US" sz="1200" dirty="0" smtClean="0">
                  <a:sym typeface="Symbol"/>
                </a:rPr>
                <a:t> (*10</a:t>
              </a:r>
              <a:r>
                <a:rPr lang="en-US" sz="1200" baseline="30000" dirty="0" smtClean="0">
                  <a:sym typeface="Symbol"/>
                </a:rPr>
                <a:t>-3</a:t>
              </a:r>
              <a:r>
                <a:rPr lang="en-US" sz="1200" dirty="0" smtClean="0">
                  <a:sym typeface="Symbol"/>
                </a:rPr>
                <a:t>m ) </a:t>
              </a:r>
              <a:endParaRPr lang="en-US" sz="1200" dirty="0"/>
            </a:p>
          </p:txBody>
        </p:sp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3733800"/>
              <a:ext cx="3099294" cy="27068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0" name="Straight Connector 19"/>
            <p:cNvCxnSpPr/>
            <p:nvPr/>
          </p:nvCxnSpPr>
          <p:spPr bwMode="auto">
            <a:xfrm>
              <a:off x="2438400" y="3273410"/>
              <a:ext cx="4790816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21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6875" y="3684583"/>
              <a:ext cx="3276600" cy="2756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96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charset="0"/>
                <a:cs typeface="Arial" charset="0"/>
              </a:rPr>
              <a:t>Damping Wiggler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5143E2-8B5C-420F-B773-4C0D976E94BC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 bwMode="auto">
          <a:xfrm>
            <a:off x="31750" y="762000"/>
            <a:ext cx="89598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50000"/>
              <a:buFontTx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Tx/>
              <a:defRPr/>
            </a:pPr>
            <a:r>
              <a:rPr lang="en-US" altLang="en-US" sz="1600" kern="0" dirty="0" smtClean="0">
                <a:latin typeface="Arial" charset="0"/>
                <a:ea typeface="ＭＳ Ｐゴシック" pitchFamily="34" charset="-128"/>
                <a:cs typeface="Arial" charset="0"/>
              </a:rPr>
              <a:t>Damping wiggler in the dispersion-free straight </a:t>
            </a:r>
          </a:p>
          <a:p>
            <a:pPr lvl="1">
              <a:defRPr/>
            </a:pPr>
            <a:r>
              <a:rPr lang="en-US" altLang="en-US" sz="1600" kern="0" dirty="0" smtClean="0">
                <a:latin typeface="Arial" charset="0"/>
                <a:ea typeface="ＭＳ Ｐゴシック" pitchFamily="34" charset="-128"/>
                <a:cs typeface="Arial" charset="0"/>
              </a:rPr>
              <a:t>24 m</a:t>
            </a:r>
            <a:r>
              <a:rPr lang="en-US" altLang="en-US" sz="1600" kern="0" dirty="0">
                <a:latin typeface="Arial" charset="0"/>
                <a:ea typeface="ＭＳ Ｐゴシック" pitchFamily="34" charset="-128"/>
                <a:cs typeface="Arial" charset="0"/>
              </a:rPr>
              <a:t> </a:t>
            </a:r>
            <a:r>
              <a:rPr lang="en-US" altLang="en-US" sz="1600" kern="0" dirty="0" smtClean="0">
                <a:latin typeface="Arial" charset="0"/>
                <a:ea typeface="ＭＳ Ｐゴシック" pitchFamily="34" charset="-128"/>
                <a:cs typeface="Arial" charset="0"/>
              </a:rPr>
              <a:t>long with 240 periods</a:t>
            </a:r>
          </a:p>
          <a:p>
            <a:pPr lvl="1">
              <a:defRPr/>
            </a:pPr>
            <a:r>
              <a:rPr lang="en-US" altLang="en-US" sz="1600" kern="0" dirty="0" smtClean="0">
                <a:latin typeface="Arial" charset="0"/>
                <a:ea typeface="ＭＳ Ｐゴシック" pitchFamily="34" charset="-128"/>
                <a:cs typeface="Arial" charset="0"/>
              </a:rPr>
              <a:t>1.6 T maximum field with sinusoidal field variation along the electron path</a:t>
            </a:r>
          </a:p>
          <a:p>
            <a:pPr lvl="1">
              <a:defRPr/>
            </a:pPr>
            <a:r>
              <a:rPr lang="en-US" altLang="en-US" sz="1600" kern="0" dirty="0">
                <a:latin typeface="Arial" charset="0"/>
                <a:ea typeface="ＭＳ Ｐゴシック" pitchFamily="34" charset="-128"/>
                <a:cs typeface="Arial" charset="0"/>
              </a:rPr>
              <a:t>horizontally </a:t>
            </a:r>
            <a:r>
              <a:rPr lang="en-US" altLang="en-US" sz="1600" kern="0" dirty="0" smtClean="0">
                <a:latin typeface="Arial" charset="0"/>
                <a:ea typeface="ＭＳ Ｐゴシック" pitchFamily="34" charset="-128"/>
                <a:cs typeface="Arial" charset="0"/>
              </a:rPr>
              <a:t>deflecting</a:t>
            </a:r>
            <a:endParaRPr lang="en-US" altLang="en-US" sz="1600" kern="0" dirty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571500" y="2161401"/>
            <a:ext cx="7810500" cy="4231514"/>
            <a:chOff x="571500" y="2198727"/>
            <a:chExt cx="7810500" cy="423151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43" r="1372" b="2140"/>
            <a:stretch/>
          </p:blipFill>
          <p:spPr>
            <a:xfrm>
              <a:off x="1600200" y="2286000"/>
              <a:ext cx="5690769" cy="4144241"/>
            </a:xfrm>
            <a:prstGeom prst="rect">
              <a:avLst/>
            </a:prstGeom>
          </p:spPr>
        </p:pic>
        <p:cxnSp>
          <p:nvCxnSpPr>
            <p:cNvPr id="8" name="Straight Arrow Connector 7"/>
            <p:cNvCxnSpPr/>
            <p:nvPr/>
          </p:nvCxnSpPr>
          <p:spPr bwMode="auto">
            <a:xfrm flipH="1">
              <a:off x="1752600" y="2323326"/>
              <a:ext cx="6096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Straight Arrow Connector 9"/>
            <p:cNvCxnSpPr/>
            <p:nvPr/>
          </p:nvCxnSpPr>
          <p:spPr bwMode="auto">
            <a:xfrm>
              <a:off x="6553200" y="2323326"/>
              <a:ext cx="6096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" name="TextBox 10"/>
            <p:cNvSpPr txBox="1"/>
            <p:nvPr/>
          </p:nvSpPr>
          <p:spPr>
            <a:xfrm>
              <a:off x="571500" y="2198727"/>
              <a:ext cx="1219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Straight FODO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162800" y="2198727"/>
              <a:ext cx="1219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Straight FODO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 bwMode="auto">
            <a:xfrm>
              <a:off x="3486150" y="2935547"/>
              <a:ext cx="0" cy="91177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Straight Connector 15"/>
            <p:cNvCxnSpPr/>
            <p:nvPr/>
          </p:nvCxnSpPr>
          <p:spPr bwMode="auto">
            <a:xfrm>
              <a:off x="5457825" y="2935547"/>
              <a:ext cx="0" cy="91177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Straight Arrow Connector 17"/>
            <p:cNvCxnSpPr/>
            <p:nvPr/>
          </p:nvCxnSpPr>
          <p:spPr bwMode="auto">
            <a:xfrm>
              <a:off x="3486150" y="3048000"/>
              <a:ext cx="1971675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stealth" w="med" len="lg"/>
              <a:tailEnd type="stealth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9" name="TextBox 18"/>
            <p:cNvSpPr txBox="1"/>
            <p:nvPr/>
          </p:nvSpPr>
          <p:spPr>
            <a:xfrm>
              <a:off x="3495676" y="2704326"/>
              <a:ext cx="1971674" cy="276999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24m long damping wiggler 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397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Synchrotron Radiation Parameters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A03720-97DC-4BE0-B10A-F6348F49FE49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4853741"/>
              </p:ext>
            </p:extLst>
          </p:nvPr>
        </p:nvGraphicFramePr>
        <p:xfrm>
          <a:off x="609600" y="914400"/>
          <a:ext cx="8000998" cy="39425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598"/>
                <a:gridCol w="685800"/>
                <a:gridCol w="1371600"/>
                <a:gridCol w="1219200"/>
                <a:gridCol w="1295400"/>
                <a:gridCol w="1295400"/>
              </a:tblGrid>
              <a:tr h="438063">
                <a:tc>
                  <a:txBody>
                    <a:bodyPr/>
                    <a:lstStyle/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5" marB="45705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5" marB="45705">
                    <a:solidFill>
                      <a:schemeClr val="accent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One IP 2154m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e-ring w/o DW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5" marB="45705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5" marB="45705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One IP 2154m e-ring w/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DW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5" marB="4570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8063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Beam energy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5" marB="45705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Gev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5" marB="45705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5" marB="45705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5" marB="45705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5" marB="4570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5" marB="4570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/>
                    </a:solidFill>
                  </a:tcPr>
                </a:tc>
              </a:tr>
              <a:tr h="438063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Beam current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5" marB="45705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5" marB="45705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5" marB="45705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0.71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5" marB="45705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5" marB="4570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0.71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5" marB="4570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/>
                    </a:solidFill>
                  </a:tcPr>
                </a:tc>
              </a:tr>
              <a:tr h="438063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Energy loss per turn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5" marB="45705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MeV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5" marB="45705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0.85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5" marB="45705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13.55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5" marB="45705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1.82</a:t>
                      </a:r>
                      <a:endParaRPr lang="en-US" sz="1400" b="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5" marB="4570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18.22</a:t>
                      </a:r>
                      <a:endParaRPr lang="en-US" sz="1400" b="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5" marB="4570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/>
                    </a:solidFill>
                  </a:tcPr>
                </a:tc>
              </a:tr>
              <a:tr h="438063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SR power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5" marB="45705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MW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5" marB="45705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5" marB="45705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9.6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5" marB="45705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5.5</a:t>
                      </a:r>
                      <a:endParaRPr lang="en-US" sz="1400" b="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5" marB="4570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12.9</a:t>
                      </a:r>
                      <a:endParaRPr lang="en-US" sz="1400" b="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5" marB="4570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/>
                    </a:solidFill>
                  </a:tcPr>
                </a:tc>
              </a:tr>
              <a:tr h="43806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Norm. H.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emittance</a:t>
                      </a:r>
                      <a:endParaRPr lang="en-US" sz="1400" dirty="0"/>
                    </a:p>
                  </a:txBody>
                  <a:tcPr marT="45705" marB="45705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um</a:t>
                      </a:r>
                      <a:endParaRPr lang="en-US" sz="1400" dirty="0"/>
                    </a:p>
                  </a:txBody>
                  <a:tcPr marT="45705" marB="45705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138</a:t>
                      </a:r>
                      <a:endParaRPr lang="en-US" sz="1400" dirty="0"/>
                    </a:p>
                  </a:txBody>
                  <a:tcPr marT="45705" marB="45705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1092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5" marB="45705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  <a:endParaRPr lang="en-US" sz="1400" b="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5" marB="4570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805</a:t>
                      </a:r>
                      <a:endParaRPr lang="en-US" sz="1400" b="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5" marB="4570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/>
                    </a:solidFill>
                  </a:tcPr>
                </a:tc>
              </a:tr>
              <a:tr h="438063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Energy spread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5" marB="45705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400" b="0" baseline="30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5" marB="45705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0.45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5" marB="45705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0.91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5" marB="45705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0.94</a:t>
                      </a:r>
                      <a:endParaRPr lang="en-US" sz="1400" b="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5" marB="4570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1.14</a:t>
                      </a:r>
                      <a:endParaRPr lang="en-US" sz="1400" b="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5" marB="4570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/>
                    </a:solidFill>
                  </a:tcPr>
                </a:tc>
              </a:tr>
              <a:tr h="438063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Trans.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damping time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5" marB="45705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ms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5" marB="45705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5" marB="45705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5" marB="45705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en-US" sz="1400" b="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5" marB="4570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400" b="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5" marB="4570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/>
                    </a:solidFill>
                  </a:tcPr>
                </a:tc>
              </a:tr>
              <a:tr h="438063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Long. damping time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5" marB="45705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ms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5" marB="45705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5" marB="45705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5" marB="45705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1400" b="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5" marB="4570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400" b="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5" marB="4570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sp>
        <p:nvSpPr>
          <p:cNvPr id="7" name="Content Placeholder 1"/>
          <p:cNvSpPr txBox="1">
            <a:spLocks/>
          </p:cNvSpPr>
          <p:nvPr/>
        </p:nvSpPr>
        <p:spPr bwMode="auto">
          <a:xfrm>
            <a:off x="76200" y="5105400"/>
            <a:ext cx="89598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50000"/>
              <a:buFontTx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342900" lvl="1" indent="-342900" algn="just">
              <a:buBlip>
                <a:blip r:embed="rId2"/>
              </a:buBlip>
              <a:defRPr/>
            </a:pPr>
            <a:r>
              <a:rPr lang="en-US" altLang="en-US" sz="1600" kern="0" dirty="0">
                <a:latin typeface="Arial" charset="0"/>
                <a:ea typeface="ＭＳ Ｐゴシック" pitchFamily="34" charset="-128"/>
                <a:cs typeface="Arial" charset="0"/>
              </a:rPr>
              <a:t>At 5 GeV, the energy spread is increase by a factor of 2. In order to keep the bunch length of 1.2cm, the </a:t>
            </a:r>
            <a:r>
              <a:rPr lang="en-US" altLang="en-US" sz="1600" kern="0" dirty="0" smtClean="0">
                <a:latin typeface="Arial" charset="0"/>
                <a:ea typeface="ＭＳ Ｐゴシック" pitchFamily="34" charset="-128"/>
                <a:cs typeface="Arial" charset="0"/>
              </a:rPr>
              <a:t>RF peak </a:t>
            </a:r>
            <a:r>
              <a:rPr lang="en-US" altLang="en-US" sz="1600" kern="0" dirty="0">
                <a:latin typeface="Arial" charset="0"/>
                <a:ea typeface="ＭＳ Ｐゴシック" pitchFamily="34" charset="-128"/>
                <a:cs typeface="Arial" charset="0"/>
              </a:rPr>
              <a:t>voltage </a:t>
            </a:r>
            <a:r>
              <a:rPr lang="en-US" altLang="en-US" sz="1600" kern="0" dirty="0" smtClean="0">
                <a:latin typeface="Arial" charset="0"/>
                <a:ea typeface="ＭＳ Ｐゴシック" pitchFamily="34" charset="-128"/>
                <a:cs typeface="Arial" charset="0"/>
              </a:rPr>
              <a:t>has to increase by </a:t>
            </a:r>
            <a:r>
              <a:rPr lang="en-US" altLang="en-US" sz="1600" kern="0" dirty="0">
                <a:latin typeface="Arial" charset="0"/>
                <a:ea typeface="ＭＳ Ｐゴシック" pitchFamily="34" charset="-128"/>
                <a:cs typeface="Arial" charset="0"/>
              </a:rPr>
              <a:t>a factor of 3.87. </a:t>
            </a:r>
            <a:r>
              <a:rPr lang="en-US" altLang="en-US" sz="1600" kern="0" dirty="0" smtClean="0">
                <a:latin typeface="Arial" charset="0"/>
                <a:ea typeface="ＭＳ Ｐゴシック" pitchFamily="34" charset="-128"/>
                <a:cs typeface="Arial" charset="0"/>
              </a:rPr>
              <a:t>It results that we </a:t>
            </a:r>
            <a:r>
              <a:rPr lang="en-US" altLang="en-US" sz="1600" kern="0" dirty="0">
                <a:latin typeface="Arial" charset="0"/>
                <a:ea typeface="ＭＳ Ｐゴシック" pitchFamily="34" charset="-128"/>
                <a:cs typeface="Arial" charset="0"/>
              </a:rPr>
              <a:t>need 18 PEP-II cavities, instead of </a:t>
            </a:r>
            <a:r>
              <a:rPr lang="en-US" altLang="en-US" sz="1600" kern="0" dirty="0" smtClean="0">
                <a:latin typeface="Arial" charset="0"/>
                <a:ea typeface="ＭＳ Ｐゴシック" pitchFamily="34" charset="-128"/>
                <a:cs typeface="Arial" charset="0"/>
              </a:rPr>
              <a:t>10. (consulting with </a:t>
            </a:r>
            <a:r>
              <a:rPr lang="en-US" altLang="en-US" sz="1600" kern="0" dirty="0" err="1" smtClean="0">
                <a:latin typeface="Arial" charset="0"/>
                <a:ea typeface="ＭＳ Ｐゴシック" pitchFamily="34" charset="-128"/>
                <a:cs typeface="Arial" charset="0"/>
              </a:rPr>
              <a:t>Shaoheng</a:t>
            </a:r>
            <a:r>
              <a:rPr lang="en-US" altLang="en-US" sz="1600" kern="0" dirty="0" smtClean="0">
                <a:latin typeface="Arial" charset="0"/>
                <a:ea typeface="ＭＳ Ｐゴシック" pitchFamily="34" charset="-128"/>
                <a:cs typeface="Arial" charset="0"/>
              </a:rPr>
              <a:t> Wang)</a:t>
            </a:r>
            <a:endParaRPr lang="en-US" altLang="en-US" sz="1600" kern="0" dirty="0">
              <a:latin typeface="Arial" charset="0"/>
              <a:ea typeface="ＭＳ Ｐゴシック" pitchFamily="34" charset="-128"/>
              <a:cs typeface="Arial" charset="0"/>
            </a:endParaRPr>
          </a:p>
          <a:p>
            <a:pPr>
              <a:buSzTx/>
              <a:defRPr/>
            </a:pPr>
            <a:r>
              <a:rPr lang="en-US" altLang="en-US" sz="1600" kern="0" dirty="0" smtClean="0">
                <a:latin typeface="Arial" charset="0"/>
                <a:ea typeface="ＭＳ Ｐゴシック" pitchFamily="34" charset="-128"/>
                <a:cs typeface="Arial" charset="0"/>
              </a:rPr>
              <a:t>Such a damping wiggler section (with quads) will need 30-40m long straight space.  </a:t>
            </a:r>
          </a:p>
        </p:txBody>
      </p:sp>
    </p:spTree>
    <p:extLst>
      <p:ext uri="{BB962C8B-B14F-4D97-AF65-F5344CB8AC3E}">
        <p14:creationId xmlns:p14="http://schemas.microsoft.com/office/powerpoint/2010/main" val="239276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838200"/>
            <a:ext cx="8686800" cy="5334000"/>
          </a:xfrm>
        </p:spPr>
        <p:txBody>
          <a:bodyPr/>
          <a:lstStyle/>
          <a:p>
            <a:pPr>
              <a:buSzPct val="100000"/>
            </a:pPr>
            <a:r>
              <a:rPr lang="en-US" dirty="0" smtClean="0"/>
              <a:t>Radiation integrals: </a:t>
            </a:r>
            <a:endParaRPr lang="en-US" dirty="0"/>
          </a:p>
          <a:p>
            <a:pPr>
              <a:buSzPct val="100000"/>
            </a:pPr>
            <a:endParaRPr lang="en-US" dirty="0" smtClean="0"/>
          </a:p>
          <a:p>
            <a:pPr>
              <a:buSzPct val="100000"/>
            </a:pPr>
            <a:endParaRPr lang="en-US" dirty="0"/>
          </a:p>
          <a:p>
            <a:pPr marL="0" indent="0">
              <a:buSzPct val="100000"/>
              <a:buNone/>
            </a:pPr>
            <a:r>
              <a:rPr lang="en-US" dirty="0" smtClean="0"/>
              <a:t>                                </a:t>
            </a:r>
          </a:p>
          <a:p>
            <a:pPr marL="0" indent="0">
              <a:buSzPct val="100000"/>
              <a:buNone/>
            </a:pPr>
            <a:r>
              <a:rPr lang="en-US" sz="1600" dirty="0"/>
              <a:t> </a:t>
            </a:r>
            <a:r>
              <a:rPr lang="en-US" sz="1600" dirty="0" smtClean="0"/>
              <a:t>                where,  </a:t>
            </a:r>
            <a:r>
              <a:rPr lang="en-US" sz="1600" i="1" dirty="0" smtClean="0"/>
              <a:t> </a:t>
            </a:r>
            <a:r>
              <a:rPr lang="en-US" sz="1600" dirty="0" smtClean="0"/>
              <a:t>     is the dispersion,                             is the quadrupole strength        </a:t>
            </a:r>
          </a:p>
          <a:p>
            <a:pPr marL="0" indent="0">
              <a:buSzPct val="100000"/>
              <a:buNone/>
            </a:pPr>
            <a:r>
              <a:rPr lang="en-US" sz="1600" dirty="0" smtClean="0"/>
              <a:t>                                        </a:t>
            </a:r>
          </a:p>
          <a:p>
            <a:pPr marL="0" indent="0">
              <a:buSzPct val="100000"/>
              <a:buNone/>
            </a:pPr>
            <a:endParaRPr lang="en-US" dirty="0" smtClean="0"/>
          </a:p>
          <a:p>
            <a:pPr>
              <a:buSzPct val="100000"/>
            </a:pPr>
            <a:r>
              <a:rPr lang="en-US" dirty="0" smtClean="0"/>
              <a:t>Damping partition numbers:                                                      here </a:t>
            </a:r>
          </a:p>
          <a:p>
            <a:pPr>
              <a:buSzPct val="100000"/>
            </a:pPr>
            <a:endParaRPr lang="en-US" dirty="0" smtClean="0"/>
          </a:p>
          <a:p>
            <a:pPr>
              <a:buSzPct val="100000"/>
            </a:pPr>
            <a:r>
              <a:rPr lang="en-US" dirty="0" smtClean="0"/>
              <a:t>Emittance</a:t>
            </a:r>
            <a:r>
              <a:rPr lang="en-US" dirty="0"/>
              <a:t>:</a:t>
            </a:r>
          </a:p>
          <a:p>
            <a:pPr>
              <a:buSzPct val="100000"/>
            </a:pPr>
            <a:endParaRPr lang="en-US" dirty="0"/>
          </a:p>
          <a:p>
            <a:pPr>
              <a:buSzPct val="100000"/>
            </a:pPr>
            <a:r>
              <a:rPr lang="en-US" dirty="0"/>
              <a:t>Energy Spread: </a:t>
            </a:r>
            <a:endParaRPr lang="en-US" dirty="0" smtClean="0"/>
          </a:p>
          <a:p>
            <a:pPr>
              <a:buSzPct val="100000"/>
            </a:pPr>
            <a:endParaRPr lang="en-US" dirty="0"/>
          </a:p>
          <a:p>
            <a:pPr>
              <a:buSzPct val="100000"/>
            </a:pPr>
            <a:r>
              <a:rPr lang="en-US" dirty="0" smtClean="0"/>
              <a:t>Bunch length: </a:t>
            </a:r>
            <a:endParaRPr lang="en-US" dirty="0"/>
          </a:p>
          <a:p>
            <a:pPr marL="0" indent="0">
              <a:buSzPct val="100000"/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z="3500" dirty="0" smtClean="0"/>
              <a:t>Emittance, Energy Spread, Bunch Length</a:t>
            </a:r>
            <a:endParaRPr lang="en-US" sz="3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5143E2-8B5C-420F-B773-4C0D976E94BC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6621713"/>
              </p:ext>
            </p:extLst>
          </p:nvPr>
        </p:nvGraphicFramePr>
        <p:xfrm>
          <a:off x="3008313" y="914400"/>
          <a:ext cx="1108075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38" name="Equation" r:id="rId3" imgW="901440" imgH="279360" progId="Equation.3">
                  <p:embed/>
                </p:oleObj>
              </mc:Choice>
              <mc:Fallback>
                <p:oleObj name="Equation" r:id="rId3" imgW="90144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8313" y="914400"/>
                        <a:ext cx="1108075" cy="34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0973265"/>
              </p:ext>
            </p:extLst>
          </p:nvPr>
        </p:nvGraphicFramePr>
        <p:xfrm>
          <a:off x="4578927" y="914400"/>
          <a:ext cx="1062037" cy="34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39" name="Equation" r:id="rId5" imgW="863280" imgH="279360" progId="Equation.3">
                  <p:embed/>
                </p:oleObj>
              </mc:Choice>
              <mc:Fallback>
                <p:oleObj name="Equation" r:id="rId5" imgW="86328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8927" y="914400"/>
                        <a:ext cx="1062037" cy="344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375424"/>
              </p:ext>
            </p:extLst>
          </p:nvPr>
        </p:nvGraphicFramePr>
        <p:xfrm>
          <a:off x="6255327" y="915988"/>
          <a:ext cx="1123951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40" name="Equation" r:id="rId7" imgW="914400" imgH="291960" progId="Equation.3">
                  <p:embed/>
                </p:oleObj>
              </mc:Choice>
              <mc:Fallback>
                <p:oleObj name="Equation" r:id="rId7" imgW="91440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5327" y="915988"/>
                        <a:ext cx="1123951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9190675"/>
              </p:ext>
            </p:extLst>
          </p:nvPr>
        </p:nvGraphicFramePr>
        <p:xfrm>
          <a:off x="2854902" y="1373188"/>
          <a:ext cx="19208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41" name="Equation" r:id="rId9" imgW="1562040" imgH="431640" progId="Equation.3">
                  <p:embed/>
                </p:oleObj>
              </mc:Choice>
              <mc:Fallback>
                <p:oleObj name="Equation" r:id="rId9" imgW="15620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4902" y="1373188"/>
                        <a:ext cx="1920875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223414"/>
              </p:ext>
            </p:extLst>
          </p:nvPr>
        </p:nvGraphicFramePr>
        <p:xfrm>
          <a:off x="5569527" y="1447800"/>
          <a:ext cx="1233488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42" name="Equation" r:id="rId11" imgW="1002960" imgH="291960" progId="Equation.3">
                  <p:embed/>
                </p:oleObj>
              </mc:Choice>
              <mc:Fallback>
                <p:oleObj name="Equation" r:id="rId11" imgW="100296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9527" y="1447800"/>
                        <a:ext cx="1233488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1045563"/>
              </p:ext>
            </p:extLst>
          </p:nvPr>
        </p:nvGraphicFramePr>
        <p:xfrm>
          <a:off x="1933575" y="2216294"/>
          <a:ext cx="242455" cy="2568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43" name="Equation" r:id="rId13" imgW="215640" imgH="228600" progId="Equation.3">
                  <p:embed/>
                </p:oleObj>
              </mc:Choice>
              <mc:Fallback>
                <p:oleObj name="Equation" r:id="rId13" imgW="2156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3575" y="2216294"/>
                        <a:ext cx="242455" cy="2568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5686156"/>
              </p:ext>
            </p:extLst>
          </p:nvPr>
        </p:nvGraphicFramePr>
        <p:xfrm>
          <a:off x="3893127" y="2214707"/>
          <a:ext cx="1461943" cy="2713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44" name="Equation" r:id="rId15" imgW="1307880" imgH="241200" progId="Equation.3">
                  <p:embed/>
                </p:oleObj>
              </mc:Choice>
              <mc:Fallback>
                <p:oleObj name="Equation" r:id="rId15" imgW="13078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3127" y="2214707"/>
                        <a:ext cx="1461943" cy="2713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7" name="Group 36"/>
          <p:cNvGrpSpPr/>
          <p:nvPr/>
        </p:nvGrpSpPr>
        <p:grpSpPr>
          <a:xfrm>
            <a:off x="3740727" y="3143250"/>
            <a:ext cx="4565073" cy="280988"/>
            <a:chOff x="3886200" y="3605212"/>
            <a:chExt cx="4565073" cy="280988"/>
          </a:xfrm>
        </p:grpSpPr>
        <p:graphicFrame>
          <p:nvGraphicFramePr>
            <p:cNvPr id="17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74271714"/>
                </p:ext>
              </p:extLst>
            </p:nvPr>
          </p:nvGraphicFramePr>
          <p:xfrm>
            <a:off x="3886200" y="3605212"/>
            <a:ext cx="827088" cy="2809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145" name="Equation" r:id="rId17" imgW="672840" imgH="228600" progId="Equation.3">
                    <p:embed/>
                  </p:oleObj>
                </mc:Choice>
                <mc:Fallback>
                  <p:oleObj name="Equation" r:id="rId17" imgW="67284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86200" y="3605212"/>
                          <a:ext cx="827088" cy="2809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36847371"/>
                </p:ext>
              </p:extLst>
            </p:nvPr>
          </p:nvGraphicFramePr>
          <p:xfrm>
            <a:off x="5892800" y="3605212"/>
            <a:ext cx="889000" cy="2651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146" name="Equation" r:id="rId19" imgW="723600" imgH="215640" progId="Equation.3">
                    <p:embed/>
                  </p:oleObj>
                </mc:Choice>
                <mc:Fallback>
                  <p:oleObj name="Equation" r:id="rId19" imgW="72360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92800" y="3605212"/>
                          <a:ext cx="889000" cy="2651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52362602"/>
                </p:ext>
              </p:extLst>
            </p:nvPr>
          </p:nvGraphicFramePr>
          <p:xfrm>
            <a:off x="5029200" y="3605212"/>
            <a:ext cx="514350" cy="2651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147" name="Equation" r:id="rId21" imgW="419040" imgH="215640" progId="Equation.3">
                    <p:embed/>
                  </p:oleObj>
                </mc:Choice>
                <mc:Fallback>
                  <p:oleObj name="Equation" r:id="rId21" imgW="41904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29200" y="3605212"/>
                          <a:ext cx="514350" cy="2651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5058861"/>
                </p:ext>
              </p:extLst>
            </p:nvPr>
          </p:nvGraphicFramePr>
          <p:xfrm>
            <a:off x="7624186" y="3605212"/>
            <a:ext cx="827087" cy="265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148" name="Equation" r:id="rId23" imgW="672840" imgH="215640" progId="Equation.3">
                    <p:embed/>
                  </p:oleObj>
                </mc:Choice>
                <mc:Fallback>
                  <p:oleObj name="Equation" r:id="rId23" imgW="67284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24186" y="3605212"/>
                          <a:ext cx="827087" cy="2651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856470"/>
              </p:ext>
            </p:extLst>
          </p:nvPr>
        </p:nvGraphicFramePr>
        <p:xfrm>
          <a:off x="1905000" y="2447925"/>
          <a:ext cx="2216727" cy="4820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49" name="Equation" r:id="rId25" imgW="1993680" imgH="431640" progId="Equation.3">
                  <p:embed/>
                </p:oleObj>
              </mc:Choice>
              <mc:Fallback>
                <p:oleObj name="Equation" r:id="rId25" imgW="19936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447925"/>
                        <a:ext cx="2216727" cy="4820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ight Brace 6"/>
          <p:cNvSpPr/>
          <p:nvPr/>
        </p:nvSpPr>
        <p:spPr bwMode="auto">
          <a:xfrm>
            <a:off x="4883727" y="3733800"/>
            <a:ext cx="304800" cy="1754909"/>
          </a:xfrm>
          <a:prstGeom prst="rightBrace">
            <a:avLst>
              <a:gd name="adj1" fmla="val 35416"/>
              <a:gd name="adj2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5112327" y="3581400"/>
            <a:ext cx="3810000" cy="2184399"/>
            <a:chOff x="5112327" y="3581400"/>
            <a:chExt cx="3810000" cy="2184399"/>
          </a:xfrm>
        </p:grpSpPr>
        <p:sp>
          <p:nvSpPr>
            <p:cNvPr id="51" name="Right Arrow 50"/>
            <p:cNvSpPr/>
            <p:nvPr/>
          </p:nvSpPr>
          <p:spPr bwMode="auto">
            <a:xfrm>
              <a:off x="5721927" y="4913312"/>
              <a:ext cx="502078" cy="273563"/>
            </a:xfrm>
            <a:prstGeom prst="rightArrow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52" name="Right Arrow 51"/>
            <p:cNvSpPr/>
            <p:nvPr/>
          </p:nvSpPr>
          <p:spPr bwMode="auto">
            <a:xfrm>
              <a:off x="5721927" y="5370512"/>
              <a:ext cx="502078" cy="273563"/>
            </a:xfrm>
            <a:prstGeom prst="rightArrow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grpSp>
          <p:nvGrpSpPr>
            <p:cNvPr id="67" name="Group 66"/>
            <p:cNvGrpSpPr/>
            <p:nvPr/>
          </p:nvGrpSpPr>
          <p:grpSpPr>
            <a:xfrm>
              <a:off x="5112327" y="3581400"/>
              <a:ext cx="3810000" cy="2184399"/>
              <a:chOff x="5112327" y="3581400"/>
              <a:chExt cx="3810000" cy="2184399"/>
            </a:xfrm>
          </p:grpSpPr>
          <p:grpSp>
            <p:nvGrpSpPr>
              <p:cNvPr id="66" name="Group 65"/>
              <p:cNvGrpSpPr/>
              <p:nvPr/>
            </p:nvGrpSpPr>
            <p:grpSpPr>
              <a:xfrm>
                <a:off x="6636326" y="4419600"/>
                <a:ext cx="1785939" cy="1346199"/>
                <a:chOff x="6636326" y="4419600"/>
                <a:chExt cx="1785939" cy="1346199"/>
              </a:xfrm>
            </p:grpSpPr>
            <p:graphicFrame>
              <p:nvGraphicFramePr>
                <p:cNvPr id="32" name="Object 31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162557332"/>
                    </p:ext>
                  </p:extLst>
                </p:nvPr>
              </p:nvGraphicFramePr>
              <p:xfrm>
                <a:off x="6654800" y="4419600"/>
                <a:ext cx="1236663" cy="265113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1150" name="Equation" r:id="rId27" imgW="1002960" imgH="215640" progId="Equation.3">
                        <p:embed/>
                      </p:oleObj>
                    </mc:Choice>
                    <mc:Fallback>
                      <p:oleObj name="Equation" r:id="rId27" imgW="1002960" imgH="21564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8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6654800" y="4419600"/>
                              <a:ext cx="1236663" cy="265113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pSp>
              <p:nvGrpSpPr>
                <p:cNvPr id="50" name="Group 49"/>
                <p:cNvGrpSpPr/>
                <p:nvPr/>
              </p:nvGrpSpPr>
              <p:grpSpPr>
                <a:xfrm>
                  <a:off x="6636326" y="4837112"/>
                  <a:ext cx="1785939" cy="928687"/>
                  <a:chOff x="6515099" y="5257800"/>
                  <a:chExt cx="1785939" cy="928687"/>
                </a:xfrm>
              </p:grpSpPr>
              <p:graphicFrame>
                <p:nvGraphicFramePr>
                  <p:cNvPr id="26" name="Object 25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1749514633"/>
                      </p:ext>
                    </p:extLst>
                  </p:nvPr>
                </p:nvGraphicFramePr>
                <p:xfrm>
                  <a:off x="6515099" y="5810250"/>
                  <a:ext cx="219075" cy="280988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1151" name="Equation" r:id="rId29" imgW="177480" imgH="228600" progId="Equation.3">
                          <p:embed/>
                        </p:oleObj>
                      </mc:Choice>
                      <mc:Fallback>
                        <p:oleObj name="Equation" r:id="rId29" imgW="177480" imgH="228600" progId="Equation.3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30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6515099" y="5810250"/>
                                <a:ext cx="219075" cy="280988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pSp>
                <p:nvGrpSpPr>
                  <p:cNvPr id="49" name="Group 48"/>
                  <p:cNvGrpSpPr/>
                  <p:nvPr/>
                </p:nvGrpSpPr>
                <p:grpSpPr>
                  <a:xfrm>
                    <a:off x="6515100" y="5257800"/>
                    <a:ext cx="1409701" cy="334530"/>
                    <a:chOff x="6515100" y="5257800"/>
                    <a:chExt cx="1409701" cy="334530"/>
                  </a:xfrm>
                </p:grpSpPr>
                <p:graphicFrame>
                  <p:nvGraphicFramePr>
                    <p:cNvPr id="22" name="Object 21"/>
                    <p:cNvGraphicFramePr>
                      <a:graphicFrameLocks noChangeAspect="1"/>
                    </p:cNvGraphicFramePr>
                    <p:nvPr>
                      <p:extLst>
                        <p:ext uri="{D42A27DB-BD31-4B8C-83A1-F6EECF244321}">
                          <p14:modId xmlns:p14="http://schemas.microsoft.com/office/powerpoint/2010/main" val="676328736"/>
                        </p:ext>
                      </p:extLst>
                    </p:nvPr>
                  </p:nvGraphicFramePr>
                  <p:xfrm>
                    <a:off x="6515100" y="5257800"/>
                    <a:ext cx="233362" cy="280987"/>
                  </p:xfrm>
                  <a:graphic>
                    <a:graphicData uri="http://schemas.openxmlformats.org/presentationml/2006/ole">
                      <mc:AlternateContent xmlns:mc="http://schemas.openxmlformats.org/markup-compatibility/2006">
                        <mc:Choice xmlns:v="urn:schemas-microsoft-com:vml" Requires="v">
                          <p:oleObj spid="_x0000_s11152" name="Equation" r:id="rId31" imgW="190440" imgH="228600" progId="Equation.3">
                            <p:embed/>
                          </p:oleObj>
                        </mc:Choice>
                        <mc:Fallback>
                          <p:oleObj name="Equation" r:id="rId31" imgW="190440" imgH="228600" progId="Equation.3">
                            <p:embed/>
                            <p:pic>
                              <p:nvPicPr>
                                <p:cNvPr id="0" name=""/>
                                <p:cNvPicPr>
                                  <a:picLocks noChangeAspect="1" noChangeArrowheads="1"/>
                                </p:cNvPicPr>
                                <p:nvPr/>
                              </p:nvPicPr>
                              <p:blipFill>
                                <a:blip r:embed="rId32"/>
                                <a:srcRect/>
                                <a:stretch>
                                  <a:fillRect/>
                                </a:stretch>
                              </p:blipFill>
                              <p:spPr bwMode="auto">
                                <a:xfrm>
                                  <a:off x="6515100" y="5257800"/>
                                  <a:ext cx="233362" cy="280987"/>
                                </a:xfrm>
                                <a:prstGeom prst="rect">
                                  <a:avLst/>
                                </a:prstGeom>
                                <a:noFill/>
                                <a:ln>
                                  <a:noFill/>
                                </a:ln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  <p:graphicFrame>
                  <p:nvGraphicFramePr>
                    <p:cNvPr id="23" name="Object 22"/>
                    <p:cNvGraphicFramePr>
                      <a:graphicFrameLocks noChangeAspect="1"/>
                    </p:cNvGraphicFramePr>
                    <p:nvPr>
                      <p:extLst>
                        <p:ext uri="{D42A27DB-BD31-4B8C-83A1-F6EECF244321}">
                          <p14:modId xmlns:p14="http://schemas.microsoft.com/office/powerpoint/2010/main" val="3388625728"/>
                        </p:ext>
                      </p:extLst>
                    </p:nvPr>
                  </p:nvGraphicFramePr>
                  <p:xfrm>
                    <a:off x="7620000" y="5267759"/>
                    <a:ext cx="249237" cy="265112"/>
                  </p:xfrm>
                  <a:graphic>
                    <a:graphicData uri="http://schemas.openxmlformats.org/presentationml/2006/ole">
                      <mc:AlternateContent xmlns:mc="http://schemas.openxmlformats.org/markup-compatibility/2006">
                        <mc:Choice xmlns:v="urn:schemas-microsoft-com:vml" Requires="v">
                          <p:oleObj spid="_x0000_s11153" name="Equation" r:id="rId33" imgW="203040" imgH="215640" progId="Equation.3">
                            <p:embed/>
                          </p:oleObj>
                        </mc:Choice>
                        <mc:Fallback>
                          <p:oleObj name="Equation" r:id="rId33" imgW="203040" imgH="215640" progId="Equation.3">
                            <p:embed/>
                            <p:pic>
                              <p:nvPicPr>
                                <p:cNvPr id="0" name=""/>
                                <p:cNvPicPr>
                                  <a:picLocks noChangeAspect="1" noChangeArrowheads="1"/>
                                </p:cNvPicPr>
                                <p:nvPr/>
                              </p:nvPicPr>
                              <p:blipFill>
                                <a:blip r:embed="rId34"/>
                                <a:srcRect/>
                                <a:stretch>
                                  <a:fillRect/>
                                </a:stretch>
                              </p:blipFill>
                              <p:spPr bwMode="auto">
                                <a:xfrm>
                                  <a:off x="7620000" y="5267759"/>
                                  <a:ext cx="249237" cy="265112"/>
                                </a:xfrm>
                                <a:prstGeom prst="rect">
                                  <a:avLst/>
                                </a:prstGeom>
                                <a:noFill/>
                                <a:ln>
                                  <a:noFill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  <a:ext uri="{91240B29-F687-4F45-9708-019B960494DF}">
                                    <a14:hiddenLine xmlns:a14="http://schemas.microsoft.com/office/drawing/2010/main" w="9525">
                                      <a:solidFill>
                                        <a:srgbClr val="000000"/>
                                      </a:solidFill>
                                      <a:miter lim="800000"/>
                                      <a:headEnd/>
                                      <a:tailEnd/>
                                    </a14:hiddenLine>
                                  </a:ext>
                                </a:extLst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  <p:cxnSp>
                  <p:nvCxnSpPr>
                    <p:cNvPr id="25" name="Straight Arrow Connector 24"/>
                    <p:cNvCxnSpPr/>
                    <p:nvPr/>
                  </p:nvCxnSpPr>
                  <p:spPr bwMode="auto">
                    <a:xfrm flipV="1">
                      <a:off x="6791325" y="5275695"/>
                      <a:ext cx="0" cy="307109"/>
                    </a:xfrm>
                    <a:prstGeom prst="straightConnector1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lg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35" name="Straight Arrow Connector 34"/>
                    <p:cNvCxnSpPr/>
                    <p:nvPr/>
                  </p:nvCxnSpPr>
                  <p:spPr bwMode="auto">
                    <a:xfrm rot="10800000" flipV="1">
                      <a:off x="7924801" y="5285221"/>
                      <a:ext cx="0" cy="307109"/>
                    </a:xfrm>
                    <a:prstGeom prst="straightConnector1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lg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</p:grpSp>
              <p:cxnSp>
                <p:nvCxnSpPr>
                  <p:cNvPr id="36" name="Straight Arrow Connector 35"/>
                  <p:cNvCxnSpPr/>
                  <p:nvPr/>
                </p:nvCxnSpPr>
                <p:spPr bwMode="auto">
                  <a:xfrm rot="10800000" flipV="1">
                    <a:off x="6819900" y="5826990"/>
                    <a:ext cx="0" cy="307109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rgbClr val="0000FF"/>
                    </a:solidFill>
                    <a:prstDash val="solid"/>
                    <a:round/>
                    <a:headEnd type="none" w="med" len="med"/>
                    <a:tailEnd type="triangle" w="med" len="lg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graphicFrame>
                <p:nvGraphicFramePr>
                  <p:cNvPr id="45" name="Object 44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3161407215"/>
                      </p:ext>
                    </p:extLst>
                  </p:nvPr>
                </p:nvGraphicFramePr>
                <p:xfrm>
                  <a:off x="7329487" y="5686425"/>
                  <a:ext cx="328613" cy="500062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1154" name="Equation" r:id="rId35" imgW="266400" imgH="406080" progId="Equation.3">
                          <p:embed/>
                        </p:oleObj>
                      </mc:Choice>
                      <mc:Fallback>
                        <p:oleObj name="Equation" r:id="rId35" imgW="266400" imgH="406080" progId="Equation.3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36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7329487" y="5686425"/>
                                <a:ext cx="328613" cy="500062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46" name="Object 45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551961729"/>
                      </p:ext>
                    </p:extLst>
                  </p:nvPr>
                </p:nvGraphicFramePr>
                <p:xfrm>
                  <a:off x="7962900" y="5805487"/>
                  <a:ext cx="219075" cy="280988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1155" name="Equation" r:id="rId37" imgW="177480" imgH="228600" progId="Equation.3">
                          <p:embed/>
                        </p:oleObj>
                      </mc:Choice>
                      <mc:Fallback>
                        <p:oleObj name="Equation" r:id="rId37" imgW="177480" imgH="228600" progId="Equation.3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38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7962900" y="5805487"/>
                                <a:ext cx="219075" cy="280988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cxnSp>
                <p:nvCxnSpPr>
                  <p:cNvPr id="47" name="Straight Arrow Connector 46"/>
                  <p:cNvCxnSpPr/>
                  <p:nvPr/>
                </p:nvCxnSpPr>
                <p:spPr bwMode="auto">
                  <a:xfrm flipV="1">
                    <a:off x="7734300" y="5819775"/>
                    <a:ext cx="0" cy="307109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triangle" w="med" len="lg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48" name="Straight Arrow Connector 47"/>
                  <p:cNvCxnSpPr/>
                  <p:nvPr/>
                </p:nvCxnSpPr>
                <p:spPr bwMode="auto">
                  <a:xfrm flipV="1">
                    <a:off x="8301038" y="5817466"/>
                    <a:ext cx="0" cy="307109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triangle" w="med" len="lg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grpSp>
            <p:nvGrpSpPr>
              <p:cNvPr id="58" name="Group 57"/>
              <p:cNvGrpSpPr/>
              <p:nvPr/>
            </p:nvGrpSpPr>
            <p:grpSpPr>
              <a:xfrm>
                <a:off x="5112327" y="3581400"/>
                <a:ext cx="3810000" cy="666750"/>
                <a:chOff x="5334000" y="3733800"/>
                <a:chExt cx="3810000" cy="666750"/>
              </a:xfrm>
            </p:grpSpPr>
            <p:sp>
              <p:nvSpPr>
                <p:cNvPr id="27" name="TextBox 26"/>
                <p:cNvSpPr txBox="1"/>
                <p:nvPr/>
              </p:nvSpPr>
              <p:spPr>
                <a:xfrm>
                  <a:off x="5334000" y="3733800"/>
                  <a:ext cx="381000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When           ,                    or</a:t>
                  </a:r>
                  <a:endParaRPr lang="en-US" sz="16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aphicFrame>
              <p:nvGraphicFramePr>
                <p:cNvPr id="28" name="Object 27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064836539"/>
                    </p:ext>
                  </p:extLst>
                </p:nvPr>
              </p:nvGraphicFramePr>
              <p:xfrm>
                <a:off x="5981700" y="3790084"/>
                <a:ext cx="581025" cy="28257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1156" name="Equation" r:id="rId39" imgW="469800" imgH="228600" progId="Equation.3">
                        <p:embed/>
                      </p:oleObj>
                    </mc:Choice>
                    <mc:Fallback>
                      <p:oleObj name="Equation" r:id="rId39" imgW="469800" imgH="22860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0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981700" y="3790084"/>
                              <a:ext cx="581025" cy="28257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30" name="Object 29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266674504"/>
                    </p:ext>
                  </p:extLst>
                </p:nvPr>
              </p:nvGraphicFramePr>
              <p:xfrm>
                <a:off x="6629400" y="3820696"/>
                <a:ext cx="1052513" cy="25082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1157" name="Equation" r:id="rId41" imgW="850680" imgH="203040" progId="Equation.3">
                        <p:embed/>
                      </p:oleObj>
                    </mc:Choice>
                    <mc:Fallback>
                      <p:oleObj name="Equation" r:id="rId41" imgW="850680" imgH="20304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2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6629400" y="3820696"/>
                              <a:ext cx="1052513" cy="25082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31" name="Object 30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992766953"/>
                    </p:ext>
                  </p:extLst>
                </p:nvPr>
              </p:nvGraphicFramePr>
              <p:xfrm>
                <a:off x="8091487" y="3803481"/>
                <a:ext cx="1052513" cy="25082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1158" name="Equation" r:id="rId43" imgW="850680" imgH="203040" progId="Equation.3">
                        <p:embed/>
                      </p:oleObj>
                    </mc:Choice>
                    <mc:Fallback>
                      <p:oleObj name="Equation" r:id="rId43" imgW="850680" imgH="20304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4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8091487" y="3803481"/>
                              <a:ext cx="1052513" cy="25082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54" name="TextBox 53"/>
                <p:cNvSpPr txBox="1"/>
                <p:nvPr/>
              </p:nvSpPr>
              <p:spPr>
                <a:xfrm>
                  <a:off x="5334000" y="4061691"/>
                  <a:ext cx="381000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When           ,                    or</a:t>
                  </a:r>
                  <a:endParaRPr lang="en-US" sz="16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aphicFrame>
              <p:nvGraphicFramePr>
                <p:cNvPr id="55" name="Object 54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60488568"/>
                    </p:ext>
                  </p:extLst>
                </p:nvPr>
              </p:nvGraphicFramePr>
              <p:xfrm>
                <a:off x="5981700" y="4117975"/>
                <a:ext cx="581025" cy="28257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1159" name="Equation" r:id="rId45" imgW="469800" imgH="228600" progId="Equation.3">
                        <p:embed/>
                      </p:oleObj>
                    </mc:Choice>
                    <mc:Fallback>
                      <p:oleObj name="Equation" r:id="rId45" imgW="469800" imgH="22860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6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981700" y="4117975"/>
                              <a:ext cx="581025" cy="28257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56" name="Object 55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473817308"/>
                    </p:ext>
                  </p:extLst>
                </p:nvPr>
              </p:nvGraphicFramePr>
              <p:xfrm>
                <a:off x="6629400" y="4148587"/>
                <a:ext cx="1052513" cy="25082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1160" name="Equation" r:id="rId47" imgW="850680" imgH="203040" progId="Equation.3">
                        <p:embed/>
                      </p:oleObj>
                    </mc:Choice>
                    <mc:Fallback>
                      <p:oleObj name="Equation" r:id="rId47" imgW="850680" imgH="20304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8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6629400" y="4148587"/>
                              <a:ext cx="1052513" cy="25082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57" name="Object 56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640289813"/>
                    </p:ext>
                  </p:extLst>
                </p:nvPr>
              </p:nvGraphicFramePr>
              <p:xfrm>
                <a:off x="8107363" y="4130675"/>
                <a:ext cx="1036637" cy="25082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1161" name="Equation" r:id="rId49" imgW="838080" imgH="203040" progId="Equation.3">
                        <p:embed/>
                      </p:oleObj>
                    </mc:Choice>
                    <mc:Fallback>
                      <p:oleObj name="Equation" r:id="rId49" imgW="838080" imgH="20304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0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8107363" y="4130675"/>
                              <a:ext cx="1036637" cy="25082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  <p:sp>
          <p:nvSpPr>
            <p:cNvPr id="59" name="Right Arrow 58"/>
            <p:cNvSpPr/>
            <p:nvPr/>
          </p:nvSpPr>
          <p:spPr bwMode="auto">
            <a:xfrm>
              <a:off x="5740977" y="4446587"/>
              <a:ext cx="502078" cy="273563"/>
            </a:xfrm>
            <a:prstGeom prst="rightArrow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</p:grpSp>
      <p:sp>
        <p:nvSpPr>
          <p:cNvPr id="60" name="Content Placeholder 1"/>
          <p:cNvSpPr txBox="1">
            <a:spLocks/>
          </p:cNvSpPr>
          <p:nvPr/>
        </p:nvSpPr>
        <p:spPr bwMode="auto">
          <a:xfrm>
            <a:off x="228600" y="6019800"/>
            <a:ext cx="8693728" cy="381000"/>
          </a:xfrm>
          <a:prstGeom prst="rect">
            <a:avLst/>
          </a:prstGeom>
          <a:solidFill>
            <a:srgbClr val="FFFFCC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50000"/>
              <a:buFontTx/>
              <a:buBlip>
                <a:blip r:embed="rId51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SzPct val="100000"/>
              <a:buNone/>
            </a:pPr>
            <a:r>
              <a:rPr lang="en-US" sz="1800" kern="0" dirty="0"/>
              <a:t>O</a:t>
            </a:r>
            <a:r>
              <a:rPr lang="en-US" sz="1800" kern="0" dirty="0" smtClean="0"/>
              <a:t>ffsetting the beam in quads will introduce a dipole field that generates a curvature.                      </a:t>
            </a:r>
          </a:p>
          <a:p>
            <a:pPr marL="0" indent="0">
              <a:buSzPct val="100000"/>
              <a:buFontTx/>
              <a:buNone/>
            </a:pPr>
            <a:r>
              <a:rPr lang="en-US" sz="1600" kern="0" dirty="0" smtClean="0"/>
              <a:t>                                       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2438400" y="3644900"/>
            <a:ext cx="2320852" cy="2214995"/>
            <a:chOff x="2438400" y="3644900"/>
            <a:chExt cx="2320852" cy="2214995"/>
          </a:xfrm>
        </p:grpSpPr>
        <p:grpSp>
          <p:nvGrpSpPr>
            <p:cNvPr id="38" name="Group 37"/>
            <p:cNvGrpSpPr/>
            <p:nvPr/>
          </p:nvGrpSpPr>
          <p:grpSpPr>
            <a:xfrm>
              <a:off x="2438400" y="3644900"/>
              <a:ext cx="2320852" cy="1912361"/>
              <a:chOff x="2583873" y="4205288"/>
              <a:chExt cx="2320852" cy="1912361"/>
            </a:xfrm>
          </p:grpSpPr>
          <p:graphicFrame>
            <p:nvGraphicFramePr>
              <p:cNvPr id="5" name="Object 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412437683"/>
                  </p:ext>
                </p:extLst>
              </p:nvPr>
            </p:nvGraphicFramePr>
            <p:xfrm>
              <a:off x="2660073" y="4205288"/>
              <a:ext cx="1404938" cy="5461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162" name="Equation" r:id="rId52" imgW="1143000" imgH="444240" progId="Equation.3">
                      <p:embed/>
                    </p:oleObj>
                  </mc:Choice>
                  <mc:Fallback>
                    <p:oleObj name="Equation" r:id="rId52" imgW="1143000" imgH="44424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53"/>
                          <a:stretch>
                            <a:fillRect/>
                          </a:stretch>
                        </p:blipFill>
                        <p:spPr>
                          <a:xfrm>
                            <a:off x="2660073" y="4205288"/>
                            <a:ext cx="1404938" cy="5461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9" name="Object 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758730012"/>
                  </p:ext>
                </p:extLst>
              </p:nvPr>
            </p:nvGraphicFramePr>
            <p:xfrm>
              <a:off x="2583873" y="4891088"/>
              <a:ext cx="2030412" cy="5461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163" name="Equation" r:id="rId54" imgW="1650960" imgH="444240" progId="Equation.3">
                      <p:embed/>
                    </p:oleObj>
                  </mc:Choice>
                  <mc:Fallback>
                    <p:oleObj name="Equation" r:id="rId54" imgW="1650960" imgH="4442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5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583873" y="4891088"/>
                            <a:ext cx="2030412" cy="5461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" name="Object 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29531550"/>
                  </p:ext>
                </p:extLst>
              </p:nvPr>
            </p:nvGraphicFramePr>
            <p:xfrm>
              <a:off x="2605737" y="5534604"/>
              <a:ext cx="2298988" cy="58304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164" name="Equation" r:id="rId56" imgW="2057400" imgH="520560" progId="Equation.3">
                      <p:embed/>
                    </p:oleObj>
                  </mc:Choice>
                  <mc:Fallback>
                    <p:oleObj name="Equation" r:id="rId56" imgW="2057400" imgH="52056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7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605737" y="5534604"/>
                            <a:ext cx="2298988" cy="58304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63" name="Object 6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85545278"/>
                </p:ext>
              </p:extLst>
            </p:nvPr>
          </p:nvGraphicFramePr>
          <p:xfrm>
            <a:off x="2438400" y="5588432"/>
            <a:ext cx="1204913" cy="2714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165" name="Equation" r:id="rId58" imgW="1079280" imgH="241200" progId="Equation.3">
                    <p:embed/>
                  </p:oleObj>
                </mc:Choice>
                <mc:Fallback>
                  <p:oleObj name="Equation" r:id="rId58" imgW="107928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38400" y="5588432"/>
                          <a:ext cx="1204913" cy="2714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5" name="Left Brace 64"/>
          <p:cNvSpPr/>
          <p:nvPr/>
        </p:nvSpPr>
        <p:spPr bwMode="auto">
          <a:xfrm>
            <a:off x="2228850" y="5239691"/>
            <a:ext cx="190500" cy="516155"/>
          </a:xfrm>
          <a:prstGeom prst="leftBrace">
            <a:avLst>
              <a:gd name="adj1" fmla="val 30833"/>
              <a:gd name="adj2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57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CEBAF - Full Energy Injector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5090615" y="2088107"/>
            <a:ext cx="914400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1697280" y="1143000"/>
            <a:ext cx="6366400" cy="4650536"/>
            <a:chOff x="1261141" y="834270"/>
            <a:chExt cx="7003040" cy="5115589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61141" y="1446940"/>
              <a:ext cx="7003040" cy="45029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Arc 13"/>
            <p:cNvSpPr/>
            <p:nvPr/>
          </p:nvSpPr>
          <p:spPr>
            <a:xfrm rot="3110392">
              <a:off x="3331986" y="831651"/>
              <a:ext cx="1920240" cy="2834640"/>
            </a:xfrm>
            <a:prstGeom prst="arc">
              <a:avLst>
                <a:gd name="adj1" fmla="val 15702534"/>
                <a:gd name="adj2" fmla="val 0"/>
              </a:avLst>
            </a:prstGeom>
            <a:noFill/>
            <a:ln>
              <a:solidFill>
                <a:srgbClr val="FF0000"/>
              </a:solidFill>
              <a:headEnd type="triangle" w="lg" len="lg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Content Placeholder 2"/>
            <p:cNvSpPr txBox="1">
              <a:spLocks/>
            </p:cNvSpPr>
            <p:nvPr/>
          </p:nvSpPr>
          <p:spPr bwMode="auto">
            <a:xfrm>
              <a:off x="4423333" y="834270"/>
              <a:ext cx="2346138" cy="387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SzPct val="85000"/>
                <a:buFontTx/>
                <a:buBlip>
                  <a:blip r:embed="rId3"/>
                </a:buBlip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90000"/>
                </a:lnSpc>
                <a:buNone/>
              </a:pPr>
              <a:r>
                <a:rPr lang="en-US" altLang="en-US" dirty="0" smtClean="0">
                  <a:solidFill>
                    <a:srgbClr val="0000FF"/>
                  </a:solidFill>
                  <a:latin typeface="Arial" charset="0"/>
                  <a:cs typeface="Arial" charset="0"/>
                </a:rPr>
                <a:t>e</a:t>
              </a:r>
              <a:r>
                <a:rPr lang="en-US" altLang="en-US" baseline="30000" dirty="0" smtClean="0">
                  <a:solidFill>
                    <a:srgbClr val="0000FF"/>
                  </a:solidFill>
                  <a:latin typeface="Arial" charset="0"/>
                  <a:cs typeface="Arial" charset="0"/>
                </a:rPr>
                <a:t>-</a:t>
              </a:r>
              <a:r>
                <a:rPr lang="en-US" altLang="en-US" dirty="0" smtClean="0">
                  <a:solidFill>
                    <a:srgbClr val="0000FF"/>
                  </a:solidFill>
                  <a:latin typeface="Arial" charset="0"/>
                  <a:cs typeface="Arial" charset="0"/>
                </a:rPr>
                <a:t> collider ring</a:t>
              </a:r>
            </a:p>
          </p:txBody>
        </p:sp>
      </p:grp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6168" y="809066"/>
            <a:ext cx="4156400" cy="1592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85000"/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dirty="0" smtClean="0">
                <a:latin typeface="Arial" charset="0"/>
                <a:cs typeface="Arial" charset="0"/>
              </a:rPr>
              <a:t>CEBAF fixed target program</a:t>
            </a:r>
          </a:p>
          <a:p>
            <a:pPr lvl="1">
              <a:lnSpc>
                <a:spcPct val="90000"/>
              </a:lnSpc>
            </a:pPr>
            <a:r>
              <a:rPr lang="en-US" altLang="en-US" sz="1600" dirty="0" smtClean="0">
                <a:latin typeface="Arial" charset="0"/>
                <a:cs typeface="Arial" charset="0"/>
              </a:rPr>
              <a:t>5-pass recirculating SRF </a:t>
            </a:r>
            <a:r>
              <a:rPr lang="en-US" altLang="en-US" sz="1600" dirty="0" err="1" smtClean="0">
                <a:latin typeface="Arial" charset="0"/>
                <a:cs typeface="Arial" charset="0"/>
              </a:rPr>
              <a:t>linac</a:t>
            </a:r>
            <a:endParaRPr lang="en-US" altLang="en-US" sz="1600" dirty="0" smtClean="0">
              <a:latin typeface="Arial" charset="0"/>
              <a:cs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altLang="en-US" sz="1600" dirty="0" smtClean="0">
                <a:latin typeface="Arial" charset="0"/>
                <a:cs typeface="Arial" charset="0"/>
              </a:rPr>
              <a:t>Exciting science program beyond 2025</a:t>
            </a:r>
          </a:p>
          <a:p>
            <a:pPr lvl="1">
              <a:lnSpc>
                <a:spcPct val="90000"/>
              </a:lnSpc>
            </a:pPr>
            <a:r>
              <a:rPr lang="en-US" altLang="en-US" sz="1600" dirty="0" smtClean="0">
                <a:latin typeface="Arial" charset="0"/>
                <a:cs typeface="Arial" charset="0"/>
              </a:rPr>
              <a:t>Can be operated concurrently with the MEIC 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4871850" y="5003819"/>
            <a:ext cx="4272150" cy="137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85000"/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dirty="0" smtClean="0">
                <a:latin typeface="Arial" charset="0"/>
                <a:cs typeface="Arial" charset="0"/>
              </a:rPr>
              <a:t>CEBAF will provide for MEIC</a:t>
            </a:r>
          </a:p>
          <a:p>
            <a:pPr lvl="1">
              <a:lnSpc>
                <a:spcPct val="90000"/>
              </a:lnSpc>
            </a:pPr>
            <a:r>
              <a:rPr lang="en-US" altLang="en-US" sz="1600" dirty="0" smtClean="0">
                <a:latin typeface="Arial" charset="0"/>
                <a:cs typeface="Arial" charset="0"/>
              </a:rPr>
              <a:t>Up to 12 GeV electron beam</a:t>
            </a:r>
          </a:p>
          <a:p>
            <a:pPr lvl="1">
              <a:lnSpc>
                <a:spcPct val="90000"/>
              </a:lnSpc>
            </a:pPr>
            <a:r>
              <a:rPr lang="en-US" altLang="en-US" sz="1600" dirty="0" smtClean="0">
                <a:latin typeface="Arial" charset="0"/>
                <a:cs typeface="Arial" charset="0"/>
              </a:rPr>
              <a:t>High repetition rate (up to 1497 MHz)</a:t>
            </a:r>
          </a:p>
          <a:p>
            <a:pPr lvl="1">
              <a:lnSpc>
                <a:spcPct val="90000"/>
              </a:lnSpc>
            </a:pPr>
            <a:r>
              <a:rPr lang="en-US" altLang="en-US" sz="1600" dirty="0" smtClean="0">
                <a:latin typeface="Arial" charset="0"/>
                <a:cs typeface="Arial" charset="0"/>
              </a:rPr>
              <a:t>High polarization (&gt;85%)</a:t>
            </a:r>
          </a:p>
          <a:p>
            <a:pPr lvl="1">
              <a:lnSpc>
                <a:spcPct val="90000"/>
              </a:lnSpc>
            </a:pPr>
            <a:r>
              <a:rPr lang="en-US" altLang="en-US" sz="1600" dirty="0" smtClean="0">
                <a:latin typeface="Arial" charset="0"/>
                <a:cs typeface="Arial" charset="0"/>
              </a:rPr>
              <a:t>Good beam quality</a:t>
            </a:r>
            <a:endParaRPr lang="en-US" altLang="en-US" sz="1600" dirty="0">
              <a:latin typeface="Arial" charset="0"/>
              <a:cs typeface="Arial" charset="0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2916258" y="3503831"/>
            <a:ext cx="474642" cy="38236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TextBox 49"/>
          <p:cNvSpPr txBox="1">
            <a:spLocks noChangeArrowheads="1"/>
          </p:cNvSpPr>
          <p:nvPr/>
        </p:nvSpPr>
        <p:spPr bwMode="auto">
          <a:xfrm flipH="1">
            <a:off x="-1" y="6123801"/>
            <a:ext cx="5181600" cy="276999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Blip>
                <a:blip r:embed="rId4"/>
              </a:buBlip>
              <a:defRPr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Electron injection from CEBAF to the collide ring is </a:t>
            </a:r>
            <a:r>
              <a:rPr lang="en-US" altLang="en-US" sz="1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Jiquan</a:t>
            </a:r>
            <a:r>
              <a:rPr lang="en-US" altLang="en-US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Guo’s</a:t>
            </a:r>
            <a:r>
              <a:rPr lang="en-US" altLang="en-US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talk (next).</a:t>
            </a:r>
            <a:endParaRPr lang="en-US" altLang="en-US" sz="1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3400" y="2892623"/>
            <a:ext cx="2362200" cy="738664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Wien Filters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and solenoids provide vertically polarized electron beam to the MEIC.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66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Arial" charset="0"/>
                <a:cs typeface="Arial" charset="0"/>
              </a:rPr>
              <a:t>FODO Cell (@ 10 GeV)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5143E2-8B5C-420F-B773-4C0D976E94BC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4552412"/>
              </p:ext>
            </p:extLst>
          </p:nvPr>
        </p:nvGraphicFramePr>
        <p:xfrm>
          <a:off x="1042606" y="1295400"/>
          <a:ext cx="2462594" cy="4631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50" name="Equation" r:id="rId3" imgW="2425680" imgH="457200" progId="Equation.3">
                  <p:embed/>
                </p:oleObj>
              </mc:Choice>
              <mc:Fallback>
                <p:oleObj name="Equation" r:id="rId3" imgW="24256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606" y="1295400"/>
                        <a:ext cx="2462594" cy="4631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095938"/>
              </p:ext>
            </p:extLst>
          </p:nvPr>
        </p:nvGraphicFramePr>
        <p:xfrm>
          <a:off x="609600" y="2071327"/>
          <a:ext cx="1074738" cy="280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51" name="Equation" r:id="rId5" imgW="876240" imgH="228600" progId="Equation.3">
                  <p:embed/>
                </p:oleObj>
              </mc:Choice>
              <mc:Fallback>
                <p:oleObj name="Equation" r:id="rId5" imgW="8762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071327"/>
                        <a:ext cx="1074738" cy="280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7660977"/>
              </p:ext>
            </p:extLst>
          </p:nvPr>
        </p:nvGraphicFramePr>
        <p:xfrm>
          <a:off x="1935595" y="1985241"/>
          <a:ext cx="1417205" cy="4531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52" name="Equation" r:id="rId7" imgW="1269720" imgH="406080" progId="Equation.3">
                  <p:embed/>
                </p:oleObj>
              </mc:Choice>
              <mc:Fallback>
                <p:oleObj name="Equation" r:id="rId7" imgW="126972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5595" y="1985241"/>
                        <a:ext cx="1417205" cy="4531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3104894"/>
              </p:ext>
            </p:extLst>
          </p:nvPr>
        </p:nvGraphicFramePr>
        <p:xfrm>
          <a:off x="1041400" y="3352800"/>
          <a:ext cx="25400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53" name="Equation" r:id="rId9" imgW="2501640" imgH="457200" progId="Equation.3">
                  <p:embed/>
                </p:oleObj>
              </mc:Choice>
              <mc:Fallback>
                <p:oleObj name="Equation" r:id="rId9" imgW="25016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1400" y="3352800"/>
                        <a:ext cx="25400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0217569"/>
              </p:ext>
            </p:extLst>
          </p:nvPr>
        </p:nvGraphicFramePr>
        <p:xfrm>
          <a:off x="685800" y="4114800"/>
          <a:ext cx="977034" cy="2554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54" name="Equation" r:id="rId11" imgW="876240" imgH="228600" progId="Equation.3">
                  <p:embed/>
                </p:oleObj>
              </mc:Choice>
              <mc:Fallback>
                <p:oleObj name="Equation" r:id="rId11" imgW="8762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114800"/>
                        <a:ext cx="977034" cy="2554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6756889"/>
              </p:ext>
            </p:extLst>
          </p:nvPr>
        </p:nvGraphicFramePr>
        <p:xfrm>
          <a:off x="1950027" y="4038600"/>
          <a:ext cx="1402773" cy="4531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55" name="Equation" r:id="rId13" imgW="1257120" imgH="406080" progId="Equation.3">
                  <p:embed/>
                </p:oleObj>
              </mc:Choice>
              <mc:Fallback>
                <p:oleObj name="Equation" r:id="rId13" imgW="125712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0027" y="4038600"/>
                        <a:ext cx="1402773" cy="4531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8508939"/>
              </p:ext>
            </p:extLst>
          </p:nvPr>
        </p:nvGraphicFramePr>
        <p:xfrm>
          <a:off x="3552825" y="2084388"/>
          <a:ext cx="1857375" cy="25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56" name="Equation" r:id="rId15" imgW="1663560" imgH="228600" progId="Equation.3">
                  <p:embed/>
                </p:oleObj>
              </mc:Choice>
              <mc:Fallback>
                <p:oleObj name="Equation" r:id="rId15" imgW="16635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2825" y="2084388"/>
                        <a:ext cx="1857375" cy="255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5549934"/>
              </p:ext>
            </p:extLst>
          </p:nvPr>
        </p:nvGraphicFramePr>
        <p:xfrm>
          <a:off x="3581400" y="4114800"/>
          <a:ext cx="850900" cy="255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57" name="Equation" r:id="rId17" imgW="761760" imgH="228600" progId="Equation.3">
                  <p:embed/>
                </p:oleObj>
              </mc:Choice>
              <mc:Fallback>
                <p:oleObj name="Equation" r:id="rId17" imgW="7617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4114800"/>
                        <a:ext cx="850900" cy="255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Content Placeholder 1"/>
          <p:cNvSpPr>
            <a:spLocks noGrp="1"/>
          </p:cNvSpPr>
          <p:nvPr>
            <p:ph idx="1"/>
          </p:nvPr>
        </p:nvSpPr>
        <p:spPr>
          <a:xfrm>
            <a:off x="2009774" y="4733925"/>
            <a:ext cx="581026" cy="381000"/>
          </a:xfrm>
        </p:spPr>
        <p:txBody>
          <a:bodyPr/>
          <a:lstStyle/>
          <a:p>
            <a:pPr marL="0" indent="0">
              <a:buSzPct val="100000"/>
              <a:buNone/>
            </a:pPr>
            <a:r>
              <a:rPr lang="en-US" sz="1600" dirty="0" smtClean="0"/>
              <a:t>1</a:t>
            </a:r>
            <a:r>
              <a:rPr lang="en-US" sz="1600" baseline="30000" dirty="0" smtClean="0"/>
              <a:t>st</a:t>
            </a:r>
            <a:r>
              <a:rPr lang="en-US" sz="1600" dirty="0" smtClean="0"/>
              <a:t> :</a:t>
            </a:r>
            <a:endParaRPr lang="en-US" sz="1600" dirty="0"/>
          </a:p>
        </p:txBody>
      </p:sp>
      <p:sp>
        <p:nvSpPr>
          <p:cNvPr id="48" name="Content Placeholder 1"/>
          <p:cNvSpPr txBox="1">
            <a:spLocks/>
          </p:cNvSpPr>
          <p:nvPr/>
        </p:nvSpPr>
        <p:spPr bwMode="auto">
          <a:xfrm>
            <a:off x="152400" y="838200"/>
            <a:ext cx="525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50000"/>
              <a:buFontTx/>
              <a:buBlip>
                <a:blip r:embed="rId19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00000"/>
            </a:pPr>
            <a:r>
              <a:rPr lang="en-US" sz="1800" kern="0" dirty="0" smtClean="0"/>
              <a:t>Normal quads FODO cell (in MEIC e-ring arcs)</a:t>
            </a:r>
          </a:p>
        </p:txBody>
      </p:sp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838200"/>
            <a:ext cx="3024640" cy="1897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Content Placeholder 1"/>
          <p:cNvSpPr txBox="1">
            <a:spLocks/>
          </p:cNvSpPr>
          <p:nvPr/>
        </p:nvSpPr>
        <p:spPr bwMode="auto">
          <a:xfrm>
            <a:off x="152400" y="2895600"/>
            <a:ext cx="5029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50000"/>
              <a:buFontTx/>
              <a:buBlip>
                <a:blip r:embed="rId19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00000"/>
            </a:pPr>
            <a:r>
              <a:rPr lang="en-US" sz="1800" dirty="0" smtClean="0"/>
              <a:t>Combined function quads FODO cell </a:t>
            </a:r>
            <a:endParaRPr lang="en-US" sz="1800" dirty="0"/>
          </a:p>
        </p:txBody>
      </p:sp>
      <p:pic>
        <p:nvPicPr>
          <p:cNvPr id="56" name="Picture 3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084" y="3124200"/>
            <a:ext cx="3017756" cy="188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3" name="Group 62"/>
          <p:cNvGrpSpPr/>
          <p:nvPr/>
        </p:nvGrpSpPr>
        <p:grpSpPr>
          <a:xfrm>
            <a:off x="2600830" y="4648200"/>
            <a:ext cx="2580770" cy="895350"/>
            <a:chOff x="1920875" y="4743450"/>
            <a:chExt cx="2580770" cy="895350"/>
          </a:xfrm>
        </p:grpSpPr>
        <p:graphicFrame>
          <p:nvGraphicFramePr>
            <p:cNvPr id="61" name="Object 6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2549709"/>
                </p:ext>
              </p:extLst>
            </p:nvPr>
          </p:nvGraphicFramePr>
          <p:xfrm>
            <a:off x="1934658" y="4882429"/>
            <a:ext cx="942397" cy="2713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658" name="Equation" r:id="rId22" imgW="838080" imgH="241200" progId="Equation.3">
                    <p:embed/>
                  </p:oleObj>
                </mc:Choice>
                <mc:Fallback>
                  <p:oleObj name="Equation" r:id="rId22" imgW="83808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34658" y="4882429"/>
                          <a:ext cx="942397" cy="2713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" name="Object 4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59945089"/>
                </p:ext>
              </p:extLst>
            </p:nvPr>
          </p:nvGraphicFramePr>
          <p:xfrm>
            <a:off x="3031043" y="4743450"/>
            <a:ext cx="1470602" cy="3997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659" name="Equation" r:id="rId24" imgW="1307880" imgH="355320" progId="Equation.3">
                    <p:embed/>
                  </p:oleObj>
                </mc:Choice>
                <mc:Fallback>
                  <p:oleObj name="Equation" r:id="rId24" imgW="1307880" imgH="3553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31043" y="4743450"/>
                          <a:ext cx="1470602" cy="39976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0" name="Object 5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03116861"/>
                </p:ext>
              </p:extLst>
            </p:nvPr>
          </p:nvGraphicFramePr>
          <p:xfrm>
            <a:off x="1920875" y="5254625"/>
            <a:ext cx="1041400" cy="269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660" name="Equation" r:id="rId26" imgW="927000" imgH="241200" progId="Equation.3">
                    <p:embed/>
                  </p:oleObj>
                </mc:Choice>
                <mc:Fallback>
                  <p:oleObj name="Equation" r:id="rId26" imgW="92700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0875" y="5254625"/>
                          <a:ext cx="1041400" cy="2698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2" name="Object 6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60518149"/>
                </p:ext>
              </p:extLst>
            </p:nvPr>
          </p:nvGraphicFramePr>
          <p:xfrm>
            <a:off x="3098800" y="5240338"/>
            <a:ext cx="1371600" cy="3984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661" name="Equation" r:id="rId28" imgW="1218960" imgH="355320" progId="Equation.3">
                    <p:embed/>
                  </p:oleObj>
                </mc:Choice>
                <mc:Fallback>
                  <p:oleObj name="Equation" r:id="rId28" imgW="1218960" imgH="3553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98800" y="5240338"/>
                          <a:ext cx="1371600" cy="3984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5" name="Content Placeholder 1"/>
          <p:cNvSpPr txBox="1">
            <a:spLocks/>
          </p:cNvSpPr>
          <p:nvPr/>
        </p:nvSpPr>
        <p:spPr bwMode="auto">
          <a:xfrm>
            <a:off x="1981200" y="5095875"/>
            <a:ext cx="5810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50000"/>
              <a:buFontTx/>
              <a:buBlip>
                <a:blip r:embed="rId19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SzPct val="100000"/>
              <a:buFontTx/>
              <a:buNone/>
            </a:pPr>
            <a:r>
              <a:rPr lang="en-US" sz="1600" kern="0" dirty="0" smtClean="0"/>
              <a:t>2</a:t>
            </a:r>
            <a:r>
              <a:rPr lang="en-US" sz="1600" kern="0" baseline="30000" dirty="0" smtClean="0"/>
              <a:t>nd</a:t>
            </a:r>
            <a:r>
              <a:rPr lang="en-US" sz="1600" kern="0" dirty="0" smtClean="0"/>
              <a:t> :</a:t>
            </a:r>
          </a:p>
          <a:p>
            <a:pPr marL="0" indent="0">
              <a:buSzPct val="100000"/>
              <a:buFontTx/>
              <a:buNone/>
            </a:pPr>
            <a:endParaRPr lang="en-US" sz="1600" kern="0" dirty="0"/>
          </a:p>
        </p:txBody>
      </p:sp>
      <p:sp>
        <p:nvSpPr>
          <p:cNvPr id="66" name="Right Arrow 65"/>
          <p:cNvSpPr/>
          <p:nvPr/>
        </p:nvSpPr>
        <p:spPr bwMode="auto">
          <a:xfrm>
            <a:off x="685800" y="5867400"/>
            <a:ext cx="502078" cy="273563"/>
          </a:xfrm>
          <a:prstGeom prst="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67" name="Content Placeholder 1"/>
          <p:cNvSpPr txBox="1">
            <a:spLocks/>
          </p:cNvSpPr>
          <p:nvPr/>
        </p:nvSpPr>
        <p:spPr bwMode="auto">
          <a:xfrm>
            <a:off x="1371600" y="5791200"/>
            <a:ext cx="7239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50000"/>
              <a:buFontTx/>
              <a:buBlip>
                <a:blip r:embed="rId19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SzPct val="100000"/>
              <a:buFontTx/>
              <a:buNone/>
            </a:pPr>
            <a:r>
              <a:rPr lang="en-US" sz="1600" kern="0" dirty="0" smtClean="0"/>
              <a:t>Equivalent to offset the beam in quads by 8.2 mm and 7.4 mm, respectively.</a:t>
            </a:r>
          </a:p>
          <a:p>
            <a:pPr marL="0" indent="0">
              <a:buSzPct val="100000"/>
              <a:buFontTx/>
              <a:buNone/>
            </a:pPr>
            <a:endParaRPr lang="en-US" sz="1600" kern="0" dirty="0"/>
          </a:p>
        </p:txBody>
      </p:sp>
      <p:sp>
        <p:nvSpPr>
          <p:cNvPr id="69" name="Content Placeholder 1"/>
          <p:cNvSpPr txBox="1">
            <a:spLocks/>
          </p:cNvSpPr>
          <p:nvPr/>
        </p:nvSpPr>
        <p:spPr bwMode="auto">
          <a:xfrm>
            <a:off x="295275" y="4953000"/>
            <a:ext cx="14763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50000"/>
              <a:buFontTx/>
              <a:buBlip>
                <a:blip r:embed="rId19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SzPct val="100000"/>
              <a:buFontTx/>
              <a:buNone/>
            </a:pPr>
            <a:r>
              <a:rPr lang="en-US" sz="1600" kern="0" dirty="0" smtClean="0"/>
              <a:t>Quad settings</a:t>
            </a:r>
            <a:endParaRPr lang="en-US" sz="1600" kern="0" dirty="0"/>
          </a:p>
        </p:txBody>
      </p:sp>
      <p:sp>
        <p:nvSpPr>
          <p:cNvPr id="64" name="Left Brace 63"/>
          <p:cNvSpPr/>
          <p:nvPr/>
        </p:nvSpPr>
        <p:spPr bwMode="auto">
          <a:xfrm>
            <a:off x="1752199" y="4874033"/>
            <a:ext cx="229001" cy="516155"/>
          </a:xfrm>
          <a:prstGeom prst="leftBrace">
            <a:avLst>
              <a:gd name="adj1" fmla="val 39583"/>
              <a:gd name="adj2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78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95218"/>
            <a:ext cx="9144000" cy="519182"/>
          </a:xfrm>
        </p:spPr>
        <p:txBody>
          <a:bodyPr>
            <a:noAutofit/>
          </a:bodyPr>
          <a:lstStyle/>
          <a:p>
            <a:r>
              <a:rPr lang="en-US" sz="3000" b="1" dirty="0" smtClean="0">
                <a:latin typeface="Trajan Pro"/>
                <a:cs typeface="Arial" charset="0"/>
              </a:rPr>
              <a:t>MEIC </a:t>
            </a:r>
            <a:r>
              <a:rPr lang="en-US" sz="3000" b="1" smtClean="0">
                <a:latin typeface="Trajan Pro"/>
                <a:cs typeface="Arial" charset="0"/>
              </a:rPr>
              <a:t>Electron Collider Ring </a:t>
            </a:r>
            <a:r>
              <a:rPr lang="en-US" sz="3000" b="1" dirty="0" smtClean="0">
                <a:latin typeface="Trajan Pro"/>
                <a:cs typeface="Arial" charset="0"/>
              </a:rPr>
              <a:t>with New Magnets</a:t>
            </a:r>
            <a:endParaRPr lang="en-US" sz="3000" b="1" dirty="0">
              <a:latin typeface="Trajan Pro"/>
              <a:cs typeface="Trajan Pro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6313221"/>
              </p:ext>
            </p:extLst>
          </p:nvPr>
        </p:nvGraphicFramePr>
        <p:xfrm>
          <a:off x="277401" y="1014887"/>
          <a:ext cx="8568647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7471"/>
                <a:gridCol w="1212350"/>
                <a:gridCol w="3328826"/>
              </a:tblGrid>
              <a:tr h="295422">
                <a:tc>
                  <a:txBody>
                    <a:bodyPr/>
                    <a:lstStyle/>
                    <a:p>
                      <a:r>
                        <a:rPr lang="en-US" dirty="0" smtClean="0"/>
                        <a:t>Arc dipole length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3.75</a:t>
                      </a:r>
                      <a:endParaRPr lang="en-US" dirty="0"/>
                    </a:p>
                  </a:txBody>
                  <a:tcPr/>
                </a:tc>
              </a:tr>
              <a:tr h="335328">
                <a:tc>
                  <a:txBody>
                    <a:bodyPr/>
                    <a:lstStyle/>
                    <a:p>
                      <a:r>
                        <a:rPr lang="en-US" dirty="0" smtClean="0"/>
                        <a:t>Arc quad length /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strength @ 12 GeV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r>
                        <a:rPr lang="en-US" baseline="0" dirty="0" smtClean="0"/>
                        <a:t> / 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T/m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0.56 /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21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35328">
                <a:tc>
                  <a:txBody>
                    <a:bodyPr/>
                    <a:lstStyle/>
                    <a:p>
                      <a:r>
                        <a:rPr lang="en-US" dirty="0" smtClean="0"/>
                        <a:t>Cell length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11.4</a:t>
                      </a:r>
                      <a:r>
                        <a:rPr lang="en-US" baseline="0" dirty="0" smtClean="0"/>
                        <a:t>  (half of ion ring arc cell)</a:t>
                      </a:r>
                      <a:endParaRPr lang="en-US" dirty="0"/>
                    </a:p>
                  </a:txBody>
                  <a:tcPr/>
                </a:tc>
              </a:tr>
              <a:tr h="335328">
                <a:tc>
                  <a:txBody>
                    <a:bodyPr/>
                    <a:lstStyle/>
                    <a:p>
                      <a:r>
                        <a:rPr lang="en-US" dirty="0" smtClean="0"/>
                        <a:t>Arc</a:t>
                      </a:r>
                      <a:r>
                        <a:rPr lang="en-US" baseline="0" dirty="0" smtClean="0"/>
                        <a:t> d</a:t>
                      </a:r>
                      <a:r>
                        <a:rPr lang="en-US" dirty="0" smtClean="0"/>
                        <a:t>ipole</a:t>
                      </a:r>
                      <a:r>
                        <a:rPr lang="en-US" baseline="0" dirty="0" smtClean="0"/>
                        <a:t> bending angle / 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radius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deg</a:t>
                      </a:r>
                      <a:r>
                        <a:rPr lang="en-US" baseline="0" dirty="0" smtClean="0"/>
                        <a:t> / 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m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2.045 / 105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35328">
                <a:tc>
                  <a:txBody>
                    <a:bodyPr/>
                    <a:lstStyle/>
                    <a:p>
                      <a:r>
                        <a:rPr lang="en-US" dirty="0" smtClean="0"/>
                        <a:t>FODO cells</a:t>
                      </a:r>
                      <a:r>
                        <a:rPr lang="en-US" baseline="0" dirty="0" smtClean="0"/>
                        <a:t> per arc (no spin rotator included)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64</a:t>
                      </a:r>
                      <a:endParaRPr lang="en-US" dirty="0"/>
                    </a:p>
                  </a:txBody>
                  <a:tcPr/>
                </a:tc>
              </a:tr>
              <a:tr h="335328">
                <a:tc>
                  <a:txBody>
                    <a:bodyPr/>
                    <a:lstStyle/>
                    <a:p>
                      <a:r>
                        <a:rPr lang="en-US" dirty="0" smtClean="0"/>
                        <a:t>Total arc dipoles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256</a:t>
                      </a:r>
                      <a:endParaRPr 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Total bending angle per arc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261.7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35328">
                <a:tc>
                  <a:txBody>
                    <a:bodyPr/>
                    <a:lstStyle/>
                    <a:p>
                      <a:r>
                        <a:rPr lang="en-US" dirty="0" smtClean="0"/>
                        <a:t>Figure-8 crossing angle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81.7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35328">
                <a:tc>
                  <a:txBody>
                    <a:bodyPr/>
                    <a:lstStyle/>
                    <a:p>
                      <a:r>
                        <a:rPr lang="en-US" dirty="0" smtClean="0"/>
                        <a:t>Arc length (no spin</a:t>
                      </a:r>
                      <a:r>
                        <a:rPr lang="en-US" baseline="0" dirty="0" smtClean="0"/>
                        <a:t> rotator)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729.6</a:t>
                      </a:r>
                      <a:endParaRPr lang="en-US" dirty="0"/>
                    </a:p>
                  </a:txBody>
                  <a:tcPr/>
                </a:tc>
              </a:tr>
              <a:tr h="335328">
                <a:tc>
                  <a:txBody>
                    <a:bodyPr/>
                    <a:lstStyle/>
                    <a:p>
                      <a:r>
                        <a:rPr lang="en-US" dirty="0" smtClean="0"/>
                        <a:t>Straight length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369.46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Ring circumference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2198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35328">
                <a:tc>
                  <a:txBody>
                    <a:bodyPr/>
                    <a:lstStyle/>
                    <a:p>
                      <a:r>
                        <a:rPr lang="en-US" dirty="0" smtClean="0"/>
                        <a:t>Beam current @ 10 </a:t>
                      </a:r>
                      <a:r>
                        <a:rPr lang="en-US" dirty="0" err="1" smtClean="0"/>
                        <a:t>GeV</a:t>
                      </a:r>
                      <a:r>
                        <a:rPr lang="en-US" dirty="0" smtClean="0"/>
                        <a:t>, arc only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0.785</a:t>
                      </a:r>
                      <a:r>
                        <a:rPr lang="en-US" baseline="0" dirty="0" smtClean="0"/>
                        <a:t>  (@SR power &lt; 10 kW/m)</a:t>
                      </a:r>
                      <a:endParaRPr lang="en-US" dirty="0"/>
                    </a:p>
                  </a:txBody>
                  <a:tcPr/>
                </a:tc>
              </a:tr>
              <a:tr h="335328">
                <a:tc>
                  <a:txBody>
                    <a:bodyPr/>
                    <a:lstStyle/>
                    <a:p>
                      <a:r>
                        <a:rPr lang="en-US" dirty="0" smtClean="0"/>
                        <a:t>Normalized </a:t>
                      </a:r>
                      <a:r>
                        <a:rPr lang="en-US" dirty="0" err="1" smtClean="0"/>
                        <a:t>emittance</a:t>
                      </a:r>
                      <a:r>
                        <a:rPr lang="en-US" dirty="0" smtClean="0"/>
                        <a:t> @10 </a:t>
                      </a:r>
                      <a:r>
                        <a:rPr lang="en-US" dirty="0" err="1" smtClean="0"/>
                        <a:t>GeV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mm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mrad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329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35328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     (including spin rotator, IR, etc.)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mm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mrad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329</a:t>
                      </a:r>
                      <a:r>
                        <a:rPr lang="en-US" dirty="0" smtClean="0"/>
                        <a:t> x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1.7 </a:t>
                      </a:r>
                      <a:r>
                        <a:rPr lang="en-US" dirty="0" smtClean="0"/>
                        <a:t>~ </a:t>
                      </a:r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559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744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0"/>
            <a:ext cx="8382000" cy="914400"/>
          </a:xfrm>
        </p:spPr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Optics of New Matching Section (I)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5143E2-8B5C-420F-B773-4C0D976E94BC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54" name="Content Placeholder 1"/>
          <p:cNvSpPr txBox="1">
            <a:spLocks/>
          </p:cNvSpPr>
          <p:nvPr/>
        </p:nvSpPr>
        <p:spPr bwMode="auto">
          <a:xfrm>
            <a:off x="152400" y="838200"/>
            <a:ext cx="88392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50000"/>
              <a:buFontTx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00000"/>
            </a:pPr>
            <a:r>
              <a:rPr lang="en-US" sz="1800" dirty="0" smtClean="0"/>
              <a:t>New matching section: </a:t>
            </a:r>
            <a:r>
              <a:rPr lang="en-US" sz="1600" dirty="0" smtClean="0"/>
              <a:t>“</a:t>
            </a:r>
            <a:r>
              <a:rPr lang="en-US" sz="1600" dirty="0" smtClean="0">
                <a:solidFill>
                  <a:srgbClr val="C00000"/>
                </a:solidFill>
              </a:rPr>
              <a:t>missing </a:t>
            </a:r>
            <a:r>
              <a:rPr lang="en-US" sz="1600" dirty="0">
                <a:solidFill>
                  <a:srgbClr val="C00000"/>
                </a:solidFill>
              </a:rPr>
              <a:t>magnet</a:t>
            </a:r>
            <a:r>
              <a:rPr lang="en-US" sz="1600" dirty="0" smtClean="0"/>
              <a:t>” dispersion </a:t>
            </a:r>
            <a:r>
              <a:rPr lang="en-US" sz="1600" dirty="0"/>
              <a:t>suppressor</a:t>
            </a:r>
            <a:r>
              <a:rPr lang="en-US" sz="1600" dirty="0" smtClean="0"/>
              <a:t> + beta function matching</a:t>
            </a:r>
          </a:p>
          <a:p>
            <a:pPr lvl="1">
              <a:buSzPct val="100000"/>
            </a:pPr>
            <a:r>
              <a:rPr lang="en-US" sz="1600" dirty="0" smtClean="0"/>
              <a:t>Matching section dipole bending </a:t>
            </a:r>
            <a:r>
              <a:rPr lang="en-US" sz="1600" dirty="0"/>
              <a:t>angles</a:t>
            </a:r>
          </a:p>
          <a:p>
            <a:pPr lvl="1">
              <a:buSzPct val="100000"/>
            </a:pPr>
            <a:r>
              <a:rPr lang="en-US" sz="1600" dirty="0"/>
              <a:t>Regular arc bending </a:t>
            </a:r>
            <a:r>
              <a:rPr lang="en-US" sz="1600" dirty="0" smtClean="0"/>
              <a:t>angle</a:t>
            </a:r>
          </a:p>
          <a:p>
            <a:pPr lvl="1">
              <a:buSzPct val="100000"/>
            </a:pPr>
            <a:r>
              <a:rPr lang="en-US" sz="1600" dirty="0" smtClean="0"/>
              <a:t>No extra dipole is needed </a:t>
            </a:r>
            <a:endParaRPr lang="en-US" sz="1600" dirty="0"/>
          </a:p>
          <a:p>
            <a:pPr lvl="1">
              <a:buSzPct val="100000"/>
            </a:pPr>
            <a:endParaRPr lang="en-US" sz="1600" dirty="0"/>
          </a:p>
        </p:txBody>
      </p:sp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5667064"/>
              </p:ext>
            </p:extLst>
          </p:nvPr>
        </p:nvGraphicFramePr>
        <p:xfrm>
          <a:off x="4638675" y="990600"/>
          <a:ext cx="2600325" cy="90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8" name="Equation" r:id="rId4" imgW="2336760" imgH="812520" progId="Equation.3">
                  <p:embed/>
                </p:oleObj>
              </mc:Choice>
              <mc:Fallback>
                <p:oleObj name="Equation" r:id="rId4" imgW="2336760" imgH="812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8675" y="990600"/>
                        <a:ext cx="2600325" cy="906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226866"/>
              </p:ext>
            </p:extLst>
          </p:nvPr>
        </p:nvGraphicFramePr>
        <p:xfrm>
          <a:off x="7275513" y="1190625"/>
          <a:ext cx="1878012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9" name="Equation" r:id="rId6" imgW="1688760" imgH="622080" progId="Equation.3">
                  <p:embed/>
                </p:oleObj>
              </mc:Choice>
              <mc:Fallback>
                <p:oleObj name="Equation" r:id="rId6" imgW="1688760" imgH="622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5513" y="1190625"/>
                        <a:ext cx="1878012" cy="69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304800" y="2209800"/>
            <a:ext cx="8534400" cy="4229100"/>
            <a:chOff x="304800" y="2200275"/>
            <a:chExt cx="8534400" cy="4229100"/>
          </a:xfrm>
        </p:grpSpPr>
        <p:pic>
          <p:nvPicPr>
            <p:cNvPr id="9308" name="Picture 111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0650" y="2511985"/>
              <a:ext cx="6076950" cy="3917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1" name="Straight Arrow Connector 20"/>
            <p:cNvCxnSpPr/>
            <p:nvPr/>
          </p:nvCxnSpPr>
          <p:spPr bwMode="auto">
            <a:xfrm flipH="1">
              <a:off x="1600200" y="2671852"/>
              <a:ext cx="762000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stealth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2" name="Content Placeholder 1"/>
            <p:cNvSpPr txBox="1">
              <a:spLocks/>
            </p:cNvSpPr>
            <p:nvPr/>
          </p:nvSpPr>
          <p:spPr bwMode="auto">
            <a:xfrm>
              <a:off x="304800" y="2314575"/>
              <a:ext cx="1371600" cy="5096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150000"/>
                <a:buFontTx/>
                <a:buBlip>
                  <a:blip r:embed="rId3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Tx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SzPct val="100000"/>
                <a:buFontTx/>
                <a:buNone/>
              </a:pPr>
              <a:r>
                <a:rPr lang="en-US" sz="1600" kern="0" dirty="0" smtClean="0"/>
                <a:t>Regular arc FODO cell </a:t>
              </a:r>
            </a:p>
          </p:txBody>
        </p:sp>
        <p:cxnSp>
          <p:nvCxnSpPr>
            <p:cNvPr id="23" name="Straight Arrow Connector 22"/>
            <p:cNvCxnSpPr/>
            <p:nvPr/>
          </p:nvCxnSpPr>
          <p:spPr bwMode="auto">
            <a:xfrm rot="10800000" flipH="1">
              <a:off x="6705600" y="2671852"/>
              <a:ext cx="762000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stealth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4" name="Content Placeholder 1"/>
            <p:cNvSpPr txBox="1">
              <a:spLocks/>
            </p:cNvSpPr>
            <p:nvPr/>
          </p:nvSpPr>
          <p:spPr bwMode="auto">
            <a:xfrm>
              <a:off x="7467600" y="2352675"/>
              <a:ext cx="1371600" cy="5096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150000"/>
                <a:buFontTx/>
                <a:buBlip>
                  <a:blip r:embed="rId3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Tx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SzPct val="100000"/>
                <a:buFontTx/>
                <a:buNone/>
              </a:pPr>
              <a:r>
                <a:rPr lang="en-US" sz="1600" kern="0" dirty="0" smtClean="0"/>
                <a:t>Spin rotator</a:t>
              </a: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2819400" y="2209800"/>
              <a:ext cx="228600" cy="304800"/>
              <a:chOff x="2819400" y="2209800"/>
              <a:chExt cx="228600" cy="304800"/>
            </a:xfrm>
          </p:grpSpPr>
          <p:sp>
            <p:nvSpPr>
              <p:cNvPr id="10" name="Rectangle 9"/>
              <p:cNvSpPr/>
              <p:nvPr/>
            </p:nvSpPr>
            <p:spPr bwMode="auto">
              <a:xfrm>
                <a:off x="2819400" y="2209800"/>
                <a:ext cx="228600" cy="304800"/>
              </a:xfrm>
              <a:prstGeom prst="rect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p:graphicFrame>
            <p:nvGraphicFramePr>
              <p:cNvPr id="11" name="Object 1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239107683"/>
                  </p:ext>
                </p:extLst>
              </p:nvPr>
            </p:nvGraphicFramePr>
            <p:xfrm>
              <a:off x="2859088" y="2273300"/>
              <a:ext cx="169862" cy="2413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290" name="Equation" r:id="rId9" imgW="152280" imgH="215640" progId="Equation.3">
                      <p:embed/>
                    </p:oleObj>
                  </mc:Choice>
                  <mc:Fallback>
                    <p:oleObj name="Equation" r:id="rId9" imgW="152280" imgH="2156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59088" y="2273300"/>
                            <a:ext cx="169862" cy="2413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32" name="Group 31"/>
            <p:cNvGrpSpPr/>
            <p:nvPr/>
          </p:nvGrpSpPr>
          <p:grpSpPr>
            <a:xfrm>
              <a:off x="3676650" y="2200275"/>
              <a:ext cx="228600" cy="304800"/>
              <a:chOff x="2819400" y="2209800"/>
              <a:chExt cx="228600" cy="304800"/>
            </a:xfrm>
          </p:grpSpPr>
          <p:sp>
            <p:nvSpPr>
              <p:cNvPr id="33" name="Rectangle 32"/>
              <p:cNvSpPr/>
              <p:nvPr/>
            </p:nvSpPr>
            <p:spPr bwMode="auto">
              <a:xfrm>
                <a:off x="2819400" y="2209800"/>
                <a:ext cx="228600" cy="304800"/>
              </a:xfrm>
              <a:prstGeom prst="rect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p:graphicFrame>
            <p:nvGraphicFramePr>
              <p:cNvPr id="34" name="Object 3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23824481"/>
                  </p:ext>
                </p:extLst>
              </p:nvPr>
            </p:nvGraphicFramePr>
            <p:xfrm>
              <a:off x="2859088" y="2273300"/>
              <a:ext cx="169862" cy="2413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291" name="Equation" r:id="rId11" imgW="152280" imgH="215640" progId="Equation.3">
                      <p:embed/>
                    </p:oleObj>
                  </mc:Choice>
                  <mc:Fallback>
                    <p:oleObj name="Equation" r:id="rId11" imgW="152280" imgH="2156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59088" y="2273300"/>
                            <a:ext cx="169862" cy="2413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35" name="Group 34"/>
            <p:cNvGrpSpPr/>
            <p:nvPr/>
          </p:nvGrpSpPr>
          <p:grpSpPr>
            <a:xfrm>
              <a:off x="4495800" y="2200275"/>
              <a:ext cx="228600" cy="304800"/>
              <a:chOff x="2819400" y="2209800"/>
              <a:chExt cx="228600" cy="304800"/>
            </a:xfrm>
          </p:grpSpPr>
          <p:sp>
            <p:nvSpPr>
              <p:cNvPr id="38" name="Rectangle 37"/>
              <p:cNvSpPr/>
              <p:nvPr/>
            </p:nvSpPr>
            <p:spPr bwMode="auto">
              <a:xfrm>
                <a:off x="2819400" y="2209800"/>
                <a:ext cx="228600" cy="304800"/>
              </a:xfrm>
              <a:prstGeom prst="rect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p:graphicFrame>
            <p:nvGraphicFramePr>
              <p:cNvPr id="41" name="Object 4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60751373"/>
                  </p:ext>
                </p:extLst>
              </p:nvPr>
            </p:nvGraphicFramePr>
            <p:xfrm>
              <a:off x="2844800" y="2273300"/>
              <a:ext cx="198438" cy="2413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292" name="Equation" r:id="rId12" imgW="177480" imgH="215640" progId="Equation.3">
                      <p:embed/>
                    </p:oleObj>
                  </mc:Choice>
                  <mc:Fallback>
                    <p:oleObj name="Equation" r:id="rId12" imgW="177480" imgH="2156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44800" y="2273300"/>
                            <a:ext cx="198438" cy="2413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42" name="Group 41"/>
            <p:cNvGrpSpPr/>
            <p:nvPr/>
          </p:nvGrpSpPr>
          <p:grpSpPr>
            <a:xfrm>
              <a:off x="5334000" y="2200275"/>
              <a:ext cx="228600" cy="304800"/>
              <a:chOff x="2819400" y="2209800"/>
              <a:chExt cx="228600" cy="304800"/>
            </a:xfrm>
          </p:grpSpPr>
          <p:sp>
            <p:nvSpPr>
              <p:cNvPr id="50" name="Rectangle 49"/>
              <p:cNvSpPr/>
              <p:nvPr/>
            </p:nvSpPr>
            <p:spPr bwMode="auto">
              <a:xfrm>
                <a:off x="2819400" y="2209800"/>
                <a:ext cx="228600" cy="304800"/>
              </a:xfrm>
              <a:prstGeom prst="rect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p:graphicFrame>
            <p:nvGraphicFramePr>
              <p:cNvPr id="51" name="Object 5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88824004"/>
                  </p:ext>
                </p:extLst>
              </p:nvPr>
            </p:nvGraphicFramePr>
            <p:xfrm>
              <a:off x="2844800" y="2273300"/>
              <a:ext cx="198438" cy="2413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293" name="Equation" r:id="rId14" imgW="177480" imgH="215640" progId="Equation.3">
                      <p:embed/>
                    </p:oleObj>
                  </mc:Choice>
                  <mc:Fallback>
                    <p:oleObj name="Equation" r:id="rId14" imgW="177480" imgH="2156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44800" y="2273300"/>
                            <a:ext cx="198438" cy="2413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277850"/>
              </p:ext>
            </p:extLst>
          </p:nvPr>
        </p:nvGraphicFramePr>
        <p:xfrm>
          <a:off x="3381375" y="1506538"/>
          <a:ext cx="946150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4" name="Equation" r:id="rId16" imgW="850680" imgH="253800" progId="Equation.3">
                  <p:embed/>
                </p:oleObj>
              </mc:Choice>
              <mc:Fallback>
                <p:oleObj name="Equation" r:id="rId16" imgW="8506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1375" y="1506538"/>
                        <a:ext cx="946150" cy="28257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0000FF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7013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0"/>
            <a:ext cx="8382000" cy="914400"/>
          </a:xfrm>
        </p:spPr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Optics of New Matching Section (II)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5143E2-8B5C-420F-B773-4C0D976E94BC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54" name="Content Placeholder 1"/>
          <p:cNvSpPr txBox="1">
            <a:spLocks/>
          </p:cNvSpPr>
          <p:nvPr/>
        </p:nvSpPr>
        <p:spPr bwMode="auto">
          <a:xfrm>
            <a:off x="152400" y="838200"/>
            <a:ext cx="88392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50000"/>
              <a:buFontTx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00000"/>
            </a:pPr>
            <a:r>
              <a:rPr lang="en-US" sz="1800" dirty="0" smtClean="0"/>
              <a:t>New matching section: </a:t>
            </a:r>
            <a:r>
              <a:rPr lang="en-US" sz="1600" dirty="0" smtClean="0"/>
              <a:t>“</a:t>
            </a:r>
            <a:r>
              <a:rPr lang="en-US" sz="1600" dirty="0" smtClean="0">
                <a:solidFill>
                  <a:srgbClr val="C00000"/>
                </a:solidFill>
              </a:rPr>
              <a:t>missing </a:t>
            </a:r>
            <a:r>
              <a:rPr lang="en-US" sz="1600" dirty="0">
                <a:solidFill>
                  <a:srgbClr val="C00000"/>
                </a:solidFill>
              </a:rPr>
              <a:t>magnet</a:t>
            </a:r>
            <a:r>
              <a:rPr lang="en-US" sz="1600" dirty="0"/>
              <a:t>” dispersion suppressor</a:t>
            </a:r>
            <a:r>
              <a:rPr lang="en-US" sz="1600" dirty="0" smtClean="0"/>
              <a:t> + beta function matching</a:t>
            </a:r>
          </a:p>
          <a:p>
            <a:pPr lvl="1">
              <a:buSzPct val="100000"/>
            </a:pPr>
            <a:r>
              <a:rPr lang="en-US" sz="1600" dirty="0" smtClean="0"/>
              <a:t>Matching section dipole bending angles</a:t>
            </a:r>
          </a:p>
          <a:p>
            <a:pPr lvl="1">
              <a:buSzPct val="100000"/>
            </a:pPr>
            <a:r>
              <a:rPr lang="en-US" sz="1600" dirty="0" smtClean="0"/>
              <a:t>Regular arc bending angle </a:t>
            </a:r>
          </a:p>
          <a:p>
            <a:pPr lvl="1">
              <a:buSzPct val="100000"/>
            </a:pPr>
            <a:r>
              <a:rPr lang="en-US" sz="1600" dirty="0" smtClean="0"/>
              <a:t>8 extra dipoles (4 FODO cells) are needed</a:t>
            </a:r>
            <a:endParaRPr lang="en-US" sz="1600" dirty="0"/>
          </a:p>
        </p:txBody>
      </p:sp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691596"/>
              </p:ext>
            </p:extLst>
          </p:nvPr>
        </p:nvGraphicFramePr>
        <p:xfrm>
          <a:off x="4652962" y="990600"/>
          <a:ext cx="2586038" cy="90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2" name="Equation" r:id="rId4" imgW="2323800" imgH="812520" progId="Equation.3">
                  <p:embed/>
                </p:oleObj>
              </mc:Choice>
              <mc:Fallback>
                <p:oleObj name="Equation" r:id="rId4" imgW="2323800" imgH="812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2962" y="990600"/>
                        <a:ext cx="2586038" cy="906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0818505"/>
              </p:ext>
            </p:extLst>
          </p:nvPr>
        </p:nvGraphicFramePr>
        <p:xfrm>
          <a:off x="7275513" y="1181100"/>
          <a:ext cx="1878012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3" name="Equation" r:id="rId6" imgW="1688760" imgH="622080" progId="Equation.3">
                  <p:embed/>
                </p:oleObj>
              </mc:Choice>
              <mc:Fallback>
                <p:oleObj name="Equation" r:id="rId6" imgW="1688760" imgH="622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5513" y="1181100"/>
                        <a:ext cx="1878012" cy="69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304800" y="2209800"/>
            <a:ext cx="8534400" cy="4229100"/>
            <a:chOff x="304800" y="2200275"/>
            <a:chExt cx="8534400" cy="4229100"/>
          </a:xfrm>
        </p:grpSpPr>
        <p:pic>
          <p:nvPicPr>
            <p:cNvPr id="9308" name="Picture 111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0650" y="2511985"/>
              <a:ext cx="6076950" cy="3917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1" name="Straight Arrow Connector 20"/>
            <p:cNvCxnSpPr/>
            <p:nvPr/>
          </p:nvCxnSpPr>
          <p:spPr bwMode="auto">
            <a:xfrm flipH="1">
              <a:off x="1600200" y="2671852"/>
              <a:ext cx="762000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stealth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2" name="Content Placeholder 1"/>
            <p:cNvSpPr txBox="1">
              <a:spLocks/>
            </p:cNvSpPr>
            <p:nvPr/>
          </p:nvSpPr>
          <p:spPr bwMode="auto">
            <a:xfrm>
              <a:off x="304800" y="2314575"/>
              <a:ext cx="1371600" cy="5096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150000"/>
                <a:buFontTx/>
                <a:buBlip>
                  <a:blip r:embed="rId3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Tx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SzPct val="100000"/>
                <a:buFontTx/>
                <a:buNone/>
              </a:pPr>
              <a:r>
                <a:rPr lang="en-US" sz="1600" kern="0" dirty="0" smtClean="0"/>
                <a:t>Regular arc FODO cell </a:t>
              </a:r>
            </a:p>
          </p:txBody>
        </p:sp>
        <p:cxnSp>
          <p:nvCxnSpPr>
            <p:cNvPr id="23" name="Straight Arrow Connector 22"/>
            <p:cNvCxnSpPr/>
            <p:nvPr/>
          </p:nvCxnSpPr>
          <p:spPr bwMode="auto">
            <a:xfrm rot="10800000" flipH="1">
              <a:off x="6705600" y="2671852"/>
              <a:ext cx="762000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stealth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4" name="Content Placeholder 1"/>
            <p:cNvSpPr txBox="1">
              <a:spLocks/>
            </p:cNvSpPr>
            <p:nvPr/>
          </p:nvSpPr>
          <p:spPr bwMode="auto">
            <a:xfrm>
              <a:off x="7467600" y="2352675"/>
              <a:ext cx="1371600" cy="5096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150000"/>
                <a:buFontTx/>
                <a:buBlip>
                  <a:blip r:embed="rId3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Tx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SzPct val="100000"/>
                <a:buFontTx/>
                <a:buNone/>
              </a:pPr>
              <a:r>
                <a:rPr lang="en-US" sz="1600" kern="0" dirty="0" smtClean="0"/>
                <a:t>Spin rotator</a:t>
              </a: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2819400" y="2209800"/>
              <a:ext cx="228600" cy="304800"/>
              <a:chOff x="2819400" y="2209800"/>
              <a:chExt cx="228600" cy="304800"/>
            </a:xfrm>
          </p:grpSpPr>
          <p:sp>
            <p:nvSpPr>
              <p:cNvPr id="10" name="Rectangle 9"/>
              <p:cNvSpPr/>
              <p:nvPr/>
            </p:nvSpPr>
            <p:spPr bwMode="auto">
              <a:xfrm>
                <a:off x="2819400" y="2209800"/>
                <a:ext cx="228600" cy="304800"/>
              </a:xfrm>
              <a:prstGeom prst="rect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p:graphicFrame>
            <p:nvGraphicFramePr>
              <p:cNvPr id="11" name="Object 1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58972471"/>
                  </p:ext>
                </p:extLst>
              </p:nvPr>
            </p:nvGraphicFramePr>
            <p:xfrm>
              <a:off x="2859088" y="2273300"/>
              <a:ext cx="169862" cy="2413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314" name="Equation" r:id="rId9" imgW="152280" imgH="215640" progId="Equation.3">
                      <p:embed/>
                    </p:oleObj>
                  </mc:Choice>
                  <mc:Fallback>
                    <p:oleObj name="Equation" r:id="rId9" imgW="152280" imgH="2156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59088" y="2273300"/>
                            <a:ext cx="169862" cy="2413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32" name="Group 31"/>
            <p:cNvGrpSpPr/>
            <p:nvPr/>
          </p:nvGrpSpPr>
          <p:grpSpPr>
            <a:xfrm>
              <a:off x="3676650" y="2200275"/>
              <a:ext cx="228600" cy="304800"/>
              <a:chOff x="2819400" y="2209800"/>
              <a:chExt cx="228600" cy="304800"/>
            </a:xfrm>
          </p:grpSpPr>
          <p:sp>
            <p:nvSpPr>
              <p:cNvPr id="33" name="Rectangle 32"/>
              <p:cNvSpPr/>
              <p:nvPr/>
            </p:nvSpPr>
            <p:spPr bwMode="auto">
              <a:xfrm>
                <a:off x="2819400" y="2209800"/>
                <a:ext cx="228600" cy="304800"/>
              </a:xfrm>
              <a:prstGeom prst="rect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p:graphicFrame>
            <p:nvGraphicFramePr>
              <p:cNvPr id="34" name="Object 3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939930670"/>
                  </p:ext>
                </p:extLst>
              </p:nvPr>
            </p:nvGraphicFramePr>
            <p:xfrm>
              <a:off x="2859088" y="2273300"/>
              <a:ext cx="169862" cy="2413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315" name="Equation" r:id="rId11" imgW="152280" imgH="215640" progId="Equation.3">
                      <p:embed/>
                    </p:oleObj>
                  </mc:Choice>
                  <mc:Fallback>
                    <p:oleObj name="Equation" r:id="rId11" imgW="152280" imgH="2156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59088" y="2273300"/>
                            <a:ext cx="169862" cy="2413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35" name="Group 34"/>
            <p:cNvGrpSpPr/>
            <p:nvPr/>
          </p:nvGrpSpPr>
          <p:grpSpPr>
            <a:xfrm>
              <a:off x="4495800" y="2200275"/>
              <a:ext cx="228600" cy="304800"/>
              <a:chOff x="2819400" y="2209800"/>
              <a:chExt cx="228600" cy="304800"/>
            </a:xfrm>
          </p:grpSpPr>
          <p:sp>
            <p:nvSpPr>
              <p:cNvPr id="38" name="Rectangle 37"/>
              <p:cNvSpPr/>
              <p:nvPr/>
            </p:nvSpPr>
            <p:spPr bwMode="auto">
              <a:xfrm>
                <a:off x="2819400" y="2209800"/>
                <a:ext cx="228600" cy="304800"/>
              </a:xfrm>
              <a:prstGeom prst="rect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p:graphicFrame>
            <p:nvGraphicFramePr>
              <p:cNvPr id="41" name="Object 4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695524829"/>
                  </p:ext>
                </p:extLst>
              </p:nvPr>
            </p:nvGraphicFramePr>
            <p:xfrm>
              <a:off x="2844800" y="2273300"/>
              <a:ext cx="198438" cy="2413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316" name="Equation" r:id="rId12" imgW="177480" imgH="215640" progId="Equation.3">
                      <p:embed/>
                    </p:oleObj>
                  </mc:Choice>
                  <mc:Fallback>
                    <p:oleObj name="Equation" r:id="rId12" imgW="177480" imgH="2156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44800" y="2273300"/>
                            <a:ext cx="198438" cy="2413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42" name="Group 41"/>
            <p:cNvGrpSpPr/>
            <p:nvPr/>
          </p:nvGrpSpPr>
          <p:grpSpPr>
            <a:xfrm>
              <a:off x="5334000" y="2200275"/>
              <a:ext cx="228600" cy="304800"/>
              <a:chOff x="2819400" y="2209800"/>
              <a:chExt cx="228600" cy="304800"/>
            </a:xfrm>
          </p:grpSpPr>
          <p:sp>
            <p:nvSpPr>
              <p:cNvPr id="50" name="Rectangle 49"/>
              <p:cNvSpPr/>
              <p:nvPr/>
            </p:nvSpPr>
            <p:spPr bwMode="auto">
              <a:xfrm>
                <a:off x="2819400" y="2209800"/>
                <a:ext cx="228600" cy="304800"/>
              </a:xfrm>
              <a:prstGeom prst="rect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p:graphicFrame>
            <p:nvGraphicFramePr>
              <p:cNvPr id="51" name="Object 5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711582658"/>
                  </p:ext>
                </p:extLst>
              </p:nvPr>
            </p:nvGraphicFramePr>
            <p:xfrm>
              <a:off x="2844800" y="2273300"/>
              <a:ext cx="198438" cy="2413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317" name="Equation" r:id="rId14" imgW="177480" imgH="215640" progId="Equation.3">
                      <p:embed/>
                    </p:oleObj>
                  </mc:Choice>
                  <mc:Fallback>
                    <p:oleObj name="Equation" r:id="rId14" imgW="177480" imgH="2156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44800" y="2273300"/>
                            <a:ext cx="198438" cy="2413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4937077"/>
              </p:ext>
            </p:extLst>
          </p:nvPr>
        </p:nvGraphicFramePr>
        <p:xfrm>
          <a:off x="3384550" y="1506537"/>
          <a:ext cx="946150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8" name="Equation" r:id="rId16" imgW="850680" imgH="253800" progId="Equation.3">
                  <p:embed/>
                </p:oleObj>
              </mc:Choice>
              <mc:Fallback>
                <p:oleObj name="Equation" r:id="rId16" imgW="8506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4550" y="1506537"/>
                        <a:ext cx="946150" cy="28257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0000FF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2064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Emittance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5143E2-8B5C-420F-B773-4C0D976E94BC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0276754"/>
              </p:ext>
            </p:extLst>
          </p:nvPr>
        </p:nvGraphicFramePr>
        <p:xfrm>
          <a:off x="228600" y="914400"/>
          <a:ext cx="8686800" cy="4114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95600"/>
                <a:gridCol w="1981200"/>
                <a:gridCol w="1981200"/>
                <a:gridCol w="1828800"/>
              </a:tblGrid>
              <a:tr h="480766">
                <a:tc rowSpan="2">
                  <a:txBody>
                    <a:bodyPr/>
                    <a:lstStyle/>
                    <a:p>
                      <a:pPr algn="l"/>
                      <a:endParaRPr lang="en-US" dirty="0" smtClean="0"/>
                    </a:p>
                    <a:p>
                      <a:pPr algn="l"/>
                      <a:r>
                        <a:rPr lang="en-US" dirty="0" smtClean="0"/>
                        <a:t>Section</a:t>
                      </a:r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Normalized Horizontal Emittance (</a:t>
                      </a:r>
                      <a:r>
                        <a:rPr lang="en-US" dirty="0" smtClean="0">
                          <a:sym typeface="Symbol"/>
                        </a:rPr>
                        <a:t>m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07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Baseline design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New design 1</a:t>
                      </a:r>
                      <a:r>
                        <a:rPr lang="en-US" baseline="30000" dirty="0" smtClean="0"/>
                        <a:t>*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New design 2</a:t>
                      </a:r>
                      <a:r>
                        <a:rPr lang="en-US" baseline="30000" dirty="0" smtClean="0"/>
                        <a:t>**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10068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Regular FODO cells in two arcs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476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rgbClr val="C00000"/>
                          </a:solidFill>
                        </a:rPr>
                        <a:t>665</a:t>
                      </a:r>
                      <a:endParaRPr lang="en-US" sz="1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rgbClr val="C00000"/>
                          </a:solidFill>
                        </a:rPr>
                        <a:t>569</a:t>
                      </a:r>
                      <a:endParaRPr lang="en-US" sz="1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87445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Matching sections between FODO</a:t>
                      </a:r>
                      <a:r>
                        <a:rPr lang="en-US" sz="1600" baseline="0" dirty="0" smtClean="0"/>
                        <a:t> cells and spin rotators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389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rgbClr val="C00000"/>
                          </a:solidFill>
                        </a:rPr>
                        <a:t>7</a:t>
                      </a:r>
                      <a:endParaRPr lang="en-US" sz="1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rgbClr val="C00000"/>
                          </a:solidFill>
                        </a:rPr>
                        <a:t>6</a:t>
                      </a:r>
                      <a:endParaRPr lang="en-US" sz="1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Spin rotators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119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rgbClr val="C00000"/>
                          </a:solidFill>
                        </a:rPr>
                        <a:t>81</a:t>
                      </a:r>
                      <a:endParaRPr lang="en-US" sz="1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rgbClr val="C00000"/>
                          </a:solidFill>
                        </a:rPr>
                        <a:t>84</a:t>
                      </a:r>
                      <a:endParaRPr lang="en-US" sz="1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87445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Straight</a:t>
                      </a:r>
                      <a:r>
                        <a:rPr lang="en-US" sz="1600" baseline="0" dirty="0" smtClean="0"/>
                        <a:t> with IP (CCB + Chicane)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84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rgbClr val="C00000"/>
                          </a:solidFill>
                        </a:rPr>
                        <a:t>82</a:t>
                      </a:r>
                      <a:endParaRPr lang="en-US" sz="1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rgbClr val="C00000"/>
                          </a:solidFill>
                        </a:rPr>
                        <a:t>85</a:t>
                      </a:r>
                      <a:endParaRPr lang="en-US" sz="1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Straight</a:t>
                      </a:r>
                      <a:r>
                        <a:rPr lang="en-US" sz="1600" baseline="0" dirty="0" smtClean="0"/>
                        <a:t> without IP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Total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1068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rgbClr val="C00000"/>
                          </a:solidFill>
                        </a:rPr>
                        <a:t>835</a:t>
                      </a:r>
                      <a:endParaRPr lang="en-US" sz="1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rgbClr val="C00000"/>
                          </a:solidFill>
                        </a:rPr>
                        <a:t>745</a:t>
                      </a:r>
                      <a:endParaRPr lang="en-US" sz="1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Extra space needed</a:t>
                      </a:r>
                      <a:r>
                        <a:rPr lang="en-US" sz="1600" baseline="0" dirty="0" smtClean="0"/>
                        <a:t> (m)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50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111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9" name="Content Placeholder 1"/>
          <p:cNvSpPr>
            <a:spLocks noGrp="1"/>
          </p:cNvSpPr>
          <p:nvPr>
            <p:ph idx="1"/>
          </p:nvPr>
        </p:nvSpPr>
        <p:spPr>
          <a:xfrm>
            <a:off x="152400" y="5181600"/>
            <a:ext cx="8686800" cy="1143000"/>
          </a:xfrm>
        </p:spPr>
        <p:txBody>
          <a:bodyPr/>
          <a:lstStyle/>
          <a:p>
            <a:pPr marL="0" indent="0">
              <a:buClr>
                <a:srgbClr val="0000FF"/>
              </a:buClr>
              <a:buSzPct val="100000"/>
              <a:buNone/>
            </a:pPr>
            <a:r>
              <a:rPr lang="en-US" sz="1600" dirty="0" smtClean="0"/>
              <a:t>*   New design 1: </a:t>
            </a:r>
            <a:r>
              <a:rPr lang="en-US" sz="1600" dirty="0"/>
              <a:t>Each regular arc FODO cell dipole bending angle is 2.94</a:t>
            </a:r>
            <a:r>
              <a:rPr lang="en-US" sz="1600" baseline="30000" dirty="0">
                <a:sym typeface="Symbol"/>
              </a:rPr>
              <a:t></a:t>
            </a:r>
            <a:r>
              <a:rPr lang="en-US" sz="1600" dirty="0">
                <a:sym typeface="Symbol"/>
              </a:rPr>
              <a:t>. Extra </a:t>
            </a:r>
            <a:r>
              <a:rPr lang="en-US" sz="1600" dirty="0"/>
              <a:t>50 m-long space is needed for new matching and spin rotator </a:t>
            </a:r>
            <a:r>
              <a:rPr lang="en-US" sz="1600" dirty="0" smtClean="0"/>
              <a:t>sections. </a:t>
            </a:r>
          </a:p>
          <a:p>
            <a:pPr marL="0" indent="0">
              <a:buClr>
                <a:srgbClr val="0000FF"/>
              </a:buClr>
              <a:buSzPct val="100000"/>
              <a:buNone/>
            </a:pPr>
            <a:r>
              <a:rPr lang="en-US" sz="1600" dirty="0" smtClean="0"/>
              <a:t>**  New design 2: </a:t>
            </a:r>
            <a:r>
              <a:rPr lang="en-US" sz="1600" dirty="0"/>
              <a:t>Each regular arc FODO cell dipole bending angle is 2.80</a:t>
            </a:r>
            <a:r>
              <a:rPr lang="en-US" sz="1600" baseline="30000" dirty="0">
                <a:sym typeface="Symbol"/>
              </a:rPr>
              <a:t></a:t>
            </a:r>
            <a:r>
              <a:rPr lang="en-US" sz="1600" dirty="0"/>
              <a:t>. Extra 111 m-long space is needed for 4 extra arc FODO cells, new matching and spin rotator </a:t>
            </a:r>
            <a:r>
              <a:rPr lang="en-US" sz="1600" dirty="0" smtClean="0"/>
              <a:t>sections.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40193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36" y="194726"/>
            <a:ext cx="9118569" cy="397933"/>
          </a:xfrm>
        </p:spPr>
        <p:txBody>
          <a:bodyPr/>
          <a:lstStyle/>
          <a:p>
            <a:r>
              <a:rPr lang="en-US" dirty="0" smtClean="0"/>
              <a:t>Transfer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35" y="817035"/>
            <a:ext cx="9081070" cy="4012139"/>
          </a:xfrm>
        </p:spPr>
        <p:txBody>
          <a:bodyPr/>
          <a:lstStyle/>
          <a:p>
            <a:pPr>
              <a:buSzPct val="100000"/>
            </a:pPr>
            <a:r>
              <a:rPr lang="en-US" dirty="0" smtClean="0"/>
              <a:t>Design requirements</a:t>
            </a:r>
          </a:p>
          <a:p>
            <a:pPr lvl="1">
              <a:buSzPct val="100000"/>
            </a:pPr>
            <a:r>
              <a:rPr lang="en-US" sz="1400" dirty="0" smtClean="0"/>
              <a:t>No significant emittance growth</a:t>
            </a:r>
          </a:p>
          <a:p>
            <a:pPr lvl="1">
              <a:buSzPct val="100000"/>
            </a:pPr>
            <a:r>
              <a:rPr lang="en-US" sz="1400" dirty="0" smtClean="0"/>
              <a:t>Room for matching and diagnostic region, compression chicane if needed, a spreader step if needed</a:t>
            </a:r>
          </a:p>
          <a:p>
            <a:pPr lvl="1">
              <a:buSzPct val="100000"/>
            </a:pPr>
            <a:r>
              <a:rPr lang="en-US" sz="1400" dirty="0" smtClean="0"/>
              <a:t>PEP-II magnets (cost)</a:t>
            </a:r>
            <a:endParaRPr lang="en-US" sz="1400" dirty="0"/>
          </a:p>
          <a:p>
            <a:pPr>
              <a:buSzPct val="100000"/>
            </a:pPr>
            <a:r>
              <a:rPr lang="en-US" dirty="0" smtClean="0"/>
              <a:t>Realization</a:t>
            </a:r>
          </a:p>
          <a:p>
            <a:pPr lvl="1">
              <a:buSzPct val="100000"/>
            </a:pPr>
            <a:r>
              <a:rPr lang="en-US" sz="1400" dirty="0"/>
              <a:t>Utilizes PEP-II LER 156 dipoles and 68 quadrupoles</a:t>
            </a:r>
          </a:p>
          <a:p>
            <a:pPr lvl="1">
              <a:buSzPct val="100000"/>
            </a:pPr>
            <a:r>
              <a:rPr lang="en-US" sz="1400" dirty="0"/>
              <a:t>Dipoles are grouped six as one in FODO cells with </a:t>
            </a:r>
            <a:r>
              <a:rPr lang="en-US" sz="1400" dirty="0" smtClean="0"/>
              <a:t>120</a:t>
            </a:r>
            <a:r>
              <a:rPr lang="en-US" sz="1400" baseline="30000" dirty="0" smtClean="0">
                <a:sym typeface="Symbol"/>
              </a:rPr>
              <a:t></a:t>
            </a:r>
            <a:r>
              <a:rPr lang="en-US" sz="1400" dirty="0" smtClean="0"/>
              <a:t> phase </a:t>
            </a:r>
            <a:r>
              <a:rPr lang="en-US" sz="1400" dirty="0"/>
              <a:t>advance</a:t>
            </a:r>
          </a:p>
          <a:p>
            <a:pPr lvl="1">
              <a:buSzPct val="100000"/>
            </a:pPr>
            <a:r>
              <a:rPr lang="en-US" sz="1400" dirty="0"/>
              <a:t>Total length of transfer line is 333.25 </a:t>
            </a:r>
            <a:r>
              <a:rPr lang="en-US" sz="1400" dirty="0" smtClean="0"/>
              <a:t>meters</a:t>
            </a:r>
          </a:p>
          <a:p>
            <a:pPr>
              <a:buSzPct val="100000"/>
            </a:pPr>
            <a:r>
              <a:rPr lang="en-US" dirty="0" smtClean="0"/>
              <a:t>Injection scheme --- PEP-II-like design</a:t>
            </a:r>
          </a:p>
          <a:p>
            <a:pPr lvl="1"/>
            <a:r>
              <a:rPr lang="en-US" sz="1400" dirty="0"/>
              <a:t>Dispersion free injection insertion</a:t>
            </a:r>
          </a:p>
          <a:p>
            <a:pPr lvl="1"/>
            <a:r>
              <a:rPr lang="en-US" sz="1400" dirty="0"/>
              <a:t>Septum + DC + RF kickers</a:t>
            </a:r>
          </a:p>
          <a:p>
            <a:pPr lvl="1"/>
            <a:r>
              <a:rPr lang="en-US" sz="1400" dirty="0"/>
              <a:t>Vertical injection </a:t>
            </a:r>
            <a:r>
              <a:rPr lang="en-US" sz="1400" dirty="0" smtClean="0"/>
              <a:t>avoiding parasitic interaction with </a:t>
            </a:r>
            <a:r>
              <a:rPr lang="en-US" sz="1400" dirty="0" smtClean="0"/>
              <a:t>circulating </a:t>
            </a:r>
          </a:p>
          <a:p>
            <a:pPr marL="457200" lvl="1" indent="0">
              <a:buNone/>
            </a:pPr>
            <a:r>
              <a:rPr lang="en-US" sz="1400" dirty="0"/>
              <a:t> </a:t>
            </a:r>
            <a:r>
              <a:rPr lang="en-US" sz="1400" dirty="0" smtClean="0"/>
              <a:t>    ion beams in the horizontal plane, simplifying the problem of </a:t>
            </a:r>
          </a:p>
          <a:p>
            <a:pPr marL="457200" lvl="1" indent="0">
              <a:buNone/>
            </a:pPr>
            <a:r>
              <a:rPr lang="en-US" sz="1400" dirty="0"/>
              <a:t> </a:t>
            </a:r>
            <a:r>
              <a:rPr lang="en-US" sz="1400" dirty="0" smtClean="0"/>
              <a:t>    masking the detector from particle loss during injection</a:t>
            </a:r>
          </a:p>
          <a:p>
            <a:pPr marL="457200" lvl="1" indent="0">
              <a:buNone/>
            </a:pPr>
            <a:r>
              <a:rPr lang="en-US" sz="1400" dirty="0"/>
              <a:t> </a:t>
            </a:r>
            <a:r>
              <a:rPr lang="en-US" sz="1400" dirty="0" smtClean="0"/>
              <a:t>    </a:t>
            </a:r>
            <a:endParaRPr lang="en-US" sz="1400" dirty="0"/>
          </a:p>
          <a:p>
            <a:pPr lvl="1">
              <a:buSzPct val="100000"/>
            </a:pPr>
            <a:endParaRPr lang="en-US" sz="1600" dirty="0" smtClean="0"/>
          </a:p>
        </p:txBody>
      </p:sp>
      <p:pic>
        <p:nvPicPr>
          <p:cNvPr id="402" name="Picture 40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5" r="10855"/>
          <a:stretch/>
        </p:blipFill>
        <p:spPr>
          <a:xfrm>
            <a:off x="6172200" y="3124200"/>
            <a:ext cx="2917080" cy="2729992"/>
          </a:xfrm>
          <a:prstGeom prst="rect">
            <a:avLst/>
          </a:prstGeom>
        </p:spPr>
      </p:pic>
      <p:sp>
        <p:nvSpPr>
          <p:cNvPr id="403" name="Content Placeholder 2"/>
          <p:cNvSpPr txBox="1">
            <a:spLocks/>
          </p:cNvSpPr>
          <p:nvPr/>
        </p:nvSpPr>
        <p:spPr bwMode="auto">
          <a:xfrm>
            <a:off x="7195408" y="5943600"/>
            <a:ext cx="1567592" cy="28575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/>
          <a:lstStyle>
            <a:lvl1pPr defTabSz="457200">
              <a:spcBef>
                <a:spcPct val="20000"/>
              </a:spcBef>
              <a:buBlip>
                <a:blip r:embed="rId3"/>
              </a:buBlip>
              <a:defRPr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 algn="ctr" eaLnBrk="1" hangingPunct="1">
              <a:buSzPct val="70000"/>
              <a:buFontTx/>
              <a:buNone/>
            </a:pPr>
            <a:r>
              <a:rPr lang="en-US" altLang="en-US" sz="1200" i="1" dirty="0">
                <a:latin typeface="Times New Roman" pitchFamily="18" charset="0"/>
                <a:cs typeface="Times New Roman" pitchFamily="18" charset="0"/>
              </a:rPr>
              <a:t>Courtesy of </a:t>
            </a:r>
            <a:r>
              <a:rPr lang="en-US" altLang="en-US" sz="1200" i="1" dirty="0" smtClean="0">
                <a:latin typeface="Times New Roman" pitchFamily="18" charset="0"/>
                <a:cs typeface="Times New Roman" pitchFamily="18" charset="0"/>
              </a:rPr>
              <a:t>Y. Roblin</a:t>
            </a:r>
            <a:endParaRPr lang="en-US" altLang="en-US" sz="12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7" name="Picture 13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" y="4819650"/>
            <a:ext cx="6316980" cy="1579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30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Arial" charset="0"/>
                <a:cs typeface="Arial" charset="0"/>
              </a:rPr>
              <a:t>Complete Electron Collider Layout</a:t>
            </a:r>
            <a:endParaRPr lang="en-US" dirty="0"/>
          </a:p>
        </p:txBody>
      </p:sp>
      <p:sp>
        <p:nvSpPr>
          <p:cNvPr id="37" name="Content Placeholder 2"/>
          <p:cNvSpPr>
            <a:spLocks noGrp="1"/>
          </p:cNvSpPr>
          <p:nvPr>
            <p:ph idx="1"/>
          </p:nvPr>
        </p:nvSpPr>
        <p:spPr>
          <a:xfrm>
            <a:off x="18336" y="817036"/>
            <a:ext cx="9038352" cy="1086192"/>
          </a:xfrm>
        </p:spPr>
        <p:txBody>
          <a:bodyPr/>
          <a:lstStyle/>
          <a:p>
            <a:pPr>
              <a:buSzPct val="100000"/>
              <a:defRPr/>
            </a:pPr>
            <a:r>
              <a:rPr lang="en-US" altLang="en-US" kern="0" dirty="0" smtClean="0">
                <a:latin typeface="Arial" charset="0"/>
                <a:ea typeface="ＭＳ Ｐゴシック" pitchFamily="34" charset="-128"/>
                <a:cs typeface="Arial" charset="0"/>
              </a:rPr>
              <a:t>Circumference of 2154.28 m = 2 x </a:t>
            </a:r>
            <a:r>
              <a:rPr lang="en-US" altLang="en-US" kern="0" dirty="0">
                <a:latin typeface="Arial" charset="0"/>
                <a:ea typeface="ＭＳ Ｐゴシック" pitchFamily="34" charset="-128"/>
                <a:cs typeface="Arial" charset="0"/>
              </a:rPr>
              <a:t>754.84 </a:t>
            </a:r>
            <a:r>
              <a:rPr lang="en-US" altLang="en-US" kern="0" dirty="0" smtClean="0">
                <a:latin typeface="Arial" charset="0"/>
                <a:ea typeface="ＭＳ Ｐゴシック" pitchFamily="34" charset="-128"/>
                <a:cs typeface="Arial" charset="0"/>
              </a:rPr>
              <a:t>m arcs + 2 </a:t>
            </a:r>
            <a:r>
              <a:rPr lang="en-US" altLang="en-US" kern="0" dirty="0">
                <a:latin typeface="Arial" charset="0"/>
                <a:ea typeface="ＭＳ Ｐゴシック" pitchFamily="34" charset="-128"/>
                <a:cs typeface="Arial" charset="0"/>
              </a:rPr>
              <a:t>x  </a:t>
            </a:r>
            <a:r>
              <a:rPr lang="en-US" altLang="en-US" kern="0" dirty="0" smtClean="0">
                <a:latin typeface="Arial" charset="0"/>
                <a:ea typeface="ＭＳ Ｐゴシック" pitchFamily="34" charset="-128"/>
                <a:cs typeface="Arial" charset="0"/>
              </a:rPr>
              <a:t>322.3 straights </a:t>
            </a:r>
            <a:endParaRPr lang="en-US" altLang="en-US" dirty="0">
              <a:latin typeface="Arial" charset="0"/>
              <a:ea typeface="ＭＳ Ｐゴシック" pitchFamily="34" charset="-128"/>
              <a:cs typeface="Arial" charset="0"/>
            </a:endParaRPr>
          </a:p>
          <a:p>
            <a:pPr>
              <a:buSzPct val="100000"/>
              <a:defRPr/>
            </a:pPr>
            <a:r>
              <a:rPr lang="en-US" altLang="en-US" kern="0" dirty="0" smtClean="0">
                <a:latin typeface="Arial" charset="0"/>
                <a:ea typeface="ＭＳ Ｐゴシック" pitchFamily="34" charset="-128"/>
                <a:cs typeface="Arial" charset="0"/>
              </a:rPr>
              <a:t>Figure-8 </a:t>
            </a:r>
            <a:r>
              <a:rPr lang="en-US" altLang="en-US" kern="0" dirty="0">
                <a:latin typeface="Arial" charset="0"/>
                <a:ea typeface="ＭＳ Ｐゴシック" pitchFamily="34" charset="-128"/>
                <a:cs typeface="Arial" charset="0"/>
              </a:rPr>
              <a:t>crossing angle 81.7</a:t>
            </a:r>
            <a:r>
              <a:rPr lang="en-US" altLang="en-US" kern="0" baseline="30000" dirty="0">
                <a:latin typeface="Arial" charset="0"/>
                <a:ea typeface="ＭＳ Ｐゴシック" pitchFamily="34" charset="-128"/>
                <a:cs typeface="Arial" charset="0"/>
                <a:sym typeface="Symbol"/>
              </a:rPr>
              <a:t></a:t>
            </a:r>
            <a:endParaRPr lang="en-US" altLang="en-US" kern="0" dirty="0">
              <a:latin typeface="Arial" charset="0"/>
              <a:ea typeface="ＭＳ Ｐゴシック" pitchFamily="34" charset="-128"/>
              <a:cs typeface="Arial" charset="0"/>
            </a:endParaRPr>
          </a:p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09728" y="2179089"/>
            <a:ext cx="8921951" cy="4184645"/>
            <a:chOff x="109728" y="1969539"/>
            <a:chExt cx="8921951" cy="418464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09728" y="1969539"/>
              <a:ext cx="8921951" cy="3721608"/>
            </a:xfrm>
            <a:prstGeom prst="rect">
              <a:avLst/>
            </a:prstGeom>
          </p:spPr>
        </p:pic>
        <p:sp>
          <p:nvSpPr>
            <p:cNvPr id="40" name="Content Placeholder 1"/>
            <p:cNvSpPr txBox="1">
              <a:spLocks/>
            </p:cNvSpPr>
            <p:nvPr/>
          </p:nvSpPr>
          <p:spPr bwMode="auto">
            <a:xfrm>
              <a:off x="8259057" y="3599204"/>
              <a:ext cx="438150" cy="312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150000"/>
                <a:buFontTx/>
                <a:buBlip>
                  <a:blip r:embed="rId3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Tx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SzTx/>
                <a:buFontTx/>
                <a:buNone/>
                <a:defRPr/>
              </a:pPr>
              <a:r>
                <a:rPr lang="en-US" altLang="en-US" sz="1600" kern="0" dirty="0" smtClean="0">
                  <a:solidFill>
                    <a:srgbClr val="FF0000"/>
                  </a:solidFill>
                  <a:ea typeface="ＭＳ Ｐゴシック" pitchFamily="34" charset="-128"/>
                </a:rPr>
                <a:t>e</a:t>
              </a:r>
              <a:r>
                <a:rPr lang="en-US" altLang="en-US" sz="1600" kern="0" baseline="30000" dirty="0" smtClean="0">
                  <a:solidFill>
                    <a:srgbClr val="FF0000"/>
                  </a:solidFill>
                  <a:ea typeface="ＭＳ Ｐゴシック" pitchFamily="34" charset="-128"/>
                </a:rPr>
                <a:t>-</a:t>
              </a:r>
              <a:endParaRPr lang="en-US" altLang="en-US" sz="1600" kern="0" dirty="0" smtClean="0">
                <a:solidFill>
                  <a:srgbClr val="FF0000"/>
                </a:solidFill>
                <a:ea typeface="ＭＳ Ｐゴシック" pitchFamily="34" charset="-128"/>
              </a:endParaRPr>
            </a:p>
          </p:txBody>
        </p:sp>
        <p:sp>
          <p:nvSpPr>
            <p:cNvPr id="41" name="Curved Right Arrow 40"/>
            <p:cNvSpPr/>
            <p:nvPr/>
          </p:nvSpPr>
          <p:spPr>
            <a:xfrm rot="10800000">
              <a:off x="8367007" y="3158357"/>
              <a:ext cx="347164" cy="1435154"/>
            </a:xfrm>
            <a:prstGeom prst="curvedRightArrow">
              <a:avLst>
                <a:gd name="adj1" fmla="val 8624"/>
                <a:gd name="adj2" fmla="val 29237"/>
                <a:gd name="adj3" fmla="val 18068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42" name="Straight Arrow Connector 4"/>
            <p:cNvCxnSpPr>
              <a:cxnSpLocks noChangeShapeType="1"/>
            </p:cNvCxnSpPr>
            <p:nvPr/>
          </p:nvCxnSpPr>
          <p:spPr bwMode="auto">
            <a:xfrm flipV="1">
              <a:off x="1875740" y="2717668"/>
              <a:ext cx="1371600" cy="111125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" name="Straight Arrow Connector 7"/>
            <p:cNvCxnSpPr>
              <a:cxnSpLocks noChangeShapeType="1"/>
            </p:cNvCxnSpPr>
            <p:nvPr/>
          </p:nvCxnSpPr>
          <p:spPr bwMode="auto">
            <a:xfrm>
              <a:off x="1868425" y="3828918"/>
              <a:ext cx="1371600" cy="111318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4" name="Content Placeholder 1"/>
            <p:cNvSpPr txBox="1">
              <a:spLocks/>
            </p:cNvSpPr>
            <p:nvPr/>
          </p:nvSpPr>
          <p:spPr bwMode="auto">
            <a:xfrm rot="1869502">
              <a:off x="930889" y="3253206"/>
              <a:ext cx="885537" cy="312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150000"/>
                <a:buFontTx/>
                <a:buBlip>
                  <a:blip r:embed="rId3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Tx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SzTx/>
                <a:buFontTx/>
                <a:buNone/>
                <a:defRPr/>
              </a:pPr>
              <a:r>
                <a:rPr lang="en-US" altLang="en-US" sz="1200" b="1" kern="0" dirty="0" smtClean="0">
                  <a:ea typeface="ＭＳ Ｐゴシック" pitchFamily="34" charset="-128"/>
                </a:rPr>
                <a:t>R=155m</a:t>
              </a:r>
            </a:p>
          </p:txBody>
        </p:sp>
        <p:cxnSp>
          <p:nvCxnSpPr>
            <p:cNvPr id="45" name="Straight Arrow Connector 18"/>
            <p:cNvCxnSpPr>
              <a:cxnSpLocks noChangeShapeType="1"/>
            </p:cNvCxnSpPr>
            <p:nvPr/>
          </p:nvCxnSpPr>
          <p:spPr bwMode="auto">
            <a:xfrm flipH="1" flipV="1">
              <a:off x="533400" y="3037098"/>
              <a:ext cx="1334416" cy="794312"/>
            </a:xfrm>
            <a:prstGeom prst="straightConnector1">
              <a:avLst/>
            </a:prstGeom>
            <a:noFill/>
            <a:ln w="9525" algn="ctr">
              <a:solidFill>
                <a:srgbClr val="0000FF"/>
              </a:solidFill>
              <a:prstDash val="lg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" name="Straight Arrow Connector 41"/>
            <p:cNvCxnSpPr>
              <a:cxnSpLocks noChangeShapeType="1"/>
            </p:cNvCxnSpPr>
            <p:nvPr/>
          </p:nvCxnSpPr>
          <p:spPr bwMode="auto">
            <a:xfrm flipH="1" flipV="1">
              <a:off x="3660810" y="4623511"/>
              <a:ext cx="842798" cy="699036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7" name="Content Placeholder 1"/>
            <p:cNvSpPr txBox="1">
              <a:spLocks/>
            </p:cNvSpPr>
            <p:nvPr/>
          </p:nvSpPr>
          <p:spPr bwMode="auto">
            <a:xfrm rot="19174900">
              <a:off x="4073602" y="4291689"/>
              <a:ext cx="452438" cy="325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150000"/>
                <a:buFontTx/>
                <a:buBlip>
                  <a:blip r:embed="rId3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Tx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SzTx/>
                <a:buFontTx/>
                <a:buNone/>
                <a:defRPr/>
              </a:pPr>
              <a:r>
                <a:rPr lang="en-US" altLang="en-US" sz="1200" b="1" kern="0" dirty="0" smtClean="0">
                  <a:ea typeface="ＭＳ Ｐゴシック" pitchFamily="34" charset="-128"/>
                </a:rPr>
                <a:t>RF</a:t>
              </a:r>
            </a:p>
          </p:txBody>
        </p:sp>
        <p:sp>
          <p:nvSpPr>
            <p:cNvPr id="48" name="Content Placeholder 1"/>
            <p:cNvSpPr txBox="1">
              <a:spLocks/>
            </p:cNvSpPr>
            <p:nvPr/>
          </p:nvSpPr>
          <p:spPr bwMode="auto">
            <a:xfrm rot="2383024">
              <a:off x="4720298" y="4376825"/>
              <a:ext cx="454025" cy="312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150000"/>
                <a:buFontTx/>
                <a:buBlip>
                  <a:blip r:embed="rId3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Tx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SzTx/>
                <a:buFontTx/>
                <a:buNone/>
                <a:defRPr/>
              </a:pPr>
              <a:r>
                <a:rPr lang="en-US" altLang="en-US" sz="1200" b="1" kern="0" dirty="0" smtClean="0">
                  <a:ea typeface="ＭＳ Ｐゴシック" pitchFamily="34" charset="-128"/>
                </a:rPr>
                <a:t>RF</a:t>
              </a:r>
            </a:p>
          </p:txBody>
        </p:sp>
        <p:sp>
          <p:nvSpPr>
            <p:cNvPr id="49" name="Left Brace 63"/>
            <p:cNvSpPr>
              <a:spLocks/>
            </p:cNvSpPr>
            <p:nvPr/>
          </p:nvSpPr>
          <p:spPr bwMode="auto">
            <a:xfrm rot="3333525">
              <a:off x="6029735" y="2118886"/>
              <a:ext cx="132540" cy="612648"/>
            </a:xfrm>
            <a:prstGeom prst="leftBrace">
              <a:avLst>
                <a:gd name="adj1" fmla="val 33812"/>
                <a:gd name="adj2" fmla="val 50000"/>
              </a:avLst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Blip>
                  <a:blip r:embed="rId4"/>
                </a:buBlip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>
                <a:latin typeface="Times" pitchFamily="18" charset="0"/>
              </a:endParaRPr>
            </a:p>
          </p:txBody>
        </p:sp>
        <p:sp>
          <p:nvSpPr>
            <p:cNvPr id="50" name="Content Placeholder 1"/>
            <p:cNvSpPr txBox="1">
              <a:spLocks/>
            </p:cNvSpPr>
            <p:nvPr/>
          </p:nvSpPr>
          <p:spPr bwMode="auto">
            <a:xfrm rot="19710914">
              <a:off x="5577413" y="2092256"/>
              <a:ext cx="1066566" cy="33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150000"/>
                <a:buFontTx/>
                <a:buBlip>
                  <a:blip r:embed="rId3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Tx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SzTx/>
                <a:buFontTx/>
                <a:buNone/>
                <a:defRPr/>
              </a:pPr>
              <a:r>
                <a:rPr lang="en-US" altLang="en-US" sz="1200" b="1" kern="0" dirty="0" smtClean="0">
                  <a:ea typeface="ＭＳ Ｐゴシック" pitchFamily="34" charset="-128"/>
                </a:rPr>
                <a:t>Spin rotator</a:t>
              </a:r>
            </a:p>
          </p:txBody>
        </p:sp>
        <p:sp>
          <p:nvSpPr>
            <p:cNvPr id="51" name="Left Brace 65"/>
            <p:cNvSpPr>
              <a:spLocks/>
            </p:cNvSpPr>
            <p:nvPr/>
          </p:nvSpPr>
          <p:spPr bwMode="auto">
            <a:xfrm rot="14202431">
              <a:off x="2996045" y="4921496"/>
              <a:ext cx="132540" cy="612648"/>
            </a:xfrm>
            <a:prstGeom prst="leftBrace">
              <a:avLst>
                <a:gd name="adj1" fmla="val 33812"/>
                <a:gd name="adj2" fmla="val 50000"/>
              </a:avLst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Blip>
                  <a:blip r:embed="rId4"/>
                </a:buBlip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>
                <a:latin typeface="Times" pitchFamily="18" charset="0"/>
              </a:endParaRPr>
            </a:p>
          </p:txBody>
        </p:sp>
        <p:sp>
          <p:nvSpPr>
            <p:cNvPr id="52" name="Content Placeholder 1"/>
            <p:cNvSpPr txBox="1">
              <a:spLocks/>
            </p:cNvSpPr>
            <p:nvPr/>
          </p:nvSpPr>
          <p:spPr bwMode="auto">
            <a:xfrm rot="19518118">
              <a:off x="2630638" y="5180127"/>
              <a:ext cx="1100789" cy="315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150000"/>
                <a:buFontTx/>
                <a:buBlip>
                  <a:blip r:embed="rId3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Tx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algn="ctr">
                <a:buSzTx/>
                <a:buFontTx/>
                <a:buNone/>
                <a:defRPr/>
              </a:pPr>
              <a:r>
                <a:rPr lang="en-US" altLang="en-US" sz="1200" b="1" kern="0" dirty="0" smtClean="0">
                  <a:ea typeface="ＭＳ Ｐゴシック" pitchFamily="34" charset="-128"/>
                </a:rPr>
                <a:t>Spin rotator</a:t>
              </a:r>
            </a:p>
          </p:txBody>
        </p:sp>
        <p:sp>
          <p:nvSpPr>
            <p:cNvPr id="53" name="Left Brace 69"/>
            <p:cNvSpPr>
              <a:spLocks/>
            </p:cNvSpPr>
            <p:nvPr/>
          </p:nvSpPr>
          <p:spPr bwMode="auto">
            <a:xfrm rot="2999692">
              <a:off x="5401413" y="2618815"/>
              <a:ext cx="120491" cy="616806"/>
            </a:xfrm>
            <a:prstGeom prst="leftBrace">
              <a:avLst>
                <a:gd name="adj1" fmla="val 33806"/>
                <a:gd name="adj2" fmla="val 50000"/>
              </a:avLst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Blip>
                  <a:blip r:embed="rId4"/>
                </a:buBlip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>
                <a:latin typeface="Times" pitchFamily="18" charset="0"/>
              </a:endParaRPr>
            </a:p>
          </p:txBody>
        </p:sp>
        <p:sp>
          <p:nvSpPr>
            <p:cNvPr id="54" name="Content Placeholder 1"/>
            <p:cNvSpPr txBox="1">
              <a:spLocks/>
            </p:cNvSpPr>
            <p:nvPr/>
          </p:nvSpPr>
          <p:spPr bwMode="auto">
            <a:xfrm rot="19231892">
              <a:off x="5079735" y="2622622"/>
              <a:ext cx="568325" cy="312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150000"/>
                <a:buFontTx/>
                <a:buBlip>
                  <a:blip r:embed="rId3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Tx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SzTx/>
                <a:buFontTx/>
                <a:buNone/>
                <a:defRPr/>
              </a:pPr>
              <a:r>
                <a:rPr lang="en-US" altLang="en-US" sz="1200" b="1" kern="0" dirty="0" smtClean="0">
                  <a:ea typeface="ＭＳ Ｐゴシック" pitchFamily="34" charset="-128"/>
                </a:rPr>
                <a:t>CCB</a:t>
              </a:r>
            </a:p>
          </p:txBody>
        </p:sp>
        <p:sp>
          <p:nvSpPr>
            <p:cNvPr id="55" name="Content Placeholder 1"/>
            <p:cNvSpPr txBox="1">
              <a:spLocks/>
            </p:cNvSpPr>
            <p:nvPr/>
          </p:nvSpPr>
          <p:spPr bwMode="auto">
            <a:xfrm>
              <a:off x="838200" y="3799098"/>
              <a:ext cx="1117600" cy="312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150000"/>
                <a:buFontTx/>
                <a:buBlip>
                  <a:blip r:embed="rId3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Tx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SzTx/>
                <a:buFontTx/>
                <a:buNone/>
                <a:defRPr/>
              </a:pPr>
              <a:r>
                <a:rPr lang="en-US" altLang="en-US" sz="1400" b="1" kern="0" dirty="0" smtClean="0">
                  <a:ea typeface="ＭＳ Ｐゴシック" pitchFamily="34" charset="-128"/>
                </a:rPr>
                <a:t>Arc, 261.7</a:t>
              </a:r>
              <a:r>
                <a:rPr lang="en-US" altLang="en-US" sz="1400" b="1" kern="0" baseline="30000" dirty="0" smtClean="0">
                  <a:ea typeface="ＭＳ Ｐゴシック" pitchFamily="34" charset="-128"/>
                  <a:sym typeface="Symbol"/>
                </a:rPr>
                <a:t></a:t>
              </a:r>
              <a:endParaRPr lang="en-US" altLang="en-US" sz="1400" b="1" kern="0" dirty="0" smtClean="0">
                <a:ea typeface="ＭＳ Ｐゴシック" pitchFamily="34" charset="-128"/>
              </a:endParaRPr>
            </a:p>
          </p:txBody>
        </p:sp>
        <p:sp>
          <p:nvSpPr>
            <p:cNvPr id="56" name="Content Placeholder 1"/>
            <p:cNvSpPr txBox="1">
              <a:spLocks/>
            </p:cNvSpPr>
            <p:nvPr/>
          </p:nvSpPr>
          <p:spPr bwMode="auto">
            <a:xfrm>
              <a:off x="3924791" y="3706694"/>
              <a:ext cx="590550" cy="312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150000"/>
                <a:buFontTx/>
                <a:buBlip>
                  <a:blip r:embed="rId3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Tx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SzTx/>
                <a:buFontTx/>
                <a:buNone/>
                <a:defRPr/>
              </a:pPr>
              <a:r>
                <a:rPr lang="en-US" altLang="en-US" sz="1200" b="1" kern="0" dirty="0" smtClean="0">
                  <a:ea typeface="ＭＳ Ｐゴシック" pitchFamily="34" charset="-128"/>
                </a:rPr>
                <a:t>81.7</a:t>
              </a:r>
              <a:r>
                <a:rPr lang="en-US" altLang="en-US" sz="1200" b="1" kern="0" baseline="30000" dirty="0" smtClean="0">
                  <a:ea typeface="ＭＳ Ｐゴシック" pitchFamily="34" charset="-128"/>
                  <a:sym typeface="Symbol"/>
                </a:rPr>
                <a:t></a:t>
              </a:r>
              <a:endParaRPr lang="en-US" altLang="en-US" sz="1200" b="1" kern="0" dirty="0" smtClean="0">
                <a:ea typeface="ＭＳ Ｐゴシック" pitchFamily="34" charset="-128"/>
              </a:endParaRPr>
            </a:p>
          </p:txBody>
        </p:sp>
        <p:cxnSp>
          <p:nvCxnSpPr>
            <p:cNvPr id="57" name="Straight Arrow Connector 26"/>
            <p:cNvCxnSpPr>
              <a:cxnSpLocks noChangeShapeType="1"/>
            </p:cNvCxnSpPr>
            <p:nvPr/>
          </p:nvCxnSpPr>
          <p:spPr bwMode="auto">
            <a:xfrm flipV="1">
              <a:off x="3588845" y="4904687"/>
              <a:ext cx="1" cy="835721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8" name="Content Placeholder 1"/>
            <p:cNvSpPr txBox="1">
              <a:spLocks/>
            </p:cNvSpPr>
            <p:nvPr/>
          </p:nvSpPr>
          <p:spPr bwMode="auto">
            <a:xfrm>
              <a:off x="2946550" y="5777946"/>
              <a:ext cx="1853285" cy="376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150000"/>
                <a:buFontTx/>
                <a:buBlip>
                  <a:blip r:embed="rId3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Tx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SzTx/>
                <a:buFontTx/>
                <a:buNone/>
                <a:defRPr/>
              </a:pPr>
              <a:r>
                <a:rPr lang="en-US" altLang="en-US" sz="1200" b="1" kern="0" dirty="0" smtClean="0">
                  <a:ea typeface="ＭＳ Ｐゴシック" pitchFamily="34" charset="-128"/>
                </a:rPr>
                <a:t>Forward e</a:t>
              </a:r>
              <a:r>
                <a:rPr lang="en-US" altLang="en-US" sz="1200" b="1" kern="0" baseline="30000" dirty="0" smtClean="0">
                  <a:ea typeface="ＭＳ Ｐゴシック" pitchFamily="34" charset="-128"/>
                </a:rPr>
                <a:t>-</a:t>
              </a:r>
              <a:r>
                <a:rPr lang="en-US" altLang="en-US" sz="1200" b="1" kern="0" dirty="0" smtClean="0">
                  <a:ea typeface="ＭＳ Ｐゴシック" pitchFamily="34" charset="-128"/>
                </a:rPr>
                <a:t> detection</a:t>
              </a:r>
            </a:p>
          </p:txBody>
        </p:sp>
        <p:sp>
          <p:nvSpPr>
            <p:cNvPr id="59" name="Left Brace 30"/>
            <p:cNvSpPr>
              <a:spLocks/>
            </p:cNvSpPr>
            <p:nvPr/>
          </p:nvSpPr>
          <p:spPr bwMode="auto">
            <a:xfrm rot="13614477">
              <a:off x="3508948" y="4701633"/>
              <a:ext cx="101275" cy="285225"/>
            </a:xfrm>
            <a:prstGeom prst="leftBrace">
              <a:avLst>
                <a:gd name="adj1" fmla="val 33809"/>
                <a:gd name="adj2" fmla="val 50000"/>
              </a:avLst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Blip>
                  <a:blip r:embed="rId4"/>
                </a:buBlip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>
                <a:latin typeface="Times" pitchFamily="18" charset="0"/>
              </a:endParaRPr>
            </a:p>
          </p:txBody>
        </p:sp>
        <p:sp>
          <p:nvSpPr>
            <p:cNvPr id="60" name="Left Brace 61"/>
            <p:cNvSpPr>
              <a:spLocks/>
            </p:cNvSpPr>
            <p:nvPr/>
          </p:nvSpPr>
          <p:spPr bwMode="auto">
            <a:xfrm rot="18627411">
              <a:off x="4953555" y="4098375"/>
              <a:ext cx="131695" cy="506321"/>
            </a:xfrm>
            <a:prstGeom prst="leftBrace">
              <a:avLst>
                <a:gd name="adj1" fmla="val 33803"/>
                <a:gd name="adj2" fmla="val 50000"/>
              </a:avLst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Blip>
                  <a:blip r:embed="rId4"/>
                </a:buBlip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>
                <a:latin typeface="Times" pitchFamily="18" charset="0"/>
              </a:endParaRPr>
            </a:p>
          </p:txBody>
        </p:sp>
        <p:sp>
          <p:nvSpPr>
            <p:cNvPr id="61" name="Left Brace 58"/>
            <p:cNvSpPr>
              <a:spLocks/>
            </p:cNvSpPr>
            <p:nvPr/>
          </p:nvSpPr>
          <p:spPr bwMode="auto">
            <a:xfrm rot="13694265">
              <a:off x="4091880" y="4085337"/>
              <a:ext cx="114105" cy="506321"/>
            </a:xfrm>
            <a:prstGeom prst="leftBrace">
              <a:avLst>
                <a:gd name="adj1" fmla="val 33806"/>
                <a:gd name="adj2" fmla="val 50000"/>
              </a:avLst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Blip>
                  <a:blip r:embed="rId4"/>
                </a:buBlip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>
                <a:latin typeface="Times" pitchFamily="18" charset="0"/>
              </a:endParaRPr>
            </a:p>
          </p:txBody>
        </p:sp>
        <p:sp>
          <p:nvSpPr>
            <p:cNvPr id="62" name="Pie 61"/>
            <p:cNvSpPr>
              <a:spLocks noChangeAspect="1"/>
            </p:cNvSpPr>
            <p:nvPr/>
          </p:nvSpPr>
          <p:spPr bwMode="auto">
            <a:xfrm>
              <a:off x="1776413" y="3742056"/>
              <a:ext cx="182562" cy="182563"/>
            </a:xfrm>
            <a:prstGeom prst="pie">
              <a:avLst>
                <a:gd name="adj1" fmla="val 2426391"/>
                <a:gd name="adj2" fmla="val 19316279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Times" charset="0"/>
              </a:endParaRPr>
            </a:p>
          </p:txBody>
        </p:sp>
        <p:sp>
          <p:nvSpPr>
            <p:cNvPr id="63" name="Content Placeholder 1"/>
            <p:cNvSpPr txBox="1">
              <a:spLocks/>
            </p:cNvSpPr>
            <p:nvPr/>
          </p:nvSpPr>
          <p:spPr bwMode="auto">
            <a:xfrm>
              <a:off x="4418835" y="5268079"/>
              <a:ext cx="438150" cy="312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150000"/>
                <a:buFontTx/>
                <a:buBlip>
                  <a:blip r:embed="rId3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Tx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SzTx/>
                <a:buFontTx/>
                <a:buNone/>
                <a:defRPr/>
              </a:pPr>
              <a:r>
                <a:rPr lang="en-US" altLang="en-US" sz="1400" b="1" kern="0" dirty="0" smtClean="0">
                  <a:ea typeface="ＭＳ Ｐゴシック" pitchFamily="34" charset="-128"/>
                </a:rPr>
                <a:t>IP</a:t>
              </a:r>
            </a:p>
          </p:txBody>
        </p:sp>
        <p:sp>
          <p:nvSpPr>
            <p:cNvPr id="64" name="Left Brace 73"/>
            <p:cNvSpPr>
              <a:spLocks/>
            </p:cNvSpPr>
            <p:nvPr/>
          </p:nvSpPr>
          <p:spPr bwMode="auto">
            <a:xfrm rot="7881182">
              <a:off x="4075715" y="2301620"/>
              <a:ext cx="132540" cy="2005280"/>
            </a:xfrm>
            <a:prstGeom prst="leftBrace">
              <a:avLst>
                <a:gd name="adj1" fmla="val 33797"/>
                <a:gd name="adj2" fmla="val 50000"/>
              </a:avLst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Blip>
                  <a:blip r:embed="rId4"/>
                </a:buBlip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>
                <a:latin typeface="Times" pitchFamily="18" charset="0"/>
              </a:endParaRPr>
            </a:p>
          </p:txBody>
        </p:sp>
        <p:sp>
          <p:nvSpPr>
            <p:cNvPr id="65" name="Content Placeholder 1"/>
            <p:cNvSpPr txBox="1">
              <a:spLocks/>
            </p:cNvSpPr>
            <p:nvPr/>
          </p:nvSpPr>
          <p:spPr bwMode="auto">
            <a:xfrm rot="2521958">
              <a:off x="3620954" y="2854828"/>
              <a:ext cx="1487615" cy="457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150000"/>
                <a:buFontTx/>
                <a:buBlip>
                  <a:blip r:embed="rId3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Tx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SzTx/>
                <a:buFontTx/>
                <a:buNone/>
                <a:defRPr/>
              </a:pPr>
              <a:r>
                <a:rPr lang="en-US" altLang="en-US" sz="1200" b="1" kern="0" dirty="0" smtClean="0">
                  <a:ea typeface="ＭＳ Ｐゴシック" pitchFamily="34" charset="-128"/>
                </a:rPr>
                <a:t>Tune trombone &amp; Straight FODOs</a:t>
              </a:r>
            </a:p>
          </p:txBody>
        </p:sp>
        <p:sp>
          <p:nvSpPr>
            <p:cNvPr id="33" name="Content Placeholder 1"/>
            <p:cNvSpPr txBox="1">
              <a:spLocks/>
            </p:cNvSpPr>
            <p:nvPr/>
          </p:nvSpPr>
          <p:spPr bwMode="auto">
            <a:xfrm>
              <a:off x="5953130" y="3872566"/>
              <a:ext cx="1447795" cy="300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150000"/>
                <a:buFontTx/>
                <a:buBlip>
                  <a:blip r:embed="rId3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Tx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SzTx/>
                <a:buFontTx/>
                <a:buNone/>
                <a:defRPr/>
              </a:pPr>
              <a:r>
                <a:rPr lang="en-US" altLang="en-US" sz="1600" b="1" i="1" kern="0" dirty="0" smtClean="0">
                  <a:solidFill>
                    <a:srgbClr val="5F5F5F"/>
                  </a:solidFill>
                  <a:ea typeface="ＭＳ Ｐゴシック" pitchFamily="34" charset="-128"/>
                </a:rPr>
                <a:t>Future 2</a:t>
              </a:r>
              <a:r>
                <a:rPr lang="en-US" altLang="en-US" sz="1600" b="1" i="1" kern="0" baseline="30000" dirty="0" smtClean="0">
                  <a:solidFill>
                    <a:srgbClr val="5F5F5F"/>
                  </a:solidFill>
                  <a:ea typeface="ＭＳ Ｐゴシック" pitchFamily="34" charset="-128"/>
                </a:rPr>
                <a:t>nd</a:t>
              </a:r>
              <a:r>
                <a:rPr lang="en-US" altLang="en-US" sz="1600" b="1" i="1" kern="0" dirty="0" smtClean="0">
                  <a:solidFill>
                    <a:srgbClr val="5F5F5F"/>
                  </a:solidFill>
                  <a:ea typeface="ＭＳ Ｐゴシック" pitchFamily="34" charset="-128"/>
                </a:rPr>
                <a:t> IP</a:t>
              </a:r>
            </a:p>
          </p:txBody>
        </p:sp>
        <p:sp>
          <p:nvSpPr>
            <p:cNvPr id="5" name="Down Arrow 4"/>
            <p:cNvSpPr/>
            <p:nvPr/>
          </p:nvSpPr>
          <p:spPr>
            <a:xfrm rot="2989015">
              <a:off x="5688773" y="4007057"/>
              <a:ext cx="169861" cy="668266"/>
            </a:xfrm>
            <a:prstGeom prst="downArrow">
              <a:avLst/>
            </a:prstGeom>
            <a:solidFill>
              <a:srgbClr val="5F5F5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Content Placeholder 1"/>
            <p:cNvSpPr txBox="1">
              <a:spLocks/>
            </p:cNvSpPr>
            <p:nvPr/>
          </p:nvSpPr>
          <p:spPr bwMode="auto">
            <a:xfrm rot="2194111">
              <a:off x="2743243" y="2169718"/>
              <a:ext cx="1119942" cy="33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150000"/>
                <a:buFontTx/>
                <a:buBlip>
                  <a:blip r:embed="rId3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Tx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SzTx/>
                <a:buFontTx/>
                <a:buNone/>
                <a:defRPr/>
              </a:pPr>
              <a:r>
                <a:rPr lang="en-US" altLang="en-US" sz="1300" kern="0" dirty="0" smtClean="0">
                  <a:solidFill>
                    <a:schemeClr val="bg1">
                      <a:lumMod val="50000"/>
                    </a:schemeClr>
                  </a:solidFill>
                  <a:ea typeface="ＭＳ Ｐゴシック" pitchFamily="34" charset="-128"/>
                </a:rPr>
                <a:t>Spin rotator</a:t>
              </a:r>
            </a:p>
          </p:txBody>
        </p:sp>
        <p:sp>
          <p:nvSpPr>
            <p:cNvPr id="36" name="Left Brace 63"/>
            <p:cNvSpPr>
              <a:spLocks/>
            </p:cNvSpPr>
            <p:nvPr/>
          </p:nvSpPr>
          <p:spPr bwMode="auto">
            <a:xfrm rot="7491457">
              <a:off x="3024612" y="2115501"/>
              <a:ext cx="132540" cy="612648"/>
            </a:xfrm>
            <a:prstGeom prst="leftBrace">
              <a:avLst>
                <a:gd name="adj1" fmla="val 33812"/>
                <a:gd name="adj2" fmla="val 50000"/>
              </a:avLst>
            </a:prstGeom>
            <a:noFill/>
            <a:ln w="12700" algn="ctr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Blip>
                  <a:blip r:embed="rId4"/>
                </a:buBlip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>
                <a:latin typeface="Times" pitchFamily="18" charset="0"/>
              </a:endParaRPr>
            </a:p>
          </p:txBody>
        </p:sp>
        <p:sp>
          <p:nvSpPr>
            <p:cNvPr id="38" name="Content Placeholder 1"/>
            <p:cNvSpPr txBox="1">
              <a:spLocks/>
            </p:cNvSpPr>
            <p:nvPr/>
          </p:nvSpPr>
          <p:spPr bwMode="auto">
            <a:xfrm rot="2050658">
              <a:off x="5465870" y="5184734"/>
              <a:ext cx="1100789" cy="315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150000"/>
                <a:buFontTx/>
                <a:buBlip>
                  <a:blip r:embed="rId3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Tx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algn="ctr">
                <a:buSzTx/>
                <a:buFontTx/>
                <a:buNone/>
                <a:defRPr/>
              </a:pPr>
              <a:r>
                <a:rPr lang="en-US" altLang="en-US" sz="1300" kern="0" dirty="0" smtClean="0">
                  <a:solidFill>
                    <a:schemeClr val="bg1">
                      <a:lumMod val="50000"/>
                    </a:schemeClr>
                  </a:solidFill>
                  <a:ea typeface="ＭＳ Ｐゴシック" pitchFamily="34" charset="-128"/>
                </a:rPr>
                <a:t>Spin rotator</a:t>
              </a:r>
            </a:p>
          </p:txBody>
        </p:sp>
        <p:sp>
          <p:nvSpPr>
            <p:cNvPr id="39" name="Left Brace 63"/>
            <p:cNvSpPr>
              <a:spLocks/>
            </p:cNvSpPr>
            <p:nvPr/>
          </p:nvSpPr>
          <p:spPr bwMode="auto">
            <a:xfrm rot="18223623">
              <a:off x="6026165" y="4917299"/>
              <a:ext cx="132540" cy="612648"/>
            </a:xfrm>
            <a:prstGeom prst="leftBrace">
              <a:avLst>
                <a:gd name="adj1" fmla="val 33812"/>
                <a:gd name="adj2" fmla="val 50000"/>
              </a:avLst>
            </a:prstGeom>
            <a:noFill/>
            <a:ln w="12700" algn="ctr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Blip>
                  <a:blip r:embed="rId4"/>
                </a:buBlip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>
                <a:latin typeface="Times" pitchFamily="18" charset="0"/>
              </a:endParaRPr>
            </a:p>
          </p:txBody>
        </p:sp>
      </p:grpSp>
      <p:sp>
        <p:nvSpPr>
          <p:cNvPr id="66" name="Content Placeholder 2"/>
          <p:cNvSpPr txBox="1">
            <a:spLocks/>
          </p:cNvSpPr>
          <p:nvPr/>
        </p:nvSpPr>
        <p:spPr bwMode="auto">
          <a:xfrm>
            <a:off x="2109790" y="1704027"/>
            <a:ext cx="4872035" cy="420666"/>
          </a:xfrm>
          <a:prstGeom prst="rect">
            <a:avLst/>
          </a:prstGeom>
          <a:solidFill>
            <a:srgbClr val="FFFFCC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85000"/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buSzPct val="85000"/>
              <a:buNone/>
              <a:defRPr/>
            </a:pPr>
            <a:r>
              <a:rPr lang="en-US" altLang="en-US" sz="1600" kern="0" dirty="0" smtClean="0">
                <a:latin typeface="Arial" charset="0"/>
                <a:ea typeface="ＭＳ Ｐゴシック" pitchFamily="34" charset="-128"/>
                <a:cs typeface="Arial" charset="0"/>
              </a:rPr>
              <a:t>Electron collider ring w/ major machine components</a:t>
            </a:r>
          </a:p>
        </p:txBody>
      </p:sp>
    </p:spTree>
    <p:extLst>
      <p:ext uri="{BB962C8B-B14F-4D97-AF65-F5344CB8AC3E}">
        <p14:creationId xmlns:p14="http://schemas.microsoft.com/office/powerpoint/2010/main" val="35778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charset="0"/>
                <a:cs typeface="Arial" charset="0"/>
              </a:rPr>
              <a:t>Electron Ring Optics Parameters</a:t>
            </a:r>
            <a:endParaRPr lang="en-US" dirty="0"/>
          </a:p>
        </p:txBody>
      </p:sp>
      <p:graphicFrame>
        <p:nvGraphicFramePr>
          <p:cNvPr id="4" name="Group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3206870"/>
              </p:ext>
            </p:extLst>
          </p:nvPr>
        </p:nvGraphicFramePr>
        <p:xfrm>
          <a:off x="561953" y="883974"/>
          <a:ext cx="8277248" cy="5434935"/>
        </p:xfrm>
        <a:graphic>
          <a:graphicData uri="http://schemas.openxmlformats.org/drawingml/2006/table">
            <a:tbl>
              <a:tblPr/>
              <a:tblGrid>
                <a:gridCol w="4747365"/>
                <a:gridCol w="862882"/>
                <a:gridCol w="2667001"/>
              </a:tblGrid>
              <a:tr h="362329"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5146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9718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34290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8862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Electron beam momentum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5146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9718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34290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8862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GeV/c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5146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9718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34290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8862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  <a:tr h="362329"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5146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9718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34290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8862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Circumference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5146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9718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34290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8862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5146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9718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34290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8862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2154.28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  <a:tr h="362329"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5146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9718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34290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8862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Arc’s net bend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5146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9718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34290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8862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deg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5146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9718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34290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8862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261.7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  <a:tr h="362329"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5146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9718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34290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8862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Straights’ crossing angle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5146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9718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34290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8862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deg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5146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9718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34290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8862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81.7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  <a:tr h="362329"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5146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9718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34290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8862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Arc/straight length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5146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9718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34290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8862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endParaRPr kumimoji="0" lang="en-US" altLang="en-US" sz="16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5146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9718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34290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8862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754.84/322.3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  <a:tr h="362329"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5146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9718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34290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8862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Beta stars at IP </a:t>
                      </a: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itchFamily="18" charset="2"/>
                        </a:rPr>
                        <a:t></a:t>
                      </a: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/>
                        </a:rPr>
                        <a:t></a:t>
                      </a:r>
                      <a:r>
                        <a:rPr kumimoji="0" lang="en-US" alt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/>
                        </a:rPr>
                        <a:t>*</a:t>
                      </a:r>
                      <a:r>
                        <a:rPr kumimoji="0" lang="en-US" altLang="en-US" sz="16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itchFamily="18" charset="2"/>
                        </a:rPr>
                        <a:t>x,y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5146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9718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34290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8862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cm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5146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9718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34290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8862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10/2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  <a:tr h="3623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Detector space 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 / 3.2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  <a:tr h="362329"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5146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9718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34290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8862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Maximum horizontal / vertical </a:t>
                      </a: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itchFamily="18" charset="2"/>
                        </a:rPr>
                        <a:t> functions </a:t>
                      </a: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/>
                        </a:rPr>
                        <a:t></a:t>
                      </a:r>
                      <a:r>
                        <a:rPr kumimoji="0" lang="en-US" altLang="en-US" sz="16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itchFamily="18" charset="2"/>
                        </a:rPr>
                        <a:t>x,y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5146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9718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34290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8862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5146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9718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34290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8862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949/692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  <a:tr h="362329"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tabLst>
                          <a:tab pos="23495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tabLst>
                          <a:tab pos="23495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tabLst>
                          <a:tab pos="23495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tabLst>
                          <a:tab pos="23495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tabLst>
                          <a:tab pos="23495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5146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3495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9718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3495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34290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3495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8862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3495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34950" algn="l"/>
                        </a:tabLst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Maximum horizontal / vertical dispersion </a:t>
                      </a:r>
                      <a:r>
                        <a:rPr kumimoji="0" lang="en-US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r>
                        <a:rPr kumimoji="0" lang="en-US" altLang="en-US" sz="16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x,y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5146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9718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34290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8862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5146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9718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34290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8862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1.9 / 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  <a:tr h="362329"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tabLst>
                          <a:tab pos="23495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tabLst>
                          <a:tab pos="23495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tabLst>
                          <a:tab pos="23495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tabLst>
                          <a:tab pos="23495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tabLst>
                          <a:tab pos="23495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5146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3495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9718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3495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34290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3495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8862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3495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34950" algn="l"/>
                        </a:tabLst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Horizontal / vertical betatron tunes </a:t>
                      </a: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itchFamily="18" charset="2"/>
                        </a:rPr>
                        <a:t></a:t>
                      </a:r>
                      <a:r>
                        <a:rPr kumimoji="0" lang="en-US" altLang="en-US" sz="16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itchFamily="18" charset="2"/>
                        </a:rPr>
                        <a:t>x,y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Symbol" pitchFamily="18" charset="2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5146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9718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34290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8862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5146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9718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34290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8862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45.(89) / 43.(61)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  <a:tr h="362329"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tabLst>
                          <a:tab pos="23495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tabLst>
                          <a:tab pos="23495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tabLst>
                          <a:tab pos="23495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tabLst>
                          <a:tab pos="23495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tabLst>
                          <a:tab pos="23495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5146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3495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9718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3495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34290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3495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8862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3495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34950" algn="l"/>
                        </a:tabLst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Horizontal / vertical chromaticities</a:t>
                      </a: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itchFamily="18" charset="2"/>
                        </a:rPr>
                        <a:t></a:t>
                      </a:r>
                      <a:r>
                        <a:rPr kumimoji="0" lang="en-US" altLang="en-US" sz="16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itchFamily="18" charset="2"/>
                        </a:rPr>
                        <a:t>x,y</a:t>
                      </a: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itchFamily="18" charset="2"/>
                        </a:rPr>
                        <a:t> 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5146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9718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34290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8862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5146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9718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34290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8862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-149 / -123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  <a:tr h="362329"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tabLst>
                          <a:tab pos="23495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tabLst>
                          <a:tab pos="23495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tabLst>
                          <a:tab pos="23495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tabLst>
                          <a:tab pos="23495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tabLst>
                          <a:tab pos="23495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5146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3495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9718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3495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34290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3495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8862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3495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34950" algn="l"/>
                        </a:tabLst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itchFamily="18" charset="2"/>
                        </a:rPr>
                        <a:t>Momentum compaction factor 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5146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9718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34290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8862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5146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9718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34290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8862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 </a:t>
                      </a: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itchFamily="18" charset="2"/>
                        </a:rPr>
                        <a:t>10</a:t>
                      </a:r>
                      <a:r>
                        <a:rPr kumimoji="0" lang="en-US" alt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itchFamily="18" charset="2"/>
                        </a:rPr>
                        <a:t>-3</a:t>
                      </a: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itchFamily="18" charset="2"/>
                        </a:rPr>
                        <a:t> 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  <a:tr h="362329"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tabLst>
                          <a:tab pos="23495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tabLst>
                          <a:tab pos="23495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tabLst>
                          <a:tab pos="23495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tabLst>
                          <a:tab pos="23495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tabLst>
                          <a:tab pos="23495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5146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3495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9718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3495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34290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3495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8862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3495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34950" algn="l"/>
                        </a:tabLst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Transition energy </a:t>
                      </a: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itchFamily="18" charset="2"/>
                        </a:rPr>
                        <a:t></a:t>
                      </a:r>
                      <a:r>
                        <a:rPr kumimoji="0" lang="en-US" altLang="en-US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itchFamily="18" charset="2"/>
                        </a:rPr>
                        <a:t>tr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Symbol" pitchFamily="18" charset="2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5146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9718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34290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8862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5146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9718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34290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8862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21.6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  <a:tr h="362329"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tabLst>
                          <a:tab pos="23495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tabLst>
                          <a:tab pos="23495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tabLst>
                          <a:tab pos="23495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tabLst>
                          <a:tab pos="23495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tabLst>
                          <a:tab pos="23495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5146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3495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9718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3495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34290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3495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8862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3495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34950" algn="l"/>
                        </a:tabLst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Hor./ver. emittance </a:t>
                      </a: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itchFamily="18" charset="2"/>
                        </a:rPr>
                        <a:t></a:t>
                      </a:r>
                      <a:r>
                        <a:rPr kumimoji="0" lang="en-US" altLang="en-US" sz="16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itchFamily="18" charset="2"/>
                        </a:rPr>
                        <a:t>x,y</a:t>
                      </a: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itchFamily="18" charset="2"/>
                        </a:rPr>
                        <a:t> (</a:t>
                      </a: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itchFamily="18" charset="2"/>
                        </a:rPr>
                        <a:t>normalized/un-normalized</a:t>
                      </a: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itchFamily="18" charset="2"/>
                        </a:rPr>
                        <a:t>)</a:t>
                      </a:r>
                      <a:endParaRPr kumimoji="0" lang="en-US" altLang="en-US" sz="16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Symbol" pitchFamily="18" charset="2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5146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9718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34290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8862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µm rad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5146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9718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34290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8862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1093 / 219 (0.056/0.011)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  <a:tr h="362329"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tabLst>
                          <a:tab pos="23495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tabLst>
                          <a:tab pos="23495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tabLst>
                          <a:tab pos="23495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tabLst>
                          <a:tab pos="23495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tabLst>
                          <a:tab pos="23495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5146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3495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9718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3495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34290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3495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8862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3495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34950" algn="l"/>
                        </a:tabLst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Maximum horizontal / vertical rms beam size </a:t>
                      </a: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itchFamily="18" charset="2"/>
                        </a:rPr>
                        <a:t></a:t>
                      </a:r>
                      <a:r>
                        <a:rPr kumimoji="0" lang="en-US" altLang="en-US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itchFamily="18" charset="2"/>
                        </a:rPr>
                        <a:t>x,y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Symbol" pitchFamily="18" charset="2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5146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9718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34290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8862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mm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1pPr>
                      <a:lvl2pPr marL="742950" indent="-28575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2pPr>
                      <a:lvl3pPr marL="11430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3pPr>
                      <a:lvl4pPr marL="16002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4pPr>
                      <a:lvl5pPr marL="2057400" indent="-228600" algn="l" defTabSz="4572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5pPr>
                      <a:lvl6pPr marL="25146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6pPr>
                      <a:lvl7pPr marL="29718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7pPr>
                      <a:lvl8pPr marL="34290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8pPr>
                      <a:lvl9pPr marL="3886200" indent="-228600" algn="l" defTabSz="4572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Times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7.3 / 2.7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650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charset="0"/>
                <a:cs typeface="Arial" charset="0"/>
              </a:rPr>
              <a:t>Normal </a:t>
            </a:r>
            <a:r>
              <a:rPr lang="en-US" altLang="en-US" dirty="0" smtClean="0">
                <a:latin typeface="Arial" charset="0"/>
                <a:cs typeface="Arial" charset="0"/>
              </a:rPr>
              <a:t>Arc FODO Cell</a:t>
            </a:r>
            <a:endParaRPr lang="en-US" dirty="0"/>
          </a:p>
        </p:txBody>
      </p:sp>
      <p:pic>
        <p:nvPicPr>
          <p:cNvPr id="4" name="Picture 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325" y="2765425"/>
            <a:ext cx="4765675" cy="363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8336" y="817036"/>
            <a:ext cx="6582489" cy="5477434"/>
          </a:xfrm>
        </p:spPr>
        <p:txBody>
          <a:bodyPr/>
          <a:lstStyle/>
          <a:p>
            <a:pPr>
              <a:buSzPct val="100000"/>
              <a:defRPr/>
            </a:pPr>
            <a:r>
              <a:rPr lang="en-US" altLang="en-US" kern="0" dirty="0">
                <a:latin typeface="Arial" charset="0"/>
                <a:ea typeface="ＭＳ Ｐゴシック" pitchFamily="34" charset="-128"/>
                <a:cs typeface="Arial" charset="0"/>
              </a:rPr>
              <a:t>Complete </a:t>
            </a:r>
            <a:r>
              <a:rPr lang="en-US" altLang="en-US" kern="0" dirty="0" smtClean="0">
                <a:latin typeface="Arial" charset="0"/>
                <a:ea typeface="ＭＳ Ｐゴシック" pitchFamily="34" charset="-128"/>
                <a:cs typeface="Arial" charset="0"/>
              </a:rPr>
              <a:t>FODO (</a:t>
            </a:r>
            <a:r>
              <a:rPr lang="en-US" altLang="en-US" kern="0" dirty="0">
                <a:latin typeface="Arial" charset="0"/>
                <a:ea typeface="ＭＳ Ｐゴシック" pitchFamily="34" charset="-128"/>
                <a:cs typeface="Arial" charset="0"/>
              </a:rPr>
              <a:t>Each arc has 34 such normal FODO </a:t>
            </a:r>
            <a:r>
              <a:rPr lang="en-US" altLang="en-US" kern="0" dirty="0" smtClean="0">
                <a:latin typeface="Arial" charset="0"/>
                <a:ea typeface="ＭＳ Ｐゴシック" pitchFamily="34" charset="-128"/>
                <a:cs typeface="Arial" charset="0"/>
              </a:rPr>
              <a:t>cell)</a:t>
            </a:r>
            <a:endParaRPr lang="en-US" altLang="en-US" sz="1400" kern="0" dirty="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lvl="1">
              <a:defRPr/>
            </a:pPr>
            <a:r>
              <a:rPr lang="en-US" altLang="en-US" sz="1400" kern="0" dirty="0" smtClean="0">
                <a:latin typeface="Arial" charset="0"/>
                <a:ea typeface="ＭＳ Ｐゴシック" pitchFamily="34" charset="-128"/>
                <a:cs typeface="Arial" charset="0"/>
              </a:rPr>
              <a:t>Length </a:t>
            </a:r>
            <a:r>
              <a:rPr lang="en-US" altLang="en-US" sz="1400" kern="0" dirty="0">
                <a:latin typeface="Arial" charset="0"/>
                <a:ea typeface="ＭＳ Ｐゴシック" pitchFamily="34" charset="-128"/>
                <a:cs typeface="Arial" charset="0"/>
              </a:rPr>
              <a:t>15.2 </a:t>
            </a:r>
            <a:r>
              <a:rPr lang="en-US" altLang="en-US" sz="1400" kern="0" dirty="0" smtClean="0">
                <a:latin typeface="Arial" charset="0"/>
                <a:ea typeface="ＭＳ Ｐゴシック" pitchFamily="34" charset="-128"/>
                <a:cs typeface="Arial" charset="0"/>
              </a:rPr>
              <a:t>m (</a:t>
            </a:r>
            <a:r>
              <a:rPr lang="en-US" altLang="en-US" sz="1400" kern="0" dirty="0">
                <a:latin typeface="Arial" charset="0"/>
                <a:ea typeface="ＭＳ Ｐゴシック" pitchFamily="34" charset="-128"/>
                <a:cs typeface="Arial" charset="0"/>
              </a:rPr>
              <a:t>arc bending radius 155 </a:t>
            </a:r>
            <a:r>
              <a:rPr lang="en-US" altLang="en-US" sz="1400" kern="0" dirty="0" smtClean="0">
                <a:latin typeface="Arial" charset="0"/>
                <a:ea typeface="ＭＳ Ｐゴシック" pitchFamily="34" charset="-128"/>
                <a:cs typeface="Arial" charset="0"/>
              </a:rPr>
              <a:t>m)</a:t>
            </a:r>
          </a:p>
          <a:p>
            <a:pPr lvl="1">
              <a:defRPr/>
            </a:pPr>
            <a:r>
              <a:rPr lang="en-US" altLang="en-US" sz="1400" kern="0" dirty="0">
                <a:latin typeface="Arial" charset="0"/>
                <a:ea typeface="ＭＳ Ｐゴシック" pitchFamily="34" charset="-128"/>
                <a:cs typeface="Arial" charset="0"/>
              </a:rPr>
              <a:t>2 dipoles + 2 quadrupoles + 2 </a:t>
            </a:r>
            <a:r>
              <a:rPr lang="en-US" altLang="en-US" sz="1400" kern="0" dirty="0" smtClean="0">
                <a:latin typeface="Arial" charset="0"/>
                <a:ea typeface="ＭＳ Ｐゴシック" pitchFamily="34" charset="-128"/>
                <a:cs typeface="Arial" charset="0"/>
              </a:rPr>
              <a:t>sextupoles</a:t>
            </a:r>
          </a:p>
          <a:p>
            <a:pPr lvl="1">
              <a:defRPr/>
            </a:pPr>
            <a:r>
              <a:rPr lang="en-US" altLang="en-US" sz="1400" kern="0" dirty="0">
                <a:latin typeface="Arial" charset="0"/>
                <a:ea typeface="ＭＳ Ｐゴシック" charset="-128"/>
              </a:rPr>
              <a:t>108</a:t>
            </a:r>
            <a:r>
              <a:rPr lang="en-US" altLang="en-US" sz="1400" kern="0" baseline="30000" dirty="0">
                <a:latin typeface="Arial" charset="0"/>
                <a:ea typeface="ＭＳ Ｐゴシック" charset="-128"/>
                <a:sym typeface="Symbol"/>
              </a:rPr>
              <a:t></a:t>
            </a:r>
            <a:r>
              <a:rPr lang="en-US" altLang="en-US" sz="1400" kern="0" dirty="0">
                <a:latin typeface="Arial" charset="0"/>
                <a:ea typeface="ＭＳ Ｐゴシック" charset="-128"/>
                <a:sym typeface="Symbol" pitchFamily="18" charset="2"/>
              </a:rPr>
              <a:t>/90</a:t>
            </a:r>
            <a:r>
              <a:rPr lang="en-US" altLang="en-US" sz="1400" kern="0" baseline="30000" dirty="0">
                <a:latin typeface="Arial" charset="0"/>
                <a:ea typeface="ＭＳ Ｐゴシック" charset="-128"/>
                <a:sym typeface="Symbol"/>
              </a:rPr>
              <a:t></a:t>
            </a:r>
            <a:r>
              <a:rPr lang="en-US" altLang="en-US" sz="1400" kern="0" dirty="0">
                <a:latin typeface="Arial" charset="0"/>
                <a:ea typeface="ＭＳ Ｐゴシック" charset="-128"/>
                <a:sym typeface="Symbol" pitchFamily="18" charset="2"/>
              </a:rPr>
              <a:t> x/y betatron phase advance</a:t>
            </a:r>
            <a:endParaRPr lang="en-US" altLang="en-US" sz="1400" kern="0" dirty="0">
              <a:latin typeface="Arial" charset="0"/>
              <a:ea typeface="ＭＳ Ｐゴシック" pitchFamily="34" charset="-128"/>
              <a:cs typeface="Arial" charset="0"/>
            </a:endParaRPr>
          </a:p>
          <a:p>
            <a:pPr>
              <a:buSzPct val="100000"/>
              <a:defRPr/>
            </a:pPr>
            <a:r>
              <a:rPr lang="en-US" altLang="en-US" kern="0" dirty="0" smtClean="0">
                <a:latin typeface="Arial" charset="0"/>
                <a:ea typeface="ＭＳ Ｐゴシック" pitchFamily="34" charset="-128"/>
                <a:cs typeface="Arial" charset="0"/>
              </a:rPr>
              <a:t>Dipoles</a:t>
            </a:r>
          </a:p>
          <a:p>
            <a:pPr lvl="1">
              <a:defRPr/>
            </a:pPr>
            <a:r>
              <a:rPr lang="en-US" altLang="en-US" sz="1400" kern="0" dirty="0" smtClean="0">
                <a:latin typeface="Arial" charset="0"/>
                <a:ea typeface="ＭＳ Ｐゴシック" pitchFamily="34" charset="-128"/>
                <a:cs typeface="Arial" charset="0"/>
              </a:rPr>
              <a:t>Magnetic/physical </a:t>
            </a:r>
            <a:r>
              <a:rPr lang="en-US" altLang="en-US" sz="1400" kern="0" dirty="0">
                <a:latin typeface="Arial" charset="0"/>
                <a:ea typeface="ＭＳ Ｐゴシック" pitchFamily="34" charset="-128"/>
                <a:cs typeface="Arial" charset="0"/>
              </a:rPr>
              <a:t>length 5.4/5.68 m</a:t>
            </a:r>
          </a:p>
          <a:p>
            <a:pPr lvl="1">
              <a:defRPr/>
            </a:pPr>
            <a:r>
              <a:rPr lang="en-US" altLang="en-US" sz="1400" kern="0" dirty="0">
                <a:latin typeface="Arial" charset="0"/>
                <a:ea typeface="ＭＳ Ｐゴシック" pitchFamily="34" charset="-128"/>
                <a:cs typeface="Arial" charset="0"/>
              </a:rPr>
              <a:t>Bending angle 48.9 </a:t>
            </a:r>
            <a:r>
              <a:rPr lang="en-US" altLang="en-US" sz="1400" kern="0" dirty="0" err="1">
                <a:latin typeface="Arial" charset="0"/>
                <a:ea typeface="ＭＳ Ｐゴシック" pitchFamily="34" charset="-128"/>
                <a:cs typeface="Arial" charset="0"/>
              </a:rPr>
              <a:t>mrad</a:t>
            </a:r>
            <a:r>
              <a:rPr lang="en-US" altLang="en-US" sz="1400" kern="0" dirty="0">
                <a:latin typeface="Arial" charset="0"/>
                <a:ea typeface="ＭＳ Ｐゴシック" pitchFamily="34" charset="-128"/>
                <a:cs typeface="Arial" charset="0"/>
              </a:rPr>
              <a:t> (</a:t>
            </a:r>
            <a:r>
              <a:rPr lang="en-US" altLang="en-US" sz="1400" b="1" kern="0" dirty="0">
                <a:latin typeface="Arial" charset="0"/>
                <a:ea typeface="ＭＳ Ｐゴシック" pitchFamily="34" charset="-128"/>
                <a:cs typeface="Arial" charset="0"/>
              </a:rPr>
              <a:t>2.8</a:t>
            </a:r>
            <a:r>
              <a:rPr lang="en-US" altLang="en-US" sz="1400" b="1" kern="0" baseline="30000" dirty="0">
                <a:latin typeface="Arial" charset="0"/>
                <a:ea typeface="ＭＳ Ｐゴシック" pitchFamily="34" charset="-128"/>
                <a:cs typeface="Arial" charset="0"/>
                <a:sym typeface="Symbol"/>
              </a:rPr>
              <a:t></a:t>
            </a:r>
            <a:r>
              <a:rPr lang="en-US" altLang="en-US" sz="1400" kern="0" dirty="0">
                <a:latin typeface="Arial" charset="0"/>
                <a:ea typeface="ＭＳ Ｐゴシック" pitchFamily="34" charset="-128"/>
                <a:cs typeface="Arial" charset="0"/>
              </a:rPr>
              <a:t>), bending radius 110.5 m</a:t>
            </a:r>
          </a:p>
          <a:p>
            <a:pPr lvl="1">
              <a:defRPr/>
            </a:pPr>
            <a:r>
              <a:rPr lang="en-US" altLang="en-US" sz="1400" kern="0" dirty="0" smtClean="0">
                <a:latin typeface="Arial" charset="0"/>
                <a:ea typeface="ＭＳ Ｐゴシック" pitchFamily="34" charset="-128"/>
                <a:cs typeface="Arial" charset="0"/>
              </a:rPr>
              <a:t>0.3 </a:t>
            </a:r>
            <a:r>
              <a:rPr lang="en-US" altLang="en-US" sz="1400" kern="0" dirty="0">
                <a:latin typeface="Arial" charset="0"/>
                <a:ea typeface="ＭＳ Ｐゴシック" pitchFamily="34" charset="-128"/>
                <a:cs typeface="Arial" charset="0"/>
              </a:rPr>
              <a:t>T </a:t>
            </a:r>
            <a:r>
              <a:rPr lang="en-US" altLang="en-US" sz="1400" kern="0" dirty="0">
                <a:latin typeface="Arial" charset="0"/>
                <a:ea typeface="ＭＳ Ｐゴシック" charset="-128"/>
              </a:rPr>
              <a:t>@</a:t>
            </a:r>
            <a:r>
              <a:rPr lang="en-US" altLang="en-US" sz="1400" kern="0" dirty="0">
                <a:latin typeface="Arial" charset="0"/>
                <a:ea typeface="ＭＳ Ｐゴシック" pitchFamily="34" charset="-128"/>
                <a:cs typeface="Arial" charset="0"/>
              </a:rPr>
              <a:t> </a:t>
            </a:r>
            <a:r>
              <a:rPr lang="en-US" altLang="en-US" sz="1400" kern="0" dirty="0" smtClean="0">
                <a:latin typeface="Arial" charset="0"/>
                <a:ea typeface="ＭＳ Ｐゴシック" pitchFamily="34" charset="-128"/>
                <a:cs typeface="Arial" charset="0"/>
              </a:rPr>
              <a:t>10 </a:t>
            </a:r>
            <a:r>
              <a:rPr lang="en-US" altLang="en-US" sz="1400" kern="0" dirty="0">
                <a:latin typeface="Arial" charset="0"/>
                <a:ea typeface="ＭＳ Ｐゴシック" pitchFamily="34" charset="-128"/>
                <a:cs typeface="Arial" charset="0"/>
              </a:rPr>
              <a:t>GeV</a:t>
            </a:r>
          </a:p>
          <a:p>
            <a:pPr lvl="1">
              <a:defRPr/>
            </a:pPr>
            <a:r>
              <a:rPr lang="en-US" altLang="en-US" sz="1400" kern="0" dirty="0">
                <a:latin typeface="Arial" charset="0"/>
                <a:ea typeface="ＭＳ Ｐゴシック" pitchFamily="34" charset="-128"/>
                <a:cs typeface="Arial" charset="0"/>
              </a:rPr>
              <a:t>Sagitta </a:t>
            </a:r>
            <a:r>
              <a:rPr lang="en-US" altLang="en-US" sz="1400" b="1" kern="0" dirty="0">
                <a:latin typeface="Arial" charset="0"/>
                <a:ea typeface="ＭＳ Ｐゴシック" pitchFamily="34" charset="-128"/>
                <a:cs typeface="Arial" charset="0"/>
              </a:rPr>
              <a:t>3.3</a:t>
            </a:r>
            <a:r>
              <a:rPr lang="en-US" altLang="en-US" sz="1400" kern="0" dirty="0">
                <a:latin typeface="Arial" charset="0"/>
                <a:ea typeface="ＭＳ Ｐゴシック" pitchFamily="34" charset="-128"/>
                <a:cs typeface="Arial" charset="0"/>
              </a:rPr>
              <a:t> cm </a:t>
            </a:r>
          </a:p>
          <a:p>
            <a:pPr>
              <a:buSzPct val="100000"/>
              <a:defRPr/>
            </a:pPr>
            <a:r>
              <a:rPr lang="en-US" altLang="en-US" kern="0" dirty="0">
                <a:latin typeface="Arial" charset="0"/>
                <a:ea typeface="ＭＳ Ｐゴシック" pitchFamily="34" charset="-128"/>
                <a:cs typeface="Arial" charset="0"/>
              </a:rPr>
              <a:t>Quadrupoles</a:t>
            </a:r>
          </a:p>
          <a:p>
            <a:pPr lvl="1">
              <a:defRPr/>
            </a:pPr>
            <a:r>
              <a:rPr lang="en-US" altLang="en-US" sz="1400" kern="0" dirty="0">
                <a:latin typeface="Arial" charset="0"/>
                <a:ea typeface="ＭＳ Ｐゴシック" pitchFamily="34" charset="-128"/>
                <a:cs typeface="Arial" charset="0"/>
              </a:rPr>
              <a:t>Magnetic/physical length 0.56/0.62 m</a:t>
            </a:r>
          </a:p>
          <a:p>
            <a:pPr lvl="1">
              <a:spcBef>
                <a:spcPct val="0"/>
              </a:spcBef>
              <a:defRPr/>
            </a:pPr>
            <a:r>
              <a:rPr lang="en-US" altLang="en-US" sz="1400" kern="0" dirty="0">
                <a:latin typeface="Arial" charset="0"/>
                <a:ea typeface="ＭＳ Ｐゴシック" charset="-128"/>
              </a:rPr>
              <a:t>-</a:t>
            </a:r>
            <a:r>
              <a:rPr lang="en-US" altLang="en-US" sz="1400" kern="0" dirty="0" smtClean="0">
                <a:latin typeface="Arial" charset="0"/>
                <a:ea typeface="ＭＳ Ｐゴシック" charset="-128"/>
              </a:rPr>
              <a:t>11.6 </a:t>
            </a:r>
            <a:r>
              <a:rPr lang="en-US" altLang="en-US" sz="1400" kern="0" dirty="0">
                <a:latin typeface="Arial" charset="0"/>
                <a:ea typeface="ＭＳ Ｐゴシック" charset="-128"/>
              </a:rPr>
              <a:t>and </a:t>
            </a:r>
            <a:r>
              <a:rPr lang="en-US" altLang="en-US" sz="1400" kern="0" dirty="0" smtClean="0">
                <a:latin typeface="Arial" charset="0"/>
                <a:ea typeface="ＭＳ Ｐゴシック" charset="-128"/>
              </a:rPr>
              <a:t>12.8 </a:t>
            </a:r>
            <a:r>
              <a:rPr lang="en-US" altLang="en-US" sz="1400" kern="0" dirty="0">
                <a:latin typeface="Arial" charset="0"/>
                <a:ea typeface="ＭＳ Ｐゴシック" charset="-128"/>
              </a:rPr>
              <a:t>T/m field gradients @ </a:t>
            </a:r>
            <a:r>
              <a:rPr lang="en-US" altLang="en-US" sz="1400" kern="0" dirty="0" smtClean="0">
                <a:latin typeface="Arial" charset="0"/>
                <a:ea typeface="ＭＳ Ｐゴシック" charset="-128"/>
              </a:rPr>
              <a:t>10 GeV</a:t>
            </a:r>
            <a:endParaRPr lang="en-US" altLang="en-US" sz="1400" kern="0" dirty="0" smtClean="0">
              <a:latin typeface="Arial" charset="0"/>
              <a:ea typeface="ＭＳ Ｐゴシック" charset="-128"/>
              <a:sym typeface="Symbol" pitchFamily="18" charset="2"/>
            </a:endParaRPr>
          </a:p>
          <a:p>
            <a:pPr lvl="1">
              <a:spcBef>
                <a:spcPct val="0"/>
              </a:spcBef>
              <a:defRPr/>
            </a:pPr>
            <a:r>
              <a:rPr lang="en-US" altLang="en-US" sz="1400" kern="0" dirty="0" smtClean="0">
                <a:latin typeface="Arial" charset="0"/>
                <a:ea typeface="ＭＳ Ｐゴシック" charset="-128"/>
              </a:rPr>
              <a:t>0.58 </a:t>
            </a:r>
            <a:r>
              <a:rPr lang="en-US" altLang="en-US" sz="1400" kern="0" dirty="0">
                <a:latin typeface="Arial" charset="0"/>
                <a:ea typeface="ＭＳ Ｐゴシック" charset="-128"/>
              </a:rPr>
              <a:t>and </a:t>
            </a:r>
            <a:r>
              <a:rPr lang="en-US" altLang="en-US" sz="1400" kern="0" dirty="0" smtClean="0">
                <a:latin typeface="Arial" charset="0"/>
                <a:ea typeface="ＭＳ Ｐゴシック" charset="-128"/>
              </a:rPr>
              <a:t>0.64 </a:t>
            </a:r>
            <a:r>
              <a:rPr lang="en-US" altLang="en-US" sz="1400" kern="0" dirty="0">
                <a:latin typeface="Arial" charset="0"/>
                <a:ea typeface="ＭＳ Ｐゴシック" charset="-128"/>
              </a:rPr>
              <a:t>T @ 50 mm radius</a:t>
            </a:r>
            <a:endParaRPr lang="en-US" altLang="en-US" sz="1400" kern="0" dirty="0">
              <a:latin typeface="Arial" charset="0"/>
              <a:ea typeface="ＭＳ Ｐゴシック" pitchFamily="34" charset="-128"/>
              <a:cs typeface="Arial" charset="0"/>
            </a:endParaRPr>
          </a:p>
          <a:p>
            <a:pPr>
              <a:buSzPct val="100000"/>
              <a:defRPr/>
            </a:pPr>
            <a:r>
              <a:rPr lang="en-US" altLang="en-US" kern="0" dirty="0">
                <a:latin typeface="Arial" charset="0"/>
                <a:ea typeface="ＭＳ Ｐゴシック" pitchFamily="34" charset="-128"/>
                <a:cs typeface="Arial" charset="0"/>
              </a:rPr>
              <a:t>Sextupoles</a:t>
            </a:r>
          </a:p>
          <a:p>
            <a:pPr lvl="1">
              <a:defRPr/>
            </a:pPr>
            <a:r>
              <a:rPr lang="en-US" altLang="en-US" sz="1400" kern="0" dirty="0">
                <a:latin typeface="Arial" charset="0"/>
                <a:ea typeface="ＭＳ Ｐゴシック" pitchFamily="34" charset="-128"/>
                <a:cs typeface="Arial" charset="0"/>
              </a:rPr>
              <a:t>Magnetic/physical length 0.25/0.31 </a:t>
            </a:r>
            <a:r>
              <a:rPr lang="en-US" altLang="en-US" sz="1400" kern="0" dirty="0" smtClean="0">
                <a:latin typeface="Arial" charset="0"/>
                <a:ea typeface="ＭＳ Ｐゴシック" pitchFamily="34" charset="-128"/>
                <a:cs typeface="Arial" charset="0"/>
              </a:rPr>
              <a:t>m</a:t>
            </a:r>
          </a:p>
          <a:p>
            <a:pPr lvl="1">
              <a:defRPr/>
            </a:pPr>
            <a:r>
              <a:rPr lang="en-US" altLang="en-US" sz="1400" kern="0" dirty="0" smtClean="0">
                <a:latin typeface="Arial" charset="0"/>
                <a:ea typeface="ＭＳ Ｐゴシック" pitchFamily="34" charset="-128"/>
                <a:cs typeface="Arial" charset="0"/>
              </a:rPr>
              <a:t>-176 </a:t>
            </a:r>
            <a:r>
              <a:rPr lang="en-US" altLang="en-US" sz="1400" kern="0" dirty="0">
                <a:latin typeface="Arial" charset="0"/>
                <a:ea typeface="ＭＳ Ｐゴシック" pitchFamily="34" charset="-128"/>
                <a:cs typeface="Arial" charset="0"/>
              </a:rPr>
              <a:t>and </a:t>
            </a:r>
            <a:r>
              <a:rPr lang="en-US" altLang="en-US" sz="1400" kern="0" dirty="0" smtClean="0">
                <a:latin typeface="Arial" charset="0"/>
                <a:ea typeface="ＭＳ Ｐゴシック" pitchFamily="34" charset="-128"/>
                <a:cs typeface="Arial" charset="0"/>
              </a:rPr>
              <a:t>88 </a:t>
            </a:r>
            <a:r>
              <a:rPr lang="en-US" altLang="en-US" sz="1400" kern="0" dirty="0">
                <a:latin typeface="Arial" charset="0"/>
                <a:ea typeface="ＭＳ Ｐゴシック" pitchFamily="34" charset="-128"/>
                <a:cs typeface="Arial" charset="0"/>
              </a:rPr>
              <a:t>T/m</a:t>
            </a:r>
            <a:r>
              <a:rPr lang="en-US" altLang="en-US" sz="1400" kern="0" baseline="30000" dirty="0">
                <a:latin typeface="Arial" charset="0"/>
                <a:ea typeface="ＭＳ Ｐゴシック" pitchFamily="34" charset="-128"/>
                <a:cs typeface="Arial" charset="0"/>
              </a:rPr>
              <a:t>2</a:t>
            </a:r>
            <a:r>
              <a:rPr lang="en-US" altLang="en-US" sz="1400" kern="0" dirty="0">
                <a:latin typeface="Arial" charset="0"/>
                <a:ea typeface="ＭＳ Ｐゴシック" pitchFamily="34" charset="-128"/>
                <a:cs typeface="Arial" charset="0"/>
              </a:rPr>
              <a:t> field strengths @ </a:t>
            </a:r>
            <a:r>
              <a:rPr lang="en-US" altLang="en-US" sz="1400" kern="0" dirty="0" smtClean="0">
                <a:latin typeface="Arial" charset="0"/>
                <a:ea typeface="ＭＳ Ｐゴシック" pitchFamily="34" charset="-128"/>
                <a:cs typeface="Arial" charset="0"/>
              </a:rPr>
              <a:t>10 </a:t>
            </a:r>
            <a:r>
              <a:rPr lang="en-US" altLang="en-US" sz="1400" kern="0" dirty="0">
                <a:latin typeface="Arial" charset="0"/>
                <a:ea typeface="ＭＳ Ｐゴシック" pitchFamily="34" charset="-128"/>
                <a:cs typeface="Arial" charset="0"/>
              </a:rPr>
              <a:t>GeV </a:t>
            </a:r>
          </a:p>
          <a:p>
            <a:pPr marL="457200" lvl="1" indent="0">
              <a:buFontTx/>
              <a:buNone/>
              <a:defRPr/>
            </a:pPr>
            <a:r>
              <a:rPr lang="en-US" altLang="en-US" sz="1400" kern="0" dirty="0">
                <a:latin typeface="Arial" charset="0"/>
                <a:ea typeface="ＭＳ Ｐゴシック" pitchFamily="34" charset="-128"/>
                <a:cs typeface="Arial" charset="0"/>
              </a:rPr>
              <a:t>      for chromaticity compensation </a:t>
            </a:r>
            <a:r>
              <a:rPr lang="en-US" altLang="en-US" sz="1400" kern="0" dirty="0" smtClean="0">
                <a:latin typeface="Arial" charset="0"/>
                <a:ea typeface="ＭＳ Ｐゴシック" pitchFamily="34" charset="-128"/>
                <a:cs typeface="Arial" charset="0"/>
              </a:rPr>
              <a:t>only in </a:t>
            </a:r>
            <a:r>
              <a:rPr lang="en-US" altLang="en-US" sz="1400" kern="0" dirty="0">
                <a:latin typeface="Arial" charset="0"/>
                <a:ea typeface="ＭＳ Ｐゴシック" pitchFamily="34" charset="-128"/>
                <a:cs typeface="Arial" charset="0"/>
              </a:rPr>
              <a:t>two </a:t>
            </a:r>
            <a:r>
              <a:rPr lang="en-US" altLang="en-US" sz="1400" kern="0" dirty="0" smtClean="0">
                <a:latin typeface="Arial" charset="0"/>
                <a:ea typeface="ＭＳ Ｐゴシック" pitchFamily="34" charset="-128"/>
                <a:cs typeface="Arial" charset="0"/>
              </a:rPr>
              <a:t>arcs</a:t>
            </a:r>
          </a:p>
          <a:p>
            <a:pPr marL="457200" lvl="1" indent="0">
              <a:buFontTx/>
              <a:buNone/>
              <a:defRPr/>
            </a:pPr>
            <a:r>
              <a:rPr lang="en-US" altLang="en-US" sz="1400" dirty="0">
                <a:latin typeface="Arial" charset="0"/>
                <a:ea typeface="ＭＳ Ｐゴシック" pitchFamily="34" charset="-128"/>
                <a:cs typeface="Arial" charset="0"/>
              </a:rPr>
              <a:t> </a:t>
            </a:r>
            <a:r>
              <a:rPr lang="en-US" altLang="en-US" sz="1400" dirty="0" smtClean="0">
                <a:latin typeface="Arial" charset="0"/>
                <a:ea typeface="ＭＳ Ｐゴシック" pitchFamily="34" charset="-128"/>
                <a:cs typeface="Arial" charset="0"/>
              </a:rPr>
              <a:t>      (strengths will be determined in DA simulations)</a:t>
            </a:r>
            <a:endParaRPr lang="en-US" altLang="en-US" sz="1400" kern="0" dirty="0">
              <a:latin typeface="Arial" charset="0"/>
              <a:ea typeface="ＭＳ Ｐゴシック" pitchFamily="34" charset="-128"/>
              <a:cs typeface="Arial" charset="0"/>
            </a:endParaRPr>
          </a:p>
          <a:p>
            <a:pPr>
              <a:buSzPct val="100000"/>
              <a:defRPr/>
            </a:pPr>
            <a:r>
              <a:rPr lang="en-US" altLang="en-US" kern="0" dirty="0">
                <a:latin typeface="Arial" charset="0"/>
                <a:ea typeface="ＭＳ Ｐゴシック" pitchFamily="34" charset="-128"/>
                <a:cs typeface="Arial" charset="0"/>
              </a:rPr>
              <a:t>BPMs and Correctors</a:t>
            </a:r>
          </a:p>
          <a:p>
            <a:pPr lvl="1">
              <a:defRPr/>
            </a:pPr>
            <a:r>
              <a:rPr lang="en-US" altLang="en-US" sz="1400" kern="0" dirty="0">
                <a:latin typeface="Arial" charset="0"/>
                <a:ea typeface="ＭＳ Ｐゴシック" pitchFamily="34" charset="-128"/>
                <a:cs typeface="Arial" charset="0"/>
              </a:rPr>
              <a:t>Physical length 0.05 and 0.3 </a:t>
            </a:r>
            <a:r>
              <a:rPr lang="en-US" altLang="en-US" sz="1400" kern="0" dirty="0" smtClean="0">
                <a:latin typeface="Arial" charset="0"/>
                <a:ea typeface="ＭＳ Ｐゴシック" pitchFamily="34" charset="-128"/>
                <a:cs typeface="Arial" charset="0"/>
              </a:rPr>
              <a:t>m</a:t>
            </a:r>
            <a:endParaRPr lang="en-US" altLang="en-US" sz="1400" kern="0" dirty="0">
              <a:latin typeface="Arial" charset="0"/>
              <a:ea typeface="ＭＳ Ｐゴシック" pitchFamily="34" charset="-128"/>
              <a:cs typeface="Arial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53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charset="0"/>
                <a:cs typeface="Arial" charset="0"/>
              </a:rPr>
              <a:t>Matching + Universal Spin Rotator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36" y="817036"/>
            <a:ext cx="9019338" cy="1819398"/>
          </a:xfrm>
        </p:spPr>
        <p:txBody>
          <a:bodyPr/>
          <a:lstStyle/>
          <a:p>
            <a:pPr>
              <a:buSzPct val="100000"/>
              <a:defRPr/>
            </a:pPr>
            <a:r>
              <a:rPr lang="en-US" altLang="en-US" kern="0" dirty="0">
                <a:latin typeface="Arial" charset="0"/>
                <a:ea typeface="ＭＳ Ｐゴシック" pitchFamily="34" charset="-128"/>
                <a:cs typeface="Arial" charset="0"/>
              </a:rPr>
              <a:t>Matching section: </a:t>
            </a:r>
            <a:r>
              <a:rPr lang="en-US" altLang="en-US" sz="1400" kern="0" dirty="0">
                <a:latin typeface="Arial" charset="0"/>
                <a:ea typeface="ＭＳ Ｐゴシック" pitchFamily="34" charset="-128"/>
                <a:cs typeface="Arial" charset="0"/>
              </a:rPr>
              <a:t>4 arc FODO cells, all eight 0.56/0.62m-long quads’ strengths &lt; 16.96 T/m @ </a:t>
            </a:r>
            <a:r>
              <a:rPr lang="en-US" altLang="en-US" sz="1400" kern="0" dirty="0" smtClean="0">
                <a:latin typeface="Arial" charset="0"/>
                <a:ea typeface="ＭＳ Ｐゴシック" pitchFamily="34" charset="-128"/>
                <a:cs typeface="Arial" charset="0"/>
              </a:rPr>
              <a:t>10 </a:t>
            </a:r>
            <a:r>
              <a:rPr lang="en-US" altLang="en-US" sz="1400" kern="0" dirty="0">
                <a:latin typeface="Arial" charset="0"/>
                <a:ea typeface="ＭＳ Ｐゴシック" pitchFamily="34" charset="-128"/>
                <a:cs typeface="Arial" charset="0"/>
              </a:rPr>
              <a:t>GeV</a:t>
            </a:r>
          </a:p>
          <a:p>
            <a:pPr>
              <a:buSzPct val="100000"/>
              <a:defRPr/>
            </a:pPr>
            <a:r>
              <a:rPr lang="en-US" altLang="en-US" kern="0" dirty="0">
                <a:latin typeface="Arial" charset="0"/>
                <a:ea typeface="ＭＳ Ｐゴシック" pitchFamily="34" charset="-128"/>
                <a:cs typeface="Arial" charset="0"/>
              </a:rPr>
              <a:t>Universal Spin Rotator (USR</a:t>
            </a:r>
            <a:r>
              <a:rPr lang="en-US" altLang="en-US" kern="0" dirty="0" smtClean="0">
                <a:latin typeface="Arial" charset="0"/>
                <a:ea typeface="ＭＳ Ｐゴシック" pitchFamily="34" charset="-128"/>
                <a:cs typeface="Arial" charset="0"/>
              </a:rPr>
              <a:t>)</a:t>
            </a:r>
            <a:endParaRPr lang="en-US" altLang="en-US" kern="0" dirty="0">
              <a:latin typeface="Arial" charset="0"/>
              <a:ea typeface="ＭＳ Ｐゴシック" pitchFamily="34" charset="-128"/>
              <a:cs typeface="Arial" charset="0"/>
            </a:endParaRPr>
          </a:p>
          <a:p>
            <a:pPr lvl="1">
              <a:defRPr/>
            </a:pPr>
            <a:r>
              <a:rPr lang="en-US" altLang="en-US" sz="1400" kern="0" dirty="0" smtClean="0">
                <a:latin typeface="Arial" charset="0"/>
                <a:ea typeface="ＭＳ Ｐゴシック" pitchFamily="34" charset="-128"/>
                <a:cs typeface="Arial" charset="0"/>
              </a:rPr>
              <a:t>Rotate the polarization between the vertical and the longitudinal from 3 to 10 GeV</a:t>
            </a:r>
          </a:p>
          <a:p>
            <a:pPr lvl="1">
              <a:defRPr/>
            </a:pPr>
            <a:r>
              <a:rPr lang="en-US" altLang="en-US" sz="1400" kern="0" dirty="0" smtClean="0">
                <a:latin typeface="Arial" charset="0"/>
                <a:ea typeface="ＭＳ Ｐゴシック" pitchFamily="34" charset="-128"/>
                <a:cs typeface="Arial" charset="0"/>
              </a:rPr>
              <a:t>Six </a:t>
            </a:r>
            <a:r>
              <a:rPr lang="en-US" altLang="en-US" sz="1400" kern="0" dirty="0">
                <a:latin typeface="Arial" charset="0"/>
                <a:ea typeface="ＭＳ Ｐゴシック" pitchFamily="34" charset="-128"/>
                <a:cs typeface="Arial" charset="0"/>
              </a:rPr>
              <a:t>2m-long dipoles with </a:t>
            </a:r>
            <a:r>
              <a:rPr lang="en-US" altLang="en-US" sz="1400" kern="0" dirty="0" smtClean="0">
                <a:latin typeface="Arial" charset="0"/>
                <a:ea typeface="ＭＳ Ｐゴシック" pitchFamily="34" charset="-128"/>
                <a:cs typeface="Arial" charset="0"/>
              </a:rPr>
              <a:t>0.53 </a:t>
            </a:r>
            <a:r>
              <a:rPr lang="en-US" altLang="en-US" sz="1400" kern="0" dirty="0">
                <a:latin typeface="Arial" charset="0"/>
                <a:ea typeface="ＭＳ Ｐゴシック" pitchFamily="34" charset="-128"/>
                <a:cs typeface="Arial" charset="0"/>
              </a:rPr>
              <a:t>T </a:t>
            </a:r>
            <a:r>
              <a:rPr lang="en-US" altLang="en-US" sz="1400" kern="0" dirty="0">
                <a:latin typeface="Arial" charset="0"/>
                <a:ea typeface="ＭＳ Ｐゴシック" charset="-128"/>
              </a:rPr>
              <a:t>@ </a:t>
            </a:r>
            <a:r>
              <a:rPr lang="en-US" altLang="en-US" sz="1400" kern="0" dirty="0" smtClean="0">
                <a:latin typeface="Arial" charset="0"/>
                <a:ea typeface="ＭＳ Ｐゴシック" pitchFamily="34" charset="-128"/>
                <a:cs typeface="Arial" charset="0"/>
              </a:rPr>
              <a:t>10 GeV</a:t>
            </a:r>
          </a:p>
          <a:p>
            <a:pPr lvl="1">
              <a:defRPr/>
            </a:pPr>
            <a:r>
              <a:rPr lang="en-US" altLang="en-US" sz="1400" kern="0" dirty="0" smtClean="0">
                <a:latin typeface="Arial" charset="0"/>
                <a:ea typeface="ＭＳ Ｐゴシック" pitchFamily="34" charset="-128"/>
                <a:cs typeface="Arial" charset="0"/>
              </a:rPr>
              <a:t>Two 2.5m-long solenoids and two 5m-long solenoids with maximum field 7 T @ 10 GeV</a:t>
            </a:r>
            <a:endParaRPr lang="en-US" altLang="en-US" sz="1400" kern="0" dirty="0">
              <a:latin typeface="Arial" charset="0"/>
              <a:ea typeface="ＭＳ Ｐゴシック" pitchFamily="34" charset="-128"/>
              <a:cs typeface="Arial" charset="0"/>
            </a:endParaRPr>
          </a:p>
          <a:p>
            <a:pPr lvl="1">
              <a:defRPr/>
            </a:pPr>
            <a:r>
              <a:rPr lang="en-US" altLang="en-US" sz="1400" kern="0" dirty="0">
                <a:latin typeface="Arial" charset="0"/>
                <a:ea typeface="ＭＳ Ｐゴシック" pitchFamily="34" charset="-128"/>
                <a:cs typeface="Arial" charset="0"/>
              </a:rPr>
              <a:t>Quads have different lengths with maximum strength ~ </a:t>
            </a:r>
            <a:r>
              <a:rPr lang="en-US" altLang="en-US" sz="1400" kern="0" dirty="0" smtClean="0">
                <a:latin typeface="Arial" charset="0"/>
                <a:ea typeface="ＭＳ Ｐゴシック" pitchFamily="34" charset="-128"/>
                <a:cs typeface="Arial" charset="0"/>
              </a:rPr>
              <a:t>25 </a:t>
            </a:r>
            <a:r>
              <a:rPr lang="en-US" altLang="en-US" sz="1400" kern="0" dirty="0">
                <a:latin typeface="Arial" charset="0"/>
                <a:ea typeface="ＭＳ Ｐゴシック" pitchFamily="34" charset="-128"/>
                <a:cs typeface="Arial" charset="0"/>
              </a:rPr>
              <a:t>T/m @ </a:t>
            </a:r>
            <a:r>
              <a:rPr lang="en-US" altLang="en-US" sz="1400" kern="0" dirty="0" smtClean="0">
                <a:latin typeface="Arial" charset="0"/>
                <a:ea typeface="ＭＳ Ｐゴシック" pitchFamily="34" charset="-128"/>
                <a:cs typeface="Arial" charset="0"/>
              </a:rPr>
              <a:t>10 </a:t>
            </a:r>
            <a:r>
              <a:rPr lang="en-US" altLang="en-US" sz="1400" kern="0" dirty="0">
                <a:latin typeface="Arial" charset="0"/>
                <a:ea typeface="ＭＳ Ｐゴシック" pitchFamily="34" charset="-128"/>
                <a:cs typeface="Arial" charset="0"/>
              </a:rPr>
              <a:t>GeV</a:t>
            </a:r>
          </a:p>
        </p:txBody>
      </p: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2133600" y="2616994"/>
            <a:ext cx="6781800" cy="3826668"/>
            <a:chOff x="1547035" y="2389027"/>
            <a:chExt cx="6782581" cy="4062572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768390" y="2389027"/>
              <a:ext cx="5799137" cy="4062572"/>
              <a:chOff x="1768389" y="2378833"/>
              <a:chExt cx="5799137" cy="4062910"/>
            </a:xfrm>
          </p:grpSpPr>
          <p:pic>
            <p:nvPicPr>
              <p:cNvPr id="10" name="Picture 6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68389" y="2654827"/>
                <a:ext cx="5799137" cy="37869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11" name="Straight Arrow Connector 2"/>
              <p:cNvCxnSpPr>
                <a:cxnSpLocks noChangeShapeType="1"/>
              </p:cNvCxnSpPr>
              <p:nvPr/>
            </p:nvCxnSpPr>
            <p:spPr bwMode="auto">
              <a:xfrm>
                <a:off x="2703684" y="2687792"/>
                <a:ext cx="1981200" cy="0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" name="Straight Arrow Connector 7"/>
              <p:cNvCxnSpPr>
                <a:cxnSpLocks noChangeShapeType="1"/>
              </p:cNvCxnSpPr>
              <p:nvPr/>
            </p:nvCxnSpPr>
            <p:spPr bwMode="auto">
              <a:xfrm>
                <a:off x="4687584" y="2682591"/>
                <a:ext cx="1981200" cy="0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3" name="Content Placeholder 1"/>
              <p:cNvSpPr txBox="1">
                <a:spLocks/>
              </p:cNvSpPr>
              <p:nvPr/>
            </p:nvSpPr>
            <p:spPr bwMode="auto">
              <a:xfrm>
                <a:off x="2915616" y="2378833"/>
                <a:ext cx="1524176" cy="3127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50000"/>
                  <a:buFontTx/>
                  <a:buBlip>
                    <a:blip r:embed="rId3"/>
                  </a:buBlip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itchFamily="34" charset="-128"/>
                    <a:cs typeface="Arial" panose="020B0604020202020204" pitchFamily="34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itchFamily="34" charset="-128"/>
                    <a:cs typeface="Arial" panose="020B0604020202020204" pitchFamily="34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Tx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itchFamily="34" charset="-128"/>
                    <a:cs typeface="Arial" panose="020B0604020202020204" pitchFamily="34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itchFamily="34" charset="-128"/>
                    <a:cs typeface="Arial" panose="020B0604020202020204" pitchFamily="34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itchFamily="34" charset="-128"/>
                    <a:cs typeface="Arial" panose="020B0604020202020204" pitchFamily="34" charset="0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SzTx/>
                  <a:buFontTx/>
                  <a:buNone/>
                  <a:defRPr/>
                </a:pPr>
                <a:r>
                  <a:rPr lang="en-US" altLang="en-US" sz="1400" kern="0" dirty="0" smtClean="0">
                    <a:latin typeface="Arial" charset="0"/>
                    <a:ea typeface="ＭＳ Ｐゴシック" pitchFamily="34" charset="-128"/>
                    <a:cs typeface="Arial" charset="0"/>
                  </a:rPr>
                  <a:t>Matching section</a:t>
                </a:r>
              </a:p>
            </p:txBody>
          </p:sp>
          <p:sp>
            <p:nvSpPr>
              <p:cNvPr id="14" name="Content Placeholder 1"/>
              <p:cNvSpPr txBox="1">
                <a:spLocks/>
              </p:cNvSpPr>
              <p:nvPr/>
            </p:nvSpPr>
            <p:spPr bwMode="auto">
              <a:xfrm>
                <a:off x="5181240" y="2399473"/>
                <a:ext cx="914505" cy="3127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50000"/>
                  <a:buFontTx/>
                  <a:buBlip>
                    <a:blip r:embed="rId3"/>
                  </a:buBlip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itchFamily="34" charset="-128"/>
                    <a:cs typeface="Arial" panose="020B0604020202020204" pitchFamily="34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itchFamily="34" charset="-128"/>
                    <a:cs typeface="Arial" panose="020B0604020202020204" pitchFamily="34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Tx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itchFamily="34" charset="-128"/>
                    <a:cs typeface="Arial" panose="020B0604020202020204" pitchFamily="34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itchFamily="34" charset="-128"/>
                    <a:cs typeface="Arial" panose="020B0604020202020204" pitchFamily="34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itchFamily="34" charset="-128"/>
                    <a:cs typeface="Arial" panose="020B0604020202020204" pitchFamily="34" charset="0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algn="ctr">
                  <a:buSzTx/>
                  <a:buFontTx/>
                  <a:buNone/>
                  <a:defRPr/>
                </a:pPr>
                <a:r>
                  <a:rPr lang="en-US" altLang="en-US" sz="1400" kern="0" dirty="0" smtClean="0">
                    <a:latin typeface="Arial" charset="0"/>
                    <a:ea typeface="ＭＳ Ｐゴシック" pitchFamily="34" charset="-128"/>
                    <a:cs typeface="Arial" charset="0"/>
                  </a:rPr>
                  <a:t>USR</a:t>
                </a:r>
              </a:p>
            </p:txBody>
          </p:sp>
        </p:grpSp>
        <p:cxnSp>
          <p:nvCxnSpPr>
            <p:cNvPr id="6" name="Straight Arrow Connector 2"/>
            <p:cNvCxnSpPr>
              <a:cxnSpLocks noChangeShapeType="1"/>
            </p:cNvCxnSpPr>
            <p:nvPr/>
          </p:nvCxnSpPr>
          <p:spPr bwMode="auto">
            <a:xfrm flipH="1">
              <a:off x="1981200" y="2682131"/>
              <a:ext cx="609600" cy="0"/>
            </a:xfrm>
            <a:prstGeom prst="straightConnector1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" name="Content Placeholder 1"/>
            <p:cNvSpPr txBox="1">
              <a:spLocks/>
            </p:cNvSpPr>
            <p:nvPr/>
          </p:nvSpPr>
          <p:spPr bwMode="auto">
            <a:xfrm>
              <a:off x="1547035" y="2485873"/>
              <a:ext cx="685879" cy="312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150000"/>
                <a:buFontTx/>
                <a:buBlip>
                  <a:blip r:embed="rId3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Tx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SzTx/>
                <a:buFontTx/>
                <a:buNone/>
                <a:defRPr/>
              </a:pPr>
              <a:r>
                <a:rPr lang="en-US" altLang="en-US" sz="1400" kern="0" dirty="0" smtClean="0">
                  <a:latin typeface="Arial" charset="0"/>
                  <a:ea typeface="ＭＳ Ｐゴシック" pitchFamily="34" charset="-128"/>
                  <a:cs typeface="Arial" charset="0"/>
                </a:rPr>
                <a:t>Arc</a:t>
              </a:r>
            </a:p>
          </p:txBody>
        </p:sp>
        <p:cxnSp>
          <p:nvCxnSpPr>
            <p:cNvPr id="8" name="Straight Arrow Connector 5"/>
            <p:cNvCxnSpPr>
              <a:cxnSpLocks noChangeShapeType="1"/>
            </p:cNvCxnSpPr>
            <p:nvPr/>
          </p:nvCxnSpPr>
          <p:spPr bwMode="auto">
            <a:xfrm>
              <a:off x="6736773" y="2692245"/>
              <a:ext cx="623455" cy="0"/>
            </a:xfrm>
            <a:prstGeom prst="straightConnector1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" name="Content Placeholder 1"/>
            <p:cNvSpPr txBox="1">
              <a:spLocks/>
            </p:cNvSpPr>
            <p:nvPr/>
          </p:nvSpPr>
          <p:spPr bwMode="auto">
            <a:xfrm>
              <a:off x="7415111" y="2493809"/>
              <a:ext cx="914505" cy="3127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150000"/>
                <a:buFontTx/>
                <a:buBlip>
                  <a:blip r:embed="rId3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Tx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SzTx/>
                <a:buFontTx/>
                <a:buNone/>
                <a:defRPr/>
              </a:pPr>
              <a:r>
                <a:rPr lang="en-US" altLang="en-US" sz="1400" kern="0" dirty="0" smtClean="0">
                  <a:latin typeface="Arial" charset="0"/>
                  <a:ea typeface="ＭＳ Ｐゴシック" pitchFamily="34" charset="-128"/>
                  <a:cs typeface="Arial" charset="0"/>
                </a:rPr>
                <a:t>Straight</a:t>
              </a:r>
            </a:p>
          </p:txBody>
        </p:sp>
      </p:grpSp>
      <p:cxnSp>
        <p:nvCxnSpPr>
          <p:cNvPr id="17" name="Straight Arrow Connector 16"/>
          <p:cNvCxnSpPr>
            <a:stCxn id="20" idx="2"/>
          </p:cNvCxnSpPr>
          <p:nvPr/>
        </p:nvCxnSpPr>
        <p:spPr bwMode="auto">
          <a:xfrm flipH="1">
            <a:off x="1752600" y="3013472"/>
            <a:ext cx="1396070" cy="1253728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C00000"/>
            </a:solidFill>
            <a:prstDash val="solid"/>
            <a:round/>
            <a:headEnd type="none" w="med" len="med"/>
            <a:tailEnd type="stealth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Content Placeholder 1"/>
          <p:cNvSpPr txBox="1">
            <a:spLocks/>
          </p:cNvSpPr>
          <p:nvPr/>
        </p:nvSpPr>
        <p:spPr bwMode="auto">
          <a:xfrm>
            <a:off x="-1" y="4267200"/>
            <a:ext cx="2476501" cy="1600200"/>
          </a:xfrm>
          <a:prstGeom prst="rect">
            <a:avLst/>
          </a:prstGeom>
          <a:noFill/>
          <a:ln w="9525">
            <a:solidFill>
              <a:srgbClr val="000000"/>
            </a:solidFill>
            <a:prstDash val="lg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50000"/>
              <a:buFontTx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182880" indent="-182880">
              <a:spcBef>
                <a:spcPts val="0"/>
              </a:spcBef>
              <a:buSzTx/>
              <a:buFont typeface="Arial" panose="020B0604020202020204" pitchFamily="34" charset="0"/>
              <a:buChar char="•"/>
              <a:defRPr/>
            </a:pPr>
            <a:r>
              <a:rPr lang="en-US" altLang="en-US" sz="1400" kern="0" dirty="0" smtClean="0">
                <a:latin typeface="Arial" charset="0"/>
                <a:ea typeface="ＭＳ Ｐゴシック" pitchFamily="34" charset="-128"/>
                <a:cs typeface="Arial" charset="0"/>
              </a:rPr>
              <a:t>Was not optimized. Large contribution to the equilibrium emittance.</a:t>
            </a:r>
          </a:p>
          <a:p>
            <a:pPr marL="182880" indent="-182880">
              <a:spcBef>
                <a:spcPts val="0"/>
              </a:spcBef>
              <a:buSzTx/>
              <a:buFont typeface="Arial" panose="020B0604020202020204" pitchFamily="34" charset="0"/>
              <a:buChar char="•"/>
              <a:defRPr/>
            </a:pPr>
            <a:r>
              <a:rPr lang="en-US" altLang="en-US" sz="1400" kern="0" dirty="0" smtClean="0">
                <a:latin typeface="Arial" charset="0"/>
                <a:ea typeface="ＭＳ Ｐゴシック" pitchFamily="34" charset="-128"/>
                <a:cs typeface="Arial" charset="0"/>
              </a:rPr>
              <a:t>Is optimized to reduce the emittance contribution. (not integrated to the ring yet.)</a:t>
            </a:r>
          </a:p>
        </p:txBody>
      </p:sp>
      <p:sp>
        <p:nvSpPr>
          <p:cNvPr id="20" name="Oval 19"/>
          <p:cNvSpPr/>
          <p:nvPr/>
        </p:nvSpPr>
        <p:spPr bwMode="auto">
          <a:xfrm>
            <a:off x="3148670" y="2607469"/>
            <a:ext cx="2232955" cy="812006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15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charset="0"/>
                <a:cs typeface="Arial" charset="0"/>
              </a:rPr>
              <a:t>Electron Polarization Design</a:t>
            </a:r>
            <a:endParaRPr lang="en-US" dirty="0"/>
          </a:p>
        </p:txBody>
      </p:sp>
      <p:grpSp>
        <p:nvGrpSpPr>
          <p:cNvPr id="15" name="Group 3"/>
          <p:cNvGrpSpPr>
            <a:grpSpLocks/>
          </p:cNvGrpSpPr>
          <p:nvPr/>
        </p:nvGrpSpPr>
        <p:grpSpPr bwMode="auto">
          <a:xfrm>
            <a:off x="520700" y="1232496"/>
            <a:ext cx="3814763" cy="1219200"/>
            <a:chOff x="363538" y="1096963"/>
            <a:chExt cx="4050928" cy="1378414"/>
          </a:xfrm>
        </p:grpSpPr>
        <p:grpSp>
          <p:nvGrpSpPr>
            <p:cNvPr id="16" name="Group 50"/>
            <p:cNvGrpSpPr>
              <a:grpSpLocks/>
            </p:cNvGrpSpPr>
            <p:nvPr/>
          </p:nvGrpSpPr>
          <p:grpSpPr bwMode="auto">
            <a:xfrm>
              <a:off x="363538" y="1096963"/>
              <a:ext cx="4050928" cy="1378414"/>
              <a:chOff x="261868" y="1253932"/>
              <a:chExt cx="4050797" cy="1378635"/>
            </a:xfrm>
          </p:grpSpPr>
          <p:pic>
            <p:nvPicPr>
              <p:cNvPr id="19" name="Picture 51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7482" y="1253932"/>
                <a:ext cx="3486532" cy="13786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20" name="Straight Arrow Connector 19"/>
              <p:cNvCxnSpPr/>
              <p:nvPr/>
            </p:nvCxnSpPr>
            <p:spPr>
              <a:xfrm flipV="1">
                <a:off x="4093521" y="1918118"/>
                <a:ext cx="0" cy="382356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/>
              <p:nvPr/>
            </p:nvCxnSpPr>
            <p:spPr>
              <a:xfrm flipH="1">
                <a:off x="261868" y="2300474"/>
                <a:ext cx="468631" cy="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54"/>
              <p:cNvSpPr txBox="1">
                <a:spLocks noChangeArrowheads="1"/>
              </p:cNvSpPr>
              <p:nvPr/>
            </p:nvSpPr>
            <p:spPr bwMode="auto">
              <a:xfrm flipH="1">
                <a:off x="384101" y="1807518"/>
                <a:ext cx="434609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Blip>
                    <a:blip r:embed="rId4"/>
                  </a:buBlip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9pPr>
              </a:lstStyle>
              <a:p>
                <a:pPr algn="just">
                  <a:spcBef>
                    <a:spcPct val="0"/>
                  </a:spcBef>
                  <a:buFontTx/>
                  <a:buNone/>
                </a:pPr>
                <a:r>
                  <a:rPr lang="en-US" altLang="en-US" sz="1200" b="1">
                    <a:latin typeface="Garamond" pitchFamily="18" charset="0"/>
                  </a:rPr>
                  <a:t>IP</a:t>
                </a:r>
              </a:p>
            </p:txBody>
          </p:sp>
          <p:sp>
            <p:nvSpPr>
              <p:cNvPr id="23" name="TextBox 55"/>
              <p:cNvSpPr txBox="1">
                <a:spLocks noChangeArrowheads="1"/>
              </p:cNvSpPr>
              <p:nvPr/>
            </p:nvSpPr>
            <p:spPr bwMode="auto">
              <a:xfrm flipH="1">
                <a:off x="3840166" y="1554906"/>
                <a:ext cx="472499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Blip>
                    <a:blip r:embed="rId4"/>
                  </a:buBlip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9pPr>
              </a:lstStyle>
              <a:p>
                <a:pPr algn="just">
                  <a:spcBef>
                    <a:spcPct val="0"/>
                  </a:spcBef>
                  <a:buFontTx/>
                  <a:buNone/>
                </a:pPr>
                <a:r>
                  <a:rPr lang="en-US" altLang="en-US" sz="1200" b="1">
                    <a:latin typeface="Garamond" pitchFamily="18" charset="0"/>
                  </a:rPr>
                  <a:t>Arc</a:t>
                </a:r>
              </a:p>
            </p:txBody>
          </p:sp>
        </p:grpSp>
        <p:graphicFrame>
          <p:nvGraphicFramePr>
            <p:cNvPr id="17" name="Object 1"/>
            <p:cNvGraphicFramePr>
              <a:graphicFrameLocks noChangeAspect="1"/>
            </p:cNvGraphicFramePr>
            <p:nvPr/>
          </p:nvGraphicFramePr>
          <p:xfrm>
            <a:off x="559938" y="2259477"/>
            <a:ext cx="139700" cy="215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94" name="Equation" r:id="rId5" imgW="139579" imgH="215713" progId="Equation.3">
                    <p:embed/>
                  </p:oleObj>
                </mc:Choice>
                <mc:Fallback>
                  <p:oleObj name="Equation" r:id="rId5" imgW="139579" imgH="215713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9938" y="2259477"/>
                          <a:ext cx="139700" cy="215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2"/>
            <p:cNvGraphicFramePr>
              <a:graphicFrameLocks noChangeAspect="1"/>
            </p:cNvGraphicFramePr>
            <p:nvPr/>
          </p:nvGraphicFramePr>
          <p:xfrm>
            <a:off x="4125958" y="2170577"/>
            <a:ext cx="139700" cy="215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95" name="Equation" r:id="rId7" imgW="139579" imgH="215713" progId="Equation.3">
                    <p:embed/>
                  </p:oleObj>
                </mc:Choice>
                <mc:Fallback>
                  <p:oleObj name="Equation" r:id="rId7" imgW="139579" imgH="215713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25958" y="2170577"/>
                          <a:ext cx="139700" cy="215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4" name="Group 39"/>
          <p:cNvGrpSpPr>
            <a:grpSpLocks/>
          </p:cNvGrpSpPr>
          <p:nvPr/>
        </p:nvGrpSpPr>
        <p:grpSpPr bwMode="auto">
          <a:xfrm>
            <a:off x="609600" y="2459248"/>
            <a:ext cx="3200400" cy="972308"/>
            <a:chOff x="609599" y="5414562"/>
            <a:chExt cx="3200401" cy="971953"/>
          </a:xfrm>
        </p:grpSpPr>
        <p:grpSp>
          <p:nvGrpSpPr>
            <p:cNvPr id="25" name="Group 19"/>
            <p:cNvGrpSpPr>
              <a:grpSpLocks/>
            </p:cNvGrpSpPr>
            <p:nvPr/>
          </p:nvGrpSpPr>
          <p:grpSpPr bwMode="auto">
            <a:xfrm>
              <a:off x="609599" y="5813568"/>
              <a:ext cx="3200401" cy="572947"/>
              <a:chOff x="3669590" y="4284866"/>
              <a:chExt cx="4267334" cy="763601"/>
            </a:xfrm>
          </p:grpSpPr>
          <p:sp>
            <p:nvSpPr>
              <p:cNvPr id="28" name="Flowchart: Direct Access Storage 27"/>
              <p:cNvSpPr/>
              <p:nvPr/>
            </p:nvSpPr>
            <p:spPr>
              <a:xfrm>
                <a:off x="3965933" y="4713013"/>
                <a:ext cx="522834" cy="300328"/>
              </a:xfrm>
              <a:prstGeom prst="flowChartMagneticDrum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4844378" y="4689748"/>
                <a:ext cx="213789" cy="319363"/>
              </a:xfrm>
              <a:prstGeom prst="rect">
                <a:avLst/>
              </a:prstGeom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5248673" y="4687634"/>
                <a:ext cx="211673" cy="319362"/>
              </a:xfrm>
              <a:prstGeom prst="rect">
                <a:avLst/>
              </a:prstGeom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5652970" y="4689748"/>
                <a:ext cx="213789" cy="319363"/>
              </a:xfrm>
              <a:prstGeom prst="rect">
                <a:avLst/>
              </a:prstGeom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6080550" y="4689748"/>
                <a:ext cx="213789" cy="319363"/>
              </a:xfrm>
              <a:prstGeom prst="rect">
                <a:avLst/>
              </a:prstGeom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6508130" y="4689748"/>
                <a:ext cx="213789" cy="319363"/>
              </a:xfrm>
              <a:prstGeom prst="rect">
                <a:avLst/>
              </a:prstGeom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" name="Flowchart: Direct Access Storage 33"/>
              <p:cNvSpPr/>
              <p:nvPr/>
            </p:nvSpPr>
            <p:spPr>
              <a:xfrm>
                <a:off x="7088115" y="4710898"/>
                <a:ext cx="522832" cy="302443"/>
              </a:xfrm>
              <a:prstGeom prst="flowChartMagneticDrum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5" name="TextBox 1"/>
              <p:cNvSpPr txBox="1">
                <a:spLocks noChangeArrowheads="1"/>
              </p:cNvSpPr>
              <p:nvPr/>
            </p:nvSpPr>
            <p:spPr bwMode="auto">
              <a:xfrm>
                <a:off x="3669590" y="4298716"/>
                <a:ext cx="1088742" cy="3486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Blip>
                    <a:blip r:embed="rId4"/>
                  </a:buBlip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SzPct val="70000"/>
                  <a:buFontTx/>
                  <a:buNone/>
                </a:pPr>
                <a:r>
                  <a:rPr lang="en-US" altLang="en-US" sz="1100"/>
                  <a:t>Half Sol.</a:t>
                </a:r>
              </a:p>
            </p:txBody>
          </p:sp>
          <p:sp>
            <p:nvSpPr>
              <p:cNvPr id="36" name="TextBox 1"/>
              <p:cNvSpPr txBox="1">
                <a:spLocks noChangeArrowheads="1"/>
              </p:cNvSpPr>
              <p:nvPr/>
            </p:nvSpPr>
            <p:spPr bwMode="auto">
              <a:xfrm>
                <a:off x="6886518" y="4284866"/>
                <a:ext cx="1050406" cy="3486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Blip>
                    <a:blip r:embed="rId4"/>
                  </a:buBlip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SzPct val="70000"/>
                  <a:buFontTx/>
                  <a:buNone/>
                </a:pPr>
                <a:r>
                  <a:rPr lang="en-US" altLang="en-US" sz="1100"/>
                  <a:t>Half Sol.</a:t>
                </a: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4643287" y="4650850"/>
                <a:ext cx="2258555" cy="397617"/>
              </a:xfrm>
              <a:prstGeom prst="rect">
                <a:avLst/>
              </a:prstGeom>
              <a:noFill/>
              <a:ln>
                <a:solidFill>
                  <a:srgbClr val="3333FF"/>
                </a:solidFill>
                <a:prstDash val="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8" name="TextBox 1"/>
              <p:cNvSpPr txBox="1">
                <a:spLocks noChangeArrowheads="1"/>
              </p:cNvSpPr>
              <p:nvPr/>
            </p:nvSpPr>
            <p:spPr bwMode="auto">
              <a:xfrm>
                <a:off x="4904511" y="4284866"/>
                <a:ext cx="1757501" cy="3485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Blip>
                    <a:blip r:embed="rId4"/>
                  </a:buBlip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9pPr>
              </a:lstStyle>
              <a:p>
                <a:pPr algn="just">
                  <a:spcBef>
                    <a:spcPct val="0"/>
                  </a:spcBef>
                  <a:buSzPct val="70000"/>
                  <a:buFontTx/>
                  <a:buNone/>
                </a:pPr>
                <a:r>
                  <a:rPr lang="en-US" altLang="en-US" sz="1100" dirty="0" smtClean="0"/>
                  <a:t>Dec. Quad. </a:t>
                </a:r>
                <a:r>
                  <a:rPr lang="en-US" altLang="en-US" sz="1100" dirty="0"/>
                  <a:t>Insert</a:t>
                </a:r>
              </a:p>
            </p:txBody>
          </p:sp>
        </p:grpSp>
        <p:sp>
          <p:nvSpPr>
            <p:cNvPr id="26" name="TextBox 1"/>
            <p:cNvSpPr txBox="1">
              <a:spLocks noChangeArrowheads="1"/>
            </p:cNvSpPr>
            <p:nvPr/>
          </p:nvSpPr>
          <p:spPr bwMode="auto">
            <a:xfrm>
              <a:off x="1489496" y="5414562"/>
              <a:ext cx="1649402" cy="276999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Blip>
                  <a:blip r:embed="rId4"/>
                </a:buBlip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SzPct val="70000"/>
                <a:buFontTx/>
                <a:buNone/>
              </a:pPr>
              <a:r>
                <a:rPr lang="en-US" altLang="en-US" sz="1200" dirty="0"/>
                <a:t>Solenoid decoupling</a:t>
              </a:r>
            </a:p>
          </p:txBody>
        </p:sp>
        <p:sp>
          <p:nvSpPr>
            <p:cNvPr id="27" name="Right Brace 38"/>
            <p:cNvSpPr>
              <a:spLocks/>
            </p:cNvSpPr>
            <p:nvPr/>
          </p:nvSpPr>
          <p:spPr bwMode="auto">
            <a:xfrm rot="-5400000">
              <a:off x="2127397" y="4290380"/>
              <a:ext cx="216155" cy="2869780"/>
            </a:xfrm>
            <a:prstGeom prst="rightBrace">
              <a:avLst>
                <a:gd name="adj1" fmla="val 53721"/>
                <a:gd name="adj2" fmla="val 50000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39" name="Group 40"/>
          <p:cNvGrpSpPr>
            <a:grpSpLocks/>
          </p:cNvGrpSpPr>
          <p:nvPr/>
        </p:nvGrpSpPr>
        <p:grpSpPr bwMode="auto">
          <a:xfrm>
            <a:off x="4710113" y="843708"/>
            <a:ext cx="4357687" cy="2783220"/>
            <a:chOff x="4710057" y="3562636"/>
            <a:chExt cx="4357743" cy="2783507"/>
          </a:xfrm>
        </p:grpSpPr>
        <p:pic>
          <p:nvPicPr>
            <p:cNvPr id="40" name="Picture 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0057" y="4195267"/>
              <a:ext cx="4357743" cy="2150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" name="AutoShape 40"/>
            <p:cNvSpPr>
              <a:spLocks/>
            </p:cNvSpPr>
            <p:nvPr/>
          </p:nvSpPr>
          <p:spPr bwMode="auto">
            <a:xfrm rot="5400000">
              <a:off x="5681903" y="3786530"/>
              <a:ext cx="50597" cy="747769"/>
            </a:xfrm>
            <a:prstGeom prst="leftBrace">
              <a:avLst>
                <a:gd name="adj1" fmla="val 50563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Blip>
                  <a:blip r:embed="rId4"/>
                </a:buBlip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>
                <a:latin typeface="Times" pitchFamily="18" charset="0"/>
              </a:endParaRPr>
            </a:p>
          </p:txBody>
        </p:sp>
        <p:sp>
          <p:nvSpPr>
            <p:cNvPr id="42" name="AutoShape 40"/>
            <p:cNvSpPr>
              <a:spLocks/>
            </p:cNvSpPr>
            <p:nvPr/>
          </p:nvSpPr>
          <p:spPr bwMode="auto">
            <a:xfrm rot="5400000">
              <a:off x="6419448" y="3832578"/>
              <a:ext cx="47984" cy="654315"/>
            </a:xfrm>
            <a:prstGeom prst="leftBrace">
              <a:avLst>
                <a:gd name="adj1" fmla="val 50567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Blip>
                  <a:blip r:embed="rId4"/>
                </a:buBlip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>
                <a:latin typeface="Times" pitchFamily="18" charset="0"/>
              </a:endParaRPr>
            </a:p>
          </p:txBody>
        </p:sp>
        <p:sp>
          <p:nvSpPr>
            <p:cNvPr id="43" name="AutoShape 40"/>
            <p:cNvSpPr>
              <a:spLocks/>
            </p:cNvSpPr>
            <p:nvPr/>
          </p:nvSpPr>
          <p:spPr bwMode="auto">
            <a:xfrm rot="5400000">
              <a:off x="7267392" y="3660230"/>
              <a:ext cx="45993" cy="1000373"/>
            </a:xfrm>
            <a:prstGeom prst="leftBrace">
              <a:avLst>
                <a:gd name="adj1" fmla="val 50651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Blip>
                  <a:blip r:embed="rId4"/>
                </a:buBlip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>
                <a:latin typeface="Times" pitchFamily="18" charset="0"/>
              </a:endParaRPr>
            </a:p>
          </p:txBody>
        </p:sp>
        <p:sp>
          <p:nvSpPr>
            <p:cNvPr id="44" name="AutoShape 40"/>
            <p:cNvSpPr>
              <a:spLocks/>
            </p:cNvSpPr>
            <p:nvPr/>
          </p:nvSpPr>
          <p:spPr bwMode="auto">
            <a:xfrm rot="5400000">
              <a:off x="7998743" y="3937556"/>
              <a:ext cx="45999" cy="443010"/>
            </a:xfrm>
            <a:prstGeom prst="leftBrace">
              <a:avLst>
                <a:gd name="adj1" fmla="val 50562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Blip>
                  <a:blip r:embed="rId4"/>
                </a:buBlip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>
                <a:latin typeface="Times" pitchFamily="18" charset="0"/>
              </a:endParaRPr>
            </a:p>
          </p:txBody>
        </p:sp>
        <p:sp>
          <p:nvSpPr>
            <p:cNvPr id="45" name="TextBox 1"/>
            <p:cNvSpPr txBox="1">
              <a:spLocks noChangeArrowheads="1"/>
            </p:cNvSpPr>
            <p:nvPr/>
          </p:nvSpPr>
          <p:spPr bwMode="auto">
            <a:xfrm>
              <a:off x="4738048" y="3569509"/>
              <a:ext cx="1676400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Blip>
                  <a:blip r:embed="rId4"/>
                </a:buBlip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9pPr>
            </a:lstStyle>
            <a:p>
              <a:pPr algn="just">
                <a:spcBef>
                  <a:spcPct val="0"/>
                </a:spcBef>
                <a:buSzPct val="70000"/>
                <a:buFontTx/>
                <a:buNone/>
              </a:pPr>
              <a:r>
                <a:rPr lang="en-US" altLang="en-US" sz="1100" dirty="0"/>
                <a:t>1</a:t>
              </a:r>
              <a:r>
                <a:rPr lang="en-US" altLang="en-US" sz="1100" baseline="30000" dirty="0"/>
                <a:t>st</a:t>
              </a:r>
              <a:r>
                <a:rPr lang="en-US" altLang="en-US" sz="1100" dirty="0"/>
                <a:t> Sol. + Dec. Quads</a:t>
              </a:r>
            </a:p>
          </p:txBody>
        </p:sp>
        <p:sp>
          <p:nvSpPr>
            <p:cNvPr id="46" name="TextBox 1"/>
            <p:cNvSpPr txBox="1">
              <a:spLocks noChangeArrowheads="1"/>
            </p:cNvSpPr>
            <p:nvPr/>
          </p:nvSpPr>
          <p:spPr bwMode="auto">
            <a:xfrm>
              <a:off x="5878749" y="3735052"/>
              <a:ext cx="992899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Blip>
                  <a:blip r:embed="rId4"/>
                </a:buBlip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SzPct val="70000"/>
                <a:buFontTx/>
                <a:buNone/>
              </a:pPr>
              <a:r>
                <a:rPr lang="en-US" altLang="en-US" sz="1100"/>
                <a:t>Dipole set</a:t>
              </a:r>
            </a:p>
          </p:txBody>
        </p:sp>
        <p:sp>
          <p:nvSpPr>
            <p:cNvPr id="47" name="TextBox 1"/>
            <p:cNvSpPr txBox="1">
              <a:spLocks noChangeArrowheads="1"/>
            </p:cNvSpPr>
            <p:nvPr/>
          </p:nvSpPr>
          <p:spPr bwMode="auto">
            <a:xfrm>
              <a:off x="6477000" y="3562636"/>
              <a:ext cx="1904971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Blip>
                  <a:blip r:embed="rId4"/>
                </a:buBlip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SzPct val="70000"/>
                <a:buFontTx/>
                <a:buNone/>
              </a:pPr>
              <a:r>
                <a:rPr lang="en-US" altLang="en-US" sz="1100" dirty="0"/>
                <a:t>2</a:t>
              </a:r>
              <a:r>
                <a:rPr lang="en-US" altLang="en-US" sz="1100" baseline="30000" dirty="0"/>
                <a:t>nd</a:t>
              </a:r>
              <a:r>
                <a:rPr lang="en-US" altLang="en-US" sz="1100" dirty="0"/>
                <a:t> Sol. + Dec. Quads </a:t>
              </a:r>
            </a:p>
          </p:txBody>
        </p:sp>
        <p:sp>
          <p:nvSpPr>
            <p:cNvPr id="48" name="TextBox 1"/>
            <p:cNvSpPr txBox="1">
              <a:spLocks noChangeArrowheads="1"/>
            </p:cNvSpPr>
            <p:nvPr/>
          </p:nvSpPr>
          <p:spPr bwMode="auto">
            <a:xfrm>
              <a:off x="7530557" y="3721404"/>
              <a:ext cx="1003843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Blip>
                  <a:blip r:embed="rId4"/>
                </a:buBlip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defRPr>
              </a:lvl9pPr>
            </a:lstStyle>
            <a:p>
              <a:pPr algn="ctr">
                <a:spcBef>
                  <a:spcPct val="0"/>
                </a:spcBef>
                <a:buSzPct val="70000"/>
                <a:buFontTx/>
                <a:buNone/>
              </a:pPr>
              <a:r>
                <a:rPr lang="en-US" altLang="en-US" sz="1100"/>
                <a:t>Dipole  Set</a:t>
              </a:r>
            </a:p>
          </p:txBody>
        </p:sp>
        <p:cxnSp>
          <p:nvCxnSpPr>
            <p:cNvPr id="49" name="Straight Arrow Connector 43"/>
            <p:cNvCxnSpPr>
              <a:cxnSpLocks noChangeShapeType="1"/>
            </p:cNvCxnSpPr>
            <p:nvPr/>
          </p:nvCxnSpPr>
          <p:spPr bwMode="auto">
            <a:xfrm flipH="1">
              <a:off x="5705959" y="3808379"/>
              <a:ext cx="9041" cy="312197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0" name="Straight Arrow Connector 44"/>
            <p:cNvCxnSpPr>
              <a:cxnSpLocks noChangeShapeType="1"/>
            </p:cNvCxnSpPr>
            <p:nvPr/>
          </p:nvCxnSpPr>
          <p:spPr bwMode="auto">
            <a:xfrm flipH="1">
              <a:off x="8028022" y="3948937"/>
              <a:ext cx="8234" cy="16956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" name="Straight Arrow Connector 45"/>
            <p:cNvCxnSpPr>
              <a:cxnSpLocks noChangeShapeType="1"/>
            </p:cNvCxnSpPr>
            <p:nvPr/>
          </p:nvCxnSpPr>
          <p:spPr bwMode="auto">
            <a:xfrm>
              <a:off x="7307240" y="3790207"/>
              <a:ext cx="5416" cy="312197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" name="Straight Arrow Connector 44"/>
            <p:cNvCxnSpPr>
              <a:cxnSpLocks noChangeShapeType="1"/>
            </p:cNvCxnSpPr>
            <p:nvPr/>
          </p:nvCxnSpPr>
          <p:spPr bwMode="auto">
            <a:xfrm flipH="1">
              <a:off x="6422408" y="3946485"/>
              <a:ext cx="8234" cy="16956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53" name="TextBox 49"/>
          <p:cNvSpPr txBox="1">
            <a:spLocks noChangeArrowheads="1"/>
          </p:cNvSpPr>
          <p:nvPr/>
        </p:nvSpPr>
        <p:spPr bwMode="auto">
          <a:xfrm flipH="1">
            <a:off x="434975" y="1238843"/>
            <a:ext cx="2368550" cy="276999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Blip>
                <a:blip r:embed="rId4"/>
              </a:buBlip>
              <a:defRPr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P. </a:t>
            </a:r>
            <a:r>
              <a:rPr lang="en-US" alt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Chevtsov</a:t>
            </a:r>
            <a:r>
              <a:rPr lang="en-US" alt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al., Jlab-TN-10-026</a:t>
            </a:r>
          </a:p>
        </p:txBody>
      </p:sp>
      <p:sp>
        <p:nvSpPr>
          <p:cNvPr id="56" name="Content Placeholder 2"/>
          <p:cNvSpPr>
            <a:spLocks noGrp="1"/>
          </p:cNvSpPr>
          <p:nvPr>
            <p:ph idx="1"/>
          </p:nvPr>
        </p:nvSpPr>
        <p:spPr>
          <a:xfrm>
            <a:off x="8811" y="3684061"/>
            <a:ext cx="9049464" cy="704676"/>
          </a:xfrm>
        </p:spPr>
        <p:txBody>
          <a:bodyPr/>
          <a:lstStyle/>
          <a:p>
            <a:pPr>
              <a:buSzPct val="100000"/>
            </a:pPr>
            <a:r>
              <a:rPr lang="en-US" dirty="0" smtClean="0"/>
              <a:t>Electron polarization configuration to achieve: </a:t>
            </a:r>
            <a:r>
              <a:rPr lang="en-US" sz="1600" dirty="0" smtClean="0"/>
              <a:t>two polarization states simultaneously in the ring with 70% (or above) longitudinal polarizations at IPs</a:t>
            </a:r>
            <a:endParaRPr lang="en-US" sz="1600" dirty="0"/>
          </a:p>
        </p:txBody>
      </p:sp>
      <p:grpSp>
        <p:nvGrpSpPr>
          <p:cNvPr id="57" name="Group 62"/>
          <p:cNvGrpSpPr>
            <a:grpSpLocks/>
          </p:cNvGrpSpPr>
          <p:nvPr/>
        </p:nvGrpSpPr>
        <p:grpSpPr bwMode="auto">
          <a:xfrm>
            <a:off x="1114425" y="4334919"/>
            <a:ext cx="6048375" cy="2010105"/>
            <a:chOff x="1547813" y="1287133"/>
            <a:chExt cx="6048375" cy="2010065"/>
          </a:xfrm>
        </p:grpSpPr>
        <p:pic>
          <p:nvPicPr>
            <p:cNvPr id="58" name="Picture 11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7813" y="1415376"/>
              <a:ext cx="6048375" cy="173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9" name="Group 64"/>
            <p:cNvGrpSpPr>
              <a:grpSpLocks/>
            </p:cNvGrpSpPr>
            <p:nvPr/>
          </p:nvGrpSpPr>
          <p:grpSpPr bwMode="auto">
            <a:xfrm>
              <a:off x="3232299" y="1287133"/>
              <a:ext cx="3027330" cy="400517"/>
              <a:chOff x="3232299" y="1258813"/>
              <a:chExt cx="3027330" cy="400517"/>
            </a:xfrm>
          </p:grpSpPr>
          <p:sp>
            <p:nvSpPr>
              <p:cNvPr id="64" name="TextBox 1"/>
              <p:cNvSpPr txBox="1">
                <a:spLocks noChangeArrowheads="1"/>
              </p:cNvSpPr>
              <p:nvPr/>
            </p:nvSpPr>
            <p:spPr bwMode="auto">
              <a:xfrm>
                <a:off x="3232299" y="1336165"/>
                <a:ext cx="3027330" cy="323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Blip>
                    <a:blip r:embed="rId4"/>
                  </a:buBlip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9pPr>
              </a:lstStyle>
              <a:p>
                <a:pPr algn="just">
                  <a:spcBef>
                    <a:spcPct val="0"/>
                  </a:spcBef>
                  <a:buSzPct val="70000"/>
                  <a:buFontTx/>
                  <a:buNone/>
                </a:pPr>
                <a:r>
                  <a:rPr lang="en-US" altLang="en-US" sz="1500" dirty="0"/>
                  <a:t>Electron polarization direction</a:t>
                </a:r>
              </a:p>
            </p:txBody>
          </p:sp>
          <p:cxnSp>
            <p:nvCxnSpPr>
              <p:cNvPr id="65" name="Straight Arrow Connector 66"/>
              <p:cNvCxnSpPr>
                <a:cxnSpLocks noChangeShapeType="1"/>
              </p:cNvCxnSpPr>
              <p:nvPr/>
            </p:nvCxnSpPr>
            <p:spPr bwMode="auto">
              <a:xfrm flipV="1">
                <a:off x="5945369" y="1258813"/>
                <a:ext cx="0" cy="376864"/>
              </a:xfrm>
              <a:prstGeom prst="straightConnector1">
                <a:avLst/>
              </a:prstGeom>
              <a:noFill/>
              <a:ln w="22225" algn="ctr">
                <a:solidFill>
                  <a:srgbClr val="990099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6" name="Straight Arrow Connector 67"/>
              <p:cNvCxnSpPr>
                <a:cxnSpLocks noChangeShapeType="1"/>
              </p:cNvCxnSpPr>
              <p:nvPr/>
            </p:nvCxnSpPr>
            <p:spPr bwMode="auto">
              <a:xfrm>
                <a:off x="6063847" y="1272461"/>
                <a:ext cx="0" cy="376864"/>
              </a:xfrm>
              <a:prstGeom prst="straightConnector1">
                <a:avLst/>
              </a:prstGeom>
              <a:noFill/>
              <a:ln w="22225" algn="ctr">
                <a:solidFill>
                  <a:srgbClr val="990099"/>
                </a:solidFill>
                <a:round/>
                <a:headEnd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60" name="Group 61"/>
            <p:cNvGrpSpPr>
              <a:grpSpLocks/>
            </p:cNvGrpSpPr>
            <p:nvPr/>
          </p:nvGrpSpPr>
          <p:grpSpPr bwMode="auto">
            <a:xfrm>
              <a:off x="3276600" y="2743200"/>
              <a:ext cx="2514600" cy="553998"/>
              <a:chOff x="3124200" y="2798802"/>
              <a:chExt cx="2514600" cy="553998"/>
            </a:xfrm>
          </p:grpSpPr>
          <p:sp>
            <p:nvSpPr>
              <p:cNvPr id="61" name="TextBox 1"/>
              <p:cNvSpPr txBox="1">
                <a:spLocks noChangeArrowheads="1"/>
              </p:cNvSpPr>
              <p:nvPr/>
            </p:nvSpPr>
            <p:spPr bwMode="auto">
              <a:xfrm>
                <a:off x="3124200" y="2798802"/>
                <a:ext cx="2133600" cy="553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Blip>
                    <a:blip r:embed="rId4"/>
                  </a:buBlip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  <a:cs typeface="Arial" charset="0"/>
                  </a:defRPr>
                </a:lvl9pPr>
              </a:lstStyle>
              <a:p>
                <a:pPr algn="just">
                  <a:spcBef>
                    <a:spcPct val="0"/>
                  </a:spcBef>
                  <a:buSzPct val="70000"/>
                  <a:buFontTx/>
                  <a:buNone/>
                </a:pPr>
                <a:r>
                  <a:rPr lang="en-US" altLang="en-US" sz="1500"/>
                  <a:t>Universal Spin Rotator</a:t>
                </a:r>
              </a:p>
              <a:p>
                <a:pPr algn="just">
                  <a:spcBef>
                    <a:spcPct val="0"/>
                  </a:spcBef>
                  <a:buSzPct val="70000"/>
                  <a:buFontTx/>
                  <a:buNone/>
                </a:pPr>
                <a:r>
                  <a:rPr lang="en-US" altLang="en-US" sz="1500"/>
                  <a:t>Spin tuning solenoid</a:t>
                </a:r>
              </a:p>
            </p:txBody>
          </p:sp>
          <p:sp>
            <p:nvSpPr>
              <p:cNvPr id="62" name="Flowchart: Direct Access Storage 60"/>
              <p:cNvSpPr>
                <a:spLocks noChangeArrowheads="1"/>
              </p:cNvSpPr>
              <p:nvPr/>
            </p:nvSpPr>
            <p:spPr bwMode="auto">
              <a:xfrm>
                <a:off x="5354915" y="2915222"/>
                <a:ext cx="283885" cy="118559"/>
              </a:xfrm>
              <a:prstGeom prst="flowChartMagneticDrum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3" name="Flowchart: Direct Access Storage 70"/>
              <p:cNvSpPr>
                <a:spLocks noChangeArrowheads="1"/>
              </p:cNvSpPr>
              <p:nvPr/>
            </p:nvSpPr>
            <p:spPr bwMode="auto">
              <a:xfrm>
                <a:off x="5347648" y="3144393"/>
                <a:ext cx="283885" cy="118559"/>
              </a:xfrm>
              <a:prstGeom prst="flowChartMagneticDrum">
                <a:avLst/>
              </a:prstGeom>
              <a:solidFill>
                <a:srgbClr val="FFCC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  <a:ea typeface="ＭＳ Ｐゴシック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sp>
        <p:nvSpPr>
          <p:cNvPr id="55" name="TextBox 49"/>
          <p:cNvSpPr txBox="1">
            <a:spLocks noChangeArrowheads="1"/>
          </p:cNvSpPr>
          <p:nvPr/>
        </p:nvSpPr>
        <p:spPr bwMode="auto">
          <a:xfrm flipH="1">
            <a:off x="6124575" y="6123801"/>
            <a:ext cx="2986676" cy="276999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Blip>
                <a:blip r:embed="rId4"/>
              </a:buBlip>
              <a:defRPr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Detail is in my talk on electron polarization</a:t>
            </a:r>
            <a:endParaRPr lang="en-US" altLang="en-US" sz="1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Content Placeholder 2"/>
          <p:cNvSpPr txBox="1">
            <a:spLocks/>
          </p:cNvSpPr>
          <p:nvPr/>
        </p:nvSpPr>
        <p:spPr bwMode="auto">
          <a:xfrm>
            <a:off x="9525" y="819324"/>
            <a:ext cx="4524732" cy="327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50000"/>
              <a:buFontTx/>
              <a:buBlip>
                <a:blip r:embed="rId10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00000"/>
            </a:pPr>
            <a:r>
              <a:rPr lang="en-US" sz="1800" kern="0" dirty="0" smtClean="0"/>
              <a:t>Schematic drawing and lattice of USR</a:t>
            </a:r>
            <a:endParaRPr lang="en-US" sz="1600" kern="0" dirty="0"/>
          </a:p>
        </p:txBody>
      </p:sp>
    </p:spTree>
    <p:extLst>
      <p:ext uri="{BB962C8B-B14F-4D97-AF65-F5344CB8AC3E}">
        <p14:creationId xmlns:p14="http://schemas.microsoft.com/office/powerpoint/2010/main" val="428918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Lab_PowerPoint1">
  <a:themeElements>
    <a:clrScheme name="JLab_PowerPoint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JLab_PowerPoint1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JLab_PowerPoint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29731</TotalTime>
  <Words>2986</Words>
  <Application>Microsoft Office PowerPoint</Application>
  <PresentationFormat>On-screen Show (4:3)</PresentationFormat>
  <Paragraphs>659</Paragraphs>
  <Slides>34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JLab_PowerPoint1</vt:lpstr>
      <vt:lpstr>Equation</vt:lpstr>
      <vt:lpstr>MEIC Electron Collider Ring Design</vt:lpstr>
      <vt:lpstr>Electron Collider Design Goal</vt:lpstr>
      <vt:lpstr>CEBAF - Full Energy Injector</vt:lpstr>
      <vt:lpstr>Transfer Line</vt:lpstr>
      <vt:lpstr>Complete Electron Collider Layout</vt:lpstr>
      <vt:lpstr>Electron Ring Optics Parameters</vt:lpstr>
      <vt:lpstr>Normal Arc FODO Cell</vt:lpstr>
      <vt:lpstr>Matching + Universal Spin Rotator</vt:lpstr>
      <vt:lpstr>Electron Polarization Design</vt:lpstr>
      <vt:lpstr>Tune Trombone/Straight FODO &amp; Matching Sec.</vt:lpstr>
      <vt:lpstr>Chromaticity Compensation</vt:lpstr>
      <vt:lpstr>RF Section</vt:lpstr>
      <vt:lpstr>IP Region</vt:lpstr>
      <vt:lpstr>Forward e- Detection &amp; Pol. Measurement</vt:lpstr>
      <vt:lpstr>Complete Electron Ring Optics</vt:lpstr>
      <vt:lpstr>Magnet Inventory of MEIC e-Ring </vt:lpstr>
      <vt:lpstr>Synchrotron Radiation Parameters</vt:lpstr>
      <vt:lpstr>Approaches of Reducing Emittance</vt:lpstr>
      <vt:lpstr>Optics of Matching Section</vt:lpstr>
      <vt:lpstr>Optics of Spin Rotator</vt:lpstr>
      <vt:lpstr>Emittance @ 10 GeV (example)  </vt:lpstr>
      <vt:lpstr>Summary and Outlook</vt:lpstr>
      <vt:lpstr>PowerPoint Presentation</vt:lpstr>
      <vt:lpstr>PowerPoint Presentation</vt:lpstr>
      <vt:lpstr>Magnet Inventory of PEP-II HER</vt:lpstr>
      <vt:lpstr>Damping Wigglers </vt:lpstr>
      <vt:lpstr>Damping Wiggler </vt:lpstr>
      <vt:lpstr>Synchrotron Radiation Parameters</vt:lpstr>
      <vt:lpstr>Emittance, Energy Spread, Bunch Length</vt:lpstr>
      <vt:lpstr>FODO Cell (@ 10 GeV)</vt:lpstr>
      <vt:lpstr>MEIC Electron Collider Ring with New Magnets</vt:lpstr>
      <vt:lpstr>Optics of New Matching Section (I)</vt:lpstr>
      <vt:lpstr>Optics of New Matching Section (II)</vt:lpstr>
      <vt:lpstr>Emittance  </vt:lpstr>
    </vt:vector>
  </TitlesOfParts>
  <Company>Jefferson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yzhang</dc:creator>
  <cp:lastModifiedBy>Fanglei Lin</cp:lastModifiedBy>
  <cp:revision>1759</cp:revision>
  <cp:lastPrinted>2015-09-21T18:06:39Z</cp:lastPrinted>
  <dcterms:created xsi:type="dcterms:W3CDTF">2012-08-02T23:35:31Z</dcterms:created>
  <dcterms:modified xsi:type="dcterms:W3CDTF">2015-10-04T23:13:42Z</dcterms:modified>
</cp:coreProperties>
</file>