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6"/>
  </p:notesMasterIdLst>
  <p:handoutMasterIdLst>
    <p:handoutMasterId r:id="rId27"/>
  </p:handoutMasterIdLst>
  <p:sldIdLst>
    <p:sldId id="256" r:id="rId2"/>
    <p:sldId id="257" r:id="rId3"/>
    <p:sldId id="291" r:id="rId4"/>
    <p:sldId id="270" r:id="rId5"/>
    <p:sldId id="261" r:id="rId6"/>
    <p:sldId id="262" r:id="rId7"/>
    <p:sldId id="269" r:id="rId8"/>
    <p:sldId id="263" r:id="rId9"/>
    <p:sldId id="272" r:id="rId10"/>
    <p:sldId id="273" r:id="rId11"/>
    <p:sldId id="274" r:id="rId12"/>
    <p:sldId id="278" r:id="rId13"/>
    <p:sldId id="266" r:id="rId14"/>
    <p:sldId id="293" r:id="rId15"/>
    <p:sldId id="295" r:id="rId16"/>
    <p:sldId id="296" r:id="rId17"/>
    <p:sldId id="289" r:id="rId18"/>
    <p:sldId id="290" r:id="rId19"/>
    <p:sldId id="284" r:id="rId20"/>
    <p:sldId id="285" r:id="rId21"/>
    <p:sldId id="286" r:id="rId22"/>
    <p:sldId id="292" r:id="rId23"/>
    <p:sldId id="287" r:id="rId24"/>
    <p:sldId id="288" r:id="rId25"/>
  </p:sldIdLst>
  <p:sldSz cx="9144000" cy="6858000" type="screen4x3"/>
  <p:notesSz cx="6934200" cy="9232900"/>
  <p:defaultTex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CC"/>
    <a:srgbClr val="FFFF99"/>
    <a:srgbClr val="33CC33"/>
    <a:srgbClr val="CC99FF"/>
    <a:srgbClr val="00FF99"/>
    <a:srgbClr val="0066FF"/>
    <a:srgbClr val="990000"/>
    <a:srgbClr val="FF99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4" autoAdjust="0"/>
    <p:restoredTop sz="92020" autoAdjust="0"/>
  </p:normalViewPr>
  <p:slideViewPr>
    <p:cSldViewPr>
      <p:cViewPr>
        <p:scale>
          <a:sx n="90" d="100"/>
          <a:sy n="90" d="100"/>
        </p:scale>
        <p:origin x="-552"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1" d="100"/>
          <a:sy n="51" d="100"/>
        </p:scale>
        <p:origin x="-2166" y="-96"/>
      </p:cViewPr>
      <p:guideLst>
        <p:guide orient="horz" pos="2908"/>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fanglei\Documents\JLAB\Fanglei\Presentation\MEIC_e_ring_par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SW\MEIC\LEIC_RF\e_Ring_RF_16_ALL_476MHz_V2.xlsm"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Sheet1!$A$69</c:f>
              <c:strCache>
                <c:ptCount val="1"/>
                <c:pt idx="0">
                  <c:v>top off injectio time (second)</c:v>
                </c:pt>
              </c:strCache>
            </c:strRef>
          </c:tx>
          <c:spPr>
            <a:ln>
              <a:solidFill>
                <a:schemeClr val="tx1"/>
              </a:solidFill>
            </a:ln>
          </c:spPr>
          <c:marker>
            <c:symbol val="circle"/>
            <c:size val="10"/>
            <c:spPr>
              <a:solidFill>
                <a:schemeClr val="tx1"/>
              </a:solidFill>
              <a:ln>
                <a:prstDash val="sysDash"/>
              </a:ln>
            </c:spPr>
          </c:marker>
          <c:dPt>
            <c:idx val="1"/>
            <c:bubble3D val="0"/>
            <c:spPr>
              <a:ln w="22225">
                <a:solidFill>
                  <a:schemeClr val="tx1"/>
                </a:solidFill>
              </a:ln>
            </c:spPr>
          </c:dPt>
          <c:dLbls>
            <c:numFmt formatCode="#,##0.0" sourceLinked="0"/>
            <c:txPr>
              <a:bodyPr/>
              <a:lstStyle/>
              <a:p>
                <a:pPr>
                  <a:defRPr sz="1100" baseline="0"/>
                </a:pPr>
                <a:endParaRPr lang="en-US"/>
              </a:p>
            </c:txPr>
            <c:dLblPos val="t"/>
            <c:showLegendKey val="0"/>
            <c:showVal val="1"/>
            <c:showCatName val="0"/>
            <c:showSerName val="0"/>
            <c:showPercent val="0"/>
            <c:showBubbleSize val="0"/>
            <c:showLeaderLines val="0"/>
          </c:dLbls>
          <c:xVal>
            <c:numRef>
              <c:f>Sheet1!$B$31:$G$31</c:f>
              <c:numCache>
                <c:formatCode>General</c:formatCode>
                <c:ptCount val="6"/>
                <c:pt idx="0">
                  <c:v>3</c:v>
                </c:pt>
                <c:pt idx="1">
                  <c:v>5</c:v>
                </c:pt>
                <c:pt idx="2">
                  <c:v>6.95</c:v>
                </c:pt>
                <c:pt idx="3">
                  <c:v>9.3000000000000007</c:v>
                </c:pt>
                <c:pt idx="4">
                  <c:v>10</c:v>
                </c:pt>
                <c:pt idx="5">
                  <c:v>12</c:v>
                </c:pt>
              </c:numCache>
            </c:numRef>
          </c:xVal>
          <c:yVal>
            <c:numRef>
              <c:f>Sheet1!$B$69:$G$69</c:f>
              <c:numCache>
                <c:formatCode>General</c:formatCode>
                <c:ptCount val="6"/>
                <c:pt idx="0">
                  <c:v>35.042676887927541</c:v>
                </c:pt>
                <c:pt idx="1">
                  <c:v>27.032922170686962</c:v>
                </c:pt>
                <c:pt idx="2">
                  <c:v>13.991471544271498</c:v>
                </c:pt>
                <c:pt idx="3">
                  <c:v>2.4639789160085814</c:v>
                </c:pt>
                <c:pt idx="4">
                  <c:v>1.5949424080705303</c:v>
                </c:pt>
                <c:pt idx="5">
                  <c:v>0.53346217940996843</c:v>
                </c:pt>
              </c:numCache>
            </c:numRef>
          </c:yVal>
          <c:smooth val="1"/>
        </c:ser>
        <c:dLbls>
          <c:showLegendKey val="0"/>
          <c:showVal val="1"/>
          <c:showCatName val="0"/>
          <c:showSerName val="0"/>
          <c:showPercent val="0"/>
          <c:showBubbleSize val="0"/>
        </c:dLbls>
        <c:axId val="78992512"/>
        <c:axId val="82509184"/>
      </c:scatterChart>
      <c:valAx>
        <c:axId val="78992512"/>
        <c:scaling>
          <c:orientation val="minMax"/>
          <c:max val="12"/>
          <c:min val="3"/>
        </c:scaling>
        <c:delete val="0"/>
        <c:axPos val="b"/>
        <c:majorGridlines>
          <c:spPr>
            <a:ln>
              <a:solidFill>
                <a:schemeClr val="accent1">
                  <a:shade val="95000"/>
                  <a:satMod val="105000"/>
                </a:schemeClr>
              </a:solidFill>
              <a:prstDash val="dash"/>
            </a:ln>
          </c:spPr>
        </c:majorGridlines>
        <c:title>
          <c:tx>
            <c:rich>
              <a:bodyPr/>
              <a:lstStyle/>
              <a:p>
                <a:pPr>
                  <a:defRPr/>
                </a:pPr>
                <a:r>
                  <a:rPr lang="en-US" sz="1400"/>
                  <a:t>Energy (GeV)</a:t>
                </a:r>
              </a:p>
            </c:rich>
          </c:tx>
          <c:layout/>
          <c:overlay val="0"/>
        </c:title>
        <c:numFmt formatCode="General" sourceLinked="1"/>
        <c:majorTickMark val="out"/>
        <c:minorTickMark val="none"/>
        <c:tickLblPos val="nextTo"/>
        <c:spPr>
          <a:ln>
            <a:prstDash val="sysDot"/>
          </a:ln>
        </c:spPr>
        <c:txPr>
          <a:bodyPr/>
          <a:lstStyle/>
          <a:p>
            <a:pPr>
              <a:defRPr sz="1200" b="1" baseline="0"/>
            </a:pPr>
            <a:endParaRPr lang="en-US"/>
          </a:p>
        </c:txPr>
        <c:crossAx val="82509184"/>
        <c:crosses val="autoZero"/>
        <c:crossBetween val="midCat"/>
        <c:majorUnit val="1"/>
        <c:minorUnit val="1"/>
      </c:valAx>
      <c:valAx>
        <c:axId val="82509184"/>
        <c:scaling>
          <c:orientation val="minMax"/>
        </c:scaling>
        <c:delete val="0"/>
        <c:axPos val="l"/>
        <c:majorGridlines>
          <c:spPr>
            <a:ln>
              <a:solidFill>
                <a:schemeClr val="accent1">
                  <a:shade val="95000"/>
                  <a:satMod val="105000"/>
                </a:schemeClr>
              </a:solidFill>
              <a:prstDash val="dash"/>
            </a:ln>
          </c:spPr>
        </c:majorGridlines>
        <c:title>
          <c:tx>
            <c:rich>
              <a:bodyPr rot="-5400000" vert="horz"/>
              <a:lstStyle/>
              <a:p>
                <a:pPr>
                  <a:defRPr/>
                </a:pPr>
                <a:r>
                  <a:rPr lang="en-US" sz="1400" dirty="0"/>
                  <a:t>Continuous</a:t>
                </a:r>
                <a:r>
                  <a:rPr lang="en-US" sz="1400" baseline="0" dirty="0"/>
                  <a:t> Injection Time (</a:t>
                </a:r>
                <a:r>
                  <a:rPr lang="en-US" sz="1400" baseline="0" dirty="0">
                    <a:solidFill>
                      <a:srgbClr val="FF0000"/>
                    </a:solidFill>
                  </a:rPr>
                  <a:t>s</a:t>
                </a:r>
                <a:r>
                  <a:rPr lang="en-US" sz="1400" baseline="0" dirty="0"/>
                  <a:t>)</a:t>
                </a:r>
              </a:p>
            </c:rich>
          </c:tx>
          <c:layout/>
          <c:overlay val="0"/>
        </c:title>
        <c:numFmt formatCode="General" sourceLinked="1"/>
        <c:majorTickMark val="out"/>
        <c:minorTickMark val="none"/>
        <c:tickLblPos val="nextTo"/>
        <c:txPr>
          <a:bodyPr/>
          <a:lstStyle/>
          <a:p>
            <a:pPr>
              <a:defRPr sz="1200" b="1" baseline="0"/>
            </a:pPr>
            <a:endParaRPr lang="en-US"/>
          </a:p>
        </c:txPr>
        <c:crossAx val="78992512"/>
        <c:crosses val="autoZero"/>
        <c:crossBetween val="midCat"/>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99216243802859"/>
          <c:y val="0.11197319589396855"/>
          <c:w val="0.71050500631865465"/>
          <c:h val="0.67885802072156776"/>
        </c:manualLayout>
      </c:layout>
      <c:scatterChart>
        <c:scatterStyle val="lineMarker"/>
        <c:varyColors val="0"/>
        <c:ser>
          <c:idx val="1"/>
          <c:order val="0"/>
          <c:tx>
            <c:strRef>
              <c:f>'SR Power'!$R$187</c:f>
              <c:strCache>
                <c:ptCount val="1"/>
                <c:pt idx="0">
                  <c:v>Projected Injection Time Assuming 2τ Waiting</c:v>
                </c:pt>
              </c:strCache>
            </c:strRef>
          </c:tx>
          <c:spPr>
            <a:ln w="44450"/>
          </c:spPr>
          <c:marker>
            <c:symbol val="none"/>
          </c:marker>
          <c:xVal>
            <c:numRef>
              <c:f>'SR Power'!$A$4:$A$184</c:f>
              <c:numCache>
                <c:formatCode>0.000</c:formatCode>
                <c:ptCount val="181"/>
                <c:pt idx="0">
                  <c:v>3</c:v>
                </c:pt>
                <c:pt idx="1">
                  <c:v>3.05</c:v>
                </c:pt>
                <c:pt idx="2">
                  <c:v>3.0999999999999996</c:v>
                </c:pt>
                <c:pt idx="3">
                  <c:v>3.1499999999999995</c:v>
                </c:pt>
                <c:pt idx="4">
                  <c:v>3.1999999999999993</c:v>
                </c:pt>
                <c:pt idx="5">
                  <c:v>3.2499999999999991</c:v>
                </c:pt>
                <c:pt idx="6">
                  <c:v>3.2999999999999989</c:v>
                </c:pt>
                <c:pt idx="7">
                  <c:v>3.3499999999999988</c:v>
                </c:pt>
                <c:pt idx="8">
                  <c:v>3.3999999999999986</c:v>
                </c:pt>
                <c:pt idx="9">
                  <c:v>3.4499999999999984</c:v>
                </c:pt>
                <c:pt idx="10">
                  <c:v>3.4999999999999982</c:v>
                </c:pt>
                <c:pt idx="11">
                  <c:v>3.549999999999998</c:v>
                </c:pt>
                <c:pt idx="12">
                  <c:v>3.5999999999999979</c:v>
                </c:pt>
                <c:pt idx="13">
                  <c:v>3.6499999999999977</c:v>
                </c:pt>
                <c:pt idx="14">
                  <c:v>3.6999999999999975</c:v>
                </c:pt>
                <c:pt idx="15">
                  <c:v>3.7499999999999973</c:v>
                </c:pt>
                <c:pt idx="16">
                  <c:v>3.7999999999999972</c:v>
                </c:pt>
                <c:pt idx="17">
                  <c:v>3.849999999999997</c:v>
                </c:pt>
                <c:pt idx="18">
                  <c:v>3.8999999999999968</c:v>
                </c:pt>
                <c:pt idx="19">
                  <c:v>3.9499999999999966</c:v>
                </c:pt>
                <c:pt idx="20">
                  <c:v>3.9999999999999964</c:v>
                </c:pt>
                <c:pt idx="21">
                  <c:v>4.0499999999999963</c:v>
                </c:pt>
                <c:pt idx="22">
                  <c:v>4.0999999999999961</c:v>
                </c:pt>
                <c:pt idx="23">
                  <c:v>4.1499999999999959</c:v>
                </c:pt>
                <c:pt idx="24">
                  <c:v>4.1999999999999957</c:v>
                </c:pt>
                <c:pt idx="25">
                  <c:v>4.2499999999999956</c:v>
                </c:pt>
                <c:pt idx="26">
                  <c:v>4.2999999999999954</c:v>
                </c:pt>
                <c:pt idx="27">
                  <c:v>4.3499999999999952</c:v>
                </c:pt>
                <c:pt idx="28">
                  <c:v>4.399999999999995</c:v>
                </c:pt>
                <c:pt idx="29">
                  <c:v>4.4499999999999948</c:v>
                </c:pt>
                <c:pt idx="30">
                  <c:v>4.4999999999999947</c:v>
                </c:pt>
                <c:pt idx="31">
                  <c:v>4.5499999999999945</c:v>
                </c:pt>
                <c:pt idx="32">
                  <c:v>4.5999999999999943</c:v>
                </c:pt>
                <c:pt idx="33">
                  <c:v>4.6499999999999941</c:v>
                </c:pt>
                <c:pt idx="34">
                  <c:v>4.699999999999994</c:v>
                </c:pt>
                <c:pt idx="35">
                  <c:v>4.7499999999999938</c:v>
                </c:pt>
                <c:pt idx="36">
                  <c:v>4.7999999999999936</c:v>
                </c:pt>
                <c:pt idx="37">
                  <c:v>4.8499999999999934</c:v>
                </c:pt>
                <c:pt idx="38">
                  <c:v>4.8999999999999932</c:v>
                </c:pt>
                <c:pt idx="39">
                  <c:v>4.9499999999999931</c:v>
                </c:pt>
                <c:pt idx="40">
                  <c:v>4.9999999999999929</c:v>
                </c:pt>
                <c:pt idx="41">
                  <c:v>5.0499999999999927</c:v>
                </c:pt>
                <c:pt idx="42">
                  <c:v>5.0999999999999925</c:v>
                </c:pt>
                <c:pt idx="43">
                  <c:v>5.1499999999999924</c:v>
                </c:pt>
                <c:pt idx="44">
                  <c:v>5.1999999999999922</c:v>
                </c:pt>
                <c:pt idx="45">
                  <c:v>5.249999999999992</c:v>
                </c:pt>
                <c:pt idx="46">
                  <c:v>5.2999999999999918</c:v>
                </c:pt>
                <c:pt idx="47">
                  <c:v>5.3499999999999917</c:v>
                </c:pt>
                <c:pt idx="48">
                  <c:v>5.3999999999999915</c:v>
                </c:pt>
                <c:pt idx="49">
                  <c:v>5.4499999999999913</c:v>
                </c:pt>
                <c:pt idx="50">
                  <c:v>5.4999999999999911</c:v>
                </c:pt>
                <c:pt idx="51">
                  <c:v>5.5499999999999909</c:v>
                </c:pt>
                <c:pt idx="52">
                  <c:v>5.5999999999999908</c:v>
                </c:pt>
                <c:pt idx="53">
                  <c:v>5.6499999999999906</c:v>
                </c:pt>
                <c:pt idx="54">
                  <c:v>5.6999999999999904</c:v>
                </c:pt>
                <c:pt idx="55">
                  <c:v>5.7499999999999902</c:v>
                </c:pt>
                <c:pt idx="56">
                  <c:v>5.7999999999999901</c:v>
                </c:pt>
                <c:pt idx="57">
                  <c:v>5.8499999999999899</c:v>
                </c:pt>
                <c:pt idx="58">
                  <c:v>5.8999999999999897</c:v>
                </c:pt>
                <c:pt idx="59">
                  <c:v>5.9499999999999895</c:v>
                </c:pt>
                <c:pt idx="60">
                  <c:v>5.9999999999999893</c:v>
                </c:pt>
                <c:pt idx="61">
                  <c:v>6.0499999999999892</c:v>
                </c:pt>
                <c:pt idx="62">
                  <c:v>6.099999999999989</c:v>
                </c:pt>
                <c:pt idx="63">
                  <c:v>6.1499999999999888</c:v>
                </c:pt>
                <c:pt idx="64">
                  <c:v>6.1999999999999886</c:v>
                </c:pt>
                <c:pt idx="65">
                  <c:v>6.2499999999999885</c:v>
                </c:pt>
                <c:pt idx="66">
                  <c:v>6.2999999999999883</c:v>
                </c:pt>
                <c:pt idx="67">
                  <c:v>6.3499999999999881</c:v>
                </c:pt>
                <c:pt idx="68">
                  <c:v>6.3999999999999879</c:v>
                </c:pt>
                <c:pt idx="69">
                  <c:v>6.4499999999999877</c:v>
                </c:pt>
                <c:pt idx="70">
                  <c:v>6.4999999999999876</c:v>
                </c:pt>
                <c:pt idx="71">
                  <c:v>6.5499999999999874</c:v>
                </c:pt>
                <c:pt idx="72">
                  <c:v>6.5999999999999872</c:v>
                </c:pt>
                <c:pt idx="73">
                  <c:v>6.649999999999987</c:v>
                </c:pt>
                <c:pt idx="74">
                  <c:v>6.6999999999999869</c:v>
                </c:pt>
                <c:pt idx="75">
                  <c:v>6.7499999999999867</c:v>
                </c:pt>
                <c:pt idx="76">
                  <c:v>6.7999999999999865</c:v>
                </c:pt>
                <c:pt idx="77">
                  <c:v>6.8499999999999863</c:v>
                </c:pt>
                <c:pt idx="78">
                  <c:v>6.8999999999999861</c:v>
                </c:pt>
                <c:pt idx="79">
                  <c:v>6.949999999999986</c:v>
                </c:pt>
                <c:pt idx="80">
                  <c:v>6.9999999999999858</c:v>
                </c:pt>
                <c:pt idx="81">
                  <c:v>7.0499999999999856</c:v>
                </c:pt>
                <c:pt idx="82">
                  <c:v>7.0999999999999854</c:v>
                </c:pt>
                <c:pt idx="83">
                  <c:v>7.1499999999999853</c:v>
                </c:pt>
                <c:pt idx="84">
                  <c:v>7.1999999999999851</c:v>
                </c:pt>
                <c:pt idx="85">
                  <c:v>7.2499999999999849</c:v>
                </c:pt>
                <c:pt idx="86">
                  <c:v>7.2999999999999847</c:v>
                </c:pt>
                <c:pt idx="87">
                  <c:v>7.3499999999999845</c:v>
                </c:pt>
                <c:pt idx="88">
                  <c:v>7.3999999999999844</c:v>
                </c:pt>
                <c:pt idx="89">
                  <c:v>7.4499999999999842</c:v>
                </c:pt>
                <c:pt idx="90">
                  <c:v>7.499999999999984</c:v>
                </c:pt>
                <c:pt idx="91">
                  <c:v>7.5499999999999838</c:v>
                </c:pt>
                <c:pt idx="92">
                  <c:v>7.5999999999999837</c:v>
                </c:pt>
                <c:pt idx="93">
                  <c:v>7.6499999999999835</c:v>
                </c:pt>
                <c:pt idx="94">
                  <c:v>7.6999999999999833</c:v>
                </c:pt>
                <c:pt idx="95">
                  <c:v>7.7499999999999831</c:v>
                </c:pt>
                <c:pt idx="96">
                  <c:v>7.7999999999999829</c:v>
                </c:pt>
                <c:pt idx="97">
                  <c:v>7.8499999999999828</c:v>
                </c:pt>
                <c:pt idx="98">
                  <c:v>7.8999999999999826</c:v>
                </c:pt>
                <c:pt idx="99">
                  <c:v>7.9499999999999824</c:v>
                </c:pt>
                <c:pt idx="100">
                  <c:v>7.9999999999999822</c:v>
                </c:pt>
                <c:pt idx="101">
                  <c:v>8.0499999999999829</c:v>
                </c:pt>
                <c:pt idx="102">
                  <c:v>8.0999999999999837</c:v>
                </c:pt>
                <c:pt idx="103">
                  <c:v>8.1499999999999844</c:v>
                </c:pt>
                <c:pt idx="104">
                  <c:v>8.1999999999999851</c:v>
                </c:pt>
                <c:pt idx="105">
                  <c:v>8.2499999999999858</c:v>
                </c:pt>
                <c:pt idx="106">
                  <c:v>8.2999999999999865</c:v>
                </c:pt>
                <c:pt idx="107">
                  <c:v>8.3499999999999872</c:v>
                </c:pt>
                <c:pt idx="108">
                  <c:v>8.3999999999999879</c:v>
                </c:pt>
                <c:pt idx="109">
                  <c:v>8.4499999999999886</c:v>
                </c:pt>
                <c:pt idx="110">
                  <c:v>8.4999999999999893</c:v>
                </c:pt>
                <c:pt idx="111">
                  <c:v>8.5499999999999901</c:v>
                </c:pt>
                <c:pt idx="112">
                  <c:v>8.5999999999999908</c:v>
                </c:pt>
                <c:pt idx="113">
                  <c:v>8.6499999999999915</c:v>
                </c:pt>
                <c:pt idx="114">
                  <c:v>8.6999999999999922</c:v>
                </c:pt>
                <c:pt idx="115">
                  <c:v>8.7499999999999929</c:v>
                </c:pt>
                <c:pt idx="116">
                  <c:v>8.7999999999999936</c:v>
                </c:pt>
                <c:pt idx="117">
                  <c:v>8.8499999999999943</c:v>
                </c:pt>
                <c:pt idx="118">
                  <c:v>8.899999999999995</c:v>
                </c:pt>
                <c:pt idx="119">
                  <c:v>8.9499999999999957</c:v>
                </c:pt>
                <c:pt idx="120">
                  <c:v>8.9999999999999964</c:v>
                </c:pt>
                <c:pt idx="121">
                  <c:v>9.0499999999999972</c:v>
                </c:pt>
                <c:pt idx="122">
                  <c:v>9.0999999999999979</c:v>
                </c:pt>
                <c:pt idx="123">
                  <c:v>9.1499999999999986</c:v>
                </c:pt>
                <c:pt idx="124">
                  <c:v>9.1999999999999993</c:v>
                </c:pt>
                <c:pt idx="125">
                  <c:v>9.25</c:v>
                </c:pt>
                <c:pt idx="126">
                  <c:v>9.3000000000000007</c:v>
                </c:pt>
                <c:pt idx="127">
                  <c:v>9.3500000000000014</c:v>
                </c:pt>
                <c:pt idx="128">
                  <c:v>9.4000000000000021</c:v>
                </c:pt>
                <c:pt idx="129">
                  <c:v>9.4500000000000028</c:v>
                </c:pt>
                <c:pt idx="130">
                  <c:v>9.5000000000000036</c:v>
                </c:pt>
                <c:pt idx="131">
                  <c:v>9.5500000000000043</c:v>
                </c:pt>
                <c:pt idx="132">
                  <c:v>9.600000000000005</c:v>
                </c:pt>
                <c:pt idx="133">
                  <c:v>9.6500000000000057</c:v>
                </c:pt>
                <c:pt idx="134">
                  <c:v>9.7000000000000064</c:v>
                </c:pt>
                <c:pt idx="135">
                  <c:v>9.7500000000000071</c:v>
                </c:pt>
                <c:pt idx="136">
                  <c:v>9.8000000000000078</c:v>
                </c:pt>
                <c:pt idx="137">
                  <c:v>9.8500000000000085</c:v>
                </c:pt>
                <c:pt idx="138">
                  <c:v>9.9000000000000092</c:v>
                </c:pt>
                <c:pt idx="139">
                  <c:v>9.9500000000000099</c:v>
                </c:pt>
                <c:pt idx="140">
                  <c:v>10.000000000000011</c:v>
                </c:pt>
                <c:pt idx="141">
                  <c:v>10.050000000000011</c:v>
                </c:pt>
                <c:pt idx="142">
                  <c:v>10.100000000000012</c:v>
                </c:pt>
                <c:pt idx="143">
                  <c:v>10.150000000000013</c:v>
                </c:pt>
                <c:pt idx="144">
                  <c:v>10.200000000000014</c:v>
                </c:pt>
                <c:pt idx="145">
                  <c:v>10.250000000000014</c:v>
                </c:pt>
                <c:pt idx="146">
                  <c:v>10.300000000000015</c:v>
                </c:pt>
                <c:pt idx="147">
                  <c:v>10.350000000000016</c:v>
                </c:pt>
                <c:pt idx="148">
                  <c:v>10.400000000000016</c:v>
                </c:pt>
                <c:pt idx="149">
                  <c:v>10.450000000000017</c:v>
                </c:pt>
                <c:pt idx="150">
                  <c:v>10.500000000000018</c:v>
                </c:pt>
                <c:pt idx="151">
                  <c:v>10.550000000000018</c:v>
                </c:pt>
                <c:pt idx="152">
                  <c:v>10.600000000000019</c:v>
                </c:pt>
                <c:pt idx="153">
                  <c:v>10.65000000000002</c:v>
                </c:pt>
                <c:pt idx="154">
                  <c:v>10.700000000000021</c:v>
                </c:pt>
                <c:pt idx="155">
                  <c:v>10.750000000000021</c:v>
                </c:pt>
                <c:pt idx="156">
                  <c:v>10.800000000000022</c:v>
                </c:pt>
                <c:pt idx="157">
                  <c:v>10.850000000000023</c:v>
                </c:pt>
                <c:pt idx="158">
                  <c:v>10.900000000000023</c:v>
                </c:pt>
                <c:pt idx="159">
                  <c:v>10.950000000000024</c:v>
                </c:pt>
                <c:pt idx="160">
                  <c:v>11.000000000000025</c:v>
                </c:pt>
                <c:pt idx="161">
                  <c:v>11.050000000000026</c:v>
                </c:pt>
                <c:pt idx="162">
                  <c:v>11.100000000000026</c:v>
                </c:pt>
                <c:pt idx="163">
                  <c:v>11.150000000000027</c:v>
                </c:pt>
                <c:pt idx="164">
                  <c:v>11.200000000000028</c:v>
                </c:pt>
                <c:pt idx="165">
                  <c:v>11.250000000000028</c:v>
                </c:pt>
                <c:pt idx="166">
                  <c:v>11.300000000000029</c:v>
                </c:pt>
                <c:pt idx="167">
                  <c:v>11.35000000000003</c:v>
                </c:pt>
                <c:pt idx="168">
                  <c:v>11.400000000000031</c:v>
                </c:pt>
                <c:pt idx="169">
                  <c:v>11.450000000000031</c:v>
                </c:pt>
                <c:pt idx="170">
                  <c:v>11.500000000000032</c:v>
                </c:pt>
                <c:pt idx="171">
                  <c:v>11.550000000000033</c:v>
                </c:pt>
                <c:pt idx="172">
                  <c:v>11.600000000000033</c:v>
                </c:pt>
                <c:pt idx="173">
                  <c:v>11.650000000000034</c:v>
                </c:pt>
                <c:pt idx="174">
                  <c:v>11.700000000000035</c:v>
                </c:pt>
                <c:pt idx="175">
                  <c:v>11.750000000000036</c:v>
                </c:pt>
                <c:pt idx="176">
                  <c:v>11.800000000000036</c:v>
                </c:pt>
                <c:pt idx="177">
                  <c:v>11.850000000000037</c:v>
                </c:pt>
                <c:pt idx="178">
                  <c:v>11.900000000000038</c:v>
                </c:pt>
                <c:pt idx="179">
                  <c:v>11.950000000000038</c:v>
                </c:pt>
                <c:pt idx="180">
                  <c:v>12.000000000000039</c:v>
                </c:pt>
              </c:numCache>
            </c:numRef>
          </c:xVal>
          <c:yVal>
            <c:numRef>
              <c:f>'SR Power'!$R$4:$R$184</c:f>
              <c:numCache>
                <c:formatCode>0.000</c:formatCode>
                <c:ptCount val="181"/>
                <c:pt idx="0">
                  <c:v>14.63452938874013</c:v>
                </c:pt>
                <c:pt idx="1">
                  <c:v>15.378476116895062</c:v>
                </c:pt>
                <c:pt idx="2">
                  <c:v>16.147217403590094</c:v>
                </c:pt>
                <c:pt idx="3">
                  <c:v>16.941159694299259</c:v>
                </c:pt>
                <c:pt idx="4">
                  <c:v>17.760709434496583</c:v>
                </c:pt>
                <c:pt idx="5">
                  <c:v>18.606273069656094</c:v>
                </c:pt>
                <c:pt idx="6">
                  <c:v>18.663253352203871</c:v>
                </c:pt>
                <c:pt idx="7">
                  <c:v>18.110298864379622</c:v>
                </c:pt>
                <c:pt idx="8">
                  <c:v>17.581559602551927</c:v>
                </c:pt>
                <c:pt idx="9">
                  <c:v>17.075642008443626</c:v>
                </c:pt>
                <c:pt idx="10">
                  <c:v>16.591251347387779</c:v>
                </c:pt>
                <c:pt idx="11">
                  <c:v>16.127183416425332</c:v>
                </c:pt>
                <c:pt idx="12">
                  <c:v>15.682317052893541</c:v>
                </c:pt>
                <c:pt idx="13">
                  <c:v>15.255607356389593</c:v>
                </c:pt>
                <c:pt idx="14">
                  <c:v>14.84607954751646</c:v>
                </c:pt>
                <c:pt idx="15">
                  <c:v>14.452823395946691</c:v>
                </c:pt>
                <c:pt idx="16">
                  <c:v>14.074988158275652</c:v>
                </c:pt>
                <c:pt idx="17">
                  <c:v>13.711777973047761</c:v>
                </c:pt>
                <c:pt idx="18">
                  <c:v>13.362447666370835</c:v>
                </c:pt>
                <c:pt idx="19">
                  <c:v>13.026298926806627</c:v>
                </c:pt>
                <c:pt idx="20">
                  <c:v>12.702676812843773</c:v>
                </c:pt>
                <c:pt idx="21">
                  <c:v>12.390966560310959</c:v>
                </c:pt>
                <c:pt idx="22">
                  <c:v>12.090590660648449</c:v>
                </c:pt>
                <c:pt idx="23">
                  <c:v>11.801006184090612</c:v>
                </c:pt>
                <c:pt idx="24">
                  <c:v>11.521702324574857</c:v>
                </c:pt>
                <c:pt idx="25">
                  <c:v>11.252198145633246</c:v>
                </c:pt>
                <c:pt idx="26">
                  <c:v>10.992040508680395</c:v>
                </c:pt>
                <c:pt idx="27">
                  <c:v>10.740802167023411</c:v>
                </c:pt>
                <c:pt idx="28">
                  <c:v>10.498080010614693</c:v>
                </c:pt>
                <c:pt idx="29">
                  <c:v>10.263493448074762</c:v>
                </c:pt>
                <c:pt idx="30">
                  <c:v>10.036682913851884</c:v>
                </c:pt>
                <c:pt idx="31">
                  <c:v>9.8173084895785809</c:v>
                </c:pt>
                <c:pt idx="32">
                  <c:v>9.6050486297495556</c:v>
                </c:pt>
                <c:pt idx="33">
                  <c:v>9.3995989827957267</c:v>
                </c:pt>
                <c:pt idx="34">
                  <c:v>9.2006712994794277</c:v>
                </c:pt>
                <c:pt idx="35">
                  <c:v>9.0079924212964269</c:v>
                </c:pt>
                <c:pt idx="36">
                  <c:v>8.8213033422526337</c:v>
                </c:pt>
                <c:pt idx="37">
                  <c:v>8.6403583379955649</c:v>
                </c:pt>
                <c:pt idx="38">
                  <c:v>8.4649241568305147</c:v>
                </c:pt>
                <c:pt idx="39">
                  <c:v>8.2947792676461845</c:v>
                </c:pt>
                <c:pt idx="40">
                  <c:v>8.1297131602200245</c:v>
                </c:pt>
                <c:pt idx="41">
                  <c:v>7.9695256937751484</c:v>
                </c:pt>
                <c:pt idx="42">
                  <c:v>7.814026490023096</c:v>
                </c:pt>
                <c:pt idx="43">
                  <c:v>7.6630343672542427</c:v>
                </c:pt>
                <c:pt idx="44">
                  <c:v>7.5163768123336014</c:v>
                </c:pt>
                <c:pt idx="45">
                  <c:v>7.373889487727916</c:v>
                </c:pt>
                <c:pt idx="46">
                  <c:v>7.2354157709327431</c:v>
                </c:pt>
                <c:pt idx="47">
                  <c:v>7.1008063238885732</c:v>
                </c:pt>
                <c:pt idx="48">
                  <c:v>6.9699186901749224</c:v>
                </c:pt>
                <c:pt idx="49">
                  <c:v>6.8426169179530572</c:v>
                </c:pt>
                <c:pt idx="50">
                  <c:v>6.7187712067934093</c:v>
                </c:pt>
                <c:pt idx="51">
                  <c:v>6.5982575766739915</c:v>
                </c:pt>
                <c:pt idx="52">
                  <c:v>6.4809575575733671</c:v>
                </c:pt>
                <c:pt idx="53">
                  <c:v>6.3667578982066173</c:v>
                </c:pt>
                <c:pt idx="54">
                  <c:v>6.2555502925669684</c:v>
                </c:pt>
                <c:pt idx="55">
                  <c:v>6.1472311230397194</c:v>
                </c:pt>
                <c:pt idx="56">
                  <c:v>6.0417012189506751</c:v>
                </c:pt>
                <c:pt idx="57">
                  <c:v>5.9388656294981619</c:v>
                </c:pt>
                <c:pt idx="58">
                  <c:v>5.8386334100976951</c:v>
                </c:pt>
                <c:pt idx="59">
                  <c:v>5.74091742124146</c:v>
                </c:pt>
                <c:pt idx="60">
                  <c:v>5.6456341390416895</c:v>
                </c:pt>
                <c:pt idx="61">
                  <c:v>5.5527034766887704</c:v>
                </c:pt>
                <c:pt idx="62">
                  <c:v>5.4620486161112849</c:v>
                </c:pt>
                <c:pt idx="63">
                  <c:v>5.3735958491770983</c:v>
                </c:pt>
                <c:pt idx="64">
                  <c:v>5.2872744278226005</c:v>
                </c:pt>
                <c:pt idx="65">
                  <c:v>5.2030164225408182</c:v>
                </c:pt>
                <c:pt idx="66">
                  <c:v>5.1207565886999458</c:v>
                </c:pt>
                <c:pt idx="67">
                  <c:v>5.040432240200901</c:v>
                </c:pt>
                <c:pt idx="68">
                  <c:v>4.9619831300171091</c:v>
                </c:pt>
                <c:pt idx="69">
                  <c:v>4.8853513371912953</c:v>
                </c:pt>
                <c:pt idx="70">
                  <c:v>4.810481159893512</c:v>
                </c:pt>
                <c:pt idx="71">
                  <c:v>4.737319014171689</c:v>
                </c:pt>
                <c:pt idx="72">
                  <c:v>4.665813338050981</c:v>
                </c:pt>
                <c:pt idx="73">
                  <c:v>4.5959145006614497</c:v>
                </c:pt>
                <c:pt idx="74">
                  <c:v>4.527574716094918</c:v>
                </c:pt>
                <c:pt idx="75">
                  <c:v>4.460747961711955</c:v>
                </c:pt>
                <c:pt idx="76">
                  <c:v>4.3953899006379933</c:v>
                </c:pt>
                <c:pt idx="77">
                  <c:v>4.3314578082050357</c:v>
                </c:pt>
                <c:pt idx="78">
                  <c:v>4.2689105021109208</c:v>
                </c:pt>
                <c:pt idx="79">
                  <c:v>4.2077082760830367</c:v>
                </c:pt>
                <c:pt idx="80">
                  <c:v>4.0770878304019167</c:v>
                </c:pt>
                <c:pt idx="81">
                  <c:v>3.906641915709899</c:v>
                </c:pt>
                <c:pt idx="82">
                  <c:v>3.7444515459057595</c:v>
                </c:pt>
                <c:pt idx="83">
                  <c:v>3.5900628905331868</c:v>
                </c:pt>
                <c:pt idx="84">
                  <c:v>3.4430499939217074</c:v>
                </c:pt>
                <c:pt idx="85">
                  <c:v>3.3030128857827363</c:v>
                </c:pt>
                <c:pt idx="86">
                  <c:v>3.1695758317285598</c:v>
                </c:pt>
                <c:pt idx="87">
                  <c:v>3.0423857124857339</c:v>
                </c:pt>
                <c:pt idx="88">
                  <c:v>2.9211105215441857</c:v>
                </c:pt>
                <c:pt idx="89">
                  <c:v>2.8054379718632112</c:v>
                </c:pt>
                <c:pt idx="90">
                  <c:v>2.6950742030549817</c:v>
                </c:pt>
                <c:pt idx="91">
                  <c:v>2.5897425811924899</c:v>
                </c:pt>
                <c:pt idx="92">
                  <c:v>2.489182584049467</c:v>
                </c:pt>
                <c:pt idx="93">
                  <c:v>2.3931487651810821</c:v>
                </c:pt>
                <c:pt idx="94">
                  <c:v>2.3014097908014008</c:v>
                </c:pt>
                <c:pt idx="95">
                  <c:v>2.2137475439125343</c:v>
                </c:pt>
                <c:pt idx="96">
                  <c:v>2.1299562905949512</c:v>
                </c:pt>
                <c:pt idx="97">
                  <c:v>2.04984190378332</c:v>
                </c:pt>
                <c:pt idx="98">
                  <c:v>1.9732211402308169</c:v>
                </c:pt>
                <c:pt idx="99">
                  <c:v>1.89992096671067</c:v>
                </c:pt>
                <c:pt idx="100">
                  <c:v>1.8297779318197478</c:v>
                </c:pt>
                <c:pt idx="101">
                  <c:v>1.762637580037925</c:v>
                </c:pt>
                <c:pt idx="102">
                  <c:v>1.6983539049614376</c:v>
                </c:pt>
                <c:pt idx="103">
                  <c:v>1.6367888388703213</c:v>
                </c:pt>
                <c:pt idx="104">
                  <c:v>1.5778117760118582</c:v>
                </c:pt>
                <c:pt idx="105">
                  <c:v>1.5212991271849945</c:v>
                </c:pt>
                <c:pt idx="106">
                  <c:v>1.4671339033970625</c:v>
                </c:pt>
                <c:pt idx="107">
                  <c:v>1.4152053265349516</c:v>
                </c:pt>
                <c:pt idx="108">
                  <c:v>1.3654084651498146</c:v>
                </c:pt>
                <c:pt idx="109">
                  <c:v>1.3176438935984087</c:v>
                </c:pt>
                <c:pt idx="110">
                  <c:v>1.2718173729165934</c:v>
                </c:pt>
                <c:pt idx="111">
                  <c:v>1.2278395519221508</c:v>
                </c:pt>
                <c:pt idx="112">
                  <c:v>1.1856256871560726</c:v>
                </c:pt>
                <c:pt idx="113">
                  <c:v>1.1450953803744375</c:v>
                </c:pt>
                <c:pt idx="114">
                  <c:v>1.1061723323978667</c:v>
                </c:pt>
                <c:pt idx="115">
                  <c:v>1.0687841122128734</c:v>
                </c:pt>
                <c:pt idx="116">
                  <c:v>1.0328619402999553</c:v>
                </c:pt>
                <c:pt idx="117">
                  <c:v>0.99834048523752572</c:v>
                </c:pt>
                <c:pt idx="118">
                  <c:v>0.96515767269917663</c:v>
                </c:pt>
                <c:pt idx="119">
                  <c:v>0.93325450602508375</c:v>
                </c:pt>
                <c:pt idx="120">
                  <c:v>0.90257489760660226</c:v>
                </c:pt>
                <c:pt idx="121">
                  <c:v>0.87306551037703906</c:v>
                </c:pt>
                <c:pt idx="122">
                  <c:v>0.84467560875142811</c:v>
                </c:pt>
                <c:pt idx="123">
                  <c:v>0.81735691840412039</c:v>
                </c:pt>
                <c:pt idx="124">
                  <c:v>0.79106349431564038</c:v>
                </c:pt>
                <c:pt idx="125">
                  <c:v>0.76575159655966896</c:v>
                </c:pt>
                <c:pt idx="126">
                  <c:v>0.7413795733374674</c:v>
                </c:pt>
                <c:pt idx="127">
                  <c:v>0.71790775080089353</c:v>
                </c:pt>
                <c:pt idx="128">
                  <c:v>0.69529832923644519</c:v>
                </c:pt>
                <c:pt idx="129">
                  <c:v>0.67351528521177251</c:v>
                </c:pt>
                <c:pt idx="130">
                  <c:v>0.65252427931305401</c:v>
                </c:pt>
                <c:pt idx="131">
                  <c:v>0.63229256912655152</c:v>
                </c:pt>
                <c:pt idx="132">
                  <c:v>0.61278892714084054</c:v>
                </c:pt>
                <c:pt idx="133">
                  <c:v>0.59398356326774526</c:v>
                </c:pt>
                <c:pt idx="134">
                  <c:v>0.57584805169992859</c:v>
                </c:pt>
                <c:pt idx="135">
                  <c:v>0.55835526184171269</c:v>
                </c:pt>
                <c:pt idx="136">
                  <c:v>0.54147929306691034</c:v>
                </c:pt>
                <c:pt idx="137">
                  <c:v>0.52519541307349393</c:v>
                </c:pt>
                <c:pt idx="138">
                  <c:v>0.50947999961988044</c:v>
                </c:pt>
                <c:pt idx="139">
                  <c:v>0.4943104854414635</c:v>
                </c:pt>
                <c:pt idx="140">
                  <c:v>0.47966530615894604</c:v>
                </c:pt>
                <c:pt idx="141">
                  <c:v>0.46552385100210741</c:v>
                </c:pt>
                <c:pt idx="142">
                  <c:v>0.45186641618378565</c:v>
                </c:pt>
                <c:pt idx="143">
                  <c:v>0.438674160769358</c:v>
                </c:pt>
                <c:pt idx="144">
                  <c:v>0.42592906489672172</c:v>
                </c:pt>
                <c:pt idx="145">
                  <c:v>0.41361389021084471</c:v>
                </c:pt>
                <c:pt idx="146">
                  <c:v>0.4017121423854616</c:v>
                </c:pt>
                <c:pt idx="147">
                  <c:v>0.39020803561237727</c:v>
                </c:pt>
                <c:pt idx="148">
                  <c:v>0.3790864589462114</c:v>
                </c:pt>
                <c:pt idx="149">
                  <c:v>0.36833294439934539</c:v>
                </c:pt>
                <c:pt idx="150">
                  <c:v>0.35793363668822642</c:v>
                </c:pt>
                <c:pt idx="151">
                  <c:v>0.34787526453824158</c:v>
                </c:pt>
                <c:pt idx="152">
                  <c:v>0.33814511345997228</c:v>
                </c:pt>
                <c:pt idx="153">
                  <c:v>0.32873099991490151</c:v>
                </c:pt>
                <c:pt idx="154">
                  <c:v>0.31962124679357895</c:v>
                </c:pt>
                <c:pt idx="155">
                  <c:v>0.3108046601338359</c:v>
                </c:pt>
                <c:pt idx="156">
                  <c:v>0.30227050701095159</c:v>
                </c:pt>
                <c:pt idx="157">
                  <c:v>0.29400849453571598</c:v>
                </c:pt>
                <c:pt idx="158">
                  <c:v>0.28600874990009406</c:v>
                </c:pt>
                <c:pt idx="159">
                  <c:v>0.27826180141374834</c:v>
                </c:pt>
                <c:pt idx="160">
                  <c:v>0.27075856047798685</c:v>
                </c:pt>
                <c:pt idx="161">
                  <c:v>0.2634903044468026</c:v>
                </c:pt>
                <c:pt idx="162">
                  <c:v>0.25644866032760338</c:v>
                </c:pt>
                <c:pt idx="163">
                  <c:v>0.24962558927694767</c:v>
                </c:pt>
                <c:pt idx="164">
                  <c:v>0.24301337184916771</c:v>
                </c:pt>
                <c:pt idx="165">
                  <c:v>0.23660459395818109</c:v>
                </c:pt>
                <c:pt idx="166">
                  <c:v>0.23039213351502949</c:v>
                </c:pt>
                <c:pt idx="167">
                  <c:v>0.22436914770582492</c:v>
                </c:pt>
                <c:pt idx="168">
                  <c:v>0.21852906087676452</c:v>
                </c:pt>
                <c:pt idx="169">
                  <c:v>0.21286555299474463</c:v>
                </c:pt>
                <c:pt idx="170">
                  <c:v>0.20737254865387567</c:v>
                </c:pt>
                <c:pt idx="171">
                  <c:v>0.20204420659984254</c:v>
                </c:pt>
                <c:pt idx="172">
                  <c:v>0.19687490974561192</c:v>
                </c:pt>
                <c:pt idx="173">
                  <c:v>0.19185925565345643</c:v>
                </c:pt>
                <c:pt idx="174">
                  <c:v>0.18699204745963319</c:v>
                </c:pt>
                <c:pt idx="175">
                  <c:v>0.18226828521935545</c:v>
                </c:pt>
                <c:pt idx="176">
                  <c:v>0.17768315765091308</c:v>
                </c:pt>
                <c:pt idx="177">
                  <c:v>0.17323203425894154</c:v>
                </c:pt>
                <c:pt idx="178">
                  <c:v>0.16891045781792646</c:v>
                </c:pt>
                <c:pt idx="179">
                  <c:v>0.16471413719804576</c:v>
                </c:pt>
                <c:pt idx="180">
                  <c:v>0.16063894051640609</c:v>
                </c:pt>
              </c:numCache>
            </c:numRef>
          </c:yVal>
          <c:smooth val="0"/>
        </c:ser>
        <c:dLbls>
          <c:showLegendKey val="0"/>
          <c:showVal val="0"/>
          <c:showCatName val="0"/>
          <c:showSerName val="0"/>
          <c:showPercent val="0"/>
          <c:showBubbleSize val="0"/>
        </c:dLbls>
        <c:axId val="83440768"/>
        <c:axId val="83442688"/>
      </c:scatterChart>
      <c:scatterChart>
        <c:scatterStyle val="lineMarker"/>
        <c:varyColors val="0"/>
        <c:ser>
          <c:idx val="0"/>
          <c:order val="1"/>
          <c:tx>
            <c:v>Beam Current</c:v>
          </c:tx>
          <c:spPr>
            <a:ln w="44450"/>
          </c:spPr>
          <c:marker>
            <c:symbol val="none"/>
          </c:marker>
          <c:xVal>
            <c:numRef>
              <c:f>'SR Power'!$A$4:$A$184</c:f>
              <c:numCache>
                <c:formatCode>0.000</c:formatCode>
                <c:ptCount val="181"/>
                <c:pt idx="0">
                  <c:v>3</c:v>
                </c:pt>
                <c:pt idx="1">
                  <c:v>3.05</c:v>
                </c:pt>
                <c:pt idx="2">
                  <c:v>3.0999999999999996</c:v>
                </c:pt>
                <c:pt idx="3">
                  <c:v>3.1499999999999995</c:v>
                </c:pt>
                <c:pt idx="4">
                  <c:v>3.1999999999999993</c:v>
                </c:pt>
                <c:pt idx="5">
                  <c:v>3.2499999999999991</c:v>
                </c:pt>
                <c:pt idx="6">
                  <c:v>3.2999999999999989</c:v>
                </c:pt>
                <c:pt idx="7">
                  <c:v>3.3499999999999988</c:v>
                </c:pt>
                <c:pt idx="8">
                  <c:v>3.3999999999999986</c:v>
                </c:pt>
                <c:pt idx="9">
                  <c:v>3.4499999999999984</c:v>
                </c:pt>
                <c:pt idx="10">
                  <c:v>3.4999999999999982</c:v>
                </c:pt>
                <c:pt idx="11">
                  <c:v>3.549999999999998</c:v>
                </c:pt>
                <c:pt idx="12">
                  <c:v>3.5999999999999979</c:v>
                </c:pt>
                <c:pt idx="13">
                  <c:v>3.6499999999999977</c:v>
                </c:pt>
                <c:pt idx="14">
                  <c:v>3.6999999999999975</c:v>
                </c:pt>
                <c:pt idx="15">
                  <c:v>3.7499999999999973</c:v>
                </c:pt>
                <c:pt idx="16">
                  <c:v>3.7999999999999972</c:v>
                </c:pt>
                <c:pt idx="17">
                  <c:v>3.849999999999997</c:v>
                </c:pt>
                <c:pt idx="18">
                  <c:v>3.8999999999999968</c:v>
                </c:pt>
                <c:pt idx="19">
                  <c:v>3.9499999999999966</c:v>
                </c:pt>
                <c:pt idx="20">
                  <c:v>3.9999999999999964</c:v>
                </c:pt>
                <c:pt idx="21">
                  <c:v>4.0499999999999963</c:v>
                </c:pt>
                <c:pt idx="22">
                  <c:v>4.0999999999999961</c:v>
                </c:pt>
                <c:pt idx="23">
                  <c:v>4.1499999999999959</c:v>
                </c:pt>
                <c:pt idx="24">
                  <c:v>4.1999999999999957</c:v>
                </c:pt>
                <c:pt idx="25">
                  <c:v>4.2499999999999956</c:v>
                </c:pt>
                <c:pt idx="26">
                  <c:v>4.2999999999999954</c:v>
                </c:pt>
                <c:pt idx="27">
                  <c:v>4.3499999999999952</c:v>
                </c:pt>
                <c:pt idx="28">
                  <c:v>4.399999999999995</c:v>
                </c:pt>
                <c:pt idx="29">
                  <c:v>4.4499999999999948</c:v>
                </c:pt>
                <c:pt idx="30">
                  <c:v>4.4999999999999947</c:v>
                </c:pt>
                <c:pt idx="31">
                  <c:v>4.5499999999999945</c:v>
                </c:pt>
                <c:pt idx="32">
                  <c:v>4.5999999999999943</c:v>
                </c:pt>
                <c:pt idx="33">
                  <c:v>4.6499999999999941</c:v>
                </c:pt>
                <c:pt idx="34">
                  <c:v>4.699999999999994</c:v>
                </c:pt>
                <c:pt idx="35">
                  <c:v>4.7499999999999938</c:v>
                </c:pt>
                <c:pt idx="36">
                  <c:v>4.7999999999999936</c:v>
                </c:pt>
                <c:pt idx="37">
                  <c:v>4.8499999999999934</c:v>
                </c:pt>
                <c:pt idx="38">
                  <c:v>4.8999999999999932</c:v>
                </c:pt>
                <c:pt idx="39">
                  <c:v>4.9499999999999931</c:v>
                </c:pt>
                <c:pt idx="40">
                  <c:v>4.9999999999999929</c:v>
                </c:pt>
                <c:pt idx="41">
                  <c:v>5.0499999999999927</c:v>
                </c:pt>
                <c:pt idx="42">
                  <c:v>5.0999999999999925</c:v>
                </c:pt>
                <c:pt idx="43">
                  <c:v>5.1499999999999924</c:v>
                </c:pt>
                <c:pt idx="44">
                  <c:v>5.1999999999999922</c:v>
                </c:pt>
                <c:pt idx="45">
                  <c:v>5.249999999999992</c:v>
                </c:pt>
                <c:pt idx="46">
                  <c:v>5.2999999999999918</c:v>
                </c:pt>
                <c:pt idx="47">
                  <c:v>5.3499999999999917</c:v>
                </c:pt>
                <c:pt idx="48">
                  <c:v>5.3999999999999915</c:v>
                </c:pt>
                <c:pt idx="49">
                  <c:v>5.4499999999999913</c:v>
                </c:pt>
                <c:pt idx="50">
                  <c:v>5.4999999999999911</c:v>
                </c:pt>
                <c:pt idx="51">
                  <c:v>5.5499999999999909</c:v>
                </c:pt>
                <c:pt idx="52">
                  <c:v>5.5999999999999908</c:v>
                </c:pt>
                <c:pt idx="53">
                  <c:v>5.6499999999999906</c:v>
                </c:pt>
                <c:pt idx="54">
                  <c:v>5.6999999999999904</c:v>
                </c:pt>
                <c:pt idx="55">
                  <c:v>5.7499999999999902</c:v>
                </c:pt>
                <c:pt idx="56">
                  <c:v>5.7999999999999901</c:v>
                </c:pt>
                <c:pt idx="57">
                  <c:v>5.8499999999999899</c:v>
                </c:pt>
                <c:pt idx="58">
                  <c:v>5.8999999999999897</c:v>
                </c:pt>
                <c:pt idx="59">
                  <c:v>5.9499999999999895</c:v>
                </c:pt>
                <c:pt idx="60">
                  <c:v>5.9999999999999893</c:v>
                </c:pt>
                <c:pt idx="61">
                  <c:v>6.0499999999999892</c:v>
                </c:pt>
                <c:pt idx="62">
                  <c:v>6.099999999999989</c:v>
                </c:pt>
                <c:pt idx="63">
                  <c:v>6.1499999999999888</c:v>
                </c:pt>
                <c:pt idx="64">
                  <c:v>6.1999999999999886</c:v>
                </c:pt>
                <c:pt idx="65">
                  <c:v>6.2499999999999885</c:v>
                </c:pt>
                <c:pt idx="66">
                  <c:v>6.2999999999999883</c:v>
                </c:pt>
                <c:pt idx="67">
                  <c:v>6.3499999999999881</c:v>
                </c:pt>
                <c:pt idx="68">
                  <c:v>6.3999999999999879</c:v>
                </c:pt>
                <c:pt idx="69">
                  <c:v>6.4499999999999877</c:v>
                </c:pt>
                <c:pt idx="70">
                  <c:v>6.4999999999999876</c:v>
                </c:pt>
                <c:pt idx="71">
                  <c:v>6.5499999999999874</c:v>
                </c:pt>
                <c:pt idx="72">
                  <c:v>6.5999999999999872</c:v>
                </c:pt>
                <c:pt idx="73">
                  <c:v>6.649999999999987</c:v>
                </c:pt>
                <c:pt idx="74">
                  <c:v>6.6999999999999869</c:v>
                </c:pt>
                <c:pt idx="75">
                  <c:v>6.7499999999999867</c:v>
                </c:pt>
                <c:pt idx="76">
                  <c:v>6.7999999999999865</c:v>
                </c:pt>
                <c:pt idx="77">
                  <c:v>6.8499999999999863</c:v>
                </c:pt>
                <c:pt idx="78">
                  <c:v>6.8999999999999861</c:v>
                </c:pt>
                <c:pt idx="79">
                  <c:v>6.949999999999986</c:v>
                </c:pt>
                <c:pt idx="80">
                  <c:v>6.9999999999999858</c:v>
                </c:pt>
                <c:pt idx="81">
                  <c:v>7.0499999999999856</c:v>
                </c:pt>
                <c:pt idx="82">
                  <c:v>7.0999999999999854</c:v>
                </c:pt>
                <c:pt idx="83">
                  <c:v>7.1499999999999853</c:v>
                </c:pt>
                <c:pt idx="84">
                  <c:v>7.1999999999999851</c:v>
                </c:pt>
                <c:pt idx="85">
                  <c:v>7.2499999999999849</c:v>
                </c:pt>
                <c:pt idx="86">
                  <c:v>7.2999999999999847</c:v>
                </c:pt>
                <c:pt idx="87">
                  <c:v>7.3499999999999845</c:v>
                </c:pt>
                <c:pt idx="88">
                  <c:v>7.3999999999999844</c:v>
                </c:pt>
                <c:pt idx="89">
                  <c:v>7.4499999999999842</c:v>
                </c:pt>
                <c:pt idx="90">
                  <c:v>7.499999999999984</c:v>
                </c:pt>
                <c:pt idx="91">
                  <c:v>7.5499999999999838</c:v>
                </c:pt>
                <c:pt idx="92">
                  <c:v>7.5999999999999837</c:v>
                </c:pt>
                <c:pt idx="93">
                  <c:v>7.6499999999999835</c:v>
                </c:pt>
                <c:pt idx="94">
                  <c:v>7.6999999999999833</c:v>
                </c:pt>
                <c:pt idx="95">
                  <c:v>7.7499999999999831</c:v>
                </c:pt>
                <c:pt idx="96">
                  <c:v>7.7999999999999829</c:v>
                </c:pt>
                <c:pt idx="97">
                  <c:v>7.8499999999999828</c:v>
                </c:pt>
                <c:pt idx="98">
                  <c:v>7.8999999999999826</c:v>
                </c:pt>
                <c:pt idx="99">
                  <c:v>7.9499999999999824</c:v>
                </c:pt>
                <c:pt idx="100">
                  <c:v>7.9999999999999822</c:v>
                </c:pt>
                <c:pt idx="101">
                  <c:v>8.0499999999999829</c:v>
                </c:pt>
                <c:pt idx="102">
                  <c:v>8.0999999999999837</c:v>
                </c:pt>
                <c:pt idx="103">
                  <c:v>8.1499999999999844</c:v>
                </c:pt>
                <c:pt idx="104">
                  <c:v>8.1999999999999851</c:v>
                </c:pt>
                <c:pt idx="105">
                  <c:v>8.2499999999999858</c:v>
                </c:pt>
                <c:pt idx="106">
                  <c:v>8.2999999999999865</c:v>
                </c:pt>
                <c:pt idx="107">
                  <c:v>8.3499999999999872</c:v>
                </c:pt>
                <c:pt idx="108">
                  <c:v>8.3999999999999879</c:v>
                </c:pt>
                <c:pt idx="109">
                  <c:v>8.4499999999999886</c:v>
                </c:pt>
                <c:pt idx="110">
                  <c:v>8.4999999999999893</c:v>
                </c:pt>
                <c:pt idx="111">
                  <c:v>8.5499999999999901</c:v>
                </c:pt>
                <c:pt idx="112">
                  <c:v>8.5999999999999908</c:v>
                </c:pt>
                <c:pt idx="113">
                  <c:v>8.6499999999999915</c:v>
                </c:pt>
                <c:pt idx="114">
                  <c:v>8.6999999999999922</c:v>
                </c:pt>
                <c:pt idx="115">
                  <c:v>8.7499999999999929</c:v>
                </c:pt>
                <c:pt idx="116">
                  <c:v>8.7999999999999936</c:v>
                </c:pt>
                <c:pt idx="117">
                  <c:v>8.8499999999999943</c:v>
                </c:pt>
                <c:pt idx="118">
                  <c:v>8.899999999999995</c:v>
                </c:pt>
                <c:pt idx="119">
                  <c:v>8.9499999999999957</c:v>
                </c:pt>
                <c:pt idx="120">
                  <c:v>8.9999999999999964</c:v>
                </c:pt>
                <c:pt idx="121">
                  <c:v>9.0499999999999972</c:v>
                </c:pt>
                <c:pt idx="122">
                  <c:v>9.0999999999999979</c:v>
                </c:pt>
                <c:pt idx="123">
                  <c:v>9.1499999999999986</c:v>
                </c:pt>
                <c:pt idx="124">
                  <c:v>9.1999999999999993</c:v>
                </c:pt>
                <c:pt idx="125">
                  <c:v>9.25</c:v>
                </c:pt>
                <c:pt idx="126">
                  <c:v>9.3000000000000007</c:v>
                </c:pt>
                <c:pt idx="127">
                  <c:v>9.3500000000000014</c:v>
                </c:pt>
                <c:pt idx="128">
                  <c:v>9.4000000000000021</c:v>
                </c:pt>
                <c:pt idx="129">
                  <c:v>9.4500000000000028</c:v>
                </c:pt>
                <c:pt idx="130">
                  <c:v>9.5000000000000036</c:v>
                </c:pt>
                <c:pt idx="131">
                  <c:v>9.5500000000000043</c:v>
                </c:pt>
                <c:pt idx="132">
                  <c:v>9.600000000000005</c:v>
                </c:pt>
                <c:pt idx="133">
                  <c:v>9.6500000000000057</c:v>
                </c:pt>
                <c:pt idx="134">
                  <c:v>9.7000000000000064</c:v>
                </c:pt>
                <c:pt idx="135">
                  <c:v>9.7500000000000071</c:v>
                </c:pt>
                <c:pt idx="136">
                  <c:v>9.8000000000000078</c:v>
                </c:pt>
                <c:pt idx="137">
                  <c:v>9.8500000000000085</c:v>
                </c:pt>
                <c:pt idx="138">
                  <c:v>9.9000000000000092</c:v>
                </c:pt>
                <c:pt idx="139">
                  <c:v>9.9500000000000099</c:v>
                </c:pt>
                <c:pt idx="140">
                  <c:v>10.000000000000011</c:v>
                </c:pt>
                <c:pt idx="141">
                  <c:v>10.050000000000011</c:v>
                </c:pt>
                <c:pt idx="142">
                  <c:v>10.100000000000012</c:v>
                </c:pt>
                <c:pt idx="143">
                  <c:v>10.150000000000013</c:v>
                </c:pt>
                <c:pt idx="144">
                  <c:v>10.200000000000014</c:v>
                </c:pt>
                <c:pt idx="145">
                  <c:v>10.250000000000014</c:v>
                </c:pt>
                <c:pt idx="146">
                  <c:v>10.300000000000015</c:v>
                </c:pt>
                <c:pt idx="147">
                  <c:v>10.350000000000016</c:v>
                </c:pt>
                <c:pt idx="148">
                  <c:v>10.400000000000016</c:v>
                </c:pt>
                <c:pt idx="149">
                  <c:v>10.450000000000017</c:v>
                </c:pt>
                <c:pt idx="150">
                  <c:v>10.500000000000018</c:v>
                </c:pt>
                <c:pt idx="151">
                  <c:v>10.550000000000018</c:v>
                </c:pt>
                <c:pt idx="152">
                  <c:v>10.600000000000019</c:v>
                </c:pt>
                <c:pt idx="153">
                  <c:v>10.65000000000002</c:v>
                </c:pt>
                <c:pt idx="154">
                  <c:v>10.700000000000021</c:v>
                </c:pt>
                <c:pt idx="155">
                  <c:v>10.750000000000021</c:v>
                </c:pt>
                <c:pt idx="156">
                  <c:v>10.800000000000022</c:v>
                </c:pt>
                <c:pt idx="157">
                  <c:v>10.850000000000023</c:v>
                </c:pt>
                <c:pt idx="158">
                  <c:v>10.900000000000023</c:v>
                </c:pt>
                <c:pt idx="159">
                  <c:v>10.950000000000024</c:v>
                </c:pt>
                <c:pt idx="160">
                  <c:v>11.000000000000025</c:v>
                </c:pt>
                <c:pt idx="161">
                  <c:v>11.050000000000026</c:v>
                </c:pt>
                <c:pt idx="162">
                  <c:v>11.100000000000026</c:v>
                </c:pt>
                <c:pt idx="163">
                  <c:v>11.150000000000027</c:v>
                </c:pt>
                <c:pt idx="164">
                  <c:v>11.200000000000028</c:v>
                </c:pt>
                <c:pt idx="165">
                  <c:v>11.250000000000028</c:v>
                </c:pt>
                <c:pt idx="166">
                  <c:v>11.300000000000029</c:v>
                </c:pt>
                <c:pt idx="167">
                  <c:v>11.35000000000003</c:v>
                </c:pt>
                <c:pt idx="168">
                  <c:v>11.400000000000031</c:v>
                </c:pt>
                <c:pt idx="169">
                  <c:v>11.450000000000031</c:v>
                </c:pt>
                <c:pt idx="170">
                  <c:v>11.500000000000032</c:v>
                </c:pt>
                <c:pt idx="171">
                  <c:v>11.550000000000033</c:v>
                </c:pt>
                <c:pt idx="172">
                  <c:v>11.600000000000033</c:v>
                </c:pt>
                <c:pt idx="173">
                  <c:v>11.650000000000034</c:v>
                </c:pt>
                <c:pt idx="174">
                  <c:v>11.700000000000035</c:v>
                </c:pt>
                <c:pt idx="175">
                  <c:v>11.750000000000036</c:v>
                </c:pt>
                <c:pt idx="176">
                  <c:v>11.800000000000036</c:v>
                </c:pt>
                <c:pt idx="177">
                  <c:v>11.850000000000037</c:v>
                </c:pt>
                <c:pt idx="178">
                  <c:v>11.900000000000038</c:v>
                </c:pt>
                <c:pt idx="179">
                  <c:v>11.950000000000038</c:v>
                </c:pt>
                <c:pt idx="180">
                  <c:v>12.000000000000039</c:v>
                </c:pt>
              </c:numCache>
            </c:numRef>
          </c:xVal>
          <c:yVal>
            <c:numRef>
              <c:f>'SR Power'!$M$4:$M$184</c:f>
              <c:numCache>
                <c:formatCode>0.000</c:formatCode>
                <c:ptCount val="181"/>
                <c:pt idx="0">
                  <c:v>1.9441389171240608</c:v>
                </c:pt>
                <c:pt idx="1">
                  <c:v>2.1116357429793249</c:v>
                </c:pt>
                <c:pt idx="2">
                  <c:v>2.2904831625469284</c:v>
                </c:pt>
                <c:pt idx="3">
                  <c:v>2.4812485324459148</c:v>
                </c:pt>
                <c:pt idx="4">
                  <c:v>2.6845178080697245</c:v>
                </c:pt>
                <c:pt idx="5">
                  <c:v>2.9008958435565368</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pt idx="25">
                  <c:v>3</c:v>
                </c:pt>
                <c:pt idx="26">
                  <c:v>3</c:v>
                </c:pt>
                <c:pt idx="27">
                  <c:v>3</c:v>
                </c:pt>
                <c:pt idx="28">
                  <c:v>3</c:v>
                </c:pt>
                <c:pt idx="29">
                  <c:v>3</c:v>
                </c:pt>
                <c:pt idx="30">
                  <c:v>3</c:v>
                </c:pt>
                <c:pt idx="31">
                  <c:v>3</c:v>
                </c:pt>
                <c:pt idx="32">
                  <c:v>3</c:v>
                </c:pt>
                <c:pt idx="33">
                  <c:v>3</c:v>
                </c:pt>
                <c:pt idx="34">
                  <c:v>3</c:v>
                </c:pt>
                <c:pt idx="35">
                  <c:v>3</c:v>
                </c:pt>
                <c:pt idx="36">
                  <c:v>3</c:v>
                </c:pt>
                <c:pt idx="37">
                  <c:v>3</c:v>
                </c:pt>
                <c:pt idx="38">
                  <c:v>3</c:v>
                </c:pt>
                <c:pt idx="39">
                  <c:v>3</c:v>
                </c:pt>
                <c:pt idx="40">
                  <c:v>3</c:v>
                </c:pt>
                <c:pt idx="41">
                  <c:v>3</c:v>
                </c:pt>
                <c:pt idx="42">
                  <c:v>3</c:v>
                </c:pt>
                <c:pt idx="43">
                  <c:v>3</c:v>
                </c:pt>
                <c:pt idx="44">
                  <c:v>3</c:v>
                </c:pt>
                <c:pt idx="45">
                  <c:v>3</c:v>
                </c:pt>
                <c:pt idx="46">
                  <c:v>3</c:v>
                </c:pt>
                <c:pt idx="47">
                  <c:v>3</c:v>
                </c:pt>
                <c:pt idx="48">
                  <c:v>3</c:v>
                </c:pt>
                <c:pt idx="49">
                  <c:v>3</c:v>
                </c:pt>
                <c:pt idx="50">
                  <c:v>3</c:v>
                </c:pt>
                <c:pt idx="51">
                  <c:v>3</c:v>
                </c:pt>
                <c:pt idx="52">
                  <c:v>3</c:v>
                </c:pt>
                <c:pt idx="53">
                  <c:v>3</c:v>
                </c:pt>
                <c:pt idx="54">
                  <c:v>3</c:v>
                </c:pt>
                <c:pt idx="55">
                  <c:v>3</c:v>
                </c:pt>
                <c:pt idx="56">
                  <c:v>3</c:v>
                </c:pt>
                <c:pt idx="57">
                  <c:v>3</c:v>
                </c:pt>
                <c:pt idx="58">
                  <c:v>3</c:v>
                </c:pt>
                <c:pt idx="59">
                  <c:v>3</c:v>
                </c:pt>
                <c:pt idx="60">
                  <c:v>3</c:v>
                </c:pt>
                <c:pt idx="61">
                  <c:v>3</c:v>
                </c:pt>
                <c:pt idx="62">
                  <c:v>3</c:v>
                </c:pt>
                <c:pt idx="63">
                  <c:v>3</c:v>
                </c:pt>
                <c:pt idx="64">
                  <c:v>3</c:v>
                </c:pt>
                <c:pt idx="65">
                  <c:v>3</c:v>
                </c:pt>
                <c:pt idx="66">
                  <c:v>3</c:v>
                </c:pt>
                <c:pt idx="67">
                  <c:v>3</c:v>
                </c:pt>
                <c:pt idx="68">
                  <c:v>3</c:v>
                </c:pt>
                <c:pt idx="69">
                  <c:v>3</c:v>
                </c:pt>
                <c:pt idx="70">
                  <c:v>3</c:v>
                </c:pt>
                <c:pt idx="71">
                  <c:v>3</c:v>
                </c:pt>
                <c:pt idx="72">
                  <c:v>3</c:v>
                </c:pt>
                <c:pt idx="73">
                  <c:v>3</c:v>
                </c:pt>
                <c:pt idx="74">
                  <c:v>3</c:v>
                </c:pt>
                <c:pt idx="75">
                  <c:v>3</c:v>
                </c:pt>
                <c:pt idx="76">
                  <c:v>3</c:v>
                </c:pt>
                <c:pt idx="77">
                  <c:v>3</c:v>
                </c:pt>
                <c:pt idx="78">
                  <c:v>3</c:v>
                </c:pt>
                <c:pt idx="79">
                  <c:v>3</c:v>
                </c:pt>
                <c:pt idx="80">
                  <c:v>2.9488465300434319</c:v>
                </c:pt>
                <c:pt idx="81">
                  <c:v>2.866077058152678</c:v>
                </c:pt>
                <c:pt idx="82">
                  <c:v>2.7861913261992703</c:v>
                </c:pt>
                <c:pt idx="83">
                  <c:v>2.7090696043644735</c:v>
                </c:pt>
                <c:pt idx="84">
                  <c:v>2.6345979224694376</c:v>
                </c:pt>
                <c:pt idx="85">
                  <c:v>2.5626677554895099</c:v>
                </c:pt>
                <c:pt idx="86">
                  <c:v>2.4931757282552396</c:v>
                </c:pt>
                <c:pt idx="87">
                  <c:v>2.4260233380481853</c:v>
                </c:pt>
                <c:pt idx="88">
                  <c:v>2.3611166938947226</c:v>
                </c:pt>
                <c:pt idx="89">
                  <c:v>2.2983662714484763</c:v>
                </c:pt>
                <c:pt idx="90">
                  <c:v>2.2376866824325634</c:v>
                </c:pt>
                <c:pt idx="91">
                  <c:v>2.1789964576870164</c:v>
                </c:pt>
                <c:pt idx="92">
                  <c:v>2.1222178429351497</c:v>
                </c:pt>
                <c:pt idx="93">
                  <c:v>2.0672766064457688</c:v>
                </c:pt>
                <c:pt idx="94">
                  <c:v>2.0141018578262644</c:v>
                </c:pt>
                <c:pt idx="95">
                  <c:v>1.9626258772354686</c:v>
                </c:pt>
                <c:pt idx="96">
                  <c:v>1.9127839543547596</c:v>
                </c:pt>
                <c:pt idx="97">
                  <c:v>1.8645142365018266</c:v>
                </c:pt>
                <c:pt idx="98">
                  <c:v>1.817757585313952</c:v>
                </c:pt>
                <c:pt idx="99">
                  <c:v>1.7724574414669425</c:v>
                </c:pt>
                <c:pt idx="100">
                  <c:v>1.728559696932199</c:v>
                </c:pt>
                <c:pt idx="101">
                  <c:v>1.6860125743080869</c:v>
                </c:pt>
                <c:pt idx="102">
                  <c:v>1.6447665127929907</c:v>
                </c:pt>
                <c:pt idx="103">
                  <c:v>1.6047740603963165</c:v>
                </c:pt>
                <c:pt idx="104">
                  <c:v>1.565989772010592</c:v>
                </c:pt>
                <c:pt idx="105">
                  <c:v>1.5283701129926646</c:v>
                </c:pt>
                <c:pt idx="106">
                  <c:v>1.4918733679251461</c:v>
                </c:pt>
                <c:pt idx="107">
                  <c:v>1.4564595542506844</c:v>
                </c:pt>
                <c:pt idx="108">
                  <c:v>1.4220903404916212</c:v>
                </c:pt>
                <c:pt idx="109">
                  <c:v>1.3887289687861124</c:v>
                </c:pt>
                <c:pt idx="110">
                  <c:v>1.3563401814890645</c:v>
                </c:pt>
                <c:pt idx="111">
                  <c:v>1.3248901516022467</c:v>
                </c:pt>
                <c:pt idx="112">
                  <c:v>1.2943464168129144</c:v>
                </c:pt>
                <c:pt idx="113">
                  <c:v>1.2646778169341601</c:v>
                </c:pt>
                <c:pt idx="114">
                  <c:v>1.2358544345531912</c:v>
                </c:pt>
                <c:pt idx="115">
                  <c:v>1.2078475387057843</c:v>
                </c:pt>
                <c:pt idx="116">
                  <c:v>1.1806295314064528</c:v>
                </c:pt>
                <c:pt idx="117">
                  <c:v>1.1541738968743638</c:v>
                </c:pt>
                <c:pt idx="118">
                  <c:v>1.1284551533048111</c:v>
                </c:pt>
                <c:pt idx="119">
                  <c:v>1.1034488070452597</c:v>
                </c:pt>
                <c:pt idx="120">
                  <c:v>1.079131309043474</c:v>
                </c:pt>
                <c:pt idx="121">
                  <c:v>1.0554800134432345</c:v>
                </c:pt>
                <c:pt idx="122">
                  <c:v>1.0324731382106405</c:v>
                </c:pt>
                <c:pt idx="123">
                  <c:v>1.0100897276809271</c:v>
                </c:pt>
                <c:pt idx="124">
                  <c:v>0.98830961692228569</c:v>
                </c:pt>
                <c:pt idx="125">
                  <c:v>0.96711339781926997</c:v>
                </c:pt>
                <c:pt idx="126">
                  <c:v>0.94648238678407171</c:v>
                </c:pt>
                <c:pt idx="127">
                  <c:v>0.92639859400932745</c:v>
                </c:pt>
                <c:pt idx="128">
                  <c:v>0.9068446941811128</c:v>
                </c:pt>
                <c:pt idx="129">
                  <c:v>0.88780399857546743</c:v>
                </c:pt>
                <c:pt idx="130">
                  <c:v>0.86926042846622886</c:v>
                </c:pt>
                <c:pt idx="131">
                  <c:v>0.85119848977604706</c:v>
                </c:pt>
                <c:pt idx="132">
                  <c:v>0.83360324890633641</c:v>
                </c:pt>
                <c:pt idx="133">
                  <c:v>0.81646030968557037</c:v>
                </c:pt>
                <c:pt idx="134">
                  <c:v>0.79975579137869734</c:v>
                </c:pt>
                <c:pt idx="135">
                  <c:v>0.78347630770370003</c:v>
                </c:pt>
                <c:pt idx="136">
                  <c:v>0.76760894680430014</c:v>
                </c:pt>
                <c:pt idx="137">
                  <c:v>0.75214125213063487</c:v>
                </c:pt>
                <c:pt idx="138">
                  <c:v>0.73706120418241117</c:v>
                </c:pt>
                <c:pt idx="139">
                  <c:v>0.72235720307151752</c:v>
                </c:pt>
                <c:pt idx="140">
                  <c:v>0.70801805186341904</c:v>
                </c:pt>
                <c:pt idx="141">
                  <c:v>0.6940329406589012</c:v>
                </c:pt>
                <c:pt idx="142">
                  <c:v>0.68039143137976099</c:v>
                </c:pt>
                <c:pt idx="143">
                  <c:v>0.66708344322404078</c:v>
                </c:pt>
                <c:pt idx="144">
                  <c:v>0.6540992387582224</c:v>
                </c:pt>
                <c:pt idx="145">
                  <c:v>0.64142941061553038</c:v>
                </c:pt>
                <c:pt idx="146">
                  <c:v>0.62906486877114542</c:v>
                </c:pt>
                <c:pt idx="147">
                  <c:v>0.61699682836666037</c:v>
                </c:pt>
                <c:pt idx="148">
                  <c:v>0.60521679805755102</c:v>
                </c:pt>
                <c:pt idx="149">
                  <c:v>0.59371656885883772</c:v>
                </c:pt>
                <c:pt idx="150">
                  <c:v>0.58248820346536079</c:v>
                </c:pt>
                <c:pt idx="151">
                  <c:v>0.57152402602435681</c:v>
                </c:pt>
                <c:pt idx="152">
                  <c:v>0.56081661233914093</c:v>
                </c:pt>
                <c:pt idx="153">
                  <c:v>0.55035878048379816</c:v>
                </c:pt>
                <c:pt idx="154">
                  <c:v>0.54014358180981714</c:v>
                </c:pt>
                <c:pt idx="155">
                  <c:v>0.53016429232656326</c:v>
                </c:pt>
                <c:pt idx="156">
                  <c:v>0.5204144044383987</c:v>
                </c:pt>
                <c:pt idx="157">
                  <c:v>0.51088761902213531</c:v>
                </c:pt>
                <c:pt idx="158">
                  <c:v>0.50157783782931009</c:v>
                </c:pt>
                <c:pt idx="159">
                  <c:v>0.49247915619855737</c:v>
                </c:pt>
                <c:pt idx="160">
                  <c:v>0.48358585606407756</c:v>
                </c:pt>
                <c:pt idx="161">
                  <c:v>0.47489239924689103</c:v>
                </c:pt>
                <c:pt idx="162">
                  <c:v>0.4663934210162331</c:v>
                </c:pt>
                <c:pt idx="163">
                  <c:v>0.45808372390905316</c:v>
                </c:pt>
                <c:pt idx="164">
                  <c:v>0.44995827179616976</c:v>
                </c:pt>
                <c:pt idx="165">
                  <c:v>0.44201218418420185</c:v>
                </c:pt>
                <c:pt idx="166">
                  <c:v>0.4342407307429007</c:v>
                </c:pt>
                <c:pt idx="167">
                  <c:v>0.42663932604802901</c:v>
                </c:pt>
                <c:pt idx="168">
                  <c:v>0.41920352453039195</c:v>
                </c:pt>
                <c:pt idx="169">
                  <c:v>0.41192901562207307</c:v>
                </c:pt>
                <c:pt idx="170">
                  <c:v>0.40481161909136359</c:v>
                </c:pt>
                <c:pt idx="171">
                  <c:v>0.39784728055826646</c:v>
                </c:pt>
                <c:pt idx="172">
                  <c:v>0.39103206718283973</c:v>
                </c:pt>
                <c:pt idx="173">
                  <c:v>0.38436216351901487</c:v>
                </c:pt>
                <c:pt idx="174">
                  <c:v>0.37783386752685821</c:v>
                </c:pt>
                <c:pt idx="175">
                  <c:v>0.37144358673657946</c:v>
                </c:pt>
                <c:pt idx="176">
                  <c:v>0.36518783455789877</c:v>
                </c:pt>
                <c:pt idx="177">
                  <c:v>0.35906322672867441</c:v>
                </c:pt>
                <c:pt idx="178">
                  <c:v>0.35306647789698042</c:v>
                </c:pt>
                <c:pt idx="179">
                  <c:v>0.34719439833108529</c:v>
                </c:pt>
                <c:pt idx="180">
                  <c:v>0.34144389075203185</c:v>
                </c:pt>
              </c:numCache>
            </c:numRef>
          </c:yVal>
          <c:smooth val="0"/>
        </c:ser>
        <c:dLbls>
          <c:showLegendKey val="0"/>
          <c:showVal val="0"/>
          <c:showCatName val="0"/>
          <c:showSerName val="0"/>
          <c:showPercent val="0"/>
          <c:showBubbleSize val="0"/>
        </c:dLbls>
        <c:axId val="83450880"/>
        <c:axId val="83448960"/>
      </c:scatterChart>
      <c:valAx>
        <c:axId val="83440768"/>
        <c:scaling>
          <c:orientation val="minMax"/>
          <c:max val="12"/>
          <c:min val="3"/>
        </c:scaling>
        <c:delete val="0"/>
        <c:axPos val="b"/>
        <c:title>
          <c:tx>
            <c:rich>
              <a:bodyPr/>
              <a:lstStyle/>
              <a:p>
                <a:pPr>
                  <a:defRPr sz="1400">
                    <a:latin typeface="Times New Roman" panose="02020603050405020304" pitchFamily="18" charset="0"/>
                    <a:cs typeface="Times New Roman" panose="02020603050405020304" pitchFamily="18" charset="0"/>
                  </a:defRPr>
                </a:pPr>
                <a:r>
                  <a:rPr lang="en-US" sz="1400">
                    <a:latin typeface="Times New Roman" panose="02020603050405020304" pitchFamily="18" charset="0"/>
                    <a:cs typeface="Times New Roman" panose="02020603050405020304" pitchFamily="18" charset="0"/>
                  </a:rPr>
                  <a:t>Energy (GeV)</a:t>
                </a:r>
              </a:p>
            </c:rich>
          </c:tx>
          <c:layout/>
          <c:overlay val="0"/>
        </c:title>
        <c:numFmt formatCode="0" sourceLinked="0"/>
        <c:majorTickMark val="out"/>
        <c:minorTickMark val="none"/>
        <c:tickLblPos val="nextTo"/>
        <c:txPr>
          <a:bodyPr/>
          <a:lstStyle/>
          <a:p>
            <a:pPr>
              <a:defRPr sz="1200" b="1">
                <a:latin typeface="Times New Roman" panose="02020603050405020304" pitchFamily="18" charset="0"/>
                <a:cs typeface="Times New Roman" panose="02020603050405020304" pitchFamily="18" charset="0"/>
              </a:defRPr>
            </a:pPr>
            <a:endParaRPr lang="en-US"/>
          </a:p>
        </c:txPr>
        <c:crossAx val="83442688"/>
        <c:crosses val="autoZero"/>
        <c:crossBetween val="midCat"/>
        <c:majorUnit val="1"/>
        <c:minorUnit val="1"/>
      </c:valAx>
      <c:valAx>
        <c:axId val="83442688"/>
        <c:scaling>
          <c:orientation val="minMax"/>
          <c:min val="0"/>
        </c:scaling>
        <c:delete val="0"/>
        <c:axPos val="l"/>
        <c:title>
          <c:tx>
            <c:rich>
              <a:bodyPr rot="-5400000" vert="horz"/>
              <a:lstStyle/>
              <a:p>
                <a:pPr>
                  <a:defRPr/>
                </a:pPr>
                <a:r>
                  <a:rPr lang="en-US" sz="1400" dirty="0" smtClean="0">
                    <a:latin typeface="Times New Roman" panose="02020603050405020304" pitchFamily="18" charset="0"/>
                    <a:cs typeface="Times New Roman" panose="02020603050405020304" pitchFamily="18" charset="0"/>
                  </a:rPr>
                  <a:t>Initial Injection Time </a:t>
                </a:r>
                <a:r>
                  <a:rPr lang="en-US" sz="1400" dirty="0">
                    <a:latin typeface="Times New Roman" panose="02020603050405020304" pitchFamily="18" charset="0"/>
                    <a:cs typeface="Times New Roman" panose="02020603050405020304" pitchFamily="18" charset="0"/>
                  </a:rPr>
                  <a:t>(</a:t>
                </a:r>
                <a:r>
                  <a:rPr lang="en-US" sz="1400" dirty="0">
                    <a:solidFill>
                      <a:srgbClr val="FF0000"/>
                    </a:solidFill>
                    <a:latin typeface="Times New Roman" panose="02020603050405020304" pitchFamily="18" charset="0"/>
                    <a:cs typeface="Times New Roman" panose="02020603050405020304" pitchFamily="18" charset="0"/>
                  </a:rPr>
                  <a:t>min</a:t>
                </a:r>
                <a:r>
                  <a:rPr lang="en-US" sz="1400" dirty="0">
                    <a:latin typeface="Times New Roman" panose="02020603050405020304" pitchFamily="18" charset="0"/>
                    <a:cs typeface="Times New Roman" panose="02020603050405020304" pitchFamily="18" charset="0"/>
                  </a:rPr>
                  <a:t>)</a:t>
                </a:r>
              </a:p>
            </c:rich>
          </c:tx>
          <c:layout/>
          <c:overlay val="0"/>
        </c:title>
        <c:numFmt formatCode="0" sourceLinked="0"/>
        <c:majorTickMark val="out"/>
        <c:minorTickMark val="none"/>
        <c:tickLblPos val="nextTo"/>
        <c:txPr>
          <a:bodyPr/>
          <a:lstStyle/>
          <a:p>
            <a:pPr>
              <a:defRPr sz="1200" b="1">
                <a:latin typeface="Times New Roman" panose="02020603050405020304" pitchFamily="18" charset="0"/>
                <a:cs typeface="Times New Roman" panose="02020603050405020304" pitchFamily="18" charset="0"/>
              </a:defRPr>
            </a:pPr>
            <a:endParaRPr lang="en-US"/>
          </a:p>
        </c:txPr>
        <c:crossAx val="83440768"/>
        <c:crosses val="autoZero"/>
        <c:crossBetween val="midCat"/>
        <c:majorUnit val="2"/>
        <c:minorUnit val="0.4"/>
      </c:valAx>
      <c:valAx>
        <c:axId val="83448960"/>
        <c:scaling>
          <c:orientation val="minMax"/>
        </c:scaling>
        <c:delete val="0"/>
        <c:axPos val="r"/>
        <c:title>
          <c:tx>
            <c:rich>
              <a:bodyPr rot="-5400000" vert="horz"/>
              <a:lstStyle/>
              <a:p>
                <a:pPr>
                  <a:defRPr sz="1400"/>
                </a:pPr>
                <a:r>
                  <a:rPr lang="en-US" sz="1400">
                    <a:latin typeface="Times New Roman" panose="02020603050405020304" pitchFamily="18" charset="0"/>
                    <a:cs typeface="Times New Roman" panose="02020603050405020304" pitchFamily="18" charset="0"/>
                  </a:rPr>
                  <a:t>Beam Current (A)</a:t>
                </a:r>
              </a:p>
            </c:rich>
          </c:tx>
          <c:layout>
            <c:manualLayout>
              <c:xMode val="edge"/>
              <c:yMode val="edge"/>
              <c:x val="0.93227520171089728"/>
              <c:y val="0.20351881464688379"/>
            </c:manualLayout>
          </c:layout>
          <c:overlay val="0"/>
        </c:title>
        <c:numFmt formatCode="0.0" sourceLinked="0"/>
        <c:majorTickMark val="out"/>
        <c:minorTickMark val="none"/>
        <c:tickLblPos val="nextTo"/>
        <c:txPr>
          <a:bodyPr/>
          <a:lstStyle/>
          <a:p>
            <a:pPr>
              <a:defRPr sz="1200" b="1">
                <a:latin typeface="Times New Roman" panose="02020603050405020304" pitchFamily="18" charset="0"/>
                <a:cs typeface="Times New Roman" panose="02020603050405020304" pitchFamily="18" charset="0"/>
              </a:defRPr>
            </a:pPr>
            <a:endParaRPr lang="en-US"/>
          </a:p>
        </c:txPr>
        <c:crossAx val="83450880"/>
        <c:crosses val="max"/>
        <c:crossBetween val="midCat"/>
      </c:valAx>
      <c:valAx>
        <c:axId val="83450880"/>
        <c:scaling>
          <c:orientation val="minMax"/>
        </c:scaling>
        <c:delete val="1"/>
        <c:axPos val="b"/>
        <c:numFmt formatCode="0.000" sourceLinked="1"/>
        <c:majorTickMark val="out"/>
        <c:minorTickMark val="none"/>
        <c:tickLblPos val="nextTo"/>
        <c:crossAx val="83448960"/>
        <c:crosses val="autoZero"/>
        <c:crossBetween val="midCat"/>
      </c:valAx>
    </c:plotArea>
    <c:legend>
      <c:legendPos val="r"/>
      <c:layout>
        <c:manualLayout>
          <c:xMode val="edge"/>
          <c:yMode val="edge"/>
          <c:x val="0.31645002707994835"/>
          <c:y val="2.1422790901137349E-2"/>
          <c:w val="0.4136123869932925"/>
          <c:h val="0.19807218185130457"/>
        </c:manualLayout>
      </c:layout>
      <c:overlay val="0"/>
      <c:txPr>
        <a:bodyPr/>
        <a:lstStyle/>
        <a:p>
          <a:pPr>
            <a:defRPr sz="1100">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9.wmf"/><Relationship Id="rId7" Type="http://schemas.openxmlformats.org/officeDocument/2006/relationships/image" Target="../media/image33.wmf"/><Relationship Id="rId2" Type="http://schemas.openxmlformats.org/officeDocument/2006/relationships/image" Target="../media/image28.wmf"/><Relationship Id="rId1" Type="http://schemas.openxmlformats.org/officeDocument/2006/relationships/image" Target="../media/image27.wmf"/><Relationship Id="rId6" Type="http://schemas.openxmlformats.org/officeDocument/2006/relationships/image" Target="../media/image32.wmf"/><Relationship Id="rId5" Type="http://schemas.openxmlformats.org/officeDocument/2006/relationships/image" Target="../media/image31.wmf"/><Relationship Id="rId4" Type="http://schemas.openxmlformats.org/officeDocument/2006/relationships/image" Target="../media/image3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wrap="square" lIns="92372" tIns="46186" rIns="92372" bIns="46186" numCol="1" anchor="t" anchorCtr="0" compatLnSpc="1">
            <a:prstTxWarp prst="textNoShape">
              <a:avLst/>
            </a:prstTxWarp>
          </a:bodyPr>
          <a:lstStyle>
            <a:lvl1pPr>
              <a:defRPr sz="1200">
                <a:latin typeface="Times" charset="0"/>
                <a:ea typeface="ＭＳ Ｐゴシック" charset="-128"/>
              </a:defRPr>
            </a:lvl1pPr>
          </a:lstStyle>
          <a:p>
            <a:pPr>
              <a:defRPr/>
            </a:pPr>
            <a:endParaRPr lang="en-US"/>
          </a:p>
        </p:txBody>
      </p:sp>
      <p:sp>
        <p:nvSpPr>
          <p:cNvPr id="3" name="Date Placeholder 2"/>
          <p:cNvSpPr>
            <a:spLocks noGrp="1"/>
          </p:cNvSpPr>
          <p:nvPr>
            <p:ph type="dt" sz="quarter" idx="1"/>
          </p:nvPr>
        </p:nvSpPr>
        <p:spPr>
          <a:xfrm>
            <a:off x="3927475" y="0"/>
            <a:ext cx="3005138" cy="461963"/>
          </a:xfrm>
          <a:prstGeom prst="rect">
            <a:avLst/>
          </a:prstGeom>
        </p:spPr>
        <p:txBody>
          <a:bodyPr vert="horz" wrap="square" lIns="92372" tIns="46186" rIns="92372" bIns="46186" numCol="1" anchor="t" anchorCtr="0" compatLnSpc="1">
            <a:prstTxWarp prst="textNoShape">
              <a:avLst/>
            </a:prstTxWarp>
          </a:bodyPr>
          <a:lstStyle>
            <a:lvl1pPr algn="r">
              <a:defRPr sz="1200">
                <a:latin typeface="Times" charset="0"/>
                <a:ea typeface="ＭＳ Ｐゴシック" charset="-128"/>
              </a:defRPr>
            </a:lvl1pPr>
          </a:lstStyle>
          <a:p>
            <a:pPr>
              <a:defRPr/>
            </a:pPr>
            <a:fld id="{EFA43A27-739B-496E-BC27-71BC37709E48}" type="datetime1">
              <a:rPr lang="en-US"/>
              <a:pPr>
                <a:defRPr/>
              </a:pPr>
              <a:t>10/6/2015</a:t>
            </a:fld>
            <a:endParaRPr lang="en-US"/>
          </a:p>
        </p:txBody>
      </p:sp>
      <p:sp>
        <p:nvSpPr>
          <p:cNvPr id="4" name="Footer Placeholder 3"/>
          <p:cNvSpPr>
            <a:spLocks noGrp="1"/>
          </p:cNvSpPr>
          <p:nvPr>
            <p:ph type="ftr" sz="quarter" idx="2"/>
          </p:nvPr>
        </p:nvSpPr>
        <p:spPr>
          <a:xfrm>
            <a:off x="0" y="8769350"/>
            <a:ext cx="3005138" cy="461963"/>
          </a:xfrm>
          <a:prstGeom prst="rect">
            <a:avLst/>
          </a:prstGeom>
        </p:spPr>
        <p:txBody>
          <a:bodyPr vert="horz" wrap="square" lIns="92372" tIns="46186" rIns="92372" bIns="46186" numCol="1" anchor="b" anchorCtr="0" compatLnSpc="1">
            <a:prstTxWarp prst="textNoShape">
              <a:avLst/>
            </a:prstTxWarp>
          </a:bodyPr>
          <a:lstStyle>
            <a:lvl1pPr>
              <a:defRPr sz="1200">
                <a:latin typeface="Times" charset="0"/>
                <a:ea typeface="ＭＳ Ｐゴシック" charset="-128"/>
              </a:defRPr>
            </a:lvl1pPr>
          </a:lstStyle>
          <a:p>
            <a:pPr>
              <a:defRPr/>
            </a:pPr>
            <a:r>
              <a:rPr lang="en-US"/>
              <a:t>F. Lin</a:t>
            </a:r>
          </a:p>
        </p:txBody>
      </p:sp>
      <p:sp>
        <p:nvSpPr>
          <p:cNvPr id="5" name="Slide Number Placeholder 4"/>
          <p:cNvSpPr>
            <a:spLocks noGrp="1"/>
          </p:cNvSpPr>
          <p:nvPr>
            <p:ph type="sldNum" sz="quarter" idx="3"/>
          </p:nvPr>
        </p:nvSpPr>
        <p:spPr>
          <a:xfrm>
            <a:off x="3927475" y="8769350"/>
            <a:ext cx="3005138" cy="461963"/>
          </a:xfrm>
          <a:prstGeom prst="rect">
            <a:avLst/>
          </a:prstGeom>
        </p:spPr>
        <p:txBody>
          <a:bodyPr vert="horz" wrap="square" lIns="92372" tIns="46186" rIns="92372" bIns="46186" numCol="1" anchor="b" anchorCtr="0" compatLnSpc="1">
            <a:prstTxWarp prst="textNoShape">
              <a:avLst/>
            </a:prstTxWarp>
          </a:bodyPr>
          <a:lstStyle>
            <a:lvl1pPr algn="r">
              <a:defRPr sz="1200">
                <a:latin typeface="Times" charset="0"/>
                <a:ea typeface="ＭＳ Ｐゴシック" charset="-128"/>
              </a:defRPr>
            </a:lvl1pPr>
          </a:lstStyle>
          <a:p>
            <a:pPr>
              <a:defRPr/>
            </a:pPr>
            <a:fld id="{B19AF7D7-240C-44A6-9E29-1DFBC0EE0C50}" type="slidenum">
              <a:rPr lang="en-US"/>
              <a:pPr>
                <a:defRPr/>
              </a:pPr>
              <a:t>‹#›</a:t>
            </a:fld>
            <a:endParaRPr lang="en-US"/>
          </a:p>
        </p:txBody>
      </p:sp>
    </p:spTree>
    <p:extLst>
      <p:ext uri="{BB962C8B-B14F-4D97-AF65-F5344CB8AC3E}">
        <p14:creationId xmlns:p14="http://schemas.microsoft.com/office/powerpoint/2010/main" val="193286217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body" sz="quarter" idx="3"/>
          </p:nvPr>
        </p:nvSpPr>
        <p:spPr bwMode="auto">
          <a:xfrm>
            <a:off x="693738" y="4386263"/>
            <a:ext cx="5546725" cy="4154487"/>
          </a:xfrm>
          <a:prstGeom prst="rect">
            <a:avLst/>
          </a:prstGeom>
          <a:noFill/>
          <a:ln>
            <a:noFill/>
          </a:ln>
          <a:effectLst/>
          <a:extLst/>
        </p:spPr>
        <p:txBody>
          <a:bodyPr vert="horz" wrap="square" lIns="92372" tIns="46186" rIns="92372" bIns="46186" numCol="1" anchor="t" anchorCtr="0" compatLnSpc="1">
            <a:prstTxWarp prst="textNoShape">
              <a:avLst/>
            </a:prstTxWarp>
          </a:bodyPr>
          <a:lstStyle/>
          <a:p>
            <a:pPr lvl="0"/>
            <a:r>
              <a:rPr lang="ru-RU" noProof="0" smtClean="0"/>
              <a:t>Click to edit Master text styles</a:t>
            </a:r>
          </a:p>
          <a:p>
            <a:pPr lvl="1"/>
            <a:r>
              <a:rPr lang="ru-RU" noProof="0" smtClean="0"/>
              <a:t>Second level</a:t>
            </a:r>
          </a:p>
          <a:p>
            <a:pPr lvl="2"/>
            <a:r>
              <a:rPr lang="ru-RU" noProof="0" smtClean="0"/>
              <a:t>Third level</a:t>
            </a:r>
          </a:p>
          <a:p>
            <a:pPr lvl="3"/>
            <a:r>
              <a:rPr lang="ru-RU" noProof="0" smtClean="0"/>
              <a:t>Fourth level</a:t>
            </a:r>
          </a:p>
          <a:p>
            <a:pPr lvl="4"/>
            <a:r>
              <a:rPr lang="ru-RU" noProof="0" smtClean="0"/>
              <a:t>Fifth level</a:t>
            </a:r>
          </a:p>
        </p:txBody>
      </p:sp>
      <p:sp>
        <p:nvSpPr>
          <p:cNvPr id="2" name="Slide Image Placeholder 1"/>
          <p:cNvSpPr>
            <a:spLocks noGrp="1" noRot="1" noChangeAspect="1"/>
          </p:cNvSpPr>
          <p:nvPr>
            <p:ph type="sldImg" idx="2"/>
          </p:nvPr>
        </p:nvSpPr>
        <p:spPr>
          <a:xfrm>
            <a:off x="1158875" y="692150"/>
            <a:ext cx="4616450" cy="3462338"/>
          </a:xfrm>
          <a:prstGeom prst="rect">
            <a:avLst/>
          </a:prstGeom>
          <a:noFill/>
          <a:ln w="12700">
            <a:solidFill>
              <a:prstClr val="black"/>
            </a:solidFill>
          </a:ln>
        </p:spPr>
        <p:txBody>
          <a:bodyPr vert="horz" wrap="square" lIns="92372" tIns="46186" rIns="92372" bIns="46186" numCol="1" anchor="ctr" anchorCtr="0" compatLnSpc="1">
            <a:prstTxWarp prst="textNoShape">
              <a:avLst/>
            </a:prstTxWarp>
          </a:bodyPr>
          <a:lstStyle/>
          <a:p>
            <a:pPr lvl="0"/>
            <a:endParaRPr lang="en-US" noProof="0" smtClean="0"/>
          </a:p>
        </p:txBody>
      </p:sp>
      <p:sp>
        <p:nvSpPr>
          <p:cNvPr id="4" name="Footer Placeholder 3"/>
          <p:cNvSpPr>
            <a:spLocks noGrp="1"/>
          </p:cNvSpPr>
          <p:nvPr>
            <p:ph type="ftr" sz="quarter" idx="4"/>
          </p:nvPr>
        </p:nvSpPr>
        <p:spPr>
          <a:xfrm>
            <a:off x="0" y="8769350"/>
            <a:ext cx="3005138" cy="461963"/>
          </a:xfrm>
          <a:prstGeom prst="rect">
            <a:avLst/>
          </a:prstGeom>
        </p:spPr>
        <p:txBody>
          <a:bodyPr vert="horz" wrap="square" lIns="92372" tIns="46186" rIns="92372" bIns="46186" numCol="1" anchor="b" anchorCtr="0" compatLnSpc="1">
            <a:prstTxWarp prst="textNoShape">
              <a:avLst/>
            </a:prstTxWarp>
          </a:bodyPr>
          <a:lstStyle>
            <a:lvl1pPr>
              <a:defRPr sz="1200">
                <a:latin typeface="Times" charset="0"/>
                <a:ea typeface="ＭＳ Ｐゴシック" charset="-128"/>
              </a:defRPr>
            </a:lvl1pPr>
          </a:lstStyle>
          <a:p>
            <a:pPr>
              <a:defRPr/>
            </a:pPr>
            <a:endParaRPr lang="en-US"/>
          </a:p>
        </p:txBody>
      </p:sp>
      <p:sp>
        <p:nvSpPr>
          <p:cNvPr id="5" name="Slide Number Placeholder 4"/>
          <p:cNvSpPr>
            <a:spLocks noGrp="1"/>
          </p:cNvSpPr>
          <p:nvPr>
            <p:ph type="sldNum" sz="quarter" idx="5"/>
          </p:nvPr>
        </p:nvSpPr>
        <p:spPr>
          <a:xfrm>
            <a:off x="3927475" y="8769350"/>
            <a:ext cx="3005138" cy="461963"/>
          </a:xfrm>
          <a:prstGeom prst="rect">
            <a:avLst/>
          </a:prstGeom>
        </p:spPr>
        <p:txBody>
          <a:bodyPr vert="horz" wrap="square" lIns="92372" tIns="46186" rIns="92372" bIns="46186" numCol="1" anchor="b" anchorCtr="0" compatLnSpc="1">
            <a:prstTxWarp prst="textNoShape">
              <a:avLst/>
            </a:prstTxWarp>
          </a:bodyPr>
          <a:lstStyle>
            <a:lvl1pPr algn="r">
              <a:defRPr sz="1200">
                <a:latin typeface="Times" charset="0"/>
                <a:ea typeface="ＭＳ Ｐゴシック" charset="-128"/>
              </a:defRPr>
            </a:lvl1pPr>
          </a:lstStyle>
          <a:p>
            <a:pPr>
              <a:defRPr/>
            </a:pPr>
            <a:fld id="{704B80AE-2F6C-4F76-A8E2-D28925E3350F}" type="slidenum">
              <a:rPr lang="en-US"/>
              <a:pPr>
                <a:defRPr/>
              </a:pPr>
              <a:t>‹#›</a:t>
            </a:fld>
            <a:endParaRPr lang="en-US"/>
          </a:p>
        </p:txBody>
      </p:sp>
    </p:spTree>
    <p:extLst>
      <p:ext uri="{BB962C8B-B14F-4D97-AF65-F5344CB8AC3E}">
        <p14:creationId xmlns:p14="http://schemas.microsoft.com/office/powerpoint/2010/main" val="4182365515"/>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1pPr>
    <a:lvl2pPr marL="37931725" indent="-37474525"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6388"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35013" indent="-282575">
              <a:defRPr sz="2400">
                <a:solidFill>
                  <a:schemeClr val="tx1"/>
                </a:solidFill>
                <a:latin typeface="Times" charset="0"/>
                <a:ea typeface="MS PGothic" pitchFamily="34" charset="-128"/>
              </a:defRPr>
            </a:lvl2pPr>
            <a:lvl3pPr marL="1130300" indent="-225425">
              <a:defRPr sz="2400">
                <a:solidFill>
                  <a:schemeClr val="tx1"/>
                </a:solidFill>
                <a:latin typeface="Times" charset="0"/>
                <a:ea typeface="MS PGothic" pitchFamily="34" charset="-128"/>
              </a:defRPr>
            </a:lvl3pPr>
            <a:lvl4pPr marL="1582738" indent="-225425">
              <a:defRPr sz="2400">
                <a:solidFill>
                  <a:schemeClr val="tx1"/>
                </a:solidFill>
                <a:latin typeface="Times" charset="0"/>
                <a:ea typeface="MS PGothic" pitchFamily="34" charset="-128"/>
              </a:defRPr>
            </a:lvl4pPr>
            <a:lvl5pPr marL="2035175" indent="-225425">
              <a:defRPr sz="2400">
                <a:solidFill>
                  <a:schemeClr val="tx1"/>
                </a:solidFill>
                <a:latin typeface="Times" charset="0"/>
                <a:ea typeface="MS PGothic" pitchFamily="34" charset="-128"/>
              </a:defRPr>
            </a:lvl5pPr>
            <a:lvl6pPr marL="2492375" indent="-225425" eaLnBrk="0" fontAlgn="base" hangingPunct="0">
              <a:spcBef>
                <a:spcPct val="0"/>
              </a:spcBef>
              <a:spcAft>
                <a:spcPct val="0"/>
              </a:spcAft>
              <a:defRPr sz="2400">
                <a:solidFill>
                  <a:schemeClr val="tx1"/>
                </a:solidFill>
                <a:latin typeface="Times" charset="0"/>
                <a:ea typeface="MS PGothic" pitchFamily="34" charset="-128"/>
              </a:defRPr>
            </a:lvl6pPr>
            <a:lvl7pPr marL="2949575" indent="-225425" eaLnBrk="0" fontAlgn="base" hangingPunct="0">
              <a:spcBef>
                <a:spcPct val="0"/>
              </a:spcBef>
              <a:spcAft>
                <a:spcPct val="0"/>
              </a:spcAft>
              <a:defRPr sz="2400">
                <a:solidFill>
                  <a:schemeClr val="tx1"/>
                </a:solidFill>
                <a:latin typeface="Times" charset="0"/>
                <a:ea typeface="MS PGothic" pitchFamily="34" charset="-128"/>
              </a:defRPr>
            </a:lvl7pPr>
            <a:lvl8pPr marL="3406775" indent="-225425" eaLnBrk="0" fontAlgn="base" hangingPunct="0">
              <a:spcBef>
                <a:spcPct val="0"/>
              </a:spcBef>
              <a:spcAft>
                <a:spcPct val="0"/>
              </a:spcAft>
              <a:defRPr sz="2400">
                <a:solidFill>
                  <a:schemeClr val="tx1"/>
                </a:solidFill>
                <a:latin typeface="Times" charset="0"/>
                <a:ea typeface="MS PGothic" pitchFamily="34" charset="-128"/>
              </a:defRPr>
            </a:lvl8pPr>
            <a:lvl9pPr marL="3863975" indent="-225425" eaLnBrk="0" fontAlgn="base" hangingPunct="0">
              <a:spcBef>
                <a:spcPct val="0"/>
              </a:spcBef>
              <a:spcAft>
                <a:spcPct val="0"/>
              </a:spcAft>
              <a:defRPr sz="2400">
                <a:solidFill>
                  <a:schemeClr val="tx1"/>
                </a:solidFill>
                <a:latin typeface="Times" charset="0"/>
                <a:ea typeface="MS PGothic" pitchFamily="34" charset="-128"/>
              </a:defRPr>
            </a:lvl9pPr>
          </a:lstStyle>
          <a:p>
            <a:r>
              <a:rPr lang="en-US" altLang="en-US" sz="1200" smtClean="0"/>
              <a:t>F. Lin</a:t>
            </a:r>
            <a:endParaRPr lang="ru-RU" altLang="en-US" sz="1200" smtClean="0"/>
          </a:p>
        </p:txBody>
      </p:sp>
      <p:sp>
        <p:nvSpPr>
          <p:cNvPr id="16389" name="Slide Number Placeholder 1"/>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35013" indent="-282575">
              <a:defRPr sz="2400">
                <a:solidFill>
                  <a:schemeClr val="tx1"/>
                </a:solidFill>
                <a:latin typeface="Times" charset="0"/>
                <a:ea typeface="MS PGothic" pitchFamily="34" charset="-128"/>
              </a:defRPr>
            </a:lvl2pPr>
            <a:lvl3pPr marL="1130300" indent="-225425">
              <a:defRPr sz="2400">
                <a:solidFill>
                  <a:schemeClr val="tx1"/>
                </a:solidFill>
                <a:latin typeface="Times" charset="0"/>
                <a:ea typeface="MS PGothic" pitchFamily="34" charset="-128"/>
              </a:defRPr>
            </a:lvl3pPr>
            <a:lvl4pPr marL="1582738" indent="-225425">
              <a:defRPr sz="2400">
                <a:solidFill>
                  <a:schemeClr val="tx1"/>
                </a:solidFill>
                <a:latin typeface="Times" charset="0"/>
                <a:ea typeface="MS PGothic" pitchFamily="34" charset="-128"/>
              </a:defRPr>
            </a:lvl4pPr>
            <a:lvl5pPr marL="2035175" indent="-225425">
              <a:defRPr sz="2400">
                <a:solidFill>
                  <a:schemeClr val="tx1"/>
                </a:solidFill>
                <a:latin typeface="Times" charset="0"/>
                <a:ea typeface="MS PGothic" pitchFamily="34" charset="-128"/>
              </a:defRPr>
            </a:lvl5pPr>
            <a:lvl6pPr marL="2492375" indent="-225425" eaLnBrk="0" fontAlgn="base" hangingPunct="0">
              <a:spcBef>
                <a:spcPct val="0"/>
              </a:spcBef>
              <a:spcAft>
                <a:spcPct val="0"/>
              </a:spcAft>
              <a:defRPr sz="2400">
                <a:solidFill>
                  <a:schemeClr val="tx1"/>
                </a:solidFill>
                <a:latin typeface="Times" charset="0"/>
                <a:ea typeface="MS PGothic" pitchFamily="34" charset="-128"/>
              </a:defRPr>
            </a:lvl6pPr>
            <a:lvl7pPr marL="2949575" indent="-225425" eaLnBrk="0" fontAlgn="base" hangingPunct="0">
              <a:spcBef>
                <a:spcPct val="0"/>
              </a:spcBef>
              <a:spcAft>
                <a:spcPct val="0"/>
              </a:spcAft>
              <a:defRPr sz="2400">
                <a:solidFill>
                  <a:schemeClr val="tx1"/>
                </a:solidFill>
                <a:latin typeface="Times" charset="0"/>
                <a:ea typeface="MS PGothic" pitchFamily="34" charset="-128"/>
              </a:defRPr>
            </a:lvl7pPr>
            <a:lvl8pPr marL="3406775" indent="-225425" eaLnBrk="0" fontAlgn="base" hangingPunct="0">
              <a:spcBef>
                <a:spcPct val="0"/>
              </a:spcBef>
              <a:spcAft>
                <a:spcPct val="0"/>
              </a:spcAft>
              <a:defRPr sz="2400">
                <a:solidFill>
                  <a:schemeClr val="tx1"/>
                </a:solidFill>
                <a:latin typeface="Times" charset="0"/>
                <a:ea typeface="MS PGothic" pitchFamily="34" charset="-128"/>
              </a:defRPr>
            </a:lvl8pPr>
            <a:lvl9pPr marL="3863975" indent="-225425" eaLnBrk="0" fontAlgn="base" hangingPunct="0">
              <a:spcBef>
                <a:spcPct val="0"/>
              </a:spcBef>
              <a:spcAft>
                <a:spcPct val="0"/>
              </a:spcAft>
              <a:defRPr sz="2400">
                <a:solidFill>
                  <a:schemeClr val="tx1"/>
                </a:solidFill>
                <a:latin typeface="Times" charset="0"/>
                <a:ea typeface="MS PGothic" pitchFamily="34" charset="-128"/>
              </a:defRPr>
            </a:lvl9pPr>
          </a:lstStyle>
          <a:p>
            <a:fld id="{63B5A33C-BE7E-43E9-8EC2-AEE2D13674BE}" type="slidenum">
              <a:rPr lang="en-US" altLang="en-US" sz="1200" smtClean="0"/>
              <a:pPr/>
              <a:t>1</a:t>
            </a:fld>
            <a:endParaRPr lang="en-US" alt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048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endParaRPr lang="en-US" altLang="en-US" sz="1200" smtClean="0"/>
          </a:p>
        </p:txBody>
      </p:sp>
      <p:sp>
        <p:nvSpPr>
          <p:cNvPr id="2048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A51DC348-B512-4B31-B025-8EE766CCF921}" type="slidenum">
              <a:rPr lang="en-US" altLang="en-US" sz="1200" smtClean="0"/>
              <a:pPr/>
              <a:t>2</a:t>
            </a:fld>
            <a:endParaRPr lang="en-US" alt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228600" indent="-228600" algn="just">
                  <a:buFont typeface="+mj-lt"/>
                  <a:buAutoNum type="arabicPeriod"/>
                </a:pPr>
                <a:r>
                  <a:rPr lang="en-US" baseline="0" dirty="0" smtClean="0"/>
                  <a:t>We understand those terminologies of electron polarization quantitatively. Now we need to describe (or estimate) the electron polarization quantitatively. </a:t>
                </a:r>
                <a:r>
                  <a:rPr lang="en-US" dirty="0" smtClean="0"/>
                  <a:t>Two</a:t>
                </a:r>
                <a:r>
                  <a:rPr lang="en-US" baseline="0" dirty="0" smtClean="0"/>
                  <a:t> classes of computer algorithm for estimating the equilibrium polarization and lifetime: </a:t>
                </a:r>
                <a:r>
                  <a:rPr lang="en-US" baseline="0" dirty="0" err="1" smtClean="0"/>
                  <a:t>i</a:t>
                </a:r>
                <a:r>
                  <a:rPr lang="en-US" baseline="0" dirty="0" smtClean="0"/>
                  <a:t>) methods on evaluating </a:t>
                </a:r>
                <a14:m>
                  <m:oMath xmlns:m="http://schemas.openxmlformats.org/officeDocument/2006/math">
                    <m:f>
                      <m:fPr>
                        <m:ctrlPr>
                          <a:rPr lang="en-US" i="1" smtClean="0">
                            <a:latin typeface="Cambria Math"/>
                            <a:cs typeface="Times New Roman" pitchFamily="18" charset="0"/>
                          </a:rPr>
                        </m:ctrlPr>
                      </m:fPr>
                      <m:num>
                        <m:r>
                          <a:rPr lang="en-US" i="1">
                            <a:latin typeface="Cambria Math"/>
                            <a:ea typeface="Cambria Math"/>
                            <a:cs typeface="Times New Roman" pitchFamily="18" charset="0"/>
                          </a:rPr>
                          <m:t>𝜕</m:t>
                        </m:r>
                        <m:acc>
                          <m:accPr>
                            <m:chr m:val="̂"/>
                            <m:ctrlPr>
                              <a:rPr lang="en-US" i="1">
                                <a:latin typeface="Cambria Math"/>
                                <a:ea typeface="Cambria Math"/>
                                <a:cs typeface="Times New Roman" pitchFamily="18" charset="0"/>
                              </a:rPr>
                            </m:ctrlPr>
                          </m:accPr>
                          <m:e>
                            <m:r>
                              <a:rPr lang="en-US" i="1">
                                <a:latin typeface="Cambria Math"/>
                                <a:ea typeface="Cambria Math"/>
                                <a:cs typeface="Times New Roman" pitchFamily="18" charset="0"/>
                              </a:rPr>
                              <m:t>𝑛</m:t>
                            </m:r>
                          </m:e>
                        </m:acc>
                      </m:num>
                      <m:den>
                        <m:r>
                          <a:rPr lang="en-US" i="1">
                            <a:latin typeface="Cambria Math"/>
                            <a:ea typeface="Cambria Math"/>
                            <a:cs typeface="Times New Roman" pitchFamily="18" charset="0"/>
                          </a:rPr>
                          <m:t>𝜕𝛿</m:t>
                        </m:r>
                      </m:den>
                    </m:f>
                  </m:oMath>
                </a14:m>
                <a:r>
                  <a:rPr lang="en-US" dirty="0" smtClean="0"/>
                  <a:t> in the D-K formula given the</a:t>
                </a:r>
                <a:r>
                  <a:rPr lang="en-US" baseline="0" dirty="0" smtClean="0"/>
                  <a:t> ring layout and magnet strengths; ii) algorithm using Monte-Carlo tracking. </a:t>
                </a:r>
              </a:p>
              <a:p>
                <a:pPr marL="228600" indent="-228600" algn="just">
                  <a:buFont typeface="+mj-lt"/>
                  <a:buAutoNum type="arabicPeriod"/>
                </a:pPr>
                <a:r>
                  <a:rPr lang="en-US" baseline="0" dirty="0" smtClean="0"/>
                  <a:t>Class </a:t>
                </a:r>
                <a:r>
                  <a:rPr lang="en-US" baseline="0" dirty="0" err="1" smtClean="0"/>
                  <a:t>i</a:t>
                </a:r>
                <a:r>
                  <a:rPr lang="en-US" baseline="0" dirty="0" smtClean="0"/>
                  <a:t>) methods are further divided according the degree of linearization of the spin and orbit motion, SLIM family (linearization of orbital and pin motion), SMILE (linearized orbital motion but nonlinear spin motion), SPRINT (linearized orbital motion but nonlinear spin motion).  Here I briefly introduce the SLIM algorithm created by Dr. Alex Chao and Dr. Desmond Barber, which is used widely for the estimation of electron polarization under the linearization scale for the first step of polarization studies, of course here for MEIC.</a:t>
                </a:r>
                <a:endParaRPr lang="en-US" dirty="0"/>
              </a:p>
            </p:txBody>
          </p:sp>
        </mc:Choice>
        <mc:Fallback xmlns="">
          <p:sp>
            <p:nvSpPr>
              <p:cNvPr id="3" name="Notes Placeholder 2"/>
              <p:cNvSpPr>
                <a:spLocks noGrp="1"/>
              </p:cNvSpPr>
              <p:nvPr>
                <p:ph type="body" idx="1"/>
              </p:nvPr>
            </p:nvSpPr>
            <p:spPr/>
            <p:txBody>
              <a:bodyPr/>
              <a:lstStyle/>
              <a:p>
                <a:pPr marL="228600" indent="-228600" algn="just">
                  <a:buFont typeface="+mj-lt"/>
                  <a:buAutoNum type="arabicPeriod"/>
                </a:pPr>
                <a:r>
                  <a:rPr lang="en-US" dirty="0" smtClean="0"/>
                  <a:t>Two</a:t>
                </a:r>
                <a:r>
                  <a:rPr lang="en-US" baseline="0" dirty="0" smtClean="0"/>
                  <a:t> classes of computer algorithm for estimating the equilibrium polarization and lifetime: </a:t>
                </a:r>
                <a:r>
                  <a:rPr lang="en-US" baseline="0" dirty="0" err="1" smtClean="0"/>
                  <a:t>i</a:t>
                </a:r>
                <a:r>
                  <a:rPr lang="en-US" baseline="0" dirty="0" smtClean="0"/>
                  <a:t>) methods on evaluating </a:t>
                </a:r>
                <a:r>
                  <a:rPr lang="en-US" i="0" smtClean="0">
                    <a:latin typeface="Cambria Math"/>
                    <a:cs typeface="Times New Roman" pitchFamily="18" charset="0"/>
                  </a:rPr>
                  <a:t>(</a:t>
                </a:r>
                <a:r>
                  <a:rPr lang="en-US" i="0">
                    <a:latin typeface="Cambria Math"/>
                    <a:ea typeface="Cambria Math"/>
                    <a:cs typeface="Times New Roman" pitchFamily="18" charset="0"/>
                  </a:rPr>
                  <a:t>𝜕𝑛 ̂</a:t>
                </a:r>
                <a:r>
                  <a:rPr lang="en-US" i="0" smtClean="0">
                    <a:latin typeface="Cambria Math"/>
                    <a:ea typeface="Cambria Math"/>
                    <a:cs typeface="Times New Roman" pitchFamily="18" charset="0"/>
                  </a:rPr>
                  <a:t>)/</a:t>
                </a:r>
                <a:r>
                  <a:rPr lang="en-US" i="0">
                    <a:latin typeface="Cambria Math"/>
                    <a:ea typeface="Cambria Math"/>
                    <a:cs typeface="Times New Roman" pitchFamily="18" charset="0"/>
                  </a:rPr>
                  <a:t>𝜕𝛿</a:t>
                </a:r>
                <a:r>
                  <a:rPr lang="en-US" dirty="0" smtClean="0"/>
                  <a:t> in the D-K formula given the</a:t>
                </a:r>
                <a:r>
                  <a:rPr lang="en-US" baseline="0" dirty="0" smtClean="0"/>
                  <a:t> ring layout and magnet strengths; ii) algorithm using Monte-Carlo tracking. </a:t>
                </a:r>
              </a:p>
              <a:p>
                <a:pPr marL="228600" indent="-228600" algn="just">
                  <a:buFont typeface="+mj-lt"/>
                  <a:buAutoNum type="arabicPeriod"/>
                </a:pPr>
                <a:r>
                  <a:rPr lang="en-US" baseline="0" dirty="0" smtClean="0"/>
                  <a:t>Class </a:t>
                </a:r>
                <a:r>
                  <a:rPr lang="en-US" baseline="0" dirty="0" err="1" smtClean="0"/>
                  <a:t>i</a:t>
                </a:r>
                <a:r>
                  <a:rPr lang="en-US" baseline="0" dirty="0" smtClean="0"/>
                  <a:t>) methods are further divided according the degree of linearization of the spin and orbit motion, SLIM family (linearization of orbital and pin motion), SMILE (linearized orbital motion but nonlinear spin motion), SPRINT (linearized orbital motion but nonlinear spin motion).  Here I briefly introduce the SLIM algorithm created by Dr. Alex Chao and Dr. Desmond Barber, which is used widely for the estimation of electron polarization, of course here for MEIC.</a:t>
                </a:r>
                <a:endParaRPr lang="en-US" dirty="0"/>
              </a:p>
            </p:txBody>
          </p:sp>
        </mc:Fallback>
      </mc:AlternateContent>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B3346E16-4E9B-4158-B1B5-ABCCC99B1B1D}" type="slidenum">
              <a:rPr lang="en-US" smtClean="0"/>
              <a:pPr>
                <a:defRPr/>
              </a:pPr>
              <a:t>20</a:t>
            </a:fld>
            <a:endParaRPr lang="en-US"/>
          </a:p>
        </p:txBody>
      </p:sp>
    </p:spTree>
    <p:extLst>
      <p:ext uri="{BB962C8B-B14F-4D97-AF65-F5344CB8AC3E}">
        <p14:creationId xmlns:p14="http://schemas.microsoft.com/office/powerpoint/2010/main" val="2719552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228600" indent="-228600">
                  <a:buFont typeface="+mj-lt"/>
                  <a:buAutoNum type="arabicPeriod"/>
                </a:pPr>
                <a:r>
                  <a:rPr lang="en-US" sz="1200" dirty="0" smtClean="0">
                    <a:cs typeface="Times New Roman" pitchFamily="18" charset="0"/>
                  </a:rPr>
                  <a:t>The </a:t>
                </a:r>
                <a14:m>
                  <m:oMath xmlns:m="http://schemas.openxmlformats.org/officeDocument/2006/math">
                    <m:sSub>
                      <m:sSubPr>
                        <m:ctrlPr>
                          <a:rPr lang="en-US" sz="1200" i="1" smtClean="0">
                            <a:latin typeface="Cambria Math"/>
                            <a:cs typeface="Times New Roman" pitchFamily="18" charset="0"/>
                          </a:rPr>
                        </m:ctrlPr>
                      </m:sSubPr>
                      <m:e>
                        <m:acc>
                          <m:accPr>
                            <m:chr m:val="⃑"/>
                            <m:ctrlPr>
                              <a:rPr lang="en-US" sz="1200" i="1">
                                <a:latin typeface="Cambria Math"/>
                                <a:cs typeface="Times New Roman" pitchFamily="18" charset="0"/>
                              </a:rPr>
                            </m:ctrlPr>
                          </m:accPr>
                          <m:e>
                            <m:r>
                              <a:rPr lang="en-US" sz="1200" b="0" i="1" smtClean="0">
                                <a:latin typeface="Cambria Math"/>
                                <a:cs typeface="Times New Roman" pitchFamily="18" charset="0"/>
                              </a:rPr>
                              <m:t>𝑣</m:t>
                            </m:r>
                          </m:e>
                        </m:acc>
                      </m:e>
                      <m:sub>
                        <m:r>
                          <a:rPr lang="en-US" sz="1200" i="1">
                            <a:latin typeface="Cambria Math"/>
                            <a:cs typeface="Times New Roman" pitchFamily="18" charset="0"/>
                          </a:rPr>
                          <m:t>𝑘</m:t>
                        </m:r>
                      </m:sub>
                    </m:sSub>
                  </m:oMath>
                </a14:m>
                <a:r>
                  <a:rPr lang="en-US" dirty="0" smtClean="0"/>
                  <a:t> are the eigenvectors</a:t>
                </a:r>
                <a:r>
                  <a:rPr lang="en-US" baseline="0" dirty="0" smtClean="0"/>
                  <a:t> for orbital motion with </a:t>
                </a:r>
                <a:r>
                  <a:rPr lang="en-US" baseline="0" dirty="0" err="1" smtClean="0"/>
                  <a:t>eigenvaluesof</a:t>
                </a:r>
                <a:r>
                  <a:rPr lang="en-US" baseline="0" dirty="0" smtClean="0"/>
                  <a:t> </a:t>
                </a:r>
                <a14:m>
                  <m:oMath xmlns:m="http://schemas.openxmlformats.org/officeDocument/2006/math">
                    <m:sSub>
                      <m:sSubPr>
                        <m:ctrlPr>
                          <a:rPr lang="en-US" sz="1200" i="1" smtClean="0">
                            <a:latin typeface="Cambria Math"/>
                            <a:cs typeface="Times New Roman" pitchFamily="18" charset="0"/>
                          </a:rPr>
                        </m:ctrlPr>
                      </m:sSubPr>
                      <m:e>
                        <m:r>
                          <a:rPr lang="en-US" sz="1200" i="1" smtClean="0">
                            <a:latin typeface="Cambria Math"/>
                            <a:ea typeface="Cambria Math"/>
                            <a:cs typeface="Times New Roman" pitchFamily="18" charset="0"/>
                          </a:rPr>
                          <m:t>𝜆</m:t>
                        </m:r>
                      </m:e>
                      <m:sub>
                        <m:r>
                          <a:rPr lang="en-US" sz="1200" b="0" i="1" smtClean="0">
                            <a:latin typeface="Cambria Math"/>
                            <a:cs typeface="Times New Roman" pitchFamily="18" charset="0"/>
                          </a:rPr>
                          <m:t>𝑘</m:t>
                        </m:r>
                      </m:sub>
                    </m:sSub>
                    <m:r>
                      <a:rPr lang="en-US" sz="1200" b="0" i="1" smtClean="0">
                        <a:latin typeface="Cambria Math"/>
                        <a:cs typeface="Times New Roman" pitchFamily="18" charset="0"/>
                      </a:rPr>
                      <m:t>=</m:t>
                    </m:r>
                    <m:sSup>
                      <m:sSupPr>
                        <m:ctrlPr>
                          <a:rPr lang="en-US" sz="1200" b="0" i="1" smtClean="0">
                            <a:latin typeface="Cambria Math"/>
                            <a:cs typeface="Times New Roman" pitchFamily="18" charset="0"/>
                          </a:rPr>
                        </m:ctrlPr>
                      </m:sSupPr>
                      <m:e>
                        <m:r>
                          <a:rPr lang="en-US" sz="1200" b="0" i="1" smtClean="0">
                            <a:latin typeface="Cambria Math"/>
                            <a:cs typeface="Times New Roman" pitchFamily="18" charset="0"/>
                          </a:rPr>
                          <m:t>𝑒</m:t>
                        </m:r>
                      </m:e>
                      <m:sup>
                        <m:r>
                          <a:rPr lang="en-US" sz="1200" b="0" i="1" smtClean="0">
                            <a:latin typeface="Cambria Math"/>
                            <a:cs typeface="Times New Roman" pitchFamily="18" charset="0"/>
                          </a:rPr>
                          <m:t>−</m:t>
                        </m:r>
                        <m:r>
                          <a:rPr lang="en-US" sz="1200" b="0" i="1" smtClean="0">
                            <a:latin typeface="Cambria Math"/>
                            <a:cs typeface="Times New Roman" pitchFamily="18" charset="0"/>
                          </a:rPr>
                          <m:t>𝑖</m:t>
                        </m:r>
                        <m:r>
                          <a:rPr lang="en-US" sz="1200" b="0" i="1" smtClean="0">
                            <a:latin typeface="Cambria Math"/>
                            <a:cs typeface="Times New Roman" pitchFamily="18" charset="0"/>
                          </a:rPr>
                          <m:t>2</m:t>
                        </m:r>
                        <m:r>
                          <a:rPr lang="en-US" sz="1200" b="0" i="1" smtClean="0">
                            <a:latin typeface="Cambria Math"/>
                            <a:ea typeface="Cambria Math"/>
                            <a:cs typeface="Times New Roman" pitchFamily="18" charset="0"/>
                          </a:rPr>
                          <m:t>𝜋</m:t>
                        </m:r>
                        <m:sSub>
                          <m:sSubPr>
                            <m:ctrlPr>
                              <a:rPr lang="en-US" sz="1200" b="0" i="1" smtClean="0">
                                <a:latin typeface="Cambria Math"/>
                                <a:ea typeface="Cambria Math"/>
                                <a:cs typeface="Times New Roman" pitchFamily="18" charset="0"/>
                              </a:rPr>
                            </m:ctrlPr>
                          </m:sSubPr>
                          <m:e>
                            <m:r>
                              <a:rPr lang="en-US" sz="1200" b="0" i="1" smtClean="0">
                                <a:latin typeface="Cambria Math"/>
                                <a:ea typeface="Cambria Math"/>
                                <a:cs typeface="Times New Roman" pitchFamily="18" charset="0"/>
                              </a:rPr>
                              <m:t>𝜐</m:t>
                            </m:r>
                          </m:e>
                          <m:sub>
                            <m:r>
                              <a:rPr lang="en-US" sz="1200" b="0" i="1" smtClean="0">
                                <a:latin typeface="Cambria Math"/>
                                <a:ea typeface="Cambria Math"/>
                                <a:cs typeface="Times New Roman" pitchFamily="18" charset="0"/>
                              </a:rPr>
                              <m:t>𝑘</m:t>
                            </m:r>
                          </m:sub>
                        </m:sSub>
                      </m:sup>
                    </m:sSup>
                  </m:oMath>
                </a14:m>
                <a:endParaRPr lang="en-US" dirty="0" smtClean="0"/>
              </a:p>
              <a:p>
                <a:pPr marL="228600" indent="-228600">
                  <a:buFont typeface="+mj-lt"/>
                  <a:buAutoNum type="arabicPeriod"/>
                </a:pPr>
                <a14:m>
                  <m:oMath xmlns:m="http://schemas.openxmlformats.org/officeDocument/2006/math">
                    <m:sSup>
                      <m:sSupPr>
                        <m:ctrlPr>
                          <a:rPr lang="en-US" i="1" smtClean="0">
                            <a:latin typeface="Cambria Math"/>
                            <a:ea typeface="Cambria Math"/>
                            <a:cs typeface="Times New Roman" pitchFamily="18" charset="0"/>
                          </a:rPr>
                        </m:ctrlPr>
                      </m:sSupPr>
                      <m:e>
                        <m:sSub>
                          <m:sSubPr>
                            <m:ctrlPr>
                              <a:rPr lang="en-US" i="1">
                                <a:latin typeface="Cambria Math"/>
                                <a:ea typeface="Cambria Math"/>
                                <a:cs typeface="Times New Roman" pitchFamily="18" charset="0"/>
                              </a:rPr>
                            </m:ctrlPr>
                          </m:sSubPr>
                          <m:e>
                            <m:r>
                              <a:rPr lang="en-US" i="1">
                                <a:latin typeface="Cambria Math"/>
                                <a:ea typeface="Cambria Math"/>
                                <a:cs typeface="Times New Roman" pitchFamily="18" charset="0"/>
                              </a:rPr>
                              <m:t>𝑣</m:t>
                            </m:r>
                          </m:e>
                          <m:sub>
                            <m:r>
                              <a:rPr lang="en-US" i="1">
                                <a:latin typeface="Cambria Math"/>
                                <a:ea typeface="Cambria Math"/>
                                <a:cs typeface="Times New Roman" pitchFamily="18" charset="0"/>
                              </a:rPr>
                              <m:t>𝑘</m:t>
                            </m:r>
                            <m:r>
                              <a:rPr lang="en-US" i="1">
                                <a:latin typeface="Cambria Math"/>
                                <a:ea typeface="Cambria Math"/>
                                <a:cs typeface="Times New Roman" pitchFamily="18" charset="0"/>
                              </a:rPr>
                              <m:t>5</m:t>
                            </m:r>
                          </m:sub>
                        </m:sSub>
                      </m:e>
                      <m:sup>
                        <m:r>
                          <a:rPr lang="en-US" i="1">
                            <a:latin typeface="Cambria Math"/>
                            <a:ea typeface="Cambria Math"/>
                            <a:cs typeface="Times New Roman" pitchFamily="18" charset="0"/>
                          </a:rPr>
                          <m:t>∗</m:t>
                        </m:r>
                      </m:sup>
                    </m:sSup>
                  </m:oMath>
                </a14:m>
                <a:r>
                  <a:rPr lang="en-US" dirty="0" smtClean="0"/>
                  <a:t> embodies</a:t>
                </a:r>
                <a:r>
                  <a:rPr lang="en-US" baseline="0" dirty="0" smtClean="0"/>
                  <a:t> the impulse perturbation to electron state due to the photon emission event. </a:t>
                </a:r>
                <a:r>
                  <a:rPr lang="en-US" dirty="0" smtClean="0"/>
                  <a:t>In the spin-orbit coupling terms, each term is basically the product of the sensitivity of an orbit amplitude to a change of </a:t>
                </a:r>
                <a14:m>
                  <m:oMath xmlns:m="http://schemas.openxmlformats.org/officeDocument/2006/math">
                    <m:r>
                      <a:rPr lang="en-US" i="1">
                        <a:latin typeface="Cambria Math"/>
                        <a:ea typeface="Cambria Math"/>
                        <a:cs typeface="Times New Roman" pitchFamily="18" charset="0"/>
                      </a:rPr>
                      <m:t>𝛿</m:t>
                    </m:r>
                  </m:oMath>
                </a14:m>
                <a:r>
                  <a:rPr lang="en-US" dirty="0" smtClean="0"/>
                  <a:t> and the sensitivity of </a:t>
                </a:r>
                <a14:m>
                  <m:oMath xmlns:m="http://schemas.openxmlformats.org/officeDocument/2006/math">
                    <m:acc>
                      <m:accPr>
                        <m:chr m:val="̂"/>
                        <m:ctrlPr>
                          <a:rPr lang="en-US" i="1">
                            <a:latin typeface="Cambria Math"/>
                            <a:ea typeface="Cambria Math"/>
                            <a:cs typeface="Times New Roman" pitchFamily="18" charset="0"/>
                          </a:rPr>
                        </m:ctrlPr>
                      </m:accPr>
                      <m:e>
                        <m:r>
                          <a:rPr lang="en-US" i="1">
                            <a:latin typeface="Cambria Math"/>
                            <a:ea typeface="Cambria Math"/>
                            <a:cs typeface="Times New Roman" pitchFamily="18" charset="0"/>
                          </a:rPr>
                          <m:t>𝑛</m:t>
                        </m:r>
                      </m:e>
                    </m:acc>
                  </m:oMath>
                </a14:m>
                <a:r>
                  <a:rPr lang="en-US" dirty="0" smtClean="0"/>
                  <a:t> to a change of that orbit amplitude. </a:t>
                </a:r>
                <a14:m>
                  <m:oMath xmlns:m="http://schemas.openxmlformats.org/officeDocument/2006/math">
                    <m:sSup>
                      <m:sSupPr>
                        <m:ctrlPr>
                          <a:rPr lang="en-US" i="1">
                            <a:latin typeface="Cambria Math"/>
                            <a:ea typeface="Cambria Math"/>
                            <a:cs typeface="Times New Roman" pitchFamily="18" charset="0"/>
                          </a:rPr>
                        </m:ctrlPr>
                      </m:sSupPr>
                      <m:e>
                        <m:d>
                          <m:dPr>
                            <m:begChr m:val="|"/>
                            <m:endChr m:val="|"/>
                            <m:ctrlPr>
                              <a:rPr lang="en-US" i="1">
                                <a:latin typeface="Cambria Math"/>
                                <a:ea typeface="Cambria Math"/>
                                <a:cs typeface="Times New Roman" pitchFamily="18" charset="0"/>
                              </a:rPr>
                            </m:ctrlPr>
                          </m:dPr>
                          <m:e>
                            <m:sSub>
                              <m:sSubPr>
                                <m:ctrlPr>
                                  <a:rPr lang="en-US" i="1">
                                    <a:latin typeface="Cambria Math"/>
                                    <a:ea typeface="Cambria Math"/>
                                    <a:cs typeface="Times New Roman" pitchFamily="18" charset="0"/>
                                  </a:rPr>
                                </m:ctrlPr>
                              </m:sSubPr>
                              <m:e>
                                <m:r>
                                  <a:rPr lang="en-US" i="1">
                                    <a:latin typeface="Cambria Math"/>
                                    <a:ea typeface="Cambria Math"/>
                                    <a:cs typeface="Times New Roman" pitchFamily="18" charset="0"/>
                                  </a:rPr>
                                  <m:t>𝑣</m:t>
                                </m:r>
                              </m:e>
                              <m:sub>
                                <m:r>
                                  <a:rPr lang="en-US" i="1">
                                    <a:latin typeface="Cambria Math"/>
                                    <a:ea typeface="Cambria Math"/>
                                    <a:cs typeface="Times New Roman" pitchFamily="18" charset="0"/>
                                  </a:rPr>
                                  <m:t>𝑘</m:t>
                                </m:r>
                                <m:r>
                                  <a:rPr lang="en-US" i="1">
                                    <a:latin typeface="Cambria Math"/>
                                    <a:ea typeface="Cambria Math"/>
                                    <a:cs typeface="Times New Roman" pitchFamily="18" charset="0"/>
                                  </a:rPr>
                                  <m:t>5</m:t>
                                </m:r>
                              </m:sub>
                            </m:sSub>
                          </m:e>
                        </m:d>
                      </m:e>
                      <m:sup>
                        <m:r>
                          <a:rPr lang="en-US" i="1">
                            <a:latin typeface="Cambria Math"/>
                            <a:ea typeface="Cambria Math"/>
                            <a:cs typeface="Times New Roman" pitchFamily="18" charset="0"/>
                          </a:rPr>
                          <m:t>2</m:t>
                        </m:r>
                      </m:sup>
                    </m:sSup>
                  </m:oMath>
                </a14:m>
                <a:r>
                  <a:rPr lang="en-US" dirty="0" smtClean="0"/>
                  <a:t> is the</a:t>
                </a:r>
                <a:r>
                  <a:rPr lang="en-US" baseline="0" dirty="0" smtClean="0"/>
                  <a:t> analogue of function H usually seen when using beta and dispersion functions</a:t>
                </a:r>
                <a:endParaRPr lang="en-US" dirty="0"/>
              </a:p>
            </p:txBody>
          </p:sp>
        </mc:Choice>
        <mc:Fallback xmlns="">
          <p:sp>
            <p:nvSpPr>
              <p:cNvPr id="3" name="Notes Placeholder 2"/>
              <p:cNvSpPr>
                <a:spLocks noGrp="1"/>
              </p:cNvSpPr>
              <p:nvPr>
                <p:ph type="body" idx="1"/>
              </p:nvPr>
            </p:nvSpPr>
            <p:spPr/>
            <p:txBody>
              <a:bodyPr/>
              <a:lstStyle/>
              <a:p>
                <a:r>
                  <a:rPr lang="en-US" dirty="0" smtClean="0"/>
                  <a:t>In the spin-orbit coupling terms, each term is basically the product of the sensitivity of an orbit amplitude to a change of </a:t>
                </a:r>
                <a:r>
                  <a:rPr lang="en-US" sz="1200" i="0" smtClean="0">
                    <a:latin typeface="Cambria Math"/>
                    <a:ea typeface="Cambria Math"/>
                    <a:cs typeface="Times New Roman" pitchFamily="18" charset="0"/>
                  </a:rPr>
                  <a:t>𝛿</a:t>
                </a:r>
                <a:r>
                  <a:rPr lang="en-US" dirty="0" smtClean="0"/>
                  <a:t> and the sensitivity of </a:t>
                </a:r>
                <a:r>
                  <a:rPr lang="en-US" sz="1200" b="0" i="0" smtClean="0">
                    <a:latin typeface="Cambria Math"/>
                    <a:ea typeface="Cambria Math"/>
                    <a:cs typeface="Times New Roman" pitchFamily="18" charset="0"/>
                  </a:rPr>
                  <a:t>𝑛 ̂</a:t>
                </a:r>
                <a:r>
                  <a:rPr lang="en-US" dirty="0" smtClean="0"/>
                  <a:t> to a change of that orbit amplitude. </a:t>
                </a:r>
                <a:r>
                  <a:rPr lang="en-US" sz="1200" i="0" smtClean="0">
                    <a:latin typeface="Cambria Math"/>
                    <a:ea typeface="Cambria Math"/>
                    <a:cs typeface="Times New Roman" pitchFamily="18" charset="0"/>
                  </a:rPr>
                  <a:t>〖</a:t>
                </a:r>
                <a:r>
                  <a:rPr lang="en-US" sz="1200" i="0">
                    <a:latin typeface="Cambria Math"/>
                    <a:ea typeface="Cambria Math"/>
                    <a:cs typeface="Times New Roman" pitchFamily="18" charset="0"/>
                  </a:rPr>
                  <a:t>𝑣_𝑘5</a:t>
                </a:r>
                <a:r>
                  <a:rPr lang="en-US" sz="1200" i="0" smtClean="0">
                    <a:latin typeface="Cambria Math"/>
                    <a:ea typeface="Cambria Math"/>
                    <a:cs typeface="Times New Roman" pitchFamily="18" charset="0"/>
                  </a:rPr>
                  <a:t>〗^</a:t>
                </a:r>
                <a:r>
                  <a:rPr lang="en-US" sz="1200" i="0">
                    <a:latin typeface="Cambria Math"/>
                    <a:ea typeface="Cambria Math"/>
                    <a:cs typeface="Times New Roman" pitchFamily="18" charset="0"/>
                  </a:rPr>
                  <a:t>∗</a:t>
                </a:r>
                <a:r>
                  <a:rPr lang="en-US" dirty="0" smtClean="0"/>
                  <a:t> embodies</a:t>
                </a:r>
                <a:r>
                  <a:rPr lang="en-US" baseline="0" dirty="0" smtClean="0"/>
                  <a:t> the impulse perturbation to electron state due to the photon emission event.</a:t>
                </a:r>
                <a:r>
                  <a:rPr lang="en-US" sz="1200" dirty="0" smtClean="0">
                    <a:ea typeface="Cambria Math"/>
                    <a:cs typeface="Times New Roman" pitchFamily="18" charset="0"/>
                  </a:rPr>
                  <a:t> </a:t>
                </a:r>
                <a:r>
                  <a:rPr lang="en-US" sz="1200" i="0" smtClean="0">
                    <a:latin typeface="Cambria Math"/>
                    <a:ea typeface="Cambria Math"/>
                    <a:cs typeface="Times New Roman" pitchFamily="18" charset="0"/>
                  </a:rPr>
                  <a:t>|</a:t>
                </a:r>
                <a:r>
                  <a:rPr lang="en-US" sz="1200" i="0">
                    <a:latin typeface="Cambria Math"/>
                    <a:ea typeface="Cambria Math"/>
                    <a:cs typeface="Times New Roman" pitchFamily="18" charset="0"/>
                  </a:rPr>
                  <a:t>𝑣</a:t>
                </a:r>
                <a:r>
                  <a:rPr lang="en-US" sz="1200" i="0" smtClean="0">
                    <a:latin typeface="Cambria Math"/>
                    <a:ea typeface="Cambria Math"/>
                    <a:cs typeface="Times New Roman" pitchFamily="18" charset="0"/>
                  </a:rPr>
                  <a:t>_</a:t>
                </a:r>
                <a:r>
                  <a:rPr lang="en-US" sz="1200" i="0">
                    <a:latin typeface="Cambria Math"/>
                    <a:ea typeface="Cambria Math"/>
                    <a:cs typeface="Times New Roman" pitchFamily="18" charset="0"/>
                  </a:rPr>
                  <a:t>𝑘5</a:t>
                </a:r>
                <a:r>
                  <a:rPr lang="en-US" sz="1200" i="0" smtClean="0">
                    <a:latin typeface="Cambria Math"/>
                    <a:ea typeface="Cambria Math"/>
                    <a:cs typeface="Times New Roman" pitchFamily="18" charset="0"/>
                  </a:rPr>
                  <a:t> |^</a:t>
                </a:r>
                <a:r>
                  <a:rPr lang="en-US" sz="1200" b="0" i="0" smtClean="0">
                    <a:latin typeface="Cambria Math"/>
                    <a:ea typeface="Cambria Math"/>
                    <a:cs typeface="Times New Roman" pitchFamily="18" charset="0"/>
                  </a:rPr>
                  <a:t>2</a:t>
                </a:r>
                <a:r>
                  <a:rPr lang="en-US" dirty="0" smtClean="0"/>
                  <a:t> is the</a:t>
                </a:r>
                <a:r>
                  <a:rPr lang="en-US" baseline="0" dirty="0" smtClean="0"/>
                  <a:t> analogue of function H usually seen when using beta and dispersion functions</a:t>
                </a:r>
                <a:endParaRPr lang="en-US" dirty="0"/>
              </a:p>
            </p:txBody>
          </p:sp>
        </mc:Fallback>
      </mc:AlternateContent>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B3346E16-4E9B-4158-B1B5-ABCCC99B1B1D}" type="slidenum">
              <a:rPr lang="en-US" smtClean="0"/>
              <a:pPr>
                <a:defRPr/>
              </a:pPr>
              <a:t>21</a:t>
            </a:fld>
            <a:endParaRPr lang="en-US"/>
          </a:p>
        </p:txBody>
      </p:sp>
    </p:spTree>
    <p:extLst>
      <p:ext uri="{BB962C8B-B14F-4D97-AF65-F5344CB8AC3E}">
        <p14:creationId xmlns:p14="http://schemas.microsoft.com/office/powerpoint/2010/main" val="520971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4"/>
          <p:cNvSpPr>
            <a:spLocks noGrp="1"/>
          </p:cNvSpPr>
          <p:nvPr>
            <p:ph type="sldNum" sz="quarter" idx="10"/>
          </p:nvPr>
        </p:nvSpPr>
        <p:spPr/>
        <p:txBody>
          <a:bodyPr/>
          <a:lstStyle>
            <a:lvl1pPr>
              <a:defRPr/>
            </a:lvl1pPr>
          </a:lstStyle>
          <a:p>
            <a:pPr>
              <a:defRPr/>
            </a:pPr>
            <a:fld id="{B6648B5B-D9A0-490B-B677-29A021276729}" type="slidenum">
              <a:rPr lang="en-US"/>
              <a:pPr>
                <a:defRPr/>
              </a:pPr>
              <a:t>‹#›</a:t>
            </a:fld>
            <a:endParaRPr lang="en-US" dirty="0"/>
          </a:p>
        </p:txBody>
      </p:sp>
    </p:spTree>
    <p:extLst>
      <p:ext uri="{BB962C8B-B14F-4D97-AF65-F5344CB8AC3E}">
        <p14:creationId xmlns:p14="http://schemas.microsoft.com/office/powerpoint/2010/main" val="112652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buSzPct val="150000"/>
              <a:buFontTx/>
              <a:buBlip>
                <a:blip r:embed="rId2"/>
              </a:buBlip>
              <a:defRPr/>
            </a:lvl1pPr>
            <a:lvl3pPr>
              <a:buClrTx/>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0"/>
          </p:nvPr>
        </p:nvSpPr>
        <p:spPr/>
        <p:txBody>
          <a:bodyPr/>
          <a:lstStyle>
            <a:lvl1pPr>
              <a:defRPr/>
            </a:lvl1pPr>
          </a:lstStyle>
          <a:p>
            <a:pPr>
              <a:defRPr/>
            </a:pPr>
            <a:fld id="{E05143E2-8B5C-420F-B773-4C0D976E94BC}" type="slidenum">
              <a:rPr lang="en-US"/>
              <a:pPr>
                <a:defRPr/>
              </a:pPr>
              <a:t>‹#›</a:t>
            </a:fld>
            <a:endParaRPr lang="en-US" dirty="0"/>
          </a:p>
        </p:txBody>
      </p:sp>
    </p:spTree>
    <p:extLst>
      <p:ext uri="{BB962C8B-B14F-4D97-AF65-F5344CB8AC3E}">
        <p14:creationId xmlns:p14="http://schemas.microsoft.com/office/powerpoint/2010/main" val="3229048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4"/>
          <p:cNvSpPr>
            <a:spLocks noGrp="1"/>
          </p:cNvSpPr>
          <p:nvPr>
            <p:ph type="sldNum" sz="quarter" idx="10"/>
          </p:nvPr>
        </p:nvSpPr>
        <p:spPr/>
        <p:txBody>
          <a:bodyPr/>
          <a:lstStyle>
            <a:lvl1pPr>
              <a:defRPr/>
            </a:lvl1pPr>
          </a:lstStyle>
          <a:p>
            <a:pPr>
              <a:defRPr/>
            </a:pPr>
            <a:fld id="{4C3FF944-A034-4316-A587-33E79276D352}" type="slidenum">
              <a:rPr lang="en-US"/>
              <a:pPr>
                <a:defRPr/>
              </a:pPr>
              <a:t>‹#›</a:t>
            </a:fld>
            <a:endParaRPr lang="en-US" dirty="0"/>
          </a:p>
        </p:txBody>
      </p:sp>
    </p:spTree>
    <p:extLst>
      <p:ext uri="{BB962C8B-B14F-4D97-AF65-F5344CB8AC3E}">
        <p14:creationId xmlns:p14="http://schemas.microsoft.com/office/powerpoint/2010/main" val="24724655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762000" y="914400"/>
            <a:ext cx="7772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Slide Number Placeholder 4"/>
          <p:cNvSpPr>
            <a:spLocks noGrp="1"/>
          </p:cNvSpPr>
          <p:nvPr>
            <p:ph type="sldNum" sz="quarter" idx="4"/>
          </p:nvPr>
        </p:nvSpPr>
        <p:spPr>
          <a:xfrm>
            <a:off x="4495800" y="6492875"/>
            <a:ext cx="685800" cy="365125"/>
          </a:xfrm>
          <a:prstGeom prst="rect">
            <a:avLst/>
          </a:prstGeom>
        </p:spPr>
        <p:txBody>
          <a:bodyPr vert="horz" wrap="square" lIns="91440" tIns="45720" rIns="91440" bIns="45720" numCol="1" anchor="ctr" anchorCtr="0" compatLnSpc="1">
            <a:prstTxWarp prst="textNoShape">
              <a:avLst/>
            </a:prstTxWarp>
          </a:bodyPr>
          <a:lstStyle>
            <a:lvl1pPr algn="r">
              <a:defRPr sz="1500">
                <a:solidFill>
                  <a:srgbClr val="898989"/>
                </a:solidFill>
                <a:latin typeface="Arial" panose="020B0604020202020204" pitchFamily="34" charset="0"/>
                <a:ea typeface="ＭＳ Ｐゴシック" charset="-128"/>
                <a:cs typeface="Arial" panose="020B0604020202020204" pitchFamily="34" charset="0"/>
              </a:defRPr>
            </a:lvl1pPr>
          </a:lstStyle>
          <a:p>
            <a:pPr>
              <a:defRPr/>
            </a:pPr>
            <a:fld id="{F3398B0E-BD33-40D6-AE6D-433700CD6B58}" type="slidenum">
              <a:rPr lang="en-US"/>
              <a:pPr>
                <a:defRPr/>
              </a:pPr>
              <a:t>‹#›</a:t>
            </a:fld>
            <a:endParaRPr lang="en-US" dirty="0"/>
          </a:p>
        </p:txBody>
      </p:sp>
      <p:sp>
        <p:nvSpPr>
          <p:cNvPr id="6" name="Footer Placeholder 3"/>
          <p:cNvSpPr txBox="1">
            <a:spLocks/>
          </p:cNvSpPr>
          <p:nvPr userDrawn="1"/>
        </p:nvSpPr>
        <p:spPr>
          <a:xfrm>
            <a:off x="990600" y="6492875"/>
            <a:ext cx="3505200" cy="365125"/>
          </a:xfrm>
          <a:prstGeom prst="rect">
            <a:avLst/>
          </a:prstGeom>
        </p:spPr>
        <p:txBody>
          <a:bodyPr anchor="ctr"/>
          <a:lstStyle>
            <a:defPPr>
              <a:defRPr lang="en-US"/>
            </a:defPPr>
            <a:lvl1pPr algn="ctr" rtl="0" eaLnBrk="0" fontAlgn="base" hangingPunct="0">
              <a:spcBef>
                <a:spcPct val="0"/>
              </a:spcBef>
              <a:spcAft>
                <a:spcPct val="0"/>
              </a:spcAft>
              <a:defRPr sz="1400" kern="1200">
                <a:solidFill>
                  <a:srgbClr val="898989"/>
                </a:solidFill>
                <a:latin typeface="Times"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34" charset="-128"/>
                <a:cs typeface="+mn-cs"/>
              </a:defRPr>
            </a:lvl9pPr>
          </a:lstStyle>
          <a:p>
            <a:pPr>
              <a:defRPr/>
            </a:pPr>
            <a:endParaRPr lang="en-US" sz="1500" b="1" dirty="0">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hf hdr="0" dt="0"/>
  <p:txStyles>
    <p:titleStyle>
      <a:lvl1pPr algn="ctr" rtl="0" eaLnBrk="0" fontAlgn="base" hangingPunct="0">
        <a:spcBef>
          <a:spcPct val="0"/>
        </a:spcBef>
        <a:spcAft>
          <a:spcPct val="0"/>
        </a:spcAft>
        <a:defRPr sz="3600" b="1">
          <a:solidFill>
            <a:schemeClr val="tx2"/>
          </a:solidFill>
          <a:latin typeface="Arial" panose="020B0604020202020204" pitchFamily="34" charset="0"/>
          <a:ea typeface="MS PGothic" pitchFamily="34" charset="-128"/>
          <a:cs typeface="Arial" panose="020B0604020202020204" pitchFamily="34" charset="0"/>
        </a:defRPr>
      </a:lvl1pPr>
      <a:lvl2pPr algn="ctr" rtl="0" eaLnBrk="0" fontAlgn="base" hangingPunct="0">
        <a:spcBef>
          <a:spcPct val="0"/>
        </a:spcBef>
        <a:spcAft>
          <a:spcPct val="0"/>
        </a:spcAft>
        <a:defRPr sz="3600" b="1">
          <a:solidFill>
            <a:schemeClr val="tx2"/>
          </a:solidFill>
          <a:latin typeface="Arial" charset="0"/>
          <a:ea typeface="MS PGothic" pitchFamily="34" charset="-128"/>
          <a:cs typeface="Arial" charset="0"/>
        </a:defRPr>
      </a:lvl2pPr>
      <a:lvl3pPr algn="ctr" rtl="0" eaLnBrk="0" fontAlgn="base" hangingPunct="0">
        <a:spcBef>
          <a:spcPct val="0"/>
        </a:spcBef>
        <a:spcAft>
          <a:spcPct val="0"/>
        </a:spcAft>
        <a:defRPr sz="3600" b="1">
          <a:solidFill>
            <a:schemeClr val="tx2"/>
          </a:solidFill>
          <a:latin typeface="Arial" charset="0"/>
          <a:ea typeface="MS PGothic" pitchFamily="34" charset="-128"/>
          <a:cs typeface="Arial" charset="0"/>
        </a:defRPr>
      </a:lvl3pPr>
      <a:lvl4pPr algn="ctr" rtl="0" eaLnBrk="0" fontAlgn="base" hangingPunct="0">
        <a:spcBef>
          <a:spcPct val="0"/>
        </a:spcBef>
        <a:spcAft>
          <a:spcPct val="0"/>
        </a:spcAft>
        <a:defRPr sz="3600" b="1">
          <a:solidFill>
            <a:schemeClr val="tx2"/>
          </a:solidFill>
          <a:latin typeface="Arial" charset="0"/>
          <a:ea typeface="MS PGothic" pitchFamily="34" charset="-128"/>
          <a:cs typeface="Arial" charset="0"/>
        </a:defRPr>
      </a:lvl4pPr>
      <a:lvl5pPr algn="ctr" rtl="0" eaLnBrk="0" fontAlgn="base" hangingPunct="0">
        <a:spcBef>
          <a:spcPct val="0"/>
        </a:spcBef>
        <a:spcAft>
          <a:spcPct val="0"/>
        </a:spcAft>
        <a:defRPr sz="3600" b="1">
          <a:solidFill>
            <a:schemeClr val="tx2"/>
          </a:solidFill>
          <a:latin typeface="Arial" charset="0"/>
          <a:ea typeface="MS PGothic" pitchFamily="34" charset="-128"/>
          <a:cs typeface="Arial" charset="0"/>
        </a:defRPr>
      </a:lvl5pPr>
      <a:lvl6pPr marL="457200" algn="ctr" rtl="0" fontAlgn="base">
        <a:spcBef>
          <a:spcPct val="0"/>
        </a:spcBef>
        <a:spcAft>
          <a:spcPct val="0"/>
        </a:spcAft>
        <a:defRPr sz="3600" b="1">
          <a:solidFill>
            <a:schemeClr val="tx2"/>
          </a:solidFill>
          <a:latin typeface="Times" charset="0"/>
        </a:defRPr>
      </a:lvl6pPr>
      <a:lvl7pPr marL="914400" algn="ctr" rtl="0" fontAlgn="base">
        <a:spcBef>
          <a:spcPct val="0"/>
        </a:spcBef>
        <a:spcAft>
          <a:spcPct val="0"/>
        </a:spcAft>
        <a:defRPr sz="3600" b="1">
          <a:solidFill>
            <a:schemeClr val="tx2"/>
          </a:solidFill>
          <a:latin typeface="Times" charset="0"/>
        </a:defRPr>
      </a:lvl7pPr>
      <a:lvl8pPr marL="1371600" algn="ctr" rtl="0" fontAlgn="base">
        <a:spcBef>
          <a:spcPct val="0"/>
        </a:spcBef>
        <a:spcAft>
          <a:spcPct val="0"/>
        </a:spcAft>
        <a:defRPr sz="3600" b="1">
          <a:solidFill>
            <a:schemeClr val="tx2"/>
          </a:solidFill>
          <a:latin typeface="Times" charset="0"/>
        </a:defRPr>
      </a:lvl8pPr>
      <a:lvl9pPr marL="1828800" algn="ctr" rtl="0" fontAlgn="base">
        <a:spcBef>
          <a:spcPct val="0"/>
        </a:spcBef>
        <a:spcAft>
          <a:spcPct val="0"/>
        </a:spcAft>
        <a:defRPr sz="3600" b="1">
          <a:solidFill>
            <a:schemeClr val="tx2"/>
          </a:solidFill>
          <a:latin typeface="Times" charset="0"/>
        </a:defRPr>
      </a:lvl9pPr>
    </p:titleStyle>
    <p:bodyStyle>
      <a:lvl1pPr marL="342900" indent="-342900" algn="l" rtl="0" eaLnBrk="0" fontAlgn="base" hangingPunct="0">
        <a:spcBef>
          <a:spcPct val="20000"/>
        </a:spcBef>
        <a:spcAft>
          <a:spcPct val="0"/>
        </a:spcAft>
        <a:buBlip>
          <a:blip r:embed="rId6"/>
        </a:buBlip>
        <a:defRPr>
          <a:solidFill>
            <a:schemeClr val="tx1"/>
          </a:solidFill>
          <a:latin typeface="Arial" panose="020B0604020202020204" pitchFamily="34" charset="0"/>
          <a:ea typeface="MS PGothic" pitchFamily="34" charset="-128"/>
          <a:cs typeface="Arial" panose="020B0604020202020204" pitchFamily="34" charset="0"/>
        </a:defRPr>
      </a:lvl1pPr>
      <a:lvl2pPr marL="742950" indent="-28575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2pPr>
      <a:lvl3pPr marL="11430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3pPr>
      <a:lvl4pPr marL="16002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4pPr>
      <a:lvl5pPr marL="20574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9.png"/><Relationship Id="rId5" Type="http://schemas.openxmlformats.org/officeDocument/2006/relationships/image" Target="../media/image18.wmf"/><Relationship Id="rId4" Type="http://schemas.openxmlformats.org/officeDocument/2006/relationships/oleObject" Target="../embeddings/oleObject9.bin"/></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png"/><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9.wmf"/><Relationship Id="rId5" Type="http://schemas.openxmlformats.org/officeDocument/2006/relationships/oleObject" Target="../embeddings/oleObject10.bin"/><Relationship Id="rId10" Type="http://schemas.openxmlformats.org/officeDocument/2006/relationships/image" Target="../media/image26.png"/><Relationship Id="rId4" Type="http://schemas.openxmlformats.org/officeDocument/2006/relationships/image" Target="../media/image10.png"/><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31.wmf"/><Relationship Id="rId18" Type="http://schemas.openxmlformats.org/officeDocument/2006/relationships/oleObject" Target="../embeddings/oleObject18.bin"/><Relationship Id="rId3" Type="http://schemas.openxmlformats.org/officeDocument/2006/relationships/image" Target="../media/image34.png"/><Relationship Id="rId7" Type="http://schemas.openxmlformats.org/officeDocument/2006/relationships/image" Target="../media/image28.wmf"/><Relationship Id="rId12" Type="http://schemas.openxmlformats.org/officeDocument/2006/relationships/oleObject" Target="../embeddings/oleObject16.bin"/><Relationship Id="rId17" Type="http://schemas.openxmlformats.org/officeDocument/2006/relationships/image" Target="../media/image35.png"/><Relationship Id="rId2" Type="http://schemas.openxmlformats.org/officeDocument/2006/relationships/slideLayout" Target="../slideLayouts/slideLayout2.xml"/><Relationship Id="rId16" Type="http://schemas.openxmlformats.org/officeDocument/2006/relationships/image" Target="../media/image32.wmf"/><Relationship Id="rId20" Type="http://schemas.openxmlformats.org/officeDocument/2006/relationships/oleObject" Target="../embeddings/oleObject19.bin"/><Relationship Id="rId1" Type="http://schemas.openxmlformats.org/officeDocument/2006/relationships/vmlDrawing" Target="../drawings/vmlDrawing5.vml"/><Relationship Id="rId6" Type="http://schemas.openxmlformats.org/officeDocument/2006/relationships/oleObject" Target="../embeddings/oleObject13.bin"/><Relationship Id="rId11" Type="http://schemas.openxmlformats.org/officeDocument/2006/relationships/image" Target="../media/image30.wmf"/><Relationship Id="rId5" Type="http://schemas.openxmlformats.org/officeDocument/2006/relationships/image" Target="../media/image27.wmf"/><Relationship Id="rId15" Type="http://schemas.openxmlformats.org/officeDocument/2006/relationships/oleObject" Target="../embeddings/oleObject17.bin"/><Relationship Id="rId10" Type="http://schemas.openxmlformats.org/officeDocument/2006/relationships/oleObject" Target="../embeddings/oleObject15.bin"/><Relationship Id="rId19" Type="http://schemas.openxmlformats.org/officeDocument/2006/relationships/image" Target="../media/image33.wmf"/><Relationship Id="rId4" Type="http://schemas.openxmlformats.org/officeDocument/2006/relationships/oleObject" Target="../embeddings/oleObject12.bin"/><Relationship Id="rId9" Type="http://schemas.openxmlformats.org/officeDocument/2006/relationships/image" Target="../media/image29.wmf"/><Relationship Id="rId1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0.bin"/><Relationship Id="rId7"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7.wmf"/><Relationship Id="rId5" Type="http://schemas.openxmlformats.org/officeDocument/2006/relationships/oleObject" Target="../embeddings/oleObject21.bin"/><Relationship Id="rId4" Type="http://schemas.openxmlformats.org/officeDocument/2006/relationships/image" Target="../media/image36.wmf"/></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0.png"/></Relationships>
</file>

<file path=ppt/slides/_rels/slide22.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chart" Target="../charts/chart1.xml"/><Relationship Id="rId7"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chart" Target="../charts/chart2.xml"/><Relationship Id="rId5" Type="http://schemas.openxmlformats.org/officeDocument/2006/relationships/image" Target="../media/image40.wmf"/><Relationship Id="rId4" Type="http://schemas.openxmlformats.org/officeDocument/2006/relationships/oleObject" Target="../embeddings/oleObject22.bin"/><Relationship Id="rId9"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gif"/><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image" Target="../media/image2.png"/><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wmf"/><Relationship Id="rId13" Type="http://schemas.openxmlformats.org/officeDocument/2006/relationships/oleObject" Target="../embeddings/oleObject7.bin"/><Relationship Id="rId3" Type="http://schemas.openxmlformats.org/officeDocument/2006/relationships/image" Target="../media/image3.png"/><Relationship Id="rId7" Type="http://schemas.openxmlformats.org/officeDocument/2006/relationships/oleObject" Target="../embeddings/oleObject4.bin"/><Relationship Id="rId12" Type="http://schemas.openxmlformats.org/officeDocument/2006/relationships/image" Target="../media/image15.wmf"/><Relationship Id="rId2" Type="http://schemas.openxmlformats.org/officeDocument/2006/relationships/slideLayout" Target="../slideLayouts/slideLayout2.xml"/><Relationship Id="rId16" Type="http://schemas.openxmlformats.org/officeDocument/2006/relationships/image" Target="../media/image17.wmf"/><Relationship Id="rId1" Type="http://schemas.openxmlformats.org/officeDocument/2006/relationships/vmlDrawing" Target="../drawings/vmlDrawing2.vml"/><Relationship Id="rId6" Type="http://schemas.openxmlformats.org/officeDocument/2006/relationships/image" Target="../media/image12.wmf"/><Relationship Id="rId11" Type="http://schemas.openxmlformats.org/officeDocument/2006/relationships/oleObject" Target="../embeddings/oleObject6.bin"/><Relationship Id="rId5" Type="http://schemas.openxmlformats.org/officeDocument/2006/relationships/oleObject" Target="../embeddings/oleObject3.bin"/><Relationship Id="rId15" Type="http://schemas.openxmlformats.org/officeDocument/2006/relationships/oleObject" Target="../embeddings/oleObject8.bin"/><Relationship Id="rId10" Type="http://schemas.openxmlformats.org/officeDocument/2006/relationships/image" Target="../media/image14.wmf"/><Relationship Id="rId4" Type="http://schemas.openxmlformats.org/officeDocument/2006/relationships/image" Target="../media/image18.png"/><Relationship Id="rId9" Type="http://schemas.openxmlformats.org/officeDocument/2006/relationships/oleObject" Target="../embeddings/oleObject5.bin"/><Relationship Id="rId14" Type="http://schemas.openxmlformats.org/officeDocument/2006/relationships/image" Target="../media/image16.w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52400" y="1447800"/>
            <a:ext cx="8839200" cy="1752600"/>
          </a:xfrm>
        </p:spPr>
        <p:txBody>
          <a:bodyPr/>
          <a:lstStyle/>
          <a:p>
            <a:pPr eaLnBrk="1" hangingPunct="1"/>
            <a:r>
              <a:rPr lang="en-US" altLang="en-US" sz="4000" dirty="0" smtClean="0">
                <a:solidFill>
                  <a:srgbClr val="990000"/>
                </a:solidFill>
                <a:latin typeface="Arial" charset="0"/>
                <a:cs typeface="Arial" charset="0"/>
              </a:rPr>
              <a:t>MEIC Electron Polarization</a:t>
            </a:r>
            <a:endParaRPr lang="ru-RU" altLang="en-US" sz="4000" dirty="0" smtClean="0">
              <a:solidFill>
                <a:srgbClr val="990000"/>
              </a:solidFill>
              <a:latin typeface="Arial" charset="0"/>
              <a:cs typeface="Arial" charset="0"/>
            </a:endParaRPr>
          </a:p>
        </p:txBody>
      </p:sp>
      <p:sp>
        <p:nvSpPr>
          <p:cNvPr id="2051" name="Rectangle 3"/>
          <p:cNvSpPr>
            <a:spLocks noGrp="1" noChangeArrowheads="1"/>
          </p:cNvSpPr>
          <p:nvPr>
            <p:ph type="subTitle" idx="1"/>
          </p:nvPr>
        </p:nvSpPr>
        <p:spPr>
          <a:xfrm>
            <a:off x="914400" y="3657600"/>
            <a:ext cx="7239000" cy="1524000"/>
          </a:xfrm>
        </p:spPr>
        <p:txBody>
          <a:bodyPr/>
          <a:lstStyle/>
          <a:p>
            <a:pPr eaLnBrk="1" hangingPunct="1"/>
            <a:r>
              <a:rPr lang="en-US" altLang="en-US" sz="2000" i="1" dirty="0" err="1" smtClean="0">
                <a:latin typeface="Arial" charset="0"/>
                <a:cs typeface="Arial" charset="0"/>
              </a:rPr>
              <a:t>Fanglei</a:t>
            </a:r>
            <a:r>
              <a:rPr lang="en-US" altLang="en-US" sz="2000" i="1" dirty="0" smtClean="0">
                <a:latin typeface="Arial" charset="0"/>
                <a:cs typeface="Arial" charset="0"/>
              </a:rPr>
              <a:t> Lin</a:t>
            </a:r>
          </a:p>
          <a:p>
            <a:pPr eaLnBrk="1" hangingPunct="1"/>
            <a:endParaRPr lang="en-US" altLang="en-US" sz="2000" i="1" dirty="0" smtClean="0">
              <a:latin typeface="Arial" charset="0"/>
              <a:cs typeface="Arial" charset="0"/>
            </a:endParaRPr>
          </a:p>
          <a:p>
            <a:pPr eaLnBrk="1" hangingPunct="1"/>
            <a:r>
              <a:rPr lang="en-US" altLang="en-US" sz="2000" dirty="0" smtClean="0">
                <a:latin typeface="Arial" charset="0"/>
                <a:cs typeface="Times New Roman" pitchFamily="18" charset="0"/>
              </a:rPr>
              <a:t>MEIC Collaboration Meeting</a:t>
            </a:r>
            <a:r>
              <a:rPr lang="en-US" altLang="en-US" sz="2000" smtClean="0">
                <a:latin typeface="Arial" charset="0"/>
                <a:cs typeface="Times New Roman" pitchFamily="18" charset="0"/>
              </a:rPr>
              <a:t>, October 6, </a:t>
            </a:r>
            <a:r>
              <a:rPr lang="en-US" altLang="en-US" sz="2000" dirty="0" smtClean="0">
                <a:latin typeface="Arial" charset="0"/>
                <a:cs typeface="Times New Roman" pitchFamily="18" charset="0"/>
              </a:rPr>
              <a:t>2015</a:t>
            </a:r>
            <a:endParaRPr lang="ru-RU" altLang="en-US" sz="2000" dirty="0" smtClean="0">
              <a:latin typeface="Arial" charset="0"/>
              <a:cs typeface="Times New Roman" pitchFamily="18" charset="0"/>
            </a:endParaRPr>
          </a:p>
          <a:p>
            <a:pPr eaLnBrk="1" hangingPunct="1"/>
            <a:endParaRPr lang="en-US" altLang="en-US" sz="2000" i="1"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smtClean="0">
                <a:latin typeface="Arial" charset="0"/>
                <a:cs typeface="Arial" charset="0"/>
              </a:rPr>
              <a:t>Spin Tune Scan</a:t>
            </a:r>
            <a:endParaRPr lang="en-US" dirty="0"/>
          </a:p>
        </p:txBody>
      </p:sp>
      <p:sp>
        <p:nvSpPr>
          <p:cNvPr id="4" name="Slide Number Placeholder 3"/>
          <p:cNvSpPr>
            <a:spLocks noGrp="1"/>
          </p:cNvSpPr>
          <p:nvPr>
            <p:ph type="sldNum" sz="quarter" idx="10"/>
          </p:nvPr>
        </p:nvSpPr>
        <p:spPr/>
        <p:txBody>
          <a:bodyPr/>
          <a:lstStyle/>
          <a:p>
            <a:pPr>
              <a:defRPr/>
            </a:pPr>
            <a:fld id="{E05143E2-8B5C-420F-B773-4C0D976E94BC}" type="slidenum">
              <a:rPr lang="en-US" smtClean="0"/>
              <a:pPr>
                <a:defRPr/>
              </a:pPr>
              <a:t>10</a:t>
            </a:fld>
            <a:endParaRPr lang="en-US" dirty="0"/>
          </a:p>
        </p:txBody>
      </p:sp>
      <p:sp>
        <p:nvSpPr>
          <p:cNvPr id="28" name="Content Placeholder 1"/>
          <p:cNvSpPr txBox="1">
            <a:spLocks/>
          </p:cNvSpPr>
          <p:nvPr/>
        </p:nvSpPr>
        <p:spPr bwMode="auto">
          <a:xfrm>
            <a:off x="76200" y="838200"/>
            <a:ext cx="8991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50000"/>
              <a:buFontTx/>
              <a:buBlip>
                <a:blip r:embed="rId2"/>
              </a:buBlip>
              <a:defRPr>
                <a:solidFill>
                  <a:schemeClr val="tx1"/>
                </a:solidFill>
                <a:latin typeface="Arial" panose="020B0604020202020204" pitchFamily="34" charset="0"/>
                <a:ea typeface="MS PGothic" pitchFamily="34" charset="-128"/>
                <a:cs typeface="Arial" panose="020B0604020202020204" pitchFamily="34" charset="0"/>
              </a:defRPr>
            </a:lvl1pPr>
            <a:lvl2pPr marL="742950" indent="-28575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2pPr>
            <a:lvl3pPr marL="1143000" indent="-228600" algn="l" rtl="0" eaLnBrk="0" fontAlgn="base" hangingPunct="0">
              <a:spcBef>
                <a:spcPct val="20000"/>
              </a:spcBef>
              <a:spcAft>
                <a:spcPct val="0"/>
              </a:spcAft>
              <a:buClrTx/>
              <a:buChar char="•"/>
              <a:defRPr>
                <a:solidFill>
                  <a:schemeClr val="tx1"/>
                </a:solidFill>
                <a:latin typeface="Arial" panose="020B0604020202020204" pitchFamily="34" charset="0"/>
                <a:ea typeface="MS PGothic" pitchFamily="34" charset="-128"/>
                <a:cs typeface="Arial" panose="020B0604020202020204" pitchFamily="34" charset="0"/>
              </a:defRPr>
            </a:lvl3pPr>
            <a:lvl4pPr marL="16002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4pPr>
            <a:lvl5pPr marL="20574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pPr>
              <a:buSzPct val="100000"/>
            </a:pPr>
            <a:r>
              <a:rPr lang="en-US" sz="1800" kern="0" dirty="0" smtClean="0"/>
              <a:t>SLICK/SLICKTRACK allows one to insert a zero length spin tuning magnet to move the spin tune away from zero. Such magnet in the code only rotates the spin, leaving the orbit intact.</a:t>
            </a:r>
          </a:p>
          <a:p>
            <a:pPr>
              <a:buSzPct val="100000"/>
            </a:pPr>
            <a:r>
              <a:rPr lang="en-US" sz="1800" b="1" kern="0" dirty="0"/>
              <a:t>Longitudinal field spin tuning solenoid</a:t>
            </a:r>
            <a:r>
              <a:rPr lang="en-US" sz="1800" kern="0" dirty="0"/>
              <a:t> in one straight where the polarization is longitudinal</a:t>
            </a:r>
          </a:p>
          <a:p>
            <a:pPr lvl="1">
              <a:buSzPct val="100000"/>
            </a:pPr>
            <a:r>
              <a:rPr lang="en-US" sz="1800" kern="0" dirty="0" smtClean="0"/>
              <a:t>Only moves the spin tune away from zero </a:t>
            </a:r>
          </a:p>
          <a:p>
            <a:pPr lvl="1">
              <a:buSzPct val="100000"/>
            </a:pPr>
            <a:r>
              <a:rPr lang="en-US" sz="1800" kern="0" dirty="0"/>
              <a:t>Does not change the spin direction</a:t>
            </a:r>
            <a:endParaRPr lang="en-US" sz="1800" kern="0" dirty="0" smtClean="0"/>
          </a:p>
          <a:p>
            <a:pPr lvl="1">
              <a:buSzPct val="100000"/>
            </a:pPr>
            <a:r>
              <a:rPr lang="en-US" sz="1800" kern="0" dirty="0" smtClean="0"/>
              <a:t>Breaks </a:t>
            </a:r>
            <a:r>
              <a:rPr lang="en-US" sz="1800" kern="0" dirty="0"/>
              <a:t>the </a:t>
            </a:r>
            <a:r>
              <a:rPr lang="en-US" sz="1800" kern="0" dirty="0" smtClean="0"/>
              <a:t>current spin </a:t>
            </a:r>
            <a:r>
              <a:rPr lang="en-US" sz="1800" kern="0" dirty="0"/>
              <a:t>matching </a:t>
            </a:r>
            <a:r>
              <a:rPr lang="en-US" sz="1800" kern="0" dirty="0" smtClean="0"/>
              <a:t>condition in </a:t>
            </a:r>
            <a:r>
              <a:rPr lang="en-US" sz="1800" kern="0" dirty="0"/>
              <a:t>the </a:t>
            </a:r>
            <a:r>
              <a:rPr lang="en-US" sz="1800" kern="0" dirty="0" smtClean="0"/>
              <a:t>straigh</a:t>
            </a:r>
            <a:r>
              <a:rPr lang="en-US" sz="1800" kern="0" dirty="0"/>
              <a:t>t</a:t>
            </a:r>
            <a:endParaRPr lang="en-US" sz="1800" kern="0" dirty="0" smtClean="0"/>
          </a:p>
        </p:txBody>
      </p:sp>
      <p:grpSp>
        <p:nvGrpSpPr>
          <p:cNvPr id="7" name="Group 6"/>
          <p:cNvGrpSpPr/>
          <p:nvPr/>
        </p:nvGrpSpPr>
        <p:grpSpPr>
          <a:xfrm>
            <a:off x="1106110" y="3524718"/>
            <a:ext cx="6894890" cy="2342682"/>
            <a:chOff x="953710" y="2991318"/>
            <a:chExt cx="6894890" cy="2342682"/>
          </a:xfrm>
        </p:grpSpPr>
        <p:grpSp>
          <p:nvGrpSpPr>
            <p:cNvPr id="2" name="Group 1"/>
            <p:cNvGrpSpPr/>
            <p:nvPr/>
          </p:nvGrpSpPr>
          <p:grpSpPr>
            <a:xfrm>
              <a:off x="953710" y="2991318"/>
              <a:ext cx="6894890" cy="2342682"/>
              <a:chOff x="953710" y="2991318"/>
              <a:chExt cx="6894890" cy="2342682"/>
            </a:xfrm>
          </p:grpSpPr>
          <p:grpSp>
            <p:nvGrpSpPr>
              <p:cNvPr id="77" name="Group 76"/>
              <p:cNvGrpSpPr/>
              <p:nvPr/>
            </p:nvGrpSpPr>
            <p:grpSpPr>
              <a:xfrm>
                <a:off x="953710" y="2991318"/>
                <a:ext cx="6894890" cy="2342682"/>
                <a:chOff x="76200" y="1676400"/>
                <a:chExt cx="6894890" cy="2342682"/>
              </a:xfrm>
            </p:grpSpPr>
            <p:grpSp>
              <p:nvGrpSpPr>
                <p:cNvPr id="78" name="Group 15"/>
                <p:cNvGrpSpPr>
                  <a:grpSpLocks/>
                </p:cNvGrpSpPr>
                <p:nvPr/>
              </p:nvGrpSpPr>
              <p:grpSpPr bwMode="auto">
                <a:xfrm>
                  <a:off x="76200" y="2089636"/>
                  <a:ext cx="6894890" cy="1929446"/>
                  <a:chOff x="739871" y="2498187"/>
                  <a:chExt cx="7097850" cy="1935699"/>
                </a:xfrm>
              </p:grpSpPr>
              <p:cxnSp>
                <p:nvCxnSpPr>
                  <p:cNvPr id="131" name="Straight Connector 6"/>
                  <p:cNvCxnSpPr>
                    <a:cxnSpLocks noChangeShapeType="1"/>
                    <a:stCxn id="134" idx="2"/>
                    <a:endCxn id="133" idx="2"/>
                  </p:cNvCxnSpPr>
                  <p:nvPr/>
                </p:nvCxnSpPr>
                <p:spPr bwMode="auto">
                  <a:xfrm>
                    <a:off x="2055126" y="2674970"/>
                    <a:ext cx="4467340" cy="1582133"/>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Straight Connector 8"/>
                  <p:cNvCxnSpPr>
                    <a:cxnSpLocks noChangeShapeType="1"/>
                    <a:stCxn id="134" idx="0"/>
                    <a:endCxn id="133" idx="0"/>
                  </p:cNvCxnSpPr>
                  <p:nvPr/>
                </p:nvCxnSpPr>
                <p:spPr bwMode="auto">
                  <a:xfrm flipV="1">
                    <a:off x="2065060" y="2578268"/>
                    <a:ext cx="4447472" cy="1775538"/>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3" name="Arc 132"/>
                  <p:cNvSpPr/>
                  <p:nvPr/>
                </p:nvSpPr>
                <p:spPr bwMode="auto">
                  <a:xfrm>
                    <a:off x="5956176" y="2498187"/>
                    <a:ext cx="1881545" cy="1834727"/>
                  </a:xfrm>
                  <a:prstGeom prst="arc">
                    <a:avLst>
                      <a:gd name="adj1" fmla="val 14753656"/>
                      <a:gd name="adj2" fmla="val 6806687"/>
                    </a:avLst>
                  </a:prstGeom>
                  <a:noFill/>
                  <a:ln w="101600" cap="flat" cmpd="sng" algn="ctr">
                    <a:solidFill>
                      <a:srgbClr val="00B050"/>
                    </a:solidFill>
                    <a:prstDash val="solid"/>
                    <a:round/>
                    <a:headEnd type="none" w="med" len="med"/>
                    <a:tailEnd type="none" w="med" len="med"/>
                  </a:ln>
                  <a:effectLst/>
                  <a:extLst/>
                </p:spPr>
                <p:txBody>
                  <a:bodyPr/>
                  <a:lstStyle/>
                  <a:p>
                    <a:pPr>
                      <a:defRPr/>
                    </a:pPr>
                    <a:endParaRPr lang="en-US">
                      <a:ea typeface="ＭＳ Ｐゴシック" pitchFamily="34" charset="-128"/>
                    </a:endParaRPr>
                  </a:p>
                </p:txBody>
              </p:sp>
              <p:sp>
                <p:nvSpPr>
                  <p:cNvPr id="134" name="Arc 133"/>
                  <p:cNvSpPr/>
                  <p:nvPr/>
                </p:nvSpPr>
                <p:spPr bwMode="auto">
                  <a:xfrm rot="10800000">
                    <a:off x="739871" y="2599159"/>
                    <a:ext cx="1881545" cy="1834727"/>
                  </a:xfrm>
                  <a:prstGeom prst="arc">
                    <a:avLst>
                      <a:gd name="adj1" fmla="val 14753656"/>
                      <a:gd name="adj2" fmla="val 6806687"/>
                    </a:avLst>
                  </a:prstGeom>
                  <a:noFill/>
                  <a:ln w="101600" cap="flat" cmpd="sng" algn="ctr">
                    <a:solidFill>
                      <a:srgbClr val="00B050"/>
                    </a:solidFill>
                    <a:prstDash val="solid"/>
                    <a:round/>
                    <a:headEnd type="none" w="med" len="med"/>
                    <a:tailEnd type="none" w="med" len="med"/>
                  </a:ln>
                  <a:effectLst/>
                  <a:extLst/>
                </p:spPr>
                <p:txBody>
                  <a:bodyPr/>
                  <a:lstStyle/>
                  <a:p>
                    <a:pPr>
                      <a:defRPr/>
                    </a:pPr>
                    <a:endParaRPr lang="en-US">
                      <a:ea typeface="ＭＳ Ｐゴシック" pitchFamily="34" charset="-128"/>
                    </a:endParaRPr>
                  </a:p>
                </p:txBody>
              </p:sp>
            </p:grpSp>
            <p:grpSp>
              <p:nvGrpSpPr>
                <p:cNvPr id="79" name="Group 80"/>
                <p:cNvGrpSpPr>
                  <a:grpSpLocks/>
                </p:cNvGrpSpPr>
                <p:nvPr/>
              </p:nvGrpSpPr>
              <p:grpSpPr bwMode="auto">
                <a:xfrm rot="1382800">
                  <a:off x="1300212" y="2401383"/>
                  <a:ext cx="1336076" cy="221108"/>
                  <a:chOff x="1489077" y="4397396"/>
                  <a:chExt cx="1375376" cy="221787"/>
                </a:xfrm>
              </p:grpSpPr>
              <p:grpSp>
                <p:nvGrpSpPr>
                  <p:cNvPr id="124" name="Group 105"/>
                  <p:cNvGrpSpPr>
                    <a:grpSpLocks/>
                  </p:cNvGrpSpPr>
                  <p:nvPr/>
                </p:nvGrpSpPr>
                <p:grpSpPr bwMode="auto">
                  <a:xfrm>
                    <a:off x="1489077" y="4397396"/>
                    <a:ext cx="1375376" cy="221787"/>
                    <a:chOff x="1738655" y="1359526"/>
                    <a:chExt cx="1375376" cy="221787"/>
                  </a:xfrm>
                </p:grpSpPr>
                <p:sp>
                  <p:nvSpPr>
                    <p:cNvPr id="127" name="Flowchart: Direct Access Storage 126"/>
                    <p:cNvSpPr/>
                    <p:nvPr/>
                  </p:nvSpPr>
                  <p:spPr bwMode="auto">
                    <a:xfrm rot="10800000">
                      <a:off x="1738655" y="1418817"/>
                      <a:ext cx="276089" cy="138358"/>
                    </a:xfrm>
                    <a:prstGeom prst="flowChartMagneticDrum">
                      <a:avLst/>
                    </a:prstGeom>
                    <a:solidFill>
                      <a:schemeClr val="bg2">
                        <a:lumMod val="20000"/>
                        <a:lumOff val="8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a typeface="ＭＳ Ｐゴシック" pitchFamily="34" charset="-128"/>
                      </a:endParaRPr>
                    </a:p>
                  </p:txBody>
                </p:sp>
                <p:sp>
                  <p:nvSpPr>
                    <p:cNvPr id="128" name="Isosceles Triangle 109"/>
                    <p:cNvSpPr>
                      <a:spLocks noChangeArrowheads="1"/>
                    </p:cNvSpPr>
                    <p:nvPr/>
                  </p:nvSpPr>
                  <p:spPr bwMode="auto">
                    <a:xfrm rot="10800000">
                      <a:off x="2129763" y="1398433"/>
                      <a:ext cx="274320" cy="182880"/>
                    </a:xfrm>
                    <a:prstGeom prst="triangle">
                      <a:avLst>
                        <a:gd name="adj" fmla="val 50000"/>
                      </a:avLst>
                    </a:prstGeom>
                    <a:solidFill>
                      <a:srgbClr val="33CC33"/>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Blip>
                          <a:blip r:embed="rId3"/>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spcBef>
                          <a:spcPct val="0"/>
                        </a:spcBef>
                        <a:buFontTx/>
                        <a:buNone/>
                      </a:pPr>
                      <a:endParaRPr lang="en-US" altLang="en-US">
                        <a:latin typeface="Times" charset="0"/>
                      </a:endParaRPr>
                    </a:p>
                  </p:txBody>
                </p:sp>
                <p:sp>
                  <p:nvSpPr>
                    <p:cNvPr id="129" name="Flowchart: Direct Access Storage 128"/>
                    <p:cNvSpPr/>
                    <p:nvPr/>
                  </p:nvSpPr>
                  <p:spPr bwMode="auto">
                    <a:xfrm rot="10800000">
                      <a:off x="2503259" y="1376705"/>
                      <a:ext cx="365901" cy="138356"/>
                    </a:xfrm>
                    <a:prstGeom prst="flowChartMagneticDrum">
                      <a:avLst/>
                    </a:prstGeom>
                    <a:solidFill>
                      <a:schemeClr val="bg2">
                        <a:lumMod val="20000"/>
                        <a:lumOff val="8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a typeface="ＭＳ Ｐゴシック" pitchFamily="34" charset="-128"/>
                      </a:endParaRPr>
                    </a:p>
                  </p:txBody>
                </p:sp>
                <p:sp>
                  <p:nvSpPr>
                    <p:cNvPr id="130" name="Isosceles Triangle 111"/>
                    <p:cNvSpPr>
                      <a:spLocks noChangeArrowheads="1"/>
                    </p:cNvSpPr>
                    <p:nvPr/>
                  </p:nvSpPr>
                  <p:spPr bwMode="auto">
                    <a:xfrm rot="10800000">
                      <a:off x="2976871" y="1359526"/>
                      <a:ext cx="137160" cy="182880"/>
                    </a:xfrm>
                    <a:prstGeom prst="triangle">
                      <a:avLst>
                        <a:gd name="adj" fmla="val 50000"/>
                      </a:avLst>
                    </a:prstGeom>
                    <a:solidFill>
                      <a:srgbClr val="33CC33"/>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Blip>
                          <a:blip r:embed="rId3"/>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spcBef>
                          <a:spcPct val="0"/>
                        </a:spcBef>
                        <a:buFontTx/>
                        <a:buNone/>
                      </a:pPr>
                      <a:endParaRPr lang="en-US" altLang="en-US">
                        <a:latin typeface="Times" charset="0"/>
                      </a:endParaRPr>
                    </a:p>
                  </p:txBody>
                </p:sp>
              </p:grpSp>
              <p:cxnSp>
                <p:nvCxnSpPr>
                  <p:cNvPr id="125" name="Straight Arrow Connector 106"/>
                  <p:cNvCxnSpPr>
                    <a:cxnSpLocks noChangeShapeType="1"/>
                  </p:cNvCxnSpPr>
                  <p:nvPr/>
                </p:nvCxnSpPr>
                <p:spPr bwMode="auto">
                  <a:xfrm flipH="1" flipV="1">
                    <a:off x="1578426" y="4521371"/>
                    <a:ext cx="182880" cy="0"/>
                  </a:xfrm>
                  <a:prstGeom prst="straightConnector1">
                    <a:avLst/>
                  </a:prstGeom>
                  <a:noFill/>
                  <a:ln w="19050" algn="ctr">
                    <a:solidFill>
                      <a:srgbClr val="3333FF"/>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Straight Arrow Connector 107"/>
                  <p:cNvCxnSpPr>
                    <a:cxnSpLocks noChangeShapeType="1"/>
                  </p:cNvCxnSpPr>
                  <p:nvPr/>
                </p:nvCxnSpPr>
                <p:spPr bwMode="auto">
                  <a:xfrm flipH="1" flipV="1">
                    <a:off x="2349626" y="4481375"/>
                    <a:ext cx="265176" cy="0"/>
                  </a:xfrm>
                  <a:prstGeom prst="straightConnector1">
                    <a:avLst/>
                  </a:prstGeom>
                  <a:noFill/>
                  <a:ln w="19050" algn="ctr">
                    <a:solidFill>
                      <a:srgbClr val="3333FF"/>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0" name="Group 81"/>
                <p:cNvGrpSpPr>
                  <a:grpSpLocks/>
                </p:cNvGrpSpPr>
                <p:nvPr/>
              </p:nvGrpSpPr>
              <p:grpSpPr bwMode="auto">
                <a:xfrm rot="20291813">
                  <a:off x="1310988" y="3571367"/>
                  <a:ext cx="1352019" cy="200671"/>
                  <a:chOff x="1479125" y="4435866"/>
                  <a:chExt cx="1391790" cy="201287"/>
                </a:xfrm>
              </p:grpSpPr>
              <p:grpSp>
                <p:nvGrpSpPr>
                  <p:cNvPr id="117" name="Group 98"/>
                  <p:cNvGrpSpPr>
                    <a:grpSpLocks/>
                  </p:cNvGrpSpPr>
                  <p:nvPr/>
                </p:nvGrpSpPr>
                <p:grpSpPr bwMode="auto">
                  <a:xfrm>
                    <a:off x="1479125" y="4435866"/>
                    <a:ext cx="1391790" cy="201287"/>
                    <a:chOff x="1728703" y="1397996"/>
                    <a:chExt cx="1391790" cy="201287"/>
                  </a:xfrm>
                </p:grpSpPr>
                <p:sp>
                  <p:nvSpPr>
                    <p:cNvPr id="120" name="Flowchart: Direct Access Storage 119"/>
                    <p:cNvSpPr/>
                    <p:nvPr/>
                  </p:nvSpPr>
                  <p:spPr bwMode="auto">
                    <a:xfrm rot="10800000">
                      <a:off x="1728703" y="1439893"/>
                      <a:ext cx="272763" cy="138359"/>
                    </a:xfrm>
                    <a:prstGeom prst="flowChartMagneticDrum">
                      <a:avLst/>
                    </a:prstGeom>
                    <a:solidFill>
                      <a:schemeClr val="accent3">
                        <a:lumMod val="7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a typeface="ＭＳ Ｐゴシック" pitchFamily="34" charset="-128"/>
                      </a:endParaRPr>
                    </a:p>
                  </p:txBody>
                </p:sp>
                <p:sp>
                  <p:nvSpPr>
                    <p:cNvPr id="121" name="Isosceles Triangle 102"/>
                    <p:cNvSpPr>
                      <a:spLocks noChangeArrowheads="1"/>
                    </p:cNvSpPr>
                    <p:nvPr/>
                  </p:nvSpPr>
                  <p:spPr bwMode="auto">
                    <a:xfrm rot="-11813">
                      <a:off x="2121927" y="1397996"/>
                      <a:ext cx="274321" cy="182879"/>
                    </a:xfrm>
                    <a:prstGeom prst="triangle">
                      <a:avLst>
                        <a:gd name="adj" fmla="val 50000"/>
                      </a:avLst>
                    </a:prstGeom>
                    <a:solidFill>
                      <a:srgbClr val="33CC33"/>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Blip>
                          <a:blip r:embed="rId3"/>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spcBef>
                          <a:spcPct val="0"/>
                        </a:spcBef>
                        <a:buFontTx/>
                        <a:buNone/>
                      </a:pPr>
                      <a:endParaRPr lang="en-US" altLang="en-US">
                        <a:latin typeface="Times" charset="0"/>
                      </a:endParaRPr>
                    </a:p>
                  </p:txBody>
                </p:sp>
                <p:sp>
                  <p:nvSpPr>
                    <p:cNvPr id="122" name="Flowchart: Direct Access Storage 121"/>
                    <p:cNvSpPr/>
                    <p:nvPr/>
                  </p:nvSpPr>
                  <p:spPr bwMode="auto">
                    <a:xfrm rot="10800000">
                      <a:off x="2498896" y="1430332"/>
                      <a:ext cx="362575" cy="135066"/>
                    </a:xfrm>
                    <a:prstGeom prst="flowChartMagneticDrum">
                      <a:avLst/>
                    </a:prstGeom>
                    <a:solidFill>
                      <a:schemeClr val="accent3">
                        <a:lumMod val="7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a typeface="ＭＳ Ｐゴシック" pitchFamily="34" charset="-128"/>
                      </a:endParaRPr>
                    </a:p>
                  </p:txBody>
                </p:sp>
                <p:sp>
                  <p:nvSpPr>
                    <p:cNvPr id="123" name="Isosceles Triangle 104"/>
                    <p:cNvSpPr>
                      <a:spLocks noChangeArrowheads="1"/>
                    </p:cNvSpPr>
                    <p:nvPr/>
                  </p:nvSpPr>
                  <p:spPr bwMode="auto">
                    <a:xfrm rot="-11813">
                      <a:off x="2983333" y="1416403"/>
                      <a:ext cx="137160" cy="182880"/>
                    </a:xfrm>
                    <a:prstGeom prst="triangle">
                      <a:avLst>
                        <a:gd name="adj" fmla="val 50000"/>
                      </a:avLst>
                    </a:prstGeom>
                    <a:solidFill>
                      <a:srgbClr val="33CC33"/>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Blip>
                          <a:blip r:embed="rId3"/>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spcBef>
                          <a:spcPct val="0"/>
                        </a:spcBef>
                        <a:buFontTx/>
                        <a:buNone/>
                      </a:pPr>
                      <a:endParaRPr lang="en-US" altLang="en-US">
                        <a:latin typeface="Times" charset="0"/>
                      </a:endParaRPr>
                    </a:p>
                  </p:txBody>
                </p:sp>
              </p:grpSp>
              <p:cxnSp>
                <p:nvCxnSpPr>
                  <p:cNvPr id="118" name="Straight Arrow Connector 99"/>
                  <p:cNvCxnSpPr>
                    <a:cxnSpLocks noChangeShapeType="1"/>
                  </p:cNvCxnSpPr>
                  <p:nvPr/>
                </p:nvCxnSpPr>
                <p:spPr bwMode="auto">
                  <a:xfrm flipH="1" flipV="1">
                    <a:off x="1576428" y="4550533"/>
                    <a:ext cx="182879" cy="0"/>
                  </a:xfrm>
                  <a:prstGeom prst="straightConnector1">
                    <a:avLst/>
                  </a:prstGeom>
                  <a:noFill/>
                  <a:ln w="19050" algn="ctr">
                    <a:solidFill>
                      <a:srgbClr val="3333FF"/>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Straight Arrow Connector 100"/>
                  <p:cNvCxnSpPr>
                    <a:cxnSpLocks noChangeShapeType="1"/>
                  </p:cNvCxnSpPr>
                  <p:nvPr/>
                </p:nvCxnSpPr>
                <p:spPr bwMode="auto">
                  <a:xfrm flipH="1" flipV="1">
                    <a:off x="2355212" y="4536149"/>
                    <a:ext cx="265176" cy="0"/>
                  </a:xfrm>
                  <a:prstGeom prst="straightConnector1">
                    <a:avLst/>
                  </a:prstGeom>
                  <a:noFill/>
                  <a:ln w="19050" algn="ctr">
                    <a:solidFill>
                      <a:srgbClr val="3333FF"/>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1" name="Group 82"/>
                <p:cNvGrpSpPr>
                  <a:grpSpLocks/>
                </p:cNvGrpSpPr>
                <p:nvPr/>
              </p:nvGrpSpPr>
              <p:grpSpPr bwMode="auto">
                <a:xfrm rot="20361444">
                  <a:off x="4395953" y="2344797"/>
                  <a:ext cx="1348515" cy="194506"/>
                  <a:chOff x="1529158" y="4459372"/>
                  <a:chExt cx="1388183" cy="195103"/>
                </a:xfrm>
              </p:grpSpPr>
              <p:grpSp>
                <p:nvGrpSpPr>
                  <p:cNvPr id="110" name="Group 91"/>
                  <p:cNvGrpSpPr>
                    <a:grpSpLocks/>
                  </p:cNvGrpSpPr>
                  <p:nvPr/>
                </p:nvGrpSpPr>
                <p:grpSpPr bwMode="auto">
                  <a:xfrm>
                    <a:off x="1529158" y="4459372"/>
                    <a:ext cx="1388183" cy="195103"/>
                    <a:chOff x="1778736" y="1421502"/>
                    <a:chExt cx="1388183" cy="195103"/>
                  </a:xfrm>
                </p:grpSpPr>
                <p:sp>
                  <p:nvSpPr>
                    <p:cNvPr id="113" name="Flowchart: Direct Access Storage 112"/>
                    <p:cNvSpPr/>
                    <p:nvPr/>
                  </p:nvSpPr>
                  <p:spPr bwMode="auto">
                    <a:xfrm>
                      <a:off x="2895820" y="1421502"/>
                      <a:ext cx="271099" cy="133417"/>
                    </a:xfrm>
                    <a:prstGeom prst="flowChartMagneticDrum">
                      <a:avLst/>
                    </a:prstGeom>
                    <a:solidFill>
                      <a:schemeClr val="accent3">
                        <a:lumMod val="7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a typeface="ＭＳ Ｐゴシック" pitchFamily="34" charset="-128"/>
                      </a:endParaRPr>
                    </a:p>
                  </p:txBody>
                </p:sp>
                <p:sp>
                  <p:nvSpPr>
                    <p:cNvPr id="114" name="Isosceles Triangle 95"/>
                    <p:cNvSpPr>
                      <a:spLocks noChangeArrowheads="1"/>
                    </p:cNvSpPr>
                    <p:nvPr/>
                  </p:nvSpPr>
                  <p:spPr bwMode="auto">
                    <a:xfrm rot="10778556">
                      <a:off x="2513671" y="1429416"/>
                      <a:ext cx="274321" cy="182879"/>
                    </a:xfrm>
                    <a:prstGeom prst="triangle">
                      <a:avLst>
                        <a:gd name="adj" fmla="val 50000"/>
                      </a:avLst>
                    </a:prstGeom>
                    <a:solidFill>
                      <a:srgbClr val="33CC33"/>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Blip>
                          <a:blip r:embed="rId3"/>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spcBef>
                          <a:spcPct val="0"/>
                        </a:spcBef>
                        <a:buFontTx/>
                        <a:buNone/>
                      </a:pPr>
                      <a:endParaRPr lang="en-US" altLang="en-US">
                        <a:latin typeface="Times" charset="0"/>
                      </a:endParaRPr>
                    </a:p>
                  </p:txBody>
                </p:sp>
                <p:sp>
                  <p:nvSpPr>
                    <p:cNvPr id="115" name="Flowchart: Direct Access Storage 114"/>
                    <p:cNvSpPr/>
                    <p:nvPr/>
                  </p:nvSpPr>
                  <p:spPr bwMode="auto">
                    <a:xfrm>
                      <a:off x="2020380" y="1435593"/>
                      <a:ext cx="365901" cy="136711"/>
                    </a:xfrm>
                    <a:prstGeom prst="flowChartMagneticDrum">
                      <a:avLst/>
                    </a:prstGeom>
                    <a:solidFill>
                      <a:schemeClr val="accent3">
                        <a:lumMod val="7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a typeface="ＭＳ Ｐゴシック" pitchFamily="34" charset="-128"/>
                      </a:endParaRPr>
                    </a:p>
                  </p:txBody>
                </p:sp>
                <p:sp>
                  <p:nvSpPr>
                    <p:cNvPr id="116" name="Isosceles Triangle 97"/>
                    <p:cNvSpPr>
                      <a:spLocks noChangeArrowheads="1"/>
                    </p:cNvSpPr>
                    <p:nvPr/>
                  </p:nvSpPr>
                  <p:spPr bwMode="auto">
                    <a:xfrm rot="10718556">
                      <a:off x="1778736" y="1433725"/>
                      <a:ext cx="137160" cy="182880"/>
                    </a:xfrm>
                    <a:prstGeom prst="triangle">
                      <a:avLst>
                        <a:gd name="adj" fmla="val 50000"/>
                      </a:avLst>
                    </a:prstGeom>
                    <a:solidFill>
                      <a:srgbClr val="33CC33"/>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Blip>
                          <a:blip r:embed="rId3"/>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spcBef>
                          <a:spcPct val="0"/>
                        </a:spcBef>
                        <a:buFontTx/>
                        <a:buNone/>
                      </a:pPr>
                      <a:endParaRPr lang="en-US" altLang="en-US">
                        <a:latin typeface="Times" charset="0"/>
                      </a:endParaRPr>
                    </a:p>
                  </p:txBody>
                </p:sp>
              </p:grpSp>
              <p:cxnSp>
                <p:nvCxnSpPr>
                  <p:cNvPr id="111" name="Straight Arrow Connector 92"/>
                  <p:cNvCxnSpPr>
                    <a:cxnSpLocks noChangeShapeType="1"/>
                  </p:cNvCxnSpPr>
                  <p:nvPr/>
                </p:nvCxnSpPr>
                <p:spPr bwMode="auto">
                  <a:xfrm rot="10800000" flipH="1" flipV="1">
                    <a:off x="2659845" y="4527747"/>
                    <a:ext cx="182880" cy="0"/>
                  </a:xfrm>
                  <a:prstGeom prst="straightConnector1">
                    <a:avLst/>
                  </a:prstGeom>
                  <a:noFill/>
                  <a:ln w="19050" algn="ctr">
                    <a:solidFill>
                      <a:srgbClr val="3333FF"/>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Straight Arrow Connector 93"/>
                  <p:cNvCxnSpPr>
                    <a:cxnSpLocks noChangeShapeType="1"/>
                  </p:cNvCxnSpPr>
                  <p:nvPr/>
                </p:nvCxnSpPr>
                <p:spPr bwMode="auto">
                  <a:xfrm rot="10800000" flipH="1" flipV="1">
                    <a:off x="1784931" y="4548916"/>
                    <a:ext cx="265176" cy="0"/>
                  </a:xfrm>
                  <a:prstGeom prst="straightConnector1">
                    <a:avLst/>
                  </a:prstGeom>
                  <a:noFill/>
                  <a:ln w="19050" algn="ctr">
                    <a:solidFill>
                      <a:srgbClr val="3333FF"/>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2" name="Group 83"/>
                <p:cNvGrpSpPr>
                  <a:grpSpLocks/>
                </p:cNvGrpSpPr>
                <p:nvPr/>
              </p:nvGrpSpPr>
              <p:grpSpPr bwMode="auto">
                <a:xfrm rot="1163040">
                  <a:off x="4420580" y="3524551"/>
                  <a:ext cx="1353143" cy="182667"/>
                  <a:chOff x="1539240" y="4445095"/>
                  <a:chExt cx="1392947" cy="183228"/>
                </a:xfrm>
              </p:grpSpPr>
              <p:grpSp>
                <p:nvGrpSpPr>
                  <p:cNvPr id="103" name="Group 84"/>
                  <p:cNvGrpSpPr>
                    <a:grpSpLocks/>
                  </p:cNvGrpSpPr>
                  <p:nvPr/>
                </p:nvGrpSpPr>
                <p:grpSpPr bwMode="auto">
                  <a:xfrm>
                    <a:off x="1539240" y="4445095"/>
                    <a:ext cx="1392947" cy="183228"/>
                    <a:chOff x="1788818" y="1407225"/>
                    <a:chExt cx="1392947" cy="183228"/>
                  </a:xfrm>
                </p:grpSpPr>
                <p:sp>
                  <p:nvSpPr>
                    <p:cNvPr id="106" name="Flowchart: Direct Access Storage 105"/>
                    <p:cNvSpPr/>
                    <p:nvPr/>
                  </p:nvSpPr>
                  <p:spPr bwMode="auto">
                    <a:xfrm>
                      <a:off x="2907339" y="1453741"/>
                      <a:ext cx="274426" cy="136712"/>
                    </a:xfrm>
                    <a:prstGeom prst="flowChartMagneticDrum">
                      <a:avLst/>
                    </a:prstGeom>
                    <a:solidFill>
                      <a:schemeClr val="bg2">
                        <a:lumMod val="20000"/>
                        <a:lumOff val="8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a typeface="ＭＳ Ｐゴシック" pitchFamily="34" charset="-128"/>
                      </a:endParaRPr>
                    </a:p>
                  </p:txBody>
                </p:sp>
                <p:sp>
                  <p:nvSpPr>
                    <p:cNvPr id="107" name="Isosceles Triangle 88"/>
                    <p:cNvSpPr>
                      <a:spLocks noChangeArrowheads="1"/>
                    </p:cNvSpPr>
                    <p:nvPr/>
                  </p:nvSpPr>
                  <p:spPr bwMode="auto">
                    <a:xfrm>
                      <a:off x="2522168" y="1407225"/>
                      <a:ext cx="274320" cy="182880"/>
                    </a:xfrm>
                    <a:prstGeom prst="triangle">
                      <a:avLst>
                        <a:gd name="adj" fmla="val 50000"/>
                      </a:avLst>
                    </a:prstGeom>
                    <a:solidFill>
                      <a:srgbClr val="33CC33"/>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Blip>
                          <a:blip r:embed="rId3"/>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spcBef>
                          <a:spcPct val="0"/>
                        </a:spcBef>
                        <a:buFontTx/>
                        <a:buNone/>
                      </a:pPr>
                      <a:endParaRPr lang="en-US" altLang="en-US">
                        <a:latin typeface="Times" charset="0"/>
                      </a:endParaRPr>
                    </a:p>
                  </p:txBody>
                </p:sp>
                <p:sp>
                  <p:nvSpPr>
                    <p:cNvPr id="108" name="Flowchart: Direct Access Storage 107"/>
                    <p:cNvSpPr/>
                    <p:nvPr/>
                  </p:nvSpPr>
                  <p:spPr bwMode="auto">
                    <a:xfrm>
                      <a:off x="2027551" y="1440978"/>
                      <a:ext cx="372554" cy="135064"/>
                    </a:xfrm>
                    <a:prstGeom prst="flowChartMagneticDrum">
                      <a:avLst/>
                    </a:prstGeom>
                    <a:solidFill>
                      <a:schemeClr val="bg2">
                        <a:lumMod val="20000"/>
                        <a:lumOff val="8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a typeface="ＭＳ Ｐゴシック" pitchFamily="34" charset="-128"/>
                      </a:endParaRPr>
                    </a:p>
                  </p:txBody>
                </p:sp>
                <p:sp>
                  <p:nvSpPr>
                    <p:cNvPr id="109" name="Isosceles Triangle 90"/>
                    <p:cNvSpPr>
                      <a:spLocks noChangeArrowheads="1"/>
                    </p:cNvSpPr>
                    <p:nvPr/>
                  </p:nvSpPr>
                  <p:spPr bwMode="auto">
                    <a:xfrm>
                      <a:off x="1788818" y="1407225"/>
                      <a:ext cx="137160" cy="182880"/>
                    </a:xfrm>
                    <a:prstGeom prst="triangle">
                      <a:avLst>
                        <a:gd name="adj" fmla="val 50000"/>
                      </a:avLst>
                    </a:prstGeom>
                    <a:solidFill>
                      <a:srgbClr val="33CC33"/>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Blip>
                          <a:blip r:embed="rId3"/>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spcBef>
                          <a:spcPct val="0"/>
                        </a:spcBef>
                        <a:buFontTx/>
                        <a:buNone/>
                      </a:pPr>
                      <a:endParaRPr lang="en-US" altLang="en-US">
                        <a:latin typeface="Times" charset="0"/>
                      </a:endParaRPr>
                    </a:p>
                  </p:txBody>
                </p:sp>
              </p:grpSp>
              <p:cxnSp>
                <p:nvCxnSpPr>
                  <p:cNvPr id="104" name="Straight Arrow Connector 85"/>
                  <p:cNvCxnSpPr>
                    <a:cxnSpLocks noChangeShapeType="1"/>
                  </p:cNvCxnSpPr>
                  <p:nvPr/>
                </p:nvCxnSpPr>
                <p:spPr bwMode="auto">
                  <a:xfrm rot="10800000" flipH="1" flipV="1">
                    <a:off x="2665119" y="4556639"/>
                    <a:ext cx="182880" cy="0"/>
                  </a:xfrm>
                  <a:prstGeom prst="straightConnector1">
                    <a:avLst/>
                  </a:prstGeom>
                  <a:noFill/>
                  <a:ln w="19050" algn="ctr">
                    <a:solidFill>
                      <a:srgbClr val="3333FF"/>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Straight Arrow Connector 86"/>
                  <p:cNvCxnSpPr>
                    <a:cxnSpLocks noChangeShapeType="1"/>
                  </p:cNvCxnSpPr>
                  <p:nvPr/>
                </p:nvCxnSpPr>
                <p:spPr bwMode="auto">
                  <a:xfrm rot="10800000" flipH="1" flipV="1">
                    <a:off x="1784931" y="4548916"/>
                    <a:ext cx="265176" cy="0"/>
                  </a:xfrm>
                  <a:prstGeom prst="straightConnector1">
                    <a:avLst/>
                  </a:prstGeom>
                  <a:noFill/>
                  <a:ln w="19050" algn="ctr">
                    <a:solidFill>
                      <a:srgbClr val="3333FF"/>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83" name="Oval 16"/>
                <p:cNvSpPr>
                  <a:spLocks noChangeArrowheads="1"/>
                </p:cNvSpPr>
                <p:nvPr/>
              </p:nvSpPr>
              <p:spPr bwMode="auto">
                <a:xfrm>
                  <a:off x="2734943" y="3275816"/>
                  <a:ext cx="139600" cy="141920"/>
                </a:xfrm>
                <a:prstGeom prst="ellipse">
                  <a:avLst/>
                </a:prstGeom>
                <a:solidFill>
                  <a:srgbClr val="FF0000"/>
                </a:solidFill>
                <a:ln w="9525" algn="ctr">
                  <a:solidFill>
                    <a:srgbClr val="FF0000"/>
                  </a:solidFill>
                  <a:round/>
                  <a:headEnd/>
                  <a:tailEnd/>
                </a:ln>
              </p:spPr>
              <p:txBody>
                <a:bodyPr/>
                <a:lstStyle>
                  <a:lvl1pPr>
                    <a:spcBef>
                      <a:spcPct val="20000"/>
                    </a:spcBef>
                    <a:buBlip>
                      <a:blip r:embed="rId3"/>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eaLnBrk="1" hangingPunct="1">
                    <a:spcBef>
                      <a:spcPct val="0"/>
                    </a:spcBef>
                    <a:buFontTx/>
                    <a:buNone/>
                  </a:pPr>
                  <a:endParaRPr lang="en-US" altLang="en-US">
                    <a:latin typeface="Times" charset="0"/>
                  </a:endParaRPr>
                </a:p>
              </p:txBody>
            </p:sp>
            <p:sp>
              <p:nvSpPr>
                <p:cNvPr id="84" name="Oval 16"/>
                <p:cNvSpPr>
                  <a:spLocks noChangeArrowheads="1"/>
                </p:cNvSpPr>
                <p:nvPr/>
              </p:nvSpPr>
              <p:spPr bwMode="auto">
                <a:xfrm>
                  <a:off x="4189771" y="3254497"/>
                  <a:ext cx="139600" cy="141920"/>
                </a:xfrm>
                <a:prstGeom prst="ellipse">
                  <a:avLst/>
                </a:prstGeom>
                <a:solidFill>
                  <a:schemeClr val="bg2">
                    <a:lumMod val="40000"/>
                    <a:lumOff val="60000"/>
                  </a:schemeClr>
                </a:solidFill>
                <a:ln w="9525" algn="ctr">
                  <a:noFill/>
                  <a:round/>
                  <a:headEnd/>
                  <a:tailEnd/>
                </a:ln>
              </p:spPr>
              <p:txBody>
                <a:bodyPr/>
                <a:lstStyle>
                  <a:lvl1pPr>
                    <a:spcBef>
                      <a:spcPct val="20000"/>
                    </a:spcBef>
                    <a:buBlip>
                      <a:blip r:embed="rId3"/>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eaLnBrk="1" hangingPunct="1">
                    <a:spcBef>
                      <a:spcPct val="0"/>
                    </a:spcBef>
                    <a:buFontTx/>
                    <a:buNone/>
                  </a:pPr>
                  <a:endParaRPr lang="en-US" altLang="en-US">
                    <a:latin typeface="Times" charset="0"/>
                  </a:endParaRPr>
                </a:p>
              </p:txBody>
            </p:sp>
            <p:cxnSp>
              <p:nvCxnSpPr>
                <p:cNvPr id="85" name="Straight Arrow Connector 22"/>
                <p:cNvCxnSpPr>
                  <a:cxnSpLocks noChangeShapeType="1"/>
                </p:cNvCxnSpPr>
                <p:nvPr/>
              </p:nvCxnSpPr>
              <p:spPr bwMode="auto">
                <a:xfrm flipV="1">
                  <a:off x="3414783" y="2629768"/>
                  <a:ext cx="581445" cy="256243"/>
                </a:xfrm>
                <a:prstGeom prst="straightConnector1">
                  <a:avLst/>
                </a:prstGeom>
                <a:noFill/>
                <a:ln w="19050" algn="ctr">
                  <a:solidFill>
                    <a:srgbClr val="990099"/>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Straight Arrow Connector 22"/>
                <p:cNvCxnSpPr>
                  <a:cxnSpLocks noChangeShapeType="1"/>
                </p:cNvCxnSpPr>
                <p:nvPr/>
              </p:nvCxnSpPr>
              <p:spPr bwMode="auto">
                <a:xfrm rot="10800000" flipV="1">
                  <a:off x="3414783" y="2738179"/>
                  <a:ext cx="581445" cy="256243"/>
                </a:xfrm>
                <a:prstGeom prst="straightConnector1">
                  <a:avLst/>
                </a:prstGeom>
                <a:noFill/>
                <a:ln w="19050" algn="ctr">
                  <a:solidFill>
                    <a:srgbClr val="990099"/>
                  </a:solidFill>
                  <a:prstDash val="sysDash"/>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7" name="TextBox 77"/>
                <p:cNvSpPr txBox="1">
                  <a:spLocks noChangeArrowheads="1"/>
                </p:cNvSpPr>
                <p:nvPr/>
              </p:nvSpPr>
              <p:spPr bwMode="auto">
                <a:xfrm>
                  <a:off x="3215418" y="3624983"/>
                  <a:ext cx="775557" cy="27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3"/>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ctr" eaLnBrk="1" hangingPunct="1">
                    <a:spcBef>
                      <a:spcPct val="0"/>
                    </a:spcBef>
                    <a:buFontTx/>
                    <a:buNone/>
                  </a:pPr>
                  <a:r>
                    <a:rPr lang="en-US" altLang="en-US" sz="1100" b="1" dirty="0">
                      <a:latin typeface="Times" charset="0"/>
                    </a:rPr>
                    <a:t>IP</a:t>
                  </a:r>
                </a:p>
              </p:txBody>
            </p:sp>
            <p:sp>
              <p:nvSpPr>
                <p:cNvPr id="88" name="TextBox 77"/>
                <p:cNvSpPr txBox="1">
                  <a:spLocks noChangeArrowheads="1"/>
                </p:cNvSpPr>
                <p:nvPr/>
              </p:nvSpPr>
              <p:spPr bwMode="auto">
                <a:xfrm rot="20213963">
                  <a:off x="1183309" y="3292532"/>
                  <a:ext cx="14207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Blip>
                      <a:blip r:embed="rId3"/>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ctr" eaLnBrk="1" hangingPunct="1">
                    <a:spcBef>
                      <a:spcPct val="0"/>
                    </a:spcBef>
                    <a:buFontTx/>
                    <a:buNone/>
                  </a:pPr>
                  <a:r>
                    <a:rPr lang="en-US" altLang="en-US" sz="1400" b="1" dirty="0" smtClean="0">
                      <a:latin typeface="Arial" panose="020B0604020202020204" pitchFamily="34" charset="0"/>
                      <a:cs typeface="Arial" panose="020B0604020202020204" pitchFamily="34" charset="0"/>
                    </a:rPr>
                    <a:t>Spin Rotator</a:t>
                  </a:r>
                  <a:endParaRPr lang="en-US" altLang="en-US" sz="1400" b="1" dirty="0">
                    <a:latin typeface="Arial" panose="020B0604020202020204" pitchFamily="34" charset="0"/>
                    <a:cs typeface="Arial" panose="020B0604020202020204" pitchFamily="34" charset="0"/>
                  </a:endParaRPr>
                </a:p>
              </p:txBody>
            </p:sp>
            <p:sp>
              <p:nvSpPr>
                <p:cNvPr id="89" name="Arc 88"/>
                <p:cNvSpPr/>
                <p:nvPr/>
              </p:nvSpPr>
              <p:spPr bwMode="auto">
                <a:xfrm rot="3754092">
                  <a:off x="6093797" y="1982386"/>
                  <a:ext cx="709276" cy="597718"/>
                </a:xfrm>
                <a:prstGeom prst="arc">
                  <a:avLst>
                    <a:gd name="adj1" fmla="val 10401753"/>
                    <a:gd name="adj2" fmla="val 16965415"/>
                  </a:avLst>
                </a:prstGeom>
                <a:noFill/>
                <a:ln w="25400" cap="flat" cmpd="sng" algn="ctr">
                  <a:solidFill>
                    <a:schemeClr val="tx1"/>
                  </a:solidFill>
                  <a:prstDash val="solid"/>
                  <a:round/>
                  <a:headEnd type="stealth" w="med" len="med"/>
                  <a:tailEnd type="none" w="med" len="med"/>
                </a:ln>
                <a:effectLst/>
                <a:extLst/>
              </p:spPr>
              <p:txBody>
                <a:bodyPr/>
                <a:lstStyle/>
                <a:p>
                  <a:pPr>
                    <a:defRPr/>
                  </a:pPr>
                  <a:endParaRPr lang="en-US">
                    <a:ea typeface="ＭＳ Ｐゴシック" pitchFamily="34" charset="-128"/>
                  </a:endParaRPr>
                </a:p>
              </p:txBody>
            </p:sp>
            <p:sp>
              <p:nvSpPr>
                <p:cNvPr id="90" name="TextBox 77"/>
                <p:cNvSpPr txBox="1">
                  <a:spLocks noChangeArrowheads="1"/>
                </p:cNvSpPr>
                <p:nvPr/>
              </p:nvSpPr>
              <p:spPr bwMode="auto">
                <a:xfrm>
                  <a:off x="6400800" y="1676400"/>
                  <a:ext cx="482760" cy="3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Blip>
                      <a:blip r:embed="rId3"/>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ctr" eaLnBrk="1" hangingPunct="1">
                    <a:spcBef>
                      <a:spcPct val="0"/>
                    </a:spcBef>
                    <a:buFontTx/>
                    <a:buNone/>
                  </a:pPr>
                  <a:r>
                    <a:rPr lang="en-US" altLang="en-US" sz="1400" b="1" dirty="0">
                      <a:latin typeface="Times" charset="0"/>
                    </a:rPr>
                    <a:t>e</a:t>
                  </a:r>
                  <a:r>
                    <a:rPr lang="en-US" altLang="en-US" sz="1400" b="1" baseline="30000" dirty="0">
                      <a:latin typeface="Times" charset="0"/>
                    </a:rPr>
                    <a:t>-</a:t>
                  </a:r>
                  <a:endParaRPr lang="en-US" altLang="en-US" sz="1400" b="1" dirty="0">
                    <a:latin typeface="Times" charset="0"/>
                  </a:endParaRPr>
                </a:p>
              </p:txBody>
            </p:sp>
            <p:sp>
              <p:nvSpPr>
                <p:cNvPr id="91" name="TextBox 144"/>
                <p:cNvSpPr txBox="1">
                  <a:spLocks noChangeArrowheads="1"/>
                </p:cNvSpPr>
                <p:nvPr/>
              </p:nvSpPr>
              <p:spPr bwMode="auto">
                <a:xfrm flipH="1">
                  <a:off x="5527938" y="2726394"/>
                  <a:ext cx="110146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Blip>
                      <a:blip r:embed="rId3"/>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spcBef>
                      <a:spcPct val="0"/>
                    </a:spcBef>
                    <a:buFontTx/>
                    <a:buNone/>
                  </a:pPr>
                  <a:r>
                    <a:rPr lang="en-US" altLang="en-US" sz="900" b="1" dirty="0"/>
                    <a:t>Magnetic field</a:t>
                  </a:r>
                </a:p>
              </p:txBody>
            </p:sp>
            <p:cxnSp>
              <p:nvCxnSpPr>
                <p:cNvPr id="92" name="Straight Arrow Connector 4"/>
                <p:cNvCxnSpPr>
                  <a:cxnSpLocks noChangeShapeType="1"/>
                </p:cNvCxnSpPr>
                <p:nvPr/>
              </p:nvCxnSpPr>
              <p:spPr bwMode="auto">
                <a:xfrm flipV="1">
                  <a:off x="547628" y="2624223"/>
                  <a:ext cx="0" cy="403909"/>
                </a:xfrm>
                <a:prstGeom prst="straightConnector1">
                  <a:avLst/>
                </a:prstGeom>
                <a:noFill/>
                <a:ln w="25400" algn="ctr">
                  <a:solidFill>
                    <a:srgbClr val="0099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3" name="TextBox 144"/>
                <p:cNvSpPr txBox="1">
                  <a:spLocks noChangeArrowheads="1"/>
                </p:cNvSpPr>
                <p:nvPr/>
              </p:nvSpPr>
              <p:spPr bwMode="auto">
                <a:xfrm flipH="1">
                  <a:off x="5546999" y="3116716"/>
                  <a:ext cx="93476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Blip>
                      <a:blip r:embed="rId3"/>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spcBef>
                      <a:spcPct val="0"/>
                    </a:spcBef>
                    <a:buFontTx/>
                    <a:buNone/>
                  </a:pPr>
                  <a:r>
                    <a:rPr lang="en-US" altLang="en-US" sz="900" b="1" dirty="0"/>
                    <a:t>Polarization</a:t>
                  </a:r>
                </a:p>
              </p:txBody>
            </p:sp>
            <p:cxnSp>
              <p:nvCxnSpPr>
                <p:cNvPr id="94" name="Straight Arrow Connector 16"/>
                <p:cNvCxnSpPr>
                  <a:cxnSpLocks noChangeShapeType="1"/>
                </p:cNvCxnSpPr>
                <p:nvPr/>
              </p:nvCxnSpPr>
              <p:spPr bwMode="auto">
                <a:xfrm flipV="1">
                  <a:off x="6535370" y="3078496"/>
                  <a:ext cx="0" cy="415448"/>
                </a:xfrm>
                <a:prstGeom prst="straightConnector1">
                  <a:avLst/>
                </a:prstGeom>
                <a:noFill/>
                <a:ln w="25400" algn="ctr">
                  <a:solidFill>
                    <a:srgbClr val="990099"/>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 name="Straight Arrow Connector 18"/>
                <p:cNvCxnSpPr>
                  <a:cxnSpLocks noChangeShapeType="1"/>
                </p:cNvCxnSpPr>
                <p:nvPr/>
              </p:nvCxnSpPr>
              <p:spPr bwMode="auto">
                <a:xfrm>
                  <a:off x="6676584" y="3086277"/>
                  <a:ext cx="0" cy="415101"/>
                </a:xfrm>
                <a:prstGeom prst="straightConnector1">
                  <a:avLst/>
                </a:prstGeom>
                <a:noFill/>
                <a:ln w="25400" algn="ctr">
                  <a:solidFill>
                    <a:srgbClr val="990099"/>
                  </a:solidFill>
                  <a:prstDash val="sysDot"/>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Straight Arrow Connector 95"/>
                <p:cNvCxnSpPr>
                  <a:endCxn id="83" idx="5"/>
                </p:cNvCxnSpPr>
                <p:nvPr/>
              </p:nvCxnSpPr>
              <p:spPr bwMode="auto">
                <a:xfrm flipH="1" flipV="1">
                  <a:off x="2854100" y="3396958"/>
                  <a:ext cx="589258" cy="261263"/>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Straight Arrow Connector 96"/>
                <p:cNvCxnSpPr>
                  <a:endCxn id="84" idx="3"/>
                </p:cNvCxnSpPr>
                <p:nvPr/>
              </p:nvCxnSpPr>
              <p:spPr bwMode="auto">
                <a:xfrm flipV="1">
                  <a:off x="3675063" y="3375633"/>
                  <a:ext cx="535152" cy="286675"/>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Straight Arrow Connector 14"/>
                <p:cNvCxnSpPr>
                  <a:cxnSpLocks noChangeShapeType="1"/>
                </p:cNvCxnSpPr>
                <p:nvPr/>
              </p:nvCxnSpPr>
              <p:spPr bwMode="auto">
                <a:xfrm>
                  <a:off x="6590930" y="2624223"/>
                  <a:ext cx="0" cy="415101"/>
                </a:xfrm>
                <a:prstGeom prst="straightConnector1">
                  <a:avLst/>
                </a:prstGeom>
                <a:noFill/>
                <a:ln w="25400" algn="ctr">
                  <a:solidFill>
                    <a:srgbClr val="0099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Straight Arrow Connector 16"/>
                <p:cNvCxnSpPr>
                  <a:cxnSpLocks noChangeShapeType="1"/>
                </p:cNvCxnSpPr>
                <p:nvPr/>
              </p:nvCxnSpPr>
              <p:spPr bwMode="auto">
                <a:xfrm flipV="1">
                  <a:off x="442891" y="3018705"/>
                  <a:ext cx="0" cy="415448"/>
                </a:xfrm>
                <a:prstGeom prst="straightConnector1">
                  <a:avLst/>
                </a:prstGeom>
                <a:noFill/>
                <a:ln w="25400" algn="ctr">
                  <a:solidFill>
                    <a:srgbClr val="990099"/>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Straight Arrow Connector 18"/>
                <p:cNvCxnSpPr>
                  <a:cxnSpLocks noChangeShapeType="1"/>
                </p:cNvCxnSpPr>
                <p:nvPr/>
              </p:nvCxnSpPr>
              <p:spPr bwMode="auto">
                <a:xfrm>
                  <a:off x="601154" y="3044788"/>
                  <a:ext cx="0" cy="415101"/>
                </a:xfrm>
                <a:prstGeom prst="straightConnector1">
                  <a:avLst/>
                </a:prstGeom>
                <a:noFill/>
                <a:ln w="25400" algn="ctr">
                  <a:solidFill>
                    <a:srgbClr val="990099"/>
                  </a:solidFill>
                  <a:prstDash val="sysDot"/>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68" name="Flowchart: Direct Access Storage 167"/>
              <p:cNvSpPr/>
              <p:nvPr/>
            </p:nvSpPr>
            <p:spPr bwMode="auto">
              <a:xfrm rot="20256013">
                <a:off x="3887380" y="4446992"/>
                <a:ext cx="352541" cy="135682"/>
              </a:xfrm>
              <a:prstGeom prst="flowChartMagneticDrum">
                <a:avLst/>
              </a:prstGeom>
              <a:solidFill>
                <a:srgbClr val="FF9933"/>
              </a:solidFill>
              <a:ln w="9525" cap="flat" cmpd="sng" algn="ctr">
                <a:solidFill>
                  <a:schemeClr val="tx1"/>
                </a:solidFill>
                <a:prstDash val="solid"/>
                <a:round/>
                <a:headEnd type="none" w="med" len="med"/>
                <a:tailEnd type="none" w="med" len="med"/>
              </a:ln>
              <a:effectLst/>
              <a:scene3d>
                <a:camera prst="orthographicFront">
                  <a:rot lat="0" lon="0" rev="0"/>
                </a:camera>
                <a:lightRig rig="threePt" dir="t"/>
              </a:scene3d>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grpSp>
        <p:cxnSp>
          <p:nvCxnSpPr>
            <p:cNvPr id="6" name="Straight Arrow Connector 5"/>
            <p:cNvCxnSpPr/>
            <p:nvPr/>
          </p:nvCxnSpPr>
          <p:spPr bwMode="auto">
            <a:xfrm>
              <a:off x="4017334" y="3429000"/>
              <a:ext cx="0" cy="952281"/>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Content Placeholder 1"/>
            <p:cNvSpPr txBox="1">
              <a:spLocks/>
            </p:cNvSpPr>
            <p:nvPr/>
          </p:nvSpPr>
          <p:spPr bwMode="auto">
            <a:xfrm>
              <a:off x="2895600" y="3124200"/>
              <a:ext cx="213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50000"/>
                <a:buFontTx/>
                <a:buBlip>
                  <a:blip r:embed="rId2"/>
                </a:buBlip>
                <a:defRPr>
                  <a:solidFill>
                    <a:schemeClr val="tx1"/>
                  </a:solidFill>
                  <a:latin typeface="Arial" panose="020B0604020202020204" pitchFamily="34" charset="0"/>
                  <a:ea typeface="MS PGothic" pitchFamily="34" charset="-128"/>
                  <a:cs typeface="Arial" panose="020B0604020202020204" pitchFamily="34" charset="0"/>
                </a:defRPr>
              </a:lvl1pPr>
              <a:lvl2pPr marL="742950" indent="-28575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2pPr>
              <a:lvl3pPr marL="1143000" indent="-228600" algn="l" rtl="0" eaLnBrk="0" fontAlgn="base" hangingPunct="0">
                <a:spcBef>
                  <a:spcPct val="20000"/>
                </a:spcBef>
                <a:spcAft>
                  <a:spcPct val="0"/>
                </a:spcAft>
                <a:buClrTx/>
                <a:buChar char="•"/>
                <a:defRPr>
                  <a:solidFill>
                    <a:schemeClr val="tx1"/>
                  </a:solidFill>
                  <a:latin typeface="Arial" panose="020B0604020202020204" pitchFamily="34" charset="0"/>
                  <a:ea typeface="MS PGothic" pitchFamily="34" charset="-128"/>
                  <a:cs typeface="Arial" panose="020B0604020202020204" pitchFamily="34" charset="0"/>
                </a:defRPr>
              </a:lvl3pPr>
              <a:lvl4pPr marL="16002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4pPr>
              <a:lvl5pPr marL="20574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pPr marL="0" indent="0">
                <a:buSzPct val="100000"/>
                <a:buNone/>
              </a:pPr>
              <a:r>
                <a:rPr lang="en-US" sz="1600" kern="0" dirty="0" smtClean="0"/>
                <a:t>Spin tuning solenoid</a:t>
              </a:r>
            </a:p>
          </p:txBody>
        </p:sp>
      </p:grpSp>
    </p:spTree>
    <p:extLst>
      <p:ext uri="{BB962C8B-B14F-4D97-AF65-F5344CB8AC3E}">
        <p14:creationId xmlns:p14="http://schemas.microsoft.com/office/powerpoint/2010/main" val="15417917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smtClean="0">
                <a:latin typeface="Arial" charset="0"/>
                <a:cs typeface="Arial" charset="0"/>
              </a:rPr>
              <a:t>Spin Tune Scan @ 5 GeV</a:t>
            </a:r>
            <a:endParaRPr lang="en-US" dirty="0"/>
          </a:p>
        </p:txBody>
      </p:sp>
      <p:sp>
        <p:nvSpPr>
          <p:cNvPr id="4" name="Slide Number Placeholder 3"/>
          <p:cNvSpPr>
            <a:spLocks noGrp="1"/>
          </p:cNvSpPr>
          <p:nvPr>
            <p:ph type="sldNum" sz="quarter" idx="10"/>
          </p:nvPr>
        </p:nvSpPr>
        <p:spPr/>
        <p:txBody>
          <a:bodyPr/>
          <a:lstStyle/>
          <a:p>
            <a:pPr>
              <a:defRPr/>
            </a:pPr>
            <a:fld id="{E05143E2-8B5C-420F-B773-4C0D976E94BC}" type="slidenum">
              <a:rPr lang="en-US" smtClean="0"/>
              <a:pPr>
                <a:defRPr/>
              </a:pPr>
              <a:t>11</a:t>
            </a:fld>
            <a:endParaRPr lang="en-US" dirty="0"/>
          </a:p>
        </p:txBody>
      </p:sp>
      <p:sp>
        <p:nvSpPr>
          <p:cNvPr id="15" name="Content Placeholder 1"/>
          <p:cNvSpPr txBox="1">
            <a:spLocks/>
          </p:cNvSpPr>
          <p:nvPr/>
        </p:nvSpPr>
        <p:spPr bwMode="auto">
          <a:xfrm>
            <a:off x="76200" y="838200"/>
            <a:ext cx="8991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50000"/>
              <a:buFontTx/>
              <a:buBlip>
                <a:blip r:embed="rId3"/>
              </a:buBlip>
              <a:defRPr>
                <a:solidFill>
                  <a:schemeClr val="tx1"/>
                </a:solidFill>
                <a:latin typeface="Arial" panose="020B0604020202020204" pitchFamily="34" charset="0"/>
                <a:ea typeface="MS PGothic" pitchFamily="34" charset="-128"/>
                <a:cs typeface="Arial" panose="020B0604020202020204" pitchFamily="34" charset="0"/>
              </a:defRPr>
            </a:lvl1pPr>
            <a:lvl2pPr marL="742950" indent="-28575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2pPr>
            <a:lvl3pPr marL="1143000" indent="-228600" algn="l" rtl="0" eaLnBrk="0" fontAlgn="base" hangingPunct="0">
              <a:spcBef>
                <a:spcPct val="20000"/>
              </a:spcBef>
              <a:spcAft>
                <a:spcPct val="0"/>
              </a:spcAft>
              <a:buClrTx/>
              <a:buChar char="•"/>
              <a:defRPr>
                <a:solidFill>
                  <a:schemeClr val="tx1"/>
                </a:solidFill>
                <a:latin typeface="Arial" panose="020B0604020202020204" pitchFamily="34" charset="0"/>
                <a:ea typeface="MS PGothic" pitchFamily="34" charset="-128"/>
                <a:cs typeface="Arial" panose="020B0604020202020204" pitchFamily="34" charset="0"/>
              </a:defRPr>
            </a:lvl3pPr>
            <a:lvl4pPr marL="16002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4pPr>
            <a:lvl5pPr marL="20574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pPr algn="just">
              <a:buSzPct val="100000"/>
            </a:pPr>
            <a:r>
              <a:rPr lang="en-US" sz="1800" kern="0" dirty="0" smtClean="0"/>
              <a:t>Quadrupole vertical misalignment with a </a:t>
            </a:r>
            <a:r>
              <a:rPr lang="en-US" sz="1800" kern="0" dirty="0" err="1" smtClean="0"/>
              <a:t>rms</a:t>
            </a:r>
            <a:r>
              <a:rPr lang="en-US" sz="1800" kern="0" dirty="0" smtClean="0"/>
              <a:t> value of 0.2mm </a:t>
            </a:r>
            <a:r>
              <a:rPr lang="en-US" sz="1800" kern="0" dirty="0"/>
              <a:t>and dipole </a:t>
            </a:r>
            <a:r>
              <a:rPr lang="en-US" sz="1800" kern="0" dirty="0" smtClean="0"/>
              <a:t>role with a </a:t>
            </a:r>
            <a:r>
              <a:rPr lang="en-US" sz="1800" kern="0" dirty="0" err="1" smtClean="0"/>
              <a:t>rms</a:t>
            </a:r>
            <a:r>
              <a:rPr lang="en-US" sz="1800" kern="0" dirty="0" smtClean="0"/>
              <a:t> value of 0.2 </a:t>
            </a:r>
            <a:r>
              <a:rPr lang="en-US" sz="1800" kern="0" dirty="0" err="1" smtClean="0"/>
              <a:t>mrad</a:t>
            </a:r>
            <a:r>
              <a:rPr lang="en-US" sz="1800" kern="0" dirty="0" smtClean="0"/>
              <a:t>. The orbit is corrected with correctors around the ring.</a:t>
            </a:r>
          </a:p>
          <a:p>
            <a:pPr>
              <a:buSzPct val="100000"/>
            </a:pPr>
            <a:r>
              <a:rPr lang="en-US" sz="1800" kern="0" dirty="0" smtClean="0"/>
              <a:t>First </a:t>
            </a:r>
            <a:r>
              <a:rPr lang="en-US" sz="1800" kern="0" dirty="0"/>
              <a:t>order spin resonance occurs </a:t>
            </a:r>
            <a:r>
              <a:rPr lang="en-US" sz="1800" kern="0" dirty="0" smtClean="0"/>
              <a:t>when                                                                </a:t>
            </a:r>
          </a:p>
          <a:p>
            <a:pPr>
              <a:buSzPct val="100000"/>
            </a:pPr>
            <a:endParaRPr lang="en-US" sz="1800" kern="0" dirty="0"/>
          </a:p>
          <a:p>
            <a:pPr>
              <a:buSzPct val="100000"/>
            </a:pPr>
            <a:r>
              <a:rPr lang="en-US" sz="1800" kern="0" dirty="0" smtClean="0"/>
              <a:t>500 electrons in the Monte-Carlo simulation</a:t>
            </a:r>
            <a:endParaRPr lang="en-US" sz="1800" kern="0" dirty="0">
              <a:solidFill>
                <a:srgbClr val="FF0000"/>
              </a:solidFill>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623053027"/>
              </p:ext>
            </p:extLst>
          </p:nvPr>
        </p:nvGraphicFramePr>
        <p:xfrm>
          <a:off x="533400" y="1800225"/>
          <a:ext cx="6640512" cy="296862"/>
        </p:xfrm>
        <a:graphic>
          <a:graphicData uri="http://schemas.openxmlformats.org/presentationml/2006/ole">
            <mc:AlternateContent xmlns:mc="http://schemas.openxmlformats.org/markup-compatibility/2006">
              <mc:Choice xmlns:v="urn:schemas-microsoft-com:vml" Requires="v">
                <p:oleObj spid="_x0000_s7448" name="Equation" r:id="rId4" imgW="5397480" imgH="241200" progId="Equation.3">
                  <p:embed/>
                </p:oleObj>
              </mc:Choice>
              <mc:Fallback>
                <p:oleObj name="Equation" r:id="rId4" imgW="5397480" imgH="241200" progId="Equation.3">
                  <p:embed/>
                  <p:pic>
                    <p:nvPicPr>
                      <p:cNvPr id="0" name=""/>
                      <p:cNvPicPr>
                        <a:picLocks noChangeAspect="1" noChangeArrowheads="1"/>
                      </p:cNvPicPr>
                      <p:nvPr/>
                    </p:nvPicPr>
                    <p:blipFill>
                      <a:blip r:embed="rId5"/>
                      <a:srcRect/>
                      <a:stretch>
                        <a:fillRect/>
                      </a:stretch>
                    </p:blipFill>
                    <p:spPr bwMode="auto">
                      <a:xfrm>
                        <a:off x="533400" y="1800225"/>
                        <a:ext cx="664051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27681" y="2209800"/>
            <a:ext cx="2916319" cy="1934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086" t="16765" r="5722"/>
          <a:stretch/>
        </p:blipFill>
        <p:spPr bwMode="auto">
          <a:xfrm>
            <a:off x="6019800" y="4345956"/>
            <a:ext cx="3124200" cy="2054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858000" y="4114800"/>
            <a:ext cx="1981200" cy="276999"/>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rPr>
              <a:t>Nasty, nasty sidebands !</a:t>
            </a:r>
            <a:endParaRPr lang="en-US" sz="1200" b="1" dirty="0">
              <a:latin typeface="Arial" panose="020B0604020202020204" pitchFamily="34" charset="0"/>
              <a:cs typeface="Arial" panose="020B0604020202020204" pitchFamily="34" charset="0"/>
            </a:endParaRPr>
          </a:p>
        </p:txBody>
      </p:sp>
      <p:grpSp>
        <p:nvGrpSpPr>
          <p:cNvPr id="7" name="Group 6"/>
          <p:cNvGrpSpPr/>
          <p:nvPr/>
        </p:nvGrpSpPr>
        <p:grpSpPr>
          <a:xfrm>
            <a:off x="55092" y="2680645"/>
            <a:ext cx="5355108" cy="3758255"/>
            <a:chOff x="55092" y="2680645"/>
            <a:chExt cx="5355108" cy="3758255"/>
          </a:xfrm>
        </p:grpSpPr>
        <p:pic>
          <p:nvPicPr>
            <p:cNvPr id="18"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092" y="2680645"/>
              <a:ext cx="5355108" cy="3758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Content Placeholder 1"/>
            <p:cNvSpPr txBox="1">
              <a:spLocks/>
            </p:cNvSpPr>
            <p:nvPr/>
          </p:nvSpPr>
          <p:spPr bwMode="auto">
            <a:xfrm>
              <a:off x="609600" y="3352800"/>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50000"/>
                <a:buFontTx/>
                <a:buBlip>
                  <a:blip r:embed="rId3"/>
                </a:buBlip>
                <a:defRPr>
                  <a:solidFill>
                    <a:schemeClr val="tx1"/>
                  </a:solidFill>
                  <a:latin typeface="Arial" panose="020B0604020202020204" pitchFamily="34" charset="0"/>
                  <a:ea typeface="MS PGothic" pitchFamily="34" charset="-128"/>
                  <a:cs typeface="Arial" panose="020B0604020202020204" pitchFamily="34" charset="0"/>
                </a:defRPr>
              </a:lvl1pPr>
              <a:lvl2pPr marL="742950" indent="-28575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2pPr>
              <a:lvl3pPr marL="1143000" indent="-228600" algn="l" rtl="0" eaLnBrk="0" fontAlgn="base" hangingPunct="0">
                <a:spcBef>
                  <a:spcPct val="20000"/>
                </a:spcBef>
                <a:spcAft>
                  <a:spcPct val="0"/>
                </a:spcAft>
                <a:buClrTx/>
                <a:buChar char="•"/>
                <a:defRPr>
                  <a:solidFill>
                    <a:schemeClr val="tx1"/>
                  </a:solidFill>
                  <a:latin typeface="Arial" panose="020B0604020202020204" pitchFamily="34" charset="0"/>
                  <a:ea typeface="MS PGothic" pitchFamily="34" charset="-128"/>
                  <a:cs typeface="Arial" panose="020B0604020202020204" pitchFamily="34" charset="0"/>
                </a:defRPr>
              </a:lvl3pPr>
              <a:lvl4pPr marL="16002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4pPr>
              <a:lvl5pPr marL="20574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pPr marL="0" indent="0">
                <a:buSzPct val="100000"/>
                <a:buNone/>
              </a:pPr>
              <a:r>
                <a:rPr lang="en-US" sz="1600" b="1" kern="0" dirty="0" smtClean="0">
                  <a:solidFill>
                    <a:srgbClr val="0000FF"/>
                  </a:solidFill>
                </a:rPr>
                <a:t>Optimum Spin Tune 0.0267</a:t>
              </a:r>
            </a:p>
            <a:p>
              <a:pPr marL="0" indent="0">
                <a:buSzPct val="100000"/>
                <a:buNone/>
              </a:pPr>
              <a:endParaRPr lang="en-US" sz="1600" kern="0" dirty="0">
                <a:solidFill>
                  <a:srgbClr val="FF0000"/>
                </a:solidFill>
              </a:endParaRPr>
            </a:p>
            <a:p>
              <a:pPr>
                <a:buSzPct val="100000"/>
              </a:pPr>
              <a:endParaRPr lang="en-US" sz="1600" kern="0" dirty="0" smtClean="0"/>
            </a:p>
          </p:txBody>
        </p:sp>
        <p:cxnSp>
          <p:nvCxnSpPr>
            <p:cNvPr id="6" name="Straight Arrow Connector 5"/>
            <p:cNvCxnSpPr/>
            <p:nvPr/>
          </p:nvCxnSpPr>
          <p:spPr bwMode="auto">
            <a:xfrm>
              <a:off x="885825" y="3657600"/>
              <a:ext cx="0" cy="990600"/>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9" name="Content Placeholder 1"/>
          <p:cNvSpPr txBox="1">
            <a:spLocks/>
          </p:cNvSpPr>
          <p:nvPr/>
        </p:nvSpPr>
        <p:spPr bwMode="auto">
          <a:xfrm>
            <a:off x="2381563" y="4495800"/>
            <a:ext cx="3790637" cy="699555"/>
          </a:xfrm>
          <a:prstGeom prst="rect">
            <a:avLst/>
          </a:prstGeom>
          <a:solidFill>
            <a:srgbClr val="FFFF99"/>
          </a:solidFill>
          <a:ln>
            <a:noFill/>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50000"/>
              <a:buFontTx/>
              <a:buBlip>
                <a:blip r:embed="rId3"/>
              </a:buBlip>
              <a:defRPr>
                <a:solidFill>
                  <a:schemeClr val="tx1"/>
                </a:solidFill>
                <a:latin typeface="Arial" panose="020B0604020202020204" pitchFamily="34" charset="0"/>
                <a:ea typeface="MS PGothic" pitchFamily="34" charset="-128"/>
                <a:cs typeface="Arial" panose="020B0604020202020204" pitchFamily="34" charset="0"/>
              </a:defRPr>
            </a:lvl1pPr>
            <a:lvl2pPr marL="742950" indent="-28575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2pPr>
            <a:lvl3pPr marL="1143000" indent="-228600" algn="l" rtl="0" eaLnBrk="0" fontAlgn="base" hangingPunct="0">
              <a:spcBef>
                <a:spcPct val="20000"/>
              </a:spcBef>
              <a:spcAft>
                <a:spcPct val="0"/>
              </a:spcAft>
              <a:buClrTx/>
              <a:buChar char="•"/>
              <a:defRPr>
                <a:solidFill>
                  <a:schemeClr val="tx1"/>
                </a:solidFill>
                <a:latin typeface="Arial" panose="020B0604020202020204" pitchFamily="34" charset="0"/>
                <a:ea typeface="MS PGothic" pitchFamily="34" charset="-128"/>
                <a:cs typeface="Arial" panose="020B0604020202020204" pitchFamily="34" charset="0"/>
              </a:defRPr>
            </a:lvl3pPr>
            <a:lvl4pPr marL="16002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4pPr>
            <a:lvl5pPr marL="20574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pPr marL="0" indent="0">
              <a:buSzPct val="100000"/>
              <a:buNone/>
            </a:pPr>
            <a:r>
              <a:rPr lang="en-US" sz="1800" kern="0" dirty="0" smtClean="0">
                <a:solidFill>
                  <a:srgbClr val="FF0000"/>
                </a:solidFill>
              </a:rPr>
              <a:t>Figure-8 MEIC collider ring has no synchrotron sideband resonances !   </a:t>
            </a:r>
          </a:p>
        </p:txBody>
      </p:sp>
    </p:spTree>
    <p:extLst>
      <p:ext uri="{BB962C8B-B14F-4D97-AF65-F5344CB8AC3E}">
        <p14:creationId xmlns:p14="http://schemas.microsoft.com/office/powerpoint/2010/main" val="848634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0"/>
            <a:ext cx="8534400" cy="914400"/>
          </a:xfrm>
        </p:spPr>
        <p:txBody>
          <a:bodyPr/>
          <a:lstStyle/>
          <a:p>
            <a:r>
              <a:rPr lang="en-US" dirty="0" smtClean="0"/>
              <a:t>Solenoid Strength</a:t>
            </a:r>
            <a:endParaRPr lang="en-US" dirty="0"/>
          </a:p>
        </p:txBody>
      </p:sp>
      <p:sp>
        <p:nvSpPr>
          <p:cNvPr id="4" name="Slide Number Placeholder 3"/>
          <p:cNvSpPr>
            <a:spLocks noGrp="1"/>
          </p:cNvSpPr>
          <p:nvPr>
            <p:ph type="sldNum" sz="quarter" idx="10"/>
          </p:nvPr>
        </p:nvSpPr>
        <p:spPr/>
        <p:txBody>
          <a:bodyPr/>
          <a:lstStyle/>
          <a:p>
            <a:pPr>
              <a:defRPr/>
            </a:pPr>
            <a:fld id="{E05143E2-8B5C-420F-B773-4C0D976E94BC}" type="slidenum">
              <a:rPr lang="en-US" smtClean="0"/>
              <a:pPr>
                <a:defRPr/>
              </a:pPr>
              <a:t>12</a:t>
            </a:fld>
            <a:endParaRPr lang="en-US" dirty="0"/>
          </a:p>
        </p:txBody>
      </p:sp>
      <p:sp>
        <p:nvSpPr>
          <p:cNvPr id="10" name="Content Placeholder 1"/>
          <p:cNvSpPr txBox="1">
            <a:spLocks/>
          </p:cNvSpPr>
          <p:nvPr/>
        </p:nvSpPr>
        <p:spPr bwMode="auto">
          <a:xfrm>
            <a:off x="76200" y="838200"/>
            <a:ext cx="5638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50000"/>
              <a:buFontTx/>
              <a:buBlip>
                <a:blip r:embed="rId2"/>
              </a:buBlip>
              <a:defRPr>
                <a:solidFill>
                  <a:schemeClr val="tx1"/>
                </a:solidFill>
                <a:latin typeface="Arial" panose="020B0604020202020204" pitchFamily="34" charset="0"/>
                <a:ea typeface="MS PGothic" pitchFamily="34" charset="-128"/>
                <a:cs typeface="Arial" panose="020B0604020202020204" pitchFamily="34" charset="0"/>
              </a:defRPr>
            </a:lvl1pPr>
            <a:lvl2pPr marL="742950" indent="-28575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2pPr>
            <a:lvl3pPr marL="1143000" indent="-228600" algn="l" rtl="0" eaLnBrk="0" fontAlgn="base" hangingPunct="0">
              <a:spcBef>
                <a:spcPct val="20000"/>
              </a:spcBef>
              <a:spcAft>
                <a:spcPct val="0"/>
              </a:spcAft>
              <a:buClrTx/>
              <a:buChar char="•"/>
              <a:defRPr>
                <a:solidFill>
                  <a:schemeClr val="tx1"/>
                </a:solidFill>
                <a:latin typeface="Arial" panose="020B0604020202020204" pitchFamily="34" charset="0"/>
                <a:ea typeface="MS PGothic" pitchFamily="34" charset="-128"/>
                <a:cs typeface="Arial" panose="020B0604020202020204" pitchFamily="34" charset="0"/>
              </a:defRPr>
            </a:lvl3pPr>
            <a:lvl4pPr marL="16002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4pPr>
            <a:lvl5pPr marL="20574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pPr>
              <a:buSzPct val="100000"/>
            </a:pPr>
            <a:r>
              <a:rPr lang="en-US" sz="1800" kern="0" dirty="0" smtClean="0"/>
              <a:t>Spin tuning solenoid strengths in spin tune scans</a:t>
            </a:r>
          </a:p>
          <a:p>
            <a:pPr marL="0" indent="0">
              <a:buSzPct val="100000"/>
              <a:buNone/>
            </a:pPr>
            <a:endParaRPr lang="en-US" sz="1600" kern="0" dirty="0">
              <a:solidFill>
                <a:srgbClr val="FF0000"/>
              </a:solidFill>
            </a:endParaRPr>
          </a:p>
          <a:p>
            <a:pPr>
              <a:buSzPct val="100000"/>
            </a:pPr>
            <a:endParaRPr lang="en-US" sz="1600" kern="0" dirty="0" smtClean="0"/>
          </a:p>
        </p:txBody>
      </p:sp>
      <p:sp>
        <p:nvSpPr>
          <p:cNvPr id="15" name="Content Placeholder 1"/>
          <p:cNvSpPr txBox="1">
            <a:spLocks/>
          </p:cNvSpPr>
          <p:nvPr/>
        </p:nvSpPr>
        <p:spPr bwMode="auto">
          <a:xfrm>
            <a:off x="76200" y="5105400"/>
            <a:ext cx="88312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50000"/>
              <a:buFontTx/>
              <a:buBlip>
                <a:blip r:embed="rId2"/>
              </a:buBlip>
              <a:defRPr>
                <a:solidFill>
                  <a:schemeClr val="tx1"/>
                </a:solidFill>
                <a:latin typeface="Arial" panose="020B0604020202020204" pitchFamily="34" charset="0"/>
                <a:ea typeface="MS PGothic" pitchFamily="34" charset="-128"/>
                <a:cs typeface="Arial" panose="020B0604020202020204" pitchFamily="34" charset="0"/>
              </a:defRPr>
            </a:lvl1pPr>
            <a:lvl2pPr marL="742950" indent="-28575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2pPr>
            <a:lvl3pPr marL="1143000" indent="-228600" algn="l" rtl="0" eaLnBrk="0" fontAlgn="base" hangingPunct="0">
              <a:spcBef>
                <a:spcPct val="20000"/>
              </a:spcBef>
              <a:spcAft>
                <a:spcPct val="0"/>
              </a:spcAft>
              <a:buClrTx/>
              <a:buChar char="•"/>
              <a:defRPr>
                <a:solidFill>
                  <a:schemeClr val="tx1"/>
                </a:solidFill>
                <a:latin typeface="Arial" panose="020B0604020202020204" pitchFamily="34" charset="0"/>
                <a:ea typeface="MS PGothic" pitchFamily="34" charset="-128"/>
                <a:cs typeface="Arial" panose="020B0604020202020204" pitchFamily="34" charset="0"/>
              </a:defRPr>
            </a:lvl3pPr>
            <a:lvl4pPr marL="16002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4pPr>
            <a:lvl5pPr marL="20574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pPr algn="just">
              <a:buSzPct val="100000"/>
            </a:pPr>
            <a:r>
              <a:rPr lang="en-US" sz="1700" kern="0" dirty="0"/>
              <a:t>For the optimum spin tune of 0.0267 where the polarization lifetime reaches 8 hours, the required integral of spin tuning solenoid field is ~3 Tm.</a:t>
            </a:r>
          </a:p>
          <a:p>
            <a:pPr algn="just">
              <a:buSzPct val="100000"/>
            </a:pPr>
            <a:r>
              <a:rPr lang="en-US" sz="1700" kern="0" dirty="0"/>
              <a:t>The stronger the solenoid field is, the larger the spin tune is. But the strong solenoid field breaks the spin matching badly and leaves a short polarization lifetime</a:t>
            </a:r>
            <a:r>
              <a:rPr lang="en-US" sz="1700" kern="0" dirty="0" smtClean="0"/>
              <a:t>.</a:t>
            </a:r>
            <a:endParaRPr lang="en-US" sz="1600" kern="0" dirty="0">
              <a:solidFill>
                <a:srgbClr val="FF0000"/>
              </a:solidFill>
            </a:endParaRPr>
          </a:p>
          <a:p>
            <a:pPr>
              <a:buSzPct val="100000"/>
            </a:pPr>
            <a:endParaRPr lang="en-US" sz="1600" kern="0" dirty="0" smtClean="0"/>
          </a:p>
        </p:txBody>
      </p:sp>
      <p:grpSp>
        <p:nvGrpSpPr>
          <p:cNvPr id="13" name="Group 12"/>
          <p:cNvGrpSpPr/>
          <p:nvPr/>
        </p:nvGrpSpPr>
        <p:grpSpPr>
          <a:xfrm>
            <a:off x="152400" y="1329950"/>
            <a:ext cx="8915400" cy="3470650"/>
            <a:chOff x="152400" y="1329950"/>
            <a:chExt cx="8915400" cy="3470650"/>
          </a:xfrm>
        </p:grpSpPr>
        <p:grpSp>
          <p:nvGrpSpPr>
            <p:cNvPr id="7" name="Group 6"/>
            <p:cNvGrpSpPr/>
            <p:nvPr/>
          </p:nvGrpSpPr>
          <p:grpSpPr>
            <a:xfrm>
              <a:off x="152400" y="1329950"/>
              <a:ext cx="8755088" cy="3470650"/>
              <a:chOff x="-768530" y="906541"/>
              <a:chExt cx="14100165" cy="5589517"/>
            </a:xfrm>
          </p:grpSpPr>
          <p:pic>
            <p:nvPicPr>
              <p:cNvPr id="122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731"/>
              <a:stretch/>
            </p:blipFill>
            <p:spPr bwMode="auto">
              <a:xfrm>
                <a:off x="-768530" y="906541"/>
                <a:ext cx="7997854" cy="5589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1532" y="1720000"/>
                <a:ext cx="5530103" cy="3962599"/>
              </a:xfrm>
              <a:prstGeom prst="rect">
                <a:avLst/>
              </a:prstGeom>
              <a:noFill/>
              <a:ln w="9525">
                <a:solidFill>
                  <a:srgbClr val="0000FF"/>
                </a:solidFill>
                <a:miter lim="800000"/>
                <a:headEnd/>
                <a:tailEnd/>
              </a:ln>
              <a:extLst>
                <a:ext uri="{909E8E84-426E-40DD-AFC4-6F175D3DCCD1}">
                  <a14:hiddenFill xmlns:a14="http://schemas.microsoft.com/office/drawing/2010/main">
                    <a:solidFill>
                      <a:schemeClr val="accent1"/>
                    </a:solidFill>
                  </a14:hiddenFill>
                </a:ext>
              </a:extLst>
            </p:spPr>
          </p:pic>
          <p:cxnSp>
            <p:nvCxnSpPr>
              <p:cNvPr id="6" name="Straight Arrow Connector 5"/>
              <p:cNvCxnSpPr/>
              <p:nvPr/>
            </p:nvCxnSpPr>
            <p:spPr bwMode="auto">
              <a:xfrm flipV="1">
                <a:off x="1317726" y="1720000"/>
                <a:ext cx="6483806" cy="3426130"/>
              </a:xfrm>
              <a:prstGeom prst="straightConnector1">
                <a:avLst/>
              </a:prstGeom>
              <a:solidFill>
                <a:schemeClr val="accent1"/>
              </a:solidFill>
              <a:ln w="12700" cap="flat" cmpd="sng" algn="ctr">
                <a:solidFill>
                  <a:srgbClr val="0000FF"/>
                </a:solidFill>
                <a:prstDash val="sysDot"/>
                <a:round/>
                <a:headEnd type="none" w="med" len="med"/>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8" name="Straight Arrow Connector 7"/>
            <p:cNvCxnSpPr/>
            <p:nvPr/>
          </p:nvCxnSpPr>
          <p:spPr bwMode="auto">
            <a:xfrm>
              <a:off x="7572375" y="1709045"/>
              <a:ext cx="0" cy="1173480"/>
            </a:xfrm>
            <a:prstGeom prst="straightConnector1">
              <a:avLst/>
            </a:prstGeom>
            <a:solidFill>
              <a:schemeClr val="accent1"/>
            </a:solidFill>
            <a:ln w="12700" cap="flat" cmpd="sng" algn="ctr">
              <a:solidFill>
                <a:schemeClr val="tx1"/>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Content Placeholder 1"/>
            <p:cNvSpPr txBox="1">
              <a:spLocks/>
            </p:cNvSpPr>
            <p:nvPr/>
          </p:nvSpPr>
          <p:spPr bwMode="auto">
            <a:xfrm>
              <a:off x="6103913" y="1368050"/>
              <a:ext cx="29638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50000"/>
                <a:buFontTx/>
                <a:buBlip>
                  <a:blip r:embed="rId2"/>
                </a:buBlip>
                <a:defRPr>
                  <a:solidFill>
                    <a:schemeClr val="tx1"/>
                  </a:solidFill>
                  <a:latin typeface="Arial" panose="020B0604020202020204" pitchFamily="34" charset="0"/>
                  <a:ea typeface="MS PGothic" pitchFamily="34" charset="-128"/>
                  <a:cs typeface="Arial" panose="020B0604020202020204" pitchFamily="34" charset="0"/>
                </a:defRPr>
              </a:lvl1pPr>
              <a:lvl2pPr marL="742950" indent="-28575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2pPr>
              <a:lvl3pPr marL="1143000" indent="-228600" algn="l" rtl="0" eaLnBrk="0" fontAlgn="base" hangingPunct="0">
                <a:spcBef>
                  <a:spcPct val="20000"/>
                </a:spcBef>
                <a:spcAft>
                  <a:spcPct val="0"/>
                </a:spcAft>
                <a:buClrTx/>
                <a:buChar char="•"/>
                <a:defRPr>
                  <a:solidFill>
                    <a:schemeClr val="tx1"/>
                  </a:solidFill>
                  <a:latin typeface="Arial" panose="020B0604020202020204" pitchFamily="34" charset="0"/>
                  <a:ea typeface="MS PGothic" pitchFamily="34" charset="-128"/>
                  <a:cs typeface="Arial" panose="020B0604020202020204" pitchFamily="34" charset="0"/>
                </a:defRPr>
              </a:lvl3pPr>
              <a:lvl4pPr marL="16002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4pPr>
              <a:lvl5pPr marL="20574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pPr marL="0" indent="0">
                <a:buSzPct val="100000"/>
                <a:buNone/>
              </a:pPr>
              <a:r>
                <a:rPr lang="en-US" sz="1600" kern="0" dirty="0" smtClean="0"/>
                <a:t>Optimum Spin Tune 0.0267</a:t>
              </a:r>
            </a:p>
          </p:txBody>
        </p:sp>
        <p:sp>
          <p:nvSpPr>
            <p:cNvPr id="5" name="Rectangle 4"/>
            <p:cNvSpPr/>
            <p:nvPr/>
          </p:nvSpPr>
          <p:spPr bwMode="auto">
            <a:xfrm>
              <a:off x="795237" y="3950784"/>
              <a:ext cx="664745" cy="469232"/>
            </a:xfrm>
            <a:prstGeom prst="rect">
              <a:avLst/>
            </a:prstGeom>
            <a:noFill/>
            <a:ln w="9525" cap="flat" cmpd="sng" algn="ctr">
              <a:solidFill>
                <a:srgbClr val="0000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cxnSp>
          <p:nvCxnSpPr>
            <p:cNvPr id="16" name="Straight Arrow Connector 15"/>
            <p:cNvCxnSpPr/>
            <p:nvPr/>
          </p:nvCxnSpPr>
          <p:spPr bwMode="auto">
            <a:xfrm flipV="1">
              <a:off x="1470835" y="4295506"/>
              <a:ext cx="4025931" cy="124095"/>
            </a:xfrm>
            <a:prstGeom prst="straightConnector1">
              <a:avLst/>
            </a:prstGeom>
            <a:solidFill>
              <a:schemeClr val="accent1"/>
            </a:solidFill>
            <a:ln w="12700" cap="flat" cmpd="sng" algn="ctr">
              <a:solidFill>
                <a:srgbClr val="0000FF"/>
              </a:solidFill>
              <a:prstDash val="sysDot"/>
              <a:round/>
              <a:headEnd type="none" w="med" len="med"/>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8776094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title"/>
          </p:nvPr>
        </p:nvSpPr>
        <p:spPr>
          <a:xfrm>
            <a:off x="0" y="0"/>
            <a:ext cx="9144000" cy="914400"/>
          </a:xfrm>
        </p:spPr>
        <p:txBody>
          <a:bodyPr/>
          <a:lstStyle/>
          <a:p>
            <a:r>
              <a:rPr lang="en-US" altLang="en-US" dirty="0" smtClean="0">
                <a:latin typeface="Arial" charset="0"/>
                <a:cs typeface="Arial" charset="0"/>
              </a:rPr>
              <a:t>Polarization Measurement &amp; Calibration </a:t>
            </a:r>
          </a:p>
        </p:txBody>
      </p:sp>
      <p:sp>
        <p:nvSpPr>
          <p:cNvPr id="1229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spcBef>
                <a:spcPct val="0"/>
              </a:spcBef>
              <a:buFontTx/>
              <a:buNone/>
            </a:pPr>
            <a:fld id="{A642100E-607F-478F-B141-94D165F4E307}" type="slidenum">
              <a:rPr lang="en-US" altLang="en-US" smtClean="0">
                <a:solidFill>
                  <a:srgbClr val="898989"/>
                </a:solidFill>
              </a:rPr>
              <a:pPr>
                <a:spcBef>
                  <a:spcPct val="0"/>
                </a:spcBef>
                <a:buFontTx/>
                <a:buNone/>
              </a:pPr>
              <a:t>13</a:t>
            </a:fld>
            <a:endParaRPr lang="en-US" altLang="en-US" smtClean="0">
              <a:solidFill>
                <a:srgbClr val="898989"/>
              </a:solidFill>
            </a:endParaRPr>
          </a:p>
        </p:txBody>
      </p:sp>
      <p:sp>
        <p:nvSpPr>
          <p:cNvPr id="6" name="Content Placeholder 1"/>
          <p:cNvSpPr>
            <a:spLocks noGrp="1"/>
          </p:cNvSpPr>
          <p:nvPr>
            <p:ph idx="1"/>
          </p:nvPr>
        </p:nvSpPr>
        <p:spPr>
          <a:xfrm>
            <a:off x="152400" y="838200"/>
            <a:ext cx="8850313" cy="5181600"/>
          </a:xfrm>
        </p:spPr>
        <p:txBody>
          <a:bodyPr/>
          <a:lstStyle/>
          <a:p>
            <a:pPr>
              <a:buSzPct val="100000"/>
              <a:defRPr/>
            </a:pPr>
            <a:r>
              <a:rPr lang="en-US" altLang="en-US" dirty="0" smtClean="0">
                <a:latin typeface="Arial" charset="0"/>
                <a:ea typeface="ＭＳ Ｐゴシック" pitchFamily="34" charset="-128"/>
                <a:cs typeface="Arial" charset="0"/>
              </a:rPr>
              <a:t>Compton </a:t>
            </a:r>
            <a:r>
              <a:rPr lang="en-US" altLang="en-US" dirty="0" err="1" smtClean="0">
                <a:latin typeface="Arial" charset="0"/>
                <a:ea typeface="ＭＳ Ｐゴシック" pitchFamily="34" charset="-128"/>
                <a:cs typeface="Arial" charset="0"/>
              </a:rPr>
              <a:t>polarimetry</a:t>
            </a:r>
            <a:endParaRPr lang="en-US" altLang="en-US" dirty="0" smtClean="0">
              <a:latin typeface="Arial" charset="0"/>
              <a:ea typeface="ＭＳ Ｐゴシック" pitchFamily="34" charset="-128"/>
              <a:cs typeface="Arial" charset="0"/>
            </a:endParaRPr>
          </a:p>
          <a:p>
            <a:pPr lvl="1">
              <a:buSzPct val="100000"/>
              <a:defRPr/>
            </a:pPr>
            <a:r>
              <a:rPr lang="en-US" altLang="en-US" sz="1600" dirty="0">
                <a:latin typeface="Arial" charset="0"/>
                <a:ea typeface="ＭＳ Ｐゴシック" pitchFamily="34" charset="-128"/>
                <a:cs typeface="Arial" charset="0"/>
              </a:rPr>
              <a:t>s</a:t>
            </a:r>
            <a:r>
              <a:rPr lang="en-US" altLang="en-US" sz="1600" dirty="0" smtClean="0">
                <a:latin typeface="Arial" charset="0"/>
                <a:ea typeface="ＭＳ Ｐゴシック" pitchFamily="34" charset="-128"/>
                <a:cs typeface="Arial" charset="0"/>
              </a:rPr>
              <a:t>ame polarization at laser as at IP due to zero net bend</a:t>
            </a:r>
          </a:p>
          <a:p>
            <a:pPr lvl="1">
              <a:buSzPct val="100000"/>
              <a:defRPr/>
            </a:pPr>
            <a:endParaRPr lang="en-US" altLang="en-US" sz="1600" dirty="0">
              <a:latin typeface="Arial" charset="0"/>
              <a:ea typeface="ＭＳ Ｐゴシック" pitchFamily="34" charset="-128"/>
              <a:cs typeface="Arial" charset="0"/>
            </a:endParaRPr>
          </a:p>
          <a:p>
            <a:pPr lvl="1">
              <a:buSzPct val="100000"/>
              <a:defRPr/>
            </a:pPr>
            <a:endParaRPr lang="en-US" altLang="en-US" sz="1600" dirty="0" smtClean="0">
              <a:latin typeface="Arial" charset="0"/>
              <a:ea typeface="ＭＳ Ｐゴシック" pitchFamily="34" charset="-128"/>
              <a:cs typeface="Arial" charset="0"/>
            </a:endParaRPr>
          </a:p>
          <a:p>
            <a:pPr lvl="1">
              <a:buSzPct val="100000"/>
              <a:defRPr/>
            </a:pPr>
            <a:endParaRPr lang="en-US" altLang="en-US" sz="1600" dirty="0">
              <a:latin typeface="Arial" charset="0"/>
              <a:ea typeface="ＭＳ Ｐゴシック" pitchFamily="34" charset="-128"/>
              <a:cs typeface="Arial" charset="0"/>
            </a:endParaRPr>
          </a:p>
          <a:p>
            <a:pPr lvl="1">
              <a:buSzPct val="100000"/>
              <a:defRPr/>
            </a:pPr>
            <a:endParaRPr lang="en-US" altLang="en-US" sz="1600" dirty="0" smtClean="0">
              <a:latin typeface="Arial" charset="0"/>
              <a:ea typeface="ＭＳ Ｐゴシック" pitchFamily="34" charset="-128"/>
              <a:cs typeface="Arial" charset="0"/>
            </a:endParaRPr>
          </a:p>
          <a:p>
            <a:pPr lvl="1">
              <a:buSzPct val="100000"/>
              <a:defRPr/>
            </a:pPr>
            <a:endParaRPr lang="en-US" altLang="en-US" sz="1600" dirty="0">
              <a:latin typeface="Arial" charset="0"/>
              <a:ea typeface="ＭＳ Ｐゴシック" pitchFamily="34" charset="-128"/>
              <a:cs typeface="Arial" charset="0"/>
            </a:endParaRPr>
          </a:p>
          <a:p>
            <a:pPr lvl="1">
              <a:buSzPct val="100000"/>
              <a:defRPr/>
            </a:pPr>
            <a:endParaRPr lang="en-US" altLang="en-US" sz="1600" dirty="0" smtClean="0">
              <a:latin typeface="Arial" charset="0"/>
              <a:ea typeface="ＭＳ Ｐゴシック" pitchFamily="34" charset="-128"/>
              <a:cs typeface="Arial" charset="0"/>
            </a:endParaRPr>
          </a:p>
          <a:p>
            <a:pPr marL="0" indent="0">
              <a:buSzPct val="100000"/>
              <a:buFontTx/>
              <a:buNone/>
              <a:defRPr/>
            </a:pPr>
            <a:endParaRPr lang="en-US" altLang="en-US" dirty="0" smtClean="0">
              <a:latin typeface="Arial" charset="0"/>
              <a:ea typeface="ＭＳ Ｐゴシック" pitchFamily="34" charset="-128"/>
              <a:cs typeface="Arial" charset="0"/>
            </a:endParaRPr>
          </a:p>
          <a:p>
            <a:pPr>
              <a:buSzPct val="100000"/>
              <a:defRPr/>
            </a:pPr>
            <a:r>
              <a:rPr lang="en-US" altLang="en-US" dirty="0" smtClean="0">
                <a:latin typeface="Arial" charset="0"/>
                <a:ea typeface="ＭＳ Ｐゴシック" pitchFamily="34" charset="-128"/>
                <a:cs typeface="Arial" charset="0"/>
              </a:rPr>
              <a:t>Spin dancing (using spin rotators):</a:t>
            </a:r>
          </a:p>
          <a:p>
            <a:pPr lvl="1">
              <a:buSzPct val="100000"/>
              <a:defRPr/>
            </a:pPr>
            <a:r>
              <a:rPr lang="en-US" altLang="en-US" sz="1600" dirty="0" smtClean="0">
                <a:latin typeface="Arial" charset="0"/>
                <a:ea typeface="ＭＳ Ｐゴシック" pitchFamily="34" charset="-128"/>
                <a:cs typeface="Arial" charset="0"/>
              </a:rPr>
              <a:t>Experimentally optimize (calibrate) </a:t>
            </a:r>
          </a:p>
          <a:p>
            <a:pPr marL="457200" lvl="1" indent="0">
              <a:buSzPct val="100000"/>
              <a:buFontTx/>
              <a:buNone/>
              <a:defRPr/>
            </a:pPr>
            <a:r>
              <a:rPr lang="en-US" altLang="en-US" sz="1600" dirty="0">
                <a:latin typeface="Arial" charset="0"/>
                <a:ea typeface="ＭＳ Ｐゴシック" pitchFamily="34" charset="-128"/>
                <a:cs typeface="Arial" charset="0"/>
              </a:rPr>
              <a:t> </a:t>
            </a:r>
            <a:r>
              <a:rPr lang="en-US" altLang="en-US" sz="1600" dirty="0" smtClean="0">
                <a:latin typeface="Arial" charset="0"/>
                <a:ea typeface="ＭＳ Ｐゴシック" pitchFamily="34" charset="-128"/>
                <a:cs typeface="Arial" charset="0"/>
              </a:rPr>
              <a:t>    longitudinal polarization at IP</a:t>
            </a:r>
          </a:p>
          <a:p>
            <a:pPr>
              <a:buSzPct val="100000"/>
              <a:defRPr/>
            </a:pPr>
            <a:endParaRPr lang="en-US" altLang="en-US" dirty="0">
              <a:latin typeface="Arial" charset="0"/>
              <a:ea typeface="ＭＳ Ｐゴシック" pitchFamily="34" charset="-128"/>
              <a:cs typeface="Arial" charset="0"/>
            </a:endParaRPr>
          </a:p>
          <a:p>
            <a:pPr>
              <a:buSzPct val="100000"/>
              <a:defRPr/>
            </a:pPr>
            <a:endParaRPr lang="en-US" altLang="en-US" dirty="0" smtClean="0">
              <a:latin typeface="Arial" charset="0"/>
              <a:ea typeface="ＭＳ Ｐゴシック" pitchFamily="34" charset="-128"/>
              <a:cs typeface="Arial" charset="0"/>
            </a:endParaRPr>
          </a:p>
        </p:txBody>
      </p:sp>
      <p:grpSp>
        <p:nvGrpSpPr>
          <p:cNvPr id="12295" name="Group 12304"/>
          <p:cNvGrpSpPr>
            <a:grpSpLocks/>
          </p:cNvGrpSpPr>
          <p:nvPr/>
        </p:nvGrpSpPr>
        <p:grpSpPr bwMode="auto">
          <a:xfrm>
            <a:off x="5410200" y="3938588"/>
            <a:ext cx="3236913" cy="1046162"/>
            <a:chOff x="5105400" y="3938650"/>
            <a:chExt cx="3237030" cy="1046162"/>
          </a:xfrm>
        </p:grpSpPr>
        <p:grpSp>
          <p:nvGrpSpPr>
            <p:cNvPr id="12304" name="Group 3"/>
            <p:cNvGrpSpPr>
              <a:grpSpLocks/>
            </p:cNvGrpSpPr>
            <p:nvPr/>
          </p:nvGrpSpPr>
          <p:grpSpPr bwMode="auto">
            <a:xfrm>
              <a:off x="5105400" y="3938650"/>
              <a:ext cx="3237030" cy="1046162"/>
              <a:chOff x="363538" y="1096963"/>
              <a:chExt cx="4050928" cy="1378414"/>
            </a:xfrm>
          </p:grpSpPr>
          <p:grpSp>
            <p:nvGrpSpPr>
              <p:cNvPr id="12306" name="Group 50"/>
              <p:cNvGrpSpPr>
                <a:grpSpLocks/>
              </p:cNvGrpSpPr>
              <p:nvPr/>
            </p:nvGrpSpPr>
            <p:grpSpPr bwMode="auto">
              <a:xfrm>
                <a:off x="363538" y="1096963"/>
                <a:ext cx="4050928" cy="1378414"/>
                <a:chOff x="261868" y="1253932"/>
                <a:chExt cx="4050797" cy="1378635"/>
              </a:xfrm>
            </p:grpSpPr>
            <p:pic>
              <p:nvPicPr>
                <p:cNvPr id="12309" name="Picture 51"/>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7482" y="1253932"/>
                  <a:ext cx="3486532" cy="1378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5" name="Straight Arrow Connector 174"/>
                <p:cNvCxnSpPr/>
                <p:nvPr/>
              </p:nvCxnSpPr>
              <p:spPr>
                <a:xfrm flipV="1">
                  <a:off x="4094133" y="1917099"/>
                  <a:ext cx="0" cy="382839"/>
                </a:xfrm>
                <a:prstGeom prst="straightConnector1">
                  <a:avLst/>
                </a:prstGeom>
                <a:ln w="28575">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76" name="Straight Arrow Connector 175"/>
                <p:cNvCxnSpPr/>
                <p:nvPr/>
              </p:nvCxnSpPr>
              <p:spPr>
                <a:xfrm flipH="1">
                  <a:off x="261868" y="2299938"/>
                  <a:ext cx="468851" cy="0"/>
                </a:xfrm>
                <a:prstGeom prst="straightConnector1">
                  <a:avLst/>
                </a:prstGeom>
                <a:ln w="28575">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2312" name="TextBox 54"/>
                <p:cNvSpPr txBox="1">
                  <a:spLocks noChangeArrowheads="1"/>
                </p:cNvSpPr>
                <p:nvPr/>
              </p:nvSpPr>
              <p:spPr bwMode="auto">
                <a:xfrm flipH="1">
                  <a:off x="384101" y="1807518"/>
                  <a:ext cx="4346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3"/>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just">
                    <a:spcBef>
                      <a:spcPct val="0"/>
                    </a:spcBef>
                    <a:buFontTx/>
                    <a:buNone/>
                  </a:pPr>
                  <a:r>
                    <a:rPr lang="en-US" altLang="en-US" sz="1200" b="1">
                      <a:latin typeface="Garamond" pitchFamily="18" charset="0"/>
                    </a:rPr>
                    <a:t>IP</a:t>
                  </a:r>
                </a:p>
              </p:txBody>
            </p:sp>
            <p:sp>
              <p:nvSpPr>
                <p:cNvPr id="12313" name="TextBox 55"/>
                <p:cNvSpPr txBox="1">
                  <a:spLocks noChangeArrowheads="1"/>
                </p:cNvSpPr>
                <p:nvPr/>
              </p:nvSpPr>
              <p:spPr bwMode="auto">
                <a:xfrm flipH="1">
                  <a:off x="3744773" y="1554906"/>
                  <a:ext cx="567892" cy="36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3"/>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just">
                    <a:spcBef>
                      <a:spcPct val="0"/>
                    </a:spcBef>
                    <a:buFontTx/>
                    <a:buNone/>
                  </a:pPr>
                  <a:r>
                    <a:rPr lang="en-US" altLang="en-US" sz="1200" b="1">
                      <a:latin typeface="Garamond" pitchFamily="18" charset="0"/>
                    </a:rPr>
                    <a:t>Arc</a:t>
                  </a:r>
                </a:p>
              </p:txBody>
            </p:sp>
          </p:grpSp>
          <p:graphicFrame>
            <p:nvGraphicFramePr>
              <p:cNvPr id="12307" name="Object 1"/>
              <p:cNvGraphicFramePr>
                <a:graphicFrameLocks noChangeAspect="1"/>
              </p:cNvGraphicFramePr>
              <p:nvPr/>
            </p:nvGraphicFramePr>
            <p:xfrm>
              <a:off x="559938" y="2259477"/>
              <a:ext cx="139700" cy="215900"/>
            </p:xfrm>
            <a:graphic>
              <a:graphicData uri="http://schemas.openxmlformats.org/presentationml/2006/ole">
                <mc:AlternateContent xmlns:mc="http://schemas.openxmlformats.org/markup-compatibility/2006">
                  <mc:Choice xmlns:v="urn:schemas-microsoft-com:vml" Requires="v">
                    <p:oleObj spid="_x0000_s5490" name="Equation" r:id="rId5" imgW="139579" imgH="215713" progId="Equation.3">
                      <p:embed/>
                    </p:oleObj>
                  </mc:Choice>
                  <mc:Fallback>
                    <p:oleObj name="Equation" r:id="rId5" imgW="139579" imgH="215713"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9938" y="2259477"/>
                            <a:ext cx="1397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308" name="Object 2"/>
              <p:cNvGraphicFramePr>
                <a:graphicFrameLocks noChangeAspect="1"/>
              </p:cNvGraphicFramePr>
              <p:nvPr/>
            </p:nvGraphicFramePr>
            <p:xfrm>
              <a:off x="4125958" y="2170577"/>
              <a:ext cx="139700" cy="215900"/>
            </p:xfrm>
            <a:graphic>
              <a:graphicData uri="http://schemas.openxmlformats.org/presentationml/2006/ole">
                <mc:AlternateContent xmlns:mc="http://schemas.openxmlformats.org/markup-compatibility/2006">
                  <mc:Choice xmlns:v="urn:schemas-microsoft-com:vml" Requires="v">
                    <p:oleObj spid="_x0000_s5491" name="Equation" r:id="rId7" imgW="139579" imgH="215713" progId="Equation.3">
                      <p:embed/>
                    </p:oleObj>
                  </mc:Choice>
                  <mc:Fallback>
                    <p:oleObj name="Equation" r:id="rId7" imgW="139579" imgH="215713"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25958" y="2170577"/>
                            <a:ext cx="1397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2305" name="Content Placeholder 2"/>
            <p:cNvSpPr txBox="1">
              <a:spLocks/>
            </p:cNvSpPr>
            <p:nvPr/>
          </p:nvSpPr>
          <p:spPr bwMode="auto">
            <a:xfrm>
              <a:off x="5257800" y="3988784"/>
              <a:ext cx="1908471" cy="286334"/>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Blip>
                  <a:blip r:embed="rId3"/>
                </a:buBlip>
                <a:defRPr>
                  <a:solidFill>
                    <a:schemeClr val="tx1"/>
                  </a:solidFill>
                  <a:latin typeface="Arial" charset="0"/>
                  <a:ea typeface="MS PGothic" pitchFamily="34" charset="-128"/>
                  <a:cs typeface="Arial" charset="0"/>
                </a:defRPr>
              </a:lvl1pPr>
              <a:lvl2pPr marL="742950" indent="-285750" defTabSz="457200">
                <a:spcBef>
                  <a:spcPct val="20000"/>
                </a:spcBef>
                <a:buChar char="–"/>
                <a:defRPr>
                  <a:solidFill>
                    <a:schemeClr val="tx1"/>
                  </a:solidFill>
                  <a:latin typeface="Arial" charset="0"/>
                  <a:ea typeface="MS PGothic" pitchFamily="34" charset="-128"/>
                  <a:cs typeface="Arial" charset="0"/>
                </a:defRPr>
              </a:lvl2pPr>
              <a:lvl3pPr marL="1143000" indent="-228600" defTabSz="457200">
                <a:spcBef>
                  <a:spcPct val="20000"/>
                </a:spcBef>
                <a:buChar char="•"/>
                <a:defRPr>
                  <a:solidFill>
                    <a:schemeClr val="tx1"/>
                  </a:solidFill>
                  <a:latin typeface="Arial" charset="0"/>
                  <a:ea typeface="MS PGothic" pitchFamily="34" charset="-128"/>
                  <a:cs typeface="Arial" charset="0"/>
                </a:defRPr>
              </a:lvl3pPr>
              <a:lvl4pPr marL="1600200" indent="-228600" defTabSz="457200">
                <a:spcBef>
                  <a:spcPct val="20000"/>
                </a:spcBef>
                <a:buChar char="–"/>
                <a:defRPr>
                  <a:solidFill>
                    <a:schemeClr val="tx1"/>
                  </a:solidFill>
                  <a:latin typeface="Arial" charset="0"/>
                  <a:ea typeface="MS PGothic" pitchFamily="34" charset="-128"/>
                  <a:cs typeface="Arial" charset="0"/>
                </a:defRPr>
              </a:lvl4pPr>
              <a:lvl5pPr marL="2057400" indent="-228600" defTabSz="457200">
                <a:spcBef>
                  <a:spcPct val="20000"/>
                </a:spcBef>
                <a:buChar char="»"/>
                <a:defRPr>
                  <a:solidFill>
                    <a:schemeClr val="tx1"/>
                  </a:solidFill>
                  <a:latin typeface="Arial" charset="0"/>
                  <a:ea typeface="MS PGothic"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ctr" eaLnBrk="1" hangingPunct="1">
                <a:buSzPct val="70000"/>
                <a:buFontTx/>
                <a:buNone/>
              </a:pPr>
              <a:r>
                <a:rPr lang="en-US" altLang="en-US" sz="1200">
                  <a:latin typeface="Times New Roman" pitchFamily="18" charset="0"/>
                  <a:cs typeface="Times New Roman" pitchFamily="18" charset="0"/>
                </a:rPr>
                <a:t>Schematic drawing of USR</a:t>
              </a:r>
            </a:p>
          </p:txBody>
        </p:sp>
      </p:grpSp>
      <p:grpSp>
        <p:nvGrpSpPr>
          <p:cNvPr id="12296" name="Group 12305"/>
          <p:cNvGrpSpPr>
            <a:grpSpLocks/>
          </p:cNvGrpSpPr>
          <p:nvPr/>
        </p:nvGrpSpPr>
        <p:grpSpPr bwMode="auto">
          <a:xfrm>
            <a:off x="5334000" y="5029200"/>
            <a:ext cx="3201988" cy="1436688"/>
            <a:chOff x="5029200" y="5029200"/>
            <a:chExt cx="3201514" cy="1435925"/>
          </a:xfrm>
        </p:grpSpPr>
        <p:grpSp>
          <p:nvGrpSpPr>
            <p:cNvPr id="12299" name="Group 12302"/>
            <p:cNvGrpSpPr>
              <a:grpSpLocks/>
            </p:cNvGrpSpPr>
            <p:nvPr/>
          </p:nvGrpSpPr>
          <p:grpSpPr bwMode="auto">
            <a:xfrm>
              <a:off x="5029200" y="5315929"/>
              <a:ext cx="3201514" cy="1149196"/>
              <a:chOff x="5430621" y="5251604"/>
              <a:chExt cx="3201514" cy="1149196"/>
            </a:xfrm>
          </p:grpSpPr>
          <p:pic>
            <p:nvPicPr>
              <p:cNvPr id="12301" name="Picture 47"/>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30621" y="5251604"/>
                <a:ext cx="3201514" cy="114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302" name="Straight Arrow Connector 12299"/>
              <p:cNvCxnSpPr>
                <a:cxnSpLocks noChangeShapeType="1"/>
              </p:cNvCxnSpPr>
              <p:nvPr/>
            </p:nvCxnSpPr>
            <p:spPr bwMode="auto">
              <a:xfrm flipV="1">
                <a:off x="8105900" y="6031675"/>
                <a:ext cx="446403" cy="152400"/>
              </a:xfrm>
              <a:prstGeom prst="straightConnector1">
                <a:avLst/>
              </a:prstGeom>
              <a:noFill/>
              <a:ln w="19050" algn="ctr">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03" name="Straight Arrow Connector 12301"/>
              <p:cNvCxnSpPr>
                <a:cxnSpLocks noChangeShapeType="1"/>
              </p:cNvCxnSpPr>
              <p:nvPr/>
            </p:nvCxnSpPr>
            <p:spPr bwMode="auto">
              <a:xfrm>
                <a:off x="8105900" y="6184075"/>
                <a:ext cx="297254" cy="216725"/>
              </a:xfrm>
              <a:prstGeom prst="straightConnector1">
                <a:avLst/>
              </a:prstGeom>
              <a:noFill/>
              <a:ln w="19050" algn="ctr">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2300" name="Content Placeholder 2"/>
            <p:cNvSpPr txBox="1">
              <a:spLocks/>
            </p:cNvSpPr>
            <p:nvPr/>
          </p:nvSpPr>
          <p:spPr bwMode="auto">
            <a:xfrm>
              <a:off x="5223119" y="5029200"/>
              <a:ext cx="2549281" cy="286334"/>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Blip>
                  <a:blip r:embed="rId3"/>
                </a:buBlip>
                <a:defRPr>
                  <a:solidFill>
                    <a:schemeClr val="tx1"/>
                  </a:solidFill>
                  <a:latin typeface="Arial" charset="0"/>
                  <a:ea typeface="MS PGothic" pitchFamily="34" charset="-128"/>
                  <a:cs typeface="Arial" charset="0"/>
                </a:defRPr>
              </a:lvl1pPr>
              <a:lvl2pPr marL="742950" indent="-285750" defTabSz="457200">
                <a:spcBef>
                  <a:spcPct val="20000"/>
                </a:spcBef>
                <a:buChar char="–"/>
                <a:defRPr>
                  <a:solidFill>
                    <a:schemeClr val="tx1"/>
                  </a:solidFill>
                  <a:latin typeface="Arial" charset="0"/>
                  <a:ea typeface="MS PGothic" pitchFamily="34" charset="-128"/>
                  <a:cs typeface="Arial" charset="0"/>
                </a:defRPr>
              </a:lvl2pPr>
              <a:lvl3pPr marL="1143000" indent="-228600" defTabSz="457200">
                <a:spcBef>
                  <a:spcPct val="20000"/>
                </a:spcBef>
                <a:buChar char="•"/>
                <a:defRPr>
                  <a:solidFill>
                    <a:schemeClr val="tx1"/>
                  </a:solidFill>
                  <a:latin typeface="Arial" charset="0"/>
                  <a:ea typeface="MS PGothic" pitchFamily="34" charset="-128"/>
                  <a:cs typeface="Arial" charset="0"/>
                </a:defRPr>
              </a:lvl3pPr>
              <a:lvl4pPr marL="1600200" indent="-228600" defTabSz="457200">
                <a:spcBef>
                  <a:spcPct val="20000"/>
                </a:spcBef>
                <a:buChar char="–"/>
                <a:defRPr>
                  <a:solidFill>
                    <a:schemeClr val="tx1"/>
                  </a:solidFill>
                  <a:latin typeface="Arial" charset="0"/>
                  <a:ea typeface="MS PGothic" pitchFamily="34" charset="-128"/>
                  <a:cs typeface="Arial" charset="0"/>
                </a:defRPr>
              </a:lvl4pPr>
              <a:lvl5pPr marL="2057400" indent="-228600" defTabSz="457200">
                <a:spcBef>
                  <a:spcPct val="20000"/>
                </a:spcBef>
                <a:buChar char="»"/>
                <a:defRPr>
                  <a:solidFill>
                    <a:schemeClr val="tx1"/>
                  </a:solidFill>
                  <a:latin typeface="Arial" charset="0"/>
                  <a:ea typeface="MS PGothic"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ctr" eaLnBrk="1" hangingPunct="1">
                <a:buSzPct val="70000"/>
                <a:buFontTx/>
                <a:buNone/>
              </a:pPr>
              <a:r>
                <a:rPr lang="en-US" altLang="en-US" sz="1200">
                  <a:latin typeface="Times New Roman" pitchFamily="18" charset="0"/>
                  <a:cs typeface="Times New Roman" pitchFamily="18" charset="0"/>
                </a:rPr>
                <a:t>Illustration of spin rotation by a USR </a:t>
              </a:r>
            </a:p>
          </p:txBody>
        </p:sp>
      </p:grpSp>
      <p:pic>
        <p:nvPicPr>
          <p:cNvPr id="12297" name="Picture 10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 y="4694238"/>
            <a:ext cx="3763963" cy="173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298" name="Content Placeholder 2"/>
          <p:cNvSpPr txBox="1">
            <a:spLocks/>
          </p:cNvSpPr>
          <p:nvPr/>
        </p:nvSpPr>
        <p:spPr bwMode="auto">
          <a:xfrm>
            <a:off x="1381125" y="3243263"/>
            <a:ext cx="2239963" cy="285750"/>
          </a:xfrm>
          <a:prstGeom prst="rect">
            <a:avLst/>
          </a:prstGeom>
          <a:solidFill>
            <a:srgbClr val="FFFFCC"/>
          </a:solidFill>
          <a:ln>
            <a:noFill/>
          </a:ln>
          <a:extLst/>
        </p:spPr>
        <p:txBody>
          <a:bodyPr/>
          <a:lstStyle>
            <a:lvl1pPr defTabSz="457200">
              <a:spcBef>
                <a:spcPct val="20000"/>
              </a:spcBef>
              <a:buBlip>
                <a:blip r:embed="rId3"/>
              </a:buBlip>
              <a:defRPr>
                <a:solidFill>
                  <a:schemeClr val="tx1"/>
                </a:solidFill>
                <a:latin typeface="Arial" charset="0"/>
                <a:ea typeface="MS PGothic" pitchFamily="34" charset="-128"/>
                <a:cs typeface="Arial" charset="0"/>
              </a:defRPr>
            </a:lvl1pPr>
            <a:lvl2pPr marL="742950" indent="-285750" defTabSz="457200">
              <a:spcBef>
                <a:spcPct val="20000"/>
              </a:spcBef>
              <a:buChar char="–"/>
              <a:defRPr>
                <a:solidFill>
                  <a:schemeClr val="tx1"/>
                </a:solidFill>
                <a:latin typeface="Arial" charset="0"/>
                <a:ea typeface="MS PGothic" pitchFamily="34" charset="-128"/>
                <a:cs typeface="Arial" charset="0"/>
              </a:defRPr>
            </a:lvl2pPr>
            <a:lvl3pPr marL="1143000" indent="-228600" defTabSz="457200">
              <a:spcBef>
                <a:spcPct val="20000"/>
              </a:spcBef>
              <a:buChar char="•"/>
              <a:defRPr>
                <a:solidFill>
                  <a:schemeClr val="tx1"/>
                </a:solidFill>
                <a:latin typeface="Arial" charset="0"/>
                <a:ea typeface="MS PGothic" pitchFamily="34" charset="-128"/>
                <a:cs typeface="Arial" charset="0"/>
              </a:defRPr>
            </a:lvl3pPr>
            <a:lvl4pPr marL="1600200" indent="-228600" defTabSz="457200">
              <a:spcBef>
                <a:spcPct val="20000"/>
              </a:spcBef>
              <a:buChar char="–"/>
              <a:defRPr>
                <a:solidFill>
                  <a:schemeClr val="tx1"/>
                </a:solidFill>
                <a:latin typeface="Arial" charset="0"/>
                <a:ea typeface="MS PGothic" pitchFamily="34" charset="-128"/>
                <a:cs typeface="Arial" charset="0"/>
              </a:defRPr>
            </a:lvl4pPr>
            <a:lvl5pPr marL="2057400" indent="-228600" defTabSz="457200">
              <a:spcBef>
                <a:spcPct val="20000"/>
              </a:spcBef>
              <a:buChar char="»"/>
              <a:defRPr>
                <a:solidFill>
                  <a:schemeClr val="tx1"/>
                </a:solidFill>
                <a:latin typeface="Arial" charset="0"/>
                <a:ea typeface="MS PGothic"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ctr" eaLnBrk="1" hangingPunct="1">
              <a:buSzPct val="70000"/>
              <a:buFontTx/>
              <a:buNone/>
            </a:pPr>
            <a:r>
              <a:rPr lang="en-US" altLang="en-US" sz="1200" i="1">
                <a:latin typeface="Times New Roman" pitchFamily="18" charset="0"/>
                <a:cs typeface="Times New Roman" pitchFamily="18" charset="0"/>
              </a:rPr>
              <a:t>Courtesy of Alexandre Camsonne</a:t>
            </a:r>
          </a:p>
        </p:txBody>
      </p:sp>
      <p:grpSp>
        <p:nvGrpSpPr>
          <p:cNvPr id="7" name="Group 6"/>
          <p:cNvGrpSpPr/>
          <p:nvPr/>
        </p:nvGrpSpPr>
        <p:grpSpPr>
          <a:xfrm>
            <a:off x="4569311" y="1200150"/>
            <a:ext cx="4471503" cy="2533650"/>
            <a:chOff x="4569311" y="1200150"/>
            <a:chExt cx="4471503" cy="2533650"/>
          </a:xfrm>
        </p:grpSpPr>
        <p:grpSp>
          <p:nvGrpSpPr>
            <p:cNvPr id="12294" name="Group 12295"/>
            <p:cNvGrpSpPr>
              <a:grpSpLocks/>
            </p:cNvGrpSpPr>
            <p:nvPr/>
          </p:nvGrpSpPr>
          <p:grpSpPr bwMode="auto">
            <a:xfrm>
              <a:off x="4758407" y="1200150"/>
              <a:ext cx="4282407" cy="2533650"/>
              <a:chOff x="4334768" y="1066800"/>
              <a:chExt cx="4809232" cy="2774910"/>
            </a:xfrm>
          </p:grpSpPr>
          <p:grpSp>
            <p:nvGrpSpPr>
              <p:cNvPr id="12314" name="Group 4"/>
              <p:cNvGrpSpPr>
                <a:grpSpLocks/>
              </p:cNvGrpSpPr>
              <p:nvPr/>
            </p:nvGrpSpPr>
            <p:grpSpPr bwMode="auto">
              <a:xfrm>
                <a:off x="4334768" y="1066800"/>
                <a:ext cx="4809232" cy="2774910"/>
                <a:chOff x="381000" y="2209800"/>
                <a:chExt cx="7924800" cy="4191000"/>
              </a:xfrm>
            </p:grpSpPr>
            <p:pic>
              <p:nvPicPr>
                <p:cNvPr id="12317" name="Picture 8"/>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1800" y="2209800"/>
                  <a:ext cx="7874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8" name="Line 5"/>
                <p:cNvSpPr>
                  <a:spLocks noChangeShapeType="1"/>
                </p:cNvSpPr>
                <p:nvPr/>
              </p:nvSpPr>
              <p:spPr bwMode="auto">
                <a:xfrm flipH="1" flipV="1">
                  <a:off x="4333875" y="3084513"/>
                  <a:ext cx="0" cy="1023937"/>
                </a:xfrm>
                <a:prstGeom prst="line">
                  <a:avLst/>
                </a:prstGeom>
                <a:noFill/>
                <a:ln w="12700">
                  <a:solidFill>
                    <a:schemeClr val="tx1"/>
                  </a:solidFill>
                  <a:round/>
                  <a:headEnd type="stealth"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9" name="Text Box 6"/>
                <p:cNvSpPr txBox="1">
                  <a:spLocks noChangeArrowheads="1"/>
                </p:cNvSpPr>
                <p:nvPr/>
              </p:nvSpPr>
              <p:spPr bwMode="auto">
                <a:xfrm>
                  <a:off x="4157940" y="2667000"/>
                  <a:ext cx="475695" cy="466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Blip>
                      <a:blip r:embed="rId3"/>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ctr">
                    <a:spcBef>
                      <a:spcPct val="0"/>
                    </a:spcBef>
                    <a:buFontTx/>
                    <a:buNone/>
                  </a:pPr>
                  <a:r>
                    <a:rPr lang="en-US" altLang="en-US" sz="1600">
                      <a:latin typeface="Times" charset="0"/>
                    </a:rPr>
                    <a:t>IP</a:t>
                  </a:r>
                </a:p>
              </p:txBody>
            </p:sp>
            <p:sp>
              <p:nvSpPr>
                <p:cNvPr id="12320" name="AutoShape 14"/>
                <p:cNvSpPr>
                  <a:spLocks/>
                </p:cNvSpPr>
                <p:nvPr/>
              </p:nvSpPr>
              <p:spPr bwMode="auto">
                <a:xfrm rot="5400000">
                  <a:off x="5295900" y="3162300"/>
                  <a:ext cx="152400" cy="990600"/>
                </a:xfrm>
                <a:prstGeom prst="leftBrace">
                  <a:avLst>
                    <a:gd name="adj1" fmla="val 54167"/>
                    <a:gd name="adj2" fmla="val 50000"/>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Blip>
                      <a:blip r:embed="rId3"/>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spcBef>
                      <a:spcPct val="0"/>
                    </a:spcBef>
                    <a:buFontTx/>
                    <a:buNone/>
                  </a:pPr>
                  <a:endParaRPr lang="en-US" altLang="en-US">
                    <a:latin typeface="Times" charset="0"/>
                  </a:endParaRPr>
                </a:p>
              </p:txBody>
            </p:sp>
            <p:sp>
              <p:nvSpPr>
                <p:cNvPr id="12321" name="Text Box 15"/>
                <p:cNvSpPr txBox="1">
                  <a:spLocks noChangeArrowheads="1"/>
                </p:cNvSpPr>
                <p:nvPr/>
              </p:nvSpPr>
              <p:spPr bwMode="auto">
                <a:xfrm>
                  <a:off x="4654878" y="2785230"/>
                  <a:ext cx="1386818" cy="721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Blip>
                      <a:blip r:embed="rId3"/>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ctr">
                    <a:spcBef>
                      <a:spcPct val="0"/>
                    </a:spcBef>
                    <a:buFontTx/>
                    <a:buNone/>
                  </a:pPr>
                  <a:r>
                    <a:rPr lang="en-US" altLang="en-US" sz="1400">
                      <a:latin typeface="Times" charset="0"/>
                    </a:rPr>
                    <a:t>forward ion </a:t>
                  </a:r>
                </a:p>
                <a:p>
                  <a:pPr algn="ctr">
                    <a:spcBef>
                      <a:spcPct val="0"/>
                    </a:spcBef>
                    <a:buFontTx/>
                    <a:buNone/>
                  </a:pPr>
                  <a:r>
                    <a:rPr lang="en-US" altLang="en-US" sz="1400">
                      <a:latin typeface="Times" charset="0"/>
                    </a:rPr>
                    <a:t>detection</a:t>
                  </a:r>
                </a:p>
              </p:txBody>
            </p:sp>
            <p:sp>
              <p:nvSpPr>
                <p:cNvPr id="12322" name="AutoShape 16"/>
                <p:cNvSpPr>
                  <a:spLocks/>
                </p:cNvSpPr>
                <p:nvPr/>
              </p:nvSpPr>
              <p:spPr bwMode="auto">
                <a:xfrm rot="5400000">
                  <a:off x="3762375" y="3609975"/>
                  <a:ext cx="114300" cy="590550"/>
                </a:xfrm>
                <a:prstGeom prst="leftBrace">
                  <a:avLst>
                    <a:gd name="adj1" fmla="val 43056"/>
                    <a:gd name="adj2" fmla="val 50000"/>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Blip>
                      <a:blip r:embed="rId3"/>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spcBef>
                      <a:spcPct val="0"/>
                    </a:spcBef>
                    <a:buFontTx/>
                    <a:buNone/>
                  </a:pPr>
                  <a:endParaRPr lang="en-US" altLang="en-US">
                    <a:latin typeface="Times" charset="0"/>
                  </a:endParaRPr>
                </a:p>
              </p:txBody>
            </p:sp>
            <p:sp>
              <p:nvSpPr>
                <p:cNvPr id="12323" name="Text Box 17"/>
                <p:cNvSpPr txBox="1">
                  <a:spLocks noChangeArrowheads="1"/>
                </p:cNvSpPr>
                <p:nvPr/>
              </p:nvSpPr>
              <p:spPr bwMode="auto">
                <a:xfrm>
                  <a:off x="3086127" y="3015403"/>
                  <a:ext cx="1245687" cy="721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Blip>
                      <a:blip r:embed="rId3"/>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ctr">
                    <a:spcBef>
                      <a:spcPct val="0"/>
                    </a:spcBef>
                    <a:buFontTx/>
                    <a:buNone/>
                  </a:pPr>
                  <a:r>
                    <a:rPr lang="en-US" altLang="en-US" sz="1400">
                      <a:latin typeface="Times" charset="0"/>
                    </a:rPr>
                    <a:t>forward e</a:t>
                  </a:r>
                  <a:r>
                    <a:rPr lang="en-US" altLang="en-US" sz="1400" baseline="30000">
                      <a:latin typeface="Times" charset="0"/>
                    </a:rPr>
                    <a:t>-</a:t>
                  </a:r>
                  <a:r>
                    <a:rPr lang="en-US" altLang="en-US" sz="1400">
                      <a:latin typeface="Times" charset="0"/>
                    </a:rPr>
                    <a:t> </a:t>
                  </a:r>
                </a:p>
                <a:p>
                  <a:pPr algn="ctr">
                    <a:spcBef>
                      <a:spcPct val="0"/>
                    </a:spcBef>
                    <a:buFontTx/>
                    <a:buNone/>
                  </a:pPr>
                  <a:r>
                    <a:rPr lang="en-US" altLang="en-US" sz="1400">
                      <a:latin typeface="Times" charset="0"/>
                    </a:rPr>
                    <a:t>detection</a:t>
                  </a:r>
                </a:p>
              </p:txBody>
            </p:sp>
            <p:sp>
              <p:nvSpPr>
                <p:cNvPr id="12324" name="Rectangle 18"/>
                <p:cNvSpPr>
                  <a:spLocks noChangeArrowheads="1"/>
                </p:cNvSpPr>
                <p:nvPr/>
              </p:nvSpPr>
              <p:spPr bwMode="auto">
                <a:xfrm>
                  <a:off x="4400550" y="3873500"/>
                  <a:ext cx="501650" cy="509588"/>
                </a:xfrm>
                <a:prstGeom prst="rect">
                  <a:avLst/>
                </a:prstGeom>
                <a:noFill/>
                <a:ln w="1587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Blip>
                      <a:blip r:embed="rId3"/>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spcBef>
                      <a:spcPct val="0"/>
                    </a:spcBef>
                    <a:buFontTx/>
                    <a:buNone/>
                  </a:pPr>
                  <a:endParaRPr lang="en-US" altLang="en-US">
                    <a:latin typeface="Times" charset="0"/>
                  </a:endParaRPr>
                </a:p>
              </p:txBody>
            </p:sp>
            <p:sp>
              <p:nvSpPr>
                <p:cNvPr id="12325" name="Rectangle 19"/>
                <p:cNvSpPr>
                  <a:spLocks noChangeArrowheads="1"/>
                </p:cNvSpPr>
                <p:nvPr/>
              </p:nvSpPr>
              <p:spPr bwMode="auto">
                <a:xfrm>
                  <a:off x="4013200" y="4054475"/>
                  <a:ext cx="274638" cy="365125"/>
                </a:xfrm>
                <a:prstGeom prst="rect">
                  <a:avLst/>
                </a:prstGeom>
                <a:noFill/>
                <a:ln w="1587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Blip>
                      <a:blip r:embed="rId3"/>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spcBef>
                      <a:spcPct val="0"/>
                    </a:spcBef>
                    <a:buFontTx/>
                    <a:buNone/>
                  </a:pPr>
                  <a:endParaRPr lang="en-US" altLang="en-US">
                    <a:latin typeface="Times" charset="0"/>
                  </a:endParaRPr>
                </a:p>
              </p:txBody>
            </p:sp>
            <p:sp>
              <p:nvSpPr>
                <p:cNvPr id="12326" name="Line 20"/>
                <p:cNvSpPr>
                  <a:spLocks noChangeShapeType="1"/>
                </p:cNvSpPr>
                <p:nvPr/>
              </p:nvSpPr>
              <p:spPr bwMode="auto">
                <a:xfrm>
                  <a:off x="4152900" y="4419600"/>
                  <a:ext cx="146050" cy="414338"/>
                </a:xfrm>
                <a:prstGeom prst="line">
                  <a:avLst/>
                </a:prstGeom>
                <a:noFill/>
                <a:ln w="12700">
                  <a:solidFill>
                    <a:schemeClr val="tx1"/>
                  </a:solidFill>
                  <a:round/>
                  <a:headEnd type="stealth"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27" name="Line 21"/>
                <p:cNvSpPr>
                  <a:spLocks noChangeShapeType="1"/>
                </p:cNvSpPr>
                <p:nvPr/>
              </p:nvSpPr>
              <p:spPr bwMode="auto">
                <a:xfrm flipH="1">
                  <a:off x="4433888" y="4383088"/>
                  <a:ext cx="158750" cy="450850"/>
                </a:xfrm>
                <a:prstGeom prst="line">
                  <a:avLst/>
                </a:prstGeom>
                <a:noFill/>
                <a:ln w="12700">
                  <a:solidFill>
                    <a:schemeClr val="tx1"/>
                  </a:solidFill>
                  <a:round/>
                  <a:headEnd type="stealth"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28" name="Text Box 22"/>
                <p:cNvSpPr txBox="1">
                  <a:spLocks noChangeArrowheads="1"/>
                </p:cNvSpPr>
                <p:nvPr/>
              </p:nvSpPr>
              <p:spPr bwMode="auto">
                <a:xfrm>
                  <a:off x="3633408" y="4791074"/>
                  <a:ext cx="1581910" cy="721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Blip>
                      <a:blip r:embed="rId3"/>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ctr">
                    <a:spcBef>
                      <a:spcPct val="0"/>
                    </a:spcBef>
                    <a:buFontTx/>
                    <a:buNone/>
                  </a:pPr>
                  <a:r>
                    <a:rPr lang="en-US" altLang="en-US" sz="1400">
                      <a:latin typeface="Times" charset="0"/>
                    </a:rPr>
                    <a:t>final focusing </a:t>
                  </a:r>
                </a:p>
                <a:p>
                  <a:pPr algn="ctr">
                    <a:spcBef>
                      <a:spcPct val="0"/>
                    </a:spcBef>
                    <a:buFontTx/>
                    <a:buNone/>
                  </a:pPr>
                  <a:r>
                    <a:rPr lang="en-US" altLang="en-US" sz="1400">
                      <a:latin typeface="Times" charset="0"/>
                    </a:rPr>
                    <a:t>elements</a:t>
                  </a:r>
                </a:p>
              </p:txBody>
            </p:sp>
            <p:sp>
              <p:nvSpPr>
                <p:cNvPr id="12329" name="Line 10"/>
                <p:cNvSpPr>
                  <a:spLocks noChangeShapeType="1"/>
                </p:cNvSpPr>
                <p:nvPr/>
              </p:nvSpPr>
              <p:spPr bwMode="auto">
                <a:xfrm flipV="1">
                  <a:off x="6800850" y="4429125"/>
                  <a:ext cx="609600" cy="0"/>
                </a:xfrm>
                <a:prstGeom prst="line">
                  <a:avLst/>
                </a:prstGeom>
                <a:noFill/>
                <a:ln w="19050">
                  <a:solidFill>
                    <a:srgbClr val="FF0000"/>
                  </a:solidFill>
                  <a:round/>
                  <a:headEnd type="stealth"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30" name="Text Box 11"/>
                <p:cNvSpPr txBox="1">
                  <a:spLocks noChangeArrowheads="1"/>
                </p:cNvSpPr>
                <p:nvPr/>
              </p:nvSpPr>
              <p:spPr bwMode="auto">
                <a:xfrm>
                  <a:off x="7010401" y="4403726"/>
                  <a:ext cx="394752" cy="424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Blip>
                      <a:blip r:embed="rId3"/>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spcBef>
                      <a:spcPct val="0"/>
                    </a:spcBef>
                    <a:buFontTx/>
                    <a:buNone/>
                  </a:pPr>
                  <a:r>
                    <a:rPr lang="en-US" altLang="en-US" sz="1400">
                      <a:solidFill>
                        <a:srgbClr val="FF0000"/>
                      </a:solidFill>
                      <a:latin typeface="Times" charset="0"/>
                    </a:rPr>
                    <a:t>e</a:t>
                  </a:r>
                  <a:r>
                    <a:rPr lang="en-US" altLang="en-US" sz="1400" baseline="30000">
                      <a:solidFill>
                        <a:srgbClr val="FF0000"/>
                      </a:solidFill>
                      <a:latin typeface="Times" charset="0"/>
                    </a:rPr>
                    <a:t>-</a:t>
                  </a:r>
                  <a:endParaRPr lang="en-US" altLang="en-US" sz="1400">
                    <a:solidFill>
                      <a:srgbClr val="FF0000"/>
                    </a:solidFill>
                    <a:latin typeface="Times" charset="0"/>
                  </a:endParaRPr>
                </a:p>
              </p:txBody>
            </p:sp>
            <p:sp>
              <p:nvSpPr>
                <p:cNvPr id="12331" name="Line 12"/>
                <p:cNvSpPr>
                  <a:spLocks noChangeShapeType="1"/>
                </p:cNvSpPr>
                <p:nvPr/>
              </p:nvSpPr>
              <p:spPr bwMode="auto">
                <a:xfrm rot="10800000" flipV="1">
                  <a:off x="6800850" y="3429000"/>
                  <a:ext cx="609600" cy="0"/>
                </a:xfrm>
                <a:prstGeom prst="line">
                  <a:avLst/>
                </a:prstGeom>
                <a:noFill/>
                <a:ln w="19050">
                  <a:solidFill>
                    <a:srgbClr val="0000FF"/>
                  </a:solidFill>
                  <a:round/>
                  <a:headEnd type="stealth"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32" name="Text Box 13"/>
                <p:cNvSpPr txBox="1">
                  <a:spLocks noChangeArrowheads="1"/>
                </p:cNvSpPr>
                <p:nvPr/>
              </p:nvSpPr>
              <p:spPr bwMode="auto">
                <a:xfrm>
                  <a:off x="6771411" y="2879726"/>
                  <a:ext cx="627202" cy="424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Blip>
                      <a:blip r:embed="rId3"/>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ctr">
                    <a:spcBef>
                      <a:spcPct val="0"/>
                    </a:spcBef>
                    <a:buFontTx/>
                    <a:buNone/>
                  </a:pPr>
                  <a:r>
                    <a:rPr lang="en-US" altLang="en-US" sz="1400">
                      <a:solidFill>
                        <a:srgbClr val="0000FF"/>
                      </a:solidFill>
                      <a:latin typeface="Times" charset="0"/>
                    </a:rPr>
                    <a:t>ions</a:t>
                  </a:r>
                </a:p>
              </p:txBody>
            </p:sp>
            <p:sp>
              <p:nvSpPr>
                <p:cNvPr id="88" name="Text Box 3"/>
                <p:cNvSpPr txBox="1">
                  <a:spLocks noChangeArrowheads="1"/>
                </p:cNvSpPr>
                <p:nvPr/>
              </p:nvSpPr>
              <p:spPr bwMode="auto">
                <a:xfrm rot="19875202">
                  <a:off x="447754" y="5381146"/>
                  <a:ext cx="1841342" cy="721683"/>
                </a:xfrm>
                <a:prstGeom prst="rect">
                  <a:avLst/>
                </a:prstGeom>
                <a:noFill/>
                <a:ln>
                  <a:noFill/>
                </a:ln>
                <a:effectLst/>
                <a:scene3d>
                  <a:camera prst="orthographicFront">
                    <a:rot lat="0" lon="0" rev="30000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a:defRPr/>
                  </a:pPr>
                  <a:r>
                    <a:rPr lang="en-US" altLang="en-US" sz="1400" dirty="0" smtClean="0"/>
                    <a:t>v-step and</a:t>
                  </a:r>
                  <a:br>
                    <a:rPr lang="en-US" altLang="en-US" sz="1400" dirty="0" smtClean="0"/>
                  </a:br>
                  <a:r>
                    <a:rPr lang="en-US" altLang="en-US" sz="1400" dirty="0" smtClean="0"/>
                    <a:t>50 </a:t>
                  </a:r>
                  <a:r>
                    <a:rPr lang="en-US" altLang="en-US" sz="1400" dirty="0" err="1" smtClean="0"/>
                    <a:t>mrad</a:t>
                  </a:r>
                  <a:r>
                    <a:rPr lang="en-US" altLang="en-US" sz="1400" dirty="0" smtClean="0"/>
                    <a:t> crossing</a:t>
                  </a:r>
                </a:p>
              </p:txBody>
            </p:sp>
            <p:sp>
              <p:nvSpPr>
                <p:cNvPr id="89" name="Text Box 7"/>
                <p:cNvSpPr txBox="1">
                  <a:spLocks noChangeArrowheads="1"/>
                </p:cNvSpPr>
                <p:nvPr/>
              </p:nvSpPr>
              <p:spPr bwMode="auto">
                <a:xfrm rot="20004803">
                  <a:off x="434108" y="4374094"/>
                  <a:ext cx="1517571" cy="424520"/>
                </a:xfrm>
                <a:prstGeom prst="rect">
                  <a:avLst/>
                </a:prstGeom>
                <a:noFill/>
                <a:ln>
                  <a:noFill/>
                </a:ln>
                <a:effectLst/>
                <a:scene3d>
                  <a:camera prst="orthographicFront">
                    <a:rot lat="0" lon="0" rev="90000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altLang="en-US" sz="1400" dirty="0">
                      <a:ea typeface="ＭＳ Ｐゴシック" charset="-128"/>
                    </a:rPr>
                    <a:t>e</a:t>
                  </a:r>
                  <a:r>
                    <a:rPr lang="en-US" altLang="en-US" sz="1400" baseline="30000" dirty="0">
                      <a:ea typeface="ＭＳ Ｐゴシック" charset="-128"/>
                    </a:rPr>
                    <a:t>-</a:t>
                  </a:r>
                  <a:r>
                    <a:rPr lang="en-US" altLang="en-US" sz="1400" dirty="0">
                      <a:ea typeface="ＭＳ Ｐゴシック" charset="-128"/>
                    </a:rPr>
                    <a:t> spin rotator</a:t>
                  </a:r>
                </a:p>
              </p:txBody>
            </p:sp>
            <p:sp>
              <p:nvSpPr>
                <p:cNvPr id="90" name="Line 8"/>
                <p:cNvSpPr>
                  <a:spLocks noChangeShapeType="1"/>
                </p:cNvSpPr>
                <p:nvPr/>
              </p:nvSpPr>
              <p:spPr bwMode="auto">
                <a:xfrm flipH="1">
                  <a:off x="1858962" y="4038600"/>
                  <a:ext cx="655638" cy="58738"/>
                </a:xfrm>
                <a:prstGeom prst="line">
                  <a:avLst/>
                </a:prstGeom>
                <a:noFill/>
                <a:ln w="12700">
                  <a:solidFill>
                    <a:schemeClr val="tx1"/>
                  </a:solidFill>
                  <a:round/>
                  <a:headEnd type="stealth" w="med" len="lg"/>
                  <a:tailEnd/>
                </a:ln>
                <a:effectLst/>
                <a:scene3d>
                  <a:camera prst="orthographicFront">
                    <a:rot lat="0" lon="0" rev="900000"/>
                  </a:camera>
                  <a:lightRig rig="threePt" dir="t"/>
                </a:scene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a typeface="ＭＳ Ｐゴシック" charset="-128"/>
                  </a:endParaRPr>
                </a:p>
              </p:txBody>
            </p:sp>
            <p:sp>
              <p:nvSpPr>
                <p:cNvPr id="12336" name="Line 9"/>
                <p:cNvSpPr>
                  <a:spLocks noChangeShapeType="1"/>
                </p:cNvSpPr>
                <p:nvPr/>
              </p:nvSpPr>
              <p:spPr bwMode="auto">
                <a:xfrm flipV="1">
                  <a:off x="381000" y="5160963"/>
                  <a:ext cx="393700" cy="477837"/>
                </a:xfrm>
                <a:prstGeom prst="line">
                  <a:avLst/>
                </a:prstGeom>
                <a:noFill/>
                <a:ln w="12700">
                  <a:solidFill>
                    <a:schemeClr val="tx1"/>
                  </a:solidFill>
                  <a:round/>
                  <a:headEnd type="stealth"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37" name="Line 23"/>
                <p:cNvSpPr>
                  <a:spLocks noChangeShapeType="1"/>
                </p:cNvSpPr>
                <p:nvPr/>
              </p:nvSpPr>
              <p:spPr bwMode="auto">
                <a:xfrm flipH="1">
                  <a:off x="1676400" y="5253038"/>
                  <a:ext cx="349250" cy="80962"/>
                </a:xfrm>
                <a:prstGeom prst="line">
                  <a:avLst/>
                </a:prstGeom>
                <a:noFill/>
                <a:ln w="12700">
                  <a:solidFill>
                    <a:schemeClr val="tx1"/>
                  </a:solidFill>
                  <a:round/>
                  <a:headEnd type="stealth"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 name="Line 24"/>
                <p:cNvSpPr>
                  <a:spLocks noChangeShapeType="1"/>
                </p:cNvSpPr>
                <p:nvPr/>
              </p:nvSpPr>
              <p:spPr bwMode="auto">
                <a:xfrm flipV="1">
                  <a:off x="687387" y="5943600"/>
                  <a:ext cx="227013" cy="187325"/>
                </a:xfrm>
                <a:prstGeom prst="line">
                  <a:avLst/>
                </a:prstGeom>
                <a:noFill/>
                <a:ln w="12700">
                  <a:solidFill>
                    <a:schemeClr val="tx1"/>
                  </a:solidFill>
                  <a:round/>
                  <a:headEnd type="stealth" w="med" len="lg"/>
                  <a:tailEnd/>
                </a:ln>
                <a:effectLst/>
                <a:scene3d>
                  <a:camera prst="orthographicFront">
                    <a:rot lat="0" lon="0" rev="900000"/>
                  </a:camera>
                  <a:lightRig rig="threePt" dir="t"/>
                </a:scene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a typeface="ＭＳ Ｐゴシック" charset="-128"/>
                  </a:endParaRPr>
                </a:p>
              </p:txBody>
            </p:sp>
          </p:grpSp>
          <p:sp>
            <p:nvSpPr>
              <p:cNvPr id="12315" name="Oval 13"/>
              <p:cNvSpPr>
                <a:spLocks noChangeArrowheads="1"/>
              </p:cNvSpPr>
              <p:nvPr/>
            </p:nvSpPr>
            <p:spPr bwMode="auto">
              <a:xfrm>
                <a:off x="5908344" y="2168856"/>
                <a:ext cx="562602" cy="361492"/>
              </a:xfrm>
              <a:prstGeom prst="ellipse">
                <a:avLst/>
              </a:prstGeom>
              <a:noFill/>
              <a:ln w="952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Blip>
                    <a:blip r:embed="rId3"/>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spcBef>
                    <a:spcPct val="0"/>
                  </a:spcBef>
                  <a:buFontTx/>
                  <a:buNone/>
                </a:pPr>
                <a:endParaRPr lang="en-US" altLang="en-US">
                  <a:latin typeface="Times" charset="0"/>
                </a:endParaRPr>
              </a:p>
            </p:txBody>
          </p:sp>
        </p:grpSp>
        <p:cxnSp>
          <p:nvCxnSpPr>
            <p:cNvPr id="5" name="Straight Arrow Connector 4"/>
            <p:cNvCxnSpPr/>
            <p:nvPr/>
          </p:nvCxnSpPr>
          <p:spPr bwMode="auto">
            <a:xfrm flipH="1">
              <a:off x="4569311" y="2223145"/>
              <a:ext cx="1735560" cy="0"/>
            </a:xfrm>
            <a:prstGeom prst="straightConnector1">
              <a:avLst/>
            </a:prstGeom>
            <a:solidFill>
              <a:schemeClr val="accent1"/>
            </a:solidFill>
            <a:ln w="12700" cap="flat" cmpd="sng" algn="ctr">
              <a:solidFill>
                <a:srgbClr val="FF0000"/>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6" name="Group 149"/>
          <p:cNvGrpSpPr>
            <a:grpSpLocks/>
          </p:cNvGrpSpPr>
          <p:nvPr/>
        </p:nvGrpSpPr>
        <p:grpSpPr bwMode="auto">
          <a:xfrm>
            <a:off x="361757" y="1676400"/>
            <a:ext cx="4187138" cy="1388341"/>
            <a:chOff x="-409862" y="1587452"/>
            <a:chExt cx="4846128" cy="1700317"/>
          </a:xfrm>
        </p:grpSpPr>
        <p:grpSp>
          <p:nvGrpSpPr>
            <p:cNvPr id="107" name="Group 81"/>
            <p:cNvGrpSpPr>
              <a:grpSpLocks/>
            </p:cNvGrpSpPr>
            <p:nvPr/>
          </p:nvGrpSpPr>
          <p:grpSpPr bwMode="auto">
            <a:xfrm>
              <a:off x="-352810" y="1587452"/>
              <a:ext cx="4789075" cy="1536748"/>
              <a:chOff x="-395" y="1756"/>
              <a:chExt cx="6247" cy="1532"/>
            </a:xfrm>
          </p:grpSpPr>
          <p:grpSp>
            <p:nvGrpSpPr>
              <p:cNvPr id="109" name="Group 67"/>
              <p:cNvGrpSpPr>
                <a:grpSpLocks/>
              </p:cNvGrpSpPr>
              <p:nvPr/>
            </p:nvGrpSpPr>
            <p:grpSpPr bwMode="auto">
              <a:xfrm>
                <a:off x="906" y="2153"/>
                <a:ext cx="3792" cy="1135"/>
                <a:chOff x="930" y="2321"/>
                <a:chExt cx="3792" cy="1135"/>
              </a:xfrm>
            </p:grpSpPr>
            <p:sp>
              <p:nvSpPr>
                <p:cNvPr id="157" name="Rectangle 14"/>
                <p:cNvSpPr>
                  <a:spLocks noChangeArrowheads="1"/>
                </p:cNvSpPr>
                <p:nvPr/>
              </p:nvSpPr>
              <p:spPr bwMode="auto">
                <a:xfrm rot="1320000">
                  <a:off x="3342" y="2323"/>
                  <a:ext cx="480" cy="334"/>
                </a:xfrm>
                <a:prstGeom prst="rect">
                  <a:avLst/>
                </a:prstGeom>
                <a:noFill/>
                <a:ln w="1905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Blip>
                      <a:blip r:embed="rId3"/>
                    </a:buBlip>
                    <a:defRPr>
                      <a:solidFill>
                        <a:schemeClr val="tx1"/>
                      </a:solidFill>
                      <a:latin typeface="Arial" charset="0"/>
                      <a:ea typeface="ＭＳ Ｐゴシック" pitchFamily="34" charset="-128"/>
                      <a:cs typeface="Arial" charset="0"/>
                    </a:defRPr>
                  </a:lvl1pPr>
                  <a:lvl2pPr marL="742950" indent="-285750">
                    <a:spcBef>
                      <a:spcPct val="20000"/>
                    </a:spcBef>
                    <a:buChar char="–"/>
                    <a:defRPr>
                      <a:solidFill>
                        <a:schemeClr val="tx1"/>
                      </a:solidFill>
                      <a:latin typeface="Arial" charset="0"/>
                      <a:ea typeface="ＭＳ Ｐゴシック" pitchFamily="34" charset="-128"/>
                      <a:cs typeface="Arial" charset="0"/>
                    </a:defRPr>
                  </a:lvl2pPr>
                  <a:lvl3pPr marL="1143000" indent="-228600">
                    <a:spcBef>
                      <a:spcPct val="20000"/>
                    </a:spcBef>
                    <a:buChar char="•"/>
                    <a:defRPr>
                      <a:solidFill>
                        <a:schemeClr val="tx1"/>
                      </a:solidFill>
                      <a:latin typeface="Arial" charset="0"/>
                      <a:ea typeface="ＭＳ Ｐゴシック" pitchFamily="34" charset="-128"/>
                      <a:cs typeface="Arial" charset="0"/>
                    </a:defRPr>
                  </a:lvl3pPr>
                  <a:lvl4pPr marL="1600200" indent="-228600">
                    <a:spcBef>
                      <a:spcPct val="20000"/>
                    </a:spcBef>
                    <a:buChar char="–"/>
                    <a:defRPr>
                      <a:solidFill>
                        <a:schemeClr val="tx1"/>
                      </a:solidFill>
                      <a:latin typeface="Arial" charset="0"/>
                      <a:ea typeface="ＭＳ Ｐゴシック" pitchFamily="34" charset="-128"/>
                      <a:cs typeface="Arial" charset="0"/>
                    </a:defRPr>
                  </a:lvl4pPr>
                  <a:lvl5pPr marL="2057400" indent="-228600">
                    <a:spcBef>
                      <a:spcPct val="20000"/>
                    </a:spcBef>
                    <a:buChar char="»"/>
                    <a:defRPr>
                      <a:solidFill>
                        <a:schemeClr val="tx1"/>
                      </a:solidFill>
                      <a:latin typeface="Arial" charset="0"/>
                      <a:ea typeface="ＭＳ Ｐゴシック"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9pPr>
                </a:lstStyle>
                <a:p>
                  <a:pPr algn="ctr">
                    <a:spcBef>
                      <a:spcPct val="0"/>
                    </a:spcBef>
                    <a:buFontTx/>
                    <a:buNone/>
                  </a:pPr>
                  <a:endParaRPr lang="en-US" altLang="en-US">
                    <a:latin typeface="Times" pitchFamily="18" charset="0"/>
                  </a:endParaRPr>
                </a:p>
              </p:txBody>
            </p:sp>
            <p:sp>
              <p:nvSpPr>
                <p:cNvPr id="158" name="Rectangle 15"/>
                <p:cNvSpPr>
                  <a:spLocks noChangeArrowheads="1"/>
                </p:cNvSpPr>
                <p:nvPr/>
              </p:nvSpPr>
              <p:spPr bwMode="auto">
                <a:xfrm rot="1320000">
                  <a:off x="4242" y="3108"/>
                  <a:ext cx="480" cy="332"/>
                </a:xfrm>
                <a:prstGeom prst="rect">
                  <a:avLst/>
                </a:prstGeom>
                <a:noFill/>
                <a:ln w="1905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Blip>
                      <a:blip r:embed="rId3"/>
                    </a:buBlip>
                    <a:defRPr>
                      <a:solidFill>
                        <a:schemeClr val="tx1"/>
                      </a:solidFill>
                      <a:latin typeface="Arial" charset="0"/>
                      <a:ea typeface="ＭＳ Ｐゴシック" pitchFamily="34" charset="-128"/>
                      <a:cs typeface="Arial" charset="0"/>
                    </a:defRPr>
                  </a:lvl1pPr>
                  <a:lvl2pPr marL="742950" indent="-285750">
                    <a:spcBef>
                      <a:spcPct val="20000"/>
                    </a:spcBef>
                    <a:buChar char="–"/>
                    <a:defRPr>
                      <a:solidFill>
                        <a:schemeClr val="tx1"/>
                      </a:solidFill>
                      <a:latin typeface="Arial" charset="0"/>
                      <a:ea typeface="ＭＳ Ｐゴシック" pitchFamily="34" charset="-128"/>
                      <a:cs typeface="Arial" charset="0"/>
                    </a:defRPr>
                  </a:lvl2pPr>
                  <a:lvl3pPr marL="1143000" indent="-228600">
                    <a:spcBef>
                      <a:spcPct val="20000"/>
                    </a:spcBef>
                    <a:buChar char="•"/>
                    <a:defRPr>
                      <a:solidFill>
                        <a:schemeClr val="tx1"/>
                      </a:solidFill>
                      <a:latin typeface="Arial" charset="0"/>
                      <a:ea typeface="ＭＳ Ｐゴシック" pitchFamily="34" charset="-128"/>
                      <a:cs typeface="Arial" charset="0"/>
                    </a:defRPr>
                  </a:lvl3pPr>
                  <a:lvl4pPr marL="1600200" indent="-228600">
                    <a:spcBef>
                      <a:spcPct val="20000"/>
                    </a:spcBef>
                    <a:buChar char="–"/>
                    <a:defRPr>
                      <a:solidFill>
                        <a:schemeClr val="tx1"/>
                      </a:solidFill>
                      <a:latin typeface="Arial" charset="0"/>
                      <a:ea typeface="ＭＳ Ｐゴシック" pitchFamily="34" charset="-128"/>
                      <a:cs typeface="Arial" charset="0"/>
                    </a:defRPr>
                  </a:lvl4pPr>
                  <a:lvl5pPr marL="2057400" indent="-228600">
                    <a:spcBef>
                      <a:spcPct val="20000"/>
                    </a:spcBef>
                    <a:buChar char="»"/>
                    <a:defRPr>
                      <a:solidFill>
                        <a:schemeClr val="tx1"/>
                      </a:solidFill>
                      <a:latin typeface="Arial" charset="0"/>
                      <a:ea typeface="ＭＳ Ｐゴシック"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9pPr>
                </a:lstStyle>
                <a:p>
                  <a:pPr algn="ctr">
                    <a:spcBef>
                      <a:spcPct val="0"/>
                    </a:spcBef>
                    <a:buFontTx/>
                    <a:buNone/>
                  </a:pPr>
                  <a:endParaRPr lang="en-US" altLang="en-US">
                    <a:latin typeface="Times" pitchFamily="18" charset="0"/>
                  </a:endParaRPr>
                </a:p>
              </p:txBody>
            </p:sp>
            <p:sp>
              <p:nvSpPr>
                <p:cNvPr id="159" name="Rectangle 17"/>
                <p:cNvSpPr>
                  <a:spLocks noChangeArrowheads="1"/>
                </p:cNvSpPr>
                <p:nvPr/>
              </p:nvSpPr>
              <p:spPr bwMode="auto">
                <a:xfrm rot="-1320000">
                  <a:off x="930" y="3120"/>
                  <a:ext cx="480" cy="336"/>
                </a:xfrm>
                <a:prstGeom prst="rect">
                  <a:avLst/>
                </a:prstGeom>
                <a:noFill/>
                <a:ln w="1905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Blip>
                      <a:blip r:embed="rId3"/>
                    </a:buBlip>
                    <a:defRPr>
                      <a:solidFill>
                        <a:schemeClr val="tx1"/>
                      </a:solidFill>
                      <a:latin typeface="Arial" charset="0"/>
                      <a:ea typeface="ＭＳ Ｐゴシック" pitchFamily="34" charset="-128"/>
                      <a:cs typeface="Arial" charset="0"/>
                    </a:defRPr>
                  </a:lvl1pPr>
                  <a:lvl2pPr marL="742950" indent="-285750">
                    <a:spcBef>
                      <a:spcPct val="20000"/>
                    </a:spcBef>
                    <a:buChar char="–"/>
                    <a:defRPr>
                      <a:solidFill>
                        <a:schemeClr val="tx1"/>
                      </a:solidFill>
                      <a:latin typeface="Arial" charset="0"/>
                      <a:ea typeface="ＭＳ Ｐゴシック" pitchFamily="34" charset="-128"/>
                      <a:cs typeface="Arial" charset="0"/>
                    </a:defRPr>
                  </a:lvl2pPr>
                  <a:lvl3pPr marL="1143000" indent="-228600">
                    <a:spcBef>
                      <a:spcPct val="20000"/>
                    </a:spcBef>
                    <a:buChar char="•"/>
                    <a:defRPr>
                      <a:solidFill>
                        <a:schemeClr val="tx1"/>
                      </a:solidFill>
                      <a:latin typeface="Arial" charset="0"/>
                      <a:ea typeface="ＭＳ Ｐゴシック" pitchFamily="34" charset="-128"/>
                      <a:cs typeface="Arial" charset="0"/>
                    </a:defRPr>
                  </a:lvl3pPr>
                  <a:lvl4pPr marL="1600200" indent="-228600">
                    <a:spcBef>
                      <a:spcPct val="20000"/>
                    </a:spcBef>
                    <a:buChar char="–"/>
                    <a:defRPr>
                      <a:solidFill>
                        <a:schemeClr val="tx1"/>
                      </a:solidFill>
                      <a:latin typeface="Arial" charset="0"/>
                      <a:ea typeface="ＭＳ Ｐゴシック" pitchFamily="34" charset="-128"/>
                      <a:cs typeface="Arial" charset="0"/>
                    </a:defRPr>
                  </a:lvl4pPr>
                  <a:lvl5pPr marL="2057400" indent="-228600">
                    <a:spcBef>
                      <a:spcPct val="20000"/>
                    </a:spcBef>
                    <a:buChar char="»"/>
                    <a:defRPr>
                      <a:solidFill>
                        <a:schemeClr val="tx1"/>
                      </a:solidFill>
                      <a:latin typeface="Arial" charset="0"/>
                      <a:ea typeface="ＭＳ Ｐゴシック"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9pPr>
                </a:lstStyle>
                <a:p>
                  <a:pPr algn="ctr">
                    <a:spcBef>
                      <a:spcPct val="0"/>
                    </a:spcBef>
                    <a:buFontTx/>
                    <a:buNone/>
                  </a:pPr>
                  <a:endParaRPr lang="en-US" altLang="en-US">
                    <a:latin typeface="Times" pitchFamily="18" charset="0"/>
                  </a:endParaRPr>
                </a:p>
              </p:txBody>
            </p:sp>
            <p:sp>
              <p:nvSpPr>
                <p:cNvPr id="160" name="Rectangle 23"/>
                <p:cNvSpPr>
                  <a:spLocks noChangeArrowheads="1"/>
                </p:cNvSpPr>
                <p:nvPr/>
              </p:nvSpPr>
              <p:spPr bwMode="auto">
                <a:xfrm rot="-1320000">
                  <a:off x="1818" y="2321"/>
                  <a:ext cx="480" cy="336"/>
                </a:xfrm>
                <a:prstGeom prst="rect">
                  <a:avLst/>
                </a:prstGeom>
                <a:noFill/>
                <a:ln w="1905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Blip>
                      <a:blip r:embed="rId3"/>
                    </a:buBlip>
                    <a:defRPr>
                      <a:solidFill>
                        <a:schemeClr val="tx1"/>
                      </a:solidFill>
                      <a:latin typeface="Arial" charset="0"/>
                      <a:ea typeface="ＭＳ Ｐゴシック" pitchFamily="34" charset="-128"/>
                      <a:cs typeface="Arial" charset="0"/>
                    </a:defRPr>
                  </a:lvl1pPr>
                  <a:lvl2pPr marL="742950" indent="-285750">
                    <a:spcBef>
                      <a:spcPct val="20000"/>
                    </a:spcBef>
                    <a:buChar char="–"/>
                    <a:defRPr>
                      <a:solidFill>
                        <a:schemeClr val="tx1"/>
                      </a:solidFill>
                      <a:latin typeface="Arial" charset="0"/>
                      <a:ea typeface="ＭＳ Ｐゴシック" pitchFamily="34" charset="-128"/>
                      <a:cs typeface="Arial" charset="0"/>
                    </a:defRPr>
                  </a:lvl2pPr>
                  <a:lvl3pPr marL="1143000" indent="-228600">
                    <a:spcBef>
                      <a:spcPct val="20000"/>
                    </a:spcBef>
                    <a:buChar char="•"/>
                    <a:defRPr>
                      <a:solidFill>
                        <a:schemeClr val="tx1"/>
                      </a:solidFill>
                      <a:latin typeface="Arial" charset="0"/>
                      <a:ea typeface="ＭＳ Ｐゴシック" pitchFamily="34" charset="-128"/>
                      <a:cs typeface="Arial" charset="0"/>
                    </a:defRPr>
                  </a:lvl3pPr>
                  <a:lvl4pPr marL="1600200" indent="-228600">
                    <a:spcBef>
                      <a:spcPct val="20000"/>
                    </a:spcBef>
                    <a:buChar char="–"/>
                    <a:defRPr>
                      <a:solidFill>
                        <a:schemeClr val="tx1"/>
                      </a:solidFill>
                      <a:latin typeface="Arial" charset="0"/>
                      <a:ea typeface="ＭＳ Ｐゴシック" pitchFamily="34" charset="-128"/>
                      <a:cs typeface="Arial" charset="0"/>
                    </a:defRPr>
                  </a:lvl4pPr>
                  <a:lvl5pPr marL="2057400" indent="-228600">
                    <a:spcBef>
                      <a:spcPct val="20000"/>
                    </a:spcBef>
                    <a:buChar char="»"/>
                    <a:defRPr>
                      <a:solidFill>
                        <a:schemeClr val="tx1"/>
                      </a:solidFill>
                      <a:latin typeface="Arial" charset="0"/>
                      <a:ea typeface="ＭＳ Ｐゴシック"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9pPr>
                </a:lstStyle>
                <a:p>
                  <a:pPr algn="ctr">
                    <a:spcBef>
                      <a:spcPct val="0"/>
                    </a:spcBef>
                    <a:buFontTx/>
                    <a:buNone/>
                  </a:pPr>
                  <a:endParaRPr lang="en-US" altLang="en-US">
                    <a:latin typeface="Times" pitchFamily="18" charset="0"/>
                  </a:endParaRPr>
                </a:p>
              </p:txBody>
            </p:sp>
          </p:grpSp>
          <p:sp>
            <p:nvSpPr>
              <p:cNvPr id="110" name="Arc 25"/>
              <p:cNvSpPr>
                <a:spLocks/>
              </p:cNvSpPr>
              <p:nvPr/>
            </p:nvSpPr>
            <p:spPr bwMode="auto">
              <a:xfrm flipH="1" flipV="1">
                <a:off x="4254" y="2359"/>
                <a:ext cx="429" cy="832"/>
              </a:xfrm>
              <a:custGeom>
                <a:avLst/>
                <a:gdLst>
                  <a:gd name="T0" fmla="*/ 0 w 16709"/>
                  <a:gd name="T1" fmla="*/ 0 h 21600"/>
                  <a:gd name="T2" fmla="*/ 0 w 16709"/>
                  <a:gd name="T3" fmla="*/ 0 h 21600"/>
                  <a:gd name="T4" fmla="*/ 0 w 16709"/>
                  <a:gd name="T5" fmla="*/ 0 h 21600"/>
                  <a:gd name="T6" fmla="*/ 0 60000 65536"/>
                  <a:gd name="T7" fmla="*/ 0 60000 65536"/>
                  <a:gd name="T8" fmla="*/ 0 60000 65536"/>
                </a:gdLst>
                <a:ahLst/>
                <a:cxnLst>
                  <a:cxn ang="T6">
                    <a:pos x="T0" y="T1"/>
                  </a:cxn>
                  <a:cxn ang="T7">
                    <a:pos x="T2" y="T3"/>
                  </a:cxn>
                  <a:cxn ang="T8">
                    <a:pos x="T4" y="T5"/>
                  </a:cxn>
                </a:cxnLst>
                <a:rect l="0" t="0" r="r" b="b"/>
                <a:pathLst>
                  <a:path w="16709" h="21600" fill="none" extrusionOk="0">
                    <a:moveTo>
                      <a:pt x="-1" y="33"/>
                    </a:moveTo>
                    <a:cubicBezTo>
                      <a:pt x="402" y="11"/>
                      <a:pt x="805" y="-1"/>
                      <a:pt x="1208" y="0"/>
                    </a:cubicBezTo>
                    <a:cubicBezTo>
                      <a:pt x="7048" y="0"/>
                      <a:pt x="12640" y="2365"/>
                      <a:pt x="16708" y="6557"/>
                    </a:cubicBezTo>
                  </a:path>
                  <a:path w="16709" h="21600" stroke="0" extrusionOk="0">
                    <a:moveTo>
                      <a:pt x="-1" y="33"/>
                    </a:moveTo>
                    <a:cubicBezTo>
                      <a:pt x="402" y="11"/>
                      <a:pt x="805" y="-1"/>
                      <a:pt x="1208" y="0"/>
                    </a:cubicBezTo>
                    <a:cubicBezTo>
                      <a:pt x="7048" y="0"/>
                      <a:pt x="12640" y="2365"/>
                      <a:pt x="16708" y="6557"/>
                    </a:cubicBezTo>
                    <a:lnTo>
                      <a:pt x="1208" y="21600"/>
                    </a:lnTo>
                    <a:lnTo>
                      <a:pt x="-1" y="33"/>
                    </a:lnTo>
                    <a:close/>
                  </a:path>
                </a:pathLst>
              </a:custGeom>
              <a:noFill/>
              <a:ln w="19050">
                <a:solidFill>
                  <a:srgbClr val="FF66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 name="Freeform 42"/>
              <p:cNvSpPr>
                <a:spLocks/>
              </p:cNvSpPr>
              <p:nvPr/>
            </p:nvSpPr>
            <p:spPr bwMode="auto">
              <a:xfrm>
                <a:off x="1267" y="2297"/>
                <a:ext cx="1648" cy="61"/>
              </a:xfrm>
              <a:custGeom>
                <a:avLst/>
                <a:gdLst>
                  <a:gd name="T0" fmla="*/ 0 w 2844"/>
                  <a:gd name="T1" fmla="*/ 0 h 279"/>
                  <a:gd name="T2" fmla="*/ 1 w 2844"/>
                  <a:gd name="T3" fmla="*/ 0 h 279"/>
                  <a:gd name="T4" fmla="*/ 1 w 2844"/>
                  <a:gd name="T5" fmla="*/ 0 h 279"/>
                  <a:gd name="T6" fmla="*/ 1 w 2844"/>
                  <a:gd name="T7" fmla="*/ 0 h 279"/>
                  <a:gd name="T8" fmla="*/ 1 w 2844"/>
                  <a:gd name="T9" fmla="*/ 0 h 279"/>
                  <a:gd name="T10" fmla="*/ 1 w 2844"/>
                  <a:gd name="T11" fmla="*/ 0 h 279"/>
                  <a:gd name="T12" fmla="*/ 1 w 2844"/>
                  <a:gd name="T13" fmla="*/ 0 h 279"/>
                  <a:gd name="T14" fmla="*/ 1 w 2844"/>
                  <a:gd name="T15" fmla="*/ 0 h 279"/>
                  <a:gd name="T16" fmla="*/ 1 w 2844"/>
                  <a:gd name="T17" fmla="*/ 0 h 279"/>
                  <a:gd name="T18" fmla="*/ 1 w 2844"/>
                  <a:gd name="T19" fmla="*/ 0 h 279"/>
                  <a:gd name="T20" fmla="*/ 1 w 2844"/>
                  <a:gd name="T21" fmla="*/ 0 h 279"/>
                  <a:gd name="T22" fmla="*/ 1 w 2844"/>
                  <a:gd name="T23" fmla="*/ 0 h 279"/>
                  <a:gd name="T24" fmla="*/ 1 w 2844"/>
                  <a:gd name="T25" fmla="*/ 0 h 279"/>
                  <a:gd name="T26" fmla="*/ 1 w 2844"/>
                  <a:gd name="T27" fmla="*/ 0 h 279"/>
                  <a:gd name="T28" fmla="*/ 1 w 2844"/>
                  <a:gd name="T29" fmla="*/ 0 h 279"/>
                  <a:gd name="T30" fmla="*/ 1 w 2844"/>
                  <a:gd name="T31" fmla="*/ 0 h 279"/>
                  <a:gd name="T32" fmla="*/ 1 w 2844"/>
                  <a:gd name="T33" fmla="*/ 0 h 279"/>
                  <a:gd name="T34" fmla="*/ 1 w 2844"/>
                  <a:gd name="T35" fmla="*/ 0 h 279"/>
                  <a:gd name="T36" fmla="*/ 1 w 2844"/>
                  <a:gd name="T37" fmla="*/ 0 h 279"/>
                  <a:gd name="T38" fmla="*/ 1 w 2844"/>
                  <a:gd name="T39" fmla="*/ 0 h 279"/>
                  <a:gd name="T40" fmla="*/ 1 w 2844"/>
                  <a:gd name="T41" fmla="*/ 0 h 279"/>
                  <a:gd name="T42" fmla="*/ 1 w 2844"/>
                  <a:gd name="T43" fmla="*/ 0 h 279"/>
                  <a:gd name="T44" fmla="*/ 1 w 2844"/>
                  <a:gd name="T45" fmla="*/ 0 h 279"/>
                  <a:gd name="T46" fmla="*/ 1 w 2844"/>
                  <a:gd name="T47" fmla="*/ 0 h 279"/>
                  <a:gd name="T48" fmla="*/ 1 w 2844"/>
                  <a:gd name="T49" fmla="*/ 0 h 279"/>
                  <a:gd name="T50" fmla="*/ 1 w 2844"/>
                  <a:gd name="T51" fmla="*/ 0 h 2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844" h="279">
                    <a:moveTo>
                      <a:pt x="0" y="143"/>
                    </a:moveTo>
                    <a:lnTo>
                      <a:pt x="123" y="137"/>
                    </a:lnTo>
                    <a:cubicBezTo>
                      <a:pt x="161" y="117"/>
                      <a:pt x="190" y="0"/>
                      <a:pt x="227" y="21"/>
                    </a:cubicBezTo>
                    <a:cubicBezTo>
                      <a:pt x="264" y="42"/>
                      <a:pt x="306" y="259"/>
                      <a:pt x="344" y="260"/>
                    </a:cubicBezTo>
                    <a:cubicBezTo>
                      <a:pt x="382" y="261"/>
                      <a:pt x="417" y="28"/>
                      <a:pt x="454" y="27"/>
                    </a:cubicBezTo>
                    <a:cubicBezTo>
                      <a:pt x="491" y="26"/>
                      <a:pt x="527" y="254"/>
                      <a:pt x="564" y="254"/>
                    </a:cubicBezTo>
                    <a:cubicBezTo>
                      <a:pt x="601" y="254"/>
                      <a:pt x="635" y="26"/>
                      <a:pt x="674" y="27"/>
                    </a:cubicBezTo>
                    <a:cubicBezTo>
                      <a:pt x="713" y="28"/>
                      <a:pt x="759" y="260"/>
                      <a:pt x="797" y="260"/>
                    </a:cubicBezTo>
                    <a:cubicBezTo>
                      <a:pt x="835" y="260"/>
                      <a:pt x="863" y="27"/>
                      <a:pt x="901" y="27"/>
                    </a:cubicBezTo>
                    <a:cubicBezTo>
                      <a:pt x="939" y="27"/>
                      <a:pt x="985" y="260"/>
                      <a:pt x="1024" y="260"/>
                    </a:cubicBezTo>
                    <a:cubicBezTo>
                      <a:pt x="1063" y="260"/>
                      <a:pt x="1096" y="28"/>
                      <a:pt x="1134" y="27"/>
                    </a:cubicBezTo>
                    <a:cubicBezTo>
                      <a:pt x="1172" y="26"/>
                      <a:pt x="1213" y="255"/>
                      <a:pt x="1250" y="254"/>
                    </a:cubicBezTo>
                    <a:cubicBezTo>
                      <a:pt x="1287" y="253"/>
                      <a:pt x="1317" y="20"/>
                      <a:pt x="1355" y="21"/>
                    </a:cubicBezTo>
                    <a:cubicBezTo>
                      <a:pt x="1393" y="22"/>
                      <a:pt x="1439" y="259"/>
                      <a:pt x="1477" y="260"/>
                    </a:cubicBezTo>
                    <a:cubicBezTo>
                      <a:pt x="1515" y="261"/>
                      <a:pt x="1544" y="28"/>
                      <a:pt x="1581" y="27"/>
                    </a:cubicBezTo>
                    <a:cubicBezTo>
                      <a:pt x="1618" y="26"/>
                      <a:pt x="1659" y="254"/>
                      <a:pt x="1698" y="254"/>
                    </a:cubicBezTo>
                    <a:cubicBezTo>
                      <a:pt x="1737" y="254"/>
                      <a:pt x="1775" y="26"/>
                      <a:pt x="1814" y="27"/>
                    </a:cubicBezTo>
                    <a:cubicBezTo>
                      <a:pt x="1853" y="28"/>
                      <a:pt x="1893" y="260"/>
                      <a:pt x="1931" y="260"/>
                    </a:cubicBezTo>
                    <a:cubicBezTo>
                      <a:pt x="1969" y="260"/>
                      <a:pt x="2003" y="26"/>
                      <a:pt x="2041" y="27"/>
                    </a:cubicBezTo>
                    <a:cubicBezTo>
                      <a:pt x="2079" y="28"/>
                      <a:pt x="2119" y="266"/>
                      <a:pt x="2157" y="266"/>
                    </a:cubicBezTo>
                    <a:cubicBezTo>
                      <a:pt x="2195" y="266"/>
                      <a:pt x="2230" y="29"/>
                      <a:pt x="2268" y="27"/>
                    </a:cubicBezTo>
                    <a:cubicBezTo>
                      <a:pt x="2306" y="25"/>
                      <a:pt x="2346" y="254"/>
                      <a:pt x="2384" y="254"/>
                    </a:cubicBezTo>
                    <a:cubicBezTo>
                      <a:pt x="2422" y="254"/>
                      <a:pt x="2456" y="26"/>
                      <a:pt x="2494" y="27"/>
                    </a:cubicBezTo>
                    <a:cubicBezTo>
                      <a:pt x="2532" y="28"/>
                      <a:pt x="2574" y="241"/>
                      <a:pt x="2611" y="260"/>
                    </a:cubicBezTo>
                    <a:cubicBezTo>
                      <a:pt x="2648" y="279"/>
                      <a:pt x="2676" y="162"/>
                      <a:pt x="2715" y="143"/>
                    </a:cubicBezTo>
                    <a:lnTo>
                      <a:pt x="2844" y="144"/>
                    </a:lnTo>
                  </a:path>
                </a:pathLst>
              </a:custGeom>
              <a:noFill/>
              <a:ln w="12700" cap="flat">
                <a:solidFill>
                  <a:srgbClr val="FF00FF"/>
                </a:solidFill>
                <a:prstDash val="solid"/>
                <a:round/>
                <a:headEnd type="stealth" w="med" len="lg"/>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12" name="Group 69"/>
              <p:cNvGrpSpPr>
                <a:grpSpLocks/>
              </p:cNvGrpSpPr>
              <p:nvPr/>
            </p:nvGrpSpPr>
            <p:grpSpPr bwMode="auto">
              <a:xfrm>
                <a:off x="1542" y="2330"/>
                <a:ext cx="751" cy="832"/>
                <a:chOff x="1566" y="2498"/>
                <a:chExt cx="751" cy="832"/>
              </a:xfrm>
            </p:grpSpPr>
            <p:sp>
              <p:nvSpPr>
                <p:cNvPr id="155" name="Arc 50"/>
                <p:cNvSpPr>
                  <a:spLocks/>
                </p:cNvSpPr>
                <p:nvPr/>
              </p:nvSpPr>
              <p:spPr bwMode="auto">
                <a:xfrm rot="10800000" flipV="1">
                  <a:off x="1885" y="2498"/>
                  <a:ext cx="432" cy="832"/>
                </a:xfrm>
                <a:custGeom>
                  <a:avLst/>
                  <a:gdLst>
                    <a:gd name="T0" fmla="*/ 0 w 16709"/>
                    <a:gd name="T1" fmla="*/ 0 h 21600"/>
                    <a:gd name="T2" fmla="*/ 0 w 16709"/>
                    <a:gd name="T3" fmla="*/ 0 h 21600"/>
                    <a:gd name="T4" fmla="*/ 0 w 16709"/>
                    <a:gd name="T5" fmla="*/ 0 h 21600"/>
                    <a:gd name="T6" fmla="*/ 0 60000 65536"/>
                    <a:gd name="T7" fmla="*/ 0 60000 65536"/>
                    <a:gd name="T8" fmla="*/ 0 60000 65536"/>
                  </a:gdLst>
                  <a:ahLst/>
                  <a:cxnLst>
                    <a:cxn ang="T6">
                      <a:pos x="T0" y="T1"/>
                    </a:cxn>
                    <a:cxn ang="T7">
                      <a:pos x="T2" y="T3"/>
                    </a:cxn>
                    <a:cxn ang="T8">
                      <a:pos x="T4" y="T5"/>
                    </a:cxn>
                  </a:cxnLst>
                  <a:rect l="0" t="0" r="r" b="b"/>
                  <a:pathLst>
                    <a:path w="16709" h="21600" fill="none" extrusionOk="0">
                      <a:moveTo>
                        <a:pt x="-1" y="33"/>
                      </a:moveTo>
                      <a:cubicBezTo>
                        <a:pt x="402" y="11"/>
                        <a:pt x="805" y="-1"/>
                        <a:pt x="1208" y="0"/>
                      </a:cubicBezTo>
                      <a:cubicBezTo>
                        <a:pt x="7048" y="0"/>
                        <a:pt x="12640" y="2365"/>
                        <a:pt x="16708" y="6557"/>
                      </a:cubicBezTo>
                    </a:path>
                    <a:path w="16709" h="21600" stroke="0" extrusionOk="0">
                      <a:moveTo>
                        <a:pt x="-1" y="33"/>
                      </a:moveTo>
                      <a:cubicBezTo>
                        <a:pt x="402" y="11"/>
                        <a:pt x="805" y="-1"/>
                        <a:pt x="1208" y="0"/>
                      </a:cubicBezTo>
                      <a:cubicBezTo>
                        <a:pt x="7048" y="0"/>
                        <a:pt x="12640" y="2365"/>
                        <a:pt x="16708" y="6557"/>
                      </a:cubicBezTo>
                      <a:lnTo>
                        <a:pt x="1208" y="21600"/>
                      </a:lnTo>
                      <a:lnTo>
                        <a:pt x="-1" y="33"/>
                      </a:lnTo>
                      <a:close/>
                    </a:path>
                  </a:pathLst>
                </a:custGeom>
                <a:noFill/>
                <a:ln w="19050">
                  <a:solidFill>
                    <a:srgbClr val="FF00FF"/>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6" name="Line 52"/>
                <p:cNvSpPr>
                  <a:spLocks noChangeShapeType="1"/>
                </p:cNvSpPr>
                <p:nvPr/>
              </p:nvSpPr>
              <p:spPr bwMode="auto">
                <a:xfrm flipV="1">
                  <a:off x="1566" y="2727"/>
                  <a:ext cx="335" cy="510"/>
                </a:xfrm>
                <a:prstGeom prst="line">
                  <a:avLst/>
                </a:prstGeom>
                <a:noFill/>
                <a:ln w="19050">
                  <a:solidFill>
                    <a:srgbClr val="FF00FF"/>
                  </a:solidFill>
                  <a:prstDash val="dash"/>
                  <a:round/>
                  <a:headEnd type="stealth"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3" name="Group 70"/>
              <p:cNvGrpSpPr>
                <a:grpSpLocks/>
              </p:cNvGrpSpPr>
              <p:nvPr/>
            </p:nvGrpSpPr>
            <p:grpSpPr bwMode="auto">
              <a:xfrm>
                <a:off x="1455" y="2143"/>
                <a:ext cx="3233" cy="1053"/>
                <a:chOff x="1479" y="2311"/>
                <a:chExt cx="3233" cy="1053"/>
              </a:xfrm>
            </p:grpSpPr>
            <p:sp>
              <p:nvSpPr>
                <p:cNvPr id="148" name="Line 27"/>
                <p:cNvSpPr>
                  <a:spLocks noChangeShapeType="1"/>
                </p:cNvSpPr>
                <p:nvPr/>
              </p:nvSpPr>
              <p:spPr bwMode="auto">
                <a:xfrm flipH="1" flipV="1">
                  <a:off x="3818" y="2543"/>
                  <a:ext cx="472" cy="577"/>
                </a:xfrm>
                <a:prstGeom prst="line">
                  <a:avLst/>
                </a:prstGeom>
                <a:noFill/>
                <a:ln w="19050">
                  <a:solidFill>
                    <a:srgbClr val="FF66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9" name="Arc 28"/>
                <p:cNvSpPr>
                  <a:spLocks/>
                </p:cNvSpPr>
                <p:nvPr/>
              </p:nvSpPr>
              <p:spPr bwMode="auto">
                <a:xfrm rot="10800000" flipH="1" flipV="1">
                  <a:off x="3372" y="2370"/>
                  <a:ext cx="455" cy="455"/>
                </a:xfrm>
                <a:custGeom>
                  <a:avLst/>
                  <a:gdLst>
                    <a:gd name="T0" fmla="*/ 0 w 18528"/>
                    <a:gd name="T1" fmla="*/ 0 h 21600"/>
                    <a:gd name="T2" fmla="*/ 0 w 18528"/>
                    <a:gd name="T3" fmla="*/ 0 h 21600"/>
                    <a:gd name="T4" fmla="*/ 0 w 18528"/>
                    <a:gd name="T5" fmla="*/ 0 h 21600"/>
                    <a:gd name="T6" fmla="*/ 0 60000 65536"/>
                    <a:gd name="T7" fmla="*/ 0 60000 65536"/>
                    <a:gd name="T8" fmla="*/ 0 60000 65536"/>
                  </a:gdLst>
                  <a:ahLst/>
                  <a:cxnLst>
                    <a:cxn ang="T6">
                      <a:pos x="T0" y="T1"/>
                    </a:cxn>
                    <a:cxn ang="T7">
                      <a:pos x="T2" y="T3"/>
                    </a:cxn>
                    <a:cxn ang="T8">
                      <a:pos x="T4" y="T5"/>
                    </a:cxn>
                  </a:cxnLst>
                  <a:rect l="0" t="0" r="r" b="b"/>
                  <a:pathLst>
                    <a:path w="18528" h="21600" fill="none" extrusionOk="0">
                      <a:moveTo>
                        <a:pt x="-1" y="33"/>
                      </a:moveTo>
                      <a:cubicBezTo>
                        <a:pt x="402" y="11"/>
                        <a:pt x="805" y="-1"/>
                        <a:pt x="1208" y="0"/>
                      </a:cubicBezTo>
                      <a:cubicBezTo>
                        <a:pt x="8030" y="0"/>
                        <a:pt x="14451" y="3223"/>
                        <a:pt x="18528" y="8693"/>
                      </a:cubicBezTo>
                    </a:path>
                    <a:path w="18528" h="21600" stroke="0" extrusionOk="0">
                      <a:moveTo>
                        <a:pt x="-1" y="33"/>
                      </a:moveTo>
                      <a:cubicBezTo>
                        <a:pt x="402" y="11"/>
                        <a:pt x="805" y="-1"/>
                        <a:pt x="1208" y="0"/>
                      </a:cubicBezTo>
                      <a:cubicBezTo>
                        <a:pt x="8030" y="0"/>
                        <a:pt x="14451" y="3223"/>
                        <a:pt x="18528" y="8693"/>
                      </a:cubicBezTo>
                      <a:lnTo>
                        <a:pt x="1208" y="21600"/>
                      </a:lnTo>
                      <a:lnTo>
                        <a:pt x="-1" y="33"/>
                      </a:lnTo>
                      <a:close/>
                    </a:path>
                  </a:pathLst>
                </a:custGeom>
                <a:noFill/>
                <a:ln w="19050">
                  <a:solidFill>
                    <a:srgbClr val="FF66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0" name="Line 29"/>
                <p:cNvSpPr>
                  <a:spLocks noChangeShapeType="1"/>
                </p:cNvSpPr>
                <p:nvPr/>
              </p:nvSpPr>
              <p:spPr bwMode="auto">
                <a:xfrm>
                  <a:off x="2266" y="2370"/>
                  <a:ext cx="1102" cy="0"/>
                </a:xfrm>
                <a:prstGeom prst="line">
                  <a:avLst/>
                </a:prstGeom>
                <a:noFill/>
                <a:ln w="19050">
                  <a:solidFill>
                    <a:srgbClr val="FF66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 name="Arc 30"/>
                <p:cNvSpPr>
                  <a:spLocks/>
                </p:cNvSpPr>
                <p:nvPr/>
              </p:nvSpPr>
              <p:spPr bwMode="auto">
                <a:xfrm rot="10800000" flipV="1">
                  <a:off x="1824" y="2370"/>
                  <a:ext cx="455" cy="455"/>
                </a:xfrm>
                <a:custGeom>
                  <a:avLst/>
                  <a:gdLst>
                    <a:gd name="T0" fmla="*/ 0 w 18528"/>
                    <a:gd name="T1" fmla="*/ 0 h 21600"/>
                    <a:gd name="T2" fmla="*/ 0 w 18528"/>
                    <a:gd name="T3" fmla="*/ 0 h 21600"/>
                    <a:gd name="T4" fmla="*/ 0 w 18528"/>
                    <a:gd name="T5" fmla="*/ 0 h 21600"/>
                    <a:gd name="T6" fmla="*/ 0 60000 65536"/>
                    <a:gd name="T7" fmla="*/ 0 60000 65536"/>
                    <a:gd name="T8" fmla="*/ 0 60000 65536"/>
                  </a:gdLst>
                  <a:ahLst/>
                  <a:cxnLst>
                    <a:cxn ang="T6">
                      <a:pos x="T0" y="T1"/>
                    </a:cxn>
                    <a:cxn ang="T7">
                      <a:pos x="T2" y="T3"/>
                    </a:cxn>
                    <a:cxn ang="T8">
                      <a:pos x="T4" y="T5"/>
                    </a:cxn>
                  </a:cxnLst>
                  <a:rect l="0" t="0" r="r" b="b"/>
                  <a:pathLst>
                    <a:path w="18528" h="21600" fill="none" extrusionOk="0">
                      <a:moveTo>
                        <a:pt x="-1" y="33"/>
                      </a:moveTo>
                      <a:cubicBezTo>
                        <a:pt x="402" y="11"/>
                        <a:pt x="805" y="-1"/>
                        <a:pt x="1208" y="0"/>
                      </a:cubicBezTo>
                      <a:cubicBezTo>
                        <a:pt x="8030" y="0"/>
                        <a:pt x="14451" y="3223"/>
                        <a:pt x="18528" y="8693"/>
                      </a:cubicBezTo>
                    </a:path>
                    <a:path w="18528" h="21600" stroke="0" extrusionOk="0">
                      <a:moveTo>
                        <a:pt x="-1" y="33"/>
                      </a:moveTo>
                      <a:cubicBezTo>
                        <a:pt x="402" y="11"/>
                        <a:pt x="805" y="-1"/>
                        <a:pt x="1208" y="0"/>
                      </a:cubicBezTo>
                      <a:cubicBezTo>
                        <a:pt x="8030" y="0"/>
                        <a:pt x="14451" y="3223"/>
                        <a:pt x="18528" y="8693"/>
                      </a:cubicBezTo>
                      <a:lnTo>
                        <a:pt x="1208" y="21600"/>
                      </a:lnTo>
                      <a:lnTo>
                        <a:pt x="-1" y="33"/>
                      </a:lnTo>
                      <a:close/>
                    </a:path>
                  </a:pathLst>
                </a:custGeom>
                <a:noFill/>
                <a:ln w="19050">
                  <a:solidFill>
                    <a:srgbClr val="FF66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2" name="Line 31"/>
                <p:cNvSpPr>
                  <a:spLocks noChangeShapeType="1"/>
                </p:cNvSpPr>
                <p:nvPr/>
              </p:nvSpPr>
              <p:spPr bwMode="auto">
                <a:xfrm flipV="1">
                  <a:off x="1479" y="2549"/>
                  <a:ext cx="349" cy="427"/>
                </a:xfrm>
                <a:prstGeom prst="line">
                  <a:avLst/>
                </a:prstGeom>
                <a:noFill/>
                <a:ln w="19050">
                  <a:solidFill>
                    <a:srgbClr val="FF6600"/>
                  </a:solidFill>
                  <a:prstDash val="sysDot"/>
                  <a:round/>
                  <a:headEnd type="stealth"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 name="Arc 59"/>
                <p:cNvSpPr>
                  <a:spLocks/>
                </p:cNvSpPr>
                <p:nvPr/>
              </p:nvSpPr>
              <p:spPr bwMode="auto">
                <a:xfrm flipH="1" flipV="1">
                  <a:off x="4314" y="2311"/>
                  <a:ext cx="398" cy="1053"/>
                </a:xfrm>
                <a:custGeom>
                  <a:avLst/>
                  <a:gdLst>
                    <a:gd name="T0" fmla="*/ 0 w 16709"/>
                    <a:gd name="T1" fmla="*/ 0 h 21600"/>
                    <a:gd name="T2" fmla="*/ 0 w 16709"/>
                    <a:gd name="T3" fmla="*/ 0 h 21600"/>
                    <a:gd name="T4" fmla="*/ 0 w 16709"/>
                    <a:gd name="T5" fmla="*/ 0 h 21600"/>
                    <a:gd name="T6" fmla="*/ 0 60000 65536"/>
                    <a:gd name="T7" fmla="*/ 0 60000 65536"/>
                    <a:gd name="T8" fmla="*/ 0 60000 65536"/>
                  </a:gdLst>
                  <a:ahLst/>
                  <a:cxnLst>
                    <a:cxn ang="T6">
                      <a:pos x="T0" y="T1"/>
                    </a:cxn>
                    <a:cxn ang="T7">
                      <a:pos x="T2" y="T3"/>
                    </a:cxn>
                    <a:cxn ang="T8">
                      <a:pos x="T4" y="T5"/>
                    </a:cxn>
                  </a:cxnLst>
                  <a:rect l="0" t="0" r="r" b="b"/>
                  <a:pathLst>
                    <a:path w="16709" h="21600" fill="none" extrusionOk="0">
                      <a:moveTo>
                        <a:pt x="-1" y="33"/>
                      </a:moveTo>
                      <a:cubicBezTo>
                        <a:pt x="402" y="11"/>
                        <a:pt x="805" y="-1"/>
                        <a:pt x="1208" y="0"/>
                      </a:cubicBezTo>
                      <a:cubicBezTo>
                        <a:pt x="7048" y="0"/>
                        <a:pt x="12640" y="2365"/>
                        <a:pt x="16708" y="6557"/>
                      </a:cubicBezTo>
                    </a:path>
                    <a:path w="16709" h="21600" stroke="0" extrusionOk="0">
                      <a:moveTo>
                        <a:pt x="-1" y="33"/>
                      </a:moveTo>
                      <a:cubicBezTo>
                        <a:pt x="402" y="11"/>
                        <a:pt x="805" y="-1"/>
                        <a:pt x="1208" y="0"/>
                      </a:cubicBezTo>
                      <a:cubicBezTo>
                        <a:pt x="7048" y="0"/>
                        <a:pt x="12640" y="2365"/>
                        <a:pt x="16708" y="6557"/>
                      </a:cubicBezTo>
                      <a:lnTo>
                        <a:pt x="1208" y="21600"/>
                      </a:lnTo>
                      <a:lnTo>
                        <a:pt x="-1" y="33"/>
                      </a:lnTo>
                      <a:close/>
                    </a:path>
                  </a:pathLst>
                </a:custGeom>
                <a:noFill/>
                <a:ln w="19050">
                  <a:solidFill>
                    <a:srgbClr val="FF66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 name="Line 60"/>
                <p:cNvSpPr>
                  <a:spLocks noChangeShapeType="1"/>
                </p:cNvSpPr>
                <p:nvPr/>
              </p:nvSpPr>
              <p:spPr bwMode="auto">
                <a:xfrm>
                  <a:off x="4166" y="2774"/>
                  <a:ext cx="151" cy="269"/>
                </a:xfrm>
                <a:prstGeom prst="line">
                  <a:avLst/>
                </a:prstGeom>
                <a:noFill/>
                <a:ln w="19050">
                  <a:solidFill>
                    <a:srgbClr val="FF6600"/>
                  </a:solidFill>
                  <a:prstDash val="sysDot"/>
                  <a:round/>
                  <a:headEnd type="stealth"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14" name="Line 46"/>
              <p:cNvSpPr>
                <a:spLocks noChangeShapeType="1"/>
              </p:cNvSpPr>
              <p:nvPr/>
            </p:nvSpPr>
            <p:spPr bwMode="auto">
              <a:xfrm>
                <a:off x="2525" y="2066"/>
                <a:ext cx="636" cy="522"/>
              </a:xfrm>
              <a:prstGeom prst="line">
                <a:avLst/>
              </a:prstGeom>
              <a:noFill/>
              <a:ln w="19050">
                <a:solidFill>
                  <a:srgbClr val="00FF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 name="Arc 61"/>
              <p:cNvSpPr>
                <a:spLocks/>
              </p:cNvSpPr>
              <p:nvPr/>
            </p:nvSpPr>
            <p:spPr bwMode="auto">
              <a:xfrm rot="7800000" flipH="1" flipV="1">
                <a:off x="2454" y="2005"/>
                <a:ext cx="162" cy="137"/>
              </a:xfrm>
              <a:custGeom>
                <a:avLst/>
                <a:gdLst>
                  <a:gd name="T0" fmla="*/ 0 w 34698"/>
                  <a:gd name="T1" fmla="*/ 0 h 21600"/>
                  <a:gd name="T2" fmla="*/ 0 w 34698"/>
                  <a:gd name="T3" fmla="*/ 0 h 21600"/>
                  <a:gd name="T4" fmla="*/ 0 w 34698"/>
                  <a:gd name="T5" fmla="*/ 0 h 21600"/>
                  <a:gd name="T6" fmla="*/ 0 60000 65536"/>
                  <a:gd name="T7" fmla="*/ 0 60000 65536"/>
                  <a:gd name="T8" fmla="*/ 0 60000 65536"/>
                </a:gdLst>
                <a:ahLst/>
                <a:cxnLst>
                  <a:cxn ang="T6">
                    <a:pos x="T0" y="T1"/>
                  </a:cxn>
                  <a:cxn ang="T7">
                    <a:pos x="T2" y="T3"/>
                  </a:cxn>
                  <a:cxn ang="T8">
                    <a:pos x="T4" y="T5"/>
                  </a:cxn>
                </a:cxnLst>
                <a:rect l="0" t="0" r="r" b="b"/>
                <a:pathLst>
                  <a:path w="34698" h="21600" fill="none" extrusionOk="0">
                    <a:moveTo>
                      <a:pt x="-1" y="8771"/>
                    </a:moveTo>
                    <a:cubicBezTo>
                      <a:pt x="4071" y="3255"/>
                      <a:pt x="10521" y="-1"/>
                      <a:pt x="17378" y="0"/>
                    </a:cubicBezTo>
                    <a:cubicBezTo>
                      <a:pt x="24200" y="0"/>
                      <a:pt x="30621" y="3223"/>
                      <a:pt x="34698" y="8693"/>
                    </a:cubicBezTo>
                  </a:path>
                  <a:path w="34698" h="21600" stroke="0" extrusionOk="0">
                    <a:moveTo>
                      <a:pt x="-1" y="8771"/>
                    </a:moveTo>
                    <a:cubicBezTo>
                      <a:pt x="4071" y="3255"/>
                      <a:pt x="10521" y="-1"/>
                      <a:pt x="17378" y="0"/>
                    </a:cubicBezTo>
                    <a:cubicBezTo>
                      <a:pt x="24200" y="0"/>
                      <a:pt x="30621" y="3223"/>
                      <a:pt x="34698" y="8693"/>
                    </a:cubicBezTo>
                    <a:lnTo>
                      <a:pt x="17378" y="21600"/>
                    </a:lnTo>
                    <a:lnTo>
                      <a:pt x="-1" y="8771"/>
                    </a:lnTo>
                    <a:close/>
                  </a:path>
                </a:pathLst>
              </a:custGeom>
              <a:noFill/>
              <a:ln w="19050">
                <a:solidFill>
                  <a:srgbClr val="00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 name="Arc 62"/>
              <p:cNvSpPr>
                <a:spLocks/>
              </p:cNvSpPr>
              <p:nvPr/>
            </p:nvSpPr>
            <p:spPr bwMode="auto">
              <a:xfrm rot="-3000000" flipH="1" flipV="1">
                <a:off x="3064" y="2511"/>
                <a:ext cx="164" cy="137"/>
              </a:xfrm>
              <a:custGeom>
                <a:avLst/>
                <a:gdLst>
                  <a:gd name="T0" fmla="*/ 0 w 34698"/>
                  <a:gd name="T1" fmla="*/ 0 h 21600"/>
                  <a:gd name="T2" fmla="*/ 0 w 34698"/>
                  <a:gd name="T3" fmla="*/ 0 h 21600"/>
                  <a:gd name="T4" fmla="*/ 0 w 34698"/>
                  <a:gd name="T5" fmla="*/ 0 h 21600"/>
                  <a:gd name="T6" fmla="*/ 0 60000 65536"/>
                  <a:gd name="T7" fmla="*/ 0 60000 65536"/>
                  <a:gd name="T8" fmla="*/ 0 60000 65536"/>
                </a:gdLst>
                <a:ahLst/>
                <a:cxnLst>
                  <a:cxn ang="T6">
                    <a:pos x="T0" y="T1"/>
                  </a:cxn>
                  <a:cxn ang="T7">
                    <a:pos x="T2" y="T3"/>
                  </a:cxn>
                  <a:cxn ang="T8">
                    <a:pos x="T4" y="T5"/>
                  </a:cxn>
                </a:cxnLst>
                <a:rect l="0" t="0" r="r" b="b"/>
                <a:pathLst>
                  <a:path w="34698" h="21600" fill="none" extrusionOk="0">
                    <a:moveTo>
                      <a:pt x="-1" y="8771"/>
                    </a:moveTo>
                    <a:cubicBezTo>
                      <a:pt x="4071" y="3255"/>
                      <a:pt x="10521" y="-1"/>
                      <a:pt x="17378" y="0"/>
                    </a:cubicBezTo>
                    <a:cubicBezTo>
                      <a:pt x="24200" y="0"/>
                      <a:pt x="30621" y="3223"/>
                      <a:pt x="34698" y="8693"/>
                    </a:cubicBezTo>
                  </a:path>
                  <a:path w="34698" h="21600" stroke="0" extrusionOk="0">
                    <a:moveTo>
                      <a:pt x="-1" y="8771"/>
                    </a:moveTo>
                    <a:cubicBezTo>
                      <a:pt x="4071" y="3255"/>
                      <a:pt x="10521" y="-1"/>
                      <a:pt x="17378" y="0"/>
                    </a:cubicBezTo>
                    <a:cubicBezTo>
                      <a:pt x="24200" y="0"/>
                      <a:pt x="30621" y="3223"/>
                      <a:pt x="34698" y="8693"/>
                    </a:cubicBezTo>
                    <a:lnTo>
                      <a:pt x="17378" y="21600"/>
                    </a:lnTo>
                    <a:lnTo>
                      <a:pt x="-1" y="8771"/>
                    </a:lnTo>
                    <a:close/>
                  </a:path>
                </a:pathLst>
              </a:custGeom>
              <a:noFill/>
              <a:ln w="19050">
                <a:solidFill>
                  <a:srgbClr val="00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7" name="Group 66"/>
              <p:cNvGrpSpPr>
                <a:grpSpLocks/>
              </p:cNvGrpSpPr>
              <p:nvPr/>
            </p:nvGrpSpPr>
            <p:grpSpPr bwMode="auto">
              <a:xfrm>
                <a:off x="264" y="2328"/>
                <a:ext cx="5088" cy="864"/>
                <a:chOff x="288" y="2496"/>
                <a:chExt cx="5088" cy="864"/>
              </a:xfrm>
            </p:grpSpPr>
            <p:sp>
              <p:nvSpPr>
                <p:cNvPr id="138" name="Line 8"/>
                <p:cNvSpPr>
                  <a:spLocks noChangeShapeType="1"/>
                </p:cNvSpPr>
                <p:nvPr/>
              </p:nvSpPr>
              <p:spPr bwMode="auto">
                <a:xfrm>
                  <a:off x="288" y="3360"/>
                  <a:ext cx="643" cy="0"/>
                </a:xfrm>
                <a:prstGeom prst="line">
                  <a:avLst/>
                </a:prstGeom>
                <a:noFill/>
                <a:ln w="19050">
                  <a:solidFill>
                    <a:srgbClr val="FF0000"/>
                  </a:solidFill>
                  <a:round/>
                  <a:headEnd type="stealth"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 name="Line 9"/>
                <p:cNvSpPr>
                  <a:spLocks noChangeShapeType="1"/>
                </p:cNvSpPr>
                <p:nvPr/>
              </p:nvSpPr>
              <p:spPr bwMode="auto">
                <a:xfrm flipV="1">
                  <a:off x="1379" y="2680"/>
                  <a:ext cx="501" cy="501"/>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 name="Line 10"/>
                <p:cNvSpPr>
                  <a:spLocks noChangeShapeType="1"/>
                </p:cNvSpPr>
                <p:nvPr/>
              </p:nvSpPr>
              <p:spPr bwMode="auto">
                <a:xfrm>
                  <a:off x="2315" y="2496"/>
                  <a:ext cx="1016"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 name="Line 11"/>
                <p:cNvSpPr>
                  <a:spLocks noChangeShapeType="1"/>
                </p:cNvSpPr>
                <p:nvPr/>
              </p:nvSpPr>
              <p:spPr bwMode="auto">
                <a:xfrm flipH="1" flipV="1">
                  <a:off x="3778" y="2674"/>
                  <a:ext cx="502" cy="502"/>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2" name="Line 12"/>
                <p:cNvSpPr>
                  <a:spLocks noChangeShapeType="1"/>
                </p:cNvSpPr>
                <p:nvPr/>
              </p:nvSpPr>
              <p:spPr bwMode="auto">
                <a:xfrm>
                  <a:off x="4721" y="3360"/>
                  <a:ext cx="655"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 name="Arc 18"/>
                <p:cNvSpPr>
                  <a:spLocks/>
                </p:cNvSpPr>
                <p:nvPr/>
              </p:nvSpPr>
              <p:spPr bwMode="auto">
                <a:xfrm flipV="1">
                  <a:off x="930" y="2904"/>
                  <a:ext cx="455" cy="455"/>
                </a:xfrm>
                <a:custGeom>
                  <a:avLst/>
                  <a:gdLst>
                    <a:gd name="T0" fmla="*/ 0 w 18528"/>
                    <a:gd name="T1" fmla="*/ 0 h 21600"/>
                    <a:gd name="T2" fmla="*/ 0 w 18528"/>
                    <a:gd name="T3" fmla="*/ 0 h 21600"/>
                    <a:gd name="T4" fmla="*/ 0 w 18528"/>
                    <a:gd name="T5" fmla="*/ 0 h 21600"/>
                    <a:gd name="T6" fmla="*/ 0 60000 65536"/>
                    <a:gd name="T7" fmla="*/ 0 60000 65536"/>
                    <a:gd name="T8" fmla="*/ 0 60000 65536"/>
                  </a:gdLst>
                  <a:ahLst/>
                  <a:cxnLst>
                    <a:cxn ang="T6">
                      <a:pos x="T0" y="T1"/>
                    </a:cxn>
                    <a:cxn ang="T7">
                      <a:pos x="T2" y="T3"/>
                    </a:cxn>
                    <a:cxn ang="T8">
                      <a:pos x="T4" y="T5"/>
                    </a:cxn>
                  </a:cxnLst>
                  <a:rect l="0" t="0" r="r" b="b"/>
                  <a:pathLst>
                    <a:path w="18528" h="21600" fill="none" extrusionOk="0">
                      <a:moveTo>
                        <a:pt x="-1" y="33"/>
                      </a:moveTo>
                      <a:cubicBezTo>
                        <a:pt x="402" y="11"/>
                        <a:pt x="805" y="-1"/>
                        <a:pt x="1208" y="0"/>
                      </a:cubicBezTo>
                      <a:cubicBezTo>
                        <a:pt x="8030" y="0"/>
                        <a:pt x="14451" y="3223"/>
                        <a:pt x="18528" y="8693"/>
                      </a:cubicBezTo>
                    </a:path>
                    <a:path w="18528" h="21600" stroke="0" extrusionOk="0">
                      <a:moveTo>
                        <a:pt x="-1" y="33"/>
                      </a:moveTo>
                      <a:cubicBezTo>
                        <a:pt x="402" y="11"/>
                        <a:pt x="805" y="-1"/>
                        <a:pt x="1208" y="0"/>
                      </a:cubicBezTo>
                      <a:cubicBezTo>
                        <a:pt x="8030" y="0"/>
                        <a:pt x="14451" y="3223"/>
                        <a:pt x="18528" y="8693"/>
                      </a:cubicBezTo>
                      <a:lnTo>
                        <a:pt x="1208" y="21600"/>
                      </a:lnTo>
                      <a:lnTo>
                        <a:pt x="-1" y="33"/>
                      </a:lnTo>
                      <a:close/>
                    </a:path>
                  </a:pathLst>
                </a:cu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 name="Arc 19"/>
                <p:cNvSpPr>
                  <a:spLocks/>
                </p:cNvSpPr>
                <p:nvPr/>
              </p:nvSpPr>
              <p:spPr bwMode="auto">
                <a:xfrm rot="10800000" flipV="1">
                  <a:off x="1879" y="2496"/>
                  <a:ext cx="455" cy="455"/>
                </a:xfrm>
                <a:custGeom>
                  <a:avLst/>
                  <a:gdLst>
                    <a:gd name="T0" fmla="*/ 0 w 18528"/>
                    <a:gd name="T1" fmla="*/ 0 h 21600"/>
                    <a:gd name="T2" fmla="*/ 0 w 18528"/>
                    <a:gd name="T3" fmla="*/ 0 h 21600"/>
                    <a:gd name="T4" fmla="*/ 0 w 18528"/>
                    <a:gd name="T5" fmla="*/ 0 h 21600"/>
                    <a:gd name="T6" fmla="*/ 0 60000 65536"/>
                    <a:gd name="T7" fmla="*/ 0 60000 65536"/>
                    <a:gd name="T8" fmla="*/ 0 60000 65536"/>
                  </a:gdLst>
                  <a:ahLst/>
                  <a:cxnLst>
                    <a:cxn ang="T6">
                      <a:pos x="T0" y="T1"/>
                    </a:cxn>
                    <a:cxn ang="T7">
                      <a:pos x="T2" y="T3"/>
                    </a:cxn>
                    <a:cxn ang="T8">
                      <a:pos x="T4" y="T5"/>
                    </a:cxn>
                  </a:cxnLst>
                  <a:rect l="0" t="0" r="r" b="b"/>
                  <a:pathLst>
                    <a:path w="18528" h="21600" fill="none" extrusionOk="0">
                      <a:moveTo>
                        <a:pt x="-1" y="33"/>
                      </a:moveTo>
                      <a:cubicBezTo>
                        <a:pt x="402" y="11"/>
                        <a:pt x="805" y="-1"/>
                        <a:pt x="1208" y="0"/>
                      </a:cubicBezTo>
                      <a:cubicBezTo>
                        <a:pt x="8030" y="0"/>
                        <a:pt x="14451" y="3223"/>
                        <a:pt x="18528" y="8693"/>
                      </a:cubicBezTo>
                    </a:path>
                    <a:path w="18528" h="21600" stroke="0" extrusionOk="0">
                      <a:moveTo>
                        <a:pt x="-1" y="33"/>
                      </a:moveTo>
                      <a:cubicBezTo>
                        <a:pt x="402" y="11"/>
                        <a:pt x="805" y="-1"/>
                        <a:pt x="1208" y="0"/>
                      </a:cubicBezTo>
                      <a:cubicBezTo>
                        <a:pt x="8030" y="0"/>
                        <a:pt x="14451" y="3223"/>
                        <a:pt x="18528" y="8693"/>
                      </a:cubicBezTo>
                      <a:lnTo>
                        <a:pt x="1208" y="21600"/>
                      </a:lnTo>
                      <a:lnTo>
                        <a:pt x="-1" y="33"/>
                      </a:lnTo>
                      <a:close/>
                    </a:path>
                  </a:pathLst>
                </a:cu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5" name="Arc 20"/>
                <p:cNvSpPr>
                  <a:spLocks/>
                </p:cNvSpPr>
                <p:nvPr/>
              </p:nvSpPr>
              <p:spPr bwMode="auto">
                <a:xfrm rot="10800000" flipH="1" flipV="1">
                  <a:off x="3325" y="2496"/>
                  <a:ext cx="455" cy="455"/>
                </a:xfrm>
                <a:custGeom>
                  <a:avLst/>
                  <a:gdLst>
                    <a:gd name="T0" fmla="*/ 0 w 18528"/>
                    <a:gd name="T1" fmla="*/ 0 h 21600"/>
                    <a:gd name="T2" fmla="*/ 0 w 18528"/>
                    <a:gd name="T3" fmla="*/ 0 h 21600"/>
                    <a:gd name="T4" fmla="*/ 0 w 18528"/>
                    <a:gd name="T5" fmla="*/ 0 h 21600"/>
                    <a:gd name="T6" fmla="*/ 0 60000 65536"/>
                    <a:gd name="T7" fmla="*/ 0 60000 65536"/>
                    <a:gd name="T8" fmla="*/ 0 60000 65536"/>
                  </a:gdLst>
                  <a:ahLst/>
                  <a:cxnLst>
                    <a:cxn ang="T6">
                      <a:pos x="T0" y="T1"/>
                    </a:cxn>
                    <a:cxn ang="T7">
                      <a:pos x="T2" y="T3"/>
                    </a:cxn>
                    <a:cxn ang="T8">
                      <a:pos x="T4" y="T5"/>
                    </a:cxn>
                  </a:cxnLst>
                  <a:rect l="0" t="0" r="r" b="b"/>
                  <a:pathLst>
                    <a:path w="18528" h="21600" fill="none" extrusionOk="0">
                      <a:moveTo>
                        <a:pt x="-1" y="33"/>
                      </a:moveTo>
                      <a:cubicBezTo>
                        <a:pt x="402" y="11"/>
                        <a:pt x="805" y="-1"/>
                        <a:pt x="1208" y="0"/>
                      </a:cubicBezTo>
                      <a:cubicBezTo>
                        <a:pt x="8030" y="0"/>
                        <a:pt x="14451" y="3223"/>
                        <a:pt x="18528" y="8693"/>
                      </a:cubicBezTo>
                    </a:path>
                    <a:path w="18528" h="21600" stroke="0" extrusionOk="0">
                      <a:moveTo>
                        <a:pt x="-1" y="33"/>
                      </a:moveTo>
                      <a:cubicBezTo>
                        <a:pt x="402" y="11"/>
                        <a:pt x="805" y="-1"/>
                        <a:pt x="1208" y="0"/>
                      </a:cubicBezTo>
                      <a:cubicBezTo>
                        <a:pt x="8030" y="0"/>
                        <a:pt x="14451" y="3223"/>
                        <a:pt x="18528" y="8693"/>
                      </a:cubicBezTo>
                      <a:lnTo>
                        <a:pt x="1208" y="21600"/>
                      </a:lnTo>
                      <a:lnTo>
                        <a:pt x="-1" y="33"/>
                      </a:lnTo>
                      <a:close/>
                    </a:path>
                  </a:pathLst>
                </a:cu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 name="Arc 21"/>
                <p:cNvSpPr>
                  <a:spLocks/>
                </p:cNvSpPr>
                <p:nvPr/>
              </p:nvSpPr>
              <p:spPr bwMode="auto">
                <a:xfrm flipH="1" flipV="1">
                  <a:off x="4279" y="2904"/>
                  <a:ext cx="455" cy="455"/>
                </a:xfrm>
                <a:custGeom>
                  <a:avLst/>
                  <a:gdLst>
                    <a:gd name="T0" fmla="*/ 0 w 18528"/>
                    <a:gd name="T1" fmla="*/ 0 h 21600"/>
                    <a:gd name="T2" fmla="*/ 0 w 18528"/>
                    <a:gd name="T3" fmla="*/ 0 h 21600"/>
                    <a:gd name="T4" fmla="*/ 0 w 18528"/>
                    <a:gd name="T5" fmla="*/ 0 h 21600"/>
                    <a:gd name="T6" fmla="*/ 0 60000 65536"/>
                    <a:gd name="T7" fmla="*/ 0 60000 65536"/>
                    <a:gd name="T8" fmla="*/ 0 60000 65536"/>
                  </a:gdLst>
                  <a:ahLst/>
                  <a:cxnLst>
                    <a:cxn ang="T6">
                      <a:pos x="T0" y="T1"/>
                    </a:cxn>
                    <a:cxn ang="T7">
                      <a:pos x="T2" y="T3"/>
                    </a:cxn>
                    <a:cxn ang="T8">
                      <a:pos x="T4" y="T5"/>
                    </a:cxn>
                  </a:cxnLst>
                  <a:rect l="0" t="0" r="r" b="b"/>
                  <a:pathLst>
                    <a:path w="18528" h="21600" fill="none" extrusionOk="0">
                      <a:moveTo>
                        <a:pt x="-1" y="33"/>
                      </a:moveTo>
                      <a:cubicBezTo>
                        <a:pt x="402" y="11"/>
                        <a:pt x="805" y="-1"/>
                        <a:pt x="1208" y="0"/>
                      </a:cubicBezTo>
                      <a:cubicBezTo>
                        <a:pt x="8030" y="0"/>
                        <a:pt x="14451" y="3223"/>
                        <a:pt x="18528" y="8693"/>
                      </a:cubicBezTo>
                    </a:path>
                    <a:path w="18528" h="21600" stroke="0" extrusionOk="0">
                      <a:moveTo>
                        <a:pt x="-1" y="33"/>
                      </a:moveTo>
                      <a:cubicBezTo>
                        <a:pt x="402" y="11"/>
                        <a:pt x="805" y="-1"/>
                        <a:pt x="1208" y="0"/>
                      </a:cubicBezTo>
                      <a:cubicBezTo>
                        <a:pt x="8030" y="0"/>
                        <a:pt x="14451" y="3223"/>
                        <a:pt x="18528" y="8693"/>
                      </a:cubicBezTo>
                      <a:lnTo>
                        <a:pt x="1208" y="21600"/>
                      </a:lnTo>
                      <a:lnTo>
                        <a:pt x="-1" y="33"/>
                      </a:lnTo>
                      <a:close/>
                    </a:path>
                  </a:pathLst>
                </a:cu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7" name="Line 64"/>
                <p:cNvSpPr>
                  <a:spLocks noChangeShapeType="1"/>
                </p:cNvSpPr>
                <p:nvPr/>
              </p:nvSpPr>
              <p:spPr bwMode="auto">
                <a:xfrm>
                  <a:off x="5059" y="3359"/>
                  <a:ext cx="312" cy="0"/>
                </a:xfrm>
                <a:prstGeom prst="line">
                  <a:avLst/>
                </a:prstGeom>
                <a:noFill/>
                <a:ln w="19050">
                  <a:solidFill>
                    <a:srgbClr val="FF0000"/>
                  </a:solidFill>
                  <a:round/>
                  <a:headEnd type="stealth"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8" name="Group 68"/>
              <p:cNvGrpSpPr>
                <a:grpSpLocks/>
              </p:cNvGrpSpPr>
              <p:nvPr/>
            </p:nvGrpSpPr>
            <p:grpSpPr bwMode="auto">
              <a:xfrm>
                <a:off x="780" y="2241"/>
                <a:ext cx="3767" cy="762"/>
                <a:chOff x="804" y="2409"/>
                <a:chExt cx="3767" cy="762"/>
              </a:xfrm>
            </p:grpSpPr>
            <p:grpSp>
              <p:nvGrpSpPr>
                <p:cNvPr id="126" name="Group 53"/>
                <p:cNvGrpSpPr>
                  <a:grpSpLocks/>
                </p:cNvGrpSpPr>
                <p:nvPr/>
              </p:nvGrpSpPr>
              <p:grpSpPr bwMode="auto">
                <a:xfrm>
                  <a:off x="1624" y="2591"/>
                  <a:ext cx="182" cy="170"/>
                  <a:chOff x="1624" y="2591"/>
                  <a:chExt cx="182" cy="170"/>
                </a:xfrm>
              </p:grpSpPr>
              <p:sp>
                <p:nvSpPr>
                  <p:cNvPr id="134" name="Line 40"/>
                  <p:cNvSpPr>
                    <a:spLocks noChangeShapeType="1"/>
                  </p:cNvSpPr>
                  <p:nvPr/>
                </p:nvSpPr>
                <p:spPr bwMode="auto">
                  <a:xfrm rot="5400000" flipV="1">
                    <a:off x="1696" y="2581"/>
                    <a:ext cx="100" cy="120"/>
                  </a:xfrm>
                  <a:prstGeom prst="line">
                    <a:avLst/>
                  </a:prstGeom>
                  <a:noFill/>
                  <a:ln w="19050">
                    <a:solidFill>
                      <a:srgbClr val="009900"/>
                    </a:solidFill>
                    <a:round/>
                    <a:headEnd type="none"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5" name="Line 47"/>
                  <p:cNvSpPr>
                    <a:spLocks noChangeShapeType="1"/>
                  </p:cNvSpPr>
                  <p:nvPr/>
                </p:nvSpPr>
                <p:spPr bwMode="auto">
                  <a:xfrm rot="5400000" flipV="1">
                    <a:off x="1677" y="2604"/>
                    <a:ext cx="100" cy="120"/>
                  </a:xfrm>
                  <a:prstGeom prst="line">
                    <a:avLst/>
                  </a:prstGeom>
                  <a:noFill/>
                  <a:ln w="19050">
                    <a:solidFill>
                      <a:srgbClr val="009900"/>
                    </a:solidFill>
                    <a:round/>
                    <a:headEnd type="none"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 name="Line 48"/>
                  <p:cNvSpPr>
                    <a:spLocks noChangeShapeType="1"/>
                  </p:cNvSpPr>
                  <p:nvPr/>
                </p:nvSpPr>
                <p:spPr bwMode="auto">
                  <a:xfrm rot="5400000" flipV="1">
                    <a:off x="1658" y="2627"/>
                    <a:ext cx="100" cy="120"/>
                  </a:xfrm>
                  <a:prstGeom prst="line">
                    <a:avLst/>
                  </a:prstGeom>
                  <a:noFill/>
                  <a:ln w="19050">
                    <a:solidFill>
                      <a:srgbClr val="009900"/>
                    </a:solidFill>
                    <a:round/>
                    <a:headEnd type="none"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7" name="Line 49"/>
                  <p:cNvSpPr>
                    <a:spLocks noChangeShapeType="1"/>
                  </p:cNvSpPr>
                  <p:nvPr/>
                </p:nvSpPr>
                <p:spPr bwMode="auto">
                  <a:xfrm rot="5400000" flipV="1">
                    <a:off x="1634" y="2651"/>
                    <a:ext cx="100" cy="120"/>
                  </a:xfrm>
                  <a:prstGeom prst="line">
                    <a:avLst/>
                  </a:prstGeom>
                  <a:noFill/>
                  <a:ln w="19050">
                    <a:solidFill>
                      <a:srgbClr val="009900"/>
                    </a:solidFill>
                    <a:round/>
                    <a:headEnd type="none"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7" name="Group 54"/>
                <p:cNvGrpSpPr>
                  <a:grpSpLocks/>
                </p:cNvGrpSpPr>
                <p:nvPr/>
              </p:nvGrpSpPr>
              <p:grpSpPr bwMode="auto">
                <a:xfrm rot="-241508">
                  <a:off x="1573" y="3001"/>
                  <a:ext cx="182" cy="170"/>
                  <a:chOff x="1624" y="2591"/>
                  <a:chExt cx="182" cy="170"/>
                </a:xfrm>
              </p:grpSpPr>
              <p:sp>
                <p:nvSpPr>
                  <p:cNvPr id="130" name="Line 55"/>
                  <p:cNvSpPr>
                    <a:spLocks noChangeShapeType="1"/>
                  </p:cNvSpPr>
                  <p:nvPr/>
                </p:nvSpPr>
                <p:spPr bwMode="auto">
                  <a:xfrm rot="5400000" flipV="1">
                    <a:off x="1696" y="2581"/>
                    <a:ext cx="100" cy="120"/>
                  </a:xfrm>
                  <a:prstGeom prst="line">
                    <a:avLst/>
                  </a:prstGeom>
                  <a:noFill/>
                  <a:ln w="19050">
                    <a:solidFill>
                      <a:srgbClr val="009900"/>
                    </a:solidFill>
                    <a:round/>
                    <a:headEnd type="none"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1" name="Line 56"/>
                  <p:cNvSpPr>
                    <a:spLocks noChangeShapeType="1"/>
                  </p:cNvSpPr>
                  <p:nvPr/>
                </p:nvSpPr>
                <p:spPr bwMode="auto">
                  <a:xfrm rot="5400000" flipV="1">
                    <a:off x="1677" y="2604"/>
                    <a:ext cx="100" cy="120"/>
                  </a:xfrm>
                  <a:prstGeom prst="line">
                    <a:avLst/>
                  </a:prstGeom>
                  <a:noFill/>
                  <a:ln w="19050">
                    <a:solidFill>
                      <a:srgbClr val="009900"/>
                    </a:solidFill>
                    <a:round/>
                    <a:headEnd type="none"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 name="Line 57"/>
                  <p:cNvSpPr>
                    <a:spLocks noChangeShapeType="1"/>
                  </p:cNvSpPr>
                  <p:nvPr/>
                </p:nvSpPr>
                <p:spPr bwMode="auto">
                  <a:xfrm rot="5400000" flipV="1">
                    <a:off x="1658" y="2627"/>
                    <a:ext cx="100" cy="120"/>
                  </a:xfrm>
                  <a:prstGeom prst="line">
                    <a:avLst/>
                  </a:prstGeom>
                  <a:noFill/>
                  <a:ln w="19050">
                    <a:solidFill>
                      <a:srgbClr val="009900"/>
                    </a:solidFill>
                    <a:round/>
                    <a:headEnd type="none"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 name="Line 58"/>
                  <p:cNvSpPr>
                    <a:spLocks noChangeShapeType="1"/>
                  </p:cNvSpPr>
                  <p:nvPr/>
                </p:nvSpPr>
                <p:spPr bwMode="auto">
                  <a:xfrm rot="5400000" flipV="1">
                    <a:off x="1634" y="2651"/>
                    <a:ext cx="100" cy="120"/>
                  </a:xfrm>
                  <a:prstGeom prst="line">
                    <a:avLst/>
                  </a:prstGeom>
                  <a:noFill/>
                  <a:ln w="19050">
                    <a:solidFill>
                      <a:srgbClr val="009900"/>
                    </a:solidFill>
                    <a:round/>
                    <a:headEnd type="none"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8" name="Rectangle 63"/>
                <p:cNvSpPr>
                  <a:spLocks noChangeArrowheads="1"/>
                </p:cNvSpPr>
                <p:nvPr/>
              </p:nvSpPr>
              <p:spPr bwMode="auto">
                <a:xfrm>
                  <a:off x="4091" y="2597"/>
                  <a:ext cx="480" cy="164"/>
                </a:xfrm>
                <a:prstGeom prst="rect">
                  <a:avLst/>
                </a:prstGeom>
                <a:noFill/>
                <a:ln w="1905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Blip>
                      <a:blip r:embed="rId3"/>
                    </a:buBlip>
                    <a:defRPr>
                      <a:solidFill>
                        <a:schemeClr val="tx1"/>
                      </a:solidFill>
                      <a:latin typeface="Arial" charset="0"/>
                      <a:ea typeface="ＭＳ Ｐゴシック" pitchFamily="34" charset="-128"/>
                      <a:cs typeface="Arial" charset="0"/>
                    </a:defRPr>
                  </a:lvl1pPr>
                  <a:lvl2pPr marL="742950" indent="-285750">
                    <a:spcBef>
                      <a:spcPct val="20000"/>
                    </a:spcBef>
                    <a:buChar char="–"/>
                    <a:defRPr>
                      <a:solidFill>
                        <a:schemeClr val="tx1"/>
                      </a:solidFill>
                      <a:latin typeface="Arial" charset="0"/>
                      <a:ea typeface="ＭＳ Ｐゴシック" pitchFamily="34" charset="-128"/>
                      <a:cs typeface="Arial" charset="0"/>
                    </a:defRPr>
                  </a:lvl2pPr>
                  <a:lvl3pPr marL="1143000" indent="-228600">
                    <a:spcBef>
                      <a:spcPct val="20000"/>
                    </a:spcBef>
                    <a:buChar char="•"/>
                    <a:defRPr>
                      <a:solidFill>
                        <a:schemeClr val="tx1"/>
                      </a:solidFill>
                      <a:latin typeface="Arial" charset="0"/>
                      <a:ea typeface="ＭＳ Ｐゴシック" pitchFamily="34" charset="-128"/>
                      <a:cs typeface="Arial" charset="0"/>
                    </a:defRPr>
                  </a:lvl3pPr>
                  <a:lvl4pPr marL="1600200" indent="-228600">
                    <a:spcBef>
                      <a:spcPct val="20000"/>
                    </a:spcBef>
                    <a:buChar char="–"/>
                    <a:defRPr>
                      <a:solidFill>
                        <a:schemeClr val="tx1"/>
                      </a:solidFill>
                      <a:latin typeface="Arial" charset="0"/>
                      <a:ea typeface="ＭＳ Ｐゴシック" pitchFamily="34" charset="-128"/>
                      <a:cs typeface="Arial" charset="0"/>
                    </a:defRPr>
                  </a:lvl4pPr>
                  <a:lvl5pPr marL="2057400" indent="-228600">
                    <a:spcBef>
                      <a:spcPct val="20000"/>
                    </a:spcBef>
                    <a:buChar char="»"/>
                    <a:defRPr>
                      <a:solidFill>
                        <a:schemeClr val="tx1"/>
                      </a:solidFill>
                      <a:latin typeface="Arial" charset="0"/>
                      <a:ea typeface="ＭＳ Ｐゴシック"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9pPr>
                </a:lstStyle>
                <a:p>
                  <a:pPr algn="ctr">
                    <a:spcBef>
                      <a:spcPct val="0"/>
                    </a:spcBef>
                    <a:buFontTx/>
                    <a:buNone/>
                  </a:pPr>
                  <a:endParaRPr lang="en-US" altLang="en-US">
                    <a:latin typeface="Times" pitchFamily="18" charset="0"/>
                  </a:endParaRPr>
                </a:p>
              </p:txBody>
            </p:sp>
            <p:sp>
              <p:nvSpPr>
                <p:cNvPr id="129" name="Rectangle 65"/>
                <p:cNvSpPr>
                  <a:spLocks noChangeArrowheads="1"/>
                </p:cNvSpPr>
                <p:nvPr/>
              </p:nvSpPr>
              <p:spPr bwMode="auto">
                <a:xfrm>
                  <a:off x="804" y="2409"/>
                  <a:ext cx="480" cy="164"/>
                </a:xfrm>
                <a:prstGeom prst="rect">
                  <a:avLst/>
                </a:prstGeom>
                <a:noFill/>
                <a:ln w="1905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Blip>
                      <a:blip r:embed="rId3"/>
                    </a:buBlip>
                    <a:defRPr>
                      <a:solidFill>
                        <a:schemeClr val="tx1"/>
                      </a:solidFill>
                      <a:latin typeface="Arial" charset="0"/>
                      <a:ea typeface="ＭＳ Ｐゴシック" pitchFamily="34" charset="-128"/>
                      <a:cs typeface="Arial" charset="0"/>
                    </a:defRPr>
                  </a:lvl1pPr>
                  <a:lvl2pPr marL="742950" indent="-285750">
                    <a:spcBef>
                      <a:spcPct val="20000"/>
                    </a:spcBef>
                    <a:buChar char="–"/>
                    <a:defRPr>
                      <a:solidFill>
                        <a:schemeClr val="tx1"/>
                      </a:solidFill>
                      <a:latin typeface="Arial" charset="0"/>
                      <a:ea typeface="ＭＳ Ｐゴシック" pitchFamily="34" charset="-128"/>
                      <a:cs typeface="Arial" charset="0"/>
                    </a:defRPr>
                  </a:lvl2pPr>
                  <a:lvl3pPr marL="1143000" indent="-228600">
                    <a:spcBef>
                      <a:spcPct val="20000"/>
                    </a:spcBef>
                    <a:buChar char="•"/>
                    <a:defRPr>
                      <a:solidFill>
                        <a:schemeClr val="tx1"/>
                      </a:solidFill>
                      <a:latin typeface="Arial" charset="0"/>
                      <a:ea typeface="ＭＳ Ｐゴシック" pitchFamily="34" charset="-128"/>
                      <a:cs typeface="Arial" charset="0"/>
                    </a:defRPr>
                  </a:lvl3pPr>
                  <a:lvl4pPr marL="1600200" indent="-228600">
                    <a:spcBef>
                      <a:spcPct val="20000"/>
                    </a:spcBef>
                    <a:buChar char="–"/>
                    <a:defRPr>
                      <a:solidFill>
                        <a:schemeClr val="tx1"/>
                      </a:solidFill>
                      <a:latin typeface="Arial" charset="0"/>
                      <a:ea typeface="ＭＳ Ｐゴシック" pitchFamily="34" charset="-128"/>
                      <a:cs typeface="Arial" charset="0"/>
                    </a:defRPr>
                  </a:lvl4pPr>
                  <a:lvl5pPr marL="2057400" indent="-228600">
                    <a:spcBef>
                      <a:spcPct val="20000"/>
                    </a:spcBef>
                    <a:buChar char="»"/>
                    <a:defRPr>
                      <a:solidFill>
                        <a:schemeClr val="tx1"/>
                      </a:solidFill>
                      <a:latin typeface="Arial" charset="0"/>
                      <a:ea typeface="ＭＳ Ｐゴシック"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9pPr>
                </a:lstStyle>
                <a:p>
                  <a:pPr algn="ctr">
                    <a:spcBef>
                      <a:spcPct val="0"/>
                    </a:spcBef>
                    <a:buFontTx/>
                    <a:buNone/>
                  </a:pPr>
                  <a:endParaRPr lang="en-US" altLang="en-US">
                    <a:latin typeface="Times" pitchFamily="18" charset="0"/>
                  </a:endParaRPr>
                </a:p>
              </p:txBody>
            </p:sp>
          </p:grpSp>
          <p:sp>
            <p:nvSpPr>
              <p:cNvPr id="119" name="Text Box 72"/>
              <p:cNvSpPr txBox="1">
                <a:spLocks noChangeArrowheads="1"/>
              </p:cNvSpPr>
              <p:nvPr/>
            </p:nvSpPr>
            <p:spPr bwMode="auto">
              <a:xfrm>
                <a:off x="1332" y="2023"/>
                <a:ext cx="469" cy="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Blip>
                    <a:blip r:embed="rId3"/>
                  </a:buBlip>
                  <a:defRPr>
                    <a:solidFill>
                      <a:schemeClr val="tx1"/>
                    </a:solidFill>
                    <a:latin typeface="Arial" charset="0"/>
                    <a:ea typeface="ＭＳ Ｐゴシック" pitchFamily="34" charset="-128"/>
                    <a:cs typeface="Arial" charset="0"/>
                  </a:defRPr>
                </a:lvl1pPr>
                <a:lvl2pPr marL="742950" indent="-285750">
                  <a:spcBef>
                    <a:spcPct val="20000"/>
                  </a:spcBef>
                  <a:buChar char="–"/>
                  <a:defRPr>
                    <a:solidFill>
                      <a:schemeClr val="tx1"/>
                    </a:solidFill>
                    <a:latin typeface="Arial" charset="0"/>
                    <a:ea typeface="ＭＳ Ｐゴシック" pitchFamily="34" charset="-128"/>
                    <a:cs typeface="Arial" charset="0"/>
                  </a:defRPr>
                </a:lvl2pPr>
                <a:lvl3pPr marL="1143000" indent="-228600">
                  <a:spcBef>
                    <a:spcPct val="20000"/>
                  </a:spcBef>
                  <a:buChar char="•"/>
                  <a:defRPr>
                    <a:solidFill>
                      <a:schemeClr val="tx1"/>
                    </a:solidFill>
                    <a:latin typeface="Arial" charset="0"/>
                    <a:ea typeface="ＭＳ Ｐゴシック" pitchFamily="34" charset="-128"/>
                    <a:cs typeface="Arial" charset="0"/>
                  </a:defRPr>
                </a:lvl3pPr>
                <a:lvl4pPr marL="1600200" indent="-228600">
                  <a:spcBef>
                    <a:spcPct val="20000"/>
                  </a:spcBef>
                  <a:buChar char="–"/>
                  <a:defRPr>
                    <a:solidFill>
                      <a:schemeClr val="tx1"/>
                    </a:solidFill>
                    <a:latin typeface="Arial" charset="0"/>
                    <a:ea typeface="ＭＳ Ｐゴシック" pitchFamily="34" charset="-128"/>
                    <a:cs typeface="Arial" charset="0"/>
                  </a:defRPr>
                </a:lvl4pPr>
                <a:lvl5pPr marL="2057400" indent="-228600">
                  <a:spcBef>
                    <a:spcPct val="20000"/>
                  </a:spcBef>
                  <a:buChar char="»"/>
                  <a:defRPr>
                    <a:solidFill>
                      <a:schemeClr val="tx1"/>
                    </a:solidFill>
                    <a:latin typeface="Arial" charset="0"/>
                    <a:ea typeface="ＭＳ Ｐゴシック"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9pPr>
              </a:lstStyle>
              <a:p>
                <a:pPr>
                  <a:spcBef>
                    <a:spcPct val="0"/>
                  </a:spcBef>
                  <a:buFontTx/>
                  <a:buNone/>
                </a:pPr>
                <a:r>
                  <a:rPr lang="en-US" altLang="en-US" sz="1100" dirty="0" smtClean="0">
                    <a:latin typeface="Times" pitchFamily="18" charset="0"/>
                    <a:sym typeface="Symbol"/>
                  </a:rPr>
                  <a:t></a:t>
                </a:r>
                <a:r>
                  <a:rPr lang="en-US" altLang="en-US" sz="1100" baseline="-25000" dirty="0" smtClean="0">
                    <a:latin typeface="Times" pitchFamily="18" charset="0"/>
                    <a:sym typeface="Symbol" pitchFamily="18" charset="2"/>
                  </a:rPr>
                  <a:t>c</a:t>
                </a:r>
                <a:endParaRPr lang="en-US" altLang="en-US" sz="1100" dirty="0">
                  <a:latin typeface="Times" pitchFamily="18" charset="0"/>
                  <a:sym typeface="Symbol" pitchFamily="18" charset="2"/>
                </a:endParaRPr>
              </a:p>
            </p:txBody>
          </p:sp>
          <p:sp>
            <p:nvSpPr>
              <p:cNvPr id="120" name="Text Box 73"/>
              <p:cNvSpPr txBox="1">
                <a:spLocks noChangeArrowheads="1"/>
              </p:cNvSpPr>
              <p:nvPr/>
            </p:nvSpPr>
            <p:spPr bwMode="auto">
              <a:xfrm>
                <a:off x="1480" y="1756"/>
                <a:ext cx="2167" cy="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Blip>
                    <a:blip r:embed="rId3"/>
                  </a:buBlip>
                  <a:defRPr>
                    <a:solidFill>
                      <a:schemeClr val="tx1"/>
                    </a:solidFill>
                    <a:latin typeface="Arial" charset="0"/>
                    <a:ea typeface="ＭＳ Ｐゴシック" pitchFamily="34" charset="-128"/>
                    <a:cs typeface="Arial" charset="0"/>
                  </a:defRPr>
                </a:lvl1pPr>
                <a:lvl2pPr marL="742950" indent="-285750">
                  <a:spcBef>
                    <a:spcPct val="20000"/>
                  </a:spcBef>
                  <a:buChar char="–"/>
                  <a:defRPr>
                    <a:solidFill>
                      <a:schemeClr val="tx1"/>
                    </a:solidFill>
                    <a:latin typeface="Arial" charset="0"/>
                    <a:ea typeface="ＭＳ Ｐゴシック" pitchFamily="34" charset="-128"/>
                    <a:cs typeface="Arial" charset="0"/>
                  </a:defRPr>
                </a:lvl2pPr>
                <a:lvl3pPr marL="1143000" indent="-228600">
                  <a:spcBef>
                    <a:spcPct val="20000"/>
                  </a:spcBef>
                  <a:buChar char="•"/>
                  <a:defRPr>
                    <a:solidFill>
                      <a:schemeClr val="tx1"/>
                    </a:solidFill>
                    <a:latin typeface="Arial" charset="0"/>
                    <a:ea typeface="ＭＳ Ｐゴシック" pitchFamily="34" charset="-128"/>
                    <a:cs typeface="Arial" charset="0"/>
                  </a:defRPr>
                </a:lvl3pPr>
                <a:lvl4pPr marL="1600200" indent="-228600">
                  <a:spcBef>
                    <a:spcPct val="20000"/>
                  </a:spcBef>
                  <a:buChar char="–"/>
                  <a:defRPr>
                    <a:solidFill>
                      <a:schemeClr val="tx1"/>
                    </a:solidFill>
                    <a:latin typeface="Arial" charset="0"/>
                    <a:ea typeface="ＭＳ Ｐゴシック" pitchFamily="34" charset="-128"/>
                    <a:cs typeface="Arial" charset="0"/>
                  </a:defRPr>
                </a:lvl4pPr>
                <a:lvl5pPr marL="2057400" indent="-228600">
                  <a:spcBef>
                    <a:spcPct val="20000"/>
                  </a:spcBef>
                  <a:buChar char="»"/>
                  <a:defRPr>
                    <a:solidFill>
                      <a:schemeClr val="tx1"/>
                    </a:solidFill>
                    <a:latin typeface="Arial" charset="0"/>
                    <a:ea typeface="ＭＳ Ｐゴシック"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9pPr>
              </a:lstStyle>
              <a:p>
                <a:pPr algn="ctr">
                  <a:spcBef>
                    <a:spcPct val="0"/>
                  </a:spcBef>
                  <a:buFontTx/>
                  <a:buNone/>
                </a:pPr>
                <a:r>
                  <a:rPr lang="en-US" altLang="en-US" sz="1200" dirty="0">
                    <a:latin typeface="Arial Narrow" pitchFamily="34" charset="0"/>
                    <a:sym typeface="Symbol" pitchFamily="18" charset="2"/>
                  </a:rPr>
                  <a:t>Laser + </a:t>
                </a:r>
                <a:r>
                  <a:rPr lang="en-US" altLang="en-US" sz="1200" dirty="0" err="1">
                    <a:latin typeface="Arial Narrow" pitchFamily="34" charset="0"/>
                    <a:sym typeface="Symbol" pitchFamily="18" charset="2"/>
                  </a:rPr>
                  <a:t>Fabry</a:t>
                </a:r>
                <a:r>
                  <a:rPr lang="en-US" altLang="en-US" sz="1200" dirty="0">
                    <a:latin typeface="Arial Narrow" pitchFamily="34" charset="0"/>
                    <a:sym typeface="Symbol" pitchFamily="18" charset="2"/>
                  </a:rPr>
                  <a:t> Perot cavity</a:t>
                </a:r>
              </a:p>
            </p:txBody>
          </p:sp>
          <p:sp>
            <p:nvSpPr>
              <p:cNvPr id="121" name="Text Box 74"/>
              <p:cNvSpPr txBox="1">
                <a:spLocks noChangeArrowheads="1"/>
              </p:cNvSpPr>
              <p:nvPr/>
            </p:nvSpPr>
            <p:spPr bwMode="auto">
              <a:xfrm>
                <a:off x="4760" y="2859"/>
                <a:ext cx="828" cy="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Blip>
                    <a:blip r:embed="rId3"/>
                  </a:buBlip>
                  <a:defRPr>
                    <a:solidFill>
                      <a:schemeClr val="tx1"/>
                    </a:solidFill>
                    <a:latin typeface="Arial" charset="0"/>
                    <a:ea typeface="ＭＳ Ｐゴシック" pitchFamily="34" charset="-128"/>
                    <a:cs typeface="Arial" charset="0"/>
                  </a:defRPr>
                </a:lvl1pPr>
                <a:lvl2pPr marL="742950" indent="-285750">
                  <a:spcBef>
                    <a:spcPct val="20000"/>
                  </a:spcBef>
                  <a:buChar char="–"/>
                  <a:defRPr>
                    <a:solidFill>
                      <a:schemeClr val="tx1"/>
                    </a:solidFill>
                    <a:latin typeface="Arial" charset="0"/>
                    <a:ea typeface="ＭＳ Ｐゴシック" pitchFamily="34" charset="-128"/>
                    <a:cs typeface="Arial" charset="0"/>
                  </a:defRPr>
                </a:lvl2pPr>
                <a:lvl3pPr marL="1143000" indent="-228600">
                  <a:spcBef>
                    <a:spcPct val="20000"/>
                  </a:spcBef>
                  <a:buChar char="•"/>
                  <a:defRPr>
                    <a:solidFill>
                      <a:schemeClr val="tx1"/>
                    </a:solidFill>
                    <a:latin typeface="Arial" charset="0"/>
                    <a:ea typeface="ＭＳ Ｐゴシック" pitchFamily="34" charset="-128"/>
                    <a:cs typeface="Arial" charset="0"/>
                  </a:defRPr>
                </a:lvl3pPr>
                <a:lvl4pPr marL="1600200" indent="-228600">
                  <a:spcBef>
                    <a:spcPct val="20000"/>
                  </a:spcBef>
                  <a:buChar char="–"/>
                  <a:defRPr>
                    <a:solidFill>
                      <a:schemeClr val="tx1"/>
                    </a:solidFill>
                    <a:latin typeface="Arial" charset="0"/>
                    <a:ea typeface="ＭＳ Ｐゴシック" pitchFamily="34" charset="-128"/>
                    <a:cs typeface="Arial" charset="0"/>
                  </a:defRPr>
                </a:lvl4pPr>
                <a:lvl5pPr marL="2057400" indent="-228600">
                  <a:spcBef>
                    <a:spcPct val="20000"/>
                  </a:spcBef>
                  <a:buChar char="»"/>
                  <a:defRPr>
                    <a:solidFill>
                      <a:schemeClr val="tx1"/>
                    </a:solidFill>
                    <a:latin typeface="Arial" charset="0"/>
                    <a:ea typeface="ＭＳ Ｐゴシック"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9pPr>
              </a:lstStyle>
              <a:p>
                <a:pPr algn="ctr">
                  <a:spcBef>
                    <a:spcPct val="0"/>
                  </a:spcBef>
                  <a:buFontTx/>
                  <a:buNone/>
                </a:pPr>
                <a:r>
                  <a:rPr lang="en-US" altLang="en-US" sz="1200">
                    <a:latin typeface="Arial Narrow" pitchFamily="34" charset="0"/>
                    <a:sym typeface="Symbol" pitchFamily="18" charset="2"/>
                  </a:rPr>
                  <a:t>e</a:t>
                </a:r>
                <a:r>
                  <a:rPr lang="en-US" altLang="en-US" sz="1200" baseline="30000">
                    <a:latin typeface="Arial Narrow" pitchFamily="34" charset="0"/>
                    <a:sym typeface="Symbol" pitchFamily="18" charset="2"/>
                  </a:rPr>
                  <a:t>-</a:t>
                </a:r>
                <a:r>
                  <a:rPr lang="en-US" altLang="en-US" sz="1200">
                    <a:latin typeface="Arial Narrow" pitchFamily="34" charset="0"/>
                    <a:sym typeface="Symbol" pitchFamily="18" charset="2"/>
                  </a:rPr>
                  <a:t> beam</a:t>
                </a:r>
              </a:p>
            </p:txBody>
          </p:sp>
          <p:sp>
            <p:nvSpPr>
              <p:cNvPr id="122" name="Text Box 75"/>
              <p:cNvSpPr txBox="1">
                <a:spLocks noChangeArrowheads="1"/>
              </p:cNvSpPr>
              <p:nvPr/>
            </p:nvSpPr>
            <p:spPr bwMode="auto">
              <a:xfrm>
                <a:off x="4001" y="1864"/>
                <a:ext cx="1851" cy="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Blip>
                    <a:blip r:embed="rId3"/>
                  </a:buBlip>
                  <a:defRPr>
                    <a:solidFill>
                      <a:schemeClr val="tx1"/>
                    </a:solidFill>
                    <a:latin typeface="Arial" charset="0"/>
                    <a:ea typeface="ＭＳ Ｐゴシック" pitchFamily="34" charset="-128"/>
                    <a:cs typeface="Arial" charset="0"/>
                  </a:defRPr>
                </a:lvl1pPr>
                <a:lvl2pPr marL="742950" indent="-285750">
                  <a:spcBef>
                    <a:spcPct val="20000"/>
                  </a:spcBef>
                  <a:buChar char="–"/>
                  <a:defRPr>
                    <a:solidFill>
                      <a:schemeClr val="tx1"/>
                    </a:solidFill>
                    <a:latin typeface="Arial" charset="0"/>
                    <a:ea typeface="ＭＳ Ｐゴシック" pitchFamily="34" charset="-128"/>
                    <a:cs typeface="Arial" charset="0"/>
                  </a:defRPr>
                </a:lvl2pPr>
                <a:lvl3pPr marL="1143000" indent="-228600">
                  <a:spcBef>
                    <a:spcPct val="20000"/>
                  </a:spcBef>
                  <a:buChar char="•"/>
                  <a:defRPr>
                    <a:solidFill>
                      <a:schemeClr val="tx1"/>
                    </a:solidFill>
                    <a:latin typeface="Arial" charset="0"/>
                    <a:ea typeface="ＭＳ Ｐゴシック" pitchFamily="34" charset="-128"/>
                    <a:cs typeface="Arial" charset="0"/>
                  </a:defRPr>
                </a:lvl3pPr>
                <a:lvl4pPr marL="1600200" indent="-228600">
                  <a:spcBef>
                    <a:spcPct val="20000"/>
                  </a:spcBef>
                  <a:buChar char="–"/>
                  <a:defRPr>
                    <a:solidFill>
                      <a:schemeClr val="tx1"/>
                    </a:solidFill>
                    <a:latin typeface="Arial" charset="0"/>
                    <a:ea typeface="ＭＳ Ｐゴシック" pitchFamily="34" charset="-128"/>
                    <a:cs typeface="Arial" charset="0"/>
                  </a:defRPr>
                </a:lvl4pPr>
                <a:lvl5pPr marL="2057400" indent="-228600">
                  <a:spcBef>
                    <a:spcPct val="20000"/>
                  </a:spcBef>
                  <a:buChar char="»"/>
                  <a:defRPr>
                    <a:solidFill>
                      <a:schemeClr val="tx1"/>
                    </a:solidFill>
                    <a:latin typeface="Arial" charset="0"/>
                    <a:ea typeface="ＭＳ Ｐゴシック"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9pPr>
              </a:lstStyle>
              <a:p>
                <a:pPr>
                  <a:buNone/>
                </a:pPr>
                <a:r>
                  <a:rPr lang="en-US" altLang="en-US" sz="1200" dirty="0">
                    <a:latin typeface="Arial Narrow" pitchFamily="34" charset="0"/>
                    <a:sym typeface="Symbol" pitchFamily="18" charset="2"/>
                  </a:rPr>
                  <a:t>Low-Q</a:t>
                </a:r>
                <a:r>
                  <a:rPr lang="en-US" altLang="en-US" sz="1200" baseline="30000" dirty="0">
                    <a:latin typeface="Arial Narrow" pitchFamily="34" charset="0"/>
                    <a:sym typeface="Symbol" pitchFamily="18" charset="2"/>
                  </a:rPr>
                  <a:t>2</a:t>
                </a:r>
                <a:r>
                  <a:rPr lang="en-US" altLang="en-US" sz="1200" dirty="0">
                    <a:latin typeface="Arial Narrow" pitchFamily="34" charset="0"/>
                    <a:sym typeface="Symbol" pitchFamily="18" charset="2"/>
                  </a:rPr>
                  <a:t> tagger for </a:t>
                </a:r>
                <a:endParaRPr lang="en-US" altLang="en-US" sz="1200" dirty="0" smtClean="0">
                  <a:latin typeface="Arial Narrow" pitchFamily="34" charset="0"/>
                  <a:sym typeface="Symbol" pitchFamily="18" charset="2"/>
                </a:endParaRPr>
              </a:p>
              <a:p>
                <a:pPr>
                  <a:buNone/>
                </a:pPr>
                <a:r>
                  <a:rPr lang="en-US" altLang="en-US" sz="1200" dirty="0" smtClean="0">
                    <a:latin typeface="Arial Narrow" pitchFamily="34" charset="0"/>
                    <a:sym typeface="Symbol" pitchFamily="18" charset="2"/>
                  </a:rPr>
                  <a:t>low-energy </a:t>
                </a:r>
                <a:r>
                  <a:rPr lang="en-US" altLang="en-US" sz="1200" dirty="0">
                    <a:latin typeface="Arial Narrow" pitchFamily="34" charset="0"/>
                    <a:sym typeface="Symbol" pitchFamily="18" charset="2"/>
                  </a:rPr>
                  <a:t>electrons</a:t>
                </a:r>
              </a:p>
            </p:txBody>
          </p:sp>
          <p:sp>
            <p:nvSpPr>
              <p:cNvPr id="123" name="Text Box 76"/>
              <p:cNvSpPr txBox="1">
                <a:spLocks noChangeArrowheads="1"/>
              </p:cNvSpPr>
              <p:nvPr/>
            </p:nvSpPr>
            <p:spPr bwMode="auto">
              <a:xfrm>
                <a:off x="-395" y="2382"/>
                <a:ext cx="2124" cy="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Blip>
                    <a:blip r:embed="rId3"/>
                  </a:buBlip>
                  <a:defRPr>
                    <a:solidFill>
                      <a:schemeClr val="tx1"/>
                    </a:solidFill>
                    <a:latin typeface="Arial" charset="0"/>
                    <a:ea typeface="ＭＳ Ｐゴシック" pitchFamily="34" charset="-128"/>
                    <a:cs typeface="Arial" charset="0"/>
                  </a:defRPr>
                </a:lvl1pPr>
                <a:lvl2pPr marL="742950" indent="-285750">
                  <a:spcBef>
                    <a:spcPct val="20000"/>
                  </a:spcBef>
                  <a:buChar char="–"/>
                  <a:defRPr>
                    <a:solidFill>
                      <a:schemeClr val="tx1"/>
                    </a:solidFill>
                    <a:latin typeface="Arial" charset="0"/>
                    <a:ea typeface="ＭＳ Ｐゴシック" pitchFamily="34" charset="-128"/>
                    <a:cs typeface="Arial" charset="0"/>
                  </a:defRPr>
                </a:lvl2pPr>
                <a:lvl3pPr marL="1143000" indent="-228600">
                  <a:spcBef>
                    <a:spcPct val="20000"/>
                  </a:spcBef>
                  <a:buChar char="•"/>
                  <a:defRPr>
                    <a:solidFill>
                      <a:schemeClr val="tx1"/>
                    </a:solidFill>
                    <a:latin typeface="Arial" charset="0"/>
                    <a:ea typeface="ＭＳ Ｐゴシック" pitchFamily="34" charset="-128"/>
                    <a:cs typeface="Arial" charset="0"/>
                  </a:defRPr>
                </a:lvl3pPr>
                <a:lvl4pPr marL="1600200" indent="-228600">
                  <a:spcBef>
                    <a:spcPct val="20000"/>
                  </a:spcBef>
                  <a:buChar char="–"/>
                  <a:defRPr>
                    <a:solidFill>
                      <a:schemeClr val="tx1"/>
                    </a:solidFill>
                    <a:latin typeface="Arial" charset="0"/>
                    <a:ea typeface="ＭＳ Ｐゴシック" pitchFamily="34" charset="-128"/>
                    <a:cs typeface="Arial" charset="0"/>
                  </a:defRPr>
                </a:lvl4pPr>
                <a:lvl5pPr marL="2057400" indent="-228600">
                  <a:spcBef>
                    <a:spcPct val="20000"/>
                  </a:spcBef>
                  <a:buChar char="»"/>
                  <a:defRPr>
                    <a:solidFill>
                      <a:schemeClr val="tx1"/>
                    </a:solidFill>
                    <a:latin typeface="Arial" charset="0"/>
                    <a:ea typeface="ＭＳ Ｐゴシック"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9pPr>
              </a:lstStyle>
              <a:p>
                <a:pPr>
                  <a:buNone/>
                </a:pPr>
                <a:r>
                  <a:rPr lang="en-US" altLang="en-US" sz="1200" dirty="0">
                    <a:latin typeface="Arial Narrow" pitchFamily="34" charset="0"/>
                    <a:sym typeface="Symbol" pitchFamily="18" charset="2"/>
                  </a:rPr>
                  <a:t>Low-Q</a:t>
                </a:r>
                <a:r>
                  <a:rPr lang="en-US" altLang="en-US" sz="1200" baseline="30000" dirty="0">
                    <a:latin typeface="Arial Narrow" pitchFamily="34" charset="0"/>
                    <a:sym typeface="Symbol" pitchFamily="18" charset="2"/>
                  </a:rPr>
                  <a:t>2</a:t>
                </a:r>
                <a:r>
                  <a:rPr lang="en-US" altLang="en-US" sz="1200" dirty="0">
                    <a:latin typeface="Arial Narrow" pitchFamily="34" charset="0"/>
                    <a:sym typeface="Symbol" pitchFamily="18" charset="2"/>
                  </a:rPr>
                  <a:t> tagger </a:t>
                </a:r>
                <a:r>
                  <a:rPr lang="en-US" altLang="en-US" sz="1200" dirty="0" smtClean="0">
                    <a:latin typeface="Arial Narrow" pitchFamily="34" charset="0"/>
                    <a:sym typeface="Symbol" pitchFamily="18" charset="2"/>
                  </a:rPr>
                  <a:t>for high-energy </a:t>
                </a:r>
                <a:r>
                  <a:rPr lang="en-US" altLang="en-US" sz="1200" dirty="0">
                    <a:latin typeface="Arial Narrow" pitchFamily="34" charset="0"/>
                    <a:sym typeface="Symbol" pitchFamily="18" charset="2"/>
                  </a:rPr>
                  <a:t>electrons</a:t>
                </a:r>
              </a:p>
            </p:txBody>
          </p:sp>
          <p:sp>
            <p:nvSpPr>
              <p:cNvPr id="124" name="Text Box 77"/>
              <p:cNvSpPr txBox="1">
                <a:spLocks noChangeArrowheads="1"/>
              </p:cNvSpPr>
              <p:nvPr/>
            </p:nvSpPr>
            <p:spPr bwMode="auto">
              <a:xfrm>
                <a:off x="1729" y="2818"/>
                <a:ext cx="1458"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Blip>
                    <a:blip r:embed="rId3"/>
                  </a:buBlip>
                  <a:defRPr>
                    <a:solidFill>
                      <a:schemeClr val="tx1"/>
                    </a:solidFill>
                    <a:latin typeface="Arial" charset="0"/>
                    <a:ea typeface="ＭＳ Ｐゴシック" pitchFamily="34" charset="-128"/>
                    <a:cs typeface="Arial" charset="0"/>
                  </a:defRPr>
                </a:lvl1pPr>
                <a:lvl2pPr marL="742950" indent="-285750">
                  <a:spcBef>
                    <a:spcPct val="20000"/>
                  </a:spcBef>
                  <a:buChar char="–"/>
                  <a:defRPr>
                    <a:solidFill>
                      <a:schemeClr val="tx1"/>
                    </a:solidFill>
                    <a:latin typeface="Arial" charset="0"/>
                    <a:ea typeface="ＭＳ Ｐゴシック" pitchFamily="34" charset="-128"/>
                    <a:cs typeface="Arial" charset="0"/>
                  </a:defRPr>
                </a:lvl2pPr>
                <a:lvl3pPr marL="1143000" indent="-228600">
                  <a:spcBef>
                    <a:spcPct val="20000"/>
                  </a:spcBef>
                  <a:buChar char="•"/>
                  <a:defRPr>
                    <a:solidFill>
                      <a:schemeClr val="tx1"/>
                    </a:solidFill>
                    <a:latin typeface="Arial" charset="0"/>
                    <a:ea typeface="ＭＳ Ｐゴシック" pitchFamily="34" charset="-128"/>
                    <a:cs typeface="Arial" charset="0"/>
                  </a:defRPr>
                </a:lvl3pPr>
                <a:lvl4pPr marL="1600200" indent="-228600">
                  <a:spcBef>
                    <a:spcPct val="20000"/>
                  </a:spcBef>
                  <a:buChar char="–"/>
                  <a:defRPr>
                    <a:solidFill>
                      <a:schemeClr val="tx1"/>
                    </a:solidFill>
                    <a:latin typeface="Arial" charset="0"/>
                    <a:ea typeface="ＭＳ Ｐゴシック" pitchFamily="34" charset="-128"/>
                    <a:cs typeface="Arial" charset="0"/>
                  </a:defRPr>
                </a:lvl4pPr>
                <a:lvl5pPr marL="2057400" indent="-228600">
                  <a:spcBef>
                    <a:spcPct val="20000"/>
                  </a:spcBef>
                  <a:buChar char="»"/>
                  <a:defRPr>
                    <a:solidFill>
                      <a:schemeClr val="tx1"/>
                    </a:solidFill>
                    <a:latin typeface="Arial" charset="0"/>
                    <a:ea typeface="ＭＳ Ｐゴシック"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9pPr>
              </a:lstStyle>
              <a:p>
                <a:pPr>
                  <a:spcBef>
                    <a:spcPct val="0"/>
                  </a:spcBef>
                  <a:buFontTx/>
                  <a:buNone/>
                </a:pPr>
                <a:r>
                  <a:rPr lang="en-US" altLang="en-US" sz="1200">
                    <a:latin typeface="Arial Narrow" pitchFamily="34" charset="0"/>
                    <a:sym typeface="Symbol" pitchFamily="18" charset="2"/>
                  </a:rPr>
                  <a:t>Electron</a:t>
                </a:r>
              </a:p>
              <a:p>
                <a:pPr>
                  <a:spcBef>
                    <a:spcPct val="0"/>
                  </a:spcBef>
                  <a:buFontTx/>
                  <a:buNone/>
                </a:pPr>
                <a:r>
                  <a:rPr lang="en-US" altLang="en-US" sz="1200">
                    <a:latin typeface="Arial Narrow" pitchFamily="34" charset="0"/>
                    <a:sym typeface="Symbol" pitchFamily="18" charset="2"/>
                  </a:rPr>
                  <a:t>tracking detector</a:t>
                </a:r>
              </a:p>
            </p:txBody>
          </p:sp>
          <p:sp>
            <p:nvSpPr>
              <p:cNvPr id="125" name="Text Box 78"/>
              <p:cNvSpPr txBox="1">
                <a:spLocks noChangeArrowheads="1"/>
              </p:cNvSpPr>
              <p:nvPr/>
            </p:nvSpPr>
            <p:spPr bwMode="auto">
              <a:xfrm>
                <a:off x="89" y="1759"/>
                <a:ext cx="1426" cy="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Blip>
                    <a:blip r:embed="rId3"/>
                  </a:buBlip>
                  <a:defRPr>
                    <a:solidFill>
                      <a:schemeClr val="tx1"/>
                    </a:solidFill>
                    <a:latin typeface="Arial" charset="0"/>
                    <a:ea typeface="ＭＳ Ｐゴシック" pitchFamily="34" charset="-128"/>
                    <a:cs typeface="Arial" charset="0"/>
                  </a:defRPr>
                </a:lvl1pPr>
                <a:lvl2pPr marL="742950" indent="-285750">
                  <a:spcBef>
                    <a:spcPct val="20000"/>
                  </a:spcBef>
                  <a:buChar char="–"/>
                  <a:defRPr>
                    <a:solidFill>
                      <a:schemeClr val="tx1"/>
                    </a:solidFill>
                    <a:latin typeface="Arial" charset="0"/>
                    <a:ea typeface="ＭＳ Ｐゴシック" pitchFamily="34" charset="-128"/>
                    <a:cs typeface="Arial" charset="0"/>
                  </a:defRPr>
                </a:lvl2pPr>
                <a:lvl3pPr marL="1143000" indent="-228600">
                  <a:spcBef>
                    <a:spcPct val="20000"/>
                  </a:spcBef>
                  <a:buChar char="•"/>
                  <a:defRPr>
                    <a:solidFill>
                      <a:schemeClr val="tx1"/>
                    </a:solidFill>
                    <a:latin typeface="Arial" charset="0"/>
                    <a:ea typeface="ＭＳ Ｐゴシック" pitchFamily="34" charset="-128"/>
                    <a:cs typeface="Arial" charset="0"/>
                  </a:defRPr>
                </a:lvl3pPr>
                <a:lvl4pPr marL="1600200" indent="-228600">
                  <a:spcBef>
                    <a:spcPct val="20000"/>
                  </a:spcBef>
                  <a:buChar char="–"/>
                  <a:defRPr>
                    <a:solidFill>
                      <a:schemeClr val="tx1"/>
                    </a:solidFill>
                    <a:latin typeface="Arial" charset="0"/>
                    <a:ea typeface="ＭＳ Ｐゴシック" pitchFamily="34" charset="-128"/>
                    <a:cs typeface="Arial" charset="0"/>
                  </a:defRPr>
                </a:lvl4pPr>
                <a:lvl5pPr marL="2057400" indent="-228600">
                  <a:spcBef>
                    <a:spcPct val="20000"/>
                  </a:spcBef>
                  <a:buChar char="»"/>
                  <a:defRPr>
                    <a:solidFill>
                      <a:schemeClr val="tx1"/>
                    </a:solidFill>
                    <a:latin typeface="Arial" charset="0"/>
                    <a:ea typeface="ＭＳ Ｐゴシック"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9pPr>
              </a:lstStyle>
              <a:p>
                <a:pPr>
                  <a:spcBef>
                    <a:spcPct val="0"/>
                  </a:spcBef>
                  <a:buFontTx/>
                  <a:buNone/>
                </a:pPr>
                <a:r>
                  <a:rPr lang="en-US" altLang="en-US" sz="1200" dirty="0">
                    <a:latin typeface="Arial Narrow" pitchFamily="34" charset="0"/>
                    <a:sym typeface="Symbol" pitchFamily="18" charset="2"/>
                  </a:rPr>
                  <a:t>Photon </a:t>
                </a:r>
              </a:p>
              <a:p>
                <a:pPr>
                  <a:spcBef>
                    <a:spcPct val="0"/>
                  </a:spcBef>
                  <a:buFontTx/>
                  <a:buNone/>
                </a:pPr>
                <a:r>
                  <a:rPr lang="en-US" altLang="en-US" sz="1200" dirty="0">
                    <a:latin typeface="Arial Narrow" pitchFamily="34" charset="0"/>
                    <a:sym typeface="Symbol" pitchFamily="18" charset="2"/>
                  </a:rPr>
                  <a:t>calorimeter</a:t>
                </a:r>
              </a:p>
            </p:txBody>
          </p:sp>
        </p:grpSp>
        <p:sp>
          <p:nvSpPr>
            <p:cNvPr id="108" name="Rectangle 148"/>
            <p:cNvSpPr>
              <a:spLocks noChangeArrowheads="1"/>
            </p:cNvSpPr>
            <p:nvPr/>
          </p:nvSpPr>
          <p:spPr bwMode="auto">
            <a:xfrm>
              <a:off x="-409862" y="1587452"/>
              <a:ext cx="4846128" cy="1700317"/>
            </a:xfrm>
            <a:prstGeom prst="rect">
              <a:avLst/>
            </a:prstGeom>
            <a:noFill/>
            <a:ln w="9525" algn="ctr">
              <a:solidFill>
                <a:srgbClr val="C00000"/>
              </a:solidFill>
              <a:prstDash val="lgDash"/>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Blip>
                  <a:blip r:embed="rId3"/>
                </a:buBlip>
                <a:defRPr>
                  <a:solidFill>
                    <a:schemeClr val="tx1"/>
                  </a:solidFill>
                  <a:latin typeface="Arial" charset="0"/>
                  <a:ea typeface="ＭＳ Ｐゴシック" pitchFamily="34" charset="-128"/>
                  <a:cs typeface="Arial" charset="0"/>
                </a:defRPr>
              </a:lvl1pPr>
              <a:lvl2pPr marL="742950" indent="-285750">
                <a:spcBef>
                  <a:spcPct val="20000"/>
                </a:spcBef>
                <a:buChar char="–"/>
                <a:defRPr>
                  <a:solidFill>
                    <a:schemeClr val="tx1"/>
                  </a:solidFill>
                  <a:latin typeface="Arial" charset="0"/>
                  <a:ea typeface="ＭＳ Ｐゴシック" pitchFamily="34" charset="-128"/>
                  <a:cs typeface="Arial" charset="0"/>
                </a:defRPr>
              </a:lvl2pPr>
              <a:lvl3pPr marL="1143000" indent="-228600">
                <a:spcBef>
                  <a:spcPct val="20000"/>
                </a:spcBef>
                <a:buChar char="•"/>
                <a:defRPr>
                  <a:solidFill>
                    <a:schemeClr val="tx1"/>
                  </a:solidFill>
                  <a:latin typeface="Arial" charset="0"/>
                  <a:ea typeface="ＭＳ Ｐゴシック" pitchFamily="34" charset="-128"/>
                  <a:cs typeface="Arial" charset="0"/>
                </a:defRPr>
              </a:lvl3pPr>
              <a:lvl4pPr marL="1600200" indent="-228600">
                <a:spcBef>
                  <a:spcPct val="20000"/>
                </a:spcBef>
                <a:buChar char="–"/>
                <a:defRPr>
                  <a:solidFill>
                    <a:schemeClr val="tx1"/>
                  </a:solidFill>
                  <a:latin typeface="Arial" charset="0"/>
                  <a:ea typeface="ＭＳ Ｐゴシック" pitchFamily="34" charset="-128"/>
                  <a:cs typeface="Arial" charset="0"/>
                </a:defRPr>
              </a:lvl4pPr>
              <a:lvl5pPr marL="2057400" indent="-228600">
                <a:spcBef>
                  <a:spcPct val="20000"/>
                </a:spcBef>
                <a:buChar char="»"/>
                <a:defRPr>
                  <a:solidFill>
                    <a:schemeClr val="tx1"/>
                  </a:solidFill>
                  <a:latin typeface="Arial" charset="0"/>
                  <a:ea typeface="ＭＳ Ｐゴシック"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9pPr>
            </a:lstStyle>
            <a:p>
              <a:pPr>
                <a:spcBef>
                  <a:spcPct val="0"/>
                </a:spcBef>
                <a:buFontTx/>
                <a:buNone/>
              </a:pPr>
              <a:endParaRPr lang="en-US" altLang="en-US">
                <a:latin typeface="Times" pitchFamily="18" charset="0"/>
              </a:endParaRPr>
            </a:p>
          </p:txBody>
        </p:sp>
      </p:grpSp>
    </p:spTree>
    <p:extLst>
      <p:ext uri="{BB962C8B-B14F-4D97-AF65-F5344CB8AC3E}">
        <p14:creationId xmlns:p14="http://schemas.microsoft.com/office/powerpoint/2010/main" val="9475854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0"/>
            <a:ext cx="8305800" cy="914400"/>
          </a:xfrm>
        </p:spPr>
        <p:txBody>
          <a:bodyPr/>
          <a:lstStyle/>
          <a:p>
            <a:r>
              <a:rPr lang="en-US" dirty="0" smtClean="0"/>
              <a:t>Optimization of Average Polarization</a:t>
            </a:r>
            <a:endParaRPr lang="en-US" dirty="0"/>
          </a:p>
        </p:txBody>
      </p:sp>
      <p:sp>
        <p:nvSpPr>
          <p:cNvPr id="4" name="Slide Number Placeholder 3"/>
          <p:cNvSpPr>
            <a:spLocks noGrp="1"/>
          </p:cNvSpPr>
          <p:nvPr>
            <p:ph type="sldNum" sz="quarter" idx="10"/>
          </p:nvPr>
        </p:nvSpPr>
        <p:spPr/>
        <p:txBody>
          <a:bodyPr/>
          <a:lstStyle/>
          <a:p>
            <a:pPr>
              <a:defRPr/>
            </a:pPr>
            <a:fld id="{E05143E2-8B5C-420F-B773-4C0D976E94BC}" type="slidenum">
              <a:rPr lang="en-US" smtClean="0"/>
              <a:pPr>
                <a:defRPr/>
              </a:pPr>
              <a:t>14</a:t>
            </a:fld>
            <a:endParaRPr lang="en-US" dirty="0"/>
          </a:p>
        </p:txBody>
      </p:sp>
      <p:pic>
        <p:nvPicPr>
          <p:cNvPr id="13349" name="Picture 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1690" y="838200"/>
            <a:ext cx="4732310" cy="3150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9" name="Object 1"/>
          <p:cNvGraphicFramePr>
            <a:graphicFrameLocks noChangeAspect="1"/>
          </p:cNvGraphicFramePr>
          <p:nvPr>
            <p:extLst>
              <p:ext uri="{D42A27DB-BD31-4B8C-83A1-F6EECF244321}">
                <p14:modId xmlns:p14="http://schemas.microsoft.com/office/powerpoint/2010/main" val="1672697957"/>
              </p:ext>
            </p:extLst>
          </p:nvPr>
        </p:nvGraphicFramePr>
        <p:xfrm>
          <a:off x="312737" y="3505200"/>
          <a:ext cx="3573463" cy="984250"/>
        </p:xfrm>
        <a:graphic>
          <a:graphicData uri="http://schemas.openxmlformats.org/presentationml/2006/ole">
            <mc:AlternateContent xmlns:mc="http://schemas.openxmlformats.org/markup-compatibility/2006">
              <mc:Choice xmlns:v="urn:schemas-microsoft-com:vml" Requires="v">
                <p:oleObj spid="_x0000_s13646" name="Equation" r:id="rId4" imgW="2832100" imgH="749300" progId="Equation.3">
                  <p:embed/>
                </p:oleObj>
              </mc:Choice>
              <mc:Fallback>
                <p:oleObj name="Equation" r:id="rId4" imgW="2832100" imgH="749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737" y="3505200"/>
                        <a:ext cx="3573463"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30" name="Group 34"/>
          <p:cNvGrpSpPr>
            <a:grpSpLocks/>
          </p:cNvGrpSpPr>
          <p:nvPr/>
        </p:nvGrpSpPr>
        <p:grpSpPr bwMode="auto">
          <a:xfrm>
            <a:off x="76200" y="5736268"/>
            <a:ext cx="3940175" cy="704850"/>
            <a:chOff x="109868" y="2224535"/>
            <a:chExt cx="3939206" cy="704576"/>
          </a:xfrm>
        </p:grpSpPr>
        <p:graphicFrame>
          <p:nvGraphicFramePr>
            <p:cNvPr id="31" name="Object 1"/>
            <p:cNvGraphicFramePr>
              <a:graphicFrameLocks noChangeAspect="1"/>
            </p:cNvGraphicFramePr>
            <p:nvPr>
              <p:extLst>
                <p:ext uri="{D42A27DB-BD31-4B8C-83A1-F6EECF244321}">
                  <p14:modId xmlns:p14="http://schemas.microsoft.com/office/powerpoint/2010/main" val="2871847237"/>
                </p:ext>
              </p:extLst>
            </p:nvPr>
          </p:nvGraphicFramePr>
          <p:xfrm>
            <a:off x="109868" y="2544619"/>
            <a:ext cx="422459" cy="308291"/>
          </p:xfrm>
          <a:graphic>
            <a:graphicData uri="http://schemas.openxmlformats.org/presentationml/2006/ole">
              <mc:AlternateContent xmlns:mc="http://schemas.openxmlformats.org/markup-compatibility/2006">
                <mc:Choice xmlns:v="urn:schemas-microsoft-com:vml" Requires="v">
                  <p:oleObj spid="_x0000_s13647" name="Equation" r:id="rId6" imgW="330057" imgH="241195" progId="Equation.3">
                    <p:embed/>
                  </p:oleObj>
                </mc:Choice>
                <mc:Fallback>
                  <p:oleObj name="Equation" r:id="rId6" imgW="330057" imgH="241195"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868" y="2544619"/>
                          <a:ext cx="422459" cy="308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 name="Object 2"/>
            <p:cNvGraphicFramePr>
              <a:graphicFrameLocks noChangeAspect="1"/>
            </p:cNvGraphicFramePr>
            <p:nvPr/>
          </p:nvGraphicFramePr>
          <p:xfrm>
            <a:off x="2185562" y="2260843"/>
            <a:ext cx="275516" cy="308290"/>
          </p:xfrm>
          <a:graphic>
            <a:graphicData uri="http://schemas.openxmlformats.org/presentationml/2006/ole">
              <mc:AlternateContent xmlns:mc="http://schemas.openxmlformats.org/markup-compatibility/2006">
                <mc:Choice xmlns:v="urn:schemas-microsoft-com:vml" Requires="v">
                  <p:oleObj spid="_x0000_s13648" name="Equation" r:id="rId8" imgW="215713" imgH="241091" progId="Equation.3">
                    <p:embed/>
                  </p:oleObj>
                </mc:Choice>
                <mc:Fallback>
                  <p:oleObj name="Equation" r:id="rId8" imgW="215713" imgH="241091"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85562" y="2260843"/>
                          <a:ext cx="275516" cy="308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 name="Object 3"/>
            <p:cNvGraphicFramePr>
              <a:graphicFrameLocks noChangeAspect="1"/>
            </p:cNvGraphicFramePr>
            <p:nvPr/>
          </p:nvGraphicFramePr>
          <p:xfrm>
            <a:off x="2147619" y="2556629"/>
            <a:ext cx="389659" cy="292548"/>
          </p:xfrm>
          <a:graphic>
            <a:graphicData uri="http://schemas.openxmlformats.org/presentationml/2006/ole">
              <mc:AlternateContent xmlns:mc="http://schemas.openxmlformats.org/markup-compatibility/2006">
                <mc:Choice xmlns:v="urn:schemas-microsoft-com:vml" Requires="v">
                  <p:oleObj spid="_x0000_s13649" name="Equation" r:id="rId10" imgW="304668" imgH="228501" progId="Equation.3">
                    <p:embed/>
                  </p:oleObj>
                </mc:Choice>
                <mc:Fallback>
                  <p:oleObj name="Equation" r:id="rId10" imgW="304668" imgH="228501"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47619" y="2556629"/>
                          <a:ext cx="389659" cy="292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 name="Object 4"/>
            <p:cNvGraphicFramePr>
              <a:graphicFrameLocks noChangeAspect="1"/>
            </p:cNvGraphicFramePr>
            <p:nvPr>
              <p:extLst>
                <p:ext uri="{D42A27DB-BD31-4B8C-83A1-F6EECF244321}">
                  <p14:modId xmlns:p14="http://schemas.microsoft.com/office/powerpoint/2010/main" val="2337486785"/>
                </p:ext>
              </p:extLst>
            </p:nvPr>
          </p:nvGraphicFramePr>
          <p:xfrm>
            <a:off x="284411" y="2275803"/>
            <a:ext cx="195486" cy="292548"/>
          </p:xfrm>
          <a:graphic>
            <a:graphicData uri="http://schemas.openxmlformats.org/presentationml/2006/ole">
              <mc:AlternateContent xmlns:mc="http://schemas.openxmlformats.org/markup-compatibility/2006">
                <mc:Choice xmlns:v="urn:schemas-microsoft-com:vml" Requires="v">
                  <p:oleObj spid="_x0000_s13650" name="Equation" r:id="rId12" imgW="152334" imgH="228501" progId="Equation.3">
                    <p:embed/>
                  </p:oleObj>
                </mc:Choice>
                <mc:Fallback>
                  <p:oleObj name="Equation" r:id="rId12" imgW="152334" imgH="228501"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4411" y="2275803"/>
                          <a:ext cx="195486" cy="292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 name="Content Placeholder 1"/>
            <p:cNvSpPr txBox="1">
              <a:spLocks/>
            </p:cNvSpPr>
            <p:nvPr/>
          </p:nvSpPr>
          <p:spPr bwMode="auto">
            <a:xfrm>
              <a:off x="458139" y="2224535"/>
              <a:ext cx="1496322" cy="380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14"/>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just">
                <a:buFontTx/>
                <a:buNone/>
              </a:pPr>
              <a:r>
                <a:rPr lang="en-US" altLang="en-US" sz="1600" dirty="0"/>
                <a:t>: </a:t>
              </a:r>
              <a:r>
                <a:rPr lang="en-US" altLang="en-US" sz="1200" dirty="0"/>
                <a:t>Initial polarization</a:t>
              </a:r>
            </a:p>
          </p:txBody>
        </p:sp>
        <p:sp>
          <p:nvSpPr>
            <p:cNvPr id="36" name="Content Placeholder 1"/>
            <p:cNvSpPr txBox="1">
              <a:spLocks/>
            </p:cNvSpPr>
            <p:nvPr/>
          </p:nvSpPr>
          <p:spPr bwMode="auto">
            <a:xfrm>
              <a:off x="2448831" y="2228944"/>
              <a:ext cx="1231447" cy="380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14"/>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just">
                <a:buFontTx/>
                <a:buNone/>
              </a:pPr>
              <a:r>
                <a:rPr lang="en-US" altLang="en-US" sz="1600" dirty="0"/>
                <a:t>: </a:t>
              </a:r>
              <a:r>
                <a:rPr lang="en-US" altLang="en-US" sz="1200" dirty="0"/>
                <a:t>Injection time</a:t>
              </a:r>
            </a:p>
          </p:txBody>
        </p:sp>
        <p:sp>
          <p:nvSpPr>
            <p:cNvPr id="37" name="Content Placeholder 1"/>
            <p:cNvSpPr txBox="1">
              <a:spLocks/>
            </p:cNvSpPr>
            <p:nvPr/>
          </p:nvSpPr>
          <p:spPr bwMode="auto">
            <a:xfrm>
              <a:off x="457201" y="2548143"/>
              <a:ext cx="1624852" cy="380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14"/>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just">
                <a:buFontTx/>
                <a:buNone/>
              </a:pPr>
              <a:r>
                <a:rPr lang="en-US" altLang="en-US" sz="1600"/>
                <a:t>: </a:t>
              </a:r>
              <a:r>
                <a:rPr lang="en-US" altLang="en-US" sz="1200"/>
                <a:t>Depolarization time</a:t>
              </a:r>
            </a:p>
          </p:txBody>
        </p:sp>
        <p:sp>
          <p:nvSpPr>
            <p:cNvPr id="38" name="Content Placeholder 1"/>
            <p:cNvSpPr txBox="1">
              <a:spLocks/>
            </p:cNvSpPr>
            <p:nvPr/>
          </p:nvSpPr>
          <p:spPr bwMode="auto">
            <a:xfrm>
              <a:off x="2461077" y="2514247"/>
              <a:ext cx="1587997" cy="380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14"/>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just">
                <a:buFontTx/>
                <a:buNone/>
              </a:pPr>
              <a:r>
                <a:rPr lang="en-US" altLang="en-US" sz="1600"/>
                <a:t>: </a:t>
              </a:r>
              <a:r>
                <a:rPr lang="en-US" altLang="en-US" sz="1200"/>
                <a:t>Measurement time</a:t>
              </a:r>
            </a:p>
          </p:txBody>
        </p:sp>
      </p:grpSp>
      <p:graphicFrame>
        <p:nvGraphicFramePr>
          <p:cNvPr id="39" name="Object 2"/>
          <p:cNvGraphicFramePr>
            <a:graphicFrameLocks noChangeAspect="1"/>
          </p:cNvGraphicFramePr>
          <p:nvPr>
            <p:extLst>
              <p:ext uri="{D42A27DB-BD31-4B8C-83A1-F6EECF244321}">
                <p14:modId xmlns:p14="http://schemas.microsoft.com/office/powerpoint/2010/main" val="1853924318"/>
              </p:ext>
            </p:extLst>
          </p:nvPr>
        </p:nvGraphicFramePr>
        <p:xfrm>
          <a:off x="1005102" y="4504496"/>
          <a:ext cx="2500313" cy="1166812"/>
        </p:xfrm>
        <a:graphic>
          <a:graphicData uri="http://schemas.openxmlformats.org/presentationml/2006/ole">
            <mc:AlternateContent xmlns:mc="http://schemas.openxmlformats.org/markup-compatibility/2006">
              <mc:Choice xmlns:v="urn:schemas-microsoft-com:vml" Requires="v">
                <p:oleObj spid="_x0000_s13651" name="Equation" r:id="rId15" imgW="1981200" imgH="889000" progId="Equation.3">
                  <p:embed/>
                </p:oleObj>
              </mc:Choice>
              <mc:Fallback>
                <p:oleObj name="Equation" r:id="rId15" imgW="1981200" imgH="8890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05102" y="4504496"/>
                        <a:ext cx="2500313"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 name="Table 39"/>
          <p:cNvGraphicFramePr>
            <a:graphicFrameLocks noGrp="1"/>
          </p:cNvGraphicFramePr>
          <p:nvPr>
            <p:extLst>
              <p:ext uri="{D42A27DB-BD31-4B8C-83A1-F6EECF244321}">
                <p14:modId xmlns:p14="http://schemas.microsoft.com/office/powerpoint/2010/main" val="4174075463"/>
              </p:ext>
            </p:extLst>
          </p:nvPr>
        </p:nvGraphicFramePr>
        <p:xfrm>
          <a:off x="4364666" y="4102398"/>
          <a:ext cx="4626934" cy="2225040"/>
        </p:xfrm>
        <a:graphic>
          <a:graphicData uri="http://schemas.openxmlformats.org/drawingml/2006/table">
            <a:tbl>
              <a:tblPr firstRow="1" bandRow="1">
                <a:tableStyleId>{5C22544A-7EE6-4342-B048-85BDC9FD1C3A}</a:tableStyleId>
              </a:tblPr>
              <a:tblGrid>
                <a:gridCol w="1274134"/>
                <a:gridCol w="914400"/>
                <a:gridCol w="1295400"/>
                <a:gridCol w="1143000"/>
              </a:tblGrid>
              <a:tr h="370840">
                <a:tc>
                  <a:txBody>
                    <a:bodyPr/>
                    <a:lstStyle/>
                    <a:p>
                      <a:pPr algn="ctr"/>
                      <a:r>
                        <a:rPr lang="en-US" sz="1500" b="0" dirty="0" smtClean="0">
                          <a:solidFill>
                            <a:schemeClr val="tx1"/>
                          </a:solidFill>
                        </a:rPr>
                        <a:t>Energy (</a:t>
                      </a:r>
                      <a:r>
                        <a:rPr lang="en-US" sz="1500" b="0" dirty="0" err="1" smtClean="0">
                          <a:solidFill>
                            <a:schemeClr val="tx1"/>
                          </a:solidFill>
                        </a:rPr>
                        <a:t>GeV</a:t>
                      </a:r>
                      <a:r>
                        <a:rPr lang="en-US" sz="1500" b="0" dirty="0" smtClean="0">
                          <a:solidFill>
                            <a:schemeClr val="tx1"/>
                          </a:solidFill>
                        </a:rPr>
                        <a:t>)</a:t>
                      </a:r>
                      <a:endParaRPr lang="en-US" sz="1500" b="0" dirty="0">
                        <a:solidFill>
                          <a:schemeClr val="tx1"/>
                        </a:solidFill>
                      </a:endParaRPr>
                    </a:p>
                  </a:txBody>
                  <a:tcPr marL="91446" marR="91446"/>
                </a:tc>
                <a:tc>
                  <a:txBody>
                    <a:bodyPr/>
                    <a:lstStyle/>
                    <a:p>
                      <a:pPr algn="ctr"/>
                      <a:r>
                        <a:rPr lang="en-US" sz="1500" b="0" i="1" dirty="0" smtClean="0">
                          <a:solidFill>
                            <a:schemeClr val="tx1"/>
                          </a:solidFill>
                          <a:sym typeface="Symbol"/>
                        </a:rPr>
                        <a:t></a:t>
                      </a:r>
                      <a:r>
                        <a:rPr lang="en-US" sz="1500" b="0" i="1" baseline="-25000" dirty="0" err="1" smtClean="0">
                          <a:solidFill>
                            <a:schemeClr val="tx1"/>
                          </a:solidFill>
                          <a:sym typeface="Symbol"/>
                        </a:rPr>
                        <a:t>inj</a:t>
                      </a:r>
                      <a:r>
                        <a:rPr lang="en-US" sz="1500" b="0" i="0" baseline="0" dirty="0" smtClean="0">
                          <a:solidFill>
                            <a:schemeClr val="tx1"/>
                          </a:solidFill>
                          <a:sym typeface="Symbol"/>
                        </a:rPr>
                        <a:t> (min)</a:t>
                      </a:r>
                      <a:endParaRPr lang="en-US" sz="1500" b="0" i="1" dirty="0">
                        <a:solidFill>
                          <a:schemeClr val="tx1"/>
                        </a:solidFill>
                      </a:endParaRPr>
                    </a:p>
                  </a:txBody>
                  <a:tcPr marL="91446" marR="9144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0" i="1" dirty="0" smtClean="0">
                          <a:solidFill>
                            <a:schemeClr val="tx1"/>
                          </a:solidFill>
                          <a:sym typeface="Symbol"/>
                        </a:rPr>
                        <a:t></a:t>
                      </a:r>
                      <a:r>
                        <a:rPr lang="en-US" sz="1500" b="0" i="1" baseline="-25000" dirty="0" err="1" smtClean="0">
                          <a:solidFill>
                            <a:schemeClr val="tx1"/>
                          </a:solidFill>
                          <a:sym typeface="Symbol"/>
                        </a:rPr>
                        <a:t>opt_meas</a:t>
                      </a:r>
                      <a:r>
                        <a:rPr lang="en-US" sz="1500" b="0" i="0" baseline="0" dirty="0" smtClean="0">
                          <a:solidFill>
                            <a:schemeClr val="tx1"/>
                          </a:solidFill>
                          <a:sym typeface="Symbol"/>
                        </a:rPr>
                        <a:t> (min)</a:t>
                      </a:r>
                      <a:endParaRPr lang="en-US" sz="1500" b="0" i="1" dirty="0" smtClean="0">
                        <a:solidFill>
                          <a:schemeClr val="tx1"/>
                        </a:solidFill>
                      </a:endParaRPr>
                    </a:p>
                  </a:txBody>
                  <a:tcPr marL="91446" marR="91446"/>
                </a:tc>
                <a:tc>
                  <a:txBody>
                    <a:bodyPr/>
                    <a:lstStyle/>
                    <a:p>
                      <a:pPr algn="ctr"/>
                      <a:r>
                        <a:rPr lang="en-US" sz="1500" b="0" i="0" dirty="0" smtClean="0">
                          <a:solidFill>
                            <a:schemeClr val="tx1"/>
                          </a:solidFill>
                        </a:rPr>
                        <a:t>(</a:t>
                      </a:r>
                      <a:r>
                        <a:rPr lang="en-US" sz="1500" b="0" i="1" dirty="0" smtClean="0">
                          <a:solidFill>
                            <a:schemeClr val="tx1"/>
                          </a:solidFill>
                        </a:rPr>
                        <a:t>P</a:t>
                      </a:r>
                      <a:r>
                        <a:rPr lang="en-US" sz="1500" b="0" i="1" baseline="-25000" dirty="0" smtClean="0">
                          <a:solidFill>
                            <a:schemeClr val="tx1"/>
                          </a:solidFill>
                        </a:rPr>
                        <a:t>ave</a:t>
                      </a:r>
                      <a:r>
                        <a:rPr lang="en-US" sz="1500" b="0" i="1" baseline="0" dirty="0" smtClean="0">
                          <a:solidFill>
                            <a:schemeClr val="tx1"/>
                          </a:solidFill>
                        </a:rPr>
                        <a:t>/P</a:t>
                      </a:r>
                      <a:r>
                        <a:rPr lang="en-US" sz="1500" b="0" i="1" baseline="-25000" dirty="0" smtClean="0">
                          <a:solidFill>
                            <a:schemeClr val="tx1"/>
                          </a:solidFill>
                        </a:rPr>
                        <a:t>i</a:t>
                      </a:r>
                      <a:r>
                        <a:rPr lang="en-US" sz="1500" b="0" i="0" baseline="0" dirty="0" smtClean="0">
                          <a:solidFill>
                            <a:schemeClr val="tx1"/>
                          </a:solidFill>
                        </a:rPr>
                        <a:t>)</a:t>
                      </a:r>
                      <a:r>
                        <a:rPr lang="en-US" sz="1500" b="0" i="0" baseline="-25000" dirty="0" smtClean="0">
                          <a:solidFill>
                            <a:schemeClr val="tx1"/>
                          </a:solidFill>
                        </a:rPr>
                        <a:t>max</a:t>
                      </a:r>
                      <a:r>
                        <a:rPr lang="en-US" sz="1500" b="0" i="0" baseline="0" dirty="0" smtClean="0">
                          <a:solidFill>
                            <a:schemeClr val="tx1"/>
                          </a:solidFill>
                        </a:rPr>
                        <a:t> </a:t>
                      </a:r>
                      <a:r>
                        <a:rPr lang="en-US" sz="1500" b="0" i="0" baseline="30000" dirty="0" smtClean="0">
                          <a:solidFill>
                            <a:schemeClr val="tx1"/>
                          </a:solidFill>
                        </a:rPr>
                        <a:t>*</a:t>
                      </a:r>
                      <a:endParaRPr lang="en-US" sz="1500" b="0" i="1" dirty="0">
                        <a:solidFill>
                          <a:schemeClr val="tx1"/>
                        </a:solidFill>
                      </a:endParaRPr>
                    </a:p>
                  </a:txBody>
                  <a:tcPr marL="91446" marR="91446"/>
                </a:tc>
              </a:tr>
              <a:tr h="370840">
                <a:tc>
                  <a:txBody>
                    <a:bodyPr/>
                    <a:lstStyle/>
                    <a:p>
                      <a:pPr algn="r"/>
                      <a:r>
                        <a:rPr lang="en-US" sz="1500" b="0" dirty="0" smtClean="0">
                          <a:solidFill>
                            <a:schemeClr val="tx1"/>
                          </a:solidFill>
                        </a:rPr>
                        <a:t>3</a:t>
                      </a:r>
                      <a:endParaRPr lang="en-US" sz="1500" b="0" dirty="0">
                        <a:solidFill>
                          <a:schemeClr val="tx1"/>
                        </a:solidFill>
                      </a:endParaRPr>
                    </a:p>
                  </a:txBody>
                  <a:tcPr marL="91446" marR="91446"/>
                </a:tc>
                <a:tc>
                  <a:txBody>
                    <a:bodyPr/>
                    <a:lstStyle/>
                    <a:p>
                      <a:pPr algn="r"/>
                      <a:r>
                        <a:rPr lang="en-US" sz="1500" b="0" dirty="0" smtClean="0">
                          <a:solidFill>
                            <a:schemeClr val="tx1"/>
                          </a:solidFill>
                        </a:rPr>
                        <a:t>12</a:t>
                      </a:r>
                      <a:endParaRPr lang="en-US" sz="1500" b="0" dirty="0">
                        <a:solidFill>
                          <a:schemeClr val="tx1"/>
                        </a:solidFill>
                      </a:endParaRPr>
                    </a:p>
                  </a:txBody>
                  <a:tcPr marL="91446" marR="91446"/>
                </a:tc>
                <a:tc>
                  <a:txBody>
                    <a:bodyPr/>
                    <a:lstStyle/>
                    <a:p>
                      <a:pPr algn="r"/>
                      <a:r>
                        <a:rPr lang="en-US" sz="1500" b="0" dirty="0" smtClean="0">
                          <a:solidFill>
                            <a:srgbClr val="FF0000"/>
                          </a:solidFill>
                        </a:rPr>
                        <a:t>160</a:t>
                      </a:r>
                      <a:endParaRPr lang="en-US" sz="1500" b="0" dirty="0">
                        <a:solidFill>
                          <a:srgbClr val="FF0000"/>
                        </a:solidFill>
                      </a:endParaRPr>
                    </a:p>
                  </a:txBody>
                  <a:tcPr marL="91446" marR="91446"/>
                </a:tc>
                <a:tc>
                  <a:txBody>
                    <a:bodyPr/>
                    <a:lstStyle/>
                    <a:p>
                      <a:pPr algn="r"/>
                      <a:r>
                        <a:rPr lang="en-US" sz="1500" b="1" dirty="0" smtClean="0">
                          <a:solidFill>
                            <a:srgbClr val="0066CC"/>
                          </a:solidFill>
                        </a:rPr>
                        <a:t>0.94</a:t>
                      </a:r>
                      <a:endParaRPr lang="en-US" sz="1500" b="1" dirty="0">
                        <a:solidFill>
                          <a:srgbClr val="0066CC"/>
                        </a:solidFill>
                      </a:endParaRPr>
                    </a:p>
                  </a:txBody>
                  <a:tcPr marL="91446" marR="91446"/>
                </a:tc>
              </a:tr>
              <a:tr h="370840">
                <a:tc>
                  <a:txBody>
                    <a:bodyPr/>
                    <a:lstStyle/>
                    <a:p>
                      <a:pPr algn="r"/>
                      <a:r>
                        <a:rPr lang="en-US" sz="1500" b="0" dirty="0" smtClean="0">
                          <a:solidFill>
                            <a:schemeClr val="tx1"/>
                          </a:solidFill>
                        </a:rPr>
                        <a:t>5</a:t>
                      </a:r>
                      <a:endParaRPr lang="en-US" sz="1500" b="0" dirty="0">
                        <a:solidFill>
                          <a:schemeClr val="tx1"/>
                        </a:solidFill>
                      </a:endParaRPr>
                    </a:p>
                  </a:txBody>
                  <a:tcPr marL="91446" marR="91446"/>
                </a:tc>
                <a:tc>
                  <a:txBody>
                    <a:bodyPr/>
                    <a:lstStyle/>
                    <a:p>
                      <a:pPr algn="r"/>
                      <a:r>
                        <a:rPr lang="en-US" sz="1500" b="0" dirty="0" smtClean="0">
                          <a:solidFill>
                            <a:schemeClr val="tx1"/>
                          </a:solidFill>
                        </a:rPr>
                        <a:t>8</a:t>
                      </a:r>
                      <a:endParaRPr lang="en-US" sz="1500" b="0" dirty="0">
                        <a:solidFill>
                          <a:schemeClr val="tx1"/>
                        </a:solidFill>
                      </a:endParaRPr>
                    </a:p>
                  </a:txBody>
                  <a:tcPr marL="91446" marR="91446"/>
                </a:tc>
                <a:tc>
                  <a:txBody>
                    <a:bodyPr/>
                    <a:lstStyle/>
                    <a:p>
                      <a:pPr algn="r"/>
                      <a:r>
                        <a:rPr lang="en-US" sz="1500" b="0" dirty="0" smtClean="0">
                          <a:solidFill>
                            <a:srgbClr val="FF0000"/>
                          </a:solidFill>
                        </a:rPr>
                        <a:t>60</a:t>
                      </a:r>
                      <a:endParaRPr lang="en-US" sz="1500" b="0" dirty="0">
                        <a:solidFill>
                          <a:srgbClr val="FF0000"/>
                        </a:solidFill>
                      </a:endParaRPr>
                    </a:p>
                  </a:txBody>
                  <a:tcPr marL="91446" marR="91446"/>
                </a:tc>
                <a:tc>
                  <a:txBody>
                    <a:bodyPr/>
                    <a:lstStyle/>
                    <a:p>
                      <a:pPr algn="r"/>
                      <a:r>
                        <a:rPr lang="en-US" sz="1500" b="1" dirty="0" smtClean="0">
                          <a:solidFill>
                            <a:srgbClr val="0066CC"/>
                          </a:solidFill>
                        </a:rPr>
                        <a:t>0.88 </a:t>
                      </a:r>
                      <a:endParaRPr lang="en-US" sz="1500" b="1" dirty="0">
                        <a:solidFill>
                          <a:srgbClr val="0066CC"/>
                        </a:solidFill>
                      </a:endParaRPr>
                    </a:p>
                  </a:txBody>
                  <a:tcPr marL="91446" marR="91446"/>
                </a:tc>
              </a:tr>
              <a:tr h="370840">
                <a:tc>
                  <a:txBody>
                    <a:bodyPr/>
                    <a:lstStyle/>
                    <a:p>
                      <a:pPr algn="r"/>
                      <a:r>
                        <a:rPr lang="en-US" sz="1500" b="0" dirty="0" smtClean="0">
                          <a:solidFill>
                            <a:schemeClr val="tx1"/>
                          </a:solidFill>
                        </a:rPr>
                        <a:t>7</a:t>
                      </a:r>
                      <a:endParaRPr lang="en-US" sz="1500" b="0" dirty="0">
                        <a:solidFill>
                          <a:schemeClr val="tx1"/>
                        </a:solidFill>
                      </a:endParaRPr>
                    </a:p>
                  </a:txBody>
                  <a:tcPr marL="91446" marR="91446"/>
                </a:tc>
                <a:tc>
                  <a:txBody>
                    <a:bodyPr/>
                    <a:lstStyle/>
                    <a:p>
                      <a:pPr algn="r"/>
                      <a:r>
                        <a:rPr lang="en-US" sz="1500" b="0" dirty="0" smtClean="0">
                          <a:solidFill>
                            <a:schemeClr val="tx1"/>
                          </a:solidFill>
                        </a:rPr>
                        <a:t>4</a:t>
                      </a:r>
                      <a:endParaRPr lang="en-US" sz="1500" b="0" dirty="0">
                        <a:solidFill>
                          <a:schemeClr val="tx1"/>
                        </a:solidFill>
                      </a:endParaRPr>
                    </a:p>
                  </a:txBody>
                  <a:tcPr marL="91446" marR="91446"/>
                </a:tc>
                <a:tc>
                  <a:txBody>
                    <a:bodyPr/>
                    <a:lstStyle/>
                    <a:p>
                      <a:pPr algn="r"/>
                      <a:r>
                        <a:rPr lang="en-US" sz="1500" b="0" dirty="0" smtClean="0">
                          <a:solidFill>
                            <a:srgbClr val="FF0000"/>
                          </a:solidFill>
                        </a:rPr>
                        <a:t>20</a:t>
                      </a:r>
                      <a:endParaRPr lang="en-US" sz="1500" b="0" dirty="0">
                        <a:solidFill>
                          <a:srgbClr val="FF0000"/>
                        </a:solidFill>
                      </a:endParaRPr>
                    </a:p>
                  </a:txBody>
                  <a:tcPr marL="91446" marR="91446"/>
                </a:tc>
                <a:tc>
                  <a:txBody>
                    <a:bodyPr/>
                    <a:lstStyle/>
                    <a:p>
                      <a:pPr algn="r"/>
                      <a:r>
                        <a:rPr lang="en-US" sz="1500" b="1" dirty="0" smtClean="0">
                          <a:solidFill>
                            <a:srgbClr val="0066CC"/>
                          </a:solidFill>
                        </a:rPr>
                        <a:t>0.85</a:t>
                      </a:r>
                      <a:endParaRPr lang="en-US" sz="1500" b="1" dirty="0">
                        <a:solidFill>
                          <a:srgbClr val="0066CC"/>
                        </a:solidFill>
                      </a:endParaRPr>
                    </a:p>
                  </a:txBody>
                  <a:tcPr marL="91446" marR="91446"/>
                </a:tc>
              </a:tr>
              <a:tr h="370840">
                <a:tc>
                  <a:txBody>
                    <a:bodyPr/>
                    <a:lstStyle/>
                    <a:p>
                      <a:pPr algn="r"/>
                      <a:r>
                        <a:rPr lang="en-US" sz="1500" b="0" dirty="0" smtClean="0">
                          <a:solidFill>
                            <a:schemeClr val="tx1"/>
                          </a:solidFill>
                        </a:rPr>
                        <a:t>9</a:t>
                      </a:r>
                      <a:endParaRPr lang="en-US" sz="1500" b="0" dirty="0">
                        <a:solidFill>
                          <a:schemeClr val="tx1"/>
                        </a:solidFill>
                      </a:endParaRPr>
                    </a:p>
                  </a:txBody>
                  <a:tcPr marL="91446" marR="91446"/>
                </a:tc>
                <a:tc>
                  <a:txBody>
                    <a:bodyPr/>
                    <a:lstStyle/>
                    <a:p>
                      <a:pPr algn="r"/>
                      <a:r>
                        <a:rPr lang="en-US" sz="1500" b="0" dirty="0" smtClean="0">
                          <a:solidFill>
                            <a:schemeClr val="tx1"/>
                          </a:solidFill>
                        </a:rPr>
                        <a:t>0.8</a:t>
                      </a:r>
                      <a:endParaRPr lang="en-US" sz="1500" b="0" dirty="0">
                        <a:solidFill>
                          <a:schemeClr val="tx1"/>
                        </a:solidFill>
                      </a:endParaRPr>
                    </a:p>
                  </a:txBody>
                  <a:tcPr marL="91446" marR="91446"/>
                </a:tc>
                <a:tc>
                  <a:txBody>
                    <a:bodyPr/>
                    <a:lstStyle/>
                    <a:p>
                      <a:pPr algn="r"/>
                      <a:r>
                        <a:rPr lang="en-US" sz="1500" b="0" dirty="0" smtClean="0">
                          <a:solidFill>
                            <a:srgbClr val="FF0000"/>
                          </a:solidFill>
                        </a:rPr>
                        <a:t>6</a:t>
                      </a:r>
                      <a:endParaRPr lang="en-US" sz="1500" b="0" dirty="0">
                        <a:solidFill>
                          <a:srgbClr val="FF0000"/>
                        </a:solidFill>
                      </a:endParaRPr>
                    </a:p>
                  </a:txBody>
                  <a:tcPr marL="91446" marR="91446"/>
                </a:tc>
                <a:tc>
                  <a:txBody>
                    <a:bodyPr/>
                    <a:lstStyle/>
                    <a:p>
                      <a:pPr algn="r"/>
                      <a:r>
                        <a:rPr lang="en-US" sz="1500" b="1" dirty="0" smtClean="0">
                          <a:solidFill>
                            <a:srgbClr val="0066CC"/>
                          </a:solidFill>
                        </a:rPr>
                        <a:t>0.89</a:t>
                      </a:r>
                      <a:endParaRPr lang="en-US" sz="1500" b="1" dirty="0">
                        <a:solidFill>
                          <a:srgbClr val="0066CC"/>
                        </a:solidFill>
                      </a:endParaRPr>
                    </a:p>
                  </a:txBody>
                  <a:tcPr marL="91446" marR="91446"/>
                </a:tc>
              </a:tr>
              <a:tr h="370840">
                <a:tc>
                  <a:txBody>
                    <a:bodyPr/>
                    <a:lstStyle/>
                    <a:p>
                      <a:pPr algn="r"/>
                      <a:r>
                        <a:rPr lang="en-US" sz="1500" b="0" dirty="0" smtClean="0">
                          <a:solidFill>
                            <a:schemeClr val="tx1"/>
                          </a:solidFill>
                        </a:rPr>
                        <a:t>10</a:t>
                      </a:r>
                      <a:endParaRPr lang="en-US" sz="1500" b="0" dirty="0">
                        <a:solidFill>
                          <a:schemeClr val="tx1"/>
                        </a:solidFill>
                      </a:endParaRPr>
                    </a:p>
                  </a:txBody>
                  <a:tcPr marL="91446" marR="91446"/>
                </a:tc>
                <a:tc>
                  <a:txBody>
                    <a:bodyPr/>
                    <a:lstStyle/>
                    <a:p>
                      <a:pPr algn="r"/>
                      <a:r>
                        <a:rPr lang="en-US" sz="1500" b="0" dirty="0" smtClean="0">
                          <a:solidFill>
                            <a:schemeClr val="tx1"/>
                          </a:solidFill>
                        </a:rPr>
                        <a:t>0.5</a:t>
                      </a:r>
                      <a:endParaRPr lang="en-US" sz="1500" b="0" dirty="0">
                        <a:solidFill>
                          <a:schemeClr val="tx1"/>
                        </a:solidFill>
                      </a:endParaRPr>
                    </a:p>
                  </a:txBody>
                  <a:tcPr marL="91446" marR="91446"/>
                </a:tc>
                <a:tc>
                  <a:txBody>
                    <a:bodyPr/>
                    <a:lstStyle/>
                    <a:p>
                      <a:pPr algn="r"/>
                      <a:r>
                        <a:rPr lang="en-US" sz="1500" b="0" dirty="0" smtClean="0">
                          <a:solidFill>
                            <a:srgbClr val="FF0000"/>
                          </a:solidFill>
                        </a:rPr>
                        <a:t>2.5</a:t>
                      </a:r>
                      <a:endParaRPr lang="en-US" sz="1500" b="0" dirty="0">
                        <a:solidFill>
                          <a:srgbClr val="FF0000"/>
                        </a:solidFill>
                      </a:endParaRPr>
                    </a:p>
                  </a:txBody>
                  <a:tcPr marL="91446" marR="91446"/>
                </a:tc>
                <a:tc>
                  <a:txBody>
                    <a:bodyPr/>
                    <a:lstStyle/>
                    <a:p>
                      <a:pPr algn="r"/>
                      <a:r>
                        <a:rPr lang="en-US" sz="1500" b="1" dirty="0" smtClean="0">
                          <a:solidFill>
                            <a:srgbClr val="0066CC"/>
                          </a:solidFill>
                        </a:rPr>
                        <a:t>0.86</a:t>
                      </a:r>
                      <a:endParaRPr lang="en-US" sz="1500" b="1" dirty="0">
                        <a:solidFill>
                          <a:srgbClr val="0066CC"/>
                        </a:solidFill>
                      </a:endParaRPr>
                    </a:p>
                  </a:txBody>
                  <a:tcPr marL="91446" marR="91446"/>
                </a:tc>
              </a:tr>
            </a:tbl>
          </a:graphicData>
        </a:graphic>
      </p:graphicFrame>
      <p:grpSp>
        <p:nvGrpSpPr>
          <p:cNvPr id="6" name="Group 5"/>
          <p:cNvGrpSpPr/>
          <p:nvPr/>
        </p:nvGrpSpPr>
        <p:grpSpPr>
          <a:xfrm>
            <a:off x="91589" y="838200"/>
            <a:ext cx="3858370" cy="2582049"/>
            <a:chOff x="91589" y="838200"/>
            <a:chExt cx="3858370" cy="2582049"/>
          </a:xfrm>
        </p:grpSpPr>
        <p:grpSp>
          <p:nvGrpSpPr>
            <p:cNvPr id="18" name="Group 17"/>
            <p:cNvGrpSpPr/>
            <p:nvPr/>
          </p:nvGrpSpPr>
          <p:grpSpPr>
            <a:xfrm>
              <a:off x="91589" y="838200"/>
              <a:ext cx="3858370" cy="2582049"/>
              <a:chOff x="310665" y="1066800"/>
              <a:chExt cx="3858370" cy="2582049"/>
            </a:xfrm>
          </p:grpSpPr>
          <p:grpSp>
            <p:nvGrpSpPr>
              <p:cNvPr id="17" name="Group 16"/>
              <p:cNvGrpSpPr/>
              <p:nvPr/>
            </p:nvGrpSpPr>
            <p:grpSpPr>
              <a:xfrm>
                <a:off x="600076" y="1066800"/>
                <a:ext cx="3568959" cy="2582049"/>
                <a:chOff x="738188" y="1278125"/>
                <a:chExt cx="3925855" cy="2840255"/>
              </a:xfrm>
            </p:grpSpPr>
            <p:grpSp>
              <p:nvGrpSpPr>
                <p:cNvPr id="8" name="Group 9"/>
                <p:cNvGrpSpPr>
                  <a:grpSpLocks/>
                </p:cNvGrpSpPr>
                <p:nvPr/>
              </p:nvGrpSpPr>
              <p:grpSpPr bwMode="auto">
                <a:xfrm>
                  <a:off x="738188" y="1278125"/>
                  <a:ext cx="3925855" cy="2801085"/>
                  <a:chOff x="3700463" y="2548529"/>
                  <a:chExt cx="3925855" cy="3113336"/>
                </a:xfrm>
              </p:grpSpPr>
              <p:grpSp>
                <p:nvGrpSpPr>
                  <p:cNvPr id="9" name="Group 6"/>
                  <p:cNvGrpSpPr>
                    <a:grpSpLocks/>
                  </p:cNvGrpSpPr>
                  <p:nvPr/>
                </p:nvGrpSpPr>
                <p:grpSpPr bwMode="auto">
                  <a:xfrm>
                    <a:off x="3700463" y="2548529"/>
                    <a:ext cx="3925855" cy="3113336"/>
                    <a:chOff x="4233863" y="2472329"/>
                    <a:chExt cx="3925855" cy="3113336"/>
                  </a:xfrm>
                </p:grpSpPr>
                <p:pic>
                  <p:nvPicPr>
                    <p:cNvPr id="12" name="Picture 17"/>
                    <p:cNvPicPr>
                      <a:picLocks noChangeAspect="1" noChangeArrowheads="1"/>
                    </p:cNvPicPr>
                    <p:nvPr/>
                  </p:nvPicPr>
                  <p:blipFill rotWithShape="1">
                    <a:blip r:embed="rId17">
                      <a:extLst>
                        <a:ext uri="{28A0092B-C50C-407E-A947-70E740481C1C}">
                          <a14:useLocalDpi xmlns:a14="http://schemas.microsoft.com/office/drawing/2010/main" val="0"/>
                        </a:ext>
                      </a:extLst>
                    </a:blip>
                    <a:srcRect l="10289"/>
                    <a:stretch/>
                  </p:blipFill>
                  <p:spPr bwMode="auto">
                    <a:xfrm>
                      <a:off x="4233863" y="2472329"/>
                      <a:ext cx="3925855" cy="3113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3" name="Straight Arrow Connector 4"/>
                    <p:cNvCxnSpPr>
                      <a:cxnSpLocks noChangeShapeType="1"/>
                    </p:cNvCxnSpPr>
                    <p:nvPr/>
                  </p:nvCxnSpPr>
                  <p:spPr bwMode="auto">
                    <a:xfrm>
                      <a:off x="4542474" y="4343400"/>
                      <a:ext cx="304800" cy="0"/>
                    </a:xfrm>
                    <a:prstGeom prst="straightConnector1">
                      <a:avLst/>
                    </a:prstGeom>
                    <a:noFill/>
                    <a:ln w="19050" algn="ctr">
                      <a:solidFill>
                        <a:srgbClr val="008000"/>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14" name="Object 2"/>
                    <p:cNvGraphicFramePr>
                      <a:graphicFrameLocks noChangeAspect="1"/>
                    </p:cNvGraphicFramePr>
                    <p:nvPr>
                      <p:extLst>
                        <p:ext uri="{D42A27DB-BD31-4B8C-83A1-F6EECF244321}">
                          <p14:modId xmlns:p14="http://schemas.microsoft.com/office/powerpoint/2010/main" val="452531636"/>
                        </p:ext>
                      </p:extLst>
                    </p:nvPr>
                  </p:nvGraphicFramePr>
                  <p:xfrm>
                    <a:off x="4569143" y="3886200"/>
                    <a:ext cx="333375" cy="373028"/>
                  </p:xfrm>
                  <a:graphic>
                    <a:graphicData uri="http://schemas.openxmlformats.org/presentationml/2006/ole">
                      <mc:AlternateContent xmlns:mc="http://schemas.openxmlformats.org/markup-compatibility/2006">
                        <mc:Choice xmlns:v="urn:schemas-microsoft-com:vml" Requires="v">
                          <p:oleObj spid="_x0000_s13652" name="Equation" r:id="rId18" imgW="215713" imgH="241091" progId="Equation.3">
                            <p:embed/>
                          </p:oleObj>
                        </mc:Choice>
                        <mc:Fallback>
                          <p:oleObj name="Equation" r:id="rId18" imgW="215713" imgH="241091"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569143" y="3886200"/>
                                  <a:ext cx="333375" cy="37302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5" name="Straight Arrow Connector 23"/>
                    <p:cNvCxnSpPr>
                      <a:cxnSpLocks noChangeShapeType="1"/>
                    </p:cNvCxnSpPr>
                    <p:nvPr/>
                  </p:nvCxnSpPr>
                  <p:spPr bwMode="auto">
                    <a:xfrm>
                      <a:off x="4817617" y="4724400"/>
                      <a:ext cx="869630" cy="0"/>
                    </a:xfrm>
                    <a:prstGeom prst="straightConnector1">
                      <a:avLst/>
                    </a:prstGeom>
                    <a:noFill/>
                    <a:ln w="19050" algn="ctr">
                      <a:solidFill>
                        <a:srgbClr val="3333FF"/>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16" name="Object 3"/>
                    <p:cNvGraphicFramePr>
                      <a:graphicFrameLocks noChangeAspect="1"/>
                    </p:cNvGraphicFramePr>
                    <p:nvPr>
                      <p:extLst>
                        <p:ext uri="{D42A27DB-BD31-4B8C-83A1-F6EECF244321}">
                          <p14:modId xmlns:p14="http://schemas.microsoft.com/office/powerpoint/2010/main" val="3212034315"/>
                        </p:ext>
                      </p:extLst>
                    </p:nvPr>
                  </p:nvGraphicFramePr>
                  <p:xfrm>
                    <a:off x="4988243" y="4343400"/>
                    <a:ext cx="471488" cy="353980"/>
                  </p:xfrm>
                  <a:graphic>
                    <a:graphicData uri="http://schemas.openxmlformats.org/presentationml/2006/ole">
                      <mc:AlternateContent xmlns:mc="http://schemas.openxmlformats.org/markup-compatibility/2006">
                        <mc:Choice xmlns:v="urn:schemas-microsoft-com:vml" Requires="v">
                          <p:oleObj spid="_x0000_s13653" name="Equation" r:id="rId20" imgW="304668" imgH="228501" progId="Equation.3">
                            <p:embed/>
                          </p:oleObj>
                        </mc:Choice>
                        <mc:Fallback>
                          <p:oleObj name="Equation" r:id="rId20" imgW="304668" imgH="228501"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88243" y="4343400"/>
                                  <a:ext cx="471488" cy="353980"/>
                                </a:xfrm>
                                <a:prstGeom prst="rect">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cxnSp>
                <p:nvCxnSpPr>
                  <p:cNvPr id="10" name="Straight Connector 8"/>
                  <p:cNvCxnSpPr>
                    <a:cxnSpLocks noChangeShapeType="1"/>
                  </p:cNvCxnSpPr>
                  <p:nvPr/>
                </p:nvCxnSpPr>
                <p:spPr bwMode="auto">
                  <a:xfrm>
                    <a:off x="4111272" y="3352799"/>
                    <a:ext cx="3361091" cy="0"/>
                  </a:xfrm>
                  <a:prstGeom prst="line">
                    <a:avLst/>
                  </a:prstGeom>
                  <a:noFill/>
                  <a:ln w="63500" algn="ctr">
                    <a:solidFill>
                      <a:srgbClr val="9900CC"/>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Content Placeholder 1"/>
                  <p:cNvSpPr txBox="1">
                    <a:spLocks/>
                  </p:cNvSpPr>
                  <p:nvPr/>
                </p:nvSpPr>
                <p:spPr bwMode="auto">
                  <a:xfrm>
                    <a:off x="5553075" y="3822236"/>
                    <a:ext cx="1371600" cy="322927"/>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14"/>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ctr">
                      <a:buFontTx/>
                      <a:buNone/>
                    </a:pPr>
                    <a:r>
                      <a:rPr lang="en-US" altLang="en-US" sz="1200" b="1" dirty="0">
                        <a:solidFill>
                          <a:srgbClr val="9900CC"/>
                        </a:solidFill>
                      </a:rPr>
                      <a:t>Averaged Pol.</a:t>
                    </a:r>
                  </a:p>
                </p:txBody>
              </p:sp>
            </p:grpSp>
            <p:sp>
              <p:nvSpPr>
                <p:cNvPr id="2" name="TextBox 1"/>
                <p:cNvSpPr txBox="1"/>
                <p:nvPr/>
              </p:nvSpPr>
              <p:spPr>
                <a:xfrm>
                  <a:off x="1827848" y="3813681"/>
                  <a:ext cx="2066925" cy="304699"/>
                </a:xfrm>
                <a:prstGeom prst="rect">
                  <a:avLst/>
                </a:prstGeom>
                <a:solidFill>
                  <a:schemeClr val="bg1"/>
                </a:solidFill>
                <a:ln>
                  <a:noFill/>
                </a:ln>
              </p:spPr>
              <p:txBody>
                <a:bodyPr wrap="square" rtlCol="0">
                  <a:spAutoFit/>
                </a:bodyPr>
                <a:lstStyle/>
                <a:p>
                  <a:r>
                    <a:rPr lang="en-US" sz="1200" b="1" i="1" dirty="0" smtClean="0"/>
                    <a:t>Time (arbitrary scale)</a:t>
                  </a:r>
                  <a:endParaRPr lang="en-US" sz="1200" b="1" i="1" dirty="0"/>
                </a:p>
              </p:txBody>
            </p:sp>
            <p:cxnSp>
              <p:nvCxnSpPr>
                <p:cNvPr id="7" name="Straight Arrow Connector 6"/>
                <p:cNvCxnSpPr/>
                <p:nvPr/>
              </p:nvCxnSpPr>
              <p:spPr bwMode="auto">
                <a:xfrm flipV="1">
                  <a:off x="3305175" y="2019300"/>
                  <a:ext cx="0" cy="397342"/>
                </a:xfrm>
                <a:prstGeom prst="straightConnector1">
                  <a:avLst/>
                </a:prstGeom>
                <a:solidFill>
                  <a:schemeClr val="accent1"/>
                </a:solidFill>
                <a:ln w="19050" cap="flat" cmpd="sng" algn="ctr">
                  <a:solidFill>
                    <a:schemeClr val="tx1"/>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7" name="TextBox 26"/>
              <p:cNvSpPr txBox="1"/>
              <p:nvPr/>
            </p:nvSpPr>
            <p:spPr>
              <a:xfrm rot="16200000">
                <a:off x="-566547" y="2248812"/>
                <a:ext cx="2031423" cy="276999"/>
              </a:xfrm>
              <a:prstGeom prst="rect">
                <a:avLst/>
              </a:prstGeom>
              <a:solidFill>
                <a:schemeClr val="bg1"/>
              </a:solidFill>
              <a:ln>
                <a:noFill/>
              </a:ln>
            </p:spPr>
            <p:txBody>
              <a:bodyPr wrap="square" rtlCol="0">
                <a:spAutoFit/>
              </a:bodyPr>
              <a:lstStyle/>
              <a:p>
                <a:r>
                  <a:rPr lang="en-US" sz="1200" b="1" i="1" dirty="0" smtClean="0"/>
                  <a:t>Relative Polarization (%)</a:t>
                </a:r>
                <a:endParaRPr lang="en-US" sz="1200" b="1" i="1" dirty="0"/>
              </a:p>
            </p:txBody>
          </p:sp>
        </p:grpSp>
        <p:sp>
          <p:nvSpPr>
            <p:cNvPr id="5" name="TextBox 4"/>
            <p:cNvSpPr txBox="1"/>
            <p:nvPr/>
          </p:nvSpPr>
          <p:spPr>
            <a:xfrm>
              <a:off x="911685" y="838200"/>
              <a:ext cx="2735803" cy="307777"/>
            </a:xfrm>
            <a:prstGeom prst="rect">
              <a:avLst/>
            </a:prstGeom>
            <a:solidFill>
              <a:schemeClr val="bg1"/>
            </a:solidFill>
          </p:spPr>
          <p:txBody>
            <a:bodyPr wrap="square" rtlCol="0">
              <a:spAutoFit/>
            </a:bodyPr>
            <a:lstStyle/>
            <a:p>
              <a:pPr algn="ctr"/>
              <a:r>
                <a:rPr lang="en-US" sz="1400" b="1" i="1" dirty="0" smtClean="0"/>
                <a:t>Injection pattern on polarization</a:t>
              </a:r>
              <a:endParaRPr lang="en-US" sz="1400" b="1" i="1" dirty="0"/>
            </a:p>
          </p:txBody>
        </p:sp>
      </p:grpSp>
    </p:spTree>
    <p:extLst>
      <p:ext uri="{BB962C8B-B14F-4D97-AF65-F5344CB8AC3E}">
        <p14:creationId xmlns:p14="http://schemas.microsoft.com/office/powerpoint/2010/main" val="5522557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838199"/>
            <a:ext cx="8839200" cy="5562601"/>
          </a:xfrm>
        </p:spPr>
        <p:txBody>
          <a:bodyPr/>
          <a:lstStyle/>
          <a:p>
            <a:pPr algn="just">
              <a:buSzPct val="100000"/>
            </a:pPr>
            <a:r>
              <a:rPr lang="en-US" dirty="0" smtClean="0"/>
              <a:t>Continuous injection (or top-off injection or trickle injection) has been applied in many modern electron storage ring light sources to maintain a constant beam current, and colliders (such as PEP-II, </a:t>
            </a:r>
            <a:r>
              <a:rPr lang="en-US" dirty="0" err="1" smtClean="0"/>
              <a:t>SuperB</a:t>
            </a:r>
            <a:r>
              <a:rPr lang="en-US" dirty="0" smtClean="0"/>
              <a:t>) to gain the average luminosity</a:t>
            </a:r>
          </a:p>
          <a:p>
            <a:pPr lvl="1" algn="just">
              <a:buSzPct val="100000"/>
            </a:pPr>
            <a:r>
              <a:rPr lang="en-US" sz="1600" dirty="0" smtClean="0"/>
              <a:t>Average luminosity is always near the peak luminosity</a:t>
            </a:r>
          </a:p>
          <a:p>
            <a:pPr lvl="1" algn="just">
              <a:buSzPct val="100000"/>
            </a:pPr>
            <a:r>
              <a:rPr lang="en-US" sz="1600" dirty="0" smtClean="0"/>
              <a:t>The collider looks like a “DC” accelerator allowing an improved operational consistency</a:t>
            </a:r>
          </a:p>
          <a:p>
            <a:pPr marL="457200" lvl="1" indent="0" algn="just">
              <a:buSzPct val="100000"/>
              <a:buNone/>
            </a:pPr>
            <a:endParaRPr lang="en-US" sz="1600" dirty="0" smtClean="0"/>
          </a:p>
          <a:p>
            <a:pPr lvl="1" algn="just">
              <a:buSzPct val="100000"/>
            </a:pPr>
            <a:endParaRPr lang="en-US" sz="1600" dirty="0" smtClean="0"/>
          </a:p>
          <a:p>
            <a:pPr>
              <a:buSzPct val="100000"/>
            </a:pPr>
            <a:r>
              <a:rPr lang="en-US" dirty="0" smtClean="0"/>
              <a:t>MEIC may also consider the continuous injection of the electron beams to </a:t>
            </a:r>
          </a:p>
          <a:p>
            <a:pPr lvl="1">
              <a:buSzPct val="100000"/>
            </a:pPr>
            <a:r>
              <a:rPr lang="en-US" sz="1600" dirty="0" smtClean="0"/>
              <a:t>Obtain a high average luminosity</a:t>
            </a:r>
          </a:p>
          <a:p>
            <a:pPr lvl="1">
              <a:buSzPct val="100000"/>
            </a:pPr>
            <a:r>
              <a:rPr lang="en-US" sz="1600" dirty="0" smtClean="0"/>
              <a:t>Reach a high equilibrium polarization</a:t>
            </a:r>
          </a:p>
          <a:p>
            <a:pPr lvl="1">
              <a:buSzPct val="100000"/>
            </a:pPr>
            <a:endParaRPr lang="en-US" sz="1600" dirty="0"/>
          </a:p>
          <a:p>
            <a:pPr lvl="1">
              <a:buSzPct val="100000"/>
            </a:pPr>
            <a:endParaRPr lang="en-US" sz="1600" dirty="0" smtClean="0"/>
          </a:p>
          <a:p>
            <a:pPr lvl="1">
              <a:buSzPct val="100000"/>
            </a:pPr>
            <a:endParaRPr lang="en-US" sz="1600" dirty="0"/>
          </a:p>
          <a:p>
            <a:pPr lvl="1">
              <a:buSzPct val="100000"/>
            </a:pPr>
            <a:endParaRPr lang="en-US" sz="1600" dirty="0" smtClean="0"/>
          </a:p>
          <a:p>
            <a:pPr lvl="1">
              <a:buSzPct val="100000"/>
            </a:pPr>
            <a:r>
              <a:rPr lang="en-US" sz="1600" dirty="0" smtClean="0"/>
              <a:t>Note that </a:t>
            </a:r>
          </a:p>
          <a:p>
            <a:pPr lvl="2">
              <a:buSzPct val="100000"/>
            </a:pPr>
            <a:r>
              <a:rPr lang="en-US" sz="1600" dirty="0" smtClean="0"/>
              <a:t>If the beam lifetime is shorter than the polarization lifetime, continuous injection maintains the beam current and improves the polarization as well</a:t>
            </a:r>
          </a:p>
          <a:p>
            <a:pPr lvl="2">
              <a:buSzPct val="100000"/>
            </a:pPr>
            <a:r>
              <a:rPr lang="en-US" sz="1600" dirty="0" smtClean="0"/>
              <a:t>If the beam lifetime is longer than the polarization lifetime, beam lifetime has to been shorten (collimation, scraping, or reduce the dynamic aperture)</a:t>
            </a:r>
          </a:p>
          <a:p>
            <a:pPr lvl="1">
              <a:buSzPct val="100000"/>
            </a:pPr>
            <a:endParaRPr lang="en-US" sz="1600" dirty="0"/>
          </a:p>
          <a:p>
            <a:pPr lvl="1">
              <a:buSzPct val="100000"/>
            </a:pPr>
            <a:endParaRPr lang="en-US" sz="1600" dirty="0" smtClean="0"/>
          </a:p>
          <a:p>
            <a:pPr>
              <a:buSzPct val="100000"/>
            </a:pPr>
            <a:endParaRPr lang="en-US" dirty="0"/>
          </a:p>
        </p:txBody>
      </p:sp>
      <p:sp>
        <p:nvSpPr>
          <p:cNvPr id="3" name="Title 2"/>
          <p:cNvSpPr>
            <a:spLocks noGrp="1"/>
          </p:cNvSpPr>
          <p:nvPr>
            <p:ph type="title"/>
          </p:nvPr>
        </p:nvSpPr>
        <p:spPr>
          <a:xfrm>
            <a:off x="0" y="0"/>
            <a:ext cx="9144000" cy="914400"/>
          </a:xfrm>
        </p:spPr>
        <p:txBody>
          <a:bodyPr/>
          <a:lstStyle/>
          <a:p>
            <a:r>
              <a:rPr lang="en-US" sz="3500" dirty="0" smtClean="0"/>
              <a:t>Continuous Injection</a:t>
            </a:r>
            <a:endParaRPr lang="en-US" sz="3500" dirty="0"/>
          </a:p>
        </p:txBody>
      </p:sp>
      <p:sp>
        <p:nvSpPr>
          <p:cNvPr id="4" name="Slide Number Placeholder 3"/>
          <p:cNvSpPr>
            <a:spLocks noGrp="1"/>
          </p:cNvSpPr>
          <p:nvPr>
            <p:ph type="sldNum" sz="quarter" idx="10"/>
          </p:nvPr>
        </p:nvSpPr>
        <p:spPr/>
        <p:txBody>
          <a:bodyPr/>
          <a:lstStyle/>
          <a:p>
            <a:pPr>
              <a:defRPr/>
            </a:pPr>
            <a:fld id="{E05143E2-8B5C-420F-B773-4C0D976E94BC}" type="slidenum">
              <a:rPr lang="en-US" smtClean="0"/>
              <a:pPr>
                <a:defRPr/>
              </a:pPr>
              <a:t>15</a:t>
            </a:fld>
            <a:endParaRPr lang="en-US" dirty="0"/>
          </a:p>
        </p:txBody>
      </p:sp>
      <p:sp>
        <p:nvSpPr>
          <p:cNvPr id="52" name="Content Placeholder 1"/>
          <p:cNvSpPr txBox="1">
            <a:spLocks/>
          </p:cNvSpPr>
          <p:nvPr/>
        </p:nvSpPr>
        <p:spPr bwMode="auto">
          <a:xfrm>
            <a:off x="4487863" y="2438400"/>
            <a:ext cx="4427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50000"/>
              <a:buFontTx/>
              <a:buBlip>
                <a:blip r:embed="rId2"/>
              </a:buBlip>
              <a:defRPr>
                <a:solidFill>
                  <a:schemeClr val="tx1"/>
                </a:solidFill>
                <a:latin typeface="Arial" panose="020B0604020202020204" pitchFamily="34" charset="0"/>
                <a:ea typeface="MS PGothic" pitchFamily="34" charset="-128"/>
                <a:cs typeface="Arial" panose="020B0604020202020204" pitchFamily="34" charset="0"/>
              </a:defRPr>
            </a:lvl1pPr>
            <a:lvl2pPr marL="742950" indent="-28575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2pPr>
            <a:lvl3pPr marL="1143000" indent="-228600" algn="l" rtl="0" eaLnBrk="0" fontAlgn="base" hangingPunct="0">
              <a:spcBef>
                <a:spcPct val="20000"/>
              </a:spcBef>
              <a:spcAft>
                <a:spcPct val="0"/>
              </a:spcAft>
              <a:buClrTx/>
              <a:buChar char="•"/>
              <a:defRPr>
                <a:solidFill>
                  <a:schemeClr val="tx1"/>
                </a:solidFill>
                <a:latin typeface="Arial" panose="020B0604020202020204" pitchFamily="34" charset="0"/>
                <a:ea typeface="MS PGothic" pitchFamily="34" charset="-128"/>
                <a:cs typeface="Arial" panose="020B0604020202020204" pitchFamily="34" charset="0"/>
              </a:defRPr>
            </a:lvl3pPr>
            <a:lvl4pPr marL="16002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4pPr>
            <a:lvl5pPr marL="20574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pPr marL="0" indent="0">
              <a:buSzPct val="100000"/>
              <a:buNone/>
              <a:defRPr/>
            </a:pPr>
            <a:r>
              <a:rPr lang="en-US" altLang="en-US" sz="1400" i="1" kern="0" dirty="0" smtClean="0">
                <a:latin typeface="Arial" charset="0"/>
                <a:ea typeface="ＭＳ Ｐゴシック" pitchFamily="34" charset="-128"/>
                <a:cs typeface="Arial" charset="0"/>
              </a:rPr>
              <a:t>From John T. </a:t>
            </a:r>
            <a:r>
              <a:rPr lang="en-US" altLang="en-US" sz="1400" i="1" kern="0" dirty="0" err="1" smtClean="0">
                <a:latin typeface="Arial" charset="0"/>
                <a:ea typeface="ＭＳ Ｐゴシック" pitchFamily="34" charset="-128"/>
                <a:cs typeface="Arial" charset="0"/>
              </a:rPr>
              <a:t>Seeman</a:t>
            </a:r>
            <a:r>
              <a:rPr lang="en-US" altLang="en-US" sz="1400" i="1" kern="0" dirty="0" smtClean="0">
                <a:latin typeface="Arial" charset="0"/>
                <a:ea typeface="ＭＳ Ｐゴシック" pitchFamily="34" charset="-128"/>
                <a:cs typeface="Arial" charset="0"/>
              </a:rPr>
              <a:t>, SLAC-PUB-5933, Sep. 1992</a:t>
            </a:r>
          </a:p>
        </p:txBody>
      </p:sp>
      <p:grpSp>
        <p:nvGrpSpPr>
          <p:cNvPr id="57" name="Group 56"/>
          <p:cNvGrpSpPr/>
          <p:nvPr/>
        </p:nvGrpSpPr>
        <p:grpSpPr>
          <a:xfrm>
            <a:off x="2571750" y="3843337"/>
            <a:ext cx="4286250" cy="1454150"/>
            <a:chOff x="3429000" y="3695551"/>
            <a:chExt cx="4286250" cy="1454150"/>
          </a:xfrm>
        </p:grpSpPr>
        <p:grpSp>
          <p:nvGrpSpPr>
            <p:cNvPr id="9" name="Group 1"/>
            <p:cNvGrpSpPr>
              <a:grpSpLocks/>
            </p:cNvGrpSpPr>
            <p:nvPr/>
          </p:nvGrpSpPr>
          <p:grpSpPr bwMode="auto">
            <a:xfrm>
              <a:off x="3429000" y="3695551"/>
              <a:ext cx="4286250" cy="1454150"/>
              <a:chOff x="311150" y="1295400"/>
              <a:chExt cx="4286249" cy="1454150"/>
            </a:xfrm>
          </p:grpSpPr>
          <p:grpSp>
            <p:nvGrpSpPr>
              <p:cNvPr id="10" name="Group 12"/>
              <p:cNvGrpSpPr>
                <a:grpSpLocks/>
              </p:cNvGrpSpPr>
              <p:nvPr/>
            </p:nvGrpSpPr>
            <p:grpSpPr bwMode="auto">
              <a:xfrm>
                <a:off x="311150" y="1295400"/>
                <a:ext cx="4286249" cy="1454150"/>
                <a:chOff x="2376696" y="1239838"/>
                <a:chExt cx="4492232" cy="1454081"/>
              </a:xfrm>
            </p:grpSpPr>
            <p:sp>
              <p:nvSpPr>
                <p:cNvPr id="13" name="Oval 12"/>
                <p:cNvSpPr/>
                <p:nvPr/>
              </p:nvSpPr>
              <p:spPr bwMode="auto">
                <a:xfrm>
                  <a:off x="3193617" y="1239838"/>
                  <a:ext cx="2292702" cy="1204855"/>
                </a:xfrm>
                <a:prstGeom prst="ellipse">
                  <a:avLst/>
                </a:prstGeom>
                <a:no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457200" fontAlgn="auto">
                    <a:spcBef>
                      <a:spcPts val="0"/>
                    </a:spcBef>
                    <a:spcAft>
                      <a:spcPts val="0"/>
                    </a:spcAft>
                    <a:defRPr/>
                  </a:pPr>
                  <a:endParaRPr lang="en-US" sz="1800" kern="0">
                    <a:solidFill>
                      <a:prstClr val="white"/>
                    </a:solidFill>
                    <a:latin typeface="Calibri"/>
                    <a:ea typeface="ＭＳ Ｐゴシック" charset="-128"/>
                  </a:endParaRPr>
                </a:p>
              </p:txBody>
            </p:sp>
            <p:grpSp>
              <p:nvGrpSpPr>
                <p:cNvPr id="14" name="Group 175"/>
                <p:cNvGrpSpPr>
                  <a:grpSpLocks/>
                </p:cNvGrpSpPr>
                <p:nvPr/>
              </p:nvGrpSpPr>
              <p:grpSpPr bwMode="auto">
                <a:xfrm>
                  <a:off x="2376696" y="1295397"/>
                  <a:ext cx="4492232" cy="1398522"/>
                  <a:chOff x="1894893" y="5265906"/>
                  <a:chExt cx="4491749" cy="1398768"/>
                </a:xfrm>
              </p:grpSpPr>
              <p:cxnSp>
                <p:nvCxnSpPr>
                  <p:cNvPr id="15" name="Straight Arrow Connector 14"/>
                  <p:cNvCxnSpPr/>
                  <p:nvPr/>
                </p:nvCxnSpPr>
                <p:spPr>
                  <a:xfrm>
                    <a:off x="3668302" y="5553281"/>
                    <a:ext cx="0" cy="244506"/>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16" name="Straight Arrow Connector 15"/>
                  <p:cNvCxnSpPr/>
                  <p:nvPr/>
                </p:nvCxnSpPr>
                <p:spPr>
                  <a:xfrm>
                    <a:off x="3398797" y="5896225"/>
                    <a:ext cx="0" cy="244506"/>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17" name="Straight Arrow Connector 16"/>
                  <p:cNvCxnSpPr/>
                  <p:nvPr/>
                </p:nvCxnSpPr>
                <p:spPr>
                  <a:xfrm>
                    <a:off x="3867935" y="5581860"/>
                    <a:ext cx="0" cy="244506"/>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18" name="Straight Arrow Connector 17"/>
                  <p:cNvCxnSpPr/>
                  <p:nvPr/>
                </p:nvCxnSpPr>
                <p:spPr>
                  <a:xfrm>
                    <a:off x="3699911" y="5858269"/>
                    <a:ext cx="0" cy="244506"/>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19" name="Straight Arrow Connector 18"/>
                  <p:cNvCxnSpPr/>
                  <p:nvPr/>
                </p:nvCxnSpPr>
                <p:spPr>
                  <a:xfrm>
                    <a:off x="3011176" y="5875584"/>
                    <a:ext cx="0" cy="244506"/>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20" name="Straight Arrow Connector 19"/>
                  <p:cNvCxnSpPr/>
                  <p:nvPr/>
                </p:nvCxnSpPr>
                <p:spPr>
                  <a:xfrm>
                    <a:off x="3794930" y="6134380"/>
                    <a:ext cx="0" cy="244506"/>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21" name="Straight Arrow Connector 20"/>
                  <p:cNvCxnSpPr/>
                  <p:nvPr/>
                </p:nvCxnSpPr>
                <p:spPr>
                  <a:xfrm>
                    <a:off x="4348719" y="5326239"/>
                    <a:ext cx="0" cy="244506"/>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22" name="Straight Arrow Connector 21"/>
                  <p:cNvCxnSpPr/>
                  <p:nvPr/>
                </p:nvCxnSpPr>
                <p:spPr>
                  <a:xfrm>
                    <a:off x="4481808" y="5448492"/>
                    <a:ext cx="0" cy="244506"/>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23" name="Straight Arrow Connector 22"/>
                  <p:cNvCxnSpPr/>
                  <p:nvPr/>
                </p:nvCxnSpPr>
                <p:spPr>
                  <a:xfrm>
                    <a:off x="4711387" y="5570745"/>
                    <a:ext cx="0" cy="244506"/>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24" name="Straight Arrow Connector 23"/>
                  <p:cNvCxnSpPr/>
                  <p:nvPr/>
                </p:nvCxnSpPr>
                <p:spPr>
                  <a:xfrm flipH="1" flipV="1">
                    <a:off x="3210810" y="5521527"/>
                    <a:ext cx="11645" cy="287374"/>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25" name="Straight Arrow Connector 24"/>
                  <p:cNvCxnSpPr/>
                  <p:nvPr/>
                </p:nvCxnSpPr>
                <p:spPr>
                  <a:xfrm flipH="1" flipV="1">
                    <a:off x="4849466" y="5646955"/>
                    <a:ext cx="11645" cy="287375"/>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26" name="Straight Arrow Connector 25"/>
                  <p:cNvCxnSpPr/>
                  <p:nvPr/>
                </p:nvCxnSpPr>
                <p:spPr>
                  <a:xfrm flipH="1" flipV="1">
                    <a:off x="4520071" y="5724753"/>
                    <a:ext cx="9982" cy="287374"/>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27" name="Straight Arrow Connector 26"/>
                  <p:cNvCxnSpPr/>
                  <p:nvPr/>
                </p:nvCxnSpPr>
                <p:spPr>
                  <a:xfrm>
                    <a:off x="3855944" y="5868904"/>
                    <a:ext cx="0" cy="244506"/>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28" name="Straight Arrow Connector 27"/>
                  <p:cNvCxnSpPr/>
                  <p:nvPr/>
                </p:nvCxnSpPr>
                <p:spPr>
                  <a:xfrm>
                    <a:off x="3796401" y="5265906"/>
                    <a:ext cx="0" cy="244506"/>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29" name="Straight Arrow Connector 28"/>
                  <p:cNvCxnSpPr/>
                  <p:nvPr/>
                </p:nvCxnSpPr>
                <p:spPr>
                  <a:xfrm>
                    <a:off x="3006185" y="5608850"/>
                    <a:ext cx="0" cy="244506"/>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30" name="Straight Arrow Connector 29"/>
                  <p:cNvCxnSpPr/>
                  <p:nvPr/>
                </p:nvCxnSpPr>
                <p:spPr>
                  <a:xfrm>
                    <a:off x="4213966" y="5993075"/>
                    <a:ext cx="0" cy="244506"/>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31" name="Straight Arrow Connector 30"/>
                  <p:cNvCxnSpPr/>
                  <p:nvPr/>
                </p:nvCxnSpPr>
                <p:spPr>
                  <a:xfrm>
                    <a:off x="3528559" y="5364344"/>
                    <a:ext cx="0" cy="244506"/>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32" name="Straight Arrow Connector 31"/>
                  <p:cNvCxnSpPr/>
                  <p:nvPr/>
                </p:nvCxnSpPr>
                <p:spPr>
                  <a:xfrm>
                    <a:off x="3413770" y="5645368"/>
                    <a:ext cx="0" cy="244506"/>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33" name="Straight Arrow Connector 32"/>
                  <p:cNvCxnSpPr/>
                  <p:nvPr/>
                </p:nvCxnSpPr>
                <p:spPr>
                  <a:xfrm>
                    <a:off x="4220621" y="5597737"/>
                    <a:ext cx="0" cy="244506"/>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34" name="Straight Arrow Connector 33"/>
                  <p:cNvCxnSpPr/>
                  <p:nvPr/>
                </p:nvCxnSpPr>
                <p:spPr>
                  <a:xfrm>
                    <a:off x="4446872" y="6012127"/>
                    <a:ext cx="0" cy="244506"/>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35" name="Straight Arrow Connector 34"/>
                  <p:cNvCxnSpPr/>
                  <p:nvPr/>
                </p:nvCxnSpPr>
                <p:spPr>
                  <a:xfrm>
                    <a:off x="4050933" y="5666935"/>
                    <a:ext cx="0" cy="244506"/>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36" name="Straight Arrow Connector 35"/>
                  <p:cNvCxnSpPr/>
                  <p:nvPr/>
                </p:nvCxnSpPr>
                <p:spPr>
                  <a:xfrm>
                    <a:off x="4711387" y="5883523"/>
                    <a:ext cx="0" cy="244506"/>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37" name="Straight Arrow Connector 36"/>
                  <p:cNvCxnSpPr/>
                  <p:nvPr/>
                </p:nvCxnSpPr>
                <p:spPr>
                  <a:xfrm>
                    <a:off x="4335064" y="5744434"/>
                    <a:ext cx="0" cy="244506"/>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38" name="Oval 37"/>
                  <p:cNvSpPr/>
                  <p:nvPr/>
                </p:nvSpPr>
                <p:spPr>
                  <a:xfrm>
                    <a:off x="2874760" y="5494535"/>
                    <a:ext cx="672099" cy="693827"/>
                  </a:xfrm>
                  <a:prstGeom prst="ellipse">
                    <a:avLst/>
                  </a:prstGeom>
                  <a:noFill/>
                  <a:ln w="9525" cap="flat" cmpd="sng" algn="ctr">
                    <a:solidFill>
                      <a:srgbClr val="FF0000"/>
                    </a:solidFill>
                    <a:prstDash val="solid"/>
                  </a:ln>
                  <a:effectLst>
                    <a:outerShdw blurRad="40000" dist="23000" dir="5400000" rotWithShape="0">
                      <a:srgbClr val="000000">
                        <a:alpha val="35000"/>
                      </a:srgbClr>
                    </a:outerShdw>
                  </a:effectLst>
                </p:spPr>
                <p:txBody>
                  <a:bodyPr anchor="ctr"/>
                  <a:lstStyle/>
                  <a:p>
                    <a:pPr algn="ctr" defTabSz="457200" fontAlgn="auto">
                      <a:spcBef>
                        <a:spcPts val="0"/>
                      </a:spcBef>
                      <a:spcAft>
                        <a:spcPts val="0"/>
                      </a:spcAft>
                      <a:defRPr/>
                    </a:pPr>
                    <a:endParaRPr lang="en-US" sz="1800" kern="0">
                      <a:solidFill>
                        <a:prstClr val="white"/>
                      </a:solidFill>
                      <a:latin typeface="Calibri"/>
                      <a:ea typeface="ＭＳ Ｐゴシック" charset="-128"/>
                    </a:endParaRPr>
                  </a:p>
                </p:txBody>
              </p:sp>
              <p:cxnSp>
                <p:nvCxnSpPr>
                  <p:cNvPr id="39" name="Straight Arrow Connector 38"/>
                  <p:cNvCxnSpPr/>
                  <p:nvPr/>
                </p:nvCxnSpPr>
                <p:spPr>
                  <a:xfrm flipH="1" flipV="1">
                    <a:off x="3162564" y="5799375"/>
                    <a:ext cx="11646" cy="287375"/>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40" name="Curved Connector 39"/>
                  <p:cNvCxnSpPr/>
                  <p:nvPr/>
                </p:nvCxnSpPr>
                <p:spPr>
                  <a:xfrm rot="10800000">
                    <a:off x="2114490" y="5570745"/>
                    <a:ext cx="743635" cy="152420"/>
                  </a:xfrm>
                  <a:prstGeom prst="curvedConnector3">
                    <a:avLst>
                      <a:gd name="adj1" fmla="val 50000"/>
                    </a:avLst>
                  </a:prstGeom>
                  <a:noFill/>
                  <a:ln w="25400" cap="flat" cmpd="sng" algn="ctr">
                    <a:solidFill>
                      <a:srgbClr val="FF0000"/>
                    </a:solidFill>
                    <a:prstDash val="solid"/>
                    <a:tailEnd type="arrow"/>
                  </a:ln>
                  <a:effectLst>
                    <a:outerShdw blurRad="40000" dist="20000" dir="5400000" rotWithShape="0">
                      <a:srgbClr val="000000">
                        <a:alpha val="38000"/>
                      </a:srgbClr>
                    </a:outerShdw>
                  </a:effectLst>
                </p:spPr>
              </p:cxnSp>
              <p:sp>
                <p:nvSpPr>
                  <p:cNvPr id="41" name="Oval 40"/>
                  <p:cNvSpPr/>
                  <p:nvPr/>
                </p:nvSpPr>
                <p:spPr>
                  <a:xfrm>
                    <a:off x="5613064" y="5265906"/>
                    <a:ext cx="673762" cy="733519"/>
                  </a:xfrm>
                  <a:prstGeom prst="ellipse">
                    <a:avLst/>
                  </a:prstGeom>
                  <a:noFill/>
                  <a:ln w="9525" cap="flat" cmpd="sng" algn="ctr">
                    <a:solidFill>
                      <a:srgbClr val="3217FB"/>
                    </a:solidFill>
                    <a:prstDash val="solid"/>
                  </a:ln>
                  <a:effectLst>
                    <a:outerShdw blurRad="40000" dist="23000" dir="5400000" rotWithShape="0">
                      <a:srgbClr val="000000">
                        <a:alpha val="35000"/>
                      </a:srgbClr>
                    </a:outerShdw>
                  </a:effectLst>
                </p:spPr>
                <p:txBody>
                  <a:bodyPr anchor="ctr"/>
                  <a:lstStyle/>
                  <a:p>
                    <a:pPr algn="ctr" defTabSz="457200" fontAlgn="auto">
                      <a:spcBef>
                        <a:spcPts val="0"/>
                      </a:spcBef>
                      <a:spcAft>
                        <a:spcPts val="0"/>
                      </a:spcAft>
                      <a:defRPr/>
                    </a:pPr>
                    <a:endParaRPr lang="en-US" sz="1800" kern="0">
                      <a:solidFill>
                        <a:prstClr val="white"/>
                      </a:solidFill>
                      <a:latin typeface="Calibri"/>
                      <a:ea typeface="ＭＳ Ｐゴシック" charset="-128"/>
                    </a:endParaRPr>
                  </a:p>
                </p:txBody>
              </p:sp>
              <p:sp>
                <p:nvSpPr>
                  <p:cNvPr id="42" name="TextBox 41"/>
                  <p:cNvSpPr txBox="1"/>
                  <p:nvPr/>
                </p:nvSpPr>
                <p:spPr>
                  <a:xfrm>
                    <a:off x="1894893" y="5750156"/>
                    <a:ext cx="996503" cy="462021"/>
                  </a:xfrm>
                  <a:prstGeom prst="rect">
                    <a:avLst/>
                  </a:prstGeom>
                  <a:noFill/>
                </p:spPr>
                <p:txBody>
                  <a:bodyPr>
                    <a:spAutoFit/>
                  </a:bodyPr>
                  <a:lstStyle/>
                  <a:p>
                    <a:pPr defTabSz="457200" fontAlgn="auto">
                      <a:spcBef>
                        <a:spcPts val="0"/>
                      </a:spcBef>
                      <a:spcAft>
                        <a:spcPts val="0"/>
                      </a:spcAft>
                      <a:defRPr/>
                    </a:pPr>
                    <a:r>
                      <a:rPr lang="en-US" sz="1200" b="1" kern="0" dirty="0">
                        <a:solidFill>
                          <a:srgbClr val="FF0000"/>
                        </a:solidFill>
                        <a:latin typeface="Arial" panose="020B0604020202020204" pitchFamily="34" charset="0"/>
                        <a:ea typeface="ＭＳ Ｐゴシック" charset="-128"/>
                        <a:cs typeface="Arial" panose="020B0604020202020204" pitchFamily="34" charset="0"/>
                      </a:rPr>
                      <a:t>Lost or Extracted</a:t>
                    </a:r>
                  </a:p>
                </p:txBody>
              </p:sp>
              <p:cxnSp>
                <p:nvCxnSpPr>
                  <p:cNvPr id="43" name="Straight Arrow Connector 42"/>
                  <p:cNvCxnSpPr/>
                  <p:nvPr/>
                </p:nvCxnSpPr>
                <p:spPr>
                  <a:xfrm>
                    <a:off x="5784415" y="5380221"/>
                    <a:ext cx="0" cy="244506"/>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44" name="Straight Arrow Connector 43"/>
                  <p:cNvCxnSpPr/>
                  <p:nvPr/>
                </p:nvCxnSpPr>
                <p:spPr>
                  <a:xfrm>
                    <a:off x="5959095" y="5388160"/>
                    <a:ext cx="0" cy="244506"/>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45" name="Straight Arrow Connector 44"/>
                  <p:cNvCxnSpPr/>
                  <p:nvPr/>
                </p:nvCxnSpPr>
                <p:spPr>
                  <a:xfrm>
                    <a:off x="6137100" y="5388160"/>
                    <a:ext cx="0" cy="244506"/>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46" name="Straight Arrow Connector 45"/>
                  <p:cNvCxnSpPr/>
                  <p:nvPr/>
                </p:nvCxnSpPr>
                <p:spPr>
                  <a:xfrm>
                    <a:off x="5959095" y="5677122"/>
                    <a:ext cx="0" cy="244506"/>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47" name="Straight Arrow Connector 46"/>
                  <p:cNvCxnSpPr/>
                  <p:nvPr/>
                </p:nvCxnSpPr>
                <p:spPr>
                  <a:xfrm>
                    <a:off x="6103828" y="5683473"/>
                    <a:ext cx="0" cy="244506"/>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48" name="Straight Arrow Connector 47"/>
                  <p:cNvCxnSpPr/>
                  <p:nvPr/>
                </p:nvCxnSpPr>
                <p:spPr>
                  <a:xfrm>
                    <a:off x="5801051" y="5656481"/>
                    <a:ext cx="0" cy="244506"/>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49" name="Curved Connector 48"/>
                  <p:cNvCxnSpPr/>
                  <p:nvPr/>
                </p:nvCxnSpPr>
                <p:spPr>
                  <a:xfrm rot="10800000" flipV="1">
                    <a:off x="5002518" y="5562807"/>
                    <a:ext cx="532355" cy="236567"/>
                  </a:xfrm>
                  <a:prstGeom prst="curvedConnector3">
                    <a:avLst/>
                  </a:prstGeom>
                  <a:noFill/>
                  <a:ln w="25400" cap="flat" cmpd="sng" algn="ctr">
                    <a:solidFill>
                      <a:srgbClr val="3217FB"/>
                    </a:solidFill>
                    <a:prstDash val="solid"/>
                    <a:tailEnd type="arrow"/>
                  </a:ln>
                  <a:effectLst>
                    <a:outerShdw blurRad="40000" dist="20000" dir="5400000" rotWithShape="0">
                      <a:srgbClr val="000000">
                        <a:alpha val="38000"/>
                      </a:srgbClr>
                    </a:outerShdw>
                  </a:effectLst>
                </p:spPr>
              </p:cxnSp>
              <p:sp>
                <p:nvSpPr>
                  <p:cNvPr id="50" name="TextBox 49"/>
                  <p:cNvSpPr txBox="1"/>
                  <p:nvPr/>
                </p:nvSpPr>
                <p:spPr>
                  <a:xfrm>
                    <a:off x="5458347" y="6104214"/>
                    <a:ext cx="928295" cy="308015"/>
                  </a:xfrm>
                  <a:prstGeom prst="rect">
                    <a:avLst/>
                  </a:prstGeom>
                  <a:noFill/>
                </p:spPr>
                <p:txBody>
                  <a:bodyPr>
                    <a:spAutoFit/>
                  </a:bodyPr>
                  <a:lstStyle/>
                  <a:p>
                    <a:pPr defTabSz="457200" fontAlgn="auto">
                      <a:spcBef>
                        <a:spcPts val="0"/>
                      </a:spcBef>
                      <a:spcAft>
                        <a:spcPts val="0"/>
                      </a:spcAft>
                      <a:defRPr/>
                    </a:pPr>
                    <a:r>
                      <a:rPr lang="en-US" sz="1400" b="1" kern="0" dirty="0">
                        <a:solidFill>
                          <a:srgbClr val="3217FB"/>
                        </a:solidFill>
                        <a:latin typeface="Arial" panose="020B0604020202020204" pitchFamily="34" charset="0"/>
                        <a:ea typeface="ＭＳ Ｐゴシック" charset="-128"/>
                        <a:cs typeface="Arial" panose="020B0604020202020204" pitchFamily="34" charset="0"/>
                      </a:rPr>
                      <a:t>P</a:t>
                    </a:r>
                    <a:r>
                      <a:rPr lang="en-US" sz="1400" b="1" kern="0" baseline="-25000" dirty="0">
                        <a:solidFill>
                          <a:srgbClr val="3217FB"/>
                        </a:solidFill>
                        <a:latin typeface="Arial" panose="020B0604020202020204" pitchFamily="34" charset="0"/>
                        <a:ea typeface="ＭＳ Ｐゴシック" charset="-128"/>
                        <a:cs typeface="Arial" panose="020B0604020202020204" pitchFamily="34" charset="0"/>
                      </a:rPr>
                      <a:t>0</a:t>
                    </a:r>
                    <a:r>
                      <a:rPr lang="en-US" sz="1400" b="1" kern="0" dirty="0">
                        <a:solidFill>
                          <a:srgbClr val="3217FB"/>
                        </a:solidFill>
                        <a:latin typeface="Arial" panose="020B0604020202020204" pitchFamily="34" charset="0"/>
                        <a:ea typeface="ＭＳ Ｐゴシック" charset="-128"/>
                        <a:cs typeface="Arial" panose="020B0604020202020204" pitchFamily="34" charset="0"/>
                      </a:rPr>
                      <a:t> (&gt;</a:t>
                    </a:r>
                    <a:r>
                      <a:rPr lang="en-US" sz="1400" b="1" kern="0" dirty="0" err="1">
                        <a:solidFill>
                          <a:srgbClr val="3217FB"/>
                        </a:solidFill>
                        <a:latin typeface="Arial" panose="020B0604020202020204" pitchFamily="34" charset="0"/>
                        <a:ea typeface="ＭＳ Ｐゴシック" charset="-128"/>
                        <a:cs typeface="Arial" panose="020B0604020202020204" pitchFamily="34" charset="0"/>
                      </a:rPr>
                      <a:t>P</a:t>
                    </a:r>
                    <a:r>
                      <a:rPr lang="en-US" sz="1400" b="1" kern="0" baseline="-25000" dirty="0" err="1">
                        <a:solidFill>
                          <a:srgbClr val="3217FB"/>
                        </a:solidFill>
                        <a:latin typeface="Arial" panose="020B0604020202020204" pitchFamily="34" charset="0"/>
                        <a:ea typeface="ＭＳ Ｐゴシック" charset="-128"/>
                        <a:cs typeface="Arial" panose="020B0604020202020204" pitchFamily="34" charset="0"/>
                      </a:rPr>
                      <a:t>t</a:t>
                    </a:r>
                    <a:r>
                      <a:rPr lang="en-US" sz="1400" b="1" kern="0" dirty="0">
                        <a:solidFill>
                          <a:srgbClr val="3217FB"/>
                        </a:solidFill>
                        <a:latin typeface="Arial" panose="020B0604020202020204" pitchFamily="34" charset="0"/>
                        <a:ea typeface="ＭＳ Ｐゴシック" charset="-128"/>
                        <a:cs typeface="Arial" panose="020B0604020202020204" pitchFamily="34" charset="0"/>
                      </a:rPr>
                      <a:t>)</a:t>
                    </a:r>
                  </a:p>
                </p:txBody>
              </p:sp>
              <p:sp>
                <p:nvSpPr>
                  <p:cNvPr id="51" name="TextBox 50"/>
                  <p:cNvSpPr txBox="1"/>
                  <p:nvPr/>
                </p:nvSpPr>
                <p:spPr>
                  <a:xfrm>
                    <a:off x="3731519" y="6356659"/>
                    <a:ext cx="552319" cy="308015"/>
                  </a:xfrm>
                  <a:prstGeom prst="rect">
                    <a:avLst/>
                  </a:prstGeom>
                  <a:noFill/>
                </p:spPr>
                <p:txBody>
                  <a:bodyPr>
                    <a:spAutoFit/>
                  </a:bodyPr>
                  <a:lstStyle/>
                  <a:p>
                    <a:pPr defTabSz="457200" fontAlgn="auto">
                      <a:spcBef>
                        <a:spcPts val="0"/>
                      </a:spcBef>
                      <a:spcAft>
                        <a:spcPts val="0"/>
                      </a:spcAft>
                      <a:defRPr/>
                    </a:pPr>
                    <a:r>
                      <a:rPr lang="en-US" sz="1400" b="1" kern="0" dirty="0" err="1">
                        <a:solidFill>
                          <a:srgbClr val="3217FB"/>
                        </a:solidFill>
                        <a:latin typeface="Arial" panose="020B0604020202020204" pitchFamily="34" charset="0"/>
                        <a:ea typeface="ＭＳ Ｐゴシック" charset="-128"/>
                        <a:cs typeface="Arial" panose="020B0604020202020204" pitchFamily="34" charset="0"/>
                      </a:rPr>
                      <a:t>P</a:t>
                    </a:r>
                    <a:r>
                      <a:rPr lang="en-US" sz="1400" b="1" kern="0" baseline="-25000" dirty="0" err="1">
                        <a:solidFill>
                          <a:srgbClr val="3217FB"/>
                        </a:solidFill>
                        <a:latin typeface="Arial" panose="020B0604020202020204" pitchFamily="34" charset="0"/>
                        <a:ea typeface="ＭＳ Ｐゴシック" charset="-128"/>
                        <a:cs typeface="Arial" panose="020B0604020202020204" pitchFamily="34" charset="0"/>
                      </a:rPr>
                      <a:t>t</a:t>
                    </a:r>
                    <a:endParaRPr lang="en-US" sz="1400" b="1" kern="0" dirty="0">
                      <a:solidFill>
                        <a:srgbClr val="3217FB"/>
                      </a:solidFill>
                      <a:latin typeface="Arial" panose="020B0604020202020204" pitchFamily="34" charset="0"/>
                      <a:ea typeface="ＭＳ Ｐゴシック" charset="-128"/>
                      <a:cs typeface="Arial" panose="020B0604020202020204" pitchFamily="34" charset="0"/>
                    </a:endParaRPr>
                  </a:p>
                </p:txBody>
              </p:sp>
            </p:grpSp>
          </p:grpSp>
          <p:cxnSp>
            <p:nvCxnSpPr>
              <p:cNvPr id="11" name="Straight Arrow Connector 10"/>
              <p:cNvCxnSpPr/>
              <p:nvPr/>
            </p:nvCxnSpPr>
            <p:spPr bwMode="auto">
              <a:xfrm flipH="1" flipV="1">
                <a:off x="2387600" y="1371233"/>
                <a:ext cx="11113" cy="287337"/>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12" name="Straight Arrow Connector 11"/>
              <p:cNvCxnSpPr/>
              <p:nvPr/>
            </p:nvCxnSpPr>
            <p:spPr bwMode="auto">
              <a:xfrm flipH="1" flipV="1">
                <a:off x="1876425" y="2112962"/>
                <a:ext cx="11113" cy="287338"/>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grpSp>
        <p:cxnSp>
          <p:nvCxnSpPr>
            <p:cNvPr id="56" name="Straight Arrow Connector 55"/>
            <p:cNvCxnSpPr/>
            <p:nvPr/>
          </p:nvCxnSpPr>
          <p:spPr bwMode="auto">
            <a:xfrm>
              <a:off x="5452732" y="4506433"/>
              <a:ext cx="0" cy="244475"/>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grpSp>
    </p:spTree>
    <p:extLst>
      <p:ext uri="{BB962C8B-B14F-4D97-AF65-F5344CB8AC3E}">
        <p14:creationId xmlns:p14="http://schemas.microsoft.com/office/powerpoint/2010/main" val="41664838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914400"/>
          </a:xfrm>
        </p:spPr>
        <p:txBody>
          <a:bodyPr/>
          <a:lstStyle/>
          <a:p>
            <a:r>
              <a:rPr lang="en-US" sz="3500" dirty="0" smtClean="0"/>
              <a:t>Equilibrium Polarization w Cont. Injection </a:t>
            </a:r>
            <a:endParaRPr lang="en-US" sz="3500" dirty="0"/>
          </a:p>
        </p:txBody>
      </p:sp>
      <p:sp>
        <p:nvSpPr>
          <p:cNvPr id="4" name="Slide Number Placeholder 3"/>
          <p:cNvSpPr>
            <a:spLocks noGrp="1"/>
          </p:cNvSpPr>
          <p:nvPr>
            <p:ph type="sldNum" sz="quarter" idx="10"/>
          </p:nvPr>
        </p:nvSpPr>
        <p:spPr/>
        <p:txBody>
          <a:bodyPr/>
          <a:lstStyle/>
          <a:p>
            <a:pPr>
              <a:defRPr/>
            </a:pPr>
            <a:fld id="{E05143E2-8B5C-420F-B773-4C0D976E94BC}" type="slidenum">
              <a:rPr lang="en-US" smtClean="0"/>
              <a:pPr>
                <a:defRPr/>
              </a:pPr>
              <a:t>16</a:t>
            </a:fld>
            <a:endParaRPr lang="en-US" dirty="0"/>
          </a:p>
        </p:txBody>
      </p:sp>
      <p:sp>
        <p:nvSpPr>
          <p:cNvPr id="6" name="Content Placeholder 1"/>
          <p:cNvSpPr>
            <a:spLocks noGrp="1"/>
          </p:cNvSpPr>
          <p:nvPr>
            <p:ph idx="1"/>
          </p:nvPr>
        </p:nvSpPr>
        <p:spPr>
          <a:xfrm>
            <a:off x="152400" y="891365"/>
            <a:ext cx="8850313" cy="5562600"/>
          </a:xfrm>
        </p:spPr>
        <p:txBody>
          <a:bodyPr/>
          <a:lstStyle/>
          <a:p>
            <a:pPr>
              <a:buSzPct val="100000"/>
              <a:defRPr/>
            </a:pPr>
            <a:r>
              <a:rPr lang="en-US" altLang="en-US" dirty="0" smtClean="0">
                <a:latin typeface="Arial" charset="0"/>
                <a:ea typeface="ＭＳ Ｐゴシック" pitchFamily="34" charset="-128"/>
                <a:cs typeface="Arial" charset="0"/>
              </a:rPr>
              <a:t>Polarization w/ continuous injection</a:t>
            </a:r>
          </a:p>
          <a:p>
            <a:pPr>
              <a:buSzPct val="100000"/>
              <a:defRPr/>
            </a:pPr>
            <a:endParaRPr lang="en-US" altLang="en-US" dirty="0" smtClean="0">
              <a:latin typeface="Arial" charset="0"/>
              <a:ea typeface="ＭＳ Ｐゴシック" pitchFamily="34" charset="-128"/>
              <a:cs typeface="Arial" charset="0"/>
            </a:endParaRPr>
          </a:p>
          <a:p>
            <a:pPr>
              <a:buSzPct val="100000"/>
              <a:defRPr/>
            </a:pPr>
            <a:r>
              <a:rPr lang="en-US" altLang="en-US" dirty="0" smtClean="0">
                <a:latin typeface="Arial" charset="0"/>
                <a:ea typeface="ＭＳ Ｐゴシック" pitchFamily="34" charset="-128"/>
                <a:cs typeface="Arial" charset="0"/>
              </a:rPr>
              <a:t>Equilibrium polarization</a:t>
            </a:r>
          </a:p>
          <a:p>
            <a:pPr>
              <a:buSzPct val="100000"/>
              <a:defRPr/>
            </a:pPr>
            <a:endParaRPr lang="en-US" altLang="en-US" dirty="0">
              <a:latin typeface="Arial" charset="0"/>
              <a:ea typeface="ＭＳ Ｐゴシック" pitchFamily="34" charset="-128"/>
              <a:cs typeface="Arial" charset="0"/>
            </a:endParaRPr>
          </a:p>
          <a:p>
            <a:pPr>
              <a:buSzPct val="100000"/>
              <a:defRPr/>
            </a:pPr>
            <a:endParaRPr lang="en-US" altLang="en-US" dirty="0" smtClean="0">
              <a:latin typeface="Arial" charset="0"/>
              <a:ea typeface="ＭＳ Ｐゴシック" pitchFamily="34" charset="-128"/>
              <a:cs typeface="Arial" charset="0"/>
            </a:endParaRPr>
          </a:p>
          <a:p>
            <a:pPr>
              <a:buSzPct val="100000"/>
              <a:defRPr/>
            </a:pPr>
            <a:endParaRPr lang="en-US" altLang="en-US" dirty="0">
              <a:latin typeface="Arial" charset="0"/>
              <a:ea typeface="ＭＳ Ｐゴシック" pitchFamily="34" charset="-128"/>
              <a:cs typeface="Arial" charset="0"/>
            </a:endParaRPr>
          </a:p>
          <a:p>
            <a:pPr>
              <a:buSzPct val="100000"/>
              <a:defRPr/>
            </a:pPr>
            <a:endParaRPr lang="en-US" altLang="en-US" dirty="0" smtClean="0">
              <a:latin typeface="Arial" charset="0"/>
              <a:ea typeface="ＭＳ Ｐゴシック" pitchFamily="34" charset="-128"/>
              <a:cs typeface="Arial" charset="0"/>
            </a:endParaRPr>
          </a:p>
          <a:p>
            <a:pPr>
              <a:buSzPct val="100000"/>
              <a:defRPr/>
            </a:pPr>
            <a:endParaRPr lang="en-US" altLang="en-US" dirty="0">
              <a:latin typeface="Arial" charset="0"/>
              <a:ea typeface="ＭＳ Ｐゴシック" pitchFamily="34" charset="-128"/>
              <a:cs typeface="Arial" charset="0"/>
            </a:endParaRPr>
          </a:p>
          <a:p>
            <a:pPr>
              <a:buSzPct val="100000"/>
              <a:defRPr/>
            </a:pPr>
            <a:endParaRPr lang="en-US" altLang="en-US" dirty="0" smtClean="0">
              <a:latin typeface="Arial" charset="0"/>
              <a:ea typeface="ＭＳ Ｐゴシック" pitchFamily="34" charset="-128"/>
              <a:cs typeface="Arial" charset="0"/>
            </a:endParaRPr>
          </a:p>
          <a:p>
            <a:pPr>
              <a:buSzPct val="100000"/>
              <a:defRPr/>
            </a:pPr>
            <a:endParaRPr lang="en-US" altLang="en-US" dirty="0">
              <a:latin typeface="Arial" charset="0"/>
              <a:ea typeface="ＭＳ Ｐゴシック" pitchFamily="34" charset="-128"/>
              <a:cs typeface="Arial" charset="0"/>
            </a:endParaRPr>
          </a:p>
          <a:p>
            <a:pPr>
              <a:buSzPct val="100000"/>
              <a:defRPr/>
            </a:pPr>
            <a:endParaRPr lang="en-US" altLang="en-US" dirty="0" smtClean="0">
              <a:latin typeface="Arial" charset="0"/>
              <a:ea typeface="ＭＳ Ｐゴシック" pitchFamily="34" charset="-128"/>
              <a:cs typeface="Arial" charset="0"/>
            </a:endParaRPr>
          </a:p>
          <a:p>
            <a:pPr>
              <a:buSzPct val="100000"/>
              <a:defRPr/>
            </a:pPr>
            <a:endParaRPr lang="en-US" altLang="en-US" dirty="0">
              <a:latin typeface="Arial" charset="0"/>
              <a:ea typeface="ＭＳ Ｐゴシック" pitchFamily="34" charset="-128"/>
              <a:cs typeface="Arial" charset="0"/>
            </a:endParaRPr>
          </a:p>
          <a:p>
            <a:pPr>
              <a:buSzPct val="100000"/>
              <a:defRPr/>
            </a:pPr>
            <a:endParaRPr lang="en-US" altLang="en-US" dirty="0" smtClean="0">
              <a:latin typeface="Arial" charset="0"/>
              <a:ea typeface="ＭＳ Ｐゴシック" pitchFamily="34" charset="-128"/>
              <a:cs typeface="Arial" charset="0"/>
            </a:endParaRPr>
          </a:p>
          <a:p>
            <a:pPr>
              <a:buSzPct val="100000"/>
              <a:defRPr/>
            </a:pPr>
            <a:endParaRPr lang="en-US" altLang="en-US" dirty="0">
              <a:latin typeface="Arial" charset="0"/>
              <a:ea typeface="ＭＳ Ｐゴシック" pitchFamily="34" charset="-128"/>
              <a:cs typeface="Arial" charset="0"/>
            </a:endParaRPr>
          </a:p>
          <a:p>
            <a:pPr>
              <a:buSzPct val="100000"/>
              <a:defRPr/>
            </a:pPr>
            <a:endParaRPr lang="en-US" altLang="en-US" dirty="0" smtClean="0">
              <a:latin typeface="Arial" charset="0"/>
              <a:ea typeface="ＭＳ Ｐゴシック" pitchFamily="34" charset="-128"/>
              <a:cs typeface="Arial" charset="0"/>
            </a:endParaRPr>
          </a:p>
          <a:p>
            <a:pPr>
              <a:buSzPct val="100000"/>
              <a:defRPr/>
            </a:pPr>
            <a:r>
              <a:rPr lang="en-US" altLang="en-US" dirty="0" smtClean="0">
                <a:latin typeface="Arial" charset="0"/>
                <a:ea typeface="ＭＳ Ｐゴシック" pitchFamily="34" charset="-128"/>
                <a:cs typeface="Arial" charset="0"/>
              </a:rPr>
              <a:t>A relatively low average injected beam current of tens-of-</a:t>
            </a:r>
            <a:r>
              <a:rPr lang="en-US" altLang="en-US" dirty="0" err="1" smtClean="0">
                <a:latin typeface="Arial" charset="0"/>
                <a:ea typeface="ＭＳ Ｐゴシック" pitchFamily="34" charset="-128"/>
                <a:cs typeface="Arial" charset="0"/>
              </a:rPr>
              <a:t>nA</a:t>
            </a:r>
            <a:r>
              <a:rPr lang="en-US" altLang="en-US" dirty="0" smtClean="0">
                <a:latin typeface="Arial" charset="0"/>
                <a:ea typeface="ＭＳ Ｐゴシック" pitchFamily="34" charset="-128"/>
                <a:cs typeface="Arial" charset="0"/>
              </a:rPr>
              <a:t> level can maintain a high equilibrium polarization in the whole energy range. </a:t>
            </a:r>
            <a:endParaRPr lang="en-US" altLang="en-US" dirty="0">
              <a:latin typeface="Arial" charset="0"/>
              <a:ea typeface="ＭＳ Ｐゴシック" pitchFamily="34" charset="-128"/>
              <a:cs typeface="Arial" charset="0"/>
            </a:endParaRPr>
          </a:p>
          <a:p>
            <a:pPr>
              <a:buSzPct val="100000"/>
              <a:defRPr/>
            </a:pPr>
            <a:endParaRPr lang="en-US" altLang="en-US" dirty="0" smtClean="0">
              <a:latin typeface="Arial" charset="0"/>
              <a:ea typeface="ＭＳ Ｐゴシック" pitchFamily="34" charset="-128"/>
              <a:cs typeface="Arial"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3593482654"/>
              </p:ext>
            </p:extLst>
          </p:nvPr>
        </p:nvGraphicFramePr>
        <p:xfrm>
          <a:off x="4301408" y="826370"/>
          <a:ext cx="2834163" cy="494188"/>
        </p:xfrm>
        <a:graphic>
          <a:graphicData uri="http://schemas.openxmlformats.org/presentationml/2006/ole">
            <mc:AlternateContent xmlns:mc="http://schemas.openxmlformats.org/markup-compatibility/2006">
              <mc:Choice xmlns:v="urn:schemas-microsoft-com:vml" Requires="v">
                <p:oleObj spid="_x0000_s16439" name="Equation" r:id="rId3" imgW="2336800" imgH="406400" progId="Equation.3">
                  <p:embed/>
                </p:oleObj>
              </mc:Choice>
              <mc:Fallback>
                <p:oleObj name="Equation" r:id="rId3" imgW="2336800" imgH="406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1408" y="826370"/>
                        <a:ext cx="2834163" cy="49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088100417"/>
              </p:ext>
            </p:extLst>
          </p:nvPr>
        </p:nvGraphicFramePr>
        <p:xfrm>
          <a:off x="3124200" y="1396447"/>
          <a:ext cx="1915957" cy="616652"/>
        </p:xfrm>
        <a:graphic>
          <a:graphicData uri="http://schemas.openxmlformats.org/presentationml/2006/ole">
            <mc:AlternateContent xmlns:mc="http://schemas.openxmlformats.org/markup-compatibility/2006">
              <mc:Choice xmlns:v="urn:schemas-microsoft-com:vml" Requires="v">
                <p:oleObj spid="_x0000_s16440" name="Equation" r:id="rId5" imgW="1459866" imgH="469696" progId="Equation.3">
                  <p:embed/>
                </p:oleObj>
              </mc:Choice>
              <mc:Fallback>
                <p:oleObj name="Equation" r:id="rId5" imgW="1459866" imgH="46969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1396447"/>
                        <a:ext cx="1915957" cy="616652"/>
                      </a:xfrm>
                      <a:prstGeom prst="rect">
                        <a:avLst/>
                      </a:prstGeom>
                      <a:noFill/>
                      <a:ln>
                        <a:noFill/>
                      </a:ln>
                    </p:spPr>
                  </p:pic>
                </p:oleObj>
              </mc:Fallback>
            </mc:AlternateContent>
          </a:graphicData>
        </a:graphic>
      </p:graphicFrame>
      <p:pic>
        <p:nvPicPr>
          <p:cNvPr id="1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21100" y="2131179"/>
            <a:ext cx="6134008" cy="3602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997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p:cNvSpPr>
            <a:spLocks noGrp="1"/>
          </p:cNvSpPr>
          <p:nvPr>
            <p:ph idx="1"/>
          </p:nvPr>
        </p:nvSpPr>
        <p:spPr>
          <a:xfrm>
            <a:off x="152400" y="838200"/>
            <a:ext cx="8915400" cy="5562600"/>
          </a:xfrm>
        </p:spPr>
        <p:txBody>
          <a:bodyPr/>
          <a:lstStyle/>
          <a:p>
            <a:pPr>
              <a:buSzTx/>
            </a:pPr>
            <a:r>
              <a:rPr lang="en-US" altLang="en-US" dirty="0" smtClean="0">
                <a:latin typeface="Arial" charset="0"/>
                <a:cs typeface="Arial" charset="0"/>
              </a:rPr>
              <a:t>Electron polarization schemes have been developed </a:t>
            </a:r>
          </a:p>
          <a:p>
            <a:pPr lvl="1"/>
            <a:r>
              <a:rPr lang="en-US" altLang="en-US" dirty="0" smtClean="0">
                <a:latin typeface="Arial" charset="0"/>
                <a:cs typeface="Arial" charset="0"/>
              </a:rPr>
              <a:t>Comprehensive polarization strategies</a:t>
            </a:r>
          </a:p>
          <a:p>
            <a:pPr lvl="2"/>
            <a:r>
              <a:rPr lang="en-US" altLang="en-US" sz="1600" dirty="0" smtClean="0">
                <a:latin typeface="Arial" charset="0"/>
                <a:cs typeface="Arial" charset="0"/>
              </a:rPr>
              <a:t>Polarized CEBAF + figure-8 shape ring + universal spin rotator + polarization configuration (+ continuous injection) </a:t>
            </a:r>
            <a:r>
              <a:rPr lang="en-US" altLang="en-US" sz="1600" dirty="0">
                <a:latin typeface="Arial" charset="0"/>
                <a:cs typeface="Arial" charset="0"/>
              </a:rPr>
              <a:t>+ Polarization measurement</a:t>
            </a:r>
            <a:endParaRPr lang="en-US" altLang="en-US" sz="1600" dirty="0" smtClean="0">
              <a:latin typeface="Arial" charset="0"/>
              <a:cs typeface="Arial" charset="0"/>
            </a:endParaRPr>
          </a:p>
          <a:p>
            <a:pPr lvl="1"/>
            <a:r>
              <a:rPr lang="en-US" dirty="0" smtClean="0"/>
              <a:t>Spin </a:t>
            </a:r>
            <a:r>
              <a:rPr lang="en-US" dirty="0"/>
              <a:t>tune </a:t>
            </a:r>
            <a:r>
              <a:rPr lang="en-US" dirty="0" smtClean="0"/>
              <a:t>scan based on Mote Carlo simulation shows figure-8 shape MEIC collider ring has </a:t>
            </a:r>
            <a:r>
              <a:rPr lang="en-US" b="1" dirty="0" smtClean="0"/>
              <a:t>no synchrotron sideband resonances</a:t>
            </a:r>
            <a:r>
              <a:rPr lang="en-US" dirty="0" smtClean="0"/>
              <a:t> !</a:t>
            </a:r>
            <a:endParaRPr lang="en-US" altLang="en-US" dirty="0" smtClean="0">
              <a:latin typeface="Arial" charset="0"/>
              <a:cs typeface="Arial" charset="0"/>
            </a:endParaRPr>
          </a:p>
          <a:p>
            <a:pPr>
              <a:buSzTx/>
            </a:pPr>
            <a:r>
              <a:rPr lang="en-US" altLang="en-US" dirty="0" smtClean="0">
                <a:latin typeface="Arial" charset="0"/>
                <a:cs typeface="Arial" charset="0"/>
              </a:rPr>
              <a:t>Outlook</a:t>
            </a:r>
          </a:p>
          <a:p>
            <a:pPr lvl="1"/>
            <a:r>
              <a:rPr lang="en-US" altLang="en-US" dirty="0" smtClean="0">
                <a:latin typeface="Arial" charset="0"/>
                <a:cs typeface="Arial" charset="0"/>
              </a:rPr>
              <a:t>Scheme or technique optimization</a:t>
            </a:r>
          </a:p>
          <a:p>
            <a:pPr lvl="1"/>
            <a:r>
              <a:rPr lang="en-US" altLang="en-US" dirty="0" smtClean="0">
                <a:latin typeface="Arial" charset="0"/>
                <a:cs typeface="Arial" charset="0"/>
              </a:rPr>
              <a:t>Spin matching through the optics to improve polarization lifetime, especially at high energies</a:t>
            </a:r>
          </a:p>
          <a:p>
            <a:pPr lvl="1"/>
            <a:r>
              <a:rPr lang="en-US" dirty="0" smtClean="0"/>
              <a:t>Spin </a:t>
            </a:r>
            <a:r>
              <a:rPr lang="en-US" dirty="0"/>
              <a:t>tracking using ZGOUBI and PTC for benchmarking</a:t>
            </a:r>
            <a:endParaRPr lang="en-US" altLang="en-US" dirty="0" smtClean="0">
              <a:latin typeface="Arial" charset="0"/>
              <a:cs typeface="Arial" charset="0"/>
            </a:endParaRPr>
          </a:p>
          <a:p>
            <a:pPr>
              <a:buSzTx/>
            </a:pPr>
            <a:endParaRPr lang="en-US" altLang="en-US" dirty="0" smtClean="0">
              <a:latin typeface="Arial" charset="0"/>
              <a:cs typeface="Arial" charset="0"/>
            </a:endParaRPr>
          </a:p>
          <a:p>
            <a:pPr>
              <a:buSzTx/>
            </a:pPr>
            <a:r>
              <a:rPr lang="en-US" altLang="en-US" dirty="0" smtClean="0">
                <a:latin typeface="Arial" charset="0"/>
                <a:cs typeface="Arial" charset="0"/>
              </a:rPr>
              <a:t>Acknowledgements</a:t>
            </a:r>
          </a:p>
          <a:p>
            <a:pPr lvl="1" algn="just"/>
            <a:r>
              <a:rPr lang="en-US" altLang="en-US" dirty="0" smtClean="0">
                <a:latin typeface="Arial" charset="0"/>
                <a:cs typeface="Arial" charset="0"/>
              </a:rPr>
              <a:t>A. </a:t>
            </a:r>
            <a:r>
              <a:rPr lang="en-US" altLang="en-US" dirty="0" err="1" smtClean="0">
                <a:latin typeface="Arial" charset="0"/>
                <a:cs typeface="Arial" charset="0"/>
              </a:rPr>
              <a:t>Camsonne</a:t>
            </a:r>
            <a:r>
              <a:rPr lang="en-US" altLang="en-US" dirty="0" smtClean="0">
                <a:latin typeface="Arial" charset="0"/>
                <a:cs typeface="Arial" charset="0"/>
              </a:rPr>
              <a:t>, D. Gaskell, Y.S. </a:t>
            </a:r>
            <a:r>
              <a:rPr lang="en-US" altLang="en-US" dirty="0" err="1" smtClean="0">
                <a:latin typeface="Arial" charset="0"/>
                <a:cs typeface="Arial" charset="0"/>
              </a:rPr>
              <a:t>Derbenev</a:t>
            </a:r>
            <a:r>
              <a:rPr lang="en-US" altLang="en-US" dirty="0" smtClean="0">
                <a:latin typeface="Arial" charset="0"/>
                <a:cs typeface="Arial" charset="0"/>
              </a:rPr>
              <a:t>, V.S. </a:t>
            </a:r>
            <a:r>
              <a:rPr lang="en-US" altLang="en-US" dirty="0" err="1" smtClean="0">
                <a:latin typeface="Arial" charset="0"/>
                <a:cs typeface="Arial" charset="0"/>
              </a:rPr>
              <a:t>Morozov</a:t>
            </a:r>
            <a:r>
              <a:rPr lang="en-US" altLang="en-US" dirty="0" smtClean="0">
                <a:latin typeface="Arial" charset="0"/>
                <a:cs typeface="Arial" charset="0"/>
              </a:rPr>
              <a:t>, P. </a:t>
            </a:r>
            <a:r>
              <a:rPr lang="en-US" altLang="en-US" dirty="0" err="1" smtClean="0">
                <a:latin typeface="Arial" charset="0"/>
                <a:cs typeface="Arial" charset="0"/>
              </a:rPr>
              <a:t>Nadel-Turonski</a:t>
            </a:r>
            <a:r>
              <a:rPr lang="en-US" altLang="en-US" dirty="0" smtClean="0">
                <a:latin typeface="Arial" charset="0"/>
                <a:cs typeface="Arial" charset="0"/>
              </a:rPr>
              <a:t>, Y. Zhang, – </a:t>
            </a:r>
            <a:r>
              <a:rPr lang="en-US" altLang="en-US" dirty="0" err="1" smtClean="0">
                <a:latin typeface="Arial" charset="0"/>
                <a:cs typeface="Arial" charset="0"/>
              </a:rPr>
              <a:t>JLab</a:t>
            </a:r>
            <a:endParaRPr lang="en-US" altLang="en-US" dirty="0" smtClean="0">
              <a:latin typeface="Arial" charset="0"/>
              <a:cs typeface="Arial" charset="0"/>
            </a:endParaRPr>
          </a:p>
          <a:p>
            <a:pPr lvl="1"/>
            <a:r>
              <a:rPr lang="en-US" altLang="en-US" dirty="0" smtClean="0">
                <a:latin typeface="Arial" charset="0"/>
                <a:cs typeface="Arial" charset="0"/>
              </a:rPr>
              <a:t>D. P. Barber – DESY/Liverpool/Cockcroft</a:t>
            </a:r>
          </a:p>
          <a:p>
            <a:pPr lvl="1"/>
            <a:endParaRPr lang="en-US" altLang="en-US" dirty="0" smtClean="0">
              <a:latin typeface="Arial" charset="0"/>
              <a:cs typeface="Arial" charset="0"/>
            </a:endParaRPr>
          </a:p>
        </p:txBody>
      </p:sp>
      <p:sp>
        <p:nvSpPr>
          <p:cNvPr id="13315" name="Title 2"/>
          <p:cNvSpPr>
            <a:spLocks noGrp="1"/>
          </p:cNvSpPr>
          <p:nvPr>
            <p:ph type="title"/>
          </p:nvPr>
        </p:nvSpPr>
        <p:spPr/>
        <p:txBody>
          <a:bodyPr/>
          <a:lstStyle/>
          <a:p>
            <a:r>
              <a:rPr lang="en-US" altLang="en-US" smtClean="0">
                <a:latin typeface="Arial" charset="0"/>
                <a:cs typeface="Arial" charset="0"/>
              </a:rPr>
              <a:t>Conclusion and Outlook</a:t>
            </a:r>
          </a:p>
        </p:txBody>
      </p:sp>
      <p:sp>
        <p:nvSpPr>
          <p:cNvPr id="1331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spcBef>
                <a:spcPct val="0"/>
              </a:spcBef>
              <a:buFontTx/>
              <a:buNone/>
            </a:pPr>
            <a:fld id="{AD71F38F-2E1D-4761-AA9E-2E9B6B6B36AE}" type="slidenum">
              <a:rPr lang="en-US" altLang="en-US" smtClean="0">
                <a:solidFill>
                  <a:srgbClr val="898989"/>
                </a:solidFill>
              </a:rPr>
              <a:pPr>
                <a:spcBef>
                  <a:spcPct val="0"/>
                </a:spcBef>
                <a:buFontTx/>
                <a:buNone/>
              </a:pPr>
              <a:t>17</a:t>
            </a:fld>
            <a:endParaRPr lang="en-US" altLang="en-US" smtClean="0">
              <a:solidFill>
                <a:srgbClr val="898989"/>
              </a:solidFill>
            </a:endParaRPr>
          </a:p>
        </p:txBody>
      </p:sp>
    </p:spTree>
    <p:extLst>
      <p:ext uri="{BB962C8B-B14F-4D97-AF65-F5344CB8AC3E}">
        <p14:creationId xmlns:p14="http://schemas.microsoft.com/office/powerpoint/2010/main" val="10564541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895600"/>
            <a:ext cx="8229600" cy="838200"/>
          </a:xfrm>
        </p:spPr>
        <p:txBody>
          <a:bodyPr/>
          <a:lstStyle/>
          <a:p>
            <a:pPr marL="0" indent="0" algn="ctr">
              <a:buSzPct val="100000"/>
              <a:buNone/>
            </a:pPr>
            <a:r>
              <a:rPr lang="en-US" sz="4000" b="1" i="1" dirty="0" smtClean="0"/>
              <a:t>Thank you for your attention !</a:t>
            </a:r>
            <a:endParaRPr lang="en-US" sz="4000" b="1" i="1" dirty="0"/>
          </a:p>
        </p:txBody>
      </p:sp>
      <p:sp>
        <p:nvSpPr>
          <p:cNvPr id="3" name="Title 2"/>
          <p:cNvSpPr>
            <a:spLocks noGrp="1"/>
          </p:cNvSpPr>
          <p:nvPr>
            <p:ph type="title"/>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5143E2-8B5C-420F-B773-4C0D976E94BC}" type="slidenum">
              <a:rPr lang="en-US" smtClean="0"/>
              <a:pPr>
                <a:defRPr/>
              </a:pPr>
              <a:t>18</a:t>
            </a:fld>
            <a:endParaRPr lang="en-US" dirty="0"/>
          </a:p>
        </p:txBody>
      </p:sp>
    </p:spTree>
    <p:extLst>
      <p:ext uri="{BB962C8B-B14F-4D97-AF65-F5344CB8AC3E}">
        <p14:creationId xmlns:p14="http://schemas.microsoft.com/office/powerpoint/2010/main" val="22439358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2743200"/>
            <a:ext cx="7772400" cy="1066800"/>
          </a:xfrm>
        </p:spPr>
        <p:txBody>
          <a:bodyPr/>
          <a:lstStyle/>
          <a:p>
            <a:pPr marL="0" indent="0" algn="ctr">
              <a:buNone/>
            </a:pPr>
            <a:r>
              <a:rPr lang="en-US" sz="4000" b="1" dirty="0" smtClean="0"/>
              <a:t>Back Up</a:t>
            </a:r>
            <a:endParaRPr lang="en-US" sz="4000" b="1" dirty="0"/>
          </a:p>
        </p:txBody>
      </p:sp>
      <p:sp>
        <p:nvSpPr>
          <p:cNvPr id="4" name="Slide Number Placeholder 3"/>
          <p:cNvSpPr>
            <a:spLocks noGrp="1"/>
          </p:cNvSpPr>
          <p:nvPr>
            <p:ph type="sldNum" sz="quarter" idx="10"/>
          </p:nvPr>
        </p:nvSpPr>
        <p:spPr/>
        <p:txBody>
          <a:bodyPr/>
          <a:lstStyle/>
          <a:p>
            <a:pPr>
              <a:defRPr/>
            </a:pPr>
            <a:fld id="{E05143E2-8B5C-420F-B773-4C0D976E94BC}" type="slidenum">
              <a:rPr lang="en-US" smtClean="0"/>
              <a:pPr>
                <a:defRPr/>
              </a:pPr>
              <a:t>19</a:t>
            </a:fld>
            <a:endParaRPr lang="en-US" dirty="0"/>
          </a:p>
        </p:txBody>
      </p:sp>
    </p:spTree>
    <p:extLst>
      <p:ext uri="{BB962C8B-B14F-4D97-AF65-F5344CB8AC3E}">
        <p14:creationId xmlns:p14="http://schemas.microsoft.com/office/powerpoint/2010/main" val="39910913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1"/>
          <p:cNvSpPr>
            <a:spLocks noGrp="1"/>
          </p:cNvSpPr>
          <p:nvPr>
            <p:ph idx="1"/>
          </p:nvPr>
        </p:nvSpPr>
        <p:spPr>
          <a:xfrm>
            <a:off x="685800" y="914400"/>
            <a:ext cx="8001000" cy="5334000"/>
          </a:xfrm>
        </p:spPr>
        <p:txBody>
          <a:bodyPr/>
          <a:lstStyle/>
          <a:p>
            <a:pPr>
              <a:buSzTx/>
            </a:pPr>
            <a:r>
              <a:rPr lang="en-US" altLang="en-US" sz="2000" dirty="0" smtClean="0">
                <a:latin typeface="Arial" charset="0"/>
                <a:cs typeface="Arial" charset="0"/>
              </a:rPr>
              <a:t>MEIC electron complex: Polarized CEBAF + electron collider ring</a:t>
            </a:r>
          </a:p>
          <a:p>
            <a:pPr>
              <a:buSzTx/>
            </a:pPr>
            <a:endParaRPr lang="en-US" altLang="en-US" sz="2000" dirty="0" smtClean="0">
              <a:latin typeface="Arial" charset="0"/>
              <a:cs typeface="Arial" charset="0"/>
            </a:endParaRPr>
          </a:p>
          <a:p>
            <a:pPr>
              <a:buSzTx/>
            </a:pPr>
            <a:r>
              <a:rPr lang="en-US" altLang="en-US" sz="2000" dirty="0" smtClean="0">
                <a:latin typeface="Arial" charset="0"/>
                <a:cs typeface="Arial" charset="0"/>
              </a:rPr>
              <a:t>MEIC electron polarization design</a:t>
            </a:r>
          </a:p>
          <a:p>
            <a:pPr lvl="1">
              <a:buSzPct val="70000"/>
              <a:buFont typeface="Arial" charset="0"/>
              <a:buChar char="̶"/>
            </a:pPr>
            <a:r>
              <a:rPr lang="en-US" altLang="en-US" dirty="0" smtClean="0">
                <a:latin typeface="Arial" charset="0"/>
                <a:cs typeface="Arial" charset="0"/>
              </a:rPr>
              <a:t>Overview of strategies</a:t>
            </a:r>
          </a:p>
          <a:p>
            <a:pPr lvl="1">
              <a:buSzPct val="70000"/>
              <a:buFont typeface="Arial" charset="0"/>
              <a:buChar char="̶"/>
            </a:pPr>
            <a:r>
              <a:rPr lang="en-US" altLang="en-US" dirty="0" smtClean="0">
                <a:latin typeface="Arial" charset="0"/>
                <a:cs typeface="Arial" charset="0"/>
              </a:rPr>
              <a:t>Universal spin rotator</a:t>
            </a:r>
          </a:p>
          <a:p>
            <a:pPr lvl="1">
              <a:buSzPct val="70000"/>
              <a:buFont typeface="Arial" charset="0"/>
              <a:buChar char="̶"/>
            </a:pPr>
            <a:r>
              <a:rPr lang="en-US" altLang="en-US" dirty="0" smtClean="0">
                <a:latin typeface="Arial" charset="0"/>
                <a:cs typeface="Arial" charset="0"/>
              </a:rPr>
              <a:t>Polarization configuration</a:t>
            </a:r>
          </a:p>
          <a:p>
            <a:pPr lvl="1">
              <a:buSzPct val="70000"/>
              <a:buFont typeface="Arial" charset="0"/>
              <a:buChar char="̶"/>
            </a:pPr>
            <a:r>
              <a:rPr lang="en-US" altLang="en-US" dirty="0" smtClean="0">
                <a:latin typeface="Arial" charset="0"/>
                <a:cs typeface="Arial" charset="0"/>
              </a:rPr>
              <a:t>Estimation and simulation of polarization</a:t>
            </a:r>
          </a:p>
          <a:p>
            <a:pPr lvl="1">
              <a:buSzPct val="70000"/>
              <a:buFont typeface="Arial" charset="0"/>
              <a:buChar char="̶"/>
            </a:pPr>
            <a:r>
              <a:rPr lang="en-US" altLang="en-US" dirty="0" smtClean="0">
                <a:latin typeface="Arial" charset="0"/>
                <a:cs typeface="Arial" charset="0"/>
              </a:rPr>
              <a:t>Polarization measurement</a:t>
            </a:r>
          </a:p>
          <a:p>
            <a:pPr lvl="1">
              <a:buSzPct val="70000"/>
              <a:buFont typeface="Arial" charset="0"/>
              <a:buChar char="̶"/>
            </a:pPr>
            <a:r>
              <a:rPr lang="en-US" altLang="en-US" dirty="0">
                <a:latin typeface="Arial" charset="0"/>
                <a:cs typeface="Arial" charset="0"/>
              </a:rPr>
              <a:t>Continuous </a:t>
            </a:r>
            <a:r>
              <a:rPr lang="en-US" altLang="en-US" dirty="0" smtClean="0">
                <a:latin typeface="Arial" charset="0"/>
                <a:cs typeface="Arial" charset="0"/>
              </a:rPr>
              <a:t>injection</a:t>
            </a:r>
          </a:p>
          <a:p>
            <a:pPr lvl="1">
              <a:buSzPct val="70000"/>
              <a:buFont typeface="Arial" charset="0"/>
              <a:buChar char="̶"/>
            </a:pPr>
            <a:endParaRPr lang="en-US" altLang="en-US" sz="2000" dirty="0" smtClean="0">
              <a:latin typeface="Arial" charset="0"/>
              <a:cs typeface="Arial" charset="0"/>
            </a:endParaRPr>
          </a:p>
          <a:p>
            <a:pPr>
              <a:buSzTx/>
            </a:pPr>
            <a:r>
              <a:rPr lang="en-US" altLang="en-US" sz="2000" dirty="0" smtClean="0">
                <a:latin typeface="Arial" charset="0"/>
                <a:cs typeface="Arial" charset="0"/>
              </a:rPr>
              <a:t>Conclusions &amp; Outlook </a:t>
            </a:r>
          </a:p>
          <a:p>
            <a:endParaRPr lang="en-US" altLang="en-US" dirty="0" smtClean="0">
              <a:latin typeface="Arial" charset="0"/>
              <a:cs typeface="Arial" charset="0"/>
            </a:endParaRPr>
          </a:p>
        </p:txBody>
      </p:sp>
      <p:sp>
        <p:nvSpPr>
          <p:cNvPr id="3075" name="Title 2"/>
          <p:cNvSpPr>
            <a:spLocks noGrp="1"/>
          </p:cNvSpPr>
          <p:nvPr>
            <p:ph type="title"/>
          </p:nvPr>
        </p:nvSpPr>
        <p:spPr>
          <a:xfrm>
            <a:off x="762000" y="0"/>
            <a:ext cx="7772400" cy="914400"/>
          </a:xfrm>
        </p:spPr>
        <p:txBody>
          <a:bodyPr/>
          <a:lstStyle/>
          <a:p>
            <a:r>
              <a:rPr lang="en-US" altLang="en-US" smtClean="0">
                <a:latin typeface="Arial" charset="0"/>
                <a:cs typeface="Arial" charset="0"/>
              </a:rPr>
              <a:t>Outline</a:t>
            </a:r>
          </a:p>
        </p:txBody>
      </p:sp>
      <p:sp>
        <p:nvSpPr>
          <p:cNvPr id="307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spcBef>
                <a:spcPct val="0"/>
              </a:spcBef>
              <a:buFontTx/>
              <a:buNone/>
            </a:pPr>
            <a:fld id="{C0B3FB0F-72D7-4300-A4EC-A4E75B323D14}" type="slidenum">
              <a:rPr lang="en-US" altLang="en-US" smtClean="0">
                <a:solidFill>
                  <a:srgbClr val="898989"/>
                </a:solidFill>
              </a:rPr>
              <a:pPr>
                <a:spcBef>
                  <a:spcPct val="0"/>
                </a:spcBef>
                <a:buFontTx/>
                <a:buNone/>
              </a:pPr>
              <a:t>2</a:t>
            </a:fld>
            <a:endParaRPr lang="en-US" altLang="en-US" smtClean="0">
              <a:solidFill>
                <a:srgbClr val="898989"/>
              </a:solidFill>
            </a:endParaRPr>
          </a:p>
        </p:txBody>
      </p:sp>
    </p:spTree>
    <p:extLst>
      <p:ext uri="{BB962C8B-B14F-4D97-AF65-F5344CB8AC3E}">
        <p14:creationId xmlns:p14="http://schemas.microsoft.com/office/powerpoint/2010/main" val="34152739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a:ea typeface="ＭＳ Ｐゴシック" charset="-128"/>
              </a:defRPr>
            </a:lvl1pPr>
            <a:lvl2pPr marL="742950" indent="-285750">
              <a:defRPr sz="2400">
                <a:solidFill>
                  <a:schemeClr val="tx1"/>
                </a:solidFill>
                <a:latin typeface="Times"/>
                <a:ea typeface="ＭＳ Ｐゴシック" charset="-128"/>
              </a:defRPr>
            </a:lvl2pPr>
            <a:lvl3pPr marL="1143000" indent="-228600">
              <a:defRPr sz="2400">
                <a:solidFill>
                  <a:schemeClr val="tx1"/>
                </a:solidFill>
                <a:latin typeface="Times"/>
                <a:ea typeface="ＭＳ Ｐゴシック" charset="-128"/>
              </a:defRPr>
            </a:lvl3pPr>
            <a:lvl4pPr marL="1600200" indent="-228600">
              <a:defRPr sz="2400">
                <a:solidFill>
                  <a:schemeClr val="tx1"/>
                </a:solidFill>
                <a:latin typeface="Times"/>
                <a:ea typeface="ＭＳ Ｐゴシック" charset="-128"/>
              </a:defRPr>
            </a:lvl4pPr>
            <a:lvl5pPr marL="2057400" indent="-228600">
              <a:defRPr sz="2400">
                <a:solidFill>
                  <a:schemeClr val="tx1"/>
                </a:solidFill>
                <a:latin typeface="Times"/>
                <a:ea typeface="ＭＳ Ｐゴシック" charset="-128"/>
              </a:defRPr>
            </a:lvl5pPr>
            <a:lvl6pPr marL="2514600" indent="-228600" eaLnBrk="0" fontAlgn="base" hangingPunct="0">
              <a:spcBef>
                <a:spcPct val="0"/>
              </a:spcBef>
              <a:spcAft>
                <a:spcPct val="0"/>
              </a:spcAft>
              <a:defRPr sz="2400">
                <a:solidFill>
                  <a:schemeClr val="tx1"/>
                </a:solidFill>
                <a:latin typeface="Times"/>
                <a:ea typeface="ＭＳ Ｐゴシック" charset="-128"/>
              </a:defRPr>
            </a:lvl6pPr>
            <a:lvl7pPr marL="2971800" indent="-228600" eaLnBrk="0" fontAlgn="base" hangingPunct="0">
              <a:spcBef>
                <a:spcPct val="0"/>
              </a:spcBef>
              <a:spcAft>
                <a:spcPct val="0"/>
              </a:spcAft>
              <a:defRPr sz="2400">
                <a:solidFill>
                  <a:schemeClr val="tx1"/>
                </a:solidFill>
                <a:latin typeface="Times"/>
                <a:ea typeface="ＭＳ Ｐゴシック" charset="-128"/>
              </a:defRPr>
            </a:lvl7pPr>
            <a:lvl8pPr marL="3429000" indent="-228600" eaLnBrk="0" fontAlgn="base" hangingPunct="0">
              <a:spcBef>
                <a:spcPct val="0"/>
              </a:spcBef>
              <a:spcAft>
                <a:spcPct val="0"/>
              </a:spcAft>
              <a:defRPr sz="2400">
                <a:solidFill>
                  <a:schemeClr val="tx1"/>
                </a:solidFill>
                <a:latin typeface="Times"/>
                <a:ea typeface="ＭＳ Ｐゴシック" charset="-128"/>
              </a:defRPr>
            </a:lvl8pPr>
            <a:lvl9pPr marL="3886200" indent="-228600" eaLnBrk="0" fontAlgn="base" hangingPunct="0">
              <a:spcBef>
                <a:spcPct val="0"/>
              </a:spcBef>
              <a:spcAft>
                <a:spcPct val="0"/>
              </a:spcAft>
              <a:defRPr sz="2400">
                <a:solidFill>
                  <a:schemeClr val="tx1"/>
                </a:solidFill>
                <a:latin typeface="Times"/>
                <a:ea typeface="ＭＳ Ｐゴシック" charset="-128"/>
              </a:defRPr>
            </a:lvl9pPr>
          </a:lstStyle>
          <a:p>
            <a:r>
              <a:rPr lang="en-US" sz="1400" smtClean="0">
                <a:solidFill>
                  <a:srgbClr val="898989"/>
                </a:solidFill>
              </a:rPr>
              <a:t>F. Lin</a:t>
            </a:r>
          </a:p>
        </p:txBody>
      </p:sp>
      <p:sp>
        <p:nvSpPr>
          <p:cNvPr id="26627" name="Slide Number Placeholder 4"/>
          <p:cNvSpPr>
            <a:spLocks noGrp="1"/>
          </p:cNvSpPr>
          <p:nvPr>
            <p:ph type="sldNum" sz="quarter" idx="4294967295"/>
          </p:nvPr>
        </p:nvSpPr>
        <p:spPr bwMode="auto">
          <a:xfrm>
            <a:off x="6756996" y="6448574"/>
            <a:ext cx="914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a:ea typeface="ＭＳ Ｐゴシック" charset="-128"/>
              </a:defRPr>
            </a:lvl1pPr>
            <a:lvl2pPr marL="742950" indent="-285750">
              <a:defRPr sz="2400">
                <a:solidFill>
                  <a:schemeClr val="tx1"/>
                </a:solidFill>
                <a:latin typeface="Times"/>
                <a:ea typeface="ＭＳ Ｐゴシック" charset="-128"/>
              </a:defRPr>
            </a:lvl2pPr>
            <a:lvl3pPr marL="1143000" indent="-228600">
              <a:defRPr sz="2400">
                <a:solidFill>
                  <a:schemeClr val="tx1"/>
                </a:solidFill>
                <a:latin typeface="Times"/>
                <a:ea typeface="ＭＳ Ｐゴシック" charset="-128"/>
              </a:defRPr>
            </a:lvl3pPr>
            <a:lvl4pPr marL="1600200" indent="-228600">
              <a:defRPr sz="2400">
                <a:solidFill>
                  <a:schemeClr val="tx1"/>
                </a:solidFill>
                <a:latin typeface="Times"/>
                <a:ea typeface="ＭＳ Ｐゴシック" charset="-128"/>
              </a:defRPr>
            </a:lvl4pPr>
            <a:lvl5pPr marL="2057400" indent="-228600">
              <a:defRPr sz="2400">
                <a:solidFill>
                  <a:schemeClr val="tx1"/>
                </a:solidFill>
                <a:latin typeface="Times"/>
                <a:ea typeface="ＭＳ Ｐゴシック" charset="-128"/>
              </a:defRPr>
            </a:lvl5pPr>
            <a:lvl6pPr marL="2514600" indent="-228600" eaLnBrk="0" fontAlgn="base" hangingPunct="0">
              <a:spcBef>
                <a:spcPct val="0"/>
              </a:spcBef>
              <a:spcAft>
                <a:spcPct val="0"/>
              </a:spcAft>
              <a:defRPr sz="2400">
                <a:solidFill>
                  <a:schemeClr val="tx1"/>
                </a:solidFill>
                <a:latin typeface="Times"/>
                <a:ea typeface="ＭＳ Ｐゴシック" charset="-128"/>
              </a:defRPr>
            </a:lvl6pPr>
            <a:lvl7pPr marL="2971800" indent="-228600" eaLnBrk="0" fontAlgn="base" hangingPunct="0">
              <a:spcBef>
                <a:spcPct val="0"/>
              </a:spcBef>
              <a:spcAft>
                <a:spcPct val="0"/>
              </a:spcAft>
              <a:defRPr sz="2400">
                <a:solidFill>
                  <a:schemeClr val="tx1"/>
                </a:solidFill>
                <a:latin typeface="Times"/>
                <a:ea typeface="ＭＳ Ｐゴシック" charset="-128"/>
              </a:defRPr>
            </a:lvl7pPr>
            <a:lvl8pPr marL="3429000" indent="-228600" eaLnBrk="0" fontAlgn="base" hangingPunct="0">
              <a:spcBef>
                <a:spcPct val="0"/>
              </a:spcBef>
              <a:spcAft>
                <a:spcPct val="0"/>
              </a:spcAft>
              <a:defRPr sz="2400">
                <a:solidFill>
                  <a:schemeClr val="tx1"/>
                </a:solidFill>
                <a:latin typeface="Times"/>
                <a:ea typeface="ＭＳ Ｐゴシック" charset="-128"/>
              </a:defRPr>
            </a:lvl8pPr>
            <a:lvl9pPr marL="3886200" indent="-228600" eaLnBrk="0" fontAlgn="base" hangingPunct="0">
              <a:spcBef>
                <a:spcPct val="0"/>
              </a:spcBef>
              <a:spcAft>
                <a:spcPct val="0"/>
              </a:spcAft>
              <a:defRPr sz="2400">
                <a:solidFill>
                  <a:schemeClr val="tx1"/>
                </a:solidFill>
                <a:latin typeface="Times"/>
                <a:ea typeface="ＭＳ Ｐゴシック" charset="-128"/>
              </a:defRPr>
            </a:lvl9pPr>
          </a:lstStyle>
          <a:p>
            <a:r>
              <a:rPr lang="en-US" sz="1400" smtClean="0">
                <a:solidFill>
                  <a:srgbClr val="898989"/>
                </a:solidFill>
              </a:rPr>
              <a:t>---</a:t>
            </a:r>
            <a:fld id="{358C0CB5-304A-4EEB-9CDF-4FAF0BA7A99E}" type="slidenum">
              <a:rPr lang="en-US" sz="1400" smtClean="0">
                <a:solidFill>
                  <a:srgbClr val="898989"/>
                </a:solidFill>
              </a:rPr>
              <a:pPr/>
              <a:t>20</a:t>
            </a:fld>
            <a:r>
              <a:rPr lang="en-US" sz="1400" smtClean="0">
                <a:solidFill>
                  <a:srgbClr val="898989"/>
                </a:solidFill>
              </a:rPr>
              <a:t>---</a:t>
            </a:r>
          </a:p>
        </p:txBody>
      </p:sp>
      <p:sp>
        <p:nvSpPr>
          <p:cNvPr id="26628" name="Rectangle 2"/>
          <p:cNvSpPr txBox="1">
            <a:spLocks noChangeArrowheads="1"/>
          </p:cNvSpPr>
          <p:nvPr/>
        </p:nvSpPr>
        <p:spPr bwMode="auto">
          <a:xfrm>
            <a:off x="0" y="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a:ea typeface="ＭＳ Ｐゴシック" charset="-128"/>
              </a:defRPr>
            </a:lvl1pPr>
            <a:lvl2pPr marL="742950" indent="-285750">
              <a:defRPr sz="2400">
                <a:solidFill>
                  <a:schemeClr val="tx1"/>
                </a:solidFill>
                <a:latin typeface="Times"/>
                <a:ea typeface="ＭＳ Ｐゴシック" charset="-128"/>
              </a:defRPr>
            </a:lvl2pPr>
            <a:lvl3pPr marL="1143000" indent="-228600">
              <a:defRPr sz="2400">
                <a:solidFill>
                  <a:schemeClr val="tx1"/>
                </a:solidFill>
                <a:latin typeface="Times"/>
                <a:ea typeface="ＭＳ Ｐゴシック" charset="-128"/>
              </a:defRPr>
            </a:lvl3pPr>
            <a:lvl4pPr marL="1600200" indent="-228600">
              <a:defRPr sz="2400">
                <a:solidFill>
                  <a:schemeClr val="tx1"/>
                </a:solidFill>
                <a:latin typeface="Times"/>
                <a:ea typeface="ＭＳ Ｐゴシック" charset="-128"/>
              </a:defRPr>
            </a:lvl4pPr>
            <a:lvl5pPr marL="2057400" indent="-228600">
              <a:defRPr sz="2400">
                <a:solidFill>
                  <a:schemeClr val="tx1"/>
                </a:solidFill>
                <a:latin typeface="Times"/>
                <a:ea typeface="ＭＳ Ｐゴシック" charset="-128"/>
              </a:defRPr>
            </a:lvl5pPr>
            <a:lvl6pPr marL="2514600" indent="-228600" eaLnBrk="0" fontAlgn="base" hangingPunct="0">
              <a:spcBef>
                <a:spcPct val="0"/>
              </a:spcBef>
              <a:spcAft>
                <a:spcPct val="0"/>
              </a:spcAft>
              <a:defRPr sz="2400">
                <a:solidFill>
                  <a:schemeClr val="tx1"/>
                </a:solidFill>
                <a:latin typeface="Times"/>
                <a:ea typeface="ＭＳ Ｐゴシック" charset="-128"/>
              </a:defRPr>
            </a:lvl6pPr>
            <a:lvl7pPr marL="2971800" indent="-228600" eaLnBrk="0" fontAlgn="base" hangingPunct="0">
              <a:spcBef>
                <a:spcPct val="0"/>
              </a:spcBef>
              <a:spcAft>
                <a:spcPct val="0"/>
              </a:spcAft>
              <a:defRPr sz="2400">
                <a:solidFill>
                  <a:schemeClr val="tx1"/>
                </a:solidFill>
                <a:latin typeface="Times"/>
                <a:ea typeface="ＭＳ Ｐゴシック" charset="-128"/>
              </a:defRPr>
            </a:lvl7pPr>
            <a:lvl8pPr marL="3429000" indent="-228600" eaLnBrk="0" fontAlgn="base" hangingPunct="0">
              <a:spcBef>
                <a:spcPct val="0"/>
              </a:spcBef>
              <a:spcAft>
                <a:spcPct val="0"/>
              </a:spcAft>
              <a:defRPr sz="2400">
                <a:solidFill>
                  <a:schemeClr val="tx1"/>
                </a:solidFill>
                <a:latin typeface="Times"/>
                <a:ea typeface="ＭＳ Ｐゴシック" charset="-128"/>
              </a:defRPr>
            </a:lvl8pPr>
            <a:lvl9pPr marL="3886200" indent="-228600" eaLnBrk="0" fontAlgn="base" hangingPunct="0">
              <a:spcBef>
                <a:spcPct val="0"/>
              </a:spcBef>
              <a:spcAft>
                <a:spcPct val="0"/>
              </a:spcAft>
              <a:defRPr sz="2400">
                <a:solidFill>
                  <a:schemeClr val="tx1"/>
                </a:solidFill>
                <a:latin typeface="Times"/>
                <a:ea typeface="ＭＳ Ｐゴシック" charset="-128"/>
              </a:defRPr>
            </a:lvl9pPr>
          </a:lstStyle>
          <a:p>
            <a:pPr algn="ctr" eaLnBrk="1" hangingPunct="1"/>
            <a:r>
              <a:rPr lang="en-US" sz="3600" b="1" dirty="0" smtClean="0">
                <a:latin typeface="Arial" panose="020B0604020202020204" pitchFamily="34" charset="0"/>
                <a:cs typeface="Arial" panose="020B0604020202020204" pitchFamily="34" charset="0"/>
              </a:rPr>
              <a:t>SLIM Algorithm</a:t>
            </a:r>
            <a:endParaRPr lang="ru-RU" sz="36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6629" name="TextBox 1"/>
              <p:cNvSpPr txBox="1">
                <a:spLocks noChangeArrowheads="1"/>
              </p:cNvSpPr>
              <p:nvPr/>
            </p:nvSpPr>
            <p:spPr bwMode="auto">
              <a:xfrm>
                <a:off x="304800" y="917575"/>
                <a:ext cx="8610600" cy="549663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marL="342900" indent="-342900">
                  <a:defRPr sz="2400">
                    <a:solidFill>
                      <a:schemeClr val="tx1"/>
                    </a:solidFill>
                    <a:latin typeface="Times"/>
                    <a:ea typeface="ＭＳ Ｐゴシック" charset="-128"/>
                  </a:defRPr>
                </a:lvl1pPr>
                <a:lvl2pPr marL="742950" indent="-285750">
                  <a:defRPr sz="2400">
                    <a:solidFill>
                      <a:schemeClr val="tx1"/>
                    </a:solidFill>
                    <a:latin typeface="Times"/>
                    <a:ea typeface="ＭＳ Ｐゴシック" charset="-128"/>
                  </a:defRPr>
                </a:lvl2pPr>
                <a:lvl3pPr marL="1143000" indent="-228600">
                  <a:defRPr sz="2400">
                    <a:solidFill>
                      <a:schemeClr val="tx1"/>
                    </a:solidFill>
                    <a:latin typeface="Times"/>
                    <a:ea typeface="ＭＳ Ｐゴシック" charset="-128"/>
                  </a:defRPr>
                </a:lvl3pPr>
                <a:lvl4pPr marL="1600200" indent="-228600">
                  <a:defRPr sz="2400">
                    <a:solidFill>
                      <a:schemeClr val="tx1"/>
                    </a:solidFill>
                    <a:latin typeface="Times"/>
                    <a:ea typeface="ＭＳ Ｐゴシック" charset="-128"/>
                  </a:defRPr>
                </a:lvl4pPr>
                <a:lvl5pPr marL="2057400" indent="-228600">
                  <a:defRPr sz="2400">
                    <a:solidFill>
                      <a:schemeClr val="tx1"/>
                    </a:solidFill>
                    <a:latin typeface="Times"/>
                    <a:ea typeface="ＭＳ Ｐゴシック" charset="-128"/>
                  </a:defRPr>
                </a:lvl5pPr>
                <a:lvl6pPr marL="2514600" indent="-228600" eaLnBrk="0" fontAlgn="base" hangingPunct="0">
                  <a:spcBef>
                    <a:spcPct val="0"/>
                  </a:spcBef>
                  <a:spcAft>
                    <a:spcPct val="0"/>
                  </a:spcAft>
                  <a:defRPr sz="2400">
                    <a:solidFill>
                      <a:schemeClr val="tx1"/>
                    </a:solidFill>
                    <a:latin typeface="Times"/>
                    <a:ea typeface="ＭＳ Ｐゴシック" charset="-128"/>
                  </a:defRPr>
                </a:lvl6pPr>
                <a:lvl7pPr marL="2971800" indent="-228600" eaLnBrk="0" fontAlgn="base" hangingPunct="0">
                  <a:spcBef>
                    <a:spcPct val="0"/>
                  </a:spcBef>
                  <a:spcAft>
                    <a:spcPct val="0"/>
                  </a:spcAft>
                  <a:defRPr sz="2400">
                    <a:solidFill>
                      <a:schemeClr val="tx1"/>
                    </a:solidFill>
                    <a:latin typeface="Times"/>
                    <a:ea typeface="ＭＳ Ｐゴシック" charset="-128"/>
                  </a:defRPr>
                </a:lvl7pPr>
                <a:lvl8pPr marL="3429000" indent="-228600" eaLnBrk="0" fontAlgn="base" hangingPunct="0">
                  <a:spcBef>
                    <a:spcPct val="0"/>
                  </a:spcBef>
                  <a:spcAft>
                    <a:spcPct val="0"/>
                  </a:spcAft>
                  <a:defRPr sz="2400">
                    <a:solidFill>
                      <a:schemeClr val="tx1"/>
                    </a:solidFill>
                    <a:latin typeface="Times"/>
                    <a:ea typeface="ＭＳ Ｐゴシック" charset="-128"/>
                  </a:defRPr>
                </a:lvl8pPr>
                <a:lvl9pPr marL="3886200" indent="-228600" eaLnBrk="0" fontAlgn="base" hangingPunct="0">
                  <a:spcBef>
                    <a:spcPct val="0"/>
                  </a:spcBef>
                  <a:spcAft>
                    <a:spcPct val="0"/>
                  </a:spcAft>
                  <a:defRPr sz="2400">
                    <a:solidFill>
                      <a:schemeClr val="tx1"/>
                    </a:solidFill>
                    <a:latin typeface="Times"/>
                    <a:ea typeface="ＭＳ Ｐゴシック" charset="-128"/>
                  </a:defRPr>
                </a:lvl9pPr>
              </a:lstStyle>
              <a:p>
                <a:pPr algn="just">
                  <a:buSzPct val="70000"/>
                  <a:buFontTx/>
                  <a:buBlip>
                    <a:blip r:embed="rId3"/>
                  </a:buBlip>
                </a:pPr>
                <a:r>
                  <a:rPr lang="en-US" sz="1600" dirty="0" smtClean="0">
                    <a:latin typeface="Times New Roman" pitchFamily="18" charset="0"/>
                    <a:cs typeface="Times New Roman" pitchFamily="18" charset="0"/>
                  </a:rPr>
                  <a:t>Present expressions for </a:t>
                </a:r>
                <a14:m>
                  <m:oMath xmlns:m="http://schemas.openxmlformats.org/officeDocument/2006/math">
                    <m:f>
                      <m:fPr>
                        <m:type m:val="skw"/>
                        <m:ctrlPr>
                          <a:rPr lang="en-US" sz="1600" i="1" smtClean="0">
                            <a:latin typeface="Cambria Math"/>
                            <a:cs typeface="Times New Roman" pitchFamily="18" charset="0"/>
                          </a:rPr>
                        </m:ctrlPr>
                      </m:fPr>
                      <m:num>
                        <m:r>
                          <a:rPr lang="en-US" sz="1600" i="1" smtClean="0">
                            <a:latin typeface="Cambria Math"/>
                            <a:ea typeface="Cambria Math"/>
                            <a:cs typeface="Times New Roman" pitchFamily="18" charset="0"/>
                          </a:rPr>
                          <m:t>𝜕</m:t>
                        </m:r>
                        <m:acc>
                          <m:accPr>
                            <m:chr m:val="̂"/>
                            <m:ctrlPr>
                              <a:rPr lang="en-US" sz="1600" i="1" smtClean="0">
                                <a:latin typeface="Cambria Math"/>
                                <a:ea typeface="Cambria Math"/>
                                <a:cs typeface="Times New Roman" pitchFamily="18" charset="0"/>
                              </a:rPr>
                            </m:ctrlPr>
                          </m:accPr>
                          <m:e>
                            <m:r>
                              <a:rPr lang="en-US" sz="1600" b="0" i="1" smtClean="0">
                                <a:latin typeface="Cambria Math"/>
                                <a:ea typeface="Cambria Math"/>
                                <a:cs typeface="Times New Roman" pitchFamily="18" charset="0"/>
                              </a:rPr>
                              <m:t>𝑛</m:t>
                            </m:r>
                          </m:e>
                        </m:acc>
                      </m:num>
                      <m:den>
                        <m:r>
                          <a:rPr lang="en-US" sz="1600" i="1" smtClean="0">
                            <a:latin typeface="Cambria Math"/>
                            <a:ea typeface="Cambria Math"/>
                            <a:cs typeface="Times New Roman" pitchFamily="18" charset="0"/>
                          </a:rPr>
                          <m:t>𝜕𝛿</m:t>
                        </m:r>
                      </m:den>
                    </m:f>
                  </m:oMath>
                </a14:m>
                <a:r>
                  <a:rPr lang="en-US" sz="1600" dirty="0" smtClean="0">
                    <a:latin typeface="Times New Roman" pitchFamily="18" charset="0"/>
                    <a:cs typeface="Times New Roman" pitchFamily="18" charset="0"/>
                  </a:rPr>
                  <a:t> in an linear approximation of orbit and spin motion. </a:t>
                </a:r>
              </a:p>
              <a:p>
                <a:pPr lvl="1" algn="just">
                  <a:buSzPct val="70000"/>
                  <a:buFont typeface="Arial" pitchFamily="34" charset="0"/>
                  <a:buChar char="•"/>
                </a:pPr>
                <a:r>
                  <a:rPr lang="en-US" sz="1600" dirty="0" smtClean="0">
                    <a:latin typeface="Times New Roman" pitchFamily="18" charset="0"/>
                    <a:cs typeface="Times New Roman" pitchFamily="18" charset="0"/>
                  </a:rPr>
                  <a:t>For spin, the linearization involves assuming that the angle between </a:t>
                </a:r>
                <a14:m>
                  <m:oMath xmlns:m="http://schemas.openxmlformats.org/officeDocument/2006/math">
                    <m:acc>
                      <m:accPr>
                        <m:chr m:val="̂"/>
                        <m:ctrlPr>
                          <a:rPr lang="en-US" sz="1600" i="1">
                            <a:latin typeface="Cambria Math"/>
                            <a:cs typeface="Times New Roman" pitchFamily="18" charset="0"/>
                          </a:rPr>
                        </m:ctrlPr>
                      </m:accPr>
                      <m:e>
                        <m:r>
                          <a:rPr lang="en-US" sz="1600" i="1">
                            <a:latin typeface="Cambria Math"/>
                            <a:cs typeface="Times New Roman" pitchFamily="18" charset="0"/>
                          </a:rPr>
                          <m:t>𝑛</m:t>
                        </m:r>
                      </m:e>
                    </m:acc>
                  </m:oMath>
                </a14:m>
                <a:r>
                  <a:rPr lang="en-US" sz="1600" dirty="0" smtClean="0">
                    <a:latin typeface="Times New Roman" pitchFamily="18" charset="0"/>
                    <a:cs typeface="Times New Roman" pitchFamily="18" charset="0"/>
                  </a:rPr>
                  <a:t> and </a:t>
                </a:r>
                <a14:m>
                  <m:oMath xmlns:m="http://schemas.openxmlformats.org/officeDocument/2006/math">
                    <m:sSub>
                      <m:sSubPr>
                        <m:ctrlPr>
                          <a:rPr lang="en-US" sz="1600" i="1">
                            <a:latin typeface="Cambria Math"/>
                            <a:cs typeface="Times New Roman" pitchFamily="18" charset="0"/>
                          </a:rPr>
                        </m:ctrlPr>
                      </m:sSubPr>
                      <m:e>
                        <m:acc>
                          <m:accPr>
                            <m:chr m:val="̂"/>
                            <m:ctrlPr>
                              <a:rPr lang="en-US" sz="1600" i="1">
                                <a:latin typeface="Cambria Math"/>
                                <a:cs typeface="Times New Roman" pitchFamily="18" charset="0"/>
                              </a:rPr>
                            </m:ctrlPr>
                          </m:accPr>
                          <m:e>
                            <m:r>
                              <a:rPr lang="en-US" sz="1600" i="1">
                                <a:latin typeface="Cambria Math"/>
                                <a:cs typeface="Times New Roman" pitchFamily="18" charset="0"/>
                              </a:rPr>
                              <m:t>𝑛</m:t>
                            </m:r>
                          </m:e>
                        </m:acc>
                      </m:e>
                      <m:sub>
                        <m:r>
                          <a:rPr lang="en-US" sz="1600" i="1">
                            <a:latin typeface="Cambria Math"/>
                            <a:cs typeface="Times New Roman" pitchFamily="18" charset="0"/>
                          </a:rPr>
                          <m:t>0</m:t>
                        </m:r>
                      </m:sub>
                    </m:sSub>
                  </m:oMath>
                </a14:m>
                <a:r>
                  <a:rPr lang="en-US" sz="1600" dirty="0" smtClean="0">
                    <a:latin typeface="Times New Roman" pitchFamily="18" charset="0"/>
                    <a:cs typeface="Times New Roman" pitchFamily="18" charset="0"/>
                  </a:rPr>
                  <a:t> is small at all positions in phase space so that the </a:t>
                </a:r>
                <a14:m>
                  <m:oMath xmlns:m="http://schemas.openxmlformats.org/officeDocument/2006/math">
                    <m:acc>
                      <m:accPr>
                        <m:chr m:val="̂"/>
                        <m:ctrlPr>
                          <a:rPr lang="en-US" sz="1600" i="1">
                            <a:latin typeface="Cambria Math"/>
                            <a:cs typeface="Times New Roman" pitchFamily="18" charset="0"/>
                          </a:rPr>
                        </m:ctrlPr>
                      </m:accPr>
                      <m:e>
                        <m:r>
                          <a:rPr lang="en-US" sz="1600" i="1">
                            <a:latin typeface="Cambria Math"/>
                            <a:cs typeface="Times New Roman" pitchFamily="18" charset="0"/>
                          </a:rPr>
                          <m:t>𝑛</m:t>
                        </m:r>
                      </m:e>
                    </m:acc>
                  </m:oMath>
                </a14:m>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can be approximated by the form </a:t>
                </a:r>
                <a14:m>
                  <m:oMath xmlns:m="http://schemas.openxmlformats.org/officeDocument/2006/math">
                    <m:acc>
                      <m:accPr>
                        <m:chr m:val="̂"/>
                        <m:ctrlPr>
                          <a:rPr lang="en-US" sz="1600" i="1" smtClean="0">
                            <a:latin typeface="Cambria Math"/>
                            <a:cs typeface="Times New Roman" pitchFamily="18" charset="0"/>
                          </a:rPr>
                        </m:ctrlPr>
                      </m:accPr>
                      <m:e>
                        <m:r>
                          <a:rPr lang="en-US" sz="1600" b="0" i="1" smtClean="0">
                            <a:latin typeface="Cambria Math"/>
                            <a:cs typeface="Times New Roman" pitchFamily="18" charset="0"/>
                          </a:rPr>
                          <m:t>𝑛</m:t>
                        </m:r>
                      </m:e>
                    </m:acc>
                    <m:d>
                      <m:dPr>
                        <m:ctrlPr>
                          <a:rPr lang="en-US" sz="1600" b="0" i="1" smtClean="0">
                            <a:latin typeface="Cambria Math"/>
                            <a:cs typeface="Times New Roman" pitchFamily="18" charset="0"/>
                          </a:rPr>
                        </m:ctrlPr>
                      </m:dPr>
                      <m:e>
                        <m:acc>
                          <m:accPr>
                            <m:chr m:val="⃑"/>
                            <m:ctrlPr>
                              <a:rPr lang="en-US" sz="1600" b="0" i="1" smtClean="0">
                                <a:latin typeface="Cambria Math"/>
                                <a:cs typeface="Times New Roman" pitchFamily="18" charset="0"/>
                              </a:rPr>
                            </m:ctrlPr>
                          </m:accPr>
                          <m:e>
                            <m:r>
                              <a:rPr lang="en-US" sz="1600" b="0" i="1" smtClean="0">
                                <a:latin typeface="Cambria Math"/>
                                <a:cs typeface="Times New Roman" pitchFamily="18" charset="0"/>
                              </a:rPr>
                              <m:t>𝑢</m:t>
                            </m:r>
                          </m:e>
                        </m:acc>
                        <m:r>
                          <a:rPr lang="en-US" sz="1600" b="0" i="1" smtClean="0">
                            <a:latin typeface="Cambria Math"/>
                            <a:cs typeface="Times New Roman" pitchFamily="18" charset="0"/>
                          </a:rPr>
                          <m:t>;</m:t>
                        </m:r>
                        <m:r>
                          <a:rPr lang="en-US" sz="1600" b="0" i="1" smtClean="0">
                            <a:latin typeface="Cambria Math"/>
                            <a:cs typeface="Times New Roman" pitchFamily="18" charset="0"/>
                          </a:rPr>
                          <m:t>𝑠</m:t>
                        </m:r>
                      </m:e>
                    </m:d>
                    <m:r>
                      <a:rPr lang="en-US" sz="1600" b="0" i="1" smtClean="0">
                        <a:latin typeface="Cambria Math"/>
                        <a:cs typeface="Times New Roman" pitchFamily="18" charset="0"/>
                      </a:rPr>
                      <m:t>=</m:t>
                    </m:r>
                    <m:sSub>
                      <m:sSubPr>
                        <m:ctrlPr>
                          <a:rPr lang="en-US" sz="1600" i="1" smtClean="0">
                            <a:latin typeface="Cambria Math"/>
                            <a:cs typeface="Times New Roman" pitchFamily="18" charset="0"/>
                          </a:rPr>
                        </m:ctrlPr>
                      </m:sSubPr>
                      <m:e>
                        <m:acc>
                          <m:accPr>
                            <m:chr m:val="̂"/>
                            <m:ctrlPr>
                              <a:rPr lang="en-US" sz="1600" i="1" smtClean="0">
                                <a:latin typeface="Cambria Math"/>
                                <a:cs typeface="Times New Roman" pitchFamily="18" charset="0"/>
                              </a:rPr>
                            </m:ctrlPr>
                          </m:accPr>
                          <m:e>
                            <m:r>
                              <a:rPr lang="en-US" sz="1600" b="0" i="1" smtClean="0">
                                <a:latin typeface="Cambria Math"/>
                                <a:cs typeface="Times New Roman" pitchFamily="18" charset="0"/>
                              </a:rPr>
                              <m:t>𝑛</m:t>
                            </m:r>
                          </m:e>
                        </m:acc>
                      </m:e>
                      <m:sub>
                        <m:r>
                          <a:rPr lang="en-US" sz="1600" b="0" i="1" smtClean="0">
                            <a:latin typeface="Cambria Math"/>
                            <a:cs typeface="Times New Roman" pitchFamily="18" charset="0"/>
                          </a:rPr>
                          <m:t>0</m:t>
                        </m:r>
                      </m:sub>
                    </m:sSub>
                    <m:d>
                      <m:dPr>
                        <m:ctrlPr>
                          <a:rPr lang="en-US" sz="1600" b="0" i="1" smtClean="0">
                            <a:latin typeface="Cambria Math"/>
                            <a:cs typeface="Times New Roman" pitchFamily="18" charset="0"/>
                          </a:rPr>
                        </m:ctrlPr>
                      </m:dPr>
                      <m:e>
                        <m:r>
                          <a:rPr lang="en-US" sz="1600" b="0" i="1" smtClean="0">
                            <a:latin typeface="Cambria Math"/>
                            <a:cs typeface="Times New Roman" pitchFamily="18" charset="0"/>
                          </a:rPr>
                          <m:t>𝑠</m:t>
                        </m:r>
                      </m:e>
                    </m:d>
                    <m:r>
                      <a:rPr lang="en-US" sz="1600" b="0" i="1" smtClean="0">
                        <a:latin typeface="Cambria Math"/>
                        <a:cs typeface="Times New Roman" pitchFamily="18" charset="0"/>
                      </a:rPr>
                      <m:t>+</m:t>
                    </m:r>
                    <m:r>
                      <a:rPr lang="en-US" sz="1600" b="0" i="1" smtClean="0">
                        <a:latin typeface="Cambria Math"/>
                        <a:ea typeface="Cambria Math"/>
                        <a:cs typeface="Times New Roman" pitchFamily="18" charset="0"/>
                      </a:rPr>
                      <m:t>𝛼</m:t>
                    </m:r>
                    <m:d>
                      <m:dPr>
                        <m:ctrlPr>
                          <a:rPr lang="en-US" sz="1600" b="0" i="1" smtClean="0">
                            <a:latin typeface="Cambria Math"/>
                            <a:ea typeface="Cambria Math"/>
                            <a:cs typeface="Times New Roman" pitchFamily="18" charset="0"/>
                          </a:rPr>
                        </m:ctrlPr>
                      </m:dPr>
                      <m:e>
                        <m:acc>
                          <m:accPr>
                            <m:chr m:val="⃑"/>
                            <m:ctrlPr>
                              <a:rPr lang="en-US" sz="1600" b="0" i="1" smtClean="0">
                                <a:latin typeface="Cambria Math"/>
                                <a:ea typeface="Cambria Math"/>
                                <a:cs typeface="Times New Roman" pitchFamily="18" charset="0"/>
                              </a:rPr>
                            </m:ctrlPr>
                          </m:accPr>
                          <m:e>
                            <m:r>
                              <a:rPr lang="en-US" sz="1600" b="0" i="1" smtClean="0">
                                <a:latin typeface="Cambria Math"/>
                                <a:ea typeface="Cambria Math"/>
                                <a:cs typeface="Times New Roman" pitchFamily="18" charset="0"/>
                              </a:rPr>
                              <m:t>𝑢</m:t>
                            </m:r>
                          </m:e>
                        </m:acc>
                        <m:r>
                          <a:rPr lang="en-US" sz="1600" b="0" i="1" smtClean="0">
                            <a:latin typeface="Cambria Math"/>
                            <a:cs typeface="Times New Roman" pitchFamily="18" charset="0"/>
                          </a:rPr>
                          <m:t>;</m:t>
                        </m:r>
                        <m:r>
                          <a:rPr lang="en-US" sz="1600" b="0" i="1" smtClean="0">
                            <a:latin typeface="Cambria Math"/>
                            <a:cs typeface="Times New Roman" pitchFamily="18" charset="0"/>
                          </a:rPr>
                          <m:t>𝑠</m:t>
                        </m:r>
                      </m:e>
                    </m:d>
                    <m:acc>
                      <m:accPr>
                        <m:chr m:val="̂"/>
                        <m:ctrlPr>
                          <a:rPr lang="en-US" sz="1600" b="0" i="1" smtClean="0">
                            <a:latin typeface="Cambria Math"/>
                            <a:ea typeface="Cambria Math"/>
                            <a:cs typeface="Times New Roman" pitchFamily="18" charset="0"/>
                          </a:rPr>
                        </m:ctrlPr>
                      </m:accPr>
                      <m:e>
                        <m:r>
                          <a:rPr lang="en-US" sz="1600" b="0" i="1" smtClean="0">
                            <a:latin typeface="Cambria Math"/>
                            <a:ea typeface="Cambria Math"/>
                            <a:cs typeface="Times New Roman" pitchFamily="18" charset="0"/>
                          </a:rPr>
                          <m:t>𝑚</m:t>
                        </m:r>
                      </m:e>
                    </m:acc>
                    <m:r>
                      <a:rPr lang="en-US" sz="1600" b="0" i="1" smtClean="0">
                        <a:latin typeface="Cambria Math"/>
                        <a:cs typeface="Times New Roman" pitchFamily="18" charset="0"/>
                      </a:rPr>
                      <m:t>(</m:t>
                    </m:r>
                    <m:r>
                      <a:rPr lang="en-US" sz="1600" b="0" i="1" smtClean="0">
                        <a:latin typeface="Cambria Math"/>
                        <a:cs typeface="Times New Roman" pitchFamily="18" charset="0"/>
                      </a:rPr>
                      <m:t>𝑠</m:t>
                    </m:r>
                    <m:r>
                      <a:rPr lang="en-US" sz="1600" b="0" i="1" smtClean="0">
                        <a:latin typeface="Cambria Math"/>
                        <a:cs typeface="Times New Roman" pitchFamily="18" charset="0"/>
                      </a:rPr>
                      <m:t>)+</m:t>
                    </m:r>
                    <m:r>
                      <a:rPr lang="en-US" sz="1600" b="0" i="1" smtClean="0">
                        <a:latin typeface="Cambria Math"/>
                        <a:ea typeface="Cambria Math"/>
                        <a:cs typeface="Times New Roman" pitchFamily="18" charset="0"/>
                      </a:rPr>
                      <m:t>𝛽</m:t>
                    </m:r>
                    <m:r>
                      <a:rPr lang="en-US" sz="1600" b="0" i="1" smtClean="0">
                        <a:latin typeface="Cambria Math"/>
                        <a:ea typeface="Cambria Math"/>
                        <a:cs typeface="Times New Roman" pitchFamily="18" charset="0"/>
                      </a:rPr>
                      <m:t>(</m:t>
                    </m:r>
                    <m:acc>
                      <m:accPr>
                        <m:chr m:val="⃑"/>
                        <m:ctrlPr>
                          <a:rPr lang="en-US" sz="1600" b="0" i="1" smtClean="0">
                            <a:latin typeface="Cambria Math"/>
                            <a:ea typeface="Cambria Math"/>
                            <a:cs typeface="Times New Roman" pitchFamily="18" charset="0"/>
                          </a:rPr>
                        </m:ctrlPr>
                      </m:accPr>
                      <m:e>
                        <m:r>
                          <a:rPr lang="en-US" sz="1600" b="0" i="1" smtClean="0">
                            <a:latin typeface="Cambria Math"/>
                            <a:ea typeface="Cambria Math"/>
                            <a:cs typeface="Times New Roman" pitchFamily="18" charset="0"/>
                          </a:rPr>
                          <m:t>𝑢</m:t>
                        </m:r>
                      </m:e>
                    </m:acc>
                    <m:r>
                      <a:rPr lang="en-US" sz="1600" b="0" i="1" smtClean="0">
                        <a:latin typeface="Cambria Math"/>
                        <a:cs typeface="Times New Roman" pitchFamily="18" charset="0"/>
                      </a:rPr>
                      <m:t>;</m:t>
                    </m:r>
                    <m:r>
                      <a:rPr lang="en-US" sz="1600" b="0" i="1" smtClean="0">
                        <a:latin typeface="Cambria Math"/>
                        <a:cs typeface="Times New Roman" pitchFamily="18" charset="0"/>
                      </a:rPr>
                      <m:t>𝑠</m:t>
                    </m:r>
                    <m:r>
                      <a:rPr lang="en-US" sz="1600" b="0" i="1" smtClean="0">
                        <a:latin typeface="Cambria Math"/>
                        <a:ea typeface="Cambria Math"/>
                        <a:cs typeface="Times New Roman" pitchFamily="18" charset="0"/>
                      </a:rPr>
                      <m:t>)</m:t>
                    </m:r>
                    <m:acc>
                      <m:accPr>
                        <m:chr m:val="̂"/>
                        <m:ctrlPr>
                          <a:rPr lang="en-US" sz="1600" b="0" i="1" smtClean="0">
                            <a:latin typeface="Cambria Math"/>
                            <a:ea typeface="Cambria Math"/>
                            <a:cs typeface="Times New Roman" pitchFamily="18" charset="0"/>
                          </a:rPr>
                        </m:ctrlPr>
                      </m:accPr>
                      <m:e>
                        <m:r>
                          <a:rPr lang="en-US" sz="1600" b="0" i="1" smtClean="0">
                            <a:latin typeface="Cambria Math"/>
                            <a:ea typeface="Cambria Math"/>
                            <a:cs typeface="Times New Roman" pitchFamily="18" charset="0"/>
                          </a:rPr>
                          <m:t>𝑙</m:t>
                        </m:r>
                      </m:e>
                    </m:acc>
                    <m:r>
                      <a:rPr lang="en-US" sz="1600" b="0" i="1" smtClean="0">
                        <a:latin typeface="Cambria Math"/>
                        <a:ea typeface="Cambria Math"/>
                        <a:cs typeface="Times New Roman" pitchFamily="18" charset="0"/>
                      </a:rPr>
                      <m:t>(</m:t>
                    </m:r>
                    <m:r>
                      <a:rPr lang="en-US" sz="1600" b="0" i="1" smtClean="0">
                        <a:latin typeface="Cambria Math"/>
                        <a:ea typeface="Cambria Math"/>
                        <a:cs typeface="Times New Roman" pitchFamily="18" charset="0"/>
                      </a:rPr>
                      <m:t>𝑠</m:t>
                    </m:r>
                    <m:r>
                      <a:rPr lang="en-US" sz="1600" b="0" i="1" smtClean="0">
                        <a:latin typeface="Cambria Math"/>
                        <a:ea typeface="Cambria Math"/>
                        <a:cs typeface="Times New Roman" pitchFamily="18" charset="0"/>
                      </a:rPr>
                      <m:t>)</m:t>
                    </m:r>
                  </m:oMath>
                </a14:m>
                <a:r>
                  <a:rPr lang="en-US" sz="1600" i="1"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with an assumption that </a:t>
                </a:r>
                <a14:m>
                  <m:oMath xmlns:m="http://schemas.openxmlformats.org/officeDocument/2006/math">
                    <m:rad>
                      <m:radPr>
                        <m:degHide m:val="on"/>
                        <m:ctrlPr>
                          <a:rPr lang="en-US" sz="1600" i="1" smtClean="0">
                            <a:latin typeface="Cambria Math"/>
                            <a:cs typeface="Times New Roman" pitchFamily="18" charset="0"/>
                          </a:rPr>
                        </m:ctrlPr>
                      </m:radPr>
                      <m:deg/>
                      <m:e>
                        <m:sSup>
                          <m:sSupPr>
                            <m:ctrlPr>
                              <a:rPr lang="en-US" sz="1600" i="1" smtClean="0">
                                <a:latin typeface="Cambria Math"/>
                                <a:cs typeface="Times New Roman" pitchFamily="18" charset="0"/>
                              </a:rPr>
                            </m:ctrlPr>
                          </m:sSupPr>
                          <m:e>
                            <m:r>
                              <a:rPr lang="en-US" sz="1600" i="1" smtClean="0">
                                <a:latin typeface="Cambria Math"/>
                                <a:ea typeface="Cambria Math"/>
                                <a:cs typeface="Times New Roman" pitchFamily="18" charset="0"/>
                              </a:rPr>
                              <m:t>𝛼</m:t>
                            </m:r>
                          </m:e>
                          <m:sup>
                            <m:r>
                              <a:rPr lang="en-US" sz="1600" b="0" i="1" smtClean="0">
                                <a:latin typeface="Cambria Math"/>
                                <a:cs typeface="Times New Roman" pitchFamily="18" charset="0"/>
                              </a:rPr>
                              <m:t>2</m:t>
                            </m:r>
                          </m:sup>
                        </m:sSup>
                        <m:r>
                          <a:rPr lang="en-US" sz="1600" b="0" i="1" smtClean="0">
                            <a:latin typeface="Cambria Math"/>
                            <a:cs typeface="Times New Roman" pitchFamily="18" charset="0"/>
                          </a:rPr>
                          <m:t>+</m:t>
                        </m:r>
                        <m:sSup>
                          <m:sSupPr>
                            <m:ctrlPr>
                              <a:rPr lang="en-US" sz="1600" b="0" i="1" smtClean="0">
                                <a:latin typeface="Cambria Math"/>
                                <a:cs typeface="Times New Roman" pitchFamily="18" charset="0"/>
                              </a:rPr>
                            </m:ctrlPr>
                          </m:sSupPr>
                          <m:e>
                            <m:r>
                              <a:rPr lang="en-US" sz="1600" b="0" i="1" smtClean="0">
                                <a:latin typeface="Cambria Math"/>
                                <a:ea typeface="Cambria Math"/>
                                <a:cs typeface="Times New Roman" pitchFamily="18" charset="0"/>
                              </a:rPr>
                              <m:t>𝛽</m:t>
                            </m:r>
                          </m:e>
                          <m:sup>
                            <m:r>
                              <a:rPr lang="en-US" sz="1600" b="0" i="1" smtClean="0">
                                <a:latin typeface="Cambria Math"/>
                                <a:cs typeface="Times New Roman" pitchFamily="18" charset="0"/>
                              </a:rPr>
                              <m:t>2</m:t>
                            </m:r>
                          </m:sup>
                        </m:sSup>
                      </m:e>
                    </m:rad>
                    <m:r>
                      <a:rPr lang="en-US" sz="1600" i="1" smtClean="0">
                        <a:latin typeface="Cambria Math"/>
                        <a:ea typeface="Cambria Math"/>
                        <a:cs typeface="Times New Roman" pitchFamily="18" charset="0"/>
                      </a:rPr>
                      <m:t>≪</m:t>
                    </m:r>
                    <m:r>
                      <a:rPr lang="en-US" sz="1600" b="0" i="1" smtClean="0">
                        <a:latin typeface="Cambria Math"/>
                        <a:ea typeface="Cambria Math"/>
                        <a:cs typeface="Times New Roman" pitchFamily="18" charset="0"/>
                      </a:rPr>
                      <m:t>1</m:t>
                    </m:r>
                  </m:oMath>
                </a14:m>
                <a:r>
                  <a:rPr lang="en-US" sz="1600" i="1"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a:t>
                </a:r>
                <a14:m>
                  <m:oMath xmlns:m="http://schemas.openxmlformats.org/officeDocument/2006/math">
                    <m:acc>
                      <m:accPr>
                        <m:chr m:val="̂"/>
                        <m:ctrlPr>
                          <a:rPr lang="en-US" sz="1600" i="1">
                            <a:latin typeface="Cambria Math"/>
                            <a:ea typeface="Cambria Math"/>
                            <a:cs typeface="Times New Roman" pitchFamily="18" charset="0"/>
                          </a:rPr>
                        </m:ctrlPr>
                      </m:accPr>
                      <m:e>
                        <m:r>
                          <a:rPr lang="en-US" sz="1600" i="1">
                            <a:latin typeface="Cambria Math"/>
                            <a:ea typeface="Cambria Math"/>
                            <a:cs typeface="Times New Roman" pitchFamily="18" charset="0"/>
                          </a:rPr>
                          <m:t>𝑚</m:t>
                        </m:r>
                      </m:e>
                    </m:acc>
                  </m:oMath>
                </a14:m>
                <a:r>
                  <a:rPr lang="en-US" sz="1600" i="1"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and </a:t>
                </a:r>
                <a14:m>
                  <m:oMath xmlns:m="http://schemas.openxmlformats.org/officeDocument/2006/math">
                    <m:acc>
                      <m:accPr>
                        <m:chr m:val="̂"/>
                        <m:ctrlPr>
                          <a:rPr lang="en-US" sz="1600" i="1">
                            <a:latin typeface="Cambria Math"/>
                            <a:ea typeface="Cambria Math"/>
                            <a:cs typeface="Times New Roman" pitchFamily="18" charset="0"/>
                          </a:rPr>
                        </m:ctrlPr>
                      </m:accPr>
                      <m:e>
                        <m:r>
                          <a:rPr lang="en-US" sz="1600" b="0" i="1" smtClean="0">
                            <a:latin typeface="Cambria Math"/>
                            <a:ea typeface="Cambria Math"/>
                            <a:cs typeface="Times New Roman" pitchFamily="18" charset="0"/>
                          </a:rPr>
                          <m:t>𝑙</m:t>
                        </m:r>
                      </m:e>
                    </m:acc>
                  </m:oMath>
                </a14:m>
                <a:r>
                  <a:rPr lang="en-US" sz="1600" i="1"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are 1-turn periodic and is orthonormal.)</a:t>
                </a:r>
              </a:p>
              <a:p>
                <a:pPr marL="0" indent="0" algn="just">
                  <a:buSzPct val="70000"/>
                </a:pP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             </a:t>
                </a:r>
                <a:endParaRPr lang="en-US" sz="1600" dirty="0">
                  <a:latin typeface="Times New Roman" pitchFamily="18" charset="0"/>
                  <a:cs typeface="Times New Roman" pitchFamily="18" charset="0"/>
                </a:endParaRPr>
              </a:p>
              <a:p>
                <a:pPr algn="just">
                  <a:buSzPct val="70000"/>
                  <a:buFontTx/>
                  <a:buBlip>
                    <a:blip r:embed="rId3"/>
                  </a:buBlip>
                </a:pPr>
                <a:r>
                  <a:rPr lang="en-US" sz="1600" dirty="0" smtClean="0">
                    <a:latin typeface="Times New Roman" pitchFamily="18" charset="0"/>
                    <a:cs typeface="Times New Roman" pitchFamily="18" charset="0"/>
                  </a:rPr>
                  <a:t>The combined linear orbit and spin motion is described by 8x8 transport matrices of</a:t>
                </a:r>
              </a:p>
              <a:p>
                <a:pPr marL="0" indent="0" algn="ctr">
                  <a:buSzPct val="70000"/>
                </a:pPr>
                <a:endParaRPr lang="en-US" sz="1600" dirty="0">
                  <a:latin typeface="Times New Roman" pitchFamily="18" charset="0"/>
                  <a:cs typeface="Times New Roman" pitchFamily="18" charset="0"/>
                </a:endParaRPr>
              </a:p>
              <a:p>
                <a:pPr marL="0" indent="0" algn="ctr">
                  <a:buSzPct val="70000"/>
                </a:pPr>
                <a14:m>
                  <m:oMath xmlns:m="http://schemas.openxmlformats.org/officeDocument/2006/math">
                    <m:d>
                      <m:dPr>
                        <m:ctrlPr>
                          <a:rPr lang="en-US" sz="1600" i="1" smtClean="0">
                            <a:latin typeface="Cambria Math"/>
                            <a:cs typeface="Times New Roman" pitchFamily="18" charset="0"/>
                          </a:rPr>
                        </m:ctrlPr>
                      </m:dPr>
                      <m:e>
                        <m:eqArr>
                          <m:eqArrPr>
                            <m:ctrlPr>
                              <a:rPr lang="en-US" sz="1600" i="1" smtClean="0">
                                <a:latin typeface="Cambria Math"/>
                                <a:cs typeface="Times New Roman" pitchFamily="18" charset="0"/>
                              </a:rPr>
                            </m:ctrlPr>
                          </m:eqArrPr>
                          <m:e>
                            <m:m>
                              <m:mPr>
                                <m:mcs>
                                  <m:mc>
                                    <m:mcPr>
                                      <m:count m:val="1"/>
                                      <m:mcJc m:val="center"/>
                                    </m:mcPr>
                                  </m:mc>
                                </m:mcs>
                                <m:ctrlPr>
                                  <a:rPr lang="en-US" sz="1600" i="1" smtClean="0">
                                    <a:latin typeface="Cambria Math"/>
                                    <a:cs typeface="Times New Roman" pitchFamily="18" charset="0"/>
                                  </a:rPr>
                                </m:ctrlPr>
                              </m:mPr>
                              <m:mr>
                                <m:e>
                                  <m:r>
                                    <m:rPr>
                                      <m:brk m:alnAt="7"/>
                                    </m:rPr>
                                    <a:rPr lang="en-US" sz="1600" b="0" i="1" smtClean="0">
                                      <a:latin typeface="Cambria Math"/>
                                      <a:cs typeface="Times New Roman" pitchFamily="18" charset="0"/>
                                    </a:rPr>
                                    <m:t>𝑥</m:t>
                                  </m:r>
                                </m:e>
                              </m:mr>
                              <m:mr>
                                <m:e>
                                  <m:sSup>
                                    <m:sSupPr>
                                      <m:ctrlPr>
                                        <a:rPr lang="en-US" sz="1600" i="1" smtClean="0">
                                          <a:latin typeface="Cambria Math"/>
                                          <a:cs typeface="Times New Roman" pitchFamily="18" charset="0"/>
                                        </a:rPr>
                                      </m:ctrlPr>
                                    </m:sSupPr>
                                    <m:e>
                                      <m:r>
                                        <a:rPr lang="en-US" sz="1600" b="0" i="1" smtClean="0">
                                          <a:latin typeface="Cambria Math"/>
                                          <a:cs typeface="Times New Roman" pitchFamily="18" charset="0"/>
                                        </a:rPr>
                                        <m:t>𝑥</m:t>
                                      </m:r>
                                    </m:e>
                                    <m:sup>
                                      <m:r>
                                        <a:rPr lang="en-US" sz="1600" b="0" i="1" smtClean="0">
                                          <a:latin typeface="Cambria Math"/>
                                          <a:cs typeface="Times New Roman" pitchFamily="18" charset="0"/>
                                        </a:rPr>
                                        <m:t>′</m:t>
                                      </m:r>
                                    </m:sup>
                                  </m:sSup>
                                </m:e>
                              </m:mr>
                              <m:mr>
                                <m:e>
                                  <m:r>
                                    <a:rPr lang="en-US" sz="1600" b="0" i="1" smtClean="0">
                                      <a:latin typeface="Cambria Math"/>
                                      <a:cs typeface="Times New Roman" pitchFamily="18" charset="0"/>
                                    </a:rPr>
                                    <m:t>𝑦</m:t>
                                  </m:r>
                                </m:e>
                              </m:mr>
                            </m:m>
                          </m:e>
                          <m:e>
                            <m:sSup>
                              <m:sSupPr>
                                <m:ctrlPr>
                                  <a:rPr lang="en-US" sz="1600" i="1" smtClean="0">
                                    <a:latin typeface="Cambria Math"/>
                                    <a:cs typeface="Times New Roman" pitchFamily="18" charset="0"/>
                                  </a:rPr>
                                </m:ctrlPr>
                              </m:sSupPr>
                              <m:e>
                                <m:r>
                                  <a:rPr lang="en-US" sz="1600" b="0" i="1" smtClean="0">
                                    <a:latin typeface="Cambria Math"/>
                                    <a:cs typeface="Times New Roman" pitchFamily="18" charset="0"/>
                                  </a:rPr>
                                  <m:t>𝑦</m:t>
                                </m:r>
                              </m:e>
                              <m:sup>
                                <m:r>
                                  <a:rPr lang="en-US" sz="1600" b="0" i="1" smtClean="0">
                                    <a:latin typeface="Cambria Math"/>
                                    <a:cs typeface="Times New Roman" pitchFamily="18" charset="0"/>
                                  </a:rPr>
                                  <m:t>′</m:t>
                                </m:r>
                              </m:sup>
                            </m:sSup>
                          </m:e>
                          <m:e>
                            <m:r>
                              <a:rPr lang="en-US" sz="1600" i="1" smtClean="0">
                                <a:latin typeface="Cambria Math"/>
                                <a:ea typeface="Cambria Math"/>
                                <a:cs typeface="Times New Roman" pitchFamily="18" charset="0"/>
                              </a:rPr>
                              <m:t>𝜎</m:t>
                            </m:r>
                          </m:e>
                          <m:e>
                            <m:r>
                              <a:rPr lang="en-US" sz="1600" i="1" smtClean="0">
                                <a:latin typeface="Cambria Math"/>
                                <a:ea typeface="Cambria Math"/>
                                <a:cs typeface="Times New Roman" pitchFamily="18" charset="0"/>
                              </a:rPr>
                              <m:t>𝛿</m:t>
                            </m:r>
                          </m:e>
                          <m:e>
                            <m:r>
                              <a:rPr lang="en-US" sz="1600" i="1" smtClean="0">
                                <a:latin typeface="Cambria Math"/>
                                <a:ea typeface="Cambria Math"/>
                                <a:cs typeface="Times New Roman" pitchFamily="18" charset="0"/>
                              </a:rPr>
                              <m:t>𝛼</m:t>
                            </m:r>
                          </m:e>
                          <m:e>
                            <m:r>
                              <a:rPr lang="en-US" sz="1600" i="1" smtClean="0">
                                <a:latin typeface="Cambria Math"/>
                                <a:ea typeface="Cambria Math"/>
                                <a:cs typeface="Times New Roman" pitchFamily="18" charset="0"/>
                              </a:rPr>
                              <m:t>𝛽</m:t>
                            </m:r>
                          </m:e>
                        </m:eqArr>
                      </m:e>
                    </m:d>
                    <m:r>
                      <a:rPr lang="en-US" sz="1600" b="0" i="1" smtClean="0">
                        <a:latin typeface="Cambria Math"/>
                        <a:cs typeface="Times New Roman" pitchFamily="18" charset="0"/>
                      </a:rPr>
                      <m:t>(</m:t>
                    </m:r>
                    <m:sSub>
                      <m:sSubPr>
                        <m:ctrlPr>
                          <a:rPr lang="en-US" sz="1600" b="0" i="1" smtClean="0">
                            <a:latin typeface="Cambria Math"/>
                            <a:cs typeface="Times New Roman" pitchFamily="18" charset="0"/>
                          </a:rPr>
                        </m:ctrlPr>
                      </m:sSubPr>
                      <m:e>
                        <m:r>
                          <a:rPr lang="en-US" sz="1600" b="0" i="1" smtClean="0">
                            <a:latin typeface="Cambria Math"/>
                            <a:cs typeface="Times New Roman" pitchFamily="18" charset="0"/>
                          </a:rPr>
                          <m:t>𝑠</m:t>
                        </m:r>
                      </m:e>
                      <m:sub>
                        <m:r>
                          <a:rPr lang="en-US" sz="1600" b="0" i="1" smtClean="0">
                            <a:latin typeface="Cambria Math"/>
                            <a:cs typeface="Times New Roman" pitchFamily="18" charset="0"/>
                          </a:rPr>
                          <m:t>1</m:t>
                        </m:r>
                      </m:sub>
                    </m:sSub>
                    <m:r>
                      <a:rPr lang="en-US" sz="1600" b="0" i="1" smtClean="0">
                        <a:latin typeface="Cambria Math"/>
                        <a:cs typeface="Times New Roman" pitchFamily="18" charset="0"/>
                      </a:rPr>
                      <m:t>)=</m:t>
                    </m:r>
                    <m:d>
                      <m:dPr>
                        <m:ctrlPr>
                          <a:rPr lang="en-US" sz="1600" b="0" i="1" smtClean="0">
                            <a:latin typeface="Cambria Math"/>
                            <a:cs typeface="Times New Roman" pitchFamily="18" charset="0"/>
                          </a:rPr>
                        </m:ctrlPr>
                      </m:dPr>
                      <m:e>
                        <m:m>
                          <m:mPr>
                            <m:mcs>
                              <m:mc>
                                <m:mcPr>
                                  <m:count m:val="2"/>
                                  <m:mcJc m:val="center"/>
                                </m:mcPr>
                              </m:mc>
                            </m:mcs>
                            <m:ctrlPr>
                              <a:rPr lang="en-US" sz="1600" b="0" i="1" smtClean="0">
                                <a:latin typeface="Cambria Math"/>
                                <a:cs typeface="Times New Roman" pitchFamily="18" charset="0"/>
                              </a:rPr>
                            </m:ctrlPr>
                          </m:mPr>
                          <m:mr>
                            <m:e>
                              <m:sSub>
                                <m:sSubPr>
                                  <m:ctrlPr>
                                    <a:rPr lang="en-US" sz="1600" b="0" i="1" smtClean="0">
                                      <a:latin typeface="Cambria Math"/>
                                      <a:cs typeface="Times New Roman" pitchFamily="18" charset="0"/>
                                    </a:rPr>
                                  </m:ctrlPr>
                                </m:sSubPr>
                                <m:e>
                                  <m:r>
                                    <a:rPr lang="en-US" sz="1600" b="0" i="1" smtClean="0">
                                      <a:latin typeface="Cambria Math"/>
                                      <a:cs typeface="Times New Roman" pitchFamily="18" charset="0"/>
                                    </a:rPr>
                                    <m:t>𝑀</m:t>
                                  </m:r>
                                </m:e>
                                <m:sub>
                                  <m:r>
                                    <a:rPr lang="en-US" sz="1600" b="0" i="1" smtClean="0">
                                      <a:latin typeface="Cambria Math"/>
                                      <a:cs typeface="Times New Roman" pitchFamily="18" charset="0"/>
                                    </a:rPr>
                                    <m:t>6</m:t>
                                  </m:r>
                                  <m:r>
                                    <a:rPr lang="en-US" sz="1600" b="0" i="1" smtClean="0">
                                      <a:latin typeface="Cambria Math"/>
                                      <a:ea typeface="Cambria Math"/>
                                      <a:cs typeface="Times New Roman" pitchFamily="18" charset="0"/>
                                    </a:rPr>
                                    <m:t>×6</m:t>
                                  </m:r>
                                </m:sub>
                              </m:sSub>
                            </m:e>
                            <m:e>
                              <m:sSub>
                                <m:sSubPr>
                                  <m:ctrlPr>
                                    <a:rPr lang="en-US" sz="1600" b="0" i="1" smtClean="0">
                                      <a:latin typeface="Cambria Math"/>
                                      <a:cs typeface="Times New Roman" pitchFamily="18" charset="0"/>
                                    </a:rPr>
                                  </m:ctrlPr>
                                </m:sSubPr>
                                <m:e>
                                  <m:r>
                                    <a:rPr lang="en-US" sz="1600" b="0" i="1" smtClean="0">
                                      <a:latin typeface="Cambria Math"/>
                                      <a:cs typeface="Times New Roman" pitchFamily="18" charset="0"/>
                                    </a:rPr>
                                    <m:t>0</m:t>
                                  </m:r>
                                </m:e>
                                <m:sub>
                                  <m:r>
                                    <a:rPr lang="en-US" sz="1600" b="0" i="1" smtClean="0">
                                      <a:latin typeface="Cambria Math"/>
                                      <a:cs typeface="Times New Roman" pitchFamily="18" charset="0"/>
                                    </a:rPr>
                                    <m:t>6</m:t>
                                  </m:r>
                                  <m:r>
                                    <a:rPr lang="en-US" sz="1600" b="0" i="1" smtClean="0">
                                      <a:latin typeface="Cambria Math"/>
                                      <a:ea typeface="Cambria Math"/>
                                      <a:cs typeface="Times New Roman" pitchFamily="18" charset="0"/>
                                    </a:rPr>
                                    <m:t>×2</m:t>
                                  </m:r>
                                </m:sub>
                              </m:sSub>
                            </m:e>
                          </m:mr>
                          <m:mr>
                            <m:e>
                              <m:sSub>
                                <m:sSubPr>
                                  <m:ctrlPr>
                                    <a:rPr lang="en-US" sz="1600" b="0" i="1" smtClean="0">
                                      <a:latin typeface="Cambria Math"/>
                                      <a:cs typeface="Times New Roman" pitchFamily="18" charset="0"/>
                                    </a:rPr>
                                  </m:ctrlPr>
                                </m:sSubPr>
                                <m:e>
                                  <m:r>
                                    <a:rPr lang="en-US" sz="1600" b="0" i="1" smtClean="0">
                                      <a:latin typeface="Cambria Math"/>
                                      <a:cs typeface="Times New Roman" pitchFamily="18" charset="0"/>
                                    </a:rPr>
                                    <m:t>𝐺</m:t>
                                  </m:r>
                                </m:e>
                                <m:sub>
                                  <m:r>
                                    <a:rPr lang="en-US" sz="1600" b="0" i="1" smtClean="0">
                                      <a:latin typeface="Cambria Math"/>
                                      <a:cs typeface="Times New Roman" pitchFamily="18" charset="0"/>
                                    </a:rPr>
                                    <m:t>2</m:t>
                                  </m:r>
                                  <m:r>
                                    <a:rPr lang="en-US" sz="1600" b="0" i="1" smtClean="0">
                                      <a:latin typeface="Cambria Math"/>
                                      <a:ea typeface="Cambria Math"/>
                                      <a:cs typeface="Times New Roman" pitchFamily="18" charset="0"/>
                                    </a:rPr>
                                    <m:t>×6</m:t>
                                  </m:r>
                                </m:sub>
                              </m:sSub>
                            </m:e>
                            <m:e>
                              <m:sSub>
                                <m:sSubPr>
                                  <m:ctrlPr>
                                    <a:rPr lang="en-US" sz="1600" b="0" i="1" smtClean="0">
                                      <a:latin typeface="Cambria Math"/>
                                      <a:cs typeface="Times New Roman" pitchFamily="18" charset="0"/>
                                    </a:rPr>
                                  </m:ctrlPr>
                                </m:sSubPr>
                                <m:e>
                                  <m:r>
                                    <a:rPr lang="en-US" sz="1600" b="0" i="1" smtClean="0">
                                      <a:latin typeface="Cambria Math"/>
                                      <a:cs typeface="Times New Roman" pitchFamily="18" charset="0"/>
                                    </a:rPr>
                                    <m:t>𝐷</m:t>
                                  </m:r>
                                </m:e>
                                <m:sub>
                                  <m:r>
                                    <a:rPr lang="en-US" sz="1600" b="0" i="1" smtClean="0">
                                      <a:latin typeface="Cambria Math"/>
                                      <a:cs typeface="Times New Roman" pitchFamily="18" charset="0"/>
                                    </a:rPr>
                                    <m:t>2</m:t>
                                  </m:r>
                                  <m:r>
                                    <a:rPr lang="en-US" sz="1600" b="0" i="1" smtClean="0">
                                      <a:latin typeface="Cambria Math"/>
                                      <a:ea typeface="Cambria Math"/>
                                      <a:cs typeface="Times New Roman" pitchFamily="18" charset="0"/>
                                    </a:rPr>
                                    <m:t>×2</m:t>
                                  </m:r>
                                </m:sub>
                              </m:sSub>
                            </m:e>
                          </m:mr>
                        </m:m>
                      </m:e>
                    </m:d>
                  </m:oMath>
                </a14:m>
                <a:r>
                  <a:rPr lang="en-US" sz="1600" b="0" i="1" dirty="0" smtClean="0">
                    <a:latin typeface="Times New Roman" pitchFamily="18" charset="0"/>
                    <a:cs typeface="Times New Roman" pitchFamily="18" charset="0"/>
                  </a:rPr>
                  <a:t>(</a:t>
                </a:r>
                <a14:m>
                  <m:oMath xmlns:m="http://schemas.openxmlformats.org/officeDocument/2006/math">
                    <m:sSub>
                      <m:sSubPr>
                        <m:ctrlPr>
                          <a:rPr lang="en-US" sz="1600" i="1">
                            <a:latin typeface="Cambria Math"/>
                            <a:cs typeface="Times New Roman" pitchFamily="18" charset="0"/>
                          </a:rPr>
                        </m:ctrlPr>
                      </m:sSubPr>
                      <m:e>
                        <m:r>
                          <a:rPr lang="en-US" sz="1600" i="1">
                            <a:latin typeface="Cambria Math"/>
                            <a:cs typeface="Times New Roman" pitchFamily="18" charset="0"/>
                          </a:rPr>
                          <m:t>𝑠</m:t>
                        </m:r>
                      </m:e>
                      <m:sub>
                        <m:r>
                          <a:rPr lang="en-US" sz="1600" i="1">
                            <a:latin typeface="Cambria Math"/>
                            <a:cs typeface="Times New Roman" pitchFamily="18" charset="0"/>
                          </a:rPr>
                          <m:t>1</m:t>
                        </m:r>
                      </m:sub>
                    </m:sSub>
                  </m:oMath>
                </a14:m>
                <a:r>
                  <a:rPr lang="en-US" sz="1600" b="0" dirty="0" smtClean="0">
                    <a:latin typeface="Times New Roman" pitchFamily="18" charset="0"/>
                    <a:cs typeface="Times New Roman" pitchFamily="18" charset="0"/>
                  </a:rPr>
                  <a:t>,</a:t>
                </a:r>
                <a:r>
                  <a:rPr lang="en-US" sz="1600" dirty="0">
                    <a:cs typeface="Times New Roman" pitchFamily="18" charset="0"/>
                  </a:rPr>
                  <a:t> </a:t>
                </a:r>
                <a14:m>
                  <m:oMath xmlns:m="http://schemas.openxmlformats.org/officeDocument/2006/math">
                    <m:sSub>
                      <m:sSubPr>
                        <m:ctrlPr>
                          <a:rPr lang="en-US" sz="1600" i="1">
                            <a:latin typeface="Cambria Math"/>
                            <a:cs typeface="Times New Roman" pitchFamily="18" charset="0"/>
                          </a:rPr>
                        </m:ctrlPr>
                      </m:sSubPr>
                      <m:e>
                        <m:r>
                          <a:rPr lang="en-US" sz="1600" i="1">
                            <a:latin typeface="Cambria Math"/>
                            <a:cs typeface="Times New Roman" pitchFamily="18" charset="0"/>
                          </a:rPr>
                          <m:t>𝑠</m:t>
                        </m:r>
                      </m:e>
                      <m:sub>
                        <m:r>
                          <a:rPr lang="en-US" sz="1600" b="0" i="1" smtClean="0">
                            <a:latin typeface="Cambria Math"/>
                            <a:cs typeface="Times New Roman" pitchFamily="18" charset="0"/>
                          </a:rPr>
                          <m:t>0</m:t>
                        </m:r>
                      </m:sub>
                    </m:sSub>
                  </m:oMath>
                </a14:m>
                <a:r>
                  <a:rPr lang="en-US" sz="1600" b="0" dirty="0" smtClean="0">
                    <a:latin typeface="Times New Roman" pitchFamily="18" charset="0"/>
                    <a:cs typeface="Times New Roman" pitchFamily="18" charset="0"/>
                  </a:rPr>
                  <a:t>)</a:t>
                </a:r>
                <a:r>
                  <a:rPr lang="en-US" sz="1600" dirty="0">
                    <a:cs typeface="Times New Roman" pitchFamily="18" charset="0"/>
                  </a:rPr>
                  <a:t> </a:t>
                </a:r>
                <a14:m>
                  <m:oMath xmlns:m="http://schemas.openxmlformats.org/officeDocument/2006/math">
                    <m:d>
                      <m:dPr>
                        <m:ctrlPr>
                          <a:rPr lang="en-US" sz="1600" i="1">
                            <a:latin typeface="Cambria Math"/>
                            <a:cs typeface="Times New Roman" pitchFamily="18" charset="0"/>
                          </a:rPr>
                        </m:ctrlPr>
                      </m:dPr>
                      <m:e>
                        <m:eqArr>
                          <m:eqArrPr>
                            <m:ctrlPr>
                              <a:rPr lang="en-US" sz="1600" i="1">
                                <a:latin typeface="Cambria Math"/>
                                <a:cs typeface="Times New Roman" pitchFamily="18" charset="0"/>
                              </a:rPr>
                            </m:ctrlPr>
                          </m:eqArrPr>
                          <m:e>
                            <m:m>
                              <m:mPr>
                                <m:mcs>
                                  <m:mc>
                                    <m:mcPr>
                                      <m:count m:val="1"/>
                                      <m:mcJc m:val="center"/>
                                    </m:mcPr>
                                  </m:mc>
                                </m:mcs>
                                <m:ctrlPr>
                                  <a:rPr lang="en-US" sz="1600" i="1">
                                    <a:latin typeface="Cambria Math"/>
                                    <a:cs typeface="Times New Roman" pitchFamily="18" charset="0"/>
                                  </a:rPr>
                                </m:ctrlPr>
                              </m:mPr>
                              <m:mr>
                                <m:e>
                                  <m:r>
                                    <m:rPr>
                                      <m:brk m:alnAt="7"/>
                                    </m:rPr>
                                    <a:rPr lang="en-US" sz="1600" i="1">
                                      <a:latin typeface="Cambria Math"/>
                                      <a:cs typeface="Times New Roman" pitchFamily="18" charset="0"/>
                                    </a:rPr>
                                    <m:t>𝑥</m:t>
                                  </m:r>
                                </m:e>
                              </m:mr>
                              <m:mr>
                                <m:e>
                                  <m:sSup>
                                    <m:sSupPr>
                                      <m:ctrlPr>
                                        <a:rPr lang="en-US" sz="1600" i="1">
                                          <a:latin typeface="Cambria Math"/>
                                          <a:cs typeface="Times New Roman" pitchFamily="18" charset="0"/>
                                        </a:rPr>
                                      </m:ctrlPr>
                                    </m:sSupPr>
                                    <m:e>
                                      <m:r>
                                        <a:rPr lang="en-US" sz="1600" i="1">
                                          <a:latin typeface="Cambria Math"/>
                                          <a:cs typeface="Times New Roman" pitchFamily="18" charset="0"/>
                                        </a:rPr>
                                        <m:t>𝑥</m:t>
                                      </m:r>
                                    </m:e>
                                    <m:sup>
                                      <m:r>
                                        <a:rPr lang="en-US" sz="1600" i="1">
                                          <a:latin typeface="Cambria Math"/>
                                          <a:cs typeface="Times New Roman" pitchFamily="18" charset="0"/>
                                        </a:rPr>
                                        <m:t>′</m:t>
                                      </m:r>
                                    </m:sup>
                                  </m:sSup>
                                </m:e>
                              </m:mr>
                              <m:mr>
                                <m:e>
                                  <m:r>
                                    <a:rPr lang="en-US" sz="1600" i="1">
                                      <a:latin typeface="Cambria Math"/>
                                      <a:cs typeface="Times New Roman" pitchFamily="18" charset="0"/>
                                    </a:rPr>
                                    <m:t>𝑦</m:t>
                                  </m:r>
                                </m:e>
                              </m:mr>
                            </m:m>
                          </m:e>
                          <m:e>
                            <m:sSup>
                              <m:sSupPr>
                                <m:ctrlPr>
                                  <a:rPr lang="en-US" sz="1600" i="1">
                                    <a:latin typeface="Cambria Math"/>
                                    <a:cs typeface="Times New Roman" pitchFamily="18" charset="0"/>
                                  </a:rPr>
                                </m:ctrlPr>
                              </m:sSupPr>
                              <m:e>
                                <m:r>
                                  <a:rPr lang="en-US" sz="1600" i="1">
                                    <a:latin typeface="Cambria Math"/>
                                    <a:cs typeface="Times New Roman" pitchFamily="18" charset="0"/>
                                  </a:rPr>
                                  <m:t>𝑦</m:t>
                                </m:r>
                              </m:e>
                              <m:sup>
                                <m:r>
                                  <a:rPr lang="en-US" sz="1600" i="1">
                                    <a:latin typeface="Cambria Math"/>
                                    <a:cs typeface="Times New Roman" pitchFamily="18" charset="0"/>
                                  </a:rPr>
                                  <m:t>′</m:t>
                                </m:r>
                              </m:sup>
                            </m:sSup>
                          </m:e>
                          <m:e>
                            <m:r>
                              <a:rPr lang="en-US" sz="1600" i="1">
                                <a:latin typeface="Cambria Math"/>
                                <a:ea typeface="Cambria Math"/>
                                <a:cs typeface="Times New Roman" pitchFamily="18" charset="0"/>
                              </a:rPr>
                              <m:t>𝜎</m:t>
                            </m:r>
                          </m:e>
                          <m:e>
                            <m:r>
                              <a:rPr lang="en-US" sz="1600" i="1">
                                <a:latin typeface="Cambria Math"/>
                                <a:ea typeface="Cambria Math"/>
                                <a:cs typeface="Times New Roman" pitchFamily="18" charset="0"/>
                              </a:rPr>
                              <m:t>𝛿</m:t>
                            </m:r>
                          </m:e>
                          <m:e>
                            <m:r>
                              <a:rPr lang="en-US" sz="1600" i="1">
                                <a:latin typeface="Cambria Math"/>
                                <a:ea typeface="Cambria Math"/>
                                <a:cs typeface="Times New Roman" pitchFamily="18" charset="0"/>
                              </a:rPr>
                              <m:t>𝛼</m:t>
                            </m:r>
                          </m:e>
                          <m:e>
                            <m:r>
                              <a:rPr lang="en-US" sz="1600" i="1">
                                <a:latin typeface="Cambria Math"/>
                                <a:ea typeface="Cambria Math"/>
                                <a:cs typeface="Times New Roman" pitchFamily="18" charset="0"/>
                              </a:rPr>
                              <m:t>𝛽</m:t>
                            </m:r>
                          </m:e>
                        </m:eqArr>
                      </m:e>
                    </m:d>
                  </m:oMath>
                </a14:m>
                <a:r>
                  <a:rPr lang="en-US" sz="1600" b="0" dirty="0" smtClean="0">
                    <a:latin typeface="Times New Roman" pitchFamily="18" charset="0"/>
                    <a:cs typeface="Times New Roman" pitchFamily="18" charset="0"/>
                  </a:rPr>
                  <a:t>(</a:t>
                </a:r>
                <a14:m>
                  <m:oMath xmlns:m="http://schemas.openxmlformats.org/officeDocument/2006/math">
                    <m:sSub>
                      <m:sSubPr>
                        <m:ctrlPr>
                          <a:rPr lang="en-US" sz="1600" i="1">
                            <a:latin typeface="Cambria Math"/>
                            <a:cs typeface="Times New Roman" pitchFamily="18" charset="0"/>
                          </a:rPr>
                        </m:ctrlPr>
                      </m:sSubPr>
                      <m:e>
                        <m:r>
                          <a:rPr lang="en-US" sz="1600" i="1">
                            <a:latin typeface="Cambria Math"/>
                            <a:cs typeface="Times New Roman" pitchFamily="18" charset="0"/>
                          </a:rPr>
                          <m:t>𝑠</m:t>
                        </m:r>
                      </m:e>
                      <m:sub>
                        <m:r>
                          <a:rPr lang="en-US" sz="1600" i="1">
                            <a:latin typeface="Cambria Math"/>
                            <a:cs typeface="Times New Roman" pitchFamily="18" charset="0"/>
                          </a:rPr>
                          <m:t>0</m:t>
                        </m:r>
                      </m:sub>
                    </m:sSub>
                  </m:oMath>
                </a14:m>
                <a:r>
                  <a:rPr lang="en-US" sz="1600" b="0" dirty="0" smtClean="0">
                    <a:latin typeface="Times New Roman" pitchFamily="18" charset="0"/>
                    <a:cs typeface="Times New Roman" pitchFamily="18" charset="0"/>
                  </a:rPr>
                  <a:t>)</a:t>
                </a:r>
              </a:p>
              <a:p>
                <a:pPr marL="0" indent="0" algn="ctr">
                  <a:buSzPct val="70000"/>
                </a:pPr>
                <a:endParaRPr lang="en-US" sz="1600" dirty="0" smtClean="0">
                  <a:latin typeface="Times New Roman" pitchFamily="18" charset="0"/>
                  <a:cs typeface="Times New Roman" pitchFamily="18" charset="0"/>
                </a:endParaRPr>
              </a:p>
              <a:p>
                <a:pPr marL="914400" lvl="2" indent="0" algn="just">
                  <a:buSzPct val="70000"/>
                </a:pPr>
                <a:endParaRPr lang="en-US" sz="1600" i="1" dirty="0" smtClean="0">
                  <a:latin typeface="Cambria Math"/>
                  <a:cs typeface="Times New Roman" pitchFamily="18" charset="0"/>
                </a:endParaRPr>
              </a:p>
              <a:p>
                <a:pPr marL="914400" lvl="2" indent="0" algn="just">
                  <a:buSzPct val="70000"/>
                </a:pPr>
                <a:endParaRPr lang="en-US" sz="1600" i="1" dirty="0">
                  <a:latin typeface="Cambria Math"/>
                  <a:cs typeface="Times New Roman" pitchFamily="18" charset="0"/>
                </a:endParaRPr>
              </a:p>
              <a:p>
                <a:pPr marL="914400" lvl="2" indent="0" algn="just">
                  <a:buSzPct val="70000"/>
                </a:pPr>
                <a14:m>
                  <m:oMath xmlns:m="http://schemas.openxmlformats.org/officeDocument/2006/math">
                    <m:sSub>
                      <m:sSubPr>
                        <m:ctrlPr>
                          <a:rPr lang="en-US" sz="1600" i="1" smtClean="0">
                            <a:latin typeface="Cambria Math"/>
                            <a:cs typeface="Times New Roman" pitchFamily="18" charset="0"/>
                          </a:rPr>
                        </m:ctrlPr>
                      </m:sSubPr>
                      <m:e>
                        <m:r>
                          <a:rPr lang="en-US" sz="1600" b="0" i="1" smtClean="0">
                            <a:latin typeface="Cambria Math"/>
                            <a:cs typeface="Times New Roman" pitchFamily="18" charset="0"/>
                          </a:rPr>
                          <m:t>𝑀</m:t>
                        </m:r>
                      </m:e>
                      <m:sub>
                        <m:r>
                          <a:rPr lang="en-US" sz="1600" b="0" i="1" smtClean="0">
                            <a:latin typeface="Cambria Math"/>
                            <a:cs typeface="Times New Roman" pitchFamily="18" charset="0"/>
                          </a:rPr>
                          <m:t>6</m:t>
                        </m:r>
                        <m:r>
                          <a:rPr lang="en-US" sz="1600" b="0" i="1" smtClean="0">
                            <a:latin typeface="Cambria Math"/>
                            <a:ea typeface="Cambria Math"/>
                            <a:cs typeface="Times New Roman" pitchFamily="18" charset="0"/>
                          </a:rPr>
                          <m:t>×6</m:t>
                        </m:r>
                      </m:sub>
                    </m:sSub>
                  </m:oMath>
                </a14:m>
                <a:r>
                  <a:rPr lang="en-US" sz="1600" dirty="0" smtClean="0">
                    <a:latin typeface="Times New Roman" pitchFamily="18" charset="0"/>
                    <a:cs typeface="Times New Roman" pitchFamily="18" charset="0"/>
                  </a:rPr>
                  <a:t> is a </a:t>
                </a:r>
                <a:r>
                  <a:rPr lang="en-US" sz="1600" dirty="0" err="1" smtClean="0">
                    <a:latin typeface="Times New Roman" pitchFamily="18" charset="0"/>
                    <a:cs typeface="Times New Roman" pitchFamily="18" charset="0"/>
                  </a:rPr>
                  <a:t>symplectic</a:t>
                </a:r>
                <a:r>
                  <a:rPr lang="en-US" sz="1600" dirty="0" smtClean="0">
                    <a:latin typeface="Times New Roman" pitchFamily="18" charset="0"/>
                    <a:cs typeface="Times New Roman" pitchFamily="18" charset="0"/>
                  </a:rPr>
                  <a:t> matrix describing orbital motion, </a:t>
                </a:r>
                <a14:m>
                  <m:oMath xmlns:m="http://schemas.openxmlformats.org/officeDocument/2006/math">
                    <m:sSub>
                      <m:sSubPr>
                        <m:ctrlPr>
                          <a:rPr lang="en-US" sz="1600" i="1">
                            <a:latin typeface="Cambria Math"/>
                            <a:cs typeface="Times New Roman" pitchFamily="18" charset="0"/>
                          </a:rPr>
                        </m:ctrlPr>
                      </m:sSubPr>
                      <m:e>
                        <m:r>
                          <a:rPr lang="en-US" sz="1600" b="0" i="1" smtClean="0">
                            <a:latin typeface="Cambria Math"/>
                            <a:cs typeface="Times New Roman" pitchFamily="18" charset="0"/>
                          </a:rPr>
                          <m:t>𝐺</m:t>
                        </m:r>
                      </m:e>
                      <m:sub>
                        <m:r>
                          <a:rPr lang="en-US" sz="1600" b="0" i="0" smtClean="0">
                            <a:latin typeface="Cambria Math"/>
                            <a:cs typeface="Times New Roman" pitchFamily="18" charset="0"/>
                          </a:rPr>
                          <m:t>2</m:t>
                        </m:r>
                        <m:r>
                          <a:rPr lang="en-US" sz="1600">
                            <a:latin typeface="Cambria Math"/>
                            <a:ea typeface="Cambria Math"/>
                            <a:cs typeface="Times New Roman" pitchFamily="18" charset="0"/>
                          </a:rPr>
                          <m:t>×6</m:t>
                        </m:r>
                      </m:sub>
                    </m:sSub>
                  </m:oMath>
                </a14:m>
                <a:r>
                  <a:rPr lang="en-US" sz="1600" dirty="0" smtClean="0">
                    <a:latin typeface="Times New Roman" pitchFamily="18" charset="0"/>
                    <a:cs typeface="Times New Roman" pitchFamily="18" charset="0"/>
                  </a:rPr>
                  <a:t> describes the coupling of the spin variables (</a:t>
                </a:r>
                <a14:m>
                  <m:oMath xmlns:m="http://schemas.openxmlformats.org/officeDocument/2006/math">
                    <m:r>
                      <a:rPr lang="en-US" sz="1600" i="1">
                        <a:latin typeface="Cambria Math"/>
                        <a:ea typeface="Cambria Math"/>
                        <a:cs typeface="Times New Roman" pitchFamily="18" charset="0"/>
                      </a:rPr>
                      <m:t>𝛼</m:t>
                    </m:r>
                  </m:oMath>
                </a14:m>
                <a:r>
                  <a:rPr lang="en-US" sz="1600" dirty="0" smtClean="0">
                    <a:latin typeface="Times New Roman" pitchFamily="18" charset="0"/>
                    <a:cs typeface="Times New Roman" pitchFamily="18" charset="0"/>
                  </a:rPr>
                  <a:t>,</a:t>
                </a:r>
                <a:r>
                  <a:rPr lang="en-US" sz="1600" dirty="0">
                    <a:ea typeface="Cambria Math"/>
                    <a:cs typeface="Times New Roman" pitchFamily="18" charset="0"/>
                  </a:rPr>
                  <a:t> </a:t>
                </a:r>
                <a14:m>
                  <m:oMath xmlns:m="http://schemas.openxmlformats.org/officeDocument/2006/math">
                    <m:r>
                      <a:rPr lang="en-US" sz="1600" i="1">
                        <a:latin typeface="Cambria Math"/>
                        <a:ea typeface="Cambria Math"/>
                        <a:cs typeface="Times New Roman" pitchFamily="18" charset="0"/>
                      </a:rPr>
                      <m:t>𝛽</m:t>
                    </m:r>
                  </m:oMath>
                </a14:m>
                <a:r>
                  <a:rPr lang="en-US" sz="1600" dirty="0" smtClean="0">
                    <a:latin typeface="Times New Roman" pitchFamily="18" charset="0"/>
                    <a:cs typeface="Times New Roman" pitchFamily="18" charset="0"/>
                  </a:rPr>
                  <a:t>) to the orbit and depend on </a:t>
                </a:r>
                <a14:m>
                  <m:oMath xmlns:m="http://schemas.openxmlformats.org/officeDocument/2006/math">
                    <m:acc>
                      <m:accPr>
                        <m:chr m:val="̂"/>
                        <m:ctrlPr>
                          <a:rPr lang="en-US" sz="1600" i="1">
                            <a:latin typeface="Cambria Math"/>
                            <a:ea typeface="Cambria Math"/>
                            <a:cs typeface="Times New Roman" pitchFamily="18" charset="0"/>
                          </a:rPr>
                        </m:ctrlPr>
                      </m:accPr>
                      <m:e>
                        <m:r>
                          <a:rPr lang="en-US" sz="1600" i="1">
                            <a:latin typeface="Cambria Math"/>
                            <a:ea typeface="Cambria Math"/>
                            <a:cs typeface="Times New Roman" pitchFamily="18" charset="0"/>
                          </a:rPr>
                          <m:t>𝑚</m:t>
                        </m:r>
                      </m:e>
                    </m:acc>
                    <m:r>
                      <a:rPr lang="en-US" sz="1600" i="1">
                        <a:latin typeface="Cambria Math"/>
                        <a:cs typeface="Times New Roman" pitchFamily="18" charset="0"/>
                      </a:rPr>
                      <m:t>(</m:t>
                    </m:r>
                    <m:r>
                      <a:rPr lang="en-US" sz="1600" i="1">
                        <a:latin typeface="Cambria Math"/>
                        <a:cs typeface="Times New Roman" pitchFamily="18" charset="0"/>
                      </a:rPr>
                      <m:t>𝑠</m:t>
                    </m:r>
                    <m:r>
                      <a:rPr lang="en-US" sz="1600" b="0" i="1" smtClean="0">
                        <a:latin typeface="Cambria Math"/>
                        <a:cs typeface="Times New Roman" pitchFamily="18" charset="0"/>
                      </a:rPr>
                      <m:t>)</m:t>
                    </m:r>
                  </m:oMath>
                </a14:m>
                <a:r>
                  <a:rPr lang="en-US" sz="1600" dirty="0" smtClean="0">
                    <a:latin typeface="Times New Roman" pitchFamily="18" charset="0"/>
                    <a:cs typeface="Times New Roman" pitchFamily="18" charset="0"/>
                  </a:rPr>
                  <a:t> and </a:t>
                </a:r>
                <a14:m>
                  <m:oMath xmlns:m="http://schemas.openxmlformats.org/officeDocument/2006/math">
                    <m:acc>
                      <m:accPr>
                        <m:chr m:val="̂"/>
                        <m:ctrlPr>
                          <a:rPr lang="en-US" sz="1600" i="1">
                            <a:latin typeface="Cambria Math"/>
                            <a:ea typeface="Cambria Math"/>
                            <a:cs typeface="Times New Roman" pitchFamily="18" charset="0"/>
                          </a:rPr>
                        </m:ctrlPr>
                      </m:accPr>
                      <m:e>
                        <m:r>
                          <a:rPr lang="en-US" sz="1600" i="1">
                            <a:latin typeface="Cambria Math"/>
                            <a:ea typeface="Cambria Math"/>
                            <a:cs typeface="Times New Roman" pitchFamily="18" charset="0"/>
                          </a:rPr>
                          <m:t>𝑙</m:t>
                        </m:r>
                      </m:e>
                    </m:acc>
                    <m:r>
                      <a:rPr lang="en-US" sz="1600" i="1">
                        <a:latin typeface="Cambria Math"/>
                        <a:ea typeface="Cambria Math"/>
                        <a:cs typeface="Times New Roman" pitchFamily="18" charset="0"/>
                      </a:rPr>
                      <m:t>(</m:t>
                    </m:r>
                    <m:r>
                      <a:rPr lang="en-US" sz="1600" i="1">
                        <a:latin typeface="Cambria Math"/>
                        <a:ea typeface="Cambria Math"/>
                        <a:cs typeface="Times New Roman" pitchFamily="18" charset="0"/>
                      </a:rPr>
                      <m:t>𝑠</m:t>
                    </m:r>
                    <m:r>
                      <a:rPr lang="en-US" sz="1600" i="1">
                        <a:latin typeface="Cambria Math"/>
                        <a:ea typeface="Cambria Math"/>
                        <a:cs typeface="Times New Roman" pitchFamily="18" charset="0"/>
                      </a:rPr>
                      <m:t>)</m:t>
                    </m:r>
                  </m:oMath>
                </a14:m>
                <a:r>
                  <a:rPr lang="en-US" sz="1600" dirty="0" smtClean="0">
                    <a:latin typeface="Times New Roman" pitchFamily="18" charset="0"/>
                    <a:cs typeface="Times New Roman" pitchFamily="18" charset="0"/>
                  </a:rPr>
                  <a:t>, </a:t>
                </a:r>
                <a14:m>
                  <m:oMath xmlns:m="http://schemas.openxmlformats.org/officeDocument/2006/math">
                    <m:sSub>
                      <m:sSubPr>
                        <m:ctrlPr>
                          <a:rPr lang="en-US" sz="1600" i="1">
                            <a:latin typeface="Cambria Math"/>
                            <a:cs typeface="Times New Roman" pitchFamily="18" charset="0"/>
                          </a:rPr>
                        </m:ctrlPr>
                      </m:sSubPr>
                      <m:e>
                        <m:r>
                          <a:rPr lang="en-US" sz="1600" b="0" i="1" smtClean="0">
                            <a:latin typeface="Cambria Math"/>
                            <a:cs typeface="Times New Roman" pitchFamily="18" charset="0"/>
                          </a:rPr>
                          <m:t>𝐷</m:t>
                        </m:r>
                      </m:e>
                      <m:sub>
                        <m:r>
                          <a:rPr lang="en-US" sz="1600" b="0" i="1" smtClean="0">
                            <a:latin typeface="Cambria Math"/>
                            <a:cs typeface="Times New Roman" pitchFamily="18" charset="0"/>
                          </a:rPr>
                          <m:t>2</m:t>
                        </m:r>
                        <m:r>
                          <a:rPr lang="en-US" sz="1600" b="0" i="1" smtClean="0">
                            <a:latin typeface="Cambria Math"/>
                            <a:ea typeface="Cambria Math"/>
                            <a:cs typeface="Times New Roman" pitchFamily="18" charset="0"/>
                          </a:rPr>
                          <m:t>×2</m:t>
                        </m:r>
                      </m:sub>
                    </m:sSub>
                  </m:oMath>
                </a14:m>
                <a:r>
                  <a:rPr lang="en-US" sz="1600" dirty="0" smtClean="0">
                    <a:latin typeface="Times New Roman" pitchFamily="18" charset="0"/>
                    <a:cs typeface="Times New Roman" pitchFamily="18" charset="0"/>
                  </a:rPr>
                  <a:t> is a rotation matrix associated with keeping the motion in the periodic reference frame. </a:t>
                </a:r>
                <a:endParaRPr lang="en-US" sz="1800" dirty="0" smtClean="0">
                  <a:latin typeface="Times New Roman" pitchFamily="18" charset="0"/>
                  <a:cs typeface="Times New Roman" pitchFamily="18" charset="0"/>
                </a:endParaRPr>
              </a:p>
            </p:txBody>
          </p:sp>
        </mc:Choice>
        <mc:Fallback xmlns="">
          <p:sp>
            <p:nvSpPr>
              <p:cNvPr id="26629" name="TextBox 1"/>
              <p:cNvSpPr txBox="1">
                <a:spLocks noRot="1" noChangeAspect="1" noMove="1" noResize="1" noEditPoints="1" noAdjustHandles="1" noChangeArrowheads="1" noChangeShapeType="1" noTextEdit="1"/>
              </p:cNvSpPr>
              <p:nvPr/>
            </p:nvSpPr>
            <p:spPr bwMode="auto">
              <a:xfrm>
                <a:off x="304800" y="917575"/>
                <a:ext cx="8610600" cy="5496633"/>
              </a:xfrm>
              <a:prstGeom prst="rect">
                <a:avLst/>
              </a:prstGeom>
              <a:blipFill rotWithShape="1">
                <a:blip r:embed="rId4"/>
                <a:stretch>
                  <a:fillRect t="-8879" r="-283" b="-55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cxnSp>
        <p:nvCxnSpPr>
          <p:cNvPr id="6" name="Straight Arrow Connector 5"/>
          <p:cNvCxnSpPr>
            <a:cxnSpLocks noChangeShapeType="1"/>
          </p:cNvCxnSpPr>
          <p:nvPr/>
        </p:nvCxnSpPr>
        <p:spPr bwMode="auto">
          <a:xfrm flipV="1">
            <a:off x="4114800" y="4191000"/>
            <a:ext cx="0" cy="685800"/>
          </a:xfrm>
          <a:prstGeom prst="straightConnector1">
            <a:avLst/>
          </a:prstGeom>
          <a:noFill/>
          <a:ln w="9525" algn="ctr">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Box 6"/>
          <p:cNvSpPr txBox="1">
            <a:spLocks noChangeArrowheads="1"/>
          </p:cNvSpPr>
          <p:nvPr/>
        </p:nvSpPr>
        <p:spPr bwMode="auto">
          <a:xfrm>
            <a:off x="2590800" y="4962436"/>
            <a:ext cx="4572000" cy="60016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Blip>
                <a:blip r:embed="rId5"/>
              </a:buBlip>
              <a:defRPr>
                <a:solidFill>
                  <a:schemeClr val="tx1"/>
                </a:solidFill>
                <a:latin typeface="Arial" charset="0"/>
                <a:ea typeface="ＭＳ Ｐゴシック" pitchFamily="34" charset="-128"/>
                <a:cs typeface="Arial" charset="0"/>
              </a:defRPr>
            </a:lvl1pPr>
            <a:lvl2pPr marL="742950" indent="-285750">
              <a:spcBef>
                <a:spcPct val="20000"/>
              </a:spcBef>
              <a:buChar char="–"/>
              <a:defRPr>
                <a:solidFill>
                  <a:schemeClr val="tx1"/>
                </a:solidFill>
                <a:latin typeface="Arial" charset="0"/>
                <a:ea typeface="ＭＳ Ｐゴシック" pitchFamily="34" charset="-128"/>
                <a:cs typeface="Arial" charset="0"/>
              </a:defRPr>
            </a:lvl2pPr>
            <a:lvl3pPr marL="1143000" indent="-228600">
              <a:spcBef>
                <a:spcPct val="20000"/>
              </a:spcBef>
              <a:buChar char="•"/>
              <a:defRPr>
                <a:solidFill>
                  <a:schemeClr val="tx1"/>
                </a:solidFill>
                <a:latin typeface="Arial" charset="0"/>
                <a:ea typeface="ＭＳ Ｐゴシック" pitchFamily="34" charset="-128"/>
                <a:cs typeface="Arial" charset="0"/>
              </a:defRPr>
            </a:lvl3pPr>
            <a:lvl4pPr marL="1600200" indent="-228600">
              <a:spcBef>
                <a:spcPct val="20000"/>
              </a:spcBef>
              <a:buChar char="–"/>
              <a:defRPr>
                <a:solidFill>
                  <a:schemeClr val="tx1"/>
                </a:solidFill>
                <a:latin typeface="Arial" charset="0"/>
                <a:ea typeface="ＭＳ Ｐゴシック" pitchFamily="34" charset="-128"/>
                <a:cs typeface="Arial" charset="0"/>
              </a:defRPr>
            </a:lvl4pPr>
            <a:lvl5pPr marL="2057400" indent="-228600">
              <a:spcBef>
                <a:spcPct val="20000"/>
              </a:spcBef>
              <a:buChar char="»"/>
              <a:defRPr>
                <a:solidFill>
                  <a:schemeClr val="tx1"/>
                </a:solidFill>
                <a:latin typeface="Arial" charset="0"/>
                <a:ea typeface="ＭＳ Ｐゴシック"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9pPr>
          </a:lstStyle>
          <a:p>
            <a:pPr algn="just">
              <a:spcBef>
                <a:spcPct val="0"/>
              </a:spcBef>
              <a:buFontTx/>
              <a:buNone/>
            </a:pPr>
            <a:r>
              <a:rPr lang="en-US" altLang="en-US" sz="1100" dirty="0"/>
              <a:t>Describe the coupling of spin variable to the orbit motion and is the target of “spin matching” by adjusting the optics to make some crucial region spin </a:t>
            </a:r>
            <a:r>
              <a:rPr lang="en-US" altLang="en-US" sz="1100" dirty="0" smtClean="0"/>
              <a:t>transparent</a:t>
            </a:r>
            <a:endParaRPr lang="en-US" altLang="en-US" sz="1100" dirty="0">
              <a:latin typeface="Times" charset="0"/>
            </a:endParaRPr>
          </a:p>
        </p:txBody>
      </p:sp>
    </p:spTree>
    <p:extLst>
      <p:ext uri="{BB962C8B-B14F-4D97-AF65-F5344CB8AC3E}">
        <p14:creationId xmlns:p14="http://schemas.microsoft.com/office/powerpoint/2010/main" val="12531400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a:ea typeface="ＭＳ Ｐゴシック" charset="-128"/>
              </a:defRPr>
            </a:lvl1pPr>
            <a:lvl2pPr marL="742950" indent="-285750">
              <a:defRPr sz="2400">
                <a:solidFill>
                  <a:schemeClr val="tx1"/>
                </a:solidFill>
                <a:latin typeface="Times"/>
                <a:ea typeface="ＭＳ Ｐゴシック" charset="-128"/>
              </a:defRPr>
            </a:lvl2pPr>
            <a:lvl3pPr marL="1143000" indent="-228600">
              <a:defRPr sz="2400">
                <a:solidFill>
                  <a:schemeClr val="tx1"/>
                </a:solidFill>
                <a:latin typeface="Times"/>
                <a:ea typeface="ＭＳ Ｐゴシック" charset="-128"/>
              </a:defRPr>
            </a:lvl3pPr>
            <a:lvl4pPr marL="1600200" indent="-228600">
              <a:defRPr sz="2400">
                <a:solidFill>
                  <a:schemeClr val="tx1"/>
                </a:solidFill>
                <a:latin typeface="Times"/>
                <a:ea typeface="ＭＳ Ｐゴシック" charset="-128"/>
              </a:defRPr>
            </a:lvl4pPr>
            <a:lvl5pPr marL="2057400" indent="-228600">
              <a:defRPr sz="2400">
                <a:solidFill>
                  <a:schemeClr val="tx1"/>
                </a:solidFill>
                <a:latin typeface="Times"/>
                <a:ea typeface="ＭＳ Ｐゴシック" charset="-128"/>
              </a:defRPr>
            </a:lvl5pPr>
            <a:lvl6pPr marL="2514600" indent="-228600" eaLnBrk="0" fontAlgn="base" hangingPunct="0">
              <a:spcBef>
                <a:spcPct val="0"/>
              </a:spcBef>
              <a:spcAft>
                <a:spcPct val="0"/>
              </a:spcAft>
              <a:defRPr sz="2400">
                <a:solidFill>
                  <a:schemeClr val="tx1"/>
                </a:solidFill>
                <a:latin typeface="Times"/>
                <a:ea typeface="ＭＳ Ｐゴシック" charset="-128"/>
              </a:defRPr>
            </a:lvl6pPr>
            <a:lvl7pPr marL="2971800" indent="-228600" eaLnBrk="0" fontAlgn="base" hangingPunct="0">
              <a:spcBef>
                <a:spcPct val="0"/>
              </a:spcBef>
              <a:spcAft>
                <a:spcPct val="0"/>
              </a:spcAft>
              <a:defRPr sz="2400">
                <a:solidFill>
                  <a:schemeClr val="tx1"/>
                </a:solidFill>
                <a:latin typeface="Times"/>
                <a:ea typeface="ＭＳ Ｐゴシック" charset="-128"/>
              </a:defRPr>
            </a:lvl7pPr>
            <a:lvl8pPr marL="3429000" indent="-228600" eaLnBrk="0" fontAlgn="base" hangingPunct="0">
              <a:spcBef>
                <a:spcPct val="0"/>
              </a:spcBef>
              <a:spcAft>
                <a:spcPct val="0"/>
              </a:spcAft>
              <a:defRPr sz="2400">
                <a:solidFill>
                  <a:schemeClr val="tx1"/>
                </a:solidFill>
                <a:latin typeface="Times"/>
                <a:ea typeface="ＭＳ Ｐゴシック" charset="-128"/>
              </a:defRPr>
            </a:lvl8pPr>
            <a:lvl9pPr marL="3886200" indent="-228600" eaLnBrk="0" fontAlgn="base" hangingPunct="0">
              <a:spcBef>
                <a:spcPct val="0"/>
              </a:spcBef>
              <a:spcAft>
                <a:spcPct val="0"/>
              </a:spcAft>
              <a:defRPr sz="2400">
                <a:solidFill>
                  <a:schemeClr val="tx1"/>
                </a:solidFill>
                <a:latin typeface="Times"/>
                <a:ea typeface="ＭＳ Ｐゴシック" charset="-128"/>
              </a:defRPr>
            </a:lvl9pPr>
          </a:lstStyle>
          <a:p>
            <a:r>
              <a:rPr lang="en-US" sz="1400" smtClean="0">
                <a:solidFill>
                  <a:srgbClr val="898989"/>
                </a:solidFill>
              </a:rPr>
              <a:t>F. Lin</a:t>
            </a:r>
          </a:p>
        </p:txBody>
      </p:sp>
      <p:sp>
        <p:nvSpPr>
          <p:cNvPr id="26627" name="Slide Number Placeholder 4"/>
          <p:cNvSpPr>
            <a:spLocks noGrp="1"/>
          </p:cNvSpPr>
          <p:nvPr>
            <p:ph type="sldNum" sz="quarter" idx="4294967295"/>
          </p:nvPr>
        </p:nvSpPr>
        <p:spPr bwMode="auto">
          <a:xfrm>
            <a:off x="6756996" y="6448574"/>
            <a:ext cx="914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a:ea typeface="ＭＳ Ｐゴシック" charset="-128"/>
              </a:defRPr>
            </a:lvl1pPr>
            <a:lvl2pPr marL="742950" indent="-285750">
              <a:defRPr sz="2400">
                <a:solidFill>
                  <a:schemeClr val="tx1"/>
                </a:solidFill>
                <a:latin typeface="Times"/>
                <a:ea typeface="ＭＳ Ｐゴシック" charset="-128"/>
              </a:defRPr>
            </a:lvl2pPr>
            <a:lvl3pPr marL="1143000" indent="-228600">
              <a:defRPr sz="2400">
                <a:solidFill>
                  <a:schemeClr val="tx1"/>
                </a:solidFill>
                <a:latin typeface="Times"/>
                <a:ea typeface="ＭＳ Ｐゴシック" charset="-128"/>
              </a:defRPr>
            </a:lvl3pPr>
            <a:lvl4pPr marL="1600200" indent="-228600">
              <a:defRPr sz="2400">
                <a:solidFill>
                  <a:schemeClr val="tx1"/>
                </a:solidFill>
                <a:latin typeface="Times"/>
                <a:ea typeface="ＭＳ Ｐゴシック" charset="-128"/>
              </a:defRPr>
            </a:lvl4pPr>
            <a:lvl5pPr marL="2057400" indent="-228600">
              <a:defRPr sz="2400">
                <a:solidFill>
                  <a:schemeClr val="tx1"/>
                </a:solidFill>
                <a:latin typeface="Times"/>
                <a:ea typeface="ＭＳ Ｐゴシック" charset="-128"/>
              </a:defRPr>
            </a:lvl5pPr>
            <a:lvl6pPr marL="2514600" indent="-228600" eaLnBrk="0" fontAlgn="base" hangingPunct="0">
              <a:spcBef>
                <a:spcPct val="0"/>
              </a:spcBef>
              <a:spcAft>
                <a:spcPct val="0"/>
              </a:spcAft>
              <a:defRPr sz="2400">
                <a:solidFill>
                  <a:schemeClr val="tx1"/>
                </a:solidFill>
                <a:latin typeface="Times"/>
                <a:ea typeface="ＭＳ Ｐゴシック" charset="-128"/>
              </a:defRPr>
            </a:lvl6pPr>
            <a:lvl7pPr marL="2971800" indent="-228600" eaLnBrk="0" fontAlgn="base" hangingPunct="0">
              <a:spcBef>
                <a:spcPct val="0"/>
              </a:spcBef>
              <a:spcAft>
                <a:spcPct val="0"/>
              </a:spcAft>
              <a:defRPr sz="2400">
                <a:solidFill>
                  <a:schemeClr val="tx1"/>
                </a:solidFill>
                <a:latin typeface="Times"/>
                <a:ea typeface="ＭＳ Ｐゴシック" charset="-128"/>
              </a:defRPr>
            </a:lvl7pPr>
            <a:lvl8pPr marL="3429000" indent="-228600" eaLnBrk="0" fontAlgn="base" hangingPunct="0">
              <a:spcBef>
                <a:spcPct val="0"/>
              </a:spcBef>
              <a:spcAft>
                <a:spcPct val="0"/>
              </a:spcAft>
              <a:defRPr sz="2400">
                <a:solidFill>
                  <a:schemeClr val="tx1"/>
                </a:solidFill>
                <a:latin typeface="Times"/>
                <a:ea typeface="ＭＳ Ｐゴシック" charset="-128"/>
              </a:defRPr>
            </a:lvl8pPr>
            <a:lvl9pPr marL="3886200" indent="-228600" eaLnBrk="0" fontAlgn="base" hangingPunct="0">
              <a:spcBef>
                <a:spcPct val="0"/>
              </a:spcBef>
              <a:spcAft>
                <a:spcPct val="0"/>
              </a:spcAft>
              <a:defRPr sz="2400">
                <a:solidFill>
                  <a:schemeClr val="tx1"/>
                </a:solidFill>
                <a:latin typeface="Times"/>
                <a:ea typeface="ＭＳ Ｐゴシック" charset="-128"/>
              </a:defRPr>
            </a:lvl9pPr>
          </a:lstStyle>
          <a:p>
            <a:r>
              <a:rPr lang="en-US" sz="1400" smtClean="0">
                <a:solidFill>
                  <a:srgbClr val="898989"/>
                </a:solidFill>
              </a:rPr>
              <a:t>---</a:t>
            </a:r>
            <a:fld id="{358C0CB5-304A-4EEB-9CDF-4FAF0BA7A99E}" type="slidenum">
              <a:rPr lang="en-US" sz="1400" smtClean="0">
                <a:solidFill>
                  <a:srgbClr val="898989"/>
                </a:solidFill>
              </a:rPr>
              <a:pPr/>
              <a:t>21</a:t>
            </a:fld>
            <a:r>
              <a:rPr lang="en-US" sz="1400" smtClean="0">
                <a:solidFill>
                  <a:srgbClr val="898989"/>
                </a:solidFill>
              </a:rPr>
              <a:t>---</a:t>
            </a:r>
          </a:p>
        </p:txBody>
      </p:sp>
      <p:sp>
        <p:nvSpPr>
          <p:cNvPr id="26628" name="Rectangle 2"/>
          <p:cNvSpPr txBox="1">
            <a:spLocks noChangeArrowheads="1"/>
          </p:cNvSpPr>
          <p:nvPr/>
        </p:nvSpPr>
        <p:spPr bwMode="auto">
          <a:xfrm>
            <a:off x="0" y="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a:ea typeface="ＭＳ Ｐゴシック" charset="-128"/>
              </a:defRPr>
            </a:lvl1pPr>
            <a:lvl2pPr marL="742950" indent="-285750">
              <a:defRPr sz="2400">
                <a:solidFill>
                  <a:schemeClr val="tx1"/>
                </a:solidFill>
                <a:latin typeface="Times"/>
                <a:ea typeface="ＭＳ Ｐゴシック" charset="-128"/>
              </a:defRPr>
            </a:lvl2pPr>
            <a:lvl3pPr marL="1143000" indent="-228600">
              <a:defRPr sz="2400">
                <a:solidFill>
                  <a:schemeClr val="tx1"/>
                </a:solidFill>
                <a:latin typeface="Times"/>
                <a:ea typeface="ＭＳ Ｐゴシック" charset="-128"/>
              </a:defRPr>
            </a:lvl3pPr>
            <a:lvl4pPr marL="1600200" indent="-228600">
              <a:defRPr sz="2400">
                <a:solidFill>
                  <a:schemeClr val="tx1"/>
                </a:solidFill>
                <a:latin typeface="Times"/>
                <a:ea typeface="ＭＳ Ｐゴシック" charset="-128"/>
              </a:defRPr>
            </a:lvl4pPr>
            <a:lvl5pPr marL="2057400" indent="-228600">
              <a:defRPr sz="2400">
                <a:solidFill>
                  <a:schemeClr val="tx1"/>
                </a:solidFill>
                <a:latin typeface="Times"/>
                <a:ea typeface="ＭＳ Ｐゴシック" charset="-128"/>
              </a:defRPr>
            </a:lvl5pPr>
            <a:lvl6pPr marL="2514600" indent="-228600" eaLnBrk="0" fontAlgn="base" hangingPunct="0">
              <a:spcBef>
                <a:spcPct val="0"/>
              </a:spcBef>
              <a:spcAft>
                <a:spcPct val="0"/>
              </a:spcAft>
              <a:defRPr sz="2400">
                <a:solidFill>
                  <a:schemeClr val="tx1"/>
                </a:solidFill>
                <a:latin typeface="Times"/>
                <a:ea typeface="ＭＳ Ｐゴシック" charset="-128"/>
              </a:defRPr>
            </a:lvl6pPr>
            <a:lvl7pPr marL="2971800" indent="-228600" eaLnBrk="0" fontAlgn="base" hangingPunct="0">
              <a:spcBef>
                <a:spcPct val="0"/>
              </a:spcBef>
              <a:spcAft>
                <a:spcPct val="0"/>
              </a:spcAft>
              <a:defRPr sz="2400">
                <a:solidFill>
                  <a:schemeClr val="tx1"/>
                </a:solidFill>
                <a:latin typeface="Times"/>
                <a:ea typeface="ＭＳ Ｐゴシック" charset="-128"/>
              </a:defRPr>
            </a:lvl7pPr>
            <a:lvl8pPr marL="3429000" indent="-228600" eaLnBrk="0" fontAlgn="base" hangingPunct="0">
              <a:spcBef>
                <a:spcPct val="0"/>
              </a:spcBef>
              <a:spcAft>
                <a:spcPct val="0"/>
              </a:spcAft>
              <a:defRPr sz="2400">
                <a:solidFill>
                  <a:schemeClr val="tx1"/>
                </a:solidFill>
                <a:latin typeface="Times"/>
                <a:ea typeface="ＭＳ Ｐゴシック" charset="-128"/>
              </a:defRPr>
            </a:lvl8pPr>
            <a:lvl9pPr marL="3886200" indent="-228600" eaLnBrk="0" fontAlgn="base" hangingPunct="0">
              <a:spcBef>
                <a:spcPct val="0"/>
              </a:spcBef>
              <a:spcAft>
                <a:spcPct val="0"/>
              </a:spcAft>
              <a:defRPr sz="2400">
                <a:solidFill>
                  <a:schemeClr val="tx1"/>
                </a:solidFill>
                <a:latin typeface="Times"/>
                <a:ea typeface="ＭＳ Ｐゴシック" charset="-128"/>
              </a:defRPr>
            </a:lvl9pPr>
          </a:lstStyle>
          <a:p>
            <a:pPr algn="ctr" eaLnBrk="1" hangingPunct="1"/>
            <a:r>
              <a:rPr lang="en-US" sz="3600" b="1" dirty="0" smtClean="0">
                <a:latin typeface="Arial" panose="020B0604020202020204" pitchFamily="34" charset="0"/>
                <a:cs typeface="Arial" panose="020B0604020202020204" pitchFamily="34" charset="0"/>
              </a:rPr>
              <a:t>SLIM Algorithm (cont.)</a:t>
            </a:r>
            <a:endParaRPr lang="ru-RU" sz="36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TextBox 1"/>
              <p:cNvSpPr txBox="1">
                <a:spLocks noChangeArrowheads="1"/>
              </p:cNvSpPr>
              <p:nvPr/>
            </p:nvSpPr>
            <p:spPr bwMode="auto">
              <a:xfrm>
                <a:off x="304800" y="838200"/>
                <a:ext cx="8610600" cy="50185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marL="342900" indent="-342900">
                  <a:defRPr sz="2400">
                    <a:solidFill>
                      <a:schemeClr val="tx1"/>
                    </a:solidFill>
                    <a:latin typeface="Times"/>
                    <a:ea typeface="ＭＳ Ｐゴシック" charset="-128"/>
                  </a:defRPr>
                </a:lvl1pPr>
                <a:lvl2pPr marL="742950" indent="-285750">
                  <a:defRPr sz="2400">
                    <a:solidFill>
                      <a:schemeClr val="tx1"/>
                    </a:solidFill>
                    <a:latin typeface="Times"/>
                    <a:ea typeface="ＭＳ Ｐゴシック" charset="-128"/>
                  </a:defRPr>
                </a:lvl2pPr>
                <a:lvl3pPr marL="1143000" indent="-228600">
                  <a:defRPr sz="2400">
                    <a:solidFill>
                      <a:schemeClr val="tx1"/>
                    </a:solidFill>
                    <a:latin typeface="Times"/>
                    <a:ea typeface="ＭＳ Ｐゴシック" charset="-128"/>
                  </a:defRPr>
                </a:lvl3pPr>
                <a:lvl4pPr marL="1600200" indent="-228600">
                  <a:defRPr sz="2400">
                    <a:solidFill>
                      <a:schemeClr val="tx1"/>
                    </a:solidFill>
                    <a:latin typeface="Times"/>
                    <a:ea typeface="ＭＳ Ｐゴシック" charset="-128"/>
                  </a:defRPr>
                </a:lvl4pPr>
                <a:lvl5pPr marL="2057400" indent="-228600">
                  <a:defRPr sz="2400">
                    <a:solidFill>
                      <a:schemeClr val="tx1"/>
                    </a:solidFill>
                    <a:latin typeface="Times"/>
                    <a:ea typeface="ＭＳ Ｐゴシック" charset="-128"/>
                  </a:defRPr>
                </a:lvl5pPr>
                <a:lvl6pPr marL="2514600" indent="-228600" eaLnBrk="0" fontAlgn="base" hangingPunct="0">
                  <a:spcBef>
                    <a:spcPct val="0"/>
                  </a:spcBef>
                  <a:spcAft>
                    <a:spcPct val="0"/>
                  </a:spcAft>
                  <a:defRPr sz="2400">
                    <a:solidFill>
                      <a:schemeClr val="tx1"/>
                    </a:solidFill>
                    <a:latin typeface="Times"/>
                    <a:ea typeface="ＭＳ Ｐゴシック" charset="-128"/>
                  </a:defRPr>
                </a:lvl6pPr>
                <a:lvl7pPr marL="2971800" indent="-228600" eaLnBrk="0" fontAlgn="base" hangingPunct="0">
                  <a:spcBef>
                    <a:spcPct val="0"/>
                  </a:spcBef>
                  <a:spcAft>
                    <a:spcPct val="0"/>
                  </a:spcAft>
                  <a:defRPr sz="2400">
                    <a:solidFill>
                      <a:schemeClr val="tx1"/>
                    </a:solidFill>
                    <a:latin typeface="Times"/>
                    <a:ea typeface="ＭＳ Ｐゴシック" charset="-128"/>
                  </a:defRPr>
                </a:lvl7pPr>
                <a:lvl8pPr marL="3429000" indent="-228600" eaLnBrk="0" fontAlgn="base" hangingPunct="0">
                  <a:spcBef>
                    <a:spcPct val="0"/>
                  </a:spcBef>
                  <a:spcAft>
                    <a:spcPct val="0"/>
                  </a:spcAft>
                  <a:defRPr sz="2400">
                    <a:solidFill>
                      <a:schemeClr val="tx1"/>
                    </a:solidFill>
                    <a:latin typeface="Times"/>
                    <a:ea typeface="ＭＳ Ｐゴシック" charset="-128"/>
                  </a:defRPr>
                </a:lvl8pPr>
                <a:lvl9pPr marL="3886200" indent="-228600" eaLnBrk="0" fontAlgn="base" hangingPunct="0">
                  <a:spcBef>
                    <a:spcPct val="0"/>
                  </a:spcBef>
                  <a:spcAft>
                    <a:spcPct val="0"/>
                  </a:spcAft>
                  <a:defRPr sz="2400">
                    <a:solidFill>
                      <a:schemeClr val="tx1"/>
                    </a:solidFill>
                    <a:latin typeface="Times"/>
                    <a:ea typeface="ＭＳ Ｐゴシック" charset="-128"/>
                  </a:defRPr>
                </a:lvl9pPr>
              </a:lstStyle>
              <a:p>
                <a:pPr algn="just">
                  <a:buSzPct val="70000"/>
                  <a:buFontTx/>
                  <a:buBlip>
                    <a:blip r:embed="rId3"/>
                  </a:buBlip>
                </a:pPr>
                <a:r>
                  <a:rPr lang="en-US" sz="1600" dirty="0" smtClean="0">
                    <a:latin typeface="Times New Roman" pitchFamily="18" charset="0"/>
                    <a:cs typeface="Times New Roman" pitchFamily="18" charset="0"/>
                  </a:rPr>
                  <a:t>The eigenvectors for one turn matrix can be written as</a:t>
                </a:r>
              </a:p>
              <a:p>
                <a:pPr marL="0" indent="0" algn="just">
                  <a:buSzPct val="70000"/>
                </a:pPr>
                <a:r>
                  <a:rPr lang="en-US" sz="1600" dirty="0" smtClean="0">
                    <a:cs typeface="Times New Roman" pitchFamily="18" charset="0"/>
                  </a:rPr>
                  <a:t>		</a:t>
                </a:r>
                <a14:m>
                  <m:oMath xmlns:m="http://schemas.openxmlformats.org/officeDocument/2006/math">
                    <m:sSub>
                      <m:sSubPr>
                        <m:ctrlPr>
                          <a:rPr lang="en-US" sz="1600" i="1">
                            <a:latin typeface="Cambria Math"/>
                            <a:cs typeface="Times New Roman" pitchFamily="18" charset="0"/>
                          </a:rPr>
                        </m:ctrlPr>
                      </m:sSubPr>
                      <m:e>
                        <m:acc>
                          <m:accPr>
                            <m:chr m:val="⃑"/>
                            <m:ctrlPr>
                              <a:rPr lang="en-US" sz="1600" i="1" smtClean="0">
                                <a:latin typeface="Cambria Math"/>
                                <a:cs typeface="Times New Roman" pitchFamily="18" charset="0"/>
                              </a:rPr>
                            </m:ctrlPr>
                          </m:accPr>
                          <m:e>
                            <m:r>
                              <a:rPr lang="en-US" sz="1600" b="0" i="1" smtClean="0">
                                <a:latin typeface="Cambria Math"/>
                                <a:cs typeface="Times New Roman" pitchFamily="18" charset="0"/>
                              </a:rPr>
                              <m:t>𝑞</m:t>
                            </m:r>
                          </m:e>
                        </m:acc>
                      </m:e>
                      <m:sub>
                        <m:r>
                          <a:rPr lang="en-US" sz="1600" i="1">
                            <a:latin typeface="Cambria Math"/>
                            <a:cs typeface="Times New Roman" pitchFamily="18" charset="0"/>
                          </a:rPr>
                          <m:t>𝑘</m:t>
                        </m:r>
                      </m:sub>
                    </m:sSub>
                    <m:d>
                      <m:dPr>
                        <m:ctrlPr>
                          <a:rPr lang="en-US" sz="1600" i="1">
                            <a:latin typeface="Cambria Math"/>
                            <a:cs typeface="Times New Roman" pitchFamily="18" charset="0"/>
                          </a:rPr>
                        </m:ctrlPr>
                      </m:dPr>
                      <m:e>
                        <m:sSub>
                          <m:sSubPr>
                            <m:ctrlPr>
                              <a:rPr lang="en-US" sz="1600" i="1">
                                <a:latin typeface="Cambria Math"/>
                                <a:cs typeface="Times New Roman" pitchFamily="18" charset="0"/>
                              </a:rPr>
                            </m:ctrlPr>
                          </m:sSubPr>
                          <m:e>
                            <m:r>
                              <a:rPr lang="en-US" sz="1600" i="1">
                                <a:latin typeface="Cambria Math"/>
                                <a:cs typeface="Times New Roman" pitchFamily="18" charset="0"/>
                              </a:rPr>
                              <m:t>𝑠</m:t>
                            </m:r>
                          </m:e>
                          <m:sub>
                            <m:r>
                              <a:rPr lang="en-US" sz="1600" i="1">
                                <a:latin typeface="Cambria Math"/>
                                <a:cs typeface="Times New Roman" pitchFamily="18" charset="0"/>
                              </a:rPr>
                              <m:t>0</m:t>
                            </m:r>
                          </m:sub>
                        </m:sSub>
                      </m:e>
                    </m:d>
                    <m:r>
                      <a:rPr lang="en-US" sz="1600">
                        <a:latin typeface="Cambria Math"/>
                        <a:cs typeface="Times New Roman" pitchFamily="18" charset="0"/>
                      </a:rPr>
                      <m:t>=</m:t>
                    </m:r>
                    <m:d>
                      <m:dPr>
                        <m:ctrlPr>
                          <a:rPr lang="en-US" sz="1600" i="1">
                            <a:latin typeface="Cambria Math"/>
                            <a:cs typeface="Times New Roman" pitchFamily="18" charset="0"/>
                          </a:rPr>
                        </m:ctrlPr>
                      </m:dPr>
                      <m:e>
                        <m:m>
                          <m:mPr>
                            <m:mcs>
                              <m:mc>
                                <m:mcPr>
                                  <m:count m:val="1"/>
                                  <m:mcJc m:val="center"/>
                                </m:mcPr>
                              </m:mc>
                            </m:mcs>
                            <m:ctrlPr>
                              <a:rPr lang="en-US" sz="1600" i="1">
                                <a:latin typeface="Cambria Math"/>
                                <a:cs typeface="Times New Roman" pitchFamily="18" charset="0"/>
                              </a:rPr>
                            </m:ctrlPr>
                          </m:mPr>
                          <m:mr>
                            <m:e>
                              <m:sSub>
                                <m:sSubPr>
                                  <m:ctrlPr>
                                    <a:rPr lang="en-US" sz="1600" i="1">
                                      <a:latin typeface="Cambria Math"/>
                                      <a:cs typeface="Times New Roman" pitchFamily="18" charset="0"/>
                                    </a:rPr>
                                  </m:ctrlPr>
                                </m:sSubPr>
                                <m:e>
                                  <m:acc>
                                    <m:accPr>
                                      <m:chr m:val="⃑"/>
                                      <m:ctrlPr>
                                        <a:rPr lang="en-US" sz="1600" i="1">
                                          <a:latin typeface="Cambria Math"/>
                                          <a:cs typeface="Times New Roman" pitchFamily="18" charset="0"/>
                                        </a:rPr>
                                      </m:ctrlPr>
                                    </m:accPr>
                                    <m:e>
                                      <m:r>
                                        <a:rPr lang="en-US" sz="1600" b="0" i="1" smtClean="0">
                                          <a:latin typeface="Cambria Math"/>
                                          <a:cs typeface="Times New Roman" pitchFamily="18" charset="0"/>
                                        </a:rPr>
                                        <m:t>𝑣</m:t>
                                      </m:r>
                                    </m:e>
                                  </m:acc>
                                </m:e>
                                <m:sub>
                                  <m:r>
                                    <a:rPr lang="en-US" sz="1600" i="1">
                                      <a:latin typeface="Cambria Math"/>
                                      <a:cs typeface="Times New Roman" pitchFamily="18" charset="0"/>
                                    </a:rPr>
                                    <m:t>𝑘</m:t>
                                  </m:r>
                                </m:sub>
                              </m:sSub>
                              <m:r>
                                <m:rPr>
                                  <m:brk m:alnAt="7"/>
                                </m:rPr>
                                <a:rPr lang="en-US" sz="1600" i="1">
                                  <a:latin typeface="Cambria Math"/>
                                  <a:cs typeface="Times New Roman" pitchFamily="18" charset="0"/>
                                </a:rPr>
                                <m:t>(</m:t>
                              </m:r>
                              <m:sSub>
                                <m:sSubPr>
                                  <m:ctrlPr>
                                    <a:rPr lang="en-US" sz="1600" i="1">
                                      <a:latin typeface="Cambria Math"/>
                                      <a:cs typeface="Times New Roman" pitchFamily="18" charset="0"/>
                                    </a:rPr>
                                  </m:ctrlPr>
                                </m:sSubPr>
                                <m:e>
                                  <m:r>
                                    <a:rPr lang="en-US" sz="1600" i="1">
                                      <a:latin typeface="Cambria Math"/>
                                      <a:cs typeface="Times New Roman" pitchFamily="18" charset="0"/>
                                    </a:rPr>
                                    <m:t>𝑠</m:t>
                                  </m:r>
                                </m:e>
                                <m:sub>
                                  <m:r>
                                    <a:rPr lang="en-US" sz="1600" i="1">
                                      <a:latin typeface="Cambria Math"/>
                                      <a:cs typeface="Times New Roman" pitchFamily="18" charset="0"/>
                                    </a:rPr>
                                    <m:t>0</m:t>
                                  </m:r>
                                </m:sub>
                              </m:sSub>
                              <m:r>
                                <m:rPr>
                                  <m:brk m:alnAt="7"/>
                                </m:rPr>
                                <a:rPr lang="en-US" sz="1600" i="1">
                                  <a:latin typeface="Cambria Math"/>
                                  <a:cs typeface="Times New Roman" pitchFamily="18" charset="0"/>
                                </a:rPr>
                                <m:t>)</m:t>
                              </m:r>
                            </m:e>
                          </m:mr>
                          <m:mr>
                            <m:e>
                              <m:sSub>
                                <m:sSubPr>
                                  <m:ctrlPr>
                                    <a:rPr lang="en-US" sz="1600" i="1">
                                      <a:latin typeface="Cambria Math"/>
                                      <a:cs typeface="Times New Roman" pitchFamily="18" charset="0"/>
                                    </a:rPr>
                                  </m:ctrlPr>
                                </m:sSubPr>
                                <m:e>
                                  <m:acc>
                                    <m:accPr>
                                      <m:chr m:val="⃑"/>
                                      <m:ctrlPr>
                                        <a:rPr lang="en-US" sz="1600" i="1">
                                          <a:latin typeface="Cambria Math"/>
                                          <a:cs typeface="Times New Roman" pitchFamily="18" charset="0"/>
                                        </a:rPr>
                                      </m:ctrlPr>
                                    </m:accPr>
                                    <m:e>
                                      <m:r>
                                        <a:rPr lang="en-US" sz="1600" i="1">
                                          <a:latin typeface="Cambria Math"/>
                                          <a:cs typeface="Times New Roman" pitchFamily="18" charset="0"/>
                                        </a:rPr>
                                        <m:t>𝑤</m:t>
                                      </m:r>
                                    </m:e>
                                  </m:acc>
                                </m:e>
                                <m:sub>
                                  <m:r>
                                    <a:rPr lang="en-US" sz="1600" i="1">
                                      <a:latin typeface="Cambria Math"/>
                                      <a:cs typeface="Times New Roman" pitchFamily="18" charset="0"/>
                                    </a:rPr>
                                    <m:t>𝑘</m:t>
                                  </m:r>
                                </m:sub>
                              </m:sSub>
                              <m:r>
                                <m:rPr>
                                  <m:brk m:alnAt="7"/>
                                </m:rPr>
                                <a:rPr lang="en-US" sz="1600" i="1">
                                  <a:latin typeface="Cambria Math"/>
                                  <a:cs typeface="Times New Roman" pitchFamily="18" charset="0"/>
                                </a:rPr>
                                <m:t>(</m:t>
                              </m:r>
                              <m:sSub>
                                <m:sSubPr>
                                  <m:ctrlPr>
                                    <a:rPr lang="en-US" sz="1600" i="1">
                                      <a:latin typeface="Cambria Math"/>
                                      <a:cs typeface="Times New Roman" pitchFamily="18" charset="0"/>
                                    </a:rPr>
                                  </m:ctrlPr>
                                </m:sSubPr>
                                <m:e>
                                  <m:r>
                                    <a:rPr lang="en-US" sz="1600" i="1">
                                      <a:latin typeface="Cambria Math"/>
                                      <a:cs typeface="Times New Roman" pitchFamily="18" charset="0"/>
                                    </a:rPr>
                                    <m:t>𝑠</m:t>
                                  </m:r>
                                </m:e>
                                <m:sub>
                                  <m:r>
                                    <a:rPr lang="en-US" sz="1600" i="1">
                                      <a:latin typeface="Cambria Math"/>
                                      <a:cs typeface="Times New Roman" pitchFamily="18" charset="0"/>
                                    </a:rPr>
                                    <m:t>0</m:t>
                                  </m:r>
                                </m:sub>
                              </m:sSub>
                              <m:r>
                                <a:rPr lang="en-US" sz="1600" i="1">
                                  <a:latin typeface="Cambria Math"/>
                                  <a:cs typeface="Times New Roman" pitchFamily="18" charset="0"/>
                                </a:rPr>
                                <m:t>)</m:t>
                              </m:r>
                            </m:e>
                          </m:mr>
                        </m:m>
                      </m:e>
                    </m:d>
                    <m:r>
                      <a:rPr lang="en-US" sz="1600">
                        <a:latin typeface="Cambria Math"/>
                        <a:cs typeface="Times New Roman" pitchFamily="18" charset="0"/>
                      </a:rPr>
                      <m:t>,</m:t>
                    </m:r>
                    <m:r>
                      <a:rPr lang="en-US" sz="1600" b="0" i="1" smtClean="0">
                        <a:latin typeface="Cambria Math"/>
                        <a:cs typeface="Times New Roman" pitchFamily="18" charset="0"/>
                      </a:rPr>
                      <m:t>  </m:t>
                    </m:r>
                    <m:sSub>
                      <m:sSubPr>
                        <m:ctrlPr>
                          <a:rPr lang="en-US" sz="1600" i="1">
                            <a:latin typeface="Cambria Math"/>
                            <a:cs typeface="Times New Roman" pitchFamily="18" charset="0"/>
                          </a:rPr>
                        </m:ctrlPr>
                      </m:sSubPr>
                      <m:e>
                        <m:acc>
                          <m:accPr>
                            <m:chr m:val="⃑"/>
                            <m:ctrlPr>
                              <a:rPr lang="en-US" sz="1600" i="1">
                                <a:latin typeface="Cambria Math"/>
                                <a:cs typeface="Times New Roman" pitchFamily="18" charset="0"/>
                              </a:rPr>
                            </m:ctrlPr>
                          </m:accPr>
                          <m:e>
                            <m:r>
                              <a:rPr lang="en-US" sz="1600" i="1">
                                <a:latin typeface="Cambria Math"/>
                                <a:cs typeface="Times New Roman" pitchFamily="18" charset="0"/>
                              </a:rPr>
                              <m:t>𝑞</m:t>
                            </m:r>
                          </m:e>
                        </m:acc>
                      </m:e>
                      <m:sub>
                        <m:r>
                          <a:rPr lang="en-US" sz="1600" b="0" i="1" smtClean="0">
                            <a:latin typeface="Cambria Math"/>
                            <a:cs typeface="Times New Roman" pitchFamily="18" charset="0"/>
                          </a:rPr>
                          <m:t>−</m:t>
                        </m:r>
                        <m:r>
                          <a:rPr lang="en-US" sz="1600" i="1">
                            <a:latin typeface="Cambria Math"/>
                            <a:cs typeface="Times New Roman" pitchFamily="18" charset="0"/>
                          </a:rPr>
                          <m:t>𝑘</m:t>
                        </m:r>
                      </m:sub>
                    </m:sSub>
                    <m:d>
                      <m:dPr>
                        <m:ctrlPr>
                          <a:rPr lang="en-US" sz="1600" i="1">
                            <a:latin typeface="Cambria Math"/>
                            <a:cs typeface="Times New Roman" pitchFamily="18" charset="0"/>
                          </a:rPr>
                        </m:ctrlPr>
                      </m:dPr>
                      <m:e>
                        <m:sSub>
                          <m:sSubPr>
                            <m:ctrlPr>
                              <a:rPr lang="en-US" sz="1600" i="1">
                                <a:latin typeface="Cambria Math"/>
                                <a:cs typeface="Times New Roman" pitchFamily="18" charset="0"/>
                              </a:rPr>
                            </m:ctrlPr>
                          </m:sSubPr>
                          <m:e>
                            <m:r>
                              <a:rPr lang="en-US" sz="1600" i="1">
                                <a:latin typeface="Cambria Math"/>
                                <a:cs typeface="Times New Roman" pitchFamily="18" charset="0"/>
                              </a:rPr>
                              <m:t>𝑠</m:t>
                            </m:r>
                          </m:e>
                          <m:sub>
                            <m:r>
                              <a:rPr lang="en-US" sz="1600" i="1">
                                <a:latin typeface="Cambria Math"/>
                                <a:cs typeface="Times New Roman" pitchFamily="18" charset="0"/>
                              </a:rPr>
                              <m:t>0</m:t>
                            </m:r>
                          </m:sub>
                        </m:sSub>
                      </m:e>
                    </m:d>
                    <m:r>
                      <a:rPr lang="en-US" sz="1600">
                        <a:latin typeface="Cambria Math"/>
                        <a:cs typeface="Times New Roman" pitchFamily="18" charset="0"/>
                      </a:rPr>
                      <m:t>=</m:t>
                    </m:r>
                    <m:sSup>
                      <m:sSupPr>
                        <m:ctrlPr>
                          <a:rPr lang="en-US" sz="1600" i="1">
                            <a:latin typeface="Cambria Math"/>
                            <a:cs typeface="Times New Roman" pitchFamily="18" charset="0"/>
                          </a:rPr>
                        </m:ctrlPr>
                      </m:sSupPr>
                      <m:e>
                        <m:d>
                          <m:dPr>
                            <m:begChr m:val="["/>
                            <m:endChr m:val="]"/>
                            <m:ctrlPr>
                              <a:rPr lang="en-US" sz="1600" i="1">
                                <a:latin typeface="Cambria Math"/>
                                <a:cs typeface="Times New Roman" pitchFamily="18" charset="0"/>
                              </a:rPr>
                            </m:ctrlPr>
                          </m:dPr>
                          <m:e>
                            <m:sSub>
                              <m:sSubPr>
                                <m:ctrlPr>
                                  <a:rPr lang="en-US" sz="1600" i="1">
                                    <a:latin typeface="Cambria Math"/>
                                    <a:cs typeface="Times New Roman" pitchFamily="18" charset="0"/>
                                  </a:rPr>
                                </m:ctrlPr>
                              </m:sSubPr>
                              <m:e>
                                <m:acc>
                                  <m:accPr>
                                    <m:chr m:val="⃑"/>
                                    <m:ctrlPr>
                                      <a:rPr lang="en-US" sz="1600" i="1">
                                        <a:latin typeface="Cambria Math"/>
                                        <a:cs typeface="Times New Roman" pitchFamily="18" charset="0"/>
                                      </a:rPr>
                                    </m:ctrlPr>
                                  </m:accPr>
                                  <m:e>
                                    <m:r>
                                      <a:rPr lang="en-US" sz="1600" i="1">
                                        <a:latin typeface="Cambria Math"/>
                                        <a:cs typeface="Times New Roman" pitchFamily="18" charset="0"/>
                                      </a:rPr>
                                      <m:t>𝑞</m:t>
                                    </m:r>
                                  </m:e>
                                </m:acc>
                              </m:e>
                              <m:sub>
                                <m:r>
                                  <a:rPr lang="en-US" sz="1600" i="1">
                                    <a:latin typeface="Cambria Math"/>
                                    <a:cs typeface="Times New Roman" pitchFamily="18" charset="0"/>
                                  </a:rPr>
                                  <m:t>𝑘</m:t>
                                </m:r>
                              </m:sub>
                            </m:sSub>
                            <m:d>
                              <m:dPr>
                                <m:ctrlPr>
                                  <a:rPr lang="en-US" sz="1600" i="1">
                                    <a:latin typeface="Cambria Math"/>
                                    <a:cs typeface="Times New Roman" pitchFamily="18" charset="0"/>
                                  </a:rPr>
                                </m:ctrlPr>
                              </m:dPr>
                              <m:e>
                                <m:sSub>
                                  <m:sSubPr>
                                    <m:ctrlPr>
                                      <a:rPr lang="en-US" sz="1600" i="1">
                                        <a:latin typeface="Cambria Math"/>
                                        <a:cs typeface="Times New Roman" pitchFamily="18" charset="0"/>
                                      </a:rPr>
                                    </m:ctrlPr>
                                  </m:sSubPr>
                                  <m:e>
                                    <m:r>
                                      <a:rPr lang="en-US" sz="1600" i="1">
                                        <a:latin typeface="Cambria Math"/>
                                        <a:cs typeface="Times New Roman" pitchFamily="18" charset="0"/>
                                      </a:rPr>
                                      <m:t>𝑠</m:t>
                                    </m:r>
                                  </m:e>
                                  <m:sub>
                                    <m:r>
                                      <a:rPr lang="en-US" sz="1600" i="1">
                                        <a:latin typeface="Cambria Math"/>
                                        <a:cs typeface="Times New Roman" pitchFamily="18" charset="0"/>
                                      </a:rPr>
                                      <m:t>0</m:t>
                                    </m:r>
                                  </m:sub>
                                </m:sSub>
                              </m:e>
                            </m:d>
                          </m:e>
                        </m:d>
                      </m:e>
                      <m:sup>
                        <m:r>
                          <a:rPr lang="en-US" sz="1600" i="1">
                            <a:latin typeface="Cambria Math"/>
                            <a:cs typeface="Times New Roman" pitchFamily="18" charset="0"/>
                          </a:rPr>
                          <m:t>∗</m:t>
                        </m:r>
                      </m:sup>
                    </m:sSup>
                    <m:r>
                      <a:rPr lang="en-US" sz="1600" i="1">
                        <a:latin typeface="Cambria Math"/>
                        <a:cs typeface="Times New Roman" pitchFamily="18" charset="0"/>
                      </a:rPr>
                      <m:t>,</m:t>
                    </m:r>
                    <m:r>
                      <a:rPr lang="en-US" sz="1600" b="0" i="1" smtClean="0">
                        <a:latin typeface="Cambria Math"/>
                        <a:cs typeface="Times New Roman" pitchFamily="18" charset="0"/>
                      </a:rPr>
                      <m:t>  </m:t>
                    </m:r>
                    <m:r>
                      <a:rPr lang="en-US" sz="1600" b="0" i="1" smtClean="0">
                        <a:latin typeface="Cambria Math"/>
                        <a:cs typeface="Times New Roman" pitchFamily="18" charset="0"/>
                      </a:rPr>
                      <m:t>𝑓𝑜𝑟</m:t>
                    </m:r>
                    <m:r>
                      <a:rPr lang="en-US" sz="1600" i="1">
                        <a:latin typeface="Cambria Math"/>
                        <a:cs typeface="Times New Roman" pitchFamily="18" charset="0"/>
                      </a:rPr>
                      <m:t> </m:t>
                    </m:r>
                    <m:r>
                      <a:rPr lang="en-US" sz="1600" i="1">
                        <a:latin typeface="Cambria Math"/>
                        <a:cs typeface="Times New Roman" pitchFamily="18" charset="0"/>
                      </a:rPr>
                      <m:t>𝑘</m:t>
                    </m:r>
                    <m:r>
                      <a:rPr lang="en-US" sz="1600" i="1">
                        <a:latin typeface="Cambria Math"/>
                        <a:cs typeface="Times New Roman" pitchFamily="18" charset="0"/>
                      </a:rPr>
                      <m:t>=</m:t>
                    </m:r>
                    <m:r>
                      <a:rPr lang="en-US" sz="1600" i="1">
                        <a:latin typeface="Cambria Math"/>
                        <a:cs typeface="Times New Roman" pitchFamily="18" charset="0"/>
                      </a:rPr>
                      <m:t>𝐼</m:t>
                    </m:r>
                    <m:r>
                      <a:rPr lang="en-US" sz="1600" b="0" i="1" smtClean="0">
                        <a:latin typeface="Cambria Math"/>
                        <a:cs typeface="Times New Roman" pitchFamily="18" charset="0"/>
                      </a:rPr>
                      <m:t>,</m:t>
                    </m:r>
                    <m:r>
                      <a:rPr lang="en-US" sz="1600" b="0" i="1" smtClean="0">
                        <a:latin typeface="Cambria Math"/>
                        <a:cs typeface="Times New Roman" pitchFamily="18" charset="0"/>
                      </a:rPr>
                      <m:t>𝐼𝐼</m:t>
                    </m:r>
                    <m:r>
                      <a:rPr lang="en-US" sz="1600" b="0" i="1" smtClean="0">
                        <a:latin typeface="Cambria Math"/>
                        <a:cs typeface="Times New Roman" pitchFamily="18" charset="0"/>
                      </a:rPr>
                      <m:t>, </m:t>
                    </m:r>
                    <m:r>
                      <a:rPr lang="en-US" sz="1600" b="0" i="1" smtClean="0">
                        <a:latin typeface="Cambria Math"/>
                        <a:cs typeface="Times New Roman" pitchFamily="18" charset="0"/>
                      </a:rPr>
                      <m:t>𝐼𝐼𝐼</m:t>
                    </m:r>
                  </m:oMath>
                </a14:m>
                <a:endParaRPr lang="en-US" sz="1600" b="0" i="1" dirty="0" smtClean="0">
                  <a:latin typeface="Cambria Math"/>
                  <a:cs typeface="Times New Roman" pitchFamily="18" charset="0"/>
                </a:endParaRPr>
              </a:p>
              <a:p>
                <a:pPr marL="0" indent="0" algn="just">
                  <a:buSzPct val="70000"/>
                </a:pPr>
                <a:r>
                  <a:rPr lang="en-US" sz="1600" dirty="0" smtClean="0">
                    <a:cs typeface="Times New Roman" pitchFamily="18" charset="0"/>
                  </a:rPr>
                  <a:t>		</a:t>
                </a:r>
              </a:p>
              <a:p>
                <a:pPr marL="0" indent="0" algn="just">
                  <a:buSzPct val="70000"/>
                </a:pPr>
                <a:r>
                  <a:rPr lang="en-US" sz="1600" dirty="0">
                    <a:cs typeface="Times New Roman" pitchFamily="18" charset="0"/>
                  </a:rPr>
                  <a:t>	</a:t>
                </a:r>
                <a:r>
                  <a:rPr lang="en-US" sz="1600" dirty="0" smtClean="0">
                    <a:cs typeface="Times New Roman" pitchFamily="18" charset="0"/>
                  </a:rPr>
                  <a:t>	</a:t>
                </a:r>
                <a14:m>
                  <m:oMath xmlns:m="http://schemas.openxmlformats.org/officeDocument/2006/math">
                    <m:sSub>
                      <m:sSubPr>
                        <m:ctrlPr>
                          <a:rPr lang="en-US" sz="1600" i="1">
                            <a:latin typeface="Cambria Math"/>
                            <a:cs typeface="Times New Roman" pitchFamily="18" charset="0"/>
                          </a:rPr>
                        </m:ctrlPr>
                      </m:sSubPr>
                      <m:e>
                        <m:acc>
                          <m:accPr>
                            <m:chr m:val="⃑"/>
                            <m:ctrlPr>
                              <a:rPr lang="en-US" sz="1600" i="1">
                                <a:latin typeface="Cambria Math"/>
                                <a:cs typeface="Times New Roman" pitchFamily="18" charset="0"/>
                              </a:rPr>
                            </m:ctrlPr>
                          </m:accPr>
                          <m:e>
                            <m:r>
                              <a:rPr lang="en-US" sz="1600" i="1">
                                <a:latin typeface="Cambria Math"/>
                                <a:cs typeface="Times New Roman" pitchFamily="18" charset="0"/>
                              </a:rPr>
                              <m:t>𝑞</m:t>
                            </m:r>
                          </m:e>
                        </m:acc>
                      </m:e>
                      <m:sub>
                        <m:r>
                          <a:rPr lang="en-US" sz="1600" i="1">
                            <a:latin typeface="Cambria Math"/>
                            <a:cs typeface="Times New Roman" pitchFamily="18" charset="0"/>
                          </a:rPr>
                          <m:t>𝑘</m:t>
                        </m:r>
                      </m:sub>
                    </m:sSub>
                    <m:d>
                      <m:dPr>
                        <m:ctrlPr>
                          <a:rPr lang="en-US" sz="1600" i="1">
                            <a:latin typeface="Cambria Math"/>
                            <a:cs typeface="Times New Roman" pitchFamily="18" charset="0"/>
                          </a:rPr>
                        </m:ctrlPr>
                      </m:dPr>
                      <m:e>
                        <m:sSub>
                          <m:sSubPr>
                            <m:ctrlPr>
                              <a:rPr lang="en-US" sz="1600" i="1">
                                <a:latin typeface="Cambria Math"/>
                                <a:cs typeface="Times New Roman" pitchFamily="18" charset="0"/>
                              </a:rPr>
                            </m:ctrlPr>
                          </m:sSubPr>
                          <m:e>
                            <m:r>
                              <a:rPr lang="en-US" sz="1600" i="1">
                                <a:latin typeface="Cambria Math"/>
                                <a:cs typeface="Times New Roman" pitchFamily="18" charset="0"/>
                              </a:rPr>
                              <m:t>𝑠</m:t>
                            </m:r>
                          </m:e>
                          <m:sub>
                            <m:r>
                              <a:rPr lang="en-US" sz="1600" i="1">
                                <a:latin typeface="Cambria Math"/>
                                <a:cs typeface="Times New Roman" pitchFamily="18" charset="0"/>
                              </a:rPr>
                              <m:t>0</m:t>
                            </m:r>
                          </m:sub>
                        </m:sSub>
                      </m:e>
                    </m:d>
                    <m:r>
                      <a:rPr lang="en-US" sz="1600">
                        <a:latin typeface="Cambria Math"/>
                        <a:cs typeface="Times New Roman" pitchFamily="18" charset="0"/>
                      </a:rPr>
                      <m:t>=</m:t>
                    </m:r>
                    <m:d>
                      <m:dPr>
                        <m:ctrlPr>
                          <a:rPr lang="en-US" sz="1600" i="1">
                            <a:latin typeface="Cambria Math"/>
                            <a:cs typeface="Times New Roman" pitchFamily="18" charset="0"/>
                          </a:rPr>
                        </m:ctrlPr>
                      </m:dPr>
                      <m:e>
                        <m:m>
                          <m:mPr>
                            <m:mcs>
                              <m:mc>
                                <m:mcPr>
                                  <m:count m:val="1"/>
                                  <m:mcJc m:val="center"/>
                                </m:mcPr>
                              </m:mc>
                            </m:mcs>
                            <m:ctrlPr>
                              <a:rPr lang="en-US" sz="1600" i="1">
                                <a:latin typeface="Cambria Math"/>
                                <a:cs typeface="Times New Roman" pitchFamily="18" charset="0"/>
                              </a:rPr>
                            </m:ctrlPr>
                          </m:mPr>
                          <m:mr>
                            <m:e>
                              <m:sSub>
                                <m:sSubPr>
                                  <m:ctrlPr>
                                    <a:rPr lang="en-US" sz="1600" i="1">
                                      <a:latin typeface="Cambria Math"/>
                                      <a:cs typeface="Times New Roman" pitchFamily="18" charset="0"/>
                                    </a:rPr>
                                  </m:ctrlPr>
                                </m:sSubPr>
                                <m:e>
                                  <m:acc>
                                    <m:accPr>
                                      <m:chr m:val="⃑"/>
                                      <m:ctrlPr>
                                        <a:rPr lang="en-US" sz="1600" i="1">
                                          <a:latin typeface="Cambria Math"/>
                                          <a:cs typeface="Times New Roman" pitchFamily="18" charset="0"/>
                                        </a:rPr>
                                      </m:ctrlPr>
                                    </m:accPr>
                                    <m:e>
                                      <m:r>
                                        <a:rPr lang="en-US" sz="1600" i="1">
                                          <a:latin typeface="Cambria Math"/>
                                          <a:cs typeface="Times New Roman" pitchFamily="18" charset="0"/>
                                        </a:rPr>
                                        <m:t>0</m:t>
                                      </m:r>
                                    </m:e>
                                  </m:acc>
                                </m:e>
                                <m:sub>
                                  <m:r>
                                    <a:rPr lang="en-US" sz="1600" b="0" i="1" smtClean="0">
                                      <a:latin typeface="Cambria Math"/>
                                      <a:cs typeface="Times New Roman" pitchFamily="18" charset="0"/>
                                    </a:rPr>
                                    <m:t>6</m:t>
                                  </m:r>
                                </m:sub>
                              </m:sSub>
                              <m:r>
                                <m:rPr>
                                  <m:brk m:alnAt="7"/>
                                </m:rPr>
                                <a:rPr lang="en-US" sz="1600" i="1">
                                  <a:latin typeface="Cambria Math"/>
                                  <a:cs typeface="Times New Roman" pitchFamily="18" charset="0"/>
                                </a:rPr>
                                <m:t>(</m:t>
                              </m:r>
                              <m:sSub>
                                <m:sSubPr>
                                  <m:ctrlPr>
                                    <a:rPr lang="en-US" sz="1600" i="1">
                                      <a:latin typeface="Cambria Math"/>
                                      <a:cs typeface="Times New Roman" pitchFamily="18" charset="0"/>
                                    </a:rPr>
                                  </m:ctrlPr>
                                </m:sSubPr>
                                <m:e>
                                  <m:r>
                                    <a:rPr lang="en-US" sz="1600" i="1">
                                      <a:latin typeface="Cambria Math"/>
                                      <a:cs typeface="Times New Roman" pitchFamily="18" charset="0"/>
                                    </a:rPr>
                                    <m:t>𝑠</m:t>
                                  </m:r>
                                </m:e>
                                <m:sub>
                                  <m:r>
                                    <a:rPr lang="en-US" sz="1600" i="1">
                                      <a:latin typeface="Cambria Math"/>
                                      <a:cs typeface="Times New Roman" pitchFamily="18" charset="0"/>
                                    </a:rPr>
                                    <m:t>0</m:t>
                                  </m:r>
                                </m:sub>
                              </m:sSub>
                              <m:r>
                                <m:rPr>
                                  <m:brk m:alnAt="7"/>
                                </m:rPr>
                                <a:rPr lang="en-US" sz="1600" i="1">
                                  <a:latin typeface="Cambria Math"/>
                                  <a:cs typeface="Times New Roman" pitchFamily="18" charset="0"/>
                                </a:rPr>
                                <m:t>)</m:t>
                              </m:r>
                            </m:e>
                          </m:mr>
                          <m:mr>
                            <m:e>
                              <m:sSub>
                                <m:sSubPr>
                                  <m:ctrlPr>
                                    <a:rPr lang="en-US" sz="1600" i="1">
                                      <a:latin typeface="Cambria Math"/>
                                      <a:cs typeface="Times New Roman" pitchFamily="18" charset="0"/>
                                    </a:rPr>
                                  </m:ctrlPr>
                                </m:sSubPr>
                                <m:e>
                                  <m:acc>
                                    <m:accPr>
                                      <m:chr m:val="⃑"/>
                                      <m:ctrlPr>
                                        <a:rPr lang="en-US" sz="1600" i="1">
                                          <a:latin typeface="Cambria Math"/>
                                          <a:cs typeface="Times New Roman" pitchFamily="18" charset="0"/>
                                        </a:rPr>
                                      </m:ctrlPr>
                                    </m:accPr>
                                    <m:e>
                                      <m:r>
                                        <a:rPr lang="en-US" sz="1600" i="1">
                                          <a:latin typeface="Cambria Math"/>
                                          <a:cs typeface="Times New Roman" pitchFamily="18" charset="0"/>
                                        </a:rPr>
                                        <m:t>𝑤</m:t>
                                      </m:r>
                                    </m:e>
                                  </m:acc>
                                </m:e>
                                <m:sub>
                                  <m:r>
                                    <a:rPr lang="en-US" sz="1600" i="1">
                                      <a:latin typeface="Cambria Math"/>
                                      <a:cs typeface="Times New Roman" pitchFamily="18" charset="0"/>
                                    </a:rPr>
                                    <m:t>𝑘</m:t>
                                  </m:r>
                                </m:sub>
                              </m:sSub>
                              <m:r>
                                <m:rPr>
                                  <m:brk m:alnAt="7"/>
                                </m:rPr>
                                <a:rPr lang="en-US" sz="1600" i="1">
                                  <a:latin typeface="Cambria Math"/>
                                  <a:cs typeface="Times New Roman" pitchFamily="18" charset="0"/>
                                </a:rPr>
                                <m:t>(</m:t>
                              </m:r>
                              <m:sSub>
                                <m:sSubPr>
                                  <m:ctrlPr>
                                    <a:rPr lang="en-US" sz="1600" i="1">
                                      <a:latin typeface="Cambria Math"/>
                                      <a:cs typeface="Times New Roman" pitchFamily="18" charset="0"/>
                                    </a:rPr>
                                  </m:ctrlPr>
                                </m:sSubPr>
                                <m:e>
                                  <m:r>
                                    <a:rPr lang="en-US" sz="1600" i="1">
                                      <a:latin typeface="Cambria Math"/>
                                      <a:cs typeface="Times New Roman" pitchFamily="18" charset="0"/>
                                    </a:rPr>
                                    <m:t>𝑠</m:t>
                                  </m:r>
                                </m:e>
                                <m:sub>
                                  <m:r>
                                    <a:rPr lang="en-US" sz="1600" i="1">
                                      <a:latin typeface="Cambria Math"/>
                                      <a:cs typeface="Times New Roman" pitchFamily="18" charset="0"/>
                                    </a:rPr>
                                    <m:t>0</m:t>
                                  </m:r>
                                </m:sub>
                              </m:sSub>
                              <m:r>
                                <a:rPr lang="en-US" sz="1600" i="1">
                                  <a:latin typeface="Cambria Math"/>
                                  <a:cs typeface="Times New Roman" pitchFamily="18" charset="0"/>
                                </a:rPr>
                                <m:t>)</m:t>
                              </m:r>
                            </m:e>
                          </m:mr>
                        </m:m>
                      </m:e>
                    </m:d>
                    <m:r>
                      <a:rPr lang="en-US" sz="1600">
                        <a:latin typeface="Cambria Math"/>
                        <a:cs typeface="Times New Roman" pitchFamily="18" charset="0"/>
                      </a:rPr>
                      <m:t>,</m:t>
                    </m:r>
                    <m:r>
                      <a:rPr lang="en-US" sz="1600" b="0" i="1" smtClean="0">
                        <a:latin typeface="Cambria Math"/>
                        <a:cs typeface="Times New Roman" pitchFamily="18" charset="0"/>
                      </a:rPr>
                      <m:t>  </m:t>
                    </m:r>
                    <m:sSub>
                      <m:sSubPr>
                        <m:ctrlPr>
                          <a:rPr lang="en-US" sz="1600" i="1">
                            <a:latin typeface="Cambria Math"/>
                            <a:cs typeface="Times New Roman" pitchFamily="18" charset="0"/>
                          </a:rPr>
                        </m:ctrlPr>
                      </m:sSubPr>
                      <m:e>
                        <m:acc>
                          <m:accPr>
                            <m:chr m:val="⃑"/>
                            <m:ctrlPr>
                              <a:rPr lang="en-US" sz="1600" i="1">
                                <a:latin typeface="Cambria Math"/>
                                <a:cs typeface="Times New Roman" pitchFamily="18" charset="0"/>
                              </a:rPr>
                            </m:ctrlPr>
                          </m:accPr>
                          <m:e>
                            <m:r>
                              <a:rPr lang="en-US" sz="1600" i="1">
                                <a:latin typeface="Cambria Math"/>
                                <a:cs typeface="Times New Roman" pitchFamily="18" charset="0"/>
                              </a:rPr>
                              <m:t>𝑞</m:t>
                            </m:r>
                          </m:e>
                        </m:acc>
                      </m:e>
                      <m:sub>
                        <m:r>
                          <a:rPr lang="en-US" sz="1600" b="0" i="1" smtClean="0">
                            <a:latin typeface="Cambria Math"/>
                            <a:cs typeface="Times New Roman" pitchFamily="18" charset="0"/>
                          </a:rPr>
                          <m:t>−</m:t>
                        </m:r>
                        <m:r>
                          <a:rPr lang="en-US" sz="1600" i="1">
                            <a:latin typeface="Cambria Math"/>
                            <a:cs typeface="Times New Roman" pitchFamily="18" charset="0"/>
                          </a:rPr>
                          <m:t>𝑘</m:t>
                        </m:r>
                      </m:sub>
                    </m:sSub>
                    <m:d>
                      <m:dPr>
                        <m:ctrlPr>
                          <a:rPr lang="en-US" sz="1600" i="1">
                            <a:latin typeface="Cambria Math"/>
                            <a:cs typeface="Times New Roman" pitchFamily="18" charset="0"/>
                          </a:rPr>
                        </m:ctrlPr>
                      </m:dPr>
                      <m:e>
                        <m:sSub>
                          <m:sSubPr>
                            <m:ctrlPr>
                              <a:rPr lang="en-US" sz="1600" i="1">
                                <a:latin typeface="Cambria Math"/>
                                <a:cs typeface="Times New Roman" pitchFamily="18" charset="0"/>
                              </a:rPr>
                            </m:ctrlPr>
                          </m:sSubPr>
                          <m:e>
                            <m:r>
                              <a:rPr lang="en-US" sz="1600" i="1">
                                <a:latin typeface="Cambria Math"/>
                                <a:cs typeface="Times New Roman" pitchFamily="18" charset="0"/>
                              </a:rPr>
                              <m:t>𝑠</m:t>
                            </m:r>
                          </m:e>
                          <m:sub>
                            <m:r>
                              <a:rPr lang="en-US" sz="1600" i="1">
                                <a:latin typeface="Cambria Math"/>
                                <a:cs typeface="Times New Roman" pitchFamily="18" charset="0"/>
                              </a:rPr>
                              <m:t>0</m:t>
                            </m:r>
                          </m:sub>
                        </m:sSub>
                      </m:e>
                    </m:d>
                    <m:r>
                      <a:rPr lang="en-US" sz="1600">
                        <a:latin typeface="Cambria Math"/>
                        <a:cs typeface="Times New Roman" pitchFamily="18" charset="0"/>
                      </a:rPr>
                      <m:t>=</m:t>
                    </m:r>
                    <m:sSup>
                      <m:sSupPr>
                        <m:ctrlPr>
                          <a:rPr lang="en-US" sz="1600" i="1">
                            <a:latin typeface="Cambria Math"/>
                            <a:cs typeface="Times New Roman" pitchFamily="18" charset="0"/>
                          </a:rPr>
                        </m:ctrlPr>
                      </m:sSupPr>
                      <m:e>
                        <m:d>
                          <m:dPr>
                            <m:begChr m:val="["/>
                            <m:endChr m:val="]"/>
                            <m:ctrlPr>
                              <a:rPr lang="en-US" sz="1600" i="1">
                                <a:latin typeface="Cambria Math"/>
                                <a:cs typeface="Times New Roman" pitchFamily="18" charset="0"/>
                              </a:rPr>
                            </m:ctrlPr>
                          </m:dPr>
                          <m:e>
                            <m:sSub>
                              <m:sSubPr>
                                <m:ctrlPr>
                                  <a:rPr lang="en-US" sz="1600" i="1">
                                    <a:latin typeface="Cambria Math"/>
                                    <a:cs typeface="Times New Roman" pitchFamily="18" charset="0"/>
                                  </a:rPr>
                                </m:ctrlPr>
                              </m:sSubPr>
                              <m:e>
                                <m:acc>
                                  <m:accPr>
                                    <m:chr m:val="⃑"/>
                                    <m:ctrlPr>
                                      <a:rPr lang="en-US" sz="1600" i="1">
                                        <a:latin typeface="Cambria Math"/>
                                        <a:cs typeface="Times New Roman" pitchFamily="18" charset="0"/>
                                      </a:rPr>
                                    </m:ctrlPr>
                                  </m:accPr>
                                  <m:e>
                                    <m:r>
                                      <a:rPr lang="en-US" sz="1600" i="1">
                                        <a:latin typeface="Cambria Math"/>
                                        <a:cs typeface="Times New Roman" pitchFamily="18" charset="0"/>
                                      </a:rPr>
                                      <m:t>𝑞</m:t>
                                    </m:r>
                                  </m:e>
                                </m:acc>
                              </m:e>
                              <m:sub>
                                <m:r>
                                  <a:rPr lang="en-US" sz="1600" i="1">
                                    <a:latin typeface="Cambria Math"/>
                                    <a:cs typeface="Times New Roman" pitchFamily="18" charset="0"/>
                                  </a:rPr>
                                  <m:t>𝑘</m:t>
                                </m:r>
                              </m:sub>
                            </m:sSub>
                            <m:d>
                              <m:dPr>
                                <m:ctrlPr>
                                  <a:rPr lang="en-US" sz="1600" i="1">
                                    <a:latin typeface="Cambria Math"/>
                                    <a:cs typeface="Times New Roman" pitchFamily="18" charset="0"/>
                                  </a:rPr>
                                </m:ctrlPr>
                              </m:dPr>
                              <m:e>
                                <m:sSub>
                                  <m:sSubPr>
                                    <m:ctrlPr>
                                      <a:rPr lang="en-US" sz="1600" i="1">
                                        <a:latin typeface="Cambria Math"/>
                                        <a:cs typeface="Times New Roman" pitchFamily="18" charset="0"/>
                                      </a:rPr>
                                    </m:ctrlPr>
                                  </m:sSubPr>
                                  <m:e>
                                    <m:r>
                                      <a:rPr lang="en-US" sz="1600" i="1">
                                        <a:latin typeface="Cambria Math"/>
                                        <a:cs typeface="Times New Roman" pitchFamily="18" charset="0"/>
                                      </a:rPr>
                                      <m:t>𝑠</m:t>
                                    </m:r>
                                  </m:e>
                                  <m:sub>
                                    <m:r>
                                      <a:rPr lang="en-US" sz="1600" i="1">
                                        <a:latin typeface="Cambria Math"/>
                                        <a:cs typeface="Times New Roman" pitchFamily="18" charset="0"/>
                                      </a:rPr>
                                      <m:t>0</m:t>
                                    </m:r>
                                  </m:sub>
                                </m:sSub>
                              </m:e>
                            </m:d>
                          </m:e>
                        </m:d>
                      </m:e>
                      <m:sup>
                        <m:r>
                          <a:rPr lang="en-US" sz="1600" i="1">
                            <a:latin typeface="Cambria Math"/>
                            <a:cs typeface="Times New Roman" pitchFamily="18" charset="0"/>
                          </a:rPr>
                          <m:t>∗</m:t>
                        </m:r>
                      </m:sup>
                    </m:sSup>
                    <m:r>
                      <a:rPr lang="en-US" sz="1600" i="1">
                        <a:latin typeface="Cambria Math"/>
                        <a:cs typeface="Times New Roman" pitchFamily="18" charset="0"/>
                      </a:rPr>
                      <m:t>,  </m:t>
                    </m:r>
                    <m:r>
                      <a:rPr lang="en-US" sz="1600" i="1">
                        <a:latin typeface="Cambria Math"/>
                        <a:cs typeface="Times New Roman" pitchFamily="18" charset="0"/>
                      </a:rPr>
                      <m:t>𝑓𝑜𝑟</m:t>
                    </m:r>
                    <m:r>
                      <a:rPr lang="en-US" sz="1600" i="1">
                        <a:latin typeface="Cambria Math"/>
                        <a:cs typeface="Times New Roman" pitchFamily="18" charset="0"/>
                      </a:rPr>
                      <m:t> </m:t>
                    </m:r>
                    <m:r>
                      <a:rPr lang="en-US" sz="1600" i="1">
                        <a:latin typeface="Cambria Math"/>
                        <a:cs typeface="Times New Roman" pitchFamily="18" charset="0"/>
                      </a:rPr>
                      <m:t>𝑘</m:t>
                    </m:r>
                    <m:r>
                      <a:rPr lang="en-US" sz="1600" i="1">
                        <a:latin typeface="Cambria Math"/>
                        <a:cs typeface="Times New Roman" pitchFamily="18" charset="0"/>
                      </a:rPr>
                      <m:t>=</m:t>
                    </m:r>
                    <m:r>
                      <a:rPr lang="en-US" sz="1600" i="1">
                        <a:latin typeface="Cambria Math"/>
                        <a:cs typeface="Times New Roman" pitchFamily="18" charset="0"/>
                      </a:rPr>
                      <m:t>𝐼𝑉</m:t>
                    </m:r>
                  </m:oMath>
                </a14:m>
                <a:endParaRPr lang="en-US" sz="1600" i="1" dirty="0">
                  <a:latin typeface="Cambria Math"/>
                  <a:cs typeface="Times New Roman" pitchFamily="18" charset="0"/>
                </a:endParaRPr>
              </a:p>
              <a:p>
                <a:pPr marL="0" indent="0" algn="just">
                  <a:buSzPct val="70000"/>
                </a:pPr>
                <a14:m>
                  <m:oMathPara xmlns:m="http://schemas.openxmlformats.org/officeDocument/2006/math">
                    <m:oMathParaPr>
                      <m:jc m:val="centerGroup"/>
                    </m:oMathParaPr>
                    <m:oMath xmlns:m="http://schemas.openxmlformats.org/officeDocument/2006/math">
                      <m:r>
                        <a:rPr lang="en-US" sz="1600" b="0" i="1" smtClean="0">
                          <a:latin typeface="Cambria Math"/>
                          <a:cs typeface="Times New Roman" pitchFamily="18" charset="0"/>
                        </a:rPr>
                        <m:t>     </m:t>
                      </m:r>
                    </m:oMath>
                  </m:oMathPara>
                </a14:m>
                <a:endParaRPr lang="en-US" sz="1600" dirty="0" smtClean="0">
                  <a:latin typeface="Times New Roman" pitchFamily="18" charset="0"/>
                  <a:cs typeface="Times New Roman" pitchFamily="18" charset="0"/>
                </a:endParaRPr>
              </a:p>
              <a:p>
                <a:pPr marL="0" indent="0" algn="just">
                  <a:buSzPct val="70000"/>
                </a:pP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             </a:t>
                </a:r>
                <a14:m>
                  <m:oMath xmlns:m="http://schemas.openxmlformats.org/officeDocument/2006/math">
                    <m:sSub>
                      <m:sSubPr>
                        <m:ctrlPr>
                          <a:rPr lang="en-US" sz="1600" i="1">
                            <a:latin typeface="Cambria Math"/>
                            <a:cs typeface="Times New Roman" pitchFamily="18" charset="0"/>
                          </a:rPr>
                        </m:ctrlPr>
                      </m:sSubPr>
                      <m:e>
                        <m:acc>
                          <m:accPr>
                            <m:chr m:val="⃑"/>
                            <m:ctrlPr>
                              <a:rPr lang="en-US" sz="1600" i="1">
                                <a:latin typeface="Cambria Math"/>
                                <a:cs typeface="Times New Roman" pitchFamily="18" charset="0"/>
                              </a:rPr>
                            </m:ctrlPr>
                          </m:accPr>
                          <m:e>
                            <m:r>
                              <a:rPr lang="en-US" sz="1600" i="1">
                                <a:latin typeface="Cambria Math"/>
                                <a:cs typeface="Times New Roman" pitchFamily="18" charset="0"/>
                              </a:rPr>
                              <m:t>𝑣</m:t>
                            </m:r>
                          </m:e>
                        </m:acc>
                      </m:e>
                      <m:sub>
                        <m:r>
                          <a:rPr lang="en-US" sz="1600" i="1">
                            <a:latin typeface="Cambria Math"/>
                            <a:cs typeface="Times New Roman" pitchFamily="18" charset="0"/>
                          </a:rPr>
                          <m:t>𝑘</m:t>
                        </m:r>
                      </m:sub>
                    </m:sSub>
                  </m:oMath>
                </a14:m>
                <a:r>
                  <a:rPr lang="en-US" sz="1600" dirty="0" smtClean="0">
                    <a:latin typeface="Times New Roman" pitchFamily="18" charset="0"/>
                    <a:cs typeface="Times New Roman" pitchFamily="18" charset="0"/>
                  </a:rPr>
                  <a:t> are the eigenvectors for orbital motion with eigenvalues </a:t>
                </a:r>
                <a14:m>
                  <m:oMath xmlns:m="http://schemas.openxmlformats.org/officeDocument/2006/math">
                    <m:sSub>
                      <m:sSubPr>
                        <m:ctrlPr>
                          <a:rPr lang="en-US" sz="1600" i="1">
                            <a:latin typeface="Cambria Math"/>
                            <a:cs typeface="Times New Roman" pitchFamily="18" charset="0"/>
                          </a:rPr>
                        </m:ctrlPr>
                      </m:sSubPr>
                      <m:e>
                        <m:r>
                          <a:rPr lang="en-US" sz="1600" i="1" smtClean="0">
                            <a:latin typeface="Cambria Math"/>
                            <a:ea typeface="Cambria Math"/>
                            <a:cs typeface="Times New Roman" pitchFamily="18" charset="0"/>
                          </a:rPr>
                          <m:t>𝜆</m:t>
                        </m:r>
                      </m:e>
                      <m:sub>
                        <m:r>
                          <a:rPr lang="en-US" sz="1600" i="1">
                            <a:latin typeface="Cambria Math"/>
                            <a:cs typeface="Times New Roman" pitchFamily="18" charset="0"/>
                          </a:rPr>
                          <m:t>𝑘</m:t>
                        </m:r>
                      </m:sub>
                    </m:sSub>
                    <m:r>
                      <a:rPr lang="en-US" sz="1600" b="0" i="1" smtClean="0">
                        <a:latin typeface="Cambria Math"/>
                        <a:cs typeface="Times New Roman" pitchFamily="18" charset="0"/>
                      </a:rPr>
                      <m:t>=</m:t>
                    </m:r>
                    <m:sSup>
                      <m:sSupPr>
                        <m:ctrlPr>
                          <a:rPr lang="en-US" sz="1600" b="0" i="1" smtClean="0">
                            <a:latin typeface="Cambria Math"/>
                            <a:cs typeface="Times New Roman" pitchFamily="18" charset="0"/>
                          </a:rPr>
                        </m:ctrlPr>
                      </m:sSupPr>
                      <m:e>
                        <m:r>
                          <a:rPr lang="en-US" sz="1600" b="0" i="1" smtClean="0">
                            <a:latin typeface="Cambria Math"/>
                            <a:cs typeface="Times New Roman" pitchFamily="18" charset="0"/>
                          </a:rPr>
                          <m:t>𝑒</m:t>
                        </m:r>
                      </m:e>
                      <m:sup>
                        <m:r>
                          <a:rPr lang="en-US" sz="1600" b="0" i="1" smtClean="0">
                            <a:latin typeface="Cambria Math"/>
                            <a:cs typeface="Times New Roman" pitchFamily="18" charset="0"/>
                          </a:rPr>
                          <m:t>−</m:t>
                        </m:r>
                        <m:r>
                          <a:rPr lang="en-US" sz="1600" b="0" i="1" smtClean="0">
                            <a:latin typeface="Cambria Math"/>
                            <a:cs typeface="Times New Roman" pitchFamily="18" charset="0"/>
                          </a:rPr>
                          <m:t>𝑖</m:t>
                        </m:r>
                        <m:r>
                          <a:rPr lang="en-US" sz="1600" b="0" i="1" smtClean="0">
                            <a:latin typeface="Cambria Math"/>
                            <a:cs typeface="Times New Roman" pitchFamily="18" charset="0"/>
                          </a:rPr>
                          <m:t>2</m:t>
                        </m:r>
                        <m:r>
                          <a:rPr lang="en-US" sz="1600" b="0" i="1" smtClean="0">
                            <a:latin typeface="Cambria Math"/>
                            <a:ea typeface="Cambria Math"/>
                            <a:cs typeface="Times New Roman" pitchFamily="18" charset="0"/>
                          </a:rPr>
                          <m:t>𝜋</m:t>
                        </m:r>
                        <m:sSub>
                          <m:sSubPr>
                            <m:ctrlPr>
                              <a:rPr lang="en-US" sz="1600" b="0" i="1" smtClean="0">
                                <a:latin typeface="Cambria Math"/>
                                <a:ea typeface="Cambria Math"/>
                                <a:cs typeface="Times New Roman" pitchFamily="18" charset="0"/>
                              </a:rPr>
                            </m:ctrlPr>
                          </m:sSubPr>
                          <m:e>
                            <m:r>
                              <a:rPr lang="en-US" sz="1600" b="0" i="1" smtClean="0">
                                <a:latin typeface="Cambria Math"/>
                                <a:ea typeface="Cambria Math"/>
                                <a:cs typeface="Times New Roman" pitchFamily="18" charset="0"/>
                              </a:rPr>
                              <m:t>𝜈</m:t>
                            </m:r>
                          </m:e>
                          <m:sub>
                            <m:r>
                              <a:rPr lang="en-US" sz="1600" b="0" i="1" smtClean="0">
                                <a:latin typeface="Cambria Math"/>
                                <a:ea typeface="Cambria Math"/>
                                <a:cs typeface="Times New Roman" pitchFamily="18" charset="0"/>
                              </a:rPr>
                              <m:t>𝑘</m:t>
                            </m:r>
                          </m:sub>
                        </m:sSub>
                      </m:sup>
                    </m:sSup>
                    <m:r>
                      <a:rPr lang="en-US" sz="1600" b="0" i="1" smtClean="0">
                        <a:latin typeface="Cambria Math"/>
                        <a:cs typeface="Times New Roman" pitchFamily="18" charset="0"/>
                      </a:rPr>
                      <m:t> </m:t>
                    </m:r>
                    <m:d>
                      <m:dPr>
                        <m:ctrlPr>
                          <a:rPr lang="en-US" sz="1600" b="0" i="1" smtClean="0">
                            <a:latin typeface="Cambria Math"/>
                            <a:cs typeface="Times New Roman" pitchFamily="18" charset="0"/>
                          </a:rPr>
                        </m:ctrlPr>
                      </m:dPr>
                      <m:e>
                        <m:r>
                          <a:rPr lang="en-US" sz="1600" b="0" i="1" smtClean="0">
                            <a:latin typeface="Cambria Math"/>
                            <a:cs typeface="Times New Roman" pitchFamily="18" charset="0"/>
                          </a:rPr>
                          <m:t>𝑘</m:t>
                        </m:r>
                        <m:r>
                          <a:rPr lang="en-US" sz="1600" b="0" i="1" smtClean="0">
                            <a:latin typeface="Cambria Math"/>
                            <a:cs typeface="Times New Roman" pitchFamily="18" charset="0"/>
                          </a:rPr>
                          <m:t>=</m:t>
                        </m:r>
                        <m:r>
                          <a:rPr lang="en-US" sz="1600" b="0" i="1" smtClean="0">
                            <a:latin typeface="Cambria Math"/>
                            <a:cs typeface="Times New Roman" pitchFamily="18" charset="0"/>
                          </a:rPr>
                          <m:t>𝐼</m:t>
                        </m:r>
                        <m:r>
                          <a:rPr lang="en-US" sz="1600" b="0" i="1" smtClean="0">
                            <a:latin typeface="Cambria Math"/>
                            <a:cs typeface="Times New Roman" pitchFamily="18" charset="0"/>
                          </a:rPr>
                          <m:t>,</m:t>
                        </m:r>
                        <m:r>
                          <a:rPr lang="en-US" sz="1600" b="0" i="1" smtClean="0">
                            <a:latin typeface="Cambria Math"/>
                            <a:cs typeface="Times New Roman" pitchFamily="18" charset="0"/>
                          </a:rPr>
                          <m:t>𝐼𝐼</m:t>
                        </m:r>
                        <m:r>
                          <a:rPr lang="en-US" sz="1600" b="0" i="1" smtClean="0">
                            <a:latin typeface="Cambria Math"/>
                            <a:cs typeface="Times New Roman" pitchFamily="18" charset="0"/>
                          </a:rPr>
                          <m:t>,</m:t>
                        </m:r>
                        <m:r>
                          <a:rPr lang="en-US" sz="1600" b="0" i="1" smtClean="0">
                            <a:latin typeface="Cambria Math"/>
                            <a:cs typeface="Times New Roman" pitchFamily="18" charset="0"/>
                          </a:rPr>
                          <m:t>𝐼𝐼𝐼</m:t>
                        </m:r>
                      </m:e>
                    </m:d>
                  </m:oMath>
                </a14:m>
                <a:endParaRPr lang="en-US" sz="1600" b="0" dirty="0" smtClean="0">
                  <a:latin typeface="Times New Roman" pitchFamily="18" charset="0"/>
                  <a:cs typeface="Times New Roman" pitchFamily="18" charset="0"/>
                </a:endParaRPr>
              </a:p>
              <a:p>
                <a:pPr marL="0" indent="0" algn="just">
                  <a:buSzPct val="70000"/>
                </a:pP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            </a:t>
                </a:r>
                <a14:m>
                  <m:oMath xmlns:m="http://schemas.openxmlformats.org/officeDocument/2006/math">
                    <m:sSub>
                      <m:sSubPr>
                        <m:ctrlPr>
                          <a:rPr lang="en-US" sz="1600" i="1">
                            <a:latin typeface="Cambria Math"/>
                            <a:cs typeface="Times New Roman" pitchFamily="18" charset="0"/>
                          </a:rPr>
                        </m:ctrlPr>
                      </m:sSubPr>
                      <m:e>
                        <m:acc>
                          <m:accPr>
                            <m:chr m:val="⃑"/>
                            <m:ctrlPr>
                              <a:rPr lang="en-US" sz="1600" i="1">
                                <a:latin typeface="Cambria Math"/>
                                <a:cs typeface="Times New Roman" pitchFamily="18" charset="0"/>
                              </a:rPr>
                            </m:ctrlPr>
                          </m:accPr>
                          <m:e>
                            <m:r>
                              <a:rPr lang="en-US" sz="1600" b="0" i="1" smtClean="0">
                                <a:latin typeface="Cambria Math"/>
                                <a:cs typeface="Times New Roman" pitchFamily="18" charset="0"/>
                              </a:rPr>
                              <m:t>𝑤</m:t>
                            </m:r>
                          </m:e>
                        </m:acc>
                      </m:e>
                      <m:sub>
                        <m:r>
                          <a:rPr lang="en-US" sz="1600" i="1">
                            <a:latin typeface="Cambria Math"/>
                            <a:cs typeface="Times New Roman" pitchFamily="18" charset="0"/>
                          </a:rPr>
                          <m:t>𝑘</m:t>
                        </m:r>
                      </m:sub>
                    </m:sSub>
                  </m:oMath>
                </a14:m>
                <a:r>
                  <a:rPr lang="en-US" sz="1600" dirty="0" smtClean="0">
                    <a:latin typeface="Times New Roman" pitchFamily="18" charset="0"/>
                    <a:cs typeface="Times New Roman" pitchFamily="18" charset="0"/>
                  </a:rPr>
                  <a:t> are the spin components of  the orbit eigenvectors </a:t>
                </a:r>
                <a14:m>
                  <m:oMath xmlns:m="http://schemas.openxmlformats.org/officeDocument/2006/math">
                    <m:d>
                      <m:dPr>
                        <m:ctrlPr>
                          <a:rPr lang="en-US" sz="1600" i="1">
                            <a:latin typeface="Cambria Math"/>
                            <a:cs typeface="Times New Roman" pitchFamily="18" charset="0"/>
                          </a:rPr>
                        </m:ctrlPr>
                      </m:dPr>
                      <m:e>
                        <m:r>
                          <a:rPr lang="en-US" sz="1600" i="1">
                            <a:latin typeface="Cambria Math"/>
                            <a:cs typeface="Times New Roman" pitchFamily="18" charset="0"/>
                          </a:rPr>
                          <m:t>𝑘</m:t>
                        </m:r>
                        <m:r>
                          <a:rPr lang="en-US" sz="1600" i="1">
                            <a:latin typeface="Cambria Math"/>
                            <a:cs typeface="Times New Roman" pitchFamily="18" charset="0"/>
                          </a:rPr>
                          <m:t>=</m:t>
                        </m:r>
                        <m:r>
                          <a:rPr lang="en-US" sz="1600" i="1">
                            <a:latin typeface="Cambria Math"/>
                            <a:cs typeface="Times New Roman" pitchFamily="18" charset="0"/>
                          </a:rPr>
                          <m:t>𝐼</m:t>
                        </m:r>
                        <m:r>
                          <a:rPr lang="en-US" sz="1600" b="0" i="1" smtClean="0">
                            <a:latin typeface="Cambria Math"/>
                            <a:cs typeface="Times New Roman" pitchFamily="18" charset="0"/>
                          </a:rPr>
                          <m:t>,</m:t>
                        </m:r>
                        <m:r>
                          <a:rPr lang="en-US" sz="1600" b="0" i="1" smtClean="0">
                            <a:latin typeface="Cambria Math"/>
                            <a:cs typeface="Times New Roman" pitchFamily="18" charset="0"/>
                          </a:rPr>
                          <m:t>𝐼𝐼</m:t>
                        </m:r>
                        <m:r>
                          <a:rPr lang="en-US" sz="1600" b="0" i="1" smtClean="0">
                            <a:latin typeface="Cambria Math"/>
                            <a:cs typeface="Times New Roman" pitchFamily="18" charset="0"/>
                          </a:rPr>
                          <m:t>,</m:t>
                        </m:r>
                        <m:r>
                          <a:rPr lang="en-US" sz="1600" b="0" i="1" smtClean="0">
                            <a:latin typeface="Cambria Math"/>
                            <a:cs typeface="Times New Roman" pitchFamily="18" charset="0"/>
                          </a:rPr>
                          <m:t>𝐼𝐼𝐼</m:t>
                        </m:r>
                      </m:e>
                    </m:d>
                  </m:oMath>
                </a14:m>
                <a:r>
                  <a:rPr lang="en-US" sz="1600" dirty="0" smtClean="0">
                    <a:latin typeface="Times New Roman" pitchFamily="18" charset="0"/>
                    <a:cs typeface="Times New Roman" pitchFamily="18" charset="0"/>
                  </a:rPr>
                  <a:t>.</a:t>
                </a:r>
              </a:p>
              <a:p>
                <a:pPr marL="0" indent="0" algn="just">
                  <a:buSzPct val="70000"/>
                </a:pPr>
                <a:endParaRPr lang="en-US" sz="1600" dirty="0">
                  <a:latin typeface="Times New Roman" pitchFamily="18" charset="0"/>
                  <a:cs typeface="Times New Roman" pitchFamily="18" charset="0"/>
                </a:endParaRPr>
              </a:p>
              <a:p>
                <a:pPr algn="just">
                  <a:buSzPct val="70000"/>
                  <a:buFontTx/>
                  <a:buBlip>
                    <a:blip r:embed="rId3"/>
                  </a:buBlip>
                </a:pPr>
                <a:r>
                  <a:rPr lang="en-US" sz="1600" dirty="0" smtClean="0">
                    <a:latin typeface="Times New Roman" pitchFamily="18" charset="0"/>
                    <a:cs typeface="Times New Roman" pitchFamily="18" charset="0"/>
                  </a:rPr>
                  <a:t>Finally, the spin-orbit coupling term can be expressed as </a:t>
                </a:r>
              </a:p>
              <a:p>
                <a:pPr marL="0" indent="0" algn="just">
                  <a:buSzPct val="70000"/>
                </a:pPr>
                <a:r>
                  <a:rPr lang="en-US" sz="1600" dirty="0" smtClean="0">
                    <a:cs typeface="Times New Roman" pitchFamily="18" charset="0"/>
                  </a:rPr>
                  <a:t>		</a:t>
                </a:r>
              </a:p>
              <a:p>
                <a:pPr marL="0" indent="0" algn="just">
                  <a:buSzPct val="70000"/>
                </a:pPr>
                <a:r>
                  <a:rPr lang="en-US" sz="1600" dirty="0">
                    <a:cs typeface="Times New Roman" pitchFamily="18" charset="0"/>
                  </a:rPr>
                  <a:t>	</a:t>
                </a:r>
                <a:r>
                  <a:rPr lang="en-US" sz="1600" dirty="0" smtClean="0">
                    <a:cs typeface="Times New Roman" pitchFamily="18" charset="0"/>
                  </a:rPr>
                  <a:t>	</a:t>
                </a:r>
                <a14:m>
                  <m:oMath xmlns:m="http://schemas.openxmlformats.org/officeDocument/2006/math">
                    <m:f>
                      <m:fPr>
                        <m:ctrlPr>
                          <a:rPr lang="en-US" sz="1800" i="1">
                            <a:latin typeface="Cambria Math"/>
                            <a:cs typeface="Times New Roman" pitchFamily="18" charset="0"/>
                          </a:rPr>
                        </m:ctrlPr>
                      </m:fPr>
                      <m:num>
                        <m:r>
                          <a:rPr lang="en-US" sz="1800" i="1">
                            <a:latin typeface="Cambria Math"/>
                            <a:ea typeface="Cambria Math"/>
                            <a:cs typeface="Times New Roman" pitchFamily="18" charset="0"/>
                          </a:rPr>
                          <m:t>𝜕</m:t>
                        </m:r>
                        <m:acc>
                          <m:accPr>
                            <m:chr m:val="̂"/>
                            <m:ctrlPr>
                              <a:rPr lang="en-US" sz="1800" i="1">
                                <a:latin typeface="Cambria Math"/>
                                <a:ea typeface="Cambria Math"/>
                                <a:cs typeface="Times New Roman" pitchFamily="18" charset="0"/>
                              </a:rPr>
                            </m:ctrlPr>
                          </m:accPr>
                          <m:e>
                            <m:r>
                              <a:rPr lang="en-US" sz="1800" i="1">
                                <a:latin typeface="Cambria Math"/>
                                <a:ea typeface="Cambria Math"/>
                                <a:cs typeface="Times New Roman" pitchFamily="18" charset="0"/>
                              </a:rPr>
                              <m:t>𝑛</m:t>
                            </m:r>
                          </m:e>
                        </m:acc>
                      </m:num>
                      <m:den>
                        <m:r>
                          <a:rPr lang="en-US" sz="1800" i="1">
                            <a:latin typeface="Cambria Math"/>
                            <a:ea typeface="Cambria Math"/>
                            <a:cs typeface="Times New Roman" pitchFamily="18" charset="0"/>
                          </a:rPr>
                          <m:t>𝜕𝛿</m:t>
                        </m:r>
                      </m:den>
                    </m:f>
                    <m:r>
                      <a:rPr lang="en-US" sz="1800" i="1">
                        <a:latin typeface="Cambria Math"/>
                        <a:ea typeface="Cambria Math"/>
                        <a:cs typeface="Times New Roman" pitchFamily="18" charset="0"/>
                      </a:rPr>
                      <m:t>≡</m:t>
                    </m:r>
                    <m:r>
                      <a:rPr lang="en-US" sz="1800" i="1">
                        <a:latin typeface="Cambria Math"/>
                        <a:ea typeface="Cambria Math"/>
                        <a:cs typeface="Times New Roman" pitchFamily="18" charset="0"/>
                      </a:rPr>
                      <m:t>𝑖</m:t>
                    </m:r>
                    <m:r>
                      <a:rPr lang="en-US" sz="1800" i="1">
                        <a:latin typeface="Cambria Math"/>
                        <a:ea typeface="Cambria Math"/>
                        <a:cs typeface="Times New Roman" pitchFamily="18" charset="0"/>
                      </a:rPr>
                      <m:t> </m:t>
                    </m:r>
                    <m:nary>
                      <m:naryPr>
                        <m:chr m:val="∑"/>
                        <m:supHide m:val="on"/>
                        <m:ctrlPr>
                          <a:rPr lang="en-US" sz="1800" i="1">
                            <a:latin typeface="Cambria Math"/>
                            <a:ea typeface="Cambria Math"/>
                            <a:cs typeface="Times New Roman" pitchFamily="18" charset="0"/>
                          </a:rPr>
                        </m:ctrlPr>
                      </m:naryPr>
                      <m:sub>
                        <m:r>
                          <m:rPr>
                            <m:brk m:alnAt="7"/>
                          </m:rPr>
                          <a:rPr lang="en-US" sz="1800" i="1">
                            <a:latin typeface="Cambria Math"/>
                            <a:ea typeface="Cambria Math"/>
                            <a:cs typeface="Times New Roman" pitchFamily="18" charset="0"/>
                          </a:rPr>
                          <m:t>𝑘</m:t>
                        </m:r>
                        <m:r>
                          <a:rPr lang="en-US" sz="1800" i="1">
                            <a:latin typeface="Cambria Math"/>
                            <a:ea typeface="Cambria Math"/>
                            <a:cs typeface="Times New Roman" pitchFamily="18" charset="0"/>
                          </a:rPr>
                          <m:t>=</m:t>
                        </m:r>
                        <m:r>
                          <a:rPr lang="en-US" sz="1800" i="1">
                            <a:latin typeface="Cambria Math"/>
                            <a:ea typeface="Cambria Math"/>
                            <a:cs typeface="Times New Roman" pitchFamily="18" charset="0"/>
                          </a:rPr>
                          <m:t>𝐼</m:t>
                        </m:r>
                        <m:r>
                          <a:rPr lang="en-US" sz="1800" i="1">
                            <a:latin typeface="Cambria Math"/>
                            <a:ea typeface="Cambria Math"/>
                            <a:cs typeface="Times New Roman" pitchFamily="18" charset="0"/>
                          </a:rPr>
                          <m:t>,</m:t>
                        </m:r>
                        <m:r>
                          <a:rPr lang="en-US" sz="1800" i="1">
                            <a:latin typeface="Cambria Math"/>
                            <a:ea typeface="Cambria Math"/>
                            <a:cs typeface="Times New Roman" pitchFamily="18" charset="0"/>
                          </a:rPr>
                          <m:t>𝐼𝐼</m:t>
                        </m:r>
                        <m:r>
                          <a:rPr lang="en-US" sz="1800" i="1">
                            <a:latin typeface="Cambria Math"/>
                            <a:ea typeface="Cambria Math"/>
                            <a:cs typeface="Times New Roman" pitchFamily="18" charset="0"/>
                          </a:rPr>
                          <m:t>,</m:t>
                        </m:r>
                        <m:r>
                          <a:rPr lang="en-US" sz="1800" i="1">
                            <a:latin typeface="Cambria Math"/>
                            <a:ea typeface="Cambria Math"/>
                            <a:cs typeface="Times New Roman" pitchFamily="18" charset="0"/>
                          </a:rPr>
                          <m:t>𝐼𝐼𝐼</m:t>
                        </m:r>
                      </m:sub>
                      <m:sup/>
                      <m:e>
                        <m:d>
                          <m:dPr>
                            <m:begChr m:val="{"/>
                            <m:endChr m:val="}"/>
                            <m:ctrlPr>
                              <a:rPr lang="en-US" sz="1800" i="1">
                                <a:latin typeface="Cambria Math"/>
                                <a:ea typeface="Cambria Math"/>
                                <a:cs typeface="Times New Roman" pitchFamily="18" charset="0"/>
                              </a:rPr>
                            </m:ctrlPr>
                          </m:dPr>
                          <m:e>
                            <m:sSup>
                              <m:sSupPr>
                                <m:ctrlPr>
                                  <a:rPr lang="en-US" sz="1800" i="1">
                                    <a:latin typeface="Cambria Math"/>
                                    <a:ea typeface="Cambria Math"/>
                                    <a:cs typeface="Times New Roman" pitchFamily="18" charset="0"/>
                                  </a:rPr>
                                </m:ctrlPr>
                              </m:sSupPr>
                              <m:e>
                                <m:sSub>
                                  <m:sSubPr>
                                    <m:ctrlPr>
                                      <a:rPr lang="en-US" sz="1800" i="1">
                                        <a:latin typeface="Cambria Math"/>
                                        <a:ea typeface="Cambria Math"/>
                                        <a:cs typeface="Times New Roman" pitchFamily="18" charset="0"/>
                                      </a:rPr>
                                    </m:ctrlPr>
                                  </m:sSubPr>
                                  <m:e>
                                    <m:r>
                                      <a:rPr lang="en-US" sz="1800" i="1">
                                        <a:latin typeface="Cambria Math"/>
                                        <a:ea typeface="Cambria Math"/>
                                        <a:cs typeface="Times New Roman" pitchFamily="18" charset="0"/>
                                      </a:rPr>
                                      <m:t>𝑣</m:t>
                                    </m:r>
                                  </m:e>
                                  <m:sub>
                                    <m:r>
                                      <a:rPr lang="en-US" sz="1800" i="1">
                                        <a:latin typeface="Cambria Math"/>
                                        <a:ea typeface="Cambria Math"/>
                                        <a:cs typeface="Times New Roman" pitchFamily="18" charset="0"/>
                                      </a:rPr>
                                      <m:t>𝑘</m:t>
                                    </m:r>
                                    <m:r>
                                      <a:rPr lang="en-US" sz="1800" i="1">
                                        <a:latin typeface="Cambria Math"/>
                                        <a:ea typeface="Cambria Math"/>
                                        <a:cs typeface="Times New Roman" pitchFamily="18" charset="0"/>
                                      </a:rPr>
                                      <m:t>5</m:t>
                                    </m:r>
                                  </m:sub>
                                </m:sSub>
                              </m:e>
                              <m:sup>
                                <m:r>
                                  <a:rPr lang="en-US" sz="1800" i="1">
                                    <a:latin typeface="Cambria Math"/>
                                    <a:ea typeface="Cambria Math"/>
                                    <a:cs typeface="Times New Roman" pitchFamily="18" charset="0"/>
                                  </a:rPr>
                                  <m:t>∗</m:t>
                                </m:r>
                              </m:sup>
                            </m:sSup>
                            <m:sSub>
                              <m:sSubPr>
                                <m:ctrlPr>
                                  <a:rPr lang="en-US" sz="1800" i="1">
                                    <a:latin typeface="Cambria Math"/>
                                    <a:ea typeface="Cambria Math"/>
                                    <a:cs typeface="Times New Roman" pitchFamily="18" charset="0"/>
                                  </a:rPr>
                                </m:ctrlPr>
                              </m:sSubPr>
                              <m:e>
                                <m:acc>
                                  <m:accPr>
                                    <m:chr m:val="⃑"/>
                                    <m:ctrlPr>
                                      <a:rPr lang="en-US" sz="1800" i="1">
                                        <a:latin typeface="Cambria Math"/>
                                        <a:ea typeface="Cambria Math"/>
                                        <a:cs typeface="Times New Roman" pitchFamily="18" charset="0"/>
                                      </a:rPr>
                                    </m:ctrlPr>
                                  </m:accPr>
                                  <m:e>
                                    <m:r>
                                      <a:rPr lang="en-US" sz="1800" i="1">
                                        <a:latin typeface="Cambria Math"/>
                                        <a:ea typeface="Cambria Math"/>
                                        <a:cs typeface="Times New Roman" pitchFamily="18" charset="0"/>
                                      </a:rPr>
                                      <m:t>𝑤</m:t>
                                    </m:r>
                                  </m:e>
                                </m:acc>
                              </m:e>
                              <m:sub>
                                <m:r>
                                  <a:rPr lang="en-US" sz="1800" i="1">
                                    <a:latin typeface="Cambria Math"/>
                                    <a:ea typeface="Cambria Math"/>
                                    <a:cs typeface="Times New Roman" pitchFamily="18" charset="0"/>
                                  </a:rPr>
                                  <m:t>𝑘</m:t>
                                </m:r>
                              </m:sub>
                            </m:sSub>
                            <m:r>
                              <a:rPr lang="en-US" sz="1800" i="1">
                                <a:latin typeface="Cambria Math"/>
                                <a:ea typeface="Cambria Math"/>
                                <a:cs typeface="Times New Roman" pitchFamily="18" charset="0"/>
                              </a:rPr>
                              <m:t>−</m:t>
                            </m:r>
                            <m:sSub>
                              <m:sSubPr>
                                <m:ctrlPr>
                                  <a:rPr lang="en-US" sz="1800" i="1">
                                    <a:latin typeface="Cambria Math"/>
                                    <a:ea typeface="Cambria Math"/>
                                    <a:cs typeface="Times New Roman" pitchFamily="18" charset="0"/>
                                  </a:rPr>
                                </m:ctrlPr>
                              </m:sSubPr>
                              <m:e>
                                <m:r>
                                  <a:rPr lang="en-US" sz="1800" i="1">
                                    <a:latin typeface="Cambria Math"/>
                                    <a:ea typeface="Cambria Math"/>
                                    <a:cs typeface="Times New Roman" pitchFamily="18" charset="0"/>
                                  </a:rPr>
                                  <m:t>𝑣</m:t>
                                </m:r>
                              </m:e>
                              <m:sub>
                                <m:r>
                                  <a:rPr lang="en-US" sz="1800" i="1">
                                    <a:latin typeface="Cambria Math"/>
                                    <a:ea typeface="Cambria Math"/>
                                    <a:cs typeface="Times New Roman" pitchFamily="18" charset="0"/>
                                  </a:rPr>
                                  <m:t>𝑘</m:t>
                                </m:r>
                                <m:r>
                                  <a:rPr lang="en-US" sz="1800" i="1">
                                    <a:latin typeface="Cambria Math"/>
                                    <a:ea typeface="Cambria Math"/>
                                    <a:cs typeface="Times New Roman" pitchFamily="18" charset="0"/>
                                  </a:rPr>
                                  <m:t>5</m:t>
                                </m:r>
                              </m:sub>
                            </m:sSub>
                            <m:sSup>
                              <m:sSupPr>
                                <m:ctrlPr>
                                  <a:rPr lang="en-US" sz="1800" i="1">
                                    <a:latin typeface="Cambria Math"/>
                                    <a:ea typeface="Cambria Math"/>
                                    <a:cs typeface="Times New Roman" pitchFamily="18" charset="0"/>
                                  </a:rPr>
                                </m:ctrlPr>
                              </m:sSupPr>
                              <m:e>
                                <m:sSub>
                                  <m:sSubPr>
                                    <m:ctrlPr>
                                      <a:rPr lang="en-US" sz="1800" i="1">
                                        <a:latin typeface="Cambria Math"/>
                                        <a:ea typeface="Cambria Math"/>
                                        <a:cs typeface="Times New Roman" pitchFamily="18" charset="0"/>
                                      </a:rPr>
                                    </m:ctrlPr>
                                  </m:sSubPr>
                                  <m:e>
                                    <m:acc>
                                      <m:accPr>
                                        <m:chr m:val="⃑"/>
                                        <m:ctrlPr>
                                          <a:rPr lang="en-US" sz="1800" i="1">
                                            <a:latin typeface="Cambria Math"/>
                                            <a:ea typeface="Cambria Math"/>
                                            <a:cs typeface="Times New Roman" pitchFamily="18" charset="0"/>
                                          </a:rPr>
                                        </m:ctrlPr>
                                      </m:accPr>
                                      <m:e>
                                        <m:r>
                                          <a:rPr lang="en-US" sz="1800" i="1">
                                            <a:latin typeface="Cambria Math"/>
                                            <a:ea typeface="Cambria Math"/>
                                            <a:cs typeface="Times New Roman" pitchFamily="18" charset="0"/>
                                          </a:rPr>
                                          <m:t>𝑤</m:t>
                                        </m:r>
                                      </m:e>
                                    </m:acc>
                                  </m:e>
                                  <m:sub>
                                    <m:r>
                                      <a:rPr lang="en-US" sz="1800" i="1">
                                        <a:latin typeface="Cambria Math"/>
                                        <a:ea typeface="Cambria Math"/>
                                        <a:cs typeface="Times New Roman" pitchFamily="18" charset="0"/>
                                      </a:rPr>
                                      <m:t>𝑘</m:t>
                                    </m:r>
                                  </m:sub>
                                </m:sSub>
                              </m:e>
                              <m:sup>
                                <m:r>
                                  <a:rPr lang="en-US" sz="1800" i="1">
                                    <a:latin typeface="Cambria Math"/>
                                    <a:ea typeface="Cambria Math"/>
                                    <a:cs typeface="Times New Roman" pitchFamily="18" charset="0"/>
                                  </a:rPr>
                                  <m:t>∗</m:t>
                                </m:r>
                              </m:sup>
                            </m:sSup>
                          </m:e>
                        </m:d>
                      </m:e>
                    </m:nary>
                    <m:r>
                      <a:rPr lang="en-US" sz="1800" i="1">
                        <a:latin typeface="Cambria Math"/>
                        <a:ea typeface="Cambria Math"/>
                        <a:cs typeface="Times New Roman" pitchFamily="18" charset="0"/>
                      </a:rPr>
                      <m:t>=−2</m:t>
                    </m:r>
                    <m:r>
                      <a:rPr lang="en-US" sz="1800">
                        <a:latin typeface="Cambria Math"/>
                        <a:ea typeface="Cambria Math"/>
                        <a:cs typeface="Times New Roman" pitchFamily="18" charset="0"/>
                      </a:rPr>
                      <m:t> </m:t>
                    </m:r>
                    <m:r>
                      <m:rPr>
                        <m:sty m:val="p"/>
                      </m:rPr>
                      <a:rPr lang="en-US" sz="1800">
                        <a:latin typeface="Cambria Math"/>
                        <a:ea typeface="Cambria Math"/>
                        <a:cs typeface="Times New Roman" pitchFamily="18" charset="0"/>
                      </a:rPr>
                      <m:t>Im</m:t>
                    </m:r>
                    <m:nary>
                      <m:naryPr>
                        <m:chr m:val="∑"/>
                        <m:supHide m:val="on"/>
                        <m:ctrlPr>
                          <a:rPr lang="en-US" sz="1800" i="1">
                            <a:latin typeface="Cambria Math"/>
                            <a:ea typeface="Cambria Math"/>
                            <a:cs typeface="Times New Roman" pitchFamily="18" charset="0"/>
                          </a:rPr>
                        </m:ctrlPr>
                      </m:naryPr>
                      <m:sub>
                        <m:r>
                          <m:rPr>
                            <m:brk m:alnAt="7"/>
                          </m:rPr>
                          <a:rPr lang="en-US" sz="1800" i="1">
                            <a:latin typeface="Cambria Math"/>
                            <a:ea typeface="Cambria Math"/>
                            <a:cs typeface="Times New Roman" pitchFamily="18" charset="0"/>
                          </a:rPr>
                          <m:t>𝑘</m:t>
                        </m:r>
                        <m:r>
                          <a:rPr lang="en-US" sz="1800" i="1">
                            <a:latin typeface="Cambria Math"/>
                            <a:ea typeface="Cambria Math"/>
                            <a:cs typeface="Times New Roman" pitchFamily="18" charset="0"/>
                          </a:rPr>
                          <m:t>=</m:t>
                        </m:r>
                        <m:r>
                          <a:rPr lang="en-US" sz="1800" i="1">
                            <a:latin typeface="Cambria Math"/>
                            <a:ea typeface="Cambria Math"/>
                            <a:cs typeface="Times New Roman" pitchFamily="18" charset="0"/>
                          </a:rPr>
                          <m:t>𝐼</m:t>
                        </m:r>
                        <m:r>
                          <a:rPr lang="en-US" sz="1800" i="1">
                            <a:latin typeface="Cambria Math"/>
                            <a:ea typeface="Cambria Math"/>
                            <a:cs typeface="Times New Roman" pitchFamily="18" charset="0"/>
                          </a:rPr>
                          <m:t>,</m:t>
                        </m:r>
                        <m:r>
                          <a:rPr lang="en-US" sz="1800" i="1">
                            <a:latin typeface="Cambria Math"/>
                            <a:ea typeface="Cambria Math"/>
                            <a:cs typeface="Times New Roman" pitchFamily="18" charset="0"/>
                          </a:rPr>
                          <m:t>𝐼𝐼</m:t>
                        </m:r>
                        <m:r>
                          <a:rPr lang="en-US" sz="1800" i="1">
                            <a:latin typeface="Cambria Math"/>
                            <a:ea typeface="Cambria Math"/>
                            <a:cs typeface="Times New Roman" pitchFamily="18" charset="0"/>
                          </a:rPr>
                          <m:t>,</m:t>
                        </m:r>
                        <m:r>
                          <a:rPr lang="en-US" sz="1800" i="1">
                            <a:latin typeface="Cambria Math"/>
                            <a:ea typeface="Cambria Math"/>
                            <a:cs typeface="Times New Roman" pitchFamily="18" charset="0"/>
                          </a:rPr>
                          <m:t>𝐼𝐼𝐼</m:t>
                        </m:r>
                      </m:sub>
                      <m:sup/>
                      <m:e>
                        <m:sSup>
                          <m:sSupPr>
                            <m:ctrlPr>
                              <a:rPr lang="en-US" sz="1800" i="1">
                                <a:latin typeface="Cambria Math"/>
                                <a:ea typeface="Cambria Math"/>
                                <a:cs typeface="Times New Roman" pitchFamily="18" charset="0"/>
                              </a:rPr>
                            </m:ctrlPr>
                          </m:sSupPr>
                          <m:e>
                            <m:sSub>
                              <m:sSubPr>
                                <m:ctrlPr>
                                  <a:rPr lang="en-US" sz="1800" i="1">
                                    <a:latin typeface="Cambria Math"/>
                                    <a:ea typeface="Cambria Math"/>
                                    <a:cs typeface="Times New Roman" pitchFamily="18" charset="0"/>
                                  </a:rPr>
                                </m:ctrlPr>
                              </m:sSubPr>
                              <m:e>
                                <m:r>
                                  <a:rPr lang="en-US" sz="1800" i="1">
                                    <a:latin typeface="Cambria Math"/>
                                    <a:ea typeface="Cambria Math"/>
                                    <a:cs typeface="Times New Roman" pitchFamily="18" charset="0"/>
                                  </a:rPr>
                                  <m:t>𝑣</m:t>
                                </m:r>
                              </m:e>
                              <m:sub>
                                <m:r>
                                  <a:rPr lang="en-US" sz="1800" i="1">
                                    <a:latin typeface="Cambria Math"/>
                                    <a:ea typeface="Cambria Math"/>
                                    <a:cs typeface="Times New Roman" pitchFamily="18" charset="0"/>
                                  </a:rPr>
                                  <m:t>𝑘</m:t>
                                </m:r>
                                <m:r>
                                  <a:rPr lang="en-US" sz="1800" i="1">
                                    <a:latin typeface="Cambria Math"/>
                                    <a:ea typeface="Cambria Math"/>
                                    <a:cs typeface="Times New Roman" pitchFamily="18" charset="0"/>
                                  </a:rPr>
                                  <m:t>5</m:t>
                                </m:r>
                              </m:sub>
                            </m:sSub>
                          </m:e>
                          <m:sup>
                            <m:r>
                              <a:rPr lang="en-US" sz="1800" i="1">
                                <a:latin typeface="Cambria Math"/>
                                <a:ea typeface="Cambria Math"/>
                                <a:cs typeface="Times New Roman" pitchFamily="18" charset="0"/>
                              </a:rPr>
                              <m:t>∗</m:t>
                            </m:r>
                          </m:sup>
                        </m:sSup>
                        <m:sSub>
                          <m:sSubPr>
                            <m:ctrlPr>
                              <a:rPr lang="en-US" sz="1800" i="1">
                                <a:latin typeface="Cambria Math"/>
                                <a:ea typeface="Cambria Math"/>
                                <a:cs typeface="Times New Roman" pitchFamily="18" charset="0"/>
                              </a:rPr>
                            </m:ctrlPr>
                          </m:sSubPr>
                          <m:e>
                            <m:acc>
                              <m:accPr>
                                <m:chr m:val="⃑"/>
                                <m:ctrlPr>
                                  <a:rPr lang="en-US" sz="1800" i="1">
                                    <a:latin typeface="Cambria Math"/>
                                    <a:ea typeface="Cambria Math"/>
                                    <a:cs typeface="Times New Roman" pitchFamily="18" charset="0"/>
                                  </a:rPr>
                                </m:ctrlPr>
                              </m:accPr>
                              <m:e>
                                <m:r>
                                  <a:rPr lang="en-US" sz="1800" i="1">
                                    <a:latin typeface="Cambria Math"/>
                                    <a:ea typeface="Cambria Math"/>
                                    <a:cs typeface="Times New Roman" pitchFamily="18" charset="0"/>
                                  </a:rPr>
                                  <m:t>𝑤</m:t>
                                </m:r>
                              </m:e>
                            </m:acc>
                          </m:e>
                          <m:sub>
                            <m:r>
                              <a:rPr lang="en-US" sz="1800" i="1">
                                <a:latin typeface="Cambria Math"/>
                                <a:ea typeface="Cambria Math"/>
                                <a:cs typeface="Times New Roman" pitchFamily="18" charset="0"/>
                              </a:rPr>
                              <m:t>𝑘</m:t>
                            </m:r>
                          </m:sub>
                        </m:sSub>
                      </m:e>
                    </m:nary>
                  </m:oMath>
                </a14:m>
                <a:endParaRPr lang="en-US" sz="1800" dirty="0">
                  <a:latin typeface="Times New Roman" pitchFamily="18" charset="0"/>
                  <a:cs typeface="Times New Roman" pitchFamily="18" charset="0"/>
                </a:endParaRPr>
              </a:p>
              <a:p>
                <a:pPr marL="0" indent="0" algn="just">
                  <a:buSzPct val="70000"/>
                </a:pPr>
                <a:endParaRPr lang="en-US" sz="1800" dirty="0">
                  <a:latin typeface="Times New Roman" pitchFamily="18" charset="0"/>
                  <a:cs typeface="Times New Roman" pitchFamily="18" charset="0"/>
                </a:endParaRPr>
              </a:p>
              <a:p>
                <a:pPr marL="0" indent="0">
                  <a:buSzPct val="70000"/>
                </a:pPr>
                <a:r>
                  <a:rPr lang="en-US" sz="1800" dirty="0">
                    <a:latin typeface="Times New Roman" pitchFamily="18" charset="0"/>
                    <a:cs typeface="Times New Roman" pitchFamily="18" charset="0"/>
                  </a:rPr>
                  <a:t>		</a:t>
                </a:r>
                <a14:m>
                  <m:oMath xmlns:m="http://schemas.openxmlformats.org/officeDocument/2006/math">
                    <m:sSup>
                      <m:sSupPr>
                        <m:ctrlPr>
                          <a:rPr lang="en-US" sz="1800" i="1">
                            <a:latin typeface="Cambria Math"/>
                            <a:cs typeface="Times New Roman" pitchFamily="18" charset="0"/>
                          </a:rPr>
                        </m:ctrlPr>
                      </m:sSupPr>
                      <m:e>
                        <m:r>
                          <a:rPr lang="en-US" sz="1800" i="1">
                            <a:latin typeface="Cambria Math"/>
                            <a:cs typeface="Times New Roman" pitchFamily="18" charset="0"/>
                          </a:rPr>
                          <m:t>(</m:t>
                        </m:r>
                        <m:f>
                          <m:fPr>
                            <m:ctrlPr>
                              <a:rPr lang="en-US" sz="1800" i="1">
                                <a:latin typeface="Cambria Math"/>
                                <a:cs typeface="Times New Roman" pitchFamily="18" charset="0"/>
                              </a:rPr>
                            </m:ctrlPr>
                          </m:fPr>
                          <m:num>
                            <m:r>
                              <a:rPr lang="en-US" sz="1800" i="1">
                                <a:latin typeface="Cambria Math"/>
                                <a:ea typeface="Cambria Math"/>
                                <a:cs typeface="Times New Roman" pitchFamily="18" charset="0"/>
                              </a:rPr>
                              <m:t>𝜕</m:t>
                            </m:r>
                            <m:acc>
                              <m:accPr>
                                <m:chr m:val="̂"/>
                                <m:ctrlPr>
                                  <a:rPr lang="en-US" sz="1800" i="1">
                                    <a:latin typeface="Cambria Math"/>
                                    <a:ea typeface="Cambria Math"/>
                                    <a:cs typeface="Times New Roman" pitchFamily="18" charset="0"/>
                                  </a:rPr>
                                </m:ctrlPr>
                              </m:accPr>
                              <m:e>
                                <m:r>
                                  <a:rPr lang="en-US" sz="1800" i="1">
                                    <a:latin typeface="Cambria Math"/>
                                    <a:ea typeface="Cambria Math"/>
                                    <a:cs typeface="Times New Roman" pitchFamily="18" charset="0"/>
                                  </a:rPr>
                                  <m:t>𝑛</m:t>
                                </m:r>
                              </m:e>
                            </m:acc>
                          </m:num>
                          <m:den>
                            <m:r>
                              <a:rPr lang="en-US" sz="1800" i="1">
                                <a:latin typeface="Cambria Math"/>
                                <a:ea typeface="Cambria Math"/>
                                <a:cs typeface="Times New Roman" pitchFamily="18" charset="0"/>
                              </a:rPr>
                              <m:t>𝜕𝛿</m:t>
                            </m:r>
                          </m:den>
                        </m:f>
                        <m:r>
                          <a:rPr lang="en-US" sz="1800" i="1">
                            <a:latin typeface="Cambria Math"/>
                            <a:cs typeface="Times New Roman" pitchFamily="18" charset="0"/>
                          </a:rPr>
                          <m:t>)</m:t>
                        </m:r>
                      </m:e>
                      <m:sup>
                        <m:r>
                          <a:rPr lang="en-US" sz="1800" i="1">
                            <a:latin typeface="Cambria Math"/>
                            <a:cs typeface="Times New Roman" pitchFamily="18" charset="0"/>
                          </a:rPr>
                          <m:t>2</m:t>
                        </m:r>
                      </m:sup>
                    </m:sSup>
                    <m:r>
                      <a:rPr lang="en-US" sz="1800" i="1">
                        <a:latin typeface="Cambria Math"/>
                        <a:cs typeface="Times New Roman" pitchFamily="18" charset="0"/>
                      </a:rPr>
                      <m:t>=4</m:t>
                    </m:r>
                    <m:nary>
                      <m:naryPr>
                        <m:chr m:val="∑"/>
                        <m:ctrlPr>
                          <a:rPr lang="en-US" sz="1800" i="1">
                            <a:latin typeface="Cambria Math"/>
                            <a:cs typeface="Times New Roman" pitchFamily="18" charset="0"/>
                          </a:rPr>
                        </m:ctrlPr>
                      </m:naryPr>
                      <m:sub>
                        <m:r>
                          <m:rPr>
                            <m:brk m:alnAt="23"/>
                          </m:rPr>
                          <a:rPr lang="en-US" sz="1800" i="1">
                            <a:latin typeface="Cambria Math"/>
                            <a:ea typeface="Cambria Math"/>
                            <a:cs typeface="Times New Roman" pitchFamily="18" charset="0"/>
                          </a:rPr>
                          <m:t>𝜇</m:t>
                        </m:r>
                        <m:r>
                          <a:rPr lang="en-US" sz="1800" i="1">
                            <a:latin typeface="Cambria Math"/>
                            <a:ea typeface="Cambria Math"/>
                            <a:cs typeface="Times New Roman" pitchFamily="18" charset="0"/>
                          </a:rPr>
                          <m:t>=1</m:t>
                        </m:r>
                      </m:sub>
                      <m:sup>
                        <m:r>
                          <a:rPr lang="en-US" sz="1800" i="1">
                            <a:latin typeface="Cambria Math"/>
                            <a:cs typeface="Times New Roman" pitchFamily="18" charset="0"/>
                          </a:rPr>
                          <m:t>2</m:t>
                        </m:r>
                      </m:sup>
                      <m:e>
                        <m:sSup>
                          <m:sSupPr>
                            <m:ctrlPr>
                              <a:rPr lang="en-US" sz="1800" i="1">
                                <a:latin typeface="Cambria Math"/>
                                <a:cs typeface="Times New Roman" pitchFamily="18" charset="0"/>
                              </a:rPr>
                            </m:ctrlPr>
                          </m:sSupPr>
                          <m:e>
                            <m:r>
                              <a:rPr lang="en-US" sz="1800" i="1">
                                <a:latin typeface="Cambria Math"/>
                                <a:cs typeface="Times New Roman" pitchFamily="18" charset="0"/>
                              </a:rPr>
                              <m:t>(</m:t>
                            </m:r>
                            <m:r>
                              <m:rPr>
                                <m:sty m:val="p"/>
                              </m:rPr>
                              <a:rPr lang="en-US" sz="1800">
                                <a:latin typeface="Cambria Math"/>
                                <a:ea typeface="Cambria Math"/>
                                <a:cs typeface="Times New Roman" pitchFamily="18" charset="0"/>
                              </a:rPr>
                              <m:t>Im</m:t>
                            </m:r>
                            <m:nary>
                              <m:naryPr>
                                <m:chr m:val="∑"/>
                                <m:supHide m:val="on"/>
                                <m:ctrlPr>
                                  <a:rPr lang="en-US" sz="1800" i="1">
                                    <a:latin typeface="Cambria Math"/>
                                    <a:ea typeface="Cambria Math"/>
                                    <a:cs typeface="Times New Roman" pitchFamily="18" charset="0"/>
                                  </a:rPr>
                                </m:ctrlPr>
                              </m:naryPr>
                              <m:sub>
                                <m:r>
                                  <m:rPr>
                                    <m:brk m:alnAt="7"/>
                                  </m:rPr>
                                  <a:rPr lang="en-US" sz="1800" i="1">
                                    <a:latin typeface="Cambria Math"/>
                                    <a:ea typeface="Cambria Math"/>
                                    <a:cs typeface="Times New Roman" pitchFamily="18" charset="0"/>
                                  </a:rPr>
                                  <m:t>𝑘</m:t>
                                </m:r>
                                <m:r>
                                  <a:rPr lang="en-US" sz="1800" i="1">
                                    <a:latin typeface="Cambria Math"/>
                                    <a:ea typeface="Cambria Math"/>
                                    <a:cs typeface="Times New Roman" pitchFamily="18" charset="0"/>
                                  </a:rPr>
                                  <m:t>=</m:t>
                                </m:r>
                                <m:r>
                                  <a:rPr lang="en-US" sz="1800" i="1">
                                    <a:latin typeface="Cambria Math"/>
                                    <a:ea typeface="Cambria Math"/>
                                    <a:cs typeface="Times New Roman" pitchFamily="18" charset="0"/>
                                  </a:rPr>
                                  <m:t>𝐼</m:t>
                                </m:r>
                                <m:r>
                                  <a:rPr lang="en-US" sz="1800" i="1">
                                    <a:latin typeface="Cambria Math"/>
                                    <a:ea typeface="Cambria Math"/>
                                    <a:cs typeface="Times New Roman" pitchFamily="18" charset="0"/>
                                  </a:rPr>
                                  <m:t>,</m:t>
                                </m:r>
                                <m:r>
                                  <a:rPr lang="en-US" sz="1800" i="1">
                                    <a:latin typeface="Cambria Math"/>
                                    <a:ea typeface="Cambria Math"/>
                                    <a:cs typeface="Times New Roman" pitchFamily="18" charset="0"/>
                                  </a:rPr>
                                  <m:t>𝐼𝐼</m:t>
                                </m:r>
                                <m:r>
                                  <a:rPr lang="en-US" sz="1800" i="1">
                                    <a:latin typeface="Cambria Math"/>
                                    <a:ea typeface="Cambria Math"/>
                                    <a:cs typeface="Times New Roman" pitchFamily="18" charset="0"/>
                                  </a:rPr>
                                  <m:t>,</m:t>
                                </m:r>
                                <m:r>
                                  <a:rPr lang="en-US" sz="1800" i="1">
                                    <a:latin typeface="Cambria Math"/>
                                    <a:ea typeface="Cambria Math"/>
                                    <a:cs typeface="Times New Roman" pitchFamily="18" charset="0"/>
                                  </a:rPr>
                                  <m:t>𝐼𝐼𝐼</m:t>
                                </m:r>
                              </m:sub>
                              <m:sup/>
                              <m:e>
                                <m:sSup>
                                  <m:sSupPr>
                                    <m:ctrlPr>
                                      <a:rPr lang="en-US" sz="1800" i="1">
                                        <a:latin typeface="Cambria Math"/>
                                        <a:ea typeface="Cambria Math"/>
                                        <a:cs typeface="Times New Roman" pitchFamily="18" charset="0"/>
                                      </a:rPr>
                                    </m:ctrlPr>
                                  </m:sSupPr>
                                  <m:e>
                                    <m:sSub>
                                      <m:sSubPr>
                                        <m:ctrlPr>
                                          <a:rPr lang="en-US" sz="1800" i="1">
                                            <a:latin typeface="Cambria Math"/>
                                            <a:ea typeface="Cambria Math"/>
                                            <a:cs typeface="Times New Roman" pitchFamily="18" charset="0"/>
                                          </a:rPr>
                                        </m:ctrlPr>
                                      </m:sSubPr>
                                      <m:e>
                                        <m:r>
                                          <a:rPr lang="en-US" sz="1800" i="1">
                                            <a:latin typeface="Cambria Math"/>
                                            <a:ea typeface="Cambria Math"/>
                                            <a:cs typeface="Times New Roman" pitchFamily="18" charset="0"/>
                                          </a:rPr>
                                          <m:t>𝑣</m:t>
                                        </m:r>
                                      </m:e>
                                      <m:sub>
                                        <m:r>
                                          <a:rPr lang="en-US" sz="1800" i="1">
                                            <a:latin typeface="Cambria Math"/>
                                            <a:ea typeface="Cambria Math"/>
                                            <a:cs typeface="Times New Roman" pitchFamily="18" charset="0"/>
                                          </a:rPr>
                                          <m:t>𝑘</m:t>
                                        </m:r>
                                        <m:r>
                                          <a:rPr lang="en-US" sz="1800" i="1">
                                            <a:latin typeface="Cambria Math"/>
                                            <a:ea typeface="Cambria Math"/>
                                            <a:cs typeface="Times New Roman" pitchFamily="18" charset="0"/>
                                          </a:rPr>
                                          <m:t>5</m:t>
                                        </m:r>
                                      </m:sub>
                                    </m:sSub>
                                  </m:e>
                                  <m:sup>
                                    <m:r>
                                      <a:rPr lang="en-US" sz="1800" i="1">
                                        <a:latin typeface="Cambria Math"/>
                                        <a:ea typeface="Cambria Math"/>
                                        <a:cs typeface="Times New Roman" pitchFamily="18" charset="0"/>
                                      </a:rPr>
                                      <m:t>∗</m:t>
                                    </m:r>
                                  </m:sup>
                                </m:sSup>
                                <m:sSub>
                                  <m:sSubPr>
                                    <m:ctrlPr>
                                      <a:rPr lang="en-US" sz="1800" i="1" smtClean="0">
                                        <a:latin typeface="Cambria Math"/>
                                        <a:ea typeface="Cambria Math"/>
                                        <a:cs typeface="Times New Roman" pitchFamily="18" charset="0"/>
                                      </a:rPr>
                                    </m:ctrlPr>
                                  </m:sSubPr>
                                  <m:e>
                                    <m:r>
                                      <a:rPr lang="en-US" sz="1800" b="0" i="1" smtClean="0">
                                        <a:latin typeface="Cambria Math"/>
                                        <a:ea typeface="Cambria Math"/>
                                        <a:cs typeface="Times New Roman" pitchFamily="18" charset="0"/>
                                      </a:rPr>
                                      <m:t>𝑤</m:t>
                                    </m:r>
                                  </m:e>
                                  <m:sub>
                                    <m:r>
                                      <a:rPr lang="en-US" sz="1800" b="0" i="1" smtClean="0">
                                        <a:latin typeface="Cambria Math"/>
                                        <a:ea typeface="Cambria Math"/>
                                        <a:cs typeface="Times New Roman" pitchFamily="18" charset="0"/>
                                      </a:rPr>
                                      <m:t>𝑘</m:t>
                                    </m:r>
                                    <m:r>
                                      <a:rPr lang="en-US" sz="1800" b="0" i="1" smtClean="0">
                                        <a:latin typeface="Cambria Math"/>
                                        <a:ea typeface="Cambria Math"/>
                                        <a:cs typeface="Times New Roman" pitchFamily="18" charset="0"/>
                                      </a:rPr>
                                      <m:t>𝜇</m:t>
                                    </m:r>
                                  </m:sub>
                                </m:sSub>
                              </m:e>
                            </m:nary>
                            <m:r>
                              <a:rPr lang="en-US" sz="1800" i="1">
                                <a:latin typeface="Cambria Math"/>
                                <a:cs typeface="Times New Roman" pitchFamily="18" charset="0"/>
                              </a:rPr>
                              <m:t>)</m:t>
                            </m:r>
                          </m:e>
                          <m:sup>
                            <m:r>
                              <a:rPr lang="en-US" sz="1800" i="1">
                                <a:latin typeface="Cambria Math"/>
                                <a:cs typeface="Times New Roman" pitchFamily="18" charset="0"/>
                              </a:rPr>
                              <m:t>2</m:t>
                            </m:r>
                          </m:sup>
                        </m:sSup>
                      </m:e>
                    </m:nary>
                  </m:oMath>
                </a14:m>
                <a:endParaRPr lang="en-US" sz="1800" dirty="0" smtClean="0">
                  <a:latin typeface="Times New Roman" pitchFamily="18" charset="0"/>
                  <a:cs typeface="Times New Roman" pitchFamily="18" charset="0"/>
                </a:endParaRPr>
              </a:p>
              <a:p>
                <a:pPr marL="0" indent="0" algn="just">
                  <a:buSzPct val="70000"/>
                </a:pPr>
                <a:endParaRPr lang="en-US" sz="1600" dirty="0" smtClean="0">
                  <a:latin typeface="Times New Roman" pitchFamily="18" charset="0"/>
                  <a:cs typeface="Times New Roman" pitchFamily="18" charset="0"/>
                </a:endParaRPr>
              </a:p>
              <a:p>
                <a:pPr algn="just">
                  <a:buSzPct val="70000"/>
                  <a:buFontTx/>
                  <a:buBlip>
                    <a:blip r:embed="rId3"/>
                  </a:buBlip>
                </a:pPr>
                <a:r>
                  <a:rPr lang="en-US" sz="1600" dirty="0" smtClean="0">
                    <a:latin typeface="Times New Roman" pitchFamily="18" charset="0"/>
                    <a:cs typeface="Times New Roman" pitchFamily="18" charset="0"/>
                  </a:rPr>
                  <a:t>This is the spin-orbit coupling function used in the code SLICK to calculate the equilibrium polarization and depolarization time.	</a:t>
                </a:r>
                <a:endParaRPr lang="en-US" sz="1800" dirty="0" smtClean="0">
                  <a:latin typeface="Times New Roman" pitchFamily="18" charset="0"/>
                  <a:cs typeface="Times New Roman" pitchFamily="18" charset="0"/>
                </a:endParaRPr>
              </a:p>
            </p:txBody>
          </p:sp>
        </mc:Choice>
        <mc:Fallback xmlns="">
          <p:sp>
            <p:nvSpPr>
              <p:cNvPr id="5" name="TextBox 1"/>
              <p:cNvSpPr txBox="1">
                <a:spLocks noRot="1" noChangeAspect="1" noMove="1" noResize="1" noEditPoints="1" noAdjustHandles="1" noChangeArrowheads="1" noChangeShapeType="1" noTextEdit="1"/>
              </p:cNvSpPr>
              <p:nvPr/>
            </p:nvSpPr>
            <p:spPr bwMode="auto">
              <a:xfrm>
                <a:off x="304800" y="838200"/>
                <a:ext cx="8610600" cy="5018553"/>
              </a:xfrm>
              <a:prstGeom prst="rect">
                <a:avLst/>
              </a:prstGeom>
              <a:blipFill rotWithShape="1">
                <a:blip r:embed="rId4"/>
                <a:stretch>
                  <a:fillRect t="-365" r="-283" b="-36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3" name="Rectangle 2"/>
          <p:cNvSpPr/>
          <p:nvPr/>
        </p:nvSpPr>
        <p:spPr bwMode="auto">
          <a:xfrm>
            <a:off x="1981200" y="4584402"/>
            <a:ext cx="4114800" cy="533400"/>
          </a:xfrm>
          <a:prstGeom prst="rect">
            <a:avLst/>
          </a:prstGeom>
          <a:noFill/>
          <a:ln w="222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Tree>
    <p:extLst>
      <p:ext uri="{BB962C8B-B14F-4D97-AF65-F5344CB8AC3E}">
        <p14:creationId xmlns:p14="http://schemas.microsoft.com/office/powerpoint/2010/main" val="12657269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Injection Time</a:t>
            </a:r>
            <a:endParaRPr lang="en-US" dirty="0"/>
          </a:p>
        </p:txBody>
      </p:sp>
      <p:sp>
        <p:nvSpPr>
          <p:cNvPr id="4" name="Slide Number Placeholder 3"/>
          <p:cNvSpPr>
            <a:spLocks noGrp="1"/>
          </p:cNvSpPr>
          <p:nvPr>
            <p:ph type="sldNum" sz="quarter" idx="10"/>
          </p:nvPr>
        </p:nvSpPr>
        <p:spPr/>
        <p:txBody>
          <a:bodyPr/>
          <a:lstStyle/>
          <a:p>
            <a:pPr>
              <a:defRPr/>
            </a:pPr>
            <a:fld id="{E05143E2-8B5C-420F-B773-4C0D976E94BC}" type="slidenum">
              <a:rPr lang="en-US" smtClean="0"/>
              <a:pPr>
                <a:defRPr/>
              </a:pPr>
              <a:t>22</a:t>
            </a:fld>
            <a:endParaRPr lang="en-US" dirty="0"/>
          </a:p>
        </p:txBody>
      </p:sp>
      <p:graphicFrame>
        <p:nvGraphicFramePr>
          <p:cNvPr id="7" name="Chart 6"/>
          <p:cNvGraphicFramePr>
            <a:graphicFrameLocks/>
          </p:cNvGraphicFramePr>
          <p:nvPr>
            <p:extLst>
              <p:ext uri="{D42A27DB-BD31-4B8C-83A1-F6EECF244321}">
                <p14:modId xmlns:p14="http://schemas.microsoft.com/office/powerpoint/2010/main" val="1621008911"/>
              </p:ext>
            </p:extLst>
          </p:nvPr>
        </p:nvGraphicFramePr>
        <p:xfrm>
          <a:off x="5029200" y="2590800"/>
          <a:ext cx="4181475" cy="34899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840697539"/>
              </p:ext>
            </p:extLst>
          </p:nvPr>
        </p:nvGraphicFramePr>
        <p:xfrm>
          <a:off x="5541963" y="1744663"/>
          <a:ext cx="3249612" cy="601662"/>
        </p:xfrm>
        <a:graphic>
          <a:graphicData uri="http://schemas.openxmlformats.org/presentationml/2006/ole">
            <mc:AlternateContent xmlns:mc="http://schemas.openxmlformats.org/markup-compatibility/2006">
              <mc:Choice xmlns:v="urn:schemas-microsoft-com:vml" Requires="v">
                <p:oleObj spid="_x0000_s12478" name="Equation" r:id="rId4" imgW="2400120" imgH="444240" progId="Equation.3">
                  <p:embed/>
                </p:oleObj>
              </mc:Choice>
              <mc:Fallback>
                <p:oleObj name="Equation" r:id="rId4" imgW="2400120" imgH="444240" progId="Equation.3">
                  <p:embed/>
                  <p:pic>
                    <p:nvPicPr>
                      <p:cNvPr id="0" name=""/>
                      <p:cNvPicPr>
                        <a:picLocks noChangeAspect="1" noChangeArrowheads="1"/>
                      </p:cNvPicPr>
                      <p:nvPr/>
                    </p:nvPicPr>
                    <p:blipFill>
                      <a:blip r:embed="rId5"/>
                      <a:srcRect/>
                      <a:stretch>
                        <a:fillRect/>
                      </a:stretch>
                    </p:blipFill>
                    <p:spPr bwMode="auto">
                      <a:xfrm>
                        <a:off x="5541963" y="1744663"/>
                        <a:ext cx="3249612"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Chart 8"/>
          <p:cNvGraphicFramePr/>
          <p:nvPr>
            <p:extLst>
              <p:ext uri="{D42A27DB-BD31-4B8C-83A1-F6EECF244321}">
                <p14:modId xmlns:p14="http://schemas.microsoft.com/office/powerpoint/2010/main" val="1797508721"/>
              </p:ext>
            </p:extLst>
          </p:nvPr>
        </p:nvGraphicFramePr>
        <p:xfrm>
          <a:off x="76200" y="2514600"/>
          <a:ext cx="4800600" cy="36576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95611247"/>
              </p:ext>
            </p:extLst>
          </p:nvPr>
        </p:nvGraphicFramePr>
        <p:xfrm>
          <a:off x="946150" y="1778000"/>
          <a:ext cx="2116138" cy="584200"/>
        </p:xfrm>
        <a:graphic>
          <a:graphicData uri="http://schemas.openxmlformats.org/presentationml/2006/ole">
            <mc:AlternateContent xmlns:mc="http://schemas.openxmlformats.org/markup-compatibility/2006">
              <mc:Choice xmlns:v="urn:schemas-microsoft-com:vml" Requires="v">
                <p:oleObj spid="_x0000_s12479" name="Equation" r:id="rId7" imgW="1562040" imgH="431640" progId="Equation.3">
                  <p:embed/>
                </p:oleObj>
              </mc:Choice>
              <mc:Fallback>
                <p:oleObj name="Equation" r:id="rId7" imgW="1562040" imgH="431640" progId="Equation.3">
                  <p:embed/>
                  <p:pic>
                    <p:nvPicPr>
                      <p:cNvPr id="0" name=""/>
                      <p:cNvPicPr>
                        <a:picLocks noChangeAspect="1" noChangeArrowheads="1"/>
                      </p:cNvPicPr>
                      <p:nvPr/>
                    </p:nvPicPr>
                    <p:blipFill>
                      <a:blip r:embed="rId8"/>
                      <a:srcRect/>
                      <a:stretch>
                        <a:fillRect/>
                      </a:stretch>
                    </p:blipFill>
                    <p:spPr bwMode="auto">
                      <a:xfrm>
                        <a:off x="946150" y="1778000"/>
                        <a:ext cx="21161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Content Placeholder 1"/>
          <p:cNvSpPr>
            <a:spLocks noGrp="1"/>
          </p:cNvSpPr>
          <p:nvPr>
            <p:ph idx="1"/>
          </p:nvPr>
        </p:nvSpPr>
        <p:spPr>
          <a:xfrm>
            <a:off x="457200" y="914400"/>
            <a:ext cx="3505200" cy="609600"/>
          </a:xfrm>
        </p:spPr>
        <p:txBody>
          <a:bodyPr/>
          <a:lstStyle/>
          <a:p>
            <a:pPr marL="0" indent="0">
              <a:buSzPct val="100000"/>
              <a:buNone/>
            </a:pPr>
            <a:r>
              <a:rPr lang="en-US" dirty="0" smtClean="0"/>
              <a:t>Initial injection time (to fill up the ring to the desired currents): </a:t>
            </a:r>
            <a:endParaRPr lang="en-US" dirty="0"/>
          </a:p>
          <a:p>
            <a:pPr marL="0" indent="0" algn="ctr">
              <a:buSzPct val="100000"/>
              <a:buNone/>
            </a:pPr>
            <a:r>
              <a:rPr lang="en-US" dirty="0" smtClean="0"/>
              <a:t>                                </a:t>
            </a:r>
          </a:p>
        </p:txBody>
      </p:sp>
      <p:sp>
        <p:nvSpPr>
          <p:cNvPr id="12" name="Content Placeholder 1"/>
          <p:cNvSpPr txBox="1">
            <a:spLocks/>
          </p:cNvSpPr>
          <p:nvPr/>
        </p:nvSpPr>
        <p:spPr bwMode="auto">
          <a:xfrm>
            <a:off x="5181600" y="904874"/>
            <a:ext cx="39624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50000"/>
              <a:buFontTx/>
              <a:buBlip>
                <a:blip r:embed="rId9"/>
              </a:buBlip>
              <a:defRPr>
                <a:solidFill>
                  <a:schemeClr val="tx1"/>
                </a:solidFill>
                <a:latin typeface="Arial" panose="020B0604020202020204" pitchFamily="34" charset="0"/>
                <a:ea typeface="MS PGothic" pitchFamily="34" charset="-128"/>
                <a:cs typeface="Arial" panose="020B0604020202020204" pitchFamily="34" charset="0"/>
              </a:defRPr>
            </a:lvl1pPr>
            <a:lvl2pPr marL="742950" indent="-28575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2pPr>
            <a:lvl3pPr marL="1143000" indent="-228600" algn="l" rtl="0" eaLnBrk="0" fontAlgn="base" hangingPunct="0">
              <a:spcBef>
                <a:spcPct val="20000"/>
              </a:spcBef>
              <a:spcAft>
                <a:spcPct val="0"/>
              </a:spcAft>
              <a:buClrTx/>
              <a:buChar char="•"/>
              <a:defRPr>
                <a:solidFill>
                  <a:schemeClr val="tx1"/>
                </a:solidFill>
                <a:latin typeface="Arial" panose="020B0604020202020204" pitchFamily="34" charset="0"/>
                <a:ea typeface="MS PGothic" pitchFamily="34" charset="-128"/>
                <a:cs typeface="Arial" panose="020B0604020202020204" pitchFamily="34" charset="0"/>
              </a:defRPr>
            </a:lvl3pPr>
            <a:lvl4pPr marL="16002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4pPr>
            <a:lvl5pPr marL="20574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pPr marL="0" indent="0">
              <a:buSzPct val="100000"/>
              <a:buFontTx/>
              <a:buNone/>
            </a:pPr>
            <a:r>
              <a:rPr lang="en-US" sz="1800" kern="0" dirty="0" smtClean="0"/>
              <a:t>Perform injection every 15.4 minutes. Continuous  injection time:                        </a:t>
            </a:r>
          </a:p>
        </p:txBody>
      </p:sp>
    </p:spTree>
    <p:extLst>
      <p:ext uri="{BB962C8B-B14F-4D97-AF65-F5344CB8AC3E}">
        <p14:creationId xmlns:p14="http://schemas.microsoft.com/office/powerpoint/2010/main" val="22637122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Orbit Diffusion</a:t>
            </a:r>
            <a:endParaRPr lang="en-US" dirty="0"/>
          </a:p>
        </p:txBody>
      </p:sp>
      <p:sp>
        <p:nvSpPr>
          <p:cNvPr id="4" name="Slide Number Placeholder 3"/>
          <p:cNvSpPr>
            <a:spLocks noGrp="1"/>
          </p:cNvSpPr>
          <p:nvPr>
            <p:ph type="sldNum" sz="quarter" idx="10"/>
          </p:nvPr>
        </p:nvSpPr>
        <p:spPr/>
        <p:txBody>
          <a:bodyPr/>
          <a:lstStyle/>
          <a:p>
            <a:pPr>
              <a:defRPr/>
            </a:pPr>
            <a:fld id="{E05143E2-8B5C-420F-B773-4C0D976E94BC}" type="slidenum">
              <a:rPr lang="en-US" smtClean="0"/>
              <a:pPr>
                <a:defRPr/>
              </a:pPr>
              <a:t>23</a:t>
            </a:fld>
            <a:endParaRPr lang="en-US" dirty="0"/>
          </a:p>
        </p:txBody>
      </p:sp>
      <p:sp>
        <p:nvSpPr>
          <p:cNvPr id="5" name="Content Placeholder 1"/>
          <p:cNvSpPr txBox="1">
            <a:spLocks/>
          </p:cNvSpPr>
          <p:nvPr/>
        </p:nvSpPr>
        <p:spPr bwMode="auto">
          <a:xfrm>
            <a:off x="76200" y="857251"/>
            <a:ext cx="4495800" cy="43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50000"/>
              <a:buFontTx/>
              <a:buBlip>
                <a:blip r:embed="rId2"/>
              </a:buBlip>
              <a:defRPr>
                <a:solidFill>
                  <a:schemeClr val="tx1"/>
                </a:solidFill>
                <a:latin typeface="Arial" panose="020B0604020202020204" pitchFamily="34" charset="0"/>
                <a:ea typeface="MS PGothic" pitchFamily="34" charset="-128"/>
                <a:cs typeface="Arial" panose="020B0604020202020204" pitchFamily="34" charset="0"/>
              </a:defRPr>
            </a:lvl1pPr>
            <a:lvl2pPr marL="742950" indent="-28575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2pPr>
            <a:lvl3pPr marL="1143000" indent="-228600" algn="l" rtl="0" eaLnBrk="0" fontAlgn="base" hangingPunct="0">
              <a:spcBef>
                <a:spcPct val="20000"/>
              </a:spcBef>
              <a:spcAft>
                <a:spcPct val="0"/>
              </a:spcAft>
              <a:buClrTx/>
              <a:buChar char="•"/>
              <a:defRPr>
                <a:solidFill>
                  <a:schemeClr val="tx1"/>
                </a:solidFill>
                <a:latin typeface="Arial" panose="020B0604020202020204" pitchFamily="34" charset="0"/>
                <a:ea typeface="MS PGothic" pitchFamily="34" charset="-128"/>
                <a:cs typeface="Arial" panose="020B0604020202020204" pitchFamily="34" charset="0"/>
              </a:defRPr>
            </a:lvl3pPr>
            <a:lvl4pPr marL="16002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4pPr>
            <a:lvl5pPr marL="20574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pPr>
              <a:buSzPct val="100000"/>
            </a:pPr>
            <a:r>
              <a:rPr lang="en-US" sz="1600" b="1" kern="0" dirty="0"/>
              <a:t>L</a:t>
            </a:r>
            <a:r>
              <a:rPr lang="en-US" sz="1600" b="1" kern="0" dirty="0" smtClean="0"/>
              <a:t>ongitudinal field spin tuning solenoid</a:t>
            </a:r>
            <a:endParaRPr lang="en-US" sz="1600" kern="0" dirty="0" smtClean="0"/>
          </a:p>
        </p:txBody>
      </p:sp>
      <p:sp>
        <p:nvSpPr>
          <p:cNvPr id="6" name="Content Placeholder 1"/>
          <p:cNvSpPr txBox="1">
            <a:spLocks/>
          </p:cNvSpPr>
          <p:nvPr/>
        </p:nvSpPr>
        <p:spPr bwMode="auto">
          <a:xfrm>
            <a:off x="4953000" y="838200"/>
            <a:ext cx="411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50000"/>
              <a:buFontTx/>
              <a:buBlip>
                <a:blip r:embed="rId2"/>
              </a:buBlip>
              <a:defRPr>
                <a:solidFill>
                  <a:schemeClr val="tx1"/>
                </a:solidFill>
                <a:latin typeface="Arial" panose="020B0604020202020204" pitchFamily="34" charset="0"/>
                <a:ea typeface="MS PGothic" pitchFamily="34" charset="-128"/>
                <a:cs typeface="Arial" panose="020B0604020202020204" pitchFamily="34" charset="0"/>
              </a:defRPr>
            </a:lvl1pPr>
            <a:lvl2pPr marL="742950" indent="-28575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2pPr>
            <a:lvl3pPr marL="1143000" indent="-228600" algn="l" rtl="0" eaLnBrk="0" fontAlgn="base" hangingPunct="0">
              <a:spcBef>
                <a:spcPct val="20000"/>
              </a:spcBef>
              <a:spcAft>
                <a:spcPct val="0"/>
              </a:spcAft>
              <a:buClrTx/>
              <a:buChar char="•"/>
              <a:defRPr>
                <a:solidFill>
                  <a:schemeClr val="tx1"/>
                </a:solidFill>
                <a:latin typeface="Arial" panose="020B0604020202020204" pitchFamily="34" charset="0"/>
                <a:ea typeface="MS PGothic" pitchFamily="34" charset="-128"/>
                <a:cs typeface="Arial" panose="020B0604020202020204" pitchFamily="34" charset="0"/>
              </a:defRPr>
            </a:lvl3pPr>
            <a:lvl4pPr marL="16002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4pPr>
            <a:lvl5pPr marL="20574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pPr>
              <a:buSzPct val="100000"/>
            </a:pPr>
            <a:r>
              <a:rPr lang="en-US" sz="1600" b="1" dirty="0" smtClean="0"/>
              <a:t>Vertical field spin tuning dipole</a:t>
            </a:r>
            <a:endParaRPr lang="en-US" sz="1600" dirty="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150832"/>
            <a:ext cx="3910265" cy="2556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143501"/>
            <a:ext cx="3944480" cy="2570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3848100" y="2404083"/>
            <a:ext cx="1409700" cy="338554"/>
          </a:xfrm>
          <a:prstGeom prst="rect">
            <a:avLst/>
          </a:prstGeom>
          <a:noFill/>
        </p:spPr>
        <p:txBody>
          <a:bodyPr wrap="square" rtlCol="0">
            <a:spAutoFit/>
          </a:bodyPr>
          <a:lstStyle/>
          <a:p>
            <a:r>
              <a:rPr lang="en-US" sz="1600" dirty="0" smtClean="0">
                <a:solidFill>
                  <a:srgbClr val="0000FF"/>
                </a:solidFill>
                <a:latin typeface="Arial" panose="020B0604020202020204" pitchFamily="34" charset="0"/>
                <a:cs typeface="Arial" panose="020B0604020202020204" pitchFamily="34" charset="0"/>
              </a:rPr>
              <a:t>500 particles</a:t>
            </a:r>
            <a:endParaRPr lang="en-US" sz="1600"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88376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Spin Diffusion</a:t>
            </a:r>
            <a:endParaRPr lang="en-US" dirty="0"/>
          </a:p>
        </p:txBody>
      </p:sp>
      <p:sp>
        <p:nvSpPr>
          <p:cNvPr id="4" name="Slide Number Placeholder 3"/>
          <p:cNvSpPr>
            <a:spLocks noGrp="1"/>
          </p:cNvSpPr>
          <p:nvPr>
            <p:ph type="sldNum" sz="quarter" idx="10"/>
          </p:nvPr>
        </p:nvSpPr>
        <p:spPr/>
        <p:txBody>
          <a:bodyPr/>
          <a:lstStyle/>
          <a:p>
            <a:pPr>
              <a:defRPr/>
            </a:pPr>
            <a:fld id="{E05143E2-8B5C-420F-B773-4C0D976E94BC}" type="slidenum">
              <a:rPr lang="en-US" smtClean="0"/>
              <a:pPr>
                <a:defRPr/>
              </a:pPr>
              <a:t>24</a:t>
            </a:fld>
            <a:endParaRPr lang="en-US" dirty="0"/>
          </a:p>
        </p:txBody>
      </p:sp>
      <p:sp>
        <p:nvSpPr>
          <p:cNvPr id="5" name="Content Placeholder 1"/>
          <p:cNvSpPr txBox="1">
            <a:spLocks/>
          </p:cNvSpPr>
          <p:nvPr/>
        </p:nvSpPr>
        <p:spPr bwMode="auto">
          <a:xfrm>
            <a:off x="76200" y="857251"/>
            <a:ext cx="4495800" cy="43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50000"/>
              <a:buFontTx/>
              <a:buBlip>
                <a:blip r:embed="rId2"/>
              </a:buBlip>
              <a:defRPr>
                <a:solidFill>
                  <a:schemeClr val="tx1"/>
                </a:solidFill>
                <a:latin typeface="Arial" panose="020B0604020202020204" pitchFamily="34" charset="0"/>
                <a:ea typeface="MS PGothic" pitchFamily="34" charset="-128"/>
                <a:cs typeface="Arial" panose="020B0604020202020204" pitchFamily="34" charset="0"/>
              </a:defRPr>
            </a:lvl1pPr>
            <a:lvl2pPr marL="742950" indent="-28575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2pPr>
            <a:lvl3pPr marL="1143000" indent="-228600" algn="l" rtl="0" eaLnBrk="0" fontAlgn="base" hangingPunct="0">
              <a:spcBef>
                <a:spcPct val="20000"/>
              </a:spcBef>
              <a:spcAft>
                <a:spcPct val="0"/>
              </a:spcAft>
              <a:buClrTx/>
              <a:buChar char="•"/>
              <a:defRPr>
                <a:solidFill>
                  <a:schemeClr val="tx1"/>
                </a:solidFill>
                <a:latin typeface="Arial" panose="020B0604020202020204" pitchFamily="34" charset="0"/>
                <a:ea typeface="MS PGothic" pitchFamily="34" charset="-128"/>
                <a:cs typeface="Arial" panose="020B0604020202020204" pitchFamily="34" charset="0"/>
              </a:defRPr>
            </a:lvl3pPr>
            <a:lvl4pPr marL="16002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4pPr>
            <a:lvl5pPr marL="20574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pPr>
              <a:buSzPct val="100000"/>
            </a:pPr>
            <a:r>
              <a:rPr lang="en-US" sz="1600" b="1" kern="0" dirty="0"/>
              <a:t>L</a:t>
            </a:r>
            <a:r>
              <a:rPr lang="en-US" sz="1600" b="1" kern="0" dirty="0" smtClean="0"/>
              <a:t>ongitudinal field spin tuning solenoid</a:t>
            </a:r>
            <a:endParaRPr lang="en-US" sz="1600" kern="0" dirty="0" smtClean="0"/>
          </a:p>
        </p:txBody>
      </p:sp>
      <p:sp>
        <p:nvSpPr>
          <p:cNvPr id="6" name="Content Placeholder 1"/>
          <p:cNvSpPr txBox="1">
            <a:spLocks/>
          </p:cNvSpPr>
          <p:nvPr/>
        </p:nvSpPr>
        <p:spPr bwMode="auto">
          <a:xfrm>
            <a:off x="4953000" y="838200"/>
            <a:ext cx="411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50000"/>
              <a:buFontTx/>
              <a:buBlip>
                <a:blip r:embed="rId2"/>
              </a:buBlip>
              <a:defRPr>
                <a:solidFill>
                  <a:schemeClr val="tx1"/>
                </a:solidFill>
                <a:latin typeface="Arial" panose="020B0604020202020204" pitchFamily="34" charset="0"/>
                <a:ea typeface="MS PGothic" pitchFamily="34" charset="-128"/>
                <a:cs typeface="Arial" panose="020B0604020202020204" pitchFamily="34" charset="0"/>
              </a:defRPr>
            </a:lvl1pPr>
            <a:lvl2pPr marL="742950" indent="-28575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2pPr>
            <a:lvl3pPr marL="1143000" indent="-228600" algn="l" rtl="0" eaLnBrk="0" fontAlgn="base" hangingPunct="0">
              <a:spcBef>
                <a:spcPct val="20000"/>
              </a:spcBef>
              <a:spcAft>
                <a:spcPct val="0"/>
              </a:spcAft>
              <a:buClrTx/>
              <a:buChar char="•"/>
              <a:defRPr>
                <a:solidFill>
                  <a:schemeClr val="tx1"/>
                </a:solidFill>
                <a:latin typeface="Arial" panose="020B0604020202020204" pitchFamily="34" charset="0"/>
                <a:ea typeface="MS PGothic" pitchFamily="34" charset="-128"/>
                <a:cs typeface="Arial" panose="020B0604020202020204" pitchFamily="34" charset="0"/>
              </a:defRPr>
            </a:lvl3pPr>
            <a:lvl4pPr marL="16002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4pPr>
            <a:lvl5pPr marL="20574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pPr>
              <a:buSzPct val="100000"/>
            </a:pPr>
            <a:r>
              <a:rPr lang="en-US" sz="1600" b="1" dirty="0" smtClean="0"/>
              <a:t>Vertical field spin tuning dipole</a:t>
            </a:r>
            <a:endParaRPr lang="en-US" sz="1600" dirty="0"/>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4035" y="3893372"/>
            <a:ext cx="3558459" cy="2522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366" y="1306033"/>
            <a:ext cx="3646594" cy="2489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37592" y="3888946"/>
            <a:ext cx="3525408" cy="2511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03239" y="1261732"/>
            <a:ext cx="3646594" cy="2522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3848100" y="2404083"/>
            <a:ext cx="1409700" cy="338554"/>
          </a:xfrm>
          <a:prstGeom prst="rect">
            <a:avLst/>
          </a:prstGeom>
          <a:noFill/>
        </p:spPr>
        <p:txBody>
          <a:bodyPr wrap="square" rtlCol="0">
            <a:spAutoFit/>
          </a:bodyPr>
          <a:lstStyle/>
          <a:p>
            <a:r>
              <a:rPr lang="en-US" sz="1600" dirty="0" smtClean="0">
                <a:solidFill>
                  <a:srgbClr val="0000FF"/>
                </a:solidFill>
                <a:latin typeface="Arial" panose="020B0604020202020204" pitchFamily="34" charset="0"/>
                <a:cs typeface="Arial" panose="020B0604020202020204" pitchFamily="34" charset="0"/>
              </a:rPr>
              <a:t>500 particles</a:t>
            </a:r>
            <a:endParaRPr lang="en-US" sz="1600"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78091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CEBAF - Full Energy Injector</a:t>
            </a:r>
          </a:p>
        </p:txBody>
      </p:sp>
      <p:cxnSp>
        <p:nvCxnSpPr>
          <p:cNvPr id="5" name="Straight Connector 4"/>
          <p:cNvCxnSpPr/>
          <p:nvPr/>
        </p:nvCxnSpPr>
        <p:spPr>
          <a:xfrm>
            <a:off x="5090615" y="2088107"/>
            <a:ext cx="914400" cy="914400"/>
          </a:xfrm>
          <a:prstGeom prst="line">
            <a:avLst/>
          </a:prstGeom>
        </p:spPr>
        <p:style>
          <a:lnRef idx="2">
            <a:schemeClr val="accent1"/>
          </a:lnRef>
          <a:fillRef idx="0">
            <a:schemeClr val="accent1"/>
          </a:fillRef>
          <a:effectRef idx="1">
            <a:schemeClr val="accent1"/>
          </a:effectRef>
          <a:fontRef idx="minor">
            <a:schemeClr val="tx1"/>
          </a:fontRef>
        </p:style>
      </p:cxnSp>
      <p:grpSp>
        <p:nvGrpSpPr>
          <p:cNvPr id="3" name="Group 2"/>
          <p:cNvGrpSpPr/>
          <p:nvPr/>
        </p:nvGrpSpPr>
        <p:grpSpPr>
          <a:xfrm>
            <a:off x="623120" y="990600"/>
            <a:ext cx="7530280" cy="4650536"/>
            <a:chOff x="533400" y="1140664"/>
            <a:chExt cx="7530280" cy="4650536"/>
          </a:xfrm>
        </p:grpSpPr>
        <p:grpSp>
          <p:nvGrpSpPr>
            <p:cNvPr id="6" name="Group 5"/>
            <p:cNvGrpSpPr/>
            <p:nvPr/>
          </p:nvGrpSpPr>
          <p:grpSpPr>
            <a:xfrm>
              <a:off x="1697280" y="1140664"/>
              <a:ext cx="6366400" cy="4650536"/>
              <a:chOff x="1261141" y="834270"/>
              <a:chExt cx="7003040" cy="5115589"/>
            </a:xfrm>
          </p:grpSpPr>
          <p:pic>
            <p:nvPicPr>
              <p:cNvPr id="8" name="Picture 3"/>
              <p:cNvPicPr>
                <a:picLocks noChangeAspect="1" noChangeArrowheads="1"/>
              </p:cNvPicPr>
              <p:nvPr/>
            </p:nvPicPr>
            <p:blipFill>
              <a:blip r:embed="rId2"/>
              <a:srcRect/>
              <a:stretch>
                <a:fillRect/>
              </a:stretch>
            </p:blipFill>
            <p:spPr bwMode="auto">
              <a:xfrm>
                <a:off x="1261141" y="1446940"/>
                <a:ext cx="7003040" cy="4502919"/>
              </a:xfrm>
              <a:prstGeom prst="rect">
                <a:avLst/>
              </a:prstGeom>
              <a:noFill/>
              <a:ln w="9525">
                <a:noFill/>
                <a:miter lim="800000"/>
                <a:headEnd/>
                <a:tailEnd/>
              </a:ln>
            </p:spPr>
          </p:pic>
          <p:sp>
            <p:nvSpPr>
              <p:cNvPr id="14" name="Arc 13"/>
              <p:cNvSpPr/>
              <p:nvPr/>
            </p:nvSpPr>
            <p:spPr>
              <a:xfrm rot="3110392">
                <a:off x="3331986" y="831651"/>
                <a:ext cx="1920240" cy="2834640"/>
              </a:xfrm>
              <a:prstGeom prst="arc">
                <a:avLst>
                  <a:gd name="adj1" fmla="val 15702534"/>
                  <a:gd name="adj2" fmla="val 0"/>
                </a:avLst>
              </a:prstGeom>
              <a:noFill/>
              <a:ln>
                <a:solidFill>
                  <a:srgbClr val="FF0000"/>
                </a:solidFill>
                <a:headEnd type="triangle" w="lg" len="lg"/>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Content Placeholder 2"/>
              <p:cNvSpPr txBox="1">
                <a:spLocks/>
              </p:cNvSpPr>
              <p:nvPr/>
            </p:nvSpPr>
            <p:spPr bwMode="auto">
              <a:xfrm>
                <a:off x="4423333" y="834270"/>
                <a:ext cx="2346138" cy="387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latinLnBrk="0" hangingPunct="1">
                  <a:spcBef>
                    <a:spcPct val="20000"/>
                  </a:spcBef>
                  <a:buSzPct val="85000"/>
                  <a:buFontTx/>
                  <a:buBlip>
                    <a:blip r:embed="rId3"/>
                  </a:buBlip>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None/>
                </a:pPr>
                <a:r>
                  <a:rPr lang="en-US" altLang="en-US" dirty="0" smtClean="0">
                    <a:solidFill>
                      <a:srgbClr val="0000FF"/>
                    </a:solidFill>
                    <a:latin typeface="Arial" charset="0"/>
                    <a:cs typeface="Arial" charset="0"/>
                  </a:rPr>
                  <a:t>e</a:t>
                </a:r>
                <a:r>
                  <a:rPr lang="en-US" altLang="en-US" baseline="30000" dirty="0" smtClean="0">
                    <a:solidFill>
                      <a:srgbClr val="0000FF"/>
                    </a:solidFill>
                    <a:latin typeface="Arial" charset="0"/>
                    <a:cs typeface="Arial" charset="0"/>
                  </a:rPr>
                  <a:t>-</a:t>
                </a:r>
                <a:r>
                  <a:rPr lang="en-US" altLang="en-US" dirty="0" smtClean="0">
                    <a:solidFill>
                      <a:srgbClr val="0000FF"/>
                    </a:solidFill>
                    <a:latin typeface="Arial" charset="0"/>
                    <a:cs typeface="Arial" charset="0"/>
                  </a:rPr>
                  <a:t> collider ring</a:t>
                </a:r>
              </a:p>
            </p:txBody>
          </p:sp>
        </p:grpSp>
        <p:cxnSp>
          <p:nvCxnSpPr>
            <p:cNvPr id="9" name="Straight Arrow Connector 8"/>
            <p:cNvCxnSpPr/>
            <p:nvPr/>
          </p:nvCxnSpPr>
          <p:spPr bwMode="auto">
            <a:xfrm>
              <a:off x="2916258" y="3503831"/>
              <a:ext cx="474642" cy="382369"/>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p:cNvSpPr txBox="1"/>
            <p:nvPr/>
          </p:nvSpPr>
          <p:spPr>
            <a:xfrm>
              <a:off x="533400" y="2892623"/>
              <a:ext cx="2362200" cy="738664"/>
            </a:xfrm>
            <a:prstGeom prst="rect">
              <a:avLst/>
            </a:prstGeom>
            <a:noFill/>
            <a:ln>
              <a:solidFill>
                <a:srgbClr val="0000FF"/>
              </a:solidFill>
            </a:ln>
          </p:spPr>
          <p:txBody>
            <a:bodyPr wrap="square" rtlCol="0">
              <a:spAutoFit/>
            </a:bodyPr>
            <a:lstStyle/>
            <a:p>
              <a:pPr algn="just"/>
              <a:r>
                <a:rPr lang="en-US" sz="1400" dirty="0" smtClean="0">
                  <a:latin typeface="Arial" panose="020B0604020202020204" pitchFamily="34" charset="0"/>
                  <a:cs typeface="Arial" panose="020B0604020202020204" pitchFamily="34" charset="0"/>
                </a:rPr>
                <a:t>Wien Filters and </a:t>
              </a:r>
              <a:r>
                <a:rPr lang="en-US" sz="1400" smtClean="0">
                  <a:latin typeface="Arial" panose="020B0604020202020204" pitchFamily="34" charset="0"/>
                  <a:cs typeface="Arial" panose="020B0604020202020204" pitchFamily="34" charset="0"/>
                </a:rPr>
                <a:t>solenoids provide </a:t>
              </a:r>
              <a:r>
                <a:rPr lang="en-US" sz="1400" dirty="0" smtClean="0">
                  <a:latin typeface="Arial" panose="020B0604020202020204" pitchFamily="34" charset="0"/>
                  <a:cs typeface="Arial" panose="020B0604020202020204" pitchFamily="34" charset="0"/>
                </a:rPr>
                <a:t>vertically polarized electron beam to the MEIC.</a:t>
              </a:r>
              <a:endParaRPr lang="en-US" sz="1400" dirty="0">
                <a:latin typeface="Arial" panose="020B0604020202020204" pitchFamily="34" charset="0"/>
                <a:cs typeface="Arial" panose="020B0604020202020204" pitchFamily="34" charset="0"/>
              </a:endParaRPr>
            </a:p>
          </p:txBody>
        </p:sp>
      </p:grpSp>
      <p:sp>
        <p:nvSpPr>
          <p:cNvPr id="13" name="Content Placeholder 2"/>
          <p:cNvSpPr txBox="1">
            <a:spLocks/>
          </p:cNvSpPr>
          <p:nvPr/>
        </p:nvSpPr>
        <p:spPr bwMode="auto">
          <a:xfrm>
            <a:off x="6168" y="809066"/>
            <a:ext cx="4536254" cy="159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latinLnBrk="0" hangingPunct="1">
              <a:spcBef>
                <a:spcPct val="20000"/>
              </a:spcBef>
              <a:buSzPct val="85000"/>
              <a:buFontTx/>
              <a:buBlip>
                <a:blip r:embed="rId3"/>
              </a:buBlip>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en-US" altLang="en-US" dirty="0" smtClean="0">
                <a:latin typeface="Arial" charset="0"/>
                <a:cs typeface="Arial" charset="0"/>
              </a:rPr>
              <a:t>CEBAF fixed target program</a:t>
            </a:r>
          </a:p>
          <a:p>
            <a:pPr lvl="1">
              <a:lnSpc>
                <a:spcPct val="90000"/>
              </a:lnSpc>
            </a:pPr>
            <a:r>
              <a:rPr lang="en-US" altLang="en-US" sz="1600" dirty="0" smtClean="0">
                <a:latin typeface="Arial" charset="0"/>
                <a:cs typeface="Arial" charset="0"/>
              </a:rPr>
              <a:t>5-pass recirculating SRF </a:t>
            </a:r>
            <a:r>
              <a:rPr lang="en-US" altLang="en-US" sz="1600" dirty="0" err="1" smtClean="0">
                <a:latin typeface="Arial" charset="0"/>
                <a:cs typeface="Arial" charset="0"/>
              </a:rPr>
              <a:t>linac</a:t>
            </a:r>
            <a:endParaRPr lang="en-US" altLang="en-US" sz="1600" dirty="0" smtClean="0">
              <a:latin typeface="Arial" charset="0"/>
              <a:cs typeface="Arial" charset="0"/>
            </a:endParaRPr>
          </a:p>
          <a:p>
            <a:pPr lvl="1">
              <a:lnSpc>
                <a:spcPct val="90000"/>
              </a:lnSpc>
            </a:pPr>
            <a:r>
              <a:rPr lang="en-US" altLang="en-US" sz="1600" dirty="0" smtClean="0">
                <a:latin typeface="Arial" charset="0"/>
                <a:cs typeface="Arial" charset="0"/>
              </a:rPr>
              <a:t>Exciting science program beyond 2025</a:t>
            </a:r>
          </a:p>
          <a:p>
            <a:pPr lvl="1">
              <a:lnSpc>
                <a:spcPct val="90000"/>
              </a:lnSpc>
            </a:pPr>
            <a:r>
              <a:rPr lang="en-US" altLang="en-US" sz="1600" dirty="0" smtClean="0">
                <a:latin typeface="Arial" charset="0"/>
                <a:cs typeface="Arial" charset="0"/>
              </a:rPr>
              <a:t>Can be operated concurrently with the MEIC </a:t>
            </a:r>
          </a:p>
        </p:txBody>
      </p:sp>
      <p:sp>
        <p:nvSpPr>
          <p:cNvPr id="18" name="Content Placeholder 2"/>
          <p:cNvSpPr txBox="1">
            <a:spLocks/>
          </p:cNvSpPr>
          <p:nvPr/>
        </p:nvSpPr>
        <p:spPr bwMode="auto">
          <a:xfrm>
            <a:off x="4871850" y="5003819"/>
            <a:ext cx="4272150" cy="137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latinLnBrk="0" hangingPunct="1">
              <a:spcBef>
                <a:spcPct val="20000"/>
              </a:spcBef>
              <a:buSzPct val="85000"/>
              <a:buFontTx/>
              <a:buBlip>
                <a:blip r:embed="rId3"/>
              </a:buBlip>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en-US" altLang="en-US" dirty="0" smtClean="0">
                <a:latin typeface="Arial" charset="0"/>
                <a:cs typeface="Arial" charset="0"/>
              </a:rPr>
              <a:t>CEBAF will provide for MEIC</a:t>
            </a:r>
          </a:p>
          <a:p>
            <a:pPr lvl="1">
              <a:lnSpc>
                <a:spcPct val="90000"/>
              </a:lnSpc>
            </a:pPr>
            <a:r>
              <a:rPr lang="en-US" altLang="en-US" sz="1600" dirty="0" smtClean="0">
                <a:latin typeface="Arial" charset="0"/>
                <a:cs typeface="Arial" charset="0"/>
              </a:rPr>
              <a:t>Up to 12 GeV electron beam</a:t>
            </a:r>
          </a:p>
          <a:p>
            <a:pPr lvl="1">
              <a:lnSpc>
                <a:spcPct val="90000"/>
              </a:lnSpc>
            </a:pPr>
            <a:r>
              <a:rPr lang="en-US" altLang="en-US" sz="1600" dirty="0" smtClean="0">
                <a:latin typeface="Arial" charset="0"/>
                <a:cs typeface="Arial" charset="0"/>
              </a:rPr>
              <a:t>High repetition rate (up to 1497 MHz)</a:t>
            </a:r>
          </a:p>
          <a:p>
            <a:pPr lvl="1">
              <a:lnSpc>
                <a:spcPct val="90000"/>
              </a:lnSpc>
            </a:pPr>
            <a:r>
              <a:rPr lang="en-US" altLang="en-US" sz="1600" dirty="0" smtClean="0">
                <a:latin typeface="Arial" charset="0"/>
                <a:cs typeface="Arial" charset="0"/>
              </a:rPr>
              <a:t>High polarization (&gt;85%)</a:t>
            </a:r>
          </a:p>
          <a:p>
            <a:pPr lvl="1">
              <a:lnSpc>
                <a:spcPct val="90000"/>
              </a:lnSpc>
            </a:pPr>
            <a:r>
              <a:rPr lang="en-US" altLang="en-US" sz="1600" dirty="0" smtClean="0">
                <a:latin typeface="Arial" charset="0"/>
                <a:cs typeface="Arial" charset="0"/>
              </a:rPr>
              <a:t>Good beam quality</a:t>
            </a:r>
            <a:endParaRPr lang="en-US" altLang="en-US" sz="1600" dirty="0">
              <a:latin typeface="Arial" charset="0"/>
              <a:cs typeface="Arial" charset="0"/>
            </a:endParaRPr>
          </a:p>
        </p:txBody>
      </p:sp>
    </p:spTree>
    <p:extLst>
      <p:ext uri="{BB962C8B-B14F-4D97-AF65-F5344CB8AC3E}">
        <p14:creationId xmlns:p14="http://schemas.microsoft.com/office/powerpoint/2010/main" val="9182733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latin typeface="Arial" charset="0"/>
                <a:cs typeface="Arial" charset="0"/>
              </a:rPr>
              <a:t>Complete Electron Collider</a:t>
            </a:r>
            <a:endParaRPr lang="en-US" dirty="0"/>
          </a:p>
        </p:txBody>
      </p:sp>
      <p:sp>
        <p:nvSpPr>
          <p:cNvPr id="37" name="Content Placeholder 2"/>
          <p:cNvSpPr>
            <a:spLocks noGrp="1"/>
          </p:cNvSpPr>
          <p:nvPr>
            <p:ph idx="1"/>
          </p:nvPr>
        </p:nvSpPr>
        <p:spPr>
          <a:xfrm>
            <a:off x="18336" y="817036"/>
            <a:ext cx="9038352" cy="478364"/>
          </a:xfrm>
        </p:spPr>
        <p:txBody>
          <a:bodyPr/>
          <a:lstStyle/>
          <a:p>
            <a:pPr>
              <a:buSzPct val="100000"/>
              <a:defRPr/>
            </a:pPr>
            <a:r>
              <a:rPr lang="en-US" altLang="en-US" kern="0" dirty="0" smtClean="0">
                <a:latin typeface="Arial" charset="0"/>
                <a:ea typeface="ＭＳ Ｐゴシック" pitchFamily="34" charset="-128"/>
                <a:cs typeface="Arial" charset="0"/>
              </a:rPr>
              <a:t>Electron collider ring geometry (circumference of 2154.28 m)</a:t>
            </a:r>
          </a:p>
        </p:txBody>
      </p:sp>
      <p:grpSp>
        <p:nvGrpSpPr>
          <p:cNvPr id="7" name="Group 6"/>
          <p:cNvGrpSpPr/>
          <p:nvPr/>
        </p:nvGrpSpPr>
        <p:grpSpPr>
          <a:xfrm>
            <a:off x="109728" y="1307592"/>
            <a:ext cx="8921951" cy="3721608"/>
            <a:chOff x="109728" y="1969539"/>
            <a:chExt cx="8921951" cy="3721608"/>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109728" y="1969539"/>
              <a:ext cx="8921951" cy="3721608"/>
            </a:xfrm>
            <a:prstGeom prst="rect">
              <a:avLst/>
            </a:prstGeom>
          </p:spPr>
        </p:pic>
        <p:sp>
          <p:nvSpPr>
            <p:cNvPr id="40" name="Content Placeholder 1"/>
            <p:cNvSpPr txBox="1">
              <a:spLocks/>
            </p:cNvSpPr>
            <p:nvPr/>
          </p:nvSpPr>
          <p:spPr bwMode="auto">
            <a:xfrm>
              <a:off x="8259057" y="3599204"/>
              <a:ext cx="43815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SzPct val="150000"/>
                <a:buFontTx/>
                <a:buBlip>
                  <a:blip r:embed="rId3"/>
                </a:buBlip>
                <a:defRPr>
                  <a:solidFill>
                    <a:schemeClr val="tx1"/>
                  </a:solidFill>
                  <a:latin typeface="Arial" panose="020B0604020202020204" pitchFamily="34" charset="0"/>
                  <a:ea typeface="MS PGothic" pitchFamily="34" charset="-128"/>
                  <a:cs typeface="Arial" panose="020B0604020202020204" pitchFamily="34" charset="0"/>
                </a:defRPr>
              </a:lvl1pPr>
              <a:lvl2pPr marL="742950" indent="-28575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2pPr>
              <a:lvl3pPr marL="1143000" indent="-228600" algn="l" rtl="0" eaLnBrk="0" fontAlgn="base" hangingPunct="0">
                <a:spcBef>
                  <a:spcPct val="20000"/>
                </a:spcBef>
                <a:spcAft>
                  <a:spcPct val="0"/>
                </a:spcAft>
                <a:buClrTx/>
                <a:buChar char="•"/>
                <a:defRPr>
                  <a:solidFill>
                    <a:schemeClr val="tx1"/>
                  </a:solidFill>
                  <a:latin typeface="Arial" panose="020B0604020202020204" pitchFamily="34" charset="0"/>
                  <a:ea typeface="MS PGothic" pitchFamily="34" charset="-128"/>
                  <a:cs typeface="Arial" panose="020B0604020202020204" pitchFamily="34" charset="0"/>
                </a:defRPr>
              </a:lvl3pPr>
              <a:lvl4pPr marL="16002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4pPr>
              <a:lvl5pPr marL="20574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pPr marL="0" indent="0">
                <a:buSzTx/>
                <a:buFontTx/>
                <a:buNone/>
                <a:defRPr/>
              </a:pPr>
              <a:r>
                <a:rPr lang="en-US" altLang="en-US" sz="1600" kern="0" dirty="0" smtClean="0">
                  <a:solidFill>
                    <a:srgbClr val="FF0000"/>
                  </a:solidFill>
                  <a:ea typeface="ＭＳ Ｐゴシック" pitchFamily="34" charset="-128"/>
                </a:rPr>
                <a:t>e</a:t>
              </a:r>
              <a:r>
                <a:rPr lang="en-US" altLang="en-US" sz="1600" kern="0" baseline="30000" dirty="0" smtClean="0">
                  <a:solidFill>
                    <a:srgbClr val="FF0000"/>
                  </a:solidFill>
                  <a:ea typeface="ＭＳ Ｐゴシック" pitchFamily="34" charset="-128"/>
                </a:rPr>
                <a:t>-</a:t>
              </a:r>
              <a:endParaRPr lang="en-US" altLang="en-US" sz="1600" kern="0" dirty="0" smtClean="0">
                <a:solidFill>
                  <a:srgbClr val="FF0000"/>
                </a:solidFill>
                <a:ea typeface="ＭＳ Ｐゴシック" pitchFamily="34" charset="-128"/>
              </a:endParaRPr>
            </a:p>
          </p:txBody>
        </p:sp>
        <p:sp>
          <p:nvSpPr>
            <p:cNvPr id="41" name="Curved Right Arrow 40"/>
            <p:cNvSpPr/>
            <p:nvPr/>
          </p:nvSpPr>
          <p:spPr>
            <a:xfrm rot="10800000">
              <a:off x="8367007" y="3158357"/>
              <a:ext cx="347164" cy="1435154"/>
            </a:xfrm>
            <a:prstGeom prst="curvedRightArrow">
              <a:avLst>
                <a:gd name="adj1" fmla="val 8624"/>
                <a:gd name="adj2" fmla="val 29237"/>
                <a:gd name="adj3" fmla="val 18068"/>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42" name="Straight Arrow Connector 4"/>
            <p:cNvCxnSpPr>
              <a:cxnSpLocks noChangeShapeType="1"/>
            </p:cNvCxnSpPr>
            <p:nvPr/>
          </p:nvCxnSpPr>
          <p:spPr bwMode="auto">
            <a:xfrm flipV="1">
              <a:off x="1875740" y="2717668"/>
              <a:ext cx="1371600" cy="1111250"/>
            </a:xfrm>
            <a:prstGeom prst="straightConnector1">
              <a:avLst/>
            </a:prstGeom>
            <a:noFill/>
            <a:ln w="12700" algn="ctr">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Arrow Connector 7"/>
            <p:cNvCxnSpPr>
              <a:cxnSpLocks noChangeShapeType="1"/>
            </p:cNvCxnSpPr>
            <p:nvPr/>
          </p:nvCxnSpPr>
          <p:spPr bwMode="auto">
            <a:xfrm>
              <a:off x="1868425" y="3828918"/>
              <a:ext cx="1371600" cy="1113180"/>
            </a:xfrm>
            <a:prstGeom prst="straightConnector1">
              <a:avLst/>
            </a:prstGeom>
            <a:noFill/>
            <a:ln w="12700" algn="ctr">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Content Placeholder 1"/>
            <p:cNvSpPr txBox="1">
              <a:spLocks/>
            </p:cNvSpPr>
            <p:nvPr/>
          </p:nvSpPr>
          <p:spPr bwMode="auto">
            <a:xfrm rot="1869502">
              <a:off x="930889" y="3253206"/>
              <a:ext cx="885537"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SzPct val="150000"/>
                <a:buFontTx/>
                <a:buBlip>
                  <a:blip r:embed="rId3"/>
                </a:buBlip>
                <a:defRPr>
                  <a:solidFill>
                    <a:schemeClr val="tx1"/>
                  </a:solidFill>
                  <a:latin typeface="Arial" panose="020B0604020202020204" pitchFamily="34" charset="0"/>
                  <a:ea typeface="MS PGothic" pitchFamily="34" charset="-128"/>
                  <a:cs typeface="Arial" panose="020B0604020202020204" pitchFamily="34" charset="0"/>
                </a:defRPr>
              </a:lvl1pPr>
              <a:lvl2pPr marL="742950" indent="-28575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2pPr>
              <a:lvl3pPr marL="1143000" indent="-228600" algn="l" rtl="0" eaLnBrk="0" fontAlgn="base" hangingPunct="0">
                <a:spcBef>
                  <a:spcPct val="20000"/>
                </a:spcBef>
                <a:spcAft>
                  <a:spcPct val="0"/>
                </a:spcAft>
                <a:buClrTx/>
                <a:buChar char="•"/>
                <a:defRPr>
                  <a:solidFill>
                    <a:schemeClr val="tx1"/>
                  </a:solidFill>
                  <a:latin typeface="Arial" panose="020B0604020202020204" pitchFamily="34" charset="0"/>
                  <a:ea typeface="MS PGothic" pitchFamily="34" charset="-128"/>
                  <a:cs typeface="Arial" panose="020B0604020202020204" pitchFamily="34" charset="0"/>
                </a:defRPr>
              </a:lvl3pPr>
              <a:lvl4pPr marL="16002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4pPr>
              <a:lvl5pPr marL="20574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pPr marL="0" indent="0">
                <a:buSzTx/>
                <a:buFontTx/>
                <a:buNone/>
                <a:defRPr/>
              </a:pPr>
              <a:r>
                <a:rPr lang="en-US" altLang="en-US" sz="1200" b="1" kern="0" dirty="0" smtClean="0">
                  <a:ea typeface="ＭＳ Ｐゴシック" pitchFamily="34" charset="-128"/>
                </a:rPr>
                <a:t>R=155m</a:t>
              </a:r>
            </a:p>
          </p:txBody>
        </p:sp>
        <p:cxnSp>
          <p:nvCxnSpPr>
            <p:cNvPr id="45" name="Straight Arrow Connector 18"/>
            <p:cNvCxnSpPr>
              <a:cxnSpLocks noChangeShapeType="1"/>
            </p:cNvCxnSpPr>
            <p:nvPr/>
          </p:nvCxnSpPr>
          <p:spPr bwMode="auto">
            <a:xfrm flipH="1" flipV="1">
              <a:off x="533400" y="3037098"/>
              <a:ext cx="1334416" cy="794312"/>
            </a:xfrm>
            <a:prstGeom prst="straightConnector1">
              <a:avLst/>
            </a:prstGeom>
            <a:noFill/>
            <a:ln w="9525" algn="ctr">
              <a:solidFill>
                <a:srgbClr val="0000FF"/>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Arrow Connector 41"/>
            <p:cNvCxnSpPr>
              <a:cxnSpLocks noChangeShapeType="1"/>
            </p:cNvCxnSpPr>
            <p:nvPr/>
          </p:nvCxnSpPr>
          <p:spPr bwMode="auto">
            <a:xfrm flipH="1" flipV="1">
              <a:off x="3660810" y="4623511"/>
              <a:ext cx="842798" cy="699036"/>
            </a:xfrm>
            <a:prstGeom prst="straightConnector1">
              <a:avLst/>
            </a:prstGeom>
            <a:noFill/>
            <a:ln w="9525" algn="ctr">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Content Placeholder 1"/>
            <p:cNvSpPr txBox="1">
              <a:spLocks/>
            </p:cNvSpPr>
            <p:nvPr/>
          </p:nvSpPr>
          <p:spPr bwMode="auto">
            <a:xfrm rot="19174900">
              <a:off x="4073602" y="4291689"/>
              <a:ext cx="452438" cy="325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SzPct val="150000"/>
                <a:buFontTx/>
                <a:buBlip>
                  <a:blip r:embed="rId3"/>
                </a:buBlip>
                <a:defRPr>
                  <a:solidFill>
                    <a:schemeClr val="tx1"/>
                  </a:solidFill>
                  <a:latin typeface="Arial" panose="020B0604020202020204" pitchFamily="34" charset="0"/>
                  <a:ea typeface="MS PGothic" pitchFamily="34" charset="-128"/>
                  <a:cs typeface="Arial" panose="020B0604020202020204" pitchFamily="34" charset="0"/>
                </a:defRPr>
              </a:lvl1pPr>
              <a:lvl2pPr marL="742950" indent="-28575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2pPr>
              <a:lvl3pPr marL="1143000" indent="-228600" algn="l" rtl="0" eaLnBrk="0" fontAlgn="base" hangingPunct="0">
                <a:spcBef>
                  <a:spcPct val="20000"/>
                </a:spcBef>
                <a:spcAft>
                  <a:spcPct val="0"/>
                </a:spcAft>
                <a:buClrTx/>
                <a:buChar char="•"/>
                <a:defRPr>
                  <a:solidFill>
                    <a:schemeClr val="tx1"/>
                  </a:solidFill>
                  <a:latin typeface="Arial" panose="020B0604020202020204" pitchFamily="34" charset="0"/>
                  <a:ea typeface="MS PGothic" pitchFamily="34" charset="-128"/>
                  <a:cs typeface="Arial" panose="020B0604020202020204" pitchFamily="34" charset="0"/>
                </a:defRPr>
              </a:lvl3pPr>
              <a:lvl4pPr marL="16002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4pPr>
              <a:lvl5pPr marL="20574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pPr marL="0" indent="0">
                <a:buSzTx/>
                <a:buFontTx/>
                <a:buNone/>
                <a:defRPr/>
              </a:pPr>
              <a:r>
                <a:rPr lang="en-US" altLang="en-US" sz="1200" b="1" kern="0" dirty="0" smtClean="0">
                  <a:ea typeface="ＭＳ Ｐゴシック" pitchFamily="34" charset="-128"/>
                </a:rPr>
                <a:t>RF</a:t>
              </a:r>
            </a:p>
          </p:txBody>
        </p:sp>
        <p:sp>
          <p:nvSpPr>
            <p:cNvPr id="48" name="Content Placeholder 1"/>
            <p:cNvSpPr txBox="1">
              <a:spLocks/>
            </p:cNvSpPr>
            <p:nvPr/>
          </p:nvSpPr>
          <p:spPr bwMode="auto">
            <a:xfrm rot="2383024">
              <a:off x="4720298" y="4376825"/>
              <a:ext cx="4540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SzPct val="150000"/>
                <a:buFontTx/>
                <a:buBlip>
                  <a:blip r:embed="rId3"/>
                </a:buBlip>
                <a:defRPr>
                  <a:solidFill>
                    <a:schemeClr val="tx1"/>
                  </a:solidFill>
                  <a:latin typeface="Arial" panose="020B0604020202020204" pitchFamily="34" charset="0"/>
                  <a:ea typeface="MS PGothic" pitchFamily="34" charset="-128"/>
                  <a:cs typeface="Arial" panose="020B0604020202020204" pitchFamily="34" charset="0"/>
                </a:defRPr>
              </a:lvl1pPr>
              <a:lvl2pPr marL="742950" indent="-28575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2pPr>
              <a:lvl3pPr marL="1143000" indent="-228600" algn="l" rtl="0" eaLnBrk="0" fontAlgn="base" hangingPunct="0">
                <a:spcBef>
                  <a:spcPct val="20000"/>
                </a:spcBef>
                <a:spcAft>
                  <a:spcPct val="0"/>
                </a:spcAft>
                <a:buClrTx/>
                <a:buChar char="•"/>
                <a:defRPr>
                  <a:solidFill>
                    <a:schemeClr val="tx1"/>
                  </a:solidFill>
                  <a:latin typeface="Arial" panose="020B0604020202020204" pitchFamily="34" charset="0"/>
                  <a:ea typeface="MS PGothic" pitchFamily="34" charset="-128"/>
                  <a:cs typeface="Arial" panose="020B0604020202020204" pitchFamily="34" charset="0"/>
                </a:defRPr>
              </a:lvl3pPr>
              <a:lvl4pPr marL="16002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4pPr>
              <a:lvl5pPr marL="20574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pPr marL="0" indent="0">
                <a:buSzTx/>
                <a:buFontTx/>
                <a:buNone/>
                <a:defRPr/>
              </a:pPr>
              <a:r>
                <a:rPr lang="en-US" altLang="en-US" sz="1200" b="1" kern="0" dirty="0" smtClean="0">
                  <a:ea typeface="ＭＳ Ｐゴシック" pitchFamily="34" charset="-128"/>
                </a:rPr>
                <a:t>RF</a:t>
              </a:r>
            </a:p>
          </p:txBody>
        </p:sp>
        <p:sp>
          <p:nvSpPr>
            <p:cNvPr id="49" name="Left Brace 63"/>
            <p:cNvSpPr>
              <a:spLocks/>
            </p:cNvSpPr>
            <p:nvPr/>
          </p:nvSpPr>
          <p:spPr bwMode="auto">
            <a:xfrm rot="3333525">
              <a:off x="6029735" y="2118886"/>
              <a:ext cx="132540" cy="612648"/>
            </a:xfrm>
            <a:prstGeom prst="leftBrace">
              <a:avLst>
                <a:gd name="adj1" fmla="val 33812"/>
                <a:gd name="adj2" fmla="val 50000"/>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Blip>
                  <a:blip r:embed="rId4"/>
                </a:buBlip>
                <a:defRPr>
                  <a:solidFill>
                    <a:schemeClr val="tx1"/>
                  </a:solidFill>
                  <a:latin typeface="Arial" charset="0"/>
                  <a:ea typeface="ＭＳ Ｐゴシック" pitchFamily="34" charset="-128"/>
                  <a:cs typeface="Arial" charset="0"/>
                </a:defRPr>
              </a:lvl1pPr>
              <a:lvl2pPr marL="742950" indent="-285750">
                <a:spcBef>
                  <a:spcPct val="20000"/>
                </a:spcBef>
                <a:buChar char="–"/>
                <a:defRPr>
                  <a:solidFill>
                    <a:schemeClr val="tx1"/>
                  </a:solidFill>
                  <a:latin typeface="Arial" charset="0"/>
                  <a:ea typeface="ＭＳ Ｐゴシック" pitchFamily="34" charset="-128"/>
                  <a:cs typeface="Arial" charset="0"/>
                </a:defRPr>
              </a:lvl2pPr>
              <a:lvl3pPr marL="1143000" indent="-228600">
                <a:spcBef>
                  <a:spcPct val="20000"/>
                </a:spcBef>
                <a:buChar char="•"/>
                <a:defRPr>
                  <a:solidFill>
                    <a:schemeClr val="tx1"/>
                  </a:solidFill>
                  <a:latin typeface="Arial" charset="0"/>
                  <a:ea typeface="ＭＳ Ｐゴシック" pitchFamily="34" charset="-128"/>
                  <a:cs typeface="Arial" charset="0"/>
                </a:defRPr>
              </a:lvl3pPr>
              <a:lvl4pPr marL="1600200" indent="-228600">
                <a:spcBef>
                  <a:spcPct val="20000"/>
                </a:spcBef>
                <a:buChar char="–"/>
                <a:defRPr>
                  <a:solidFill>
                    <a:schemeClr val="tx1"/>
                  </a:solidFill>
                  <a:latin typeface="Arial" charset="0"/>
                  <a:ea typeface="ＭＳ Ｐゴシック" pitchFamily="34" charset="-128"/>
                  <a:cs typeface="Arial" charset="0"/>
                </a:defRPr>
              </a:lvl4pPr>
              <a:lvl5pPr marL="2057400" indent="-228600">
                <a:spcBef>
                  <a:spcPct val="20000"/>
                </a:spcBef>
                <a:buChar char="»"/>
                <a:defRPr>
                  <a:solidFill>
                    <a:schemeClr val="tx1"/>
                  </a:solidFill>
                  <a:latin typeface="Arial" charset="0"/>
                  <a:ea typeface="ＭＳ Ｐゴシック"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9pPr>
            </a:lstStyle>
            <a:p>
              <a:pPr>
                <a:spcBef>
                  <a:spcPct val="0"/>
                </a:spcBef>
                <a:buFontTx/>
                <a:buNone/>
              </a:pPr>
              <a:endParaRPr lang="en-US" altLang="en-US">
                <a:latin typeface="Times" pitchFamily="18" charset="0"/>
              </a:endParaRPr>
            </a:p>
          </p:txBody>
        </p:sp>
        <p:sp>
          <p:nvSpPr>
            <p:cNvPr id="50" name="Content Placeholder 1"/>
            <p:cNvSpPr txBox="1">
              <a:spLocks/>
            </p:cNvSpPr>
            <p:nvPr/>
          </p:nvSpPr>
          <p:spPr bwMode="auto">
            <a:xfrm rot="19710914">
              <a:off x="5577413" y="2092256"/>
              <a:ext cx="1066566"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SzPct val="150000"/>
                <a:buFontTx/>
                <a:buBlip>
                  <a:blip r:embed="rId3"/>
                </a:buBlip>
                <a:defRPr>
                  <a:solidFill>
                    <a:schemeClr val="tx1"/>
                  </a:solidFill>
                  <a:latin typeface="Arial" panose="020B0604020202020204" pitchFamily="34" charset="0"/>
                  <a:ea typeface="MS PGothic" pitchFamily="34" charset="-128"/>
                  <a:cs typeface="Arial" panose="020B0604020202020204" pitchFamily="34" charset="0"/>
                </a:defRPr>
              </a:lvl1pPr>
              <a:lvl2pPr marL="742950" indent="-28575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2pPr>
              <a:lvl3pPr marL="1143000" indent="-228600" algn="l" rtl="0" eaLnBrk="0" fontAlgn="base" hangingPunct="0">
                <a:spcBef>
                  <a:spcPct val="20000"/>
                </a:spcBef>
                <a:spcAft>
                  <a:spcPct val="0"/>
                </a:spcAft>
                <a:buClrTx/>
                <a:buChar char="•"/>
                <a:defRPr>
                  <a:solidFill>
                    <a:schemeClr val="tx1"/>
                  </a:solidFill>
                  <a:latin typeface="Arial" panose="020B0604020202020204" pitchFamily="34" charset="0"/>
                  <a:ea typeface="MS PGothic" pitchFamily="34" charset="-128"/>
                  <a:cs typeface="Arial" panose="020B0604020202020204" pitchFamily="34" charset="0"/>
                </a:defRPr>
              </a:lvl3pPr>
              <a:lvl4pPr marL="16002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4pPr>
              <a:lvl5pPr marL="20574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pPr marL="0" indent="0">
                <a:buSzTx/>
                <a:buFontTx/>
                <a:buNone/>
                <a:defRPr/>
              </a:pPr>
              <a:r>
                <a:rPr lang="en-US" altLang="en-US" sz="1200" b="1" kern="0" dirty="0" smtClean="0">
                  <a:ea typeface="ＭＳ Ｐゴシック" pitchFamily="34" charset="-128"/>
                </a:rPr>
                <a:t>Spin rotator</a:t>
              </a:r>
            </a:p>
          </p:txBody>
        </p:sp>
        <p:sp>
          <p:nvSpPr>
            <p:cNvPr id="51" name="Left Brace 65"/>
            <p:cNvSpPr>
              <a:spLocks/>
            </p:cNvSpPr>
            <p:nvPr/>
          </p:nvSpPr>
          <p:spPr bwMode="auto">
            <a:xfrm rot="14202431">
              <a:off x="2996045" y="4921496"/>
              <a:ext cx="132540" cy="612648"/>
            </a:xfrm>
            <a:prstGeom prst="leftBrace">
              <a:avLst>
                <a:gd name="adj1" fmla="val 33812"/>
                <a:gd name="adj2" fmla="val 50000"/>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Blip>
                  <a:blip r:embed="rId4"/>
                </a:buBlip>
                <a:defRPr>
                  <a:solidFill>
                    <a:schemeClr val="tx1"/>
                  </a:solidFill>
                  <a:latin typeface="Arial" charset="0"/>
                  <a:ea typeface="ＭＳ Ｐゴシック" pitchFamily="34" charset="-128"/>
                  <a:cs typeface="Arial" charset="0"/>
                </a:defRPr>
              </a:lvl1pPr>
              <a:lvl2pPr marL="742950" indent="-285750">
                <a:spcBef>
                  <a:spcPct val="20000"/>
                </a:spcBef>
                <a:buChar char="–"/>
                <a:defRPr>
                  <a:solidFill>
                    <a:schemeClr val="tx1"/>
                  </a:solidFill>
                  <a:latin typeface="Arial" charset="0"/>
                  <a:ea typeface="ＭＳ Ｐゴシック" pitchFamily="34" charset="-128"/>
                  <a:cs typeface="Arial" charset="0"/>
                </a:defRPr>
              </a:lvl2pPr>
              <a:lvl3pPr marL="1143000" indent="-228600">
                <a:spcBef>
                  <a:spcPct val="20000"/>
                </a:spcBef>
                <a:buChar char="•"/>
                <a:defRPr>
                  <a:solidFill>
                    <a:schemeClr val="tx1"/>
                  </a:solidFill>
                  <a:latin typeface="Arial" charset="0"/>
                  <a:ea typeface="ＭＳ Ｐゴシック" pitchFamily="34" charset="-128"/>
                  <a:cs typeface="Arial" charset="0"/>
                </a:defRPr>
              </a:lvl3pPr>
              <a:lvl4pPr marL="1600200" indent="-228600">
                <a:spcBef>
                  <a:spcPct val="20000"/>
                </a:spcBef>
                <a:buChar char="–"/>
                <a:defRPr>
                  <a:solidFill>
                    <a:schemeClr val="tx1"/>
                  </a:solidFill>
                  <a:latin typeface="Arial" charset="0"/>
                  <a:ea typeface="ＭＳ Ｐゴシック" pitchFamily="34" charset="-128"/>
                  <a:cs typeface="Arial" charset="0"/>
                </a:defRPr>
              </a:lvl4pPr>
              <a:lvl5pPr marL="2057400" indent="-228600">
                <a:spcBef>
                  <a:spcPct val="20000"/>
                </a:spcBef>
                <a:buChar char="»"/>
                <a:defRPr>
                  <a:solidFill>
                    <a:schemeClr val="tx1"/>
                  </a:solidFill>
                  <a:latin typeface="Arial" charset="0"/>
                  <a:ea typeface="ＭＳ Ｐゴシック"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9pPr>
            </a:lstStyle>
            <a:p>
              <a:pPr>
                <a:spcBef>
                  <a:spcPct val="0"/>
                </a:spcBef>
                <a:buFontTx/>
                <a:buNone/>
              </a:pPr>
              <a:endParaRPr lang="en-US" altLang="en-US">
                <a:latin typeface="Times" pitchFamily="18" charset="0"/>
              </a:endParaRPr>
            </a:p>
          </p:txBody>
        </p:sp>
        <p:sp>
          <p:nvSpPr>
            <p:cNvPr id="52" name="Content Placeholder 1"/>
            <p:cNvSpPr txBox="1">
              <a:spLocks/>
            </p:cNvSpPr>
            <p:nvPr/>
          </p:nvSpPr>
          <p:spPr bwMode="auto">
            <a:xfrm rot="19518118">
              <a:off x="2630638" y="5180127"/>
              <a:ext cx="1100789"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SzPct val="150000"/>
                <a:buFontTx/>
                <a:buBlip>
                  <a:blip r:embed="rId3"/>
                </a:buBlip>
                <a:defRPr>
                  <a:solidFill>
                    <a:schemeClr val="tx1"/>
                  </a:solidFill>
                  <a:latin typeface="Arial" panose="020B0604020202020204" pitchFamily="34" charset="0"/>
                  <a:ea typeface="MS PGothic" pitchFamily="34" charset="-128"/>
                  <a:cs typeface="Arial" panose="020B0604020202020204" pitchFamily="34" charset="0"/>
                </a:defRPr>
              </a:lvl1pPr>
              <a:lvl2pPr marL="742950" indent="-28575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2pPr>
              <a:lvl3pPr marL="1143000" indent="-228600" algn="l" rtl="0" eaLnBrk="0" fontAlgn="base" hangingPunct="0">
                <a:spcBef>
                  <a:spcPct val="20000"/>
                </a:spcBef>
                <a:spcAft>
                  <a:spcPct val="0"/>
                </a:spcAft>
                <a:buClrTx/>
                <a:buChar char="•"/>
                <a:defRPr>
                  <a:solidFill>
                    <a:schemeClr val="tx1"/>
                  </a:solidFill>
                  <a:latin typeface="Arial" panose="020B0604020202020204" pitchFamily="34" charset="0"/>
                  <a:ea typeface="MS PGothic" pitchFamily="34" charset="-128"/>
                  <a:cs typeface="Arial" panose="020B0604020202020204" pitchFamily="34" charset="0"/>
                </a:defRPr>
              </a:lvl3pPr>
              <a:lvl4pPr marL="16002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4pPr>
              <a:lvl5pPr marL="20574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pPr marL="0" indent="0" algn="ctr">
                <a:buSzTx/>
                <a:buFontTx/>
                <a:buNone/>
                <a:defRPr/>
              </a:pPr>
              <a:r>
                <a:rPr lang="en-US" altLang="en-US" sz="1200" b="1" kern="0" dirty="0" smtClean="0">
                  <a:ea typeface="ＭＳ Ｐゴシック" pitchFamily="34" charset="-128"/>
                </a:rPr>
                <a:t>Spin rotator</a:t>
              </a:r>
            </a:p>
          </p:txBody>
        </p:sp>
        <p:sp>
          <p:nvSpPr>
            <p:cNvPr id="53" name="Left Brace 69"/>
            <p:cNvSpPr>
              <a:spLocks/>
            </p:cNvSpPr>
            <p:nvPr/>
          </p:nvSpPr>
          <p:spPr bwMode="auto">
            <a:xfrm rot="2999692">
              <a:off x="5401413" y="2618815"/>
              <a:ext cx="120491" cy="616806"/>
            </a:xfrm>
            <a:prstGeom prst="leftBrace">
              <a:avLst>
                <a:gd name="adj1" fmla="val 33806"/>
                <a:gd name="adj2" fmla="val 50000"/>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Blip>
                  <a:blip r:embed="rId4"/>
                </a:buBlip>
                <a:defRPr>
                  <a:solidFill>
                    <a:schemeClr val="tx1"/>
                  </a:solidFill>
                  <a:latin typeface="Arial" charset="0"/>
                  <a:ea typeface="ＭＳ Ｐゴシック" pitchFamily="34" charset="-128"/>
                  <a:cs typeface="Arial" charset="0"/>
                </a:defRPr>
              </a:lvl1pPr>
              <a:lvl2pPr marL="742950" indent="-285750">
                <a:spcBef>
                  <a:spcPct val="20000"/>
                </a:spcBef>
                <a:buChar char="–"/>
                <a:defRPr>
                  <a:solidFill>
                    <a:schemeClr val="tx1"/>
                  </a:solidFill>
                  <a:latin typeface="Arial" charset="0"/>
                  <a:ea typeface="ＭＳ Ｐゴシック" pitchFamily="34" charset="-128"/>
                  <a:cs typeface="Arial" charset="0"/>
                </a:defRPr>
              </a:lvl2pPr>
              <a:lvl3pPr marL="1143000" indent="-228600">
                <a:spcBef>
                  <a:spcPct val="20000"/>
                </a:spcBef>
                <a:buChar char="•"/>
                <a:defRPr>
                  <a:solidFill>
                    <a:schemeClr val="tx1"/>
                  </a:solidFill>
                  <a:latin typeface="Arial" charset="0"/>
                  <a:ea typeface="ＭＳ Ｐゴシック" pitchFamily="34" charset="-128"/>
                  <a:cs typeface="Arial" charset="0"/>
                </a:defRPr>
              </a:lvl3pPr>
              <a:lvl4pPr marL="1600200" indent="-228600">
                <a:spcBef>
                  <a:spcPct val="20000"/>
                </a:spcBef>
                <a:buChar char="–"/>
                <a:defRPr>
                  <a:solidFill>
                    <a:schemeClr val="tx1"/>
                  </a:solidFill>
                  <a:latin typeface="Arial" charset="0"/>
                  <a:ea typeface="ＭＳ Ｐゴシック" pitchFamily="34" charset="-128"/>
                  <a:cs typeface="Arial" charset="0"/>
                </a:defRPr>
              </a:lvl4pPr>
              <a:lvl5pPr marL="2057400" indent="-228600">
                <a:spcBef>
                  <a:spcPct val="20000"/>
                </a:spcBef>
                <a:buChar char="»"/>
                <a:defRPr>
                  <a:solidFill>
                    <a:schemeClr val="tx1"/>
                  </a:solidFill>
                  <a:latin typeface="Arial" charset="0"/>
                  <a:ea typeface="ＭＳ Ｐゴシック"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9pPr>
            </a:lstStyle>
            <a:p>
              <a:pPr>
                <a:spcBef>
                  <a:spcPct val="0"/>
                </a:spcBef>
                <a:buFontTx/>
                <a:buNone/>
              </a:pPr>
              <a:endParaRPr lang="en-US" altLang="en-US">
                <a:latin typeface="Times" pitchFamily="18" charset="0"/>
              </a:endParaRPr>
            </a:p>
          </p:txBody>
        </p:sp>
        <p:sp>
          <p:nvSpPr>
            <p:cNvPr id="54" name="Content Placeholder 1"/>
            <p:cNvSpPr txBox="1">
              <a:spLocks/>
            </p:cNvSpPr>
            <p:nvPr/>
          </p:nvSpPr>
          <p:spPr bwMode="auto">
            <a:xfrm rot="19231892">
              <a:off x="5079735" y="2622622"/>
              <a:ext cx="5683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SzPct val="150000"/>
                <a:buFontTx/>
                <a:buBlip>
                  <a:blip r:embed="rId3"/>
                </a:buBlip>
                <a:defRPr>
                  <a:solidFill>
                    <a:schemeClr val="tx1"/>
                  </a:solidFill>
                  <a:latin typeface="Arial" panose="020B0604020202020204" pitchFamily="34" charset="0"/>
                  <a:ea typeface="MS PGothic" pitchFamily="34" charset="-128"/>
                  <a:cs typeface="Arial" panose="020B0604020202020204" pitchFamily="34" charset="0"/>
                </a:defRPr>
              </a:lvl1pPr>
              <a:lvl2pPr marL="742950" indent="-28575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2pPr>
              <a:lvl3pPr marL="1143000" indent="-228600" algn="l" rtl="0" eaLnBrk="0" fontAlgn="base" hangingPunct="0">
                <a:spcBef>
                  <a:spcPct val="20000"/>
                </a:spcBef>
                <a:spcAft>
                  <a:spcPct val="0"/>
                </a:spcAft>
                <a:buClrTx/>
                <a:buChar char="•"/>
                <a:defRPr>
                  <a:solidFill>
                    <a:schemeClr val="tx1"/>
                  </a:solidFill>
                  <a:latin typeface="Arial" panose="020B0604020202020204" pitchFamily="34" charset="0"/>
                  <a:ea typeface="MS PGothic" pitchFamily="34" charset="-128"/>
                  <a:cs typeface="Arial" panose="020B0604020202020204" pitchFamily="34" charset="0"/>
                </a:defRPr>
              </a:lvl3pPr>
              <a:lvl4pPr marL="16002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4pPr>
              <a:lvl5pPr marL="20574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pPr marL="0" indent="0">
                <a:buSzTx/>
                <a:buFontTx/>
                <a:buNone/>
                <a:defRPr/>
              </a:pPr>
              <a:r>
                <a:rPr lang="en-US" altLang="en-US" sz="1200" b="1" kern="0" dirty="0" smtClean="0">
                  <a:ea typeface="ＭＳ Ｐゴシック" pitchFamily="34" charset="-128"/>
                </a:rPr>
                <a:t>CCB</a:t>
              </a:r>
            </a:p>
          </p:txBody>
        </p:sp>
        <p:sp>
          <p:nvSpPr>
            <p:cNvPr id="55" name="Content Placeholder 1"/>
            <p:cNvSpPr txBox="1">
              <a:spLocks/>
            </p:cNvSpPr>
            <p:nvPr/>
          </p:nvSpPr>
          <p:spPr bwMode="auto">
            <a:xfrm>
              <a:off x="838200" y="3799098"/>
              <a:ext cx="111760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SzPct val="150000"/>
                <a:buFontTx/>
                <a:buBlip>
                  <a:blip r:embed="rId3"/>
                </a:buBlip>
                <a:defRPr>
                  <a:solidFill>
                    <a:schemeClr val="tx1"/>
                  </a:solidFill>
                  <a:latin typeface="Arial" panose="020B0604020202020204" pitchFamily="34" charset="0"/>
                  <a:ea typeface="MS PGothic" pitchFamily="34" charset="-128"/>
                  <a:cs typeface="Arial" panose="020B0604020202020204" pitchFamily="34" charset="0"/>
                </a:defRPr>
              </a:lvl1pPr>
              <a:lvl2pPr marL="742950" indent="-28575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2pPr>
              <a:lvl3pPr marL="1143000" indent="-228600" algn="l" rtl="0" eaLnBrk="0" fontAlgn="base" hangingPunct="0">
                <a:spcBef>
                  <a:spcPct val="20000"/>
                </a:spcBef>
                <a:spcAft>
                  <a:spcPct val="0"/>
                </a:spcAft>
                <a:buClrTx/>
                <a:buChar char="•"/>
                <a:defRPr>
                  <a:solidFill>
                    <a:schemeClr val="tx1"/>
                  </a:solidFill>
                  <a:latin typeface="Arial" panose="020B0604020202020204" pitchFamily="34" charset="0"/>
                  <a:ea typeface="MS PGothic" pitchFamily="34" charset="-128"/>
                  <a:cs typeface="Arial" panose="020B0604020202020204" pitchFamily="34" charset="0"/>
                </a:defRPr>
              </a:lvl3pPr>
              <a:lvl4pPr marL="16002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4pPr>
              <a:lvl5pPr marL="20574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pPr marL="0" indent="0">
                <a:buSzTx/>
                <a:buFontTx/>
                <a:buNone/>
                <a:defRPr/>
              </a:pPr>
              <a:r>
                <a:rPr lang="en-US" altLang="en-US" sz="1400" b="1" kern="0" dirty="0" smtClean="0">
                  <a:ea typeface="ＭＳ Ｐゴシック" pitchFamily="34" charset="-128"/>
                </a:rPr>
                <a:t>Arc, 261.7</a:t>
              </a:r>
              <a:r>
                <a:rPr lang="en-US" altLang="en-US" sz="1400" b="1" kern="0" baseline="30000" dirty="0" smtClean="0">
                  <a:ea typeface="ＭＳ Ｐゴシック" pitchFamily="34" charset="-128"/>
                  <a:sym typeface="Symbol"/>
                </a:rPr>
                <a:t></a:t>
              </a:r>
              <a:endParaRPr lang="en-US" altLang="en-US" sz="1400" b="1" kern="0" dirty="0" smtClean="0">
                <a:ea typeface="ＭＳ Ｐゴシック" pitchFamily="34" charset="-128"/>
              </a:endParaRPr>
            </a:p>
          </p:txBody>
        </p:sp>
        <p:sp>
          <p:nvSpPr>
            <p:cNvPr id="56" name="Content Placeholder 1"/>
            <p:cNvSpPr txBox="1">
              <a:spLocks/>
            </p:cNvSpPr>
            <p:nvPr/>
          </p:nvSpPr>
          <p:spPr bwMode="auto">
            <a:xfrm>
              <a:off x="3924791" y="3706694"/>
              <a:ext cx="59055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SzPct val="150000"/>
                <a:buFontTx/>
                <a:buBlip>
                  <a:blip r:embed="rId3"/>
                </a:buBlip>
                <a:defRPr>
                  <a:solidFill>
                    <a:schemeClr val="tx1"/>
                  </a:solidFill>
                  <a:latin typeface="Arial" panose="020B0604020202020204" pitchFamily="34" charset="0"/>
                  <a:ea typeface="MS PGothic" pitchFamily="34" charset="-128"/>
                  <a:cs typeface="Arial" panose="020B0604020202020204" pitchFamily="34" charset="0"/>
                </a:defRPr>
              </a:lvl1pPr>
              <a:lvl2pPr marL="742950" indent="-28575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2pPr>
              <a:lvl3pPr marL="1143000" indent="-228600" algn="l" rtl="0" eaLnBrk="0" fontAlgn="base" hangingPunct="0">
                <a:spcBef>
                  <a:spcPct val="20000"/>
                </a:spcBef>
                <a:spcAft>
                  <a:spcPct val="0"/>
                </a:spcAft>
                <a:buClrTx/>
                <a:buChar char="•"/>
                <a:defRPr>
                  <a:solidFill>
                    <a:schemeClr val="tx1"/>
                  </a:solidFill>
                  <a:latin typeface="Arial" panose="020B0604020202020204" pitchFamily="34" charset="0"/>
                  <a:ea typeface="MS PGothic" pitchFamily="34" charset="-128"/>
                  <a:cs typeface="Arial" panose="020B0604020202020204" pitchFamily="34" charset="0"/>
                </a:defRPr>
              </a:lvl3pPr>
              <a:lvl4pPr marL="16002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4pPr>
              <a:lvl5pPr marL="20574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pPr marL="0" indent="0">
                <a:buSzTx/>
                <a:buFontTx/>
                <a:buNone/>
                <a:defRPr/>
              </a:pPr>
              <a:r>
                <a:rPr lang="en-US" altLang="en-US" sz="1200" b="1" kern="0" dirty="0" smtClean="0">
                  <a:ea typeface="ＭＳ Ｐゴシック" pitchFamily="34" charset="-128"/>
                </a:rPr>
                <a:t>81.7</a:t>
              </a:r>
              <a:r>
                <a:rPr lang="en-US" altLang="en-US" sz="1200" b="1" kern="0" baseline="30000" dirty="0" smtClean="0">
                  <a:ea typeface="ＭＳ Ｐゴシック" pitchFamily="34" charset="-128"/>
                  <a:sym typeface="Symbol"/>
                </a:rPr>
                <a:t></a:t>
              </a:r>
              <a:endParaRPr lang="en-US" altLang="en-US" sz="1200" b="1" kern="0" dirty="0" smtClean="0">
                <a:ea typeface="ＭＳ Ｐゴシック" pitchFamily="34" charset="-128"/>
              </a:endParaRPr>
            </a:p>
          </p:txBody>
        </p:sp>
        <p:cxnSp>
          <p:nvCxnSpPr>
            <p:cNvPr id="57" name="Straight Arrow Connector 26"/>
            <p:cNvCxnSpPr>
              <a:cxnSpLocks noChangeShapeType="1"/>
            </p:cNvCxnSpPr>
            <p:nvPr/>
          </p:nvCxnSpPr>
          <p:spPr bwMode="auto">
            <a:xfrm>
              <a:off x="3446252" y="4240997"/>
              <a:ext cx="1" cy="471742"/>
            </a:xfrm>
            <a:prstGeom prst="straightConnector1">
              <a:avLst/>
            </a:prstGeom>
            <a:noFill/>
            <a:ln w="9525" algn="ctr">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Content Placeholder 1"/>
            <p:cNvSpPr txBox="1">
              <a:spLocks/>
            </p:cNvSpPr>
            <p:nvPr/>
          </p:nvSpPr>
          <p:spPr bwMode="auto">
            <a:xfrm>
              <a:off x="2446536" y="4009555"/>
              <a:ext cx="1695449" cy="258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SzPct val="150000"/>
                <a:buFontTx/>
                <a:buBlip>
                  <a:blip r:embed="rId3"/>
                </a:buBlip>
                <a:defRPr>
                  <a:solidFill>
                    <a:schemeClr val="tx1"/>
                  </a:solidFill>
                  <a:latin typeface="Arial" panose="020B0604020202020204" pitchFamily="34" charset="0"/>
                  <a:ea typeface="MS PGothic" pitchFamily="34" charset="-128"/>
                  <a:cs typeface="Arial" panose="020B0604020202020204" pitchFamily="34" charset="0"/>
                </a:defRPr>
              </a:lvl1pPr>
              <a:lvl2pPr marL="742950" indent="-28575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2pPr>
              <a:lvl3pPr marL="1143000" indent="-228600" algn="l" rtl="0" eaLnBrk="0" fontAlgn="base" hangingPunct="0">
                <a:spcBef>
                  <a:spcPct val="20000"/>
                </a:spcBef>
                <a:spcAft>
                  <a:spcPct val="0"/>
                </a:spcAft>
                <a:buClrTx/>
                <a:buChar char="•"/>
                <a:defRPr>
                  <a:solidFill>
                    <a:schemeClr val="tx1"/>
                  </a:solidFill>
                  <a:latin typeface="Arial" panose="020B0604020202020204" pitchFamily="34" charset="0"/>
                  <a:ea typeface="MS PGothic" pitchFamily="34" charset="-128"/>
                  <a:cs typeface="Arial" panose="020B0604020202020204" pitchFamily="34" charset="0"/>
                </a:defRPr>
              </a:lvl3pPr>
              <a:lvl4pPr marL="16002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4pPr>
              <a:lvl5pPr marL="20574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pPr marL="0" indent="0">
                <a:buSzTx/>
                <a:buFontTx/>
                <a:buNone/>
                <a:defRPr/>
              </a:pPr>
              <a:r>
                <a:rPr lang="en-US" altLang="en-US" sz="1200" b="1" kern="0" dirty="0" smtClean="0">
                  <a:ea typeface="ＭＳ Ｐゴシック" pitchFamily="34" charset="-128"/>
                </a:rPr>
                <a:t>Forward e</a:t>
              </a:r>
              <a:r>
                <a:rPr lang="en-US" altLang="en-US" sz="1200" b="1" kern="0" baseline="30000" dirty="0" smtClean="0">
                  <a:ea typeface="ＭＳ Ｐゴシック" pitchFamily="34" charset="-128"/>
                </a:rPr>
                <a:t>-</a:t>
              </a:r>
              <a:r>
                <a:rPr lang="en-US" altLang="en-US" sz="1200" b="1" kern="0" dirty="0" smtClean="0">
                  <a:ea typeface="ＭＳ Ｐゴシック" pitchFamily="34" charset="-128"/>
                </a:rPr>
                <a:t> detection</a:t>
              </a:r>
            </a:p>
          </p:txBody>
        </p:sp>
        <p:sp>
          <p:nvSpPr>
            <p:cNvPr id="59" name="Left Brace 30"/>
            <p:cNvSpPr>
              <a:spLocks/>
            </p:cNvSpPr>
            <p:nvPr/>
          </p:nvSpPr>
          <p:spPr bwMode="auto">
            <a:xfrm rot="13614477">
              <a:off x="3508948" y="4701633"/>
              <a:ext cx="101275" cy="285225"/>
            </a:xfrm>
            <a:prstGeom prst="leftBrace">
              <a:avLst>
                <a:gd name="adj1" fmla="val 33809"/>
                <a:gd name="adj2" fmla="val 50000"/>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Blip>
                  <a:blip r:embed="rId4"/>
                </a:buBlip>
                <a:defRPr>
                  <a:solidFill>
                    <a:schemeClr val="tx1"/>
                  </a:solidFill>
                  <a:latin typeface="Arial" charset="0"/>
                  <a:ea typeface="ＭＳ Ｐゴシック" pitchFamily="34" charset="-128"/>
                  <a:cs typeface="Arial" charset="0"/>
                </a:defRPr>
              </a:lvl1pPr>
              <a:lvl2pPr marL="742950" indent="-285750">
                <a:spcBef>
                  <a:spcPct val="20000"/>
                </a:spcBef>
                <a:buChar char="–"/>
                <a:defRPr>
                  <a:solidFill>
                    <a:schemeClr val="tx1"/>
                  </a:solidFill>
                  <a:latin typeface="Arial" charset="0"/>
                  <a:ea typeface="ＭＳ Ｐゴシック" pitchFamily="34" charset="-128"/>
                  <a:cs typeface="Arial" charset="0"/>
                </a:defRPr>
              </a:lvl2pPr>
              <a:lvl3pPr marL="1143000" indent="-228600">
                <a:spcBef>
                  <a:spcPct val="20000"/>
                </a:spcBef>
                <a:buChar char="•"/>
                <a:defRPr>
                  <a:solidFill>
                    <a:schemeClr val="tx1"/>
                  </a:solidFill>
                  <a:latin typeface="Arial" charset="0"/>
                  <a:ea typeface="ＭＳ Ｐゴシック" pitchFamily="34" charset="-128"/>
                  <a:cs typeface="Arial" charset="0"/>
                </a:defRPr>
              </a:lvl3pPr>
              <a:lvl4pPr marL="1600200" indent="-228600">
                <a:spcBef>
                  <a:spcPct val="20000"/>
                </a:spcBef>
                <a:buChar char="–"/>
                <a:defRPr>
                  <a:solidFill>
                    <a:schemeClr val="tx1"/>
                  </a:solidFill>
                  <a:latin typeface="Arial" charset="0"/>
                  <a:ea typeface="ＭＳ Ｐゴシック" pitchFamily="34" charset="-128"/>
                  <a:cs typeface="Arial" charset="0"/>
                </a:defRPr>
              </a:lvl4pPr>
              <a:lvl5pPr marL="2057400" indent="-228600">
                <a:spcBef>
                  <a:spcPct val="20000"/>
                </a:spcBef>
                <a:buChar char="»"/>
                <a:defRPr>
                  <a:solidFill>
                    <a:schemeClr val="tx1"/>
                  </a:solidFill>
                  <a:latin typeface="Arial" charset="0"/>
                  <a:ea typeface="ＭＳ Ｐゴシック"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9pPr>
            </a:lstStyle>
            <a:p>
              <a:pPr>
                <a:spcBef>
                  <a:spcPct val="0"/>
                </a:spcBef>
                <a:buFontTx/>
                <a:buNone/>
              </a:pPr>
              <a:endParaRPr lang="en-US" altLang="en-US">
                <a:latin typeface="Times" pitchFamily="18" charset="0"/>
              </a:endParaRPr>
            </a:p>
          </p:txBody>
        </p:sp>
        <p:sp>
          <p:nvSpPr>
            <p:cNvPr id="60" name="Left Brace 61"/>
            <p:cNvSpPr>
              <a:spLocks/>
            </p:cNvSpPr>
            <p:nvPr/>
          </p:nvSpPr>
          <p:spPr bwMode="auto">
            <a:xfrm rot="18627411">
              <a:off x="4953555" y="4098375"/>
              <a:ext cx="131695" cy="506321"/>
            </a:xfrm>
            <a:prstGeom prst="leftBrace">
              <a:avLst>
                <a:gd name="adj1" fmla="val 33803"/>
                <a:gd name="adj2" fmla="val 50000"/>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Blip>
                  <a:blip r:embed="rId4"/>
                </a:buBlip>
                <a:defRPr>
                  <a:solidFill>
                    <a:schemeClr val="tx1"/>
                  </a:solidFill>
                  <a:latin typeface="Arial" charset="0"/>
                  <a:ea typeface="ＭＳ Ｐゴシック" pitchFamily="34" charset="-128"/>
                  <a:cs typeface="Arial" charset="0"/>
                </a:defRPr>
              </a:lvl1pPr>
              <a:lvl2pPr marL="742950" indent="-285750">
                <a:spcBef>
                  <a:spcPct val="20000"/>
                </a:spcBef>
                <a:buChar char="–"/>
                <a:defRPr>
                  <a:solidFill>
                    <a:schemeClr val="tx1"/>
                  </a:solidFill>
                  <a:latin typeface="Arial" charset="0"/>
                  <a:ea typeface="ＭＳ Ｐゴシック" pitchFamily="34" charset="-128"/>
                  <a:cs typeface="Arial" charset="0"/>
                </a:defRPr>
              </a:lvl2pPr>
              <a:lvl3pPr marL="1143000" indent="-228600">
                <a:spcBef>
                  <a:spcPct val="20000"/>
                </a:spcBef>
                <a:buChar char="•"/>
                <a:defRPr>
                  <a:solidFill>
                    <a:schemeClr val="tx1"/>
                  </a:solidFill>
                  <a:latin typeface="Arial" charset="0"/>
                  <a:ea typeface="ＭＳ Ｐゴシック" pitchFamily="34" charset="-128"/>
                  <a:cs typeface="Arial" charset="0"/>
                </a:defRPr>
              </a:lvl3pPr>
              <a:lvl4pPr marL="1600200" indent="-228600">
                <a:spcBef>
                  <a:spcPct val="20000"/>
                </a:spcBef>
                <a:buChar char="–"/>
                <a:defRPr>
                  <a:solidFill>
                    <a:schemeClr val="tx1"/>
                  </a:solidFill>
                  <a:latin typeface="Arial" charset="0"/>
                  <a:ea typeface="ＭＳ Ｐゴシック" pitchFamily="34" charset="-128"/>
                  <a:cs typeface="Arial" charset="0"/>
                </a:defRPr>
              </a:lvl4pPr>
              <a:lvl5pPr marL="2057400" indent="-228600">
                <a:spcBef>
                  <a:spcPct val="20000"/>
                </a:spcBef>
                <a:buChar char="»"/>
                <a:defRPr>
                  <a:solidFill>
                    <a:schemeClr val="tx1"/>
                  </a:solidFill>
                  <a:latin typeface="Arial" charset="0"/>
                  <a:ea typeface="ＭＳ Ｐゴシック"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9pPr>
            </a:lstStyle>
            <a:p>
              <a:pPr>
                <a:spcBef>
                  <a:spcPct val="0"/>
                </a:spcBef>
                <a:buFontTx/>
                <a:buNone/>
              </a:pPr>
              <a:endParaRPr lang="en-US" altLang="en-US">
                <a:latin typeface="Times" pitchFamily="18" charset="0"/>
              </a:endParaRPr>
            </a:p>
          </p:txBody>
        </p:sp>
        <p:sp>
          <p:nvSpPr>
            <p:cNvPr id="61" name="Left Brace 58"/>
            <p:cNvSpPr>
              <a:spLocks/>
            </p:cNvSpPr>
            <p:nvPr/>
          </p:nvSpPr>
          <p:spPr bwMode="auto">
            <a:xfrm rot="13694265">
              <a:off x="4091880" y="4085337"/>
              <a:ext cx="114105" cy="506321"/>
            </a:xfrm>
            <a:prstGeom prst="leftBrace">
              <a:avLst>
                <a:gd name="adj1" fmla="val 33806"/>
                <a:gd name="adj2" fmla="val 50000"/>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Blip>
                  <a:blip r:embed="rId4"/>
                </a:buBlip>
                <a:defRPr>
                  <a:solidFill>
                    <a:schemeClr val="tx1"/>
                  </a:solidFill>
                  <a:latin typeface="Arial" charset="0"/>
                  <a:ea typeface="ＭＳ Ｐゴシック" pitchFamily="34" charset="-128"/>
                  <a:cs typeface="Arial" charset="0"/>
                </a:defRPr>
              </a:lvl1pPr>
              <a:lvl2pPr marL="742950" indent="-285750">
                <a:spcBef>
                  <a:spcPct val="20000"/>
                </a:spcBef>
                <a:buChar char="–"/>
                <a:defRPr>
                  <a:solidFill>
                    <a:schemeClr val="tx1"/>
                  </a:solidFill>
                  <a:latin typeface="Arial" charset="0"/>
                  <a:ea typeface="ＭＳ Ｐゴシック" pitchFamily="34" charset="-128"/>
                  <a:cs typeface="Arial" charset="0"/>
                </a:defRPr>
              </a:lvl2pPr>
              <a:lvl3pPr marL="1143000" indent="-228600">
                <a:spcBef>
                  <a:spcPct val="20000"/>
                </a:spcBef>
                <a:buChar char="•"/>
                <a:defRPr>
                  <a:solidFill>
                    <a:schemeClr val="tx1"/>
                  </a:solidFill>
                  <a:latin typeface="Arial" charset="0"/>
                  <a:ea typeface="ＭＳ Ｐゴシック" pitchFamily="34" charset="-128"/>
                  <a:cs typeface="Arial" charset="0"/>
                </a:defRPr>
              </a:lvl3pPr>
              <a:lvl4pPr marL="1600200" indent="-228600">
                <a:spcBef>
                  <a:spcPct val="20000"/>
                </a:spcBef>
                <a:buChar char="–"/>
                <a:defRPr>
                  <a:solidFill>
                    <a:schemeClr val="tx1"/>
                  </a:solidFill>
                  <a:latin typeface="Arial" charset="0"/>
                  <a:ea typeface="ＭＳ Ｐゴシック" pitchFamily="34" charset="-128"/>
                  <a:cs typeface="Arial" charset="0"/>
                </a:defRPr>
              </a:lvl4pPr>
              <a:lvl5pPr marL="2057400" indent="-228600">
                <a:spcBef>
                  <a:spcPct val="20000"/>
                </a:spcBef>
                <a:buChar char="»"/>
                <a:defRPr>
                  <a:solidFill>
                    <a:schemeClr val="tx1"/>
                  </a:solidFill>
                  <a:latin typeface="Arial" charset="0"/>
                  <a:ea typeface="ＭＳ Ｐゴシック"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9pPr>
            </a:lstStyle>
            <a:p>
              <a:pPr>
                <a:spcBef>
                  <a:spcPct val="0"/>
                </a:spcBef>
                <a:buFontTx/>
                <a:buNone/>
              </a:pPr>
              <a:endParaRPr lang="en-US" altLang="en-US">
                <a:latin typeface="Times" pitchFamily="18" charset="0"/>
              </a:endParaRPr>
            </a:p>
          </p:txBody>
        </p:sp>
        <p:sp>
          <p:nvSpPr>
            <p:cNvPr id="62" name="Pie 61"/>
            <p:cNvSpPr>
              <a:spLocks noChangeAspect="1"/>
            </p:cNvSpPr>
            <p:nvPr/>
          </p:nvSpPr>
          <p:spPr bwMode="auto">
            <a:xfrm>
              <a:off x="1776413" y="3742056"/>
              <a:ext cx="182562" cy="182563"/>
            </a:xfrm>
            <a:prstGeom prst="pie">
              <a:avLst>
                <a:gd name="adj1" fmla="val 2426391"/>
                <a:gd name="adj2" fmla="val 19316279"/>
              </a:avLst>
            </a:prstGeom>
            <a:noFill/>
            <a:ln w="9525" cap="flat" cmpd="sng" algn="ctr">
              <a:solidFill>
                <a:schemeClr val="tx1"/>
              </a:solidFill>
              <a:prstDash val="solid"/>
              <a:round/>
              <a:headEnd type="none" w="med" len="med"/>
              <a:tailEnd type="none" w="med" len="med"/>
            </a:ln>
            <a:effectLst/>
            <a:extLst/>
          </p:spPr>
          <p:txBody>
            <a:bodyPr/>
            <a:lstStyle/>
            <a:p>
              <a:pPr>
                <a:defRPr/>
              </a:pPr>
              <a:endParaRPr lang="en-US">
                <a:latin typeface="Times" charset="0"/>
              </a:endParaRPr>
            </a:p>
          </p:txBody>
        </p:sp>
        <p:sp>
          <p:nvSpPr>
            <p:cNvPr id="63" name="Content Placeholder 1"/>
            <p:cNvSpPr txBox="1">
              <a:spLocks/>
            </p:cNvSpPr>
            <p:nvPr/>
          </p:nvSpPr>
          <p:spPr bwMode="auto">
            <a:xfrm>
              <a:off x="4418835" y="5268079"/>
              <a:ext cx="43815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SzPct val="150000"/>
                <a:buFontTx/>
                <a:buBlip>
                  <a:blip r:embed="rId3"/>
                </a:buBlip>
                <a:defRPr>
                  <a:solidFill>
                    <a:schemeClr val="tx1"/>
                  </a:solidFill>
                  <a:latin typeface="Arial" panose="020B0604020202020204" pitchFamily="34" charset="0"/>
                  <a:ea typeface="MS PGothic" pitchFamily="34" charset="-128"/>
                  <a:cs typeface="Arial" panose="020B0604020202020204" pitchFamily="34" charset="0"/>
                </a:defRPr>
              </a:lvl1pPr>
              <a:lvl2pPr marL="742950" indent="-28575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2pPr>
              <a:lvl3pPr marL="1143000" indent="-228600" algn="l" rtl="0" eaLnBrk="0" fontAlgn="base" hangingPunct="0">
                <a:spcBef>
                  <a:spcPct val="20000"/>
                </a:spcBef>
                <a:spcAft>
                  <a:spcPct val="0"/>
                </a:spcAft>
                <a:buClrTx/>
                <a:buChar char="•"/>
                <a:defRPr>
                  <a:solidFill>
                    <a:schemeClr val="tx1"/>
                  </a:solidFill>
                  <a:latin typeface="Arial" panose="020B0604020202020204" pitchFamily="34" charset="0"/>
                  <a:ea typeface="MS PGothic" pitchFamily="34" charset="-128"/>
                  <a:cs typeface="Arial" panose="020B0604020202020204" pitchFamily="34" charset="0"/>
                </a:defRPr>
              </a:lvl3pPr>
              <a:lvl4pPr marL="16002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4pPr>
              <a:lvl5pPr marL="20574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pPr marL="0" indent="0">
                <a:buSzTx/>
                <a:buFontTx/>
                <a:buNone/>
                <a:defRPr/>
              </a:pPr>
              <a:r>
                <a:rPr lang="en-US" altLang="en-US" sz="1400" b="1" kern="0" dirty="0" smtClean="0">
                  <a:ea typeface="ＭＳ Ｐゴシック" pitchFamily="34" charset="-128"/>
                </a:rPr>
                <a:t>IP</a:t>
              </a:r>
            </a:p>
          </p:txBody>
        </p:sp>
        <p:sp>
          <p:nvSpPr>
            <p:cNvPr id="64" name="Left Brace 73"/>
            <p:cNvSpPr>
              <a:spLocks/>
            </p:cNvSpPr>
            <p:nvPr/>
          </p:nvSpPr>
          <p:spPr bwMode="auto">
            <a:xfrm rot="7881182">
              <a:off x="4075715" y="2301620"/>
              <a:ext cx="132540" cy="2005280"/>
            </a:xfrm>
            <a:prstGeom prst="leftBrace">
              <a:avLst>
                <a:gd name="adj1" fmla="val 33797"/>
                <a:gd name="adj2" fmla="val 50000"/>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Blip>
                  <a:blip r:embed="rId4"/>
                </a:buBlip>
                <a:defRPr>
                  <a:solidFill>
                    <a:schemeClr val="tx1"/>
                  </a:solidFill>
                  <a:latin typeface="Arial" charset="0"/>
                  <a:ea typeface="ＭＳ Ｐゴシック" pitchFamily="34" charset="-128"/>
                  <a:cs typeface="Arial" charset="0"/>
                </a:defRPr>
              </a:lvl1pPr>
              <a:lvl2pPr marL="742950" indent="-285750">
                <a:spcBef>
                  <a:spcPct val="20000"/>
                </a:spcBef>
                <a:buChar char="–"/>
                <a:defRPr>
                  <a:solidFill>
                    <a:schemeClr val="tx1"/>
                  </a:solidFill>
                  <a:latin typeface="Arial" charset="0"/>
                  <a:ea typeface="ＭＳ Ｐゴシック" pitchFamily="34" charset="-128"/>
                  <a:cs typeface="Arial" charset="0"/>
                </a:defRPr>
              </a:lvl2pPr>
              <a:lvl3pPr marL="1143000" indent="-228600">
                <a:spcBef>
                  <a:spcPct val="20000"/>
                </a:spcBef>
                <a:buChar char="•"/>
                <a:defRPr>
                  <a:solidFill>
                    <a:schemeClr val="tx1"/>
                  </a:solidFill>
                  <a:latin typeface="Arial" charset="0"/>
                  <a:ea typeface="ＭＳ Ｐゴシック" pitchFamily="34" charset="-128"/>
                  <a:cs typeface="Arial" charset="0"/>
                </a:defRPr>
              </a:lvl3pPr>
              <a:lvl4pPr marL="1600200" indent="-228600">
                <a:spcBef>
                  <a:spcPct val="20000"/>
                </a:spcBef>
                <a:buChar char="–"/>
                <a:defRPr>
                  <a:solidFill>
                    <a:schemeClr val="tx1"/>
                  </a:solidFill>
                  <a:latin typeface="Arial" charset="0"/>
                  <a:ea typeface="ＭＳ Ｐゴシック" pitchFamily="34" charset="-128"/>
                  <a:cs typeface="Arial" charset="0"/>
                </a:defRPr>
              </a:lvl4pPr>
              <a:lvl5pPr marL="2057400" indent="-228600">
                <a:spcBef>
                  <a:spcPct val="20000"/>
                </a:spcBef>
                <a:buChar char="»"/>
                <a:defRPr>
                  <a:solidFill>
                    <a:schemeClr val="tx1"/>
                  </a:solidFill>
                  <a:latin typeface="Arial" charset="0"/>
                  <a:ea typeface="ＭＳ Ｐゴシック"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9pPr>
            </a:lstStyle>
            <a:p>
              <a:pPr>
                <a:spcBef>
                  <a:spcPct val="0"/>
                </a:spcBef>
                <a:buFontTx/>
                <a:buNone/>
              </a:pPr>
              <a:endParaRPr lang="en-US" altLang="en-US">
                <a:latin typeface="Times" pitchFamily="18" charset="0"/>
              </a:endParaRPr>
            </a:p>
          </p:txBody>
        </p:sp>
        <p:sp>
          <p:nvSpPr>
            <p:cNvPr id="65" name="Content Placeholder 1"/>
            <p:cNvSpPr txBox="1">
              <a:spLocks/>
            </p:cNvSpPr>
            <p:nvPr/>
          </p:nvSpPr>
          <p:spPr bwMode="auto">
            <a:xfrm rot="2521958">
              <a:off x="3620954" y="2854828"/>
              <a:ext cx="1487615" cy="457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SzPct val="150000"/>
                <a:buFontTx/>
                <a:buBlip>
                  <a:blip r:embed="rId3"/>
                </a:buBlip>
                <a:defRPr>
                  <a:solidFill>
                    <a:schemeClr val="tx1"/>
                  </a:solidFill>
                  <a:latin typeface="Arial" panose="020B0604020202020204" pitchFamily="34" charset="0"/>
                  <a:ea typeface="MS PGothic" pitchFamily="34" charset="-128"/>
                  <a:cs typeface="Arial" panose="020B0604020202020204" pitchFamily="34" charset="0"/>
                </a:defRPr>
              </a:lvl1pPr>
              <a:lvl2pPr marL="742950" indent="-28575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2pPr>
              <a:lvl3pPr marL="1143000" indent="-228600" algn="l" rtl="0" eaLnBrk="0" fontAlgn="base" hangingPunct="0">
                <a:spcBef>
                  <a:spcPct val="20000"/>
                </a:spcBef>
                <a:spcAft>
                  <a:spcPct val="0"/>
                </a:spcAft>
                <a:buClrTx/>
                <a:buChar char="•"/>
                <a:defRPr>
                  <a:solidFill>
                    <a:schemeClr val="tx1"/>
                  </a:solidFill>
                  <a:latin typeface="Arial" panose="020B0604020202020204" pitchFamily="34" charset="0"/>
                  <a:ea typeface="MS PGothic" pitchFamily="34" charset="-128"/>
                  <a:cs typeface="Arial" panose="020B0604020202020204" pitchFamily="34" charset="0"/>
                </a:defRPr>
              </a:lvl3pPr>
              <a:lvl4pPr marL="16002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4pPr>
              <a:lvl5pPr marL="20574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pPr marL="0" indent="0">
                <a:buSzTx/>
                <a:buFontTx/>
                <a:buNone/>
                <a:defRPr/>
              </a:pPr>
              <a:r>
                <a:rPr lang="en-US" altLang="en-US" sz="1200" b="1" kern="0" dirty="0" smtClean="0">
                  <a:ea typeface="ＭＳ Ｐゴシック" pitchFamily="34" charset="-128"/>
                </a:rPr>
                <a:t>Tune trombone &amp; Straight FODOs</a:t>
              </a:r>
            </a:p>
          </p:txBody>
        </p:sp>
        <p:sp>
          <p:nvSpPr>
            <p:cNvPr id="33" name="Content Placeholder 1"/>
            <p:cNvSpPr txBox="1">
              <a:spLocks/>
            </p:cNvSpPr>
            <p:nvPr/>
          </p:nvSpPr>
          <p:spPr bwMode="auto">
            <a:xfrm>
              <a:off x="5953130" y="3872566"/>
              <a:ext cx="144779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SzPct val="150000"/>
                <a:buFontTx/>
                <a:buBlip>
                  <a:blip r:embed="rId3"/>
                </a:buBlip>
                <a:defRPr>
                  <a:solidFill>
                    <a:schemeClr val="tx1"/>
                  </a:solidFill>
                  <a:latin typeface="Arial" panose="020B0604020202020204" pitchFamily="34" charset="0"/>
                  <a:ea typeface="MS PGothic" pitchFamily="34" charset="-128"/>
                  <a:cs typeface="Arial" panose="020B0604020202020204" pitchFamily="34" charset="0"/>
                </a:defRPr>
              </a:lvl1pPr>
              <a:lvl2pPr marL="742950" indent="-28575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2pPr>
              <a:lvl3pPr marL="1143000" indent="-228600" algn="l" rtl="0" eaLnBrk="0" fontAlgn="base" hangingPunct="0">
                <a:spcBef>
                  <a:spcPct val="20000"/>
                </a:spcBef>
                <a:spcAft>
                  <a:spcPct val="0"/>
                </a:spcAft>
                <a:buClrTx/>
                <a:buChar char="•"/>
                <a:defRPr>
                  <a:solidFill>
                    <a:schemeClr val="tx1"/>
                  </a:solidFill>
                  <a:latin typeface="Arial" panose="020B0604020202020204" pitchFamily="34" charset="0"/>
                  <a:ea typeface="MS PGothic" pitchFamily="34" charset="-128"/>
                  <a:cs typeface="Arial" panose="020B0604020202020204" pitchFamily="34" charset="0"/>
                </a:defRPr>
              </a:lvl3pPr>
              <a:lvl4pPr marL="16002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4pPr>
              <a:lvl5pPr marL="20574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pPr marL="0" indent="0">
                <a:buSzTx/>
                <a:buFontTx/>
                <a:buNone/>
                <a:defRPr/>
              </a:pPr>
              <a:r>
                <a:rPr lang="en-US" altLang="en-US" sz="1600" b="1" i="1" kern="0" dirty="0" smtClean="0">
                  <a:solidFill>
                    <a:srgbClr val="5F5F5F"/>
                  </a:solidFill>
                  <a:ea typeface="ＭＳ Ｐゴシック" pitchFamily="34" charset="-128"/>
                </a:rPr>
                <a:t>Future 2</a:t>
              </a:r>
              <a:r>
                <a:rPr lang="en-US" altLang="en-US" sz="1600" b="1" i="1" kern="0" baseline="30000" dirty="0" smtClean="0">
                  <a:solidFill>
                    <a:srgbClr val="5F5F5F"/>
                  </a:solidFill>
                  <a:ea typeface="ＭＳ Ｐゴシック" pitchFamily="34" charset="-128"/>
                </a:rPr>
                <a:t>nd</a:t>
              </a:r>
              <a:r>
                <a:rPr lang="en-US" altLang="en-US" sz="1600" b="1" i="1" kern="0" dirty="0" smtClean="0">
                  <a:solidFill>
                    <a:srgbClr val="5F5F5F"/>
                  </a:solidFill>
                  <a:ea typeface="ＭＳ Ｐゴシック" pitchFamily="34" charset="-128"/>
                </a:rPr>
                <a:t> IP</a:t>
              </a:r>
            </a:p>
          </p:txBody>
        </p:sp>
        <p:sp>
          <p:nvSpPr>
            <p:cNvPr id="5" name="Down Arrow 4"/>
            <p:cNvSpPr/>
            <p:nvPr/>
          </p:nvSpPr>
          <p:spPr>
            <a:xfrm rot="2989015">
              <a:off x="5688773" y="4007057"/>
              <a:ext cx="169861" cy="668266"/>
            </a:xfrm>
            <a:prstGeom prst="downArrow">
              <a:avLst/>
            </a:prstGeom>
            <a:solidFill>
              <a:srgbClr val="5F5F5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Content Placeholder 1"/>
            <p:cNvSpPr txBox="1">
              <a:spLocks/>
            </p:cNvSpPr>
            <p:nvPr/>
          </p:nvSpPr>
          <p:spPr bwMode="auto">
            <a:xfrm rot="2194111">
              <a:off x="2743243" y="2169718"/>
              <a:ext cx="1119942"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SzPct val="150000"/>
                <a:buFontTx/>
                <a:buBlip>
                  <a:blip r:embed="rId3"/>
                </a:buBlip>
                <a:defRPr>
                  <a:solidFill>
                    <a:schemeClr val="tx1"/>
                  </a:solidFill>
                  <a:latin typeface="Arial" panose="020B0604020202020204" pitchFamily="34" charset="0"/>
                  <a:ea typeface="MS PGothic" pitchFamily="34" charset="-128"/>
                  <a:cs typeface="Arial" panose="020B0604020202020204" pitchFamily="34" charset="0"/>
                </a:defRPr>
              </a:lvl1pPr>
              <a:lvl2pPr marL="742950" indent="-28575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2pPr>
              <a:lvl3pPr marL="1143000" indent="-228600" algn="l" rtl="0" eaLnBrk="0" fontAlgn="base" hangingPunct="0">
                <a:spcBef>
                  <a:spcPct val="20000"/>
                </a:spcBef>
                <a:spcAft>
                  <a:spcPct val="0"/>
                </a:spcAft>
                <a:buClrTx/>
                <a:buChar char="•"/>
                <a:defRPr>
                  <a:solidFill>
                    <a:schemeClr val="tx1"/>
                  </a:solidFill>
                  <a:latin typeface="Arial" panose="020B0604020202020204" pitchFamily="34" charset="0"/>
                  <a:ea typeface="MS PGothic" pitchFamily="34" charset="-128"/>
                  <a:cs typeface="Arial" panose="020B0604020202020204" pitchFamily="34" charset="0"/>
                </a:defRPr>
              </a:lvl3pPr>
              <a:lvl4pPr marL="16002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4pPr>
              <a:lvl5pPr marL="20574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pPr marL="0" indent="0">
                <a:buSzTx/>
                <a:buFontTx/>
                <a:buNone/>
                <a:defRPr/>
              </a:pPr>
              <a:r>
                <a:rPr lang="en-US" altLang="en-US" sz="1300" kern="0" dirty="0" smtClean="0">
                  <a:solidFill>
                    <a:schemeClr val="bg1">
                      <a:lumMod val="50000"/>
                    </a:schemeClr>
                  </a:solidFill>
                  <a:ea typeface="ＭＳ Ｐゴシック" pitchFamily="34" charset="-128"/>
                </a:rPr>
                <a:t>Spin rotator</a:t>
              </a:r>
            </a:p>
          </p:txBody>
        </p:sp>
        <p:sp>
          <p:nvSpPr>
            <p:cNvPr id="36" name="Left Brace 63"/>
            <p:cNvSpPr>
              <a:spLocks/>
            </p:cNvSpPr>
            <p:nvPr/>
          </p:nvSpPr>
          <p:spPr bwMode="auto">
            <a:xfrm rot="7491457">
              <a:off x="3024612" y="2115501"/>
              <a:ext cx="132540" cy="612648"/>
            </a:xfrm>
            <a:prstGeom prst="leftBrace">
              <a:avLst>
                <a:gd name="adj1" fmla="val 33812"/>
                <a:gd name="adj2" fmla="val 50000"/>
              </a:avLst>
            </a:prstGeom>
            <a:noFill/>
            <a:ln w="12700" algn="ctr">
              <a:solidFill>
                <a:srgbClr val="5F5F5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Blip>
                  <a:blip r:embed="rId4"/>
                </a:buBlip>
                <a:defRPr>
                  <a:solidFill>
                    <a:schemeClr val="tx1"/>
                  </a:solidFill>
                  <a:latin typeface="Arial" charset="0"/>
                  <a:ea typeface="ＭＳ Ｐゴシック" pitchFamily="34" charset="-128"/>
                  <a:cs typeface="Arial" charset="0"/>
                </a:defRPr>
              </a:lvl1pPr>
              <a:lvl2pPr marL="742950" indent="-285750">
                <a:spcBef>
                  <a:spcPct val="20000"/>
                </a:spcBef>
                <a:buChar char="–"/>
                <a:defRPr>
                  <a:solidFill>
                    <a:schemeClr val="tx1"/>
                  </a:solidFill>
                  <a:latin typeface="Arial" charset="0"/>
                  <a:ea typeface="ＭＳ Ｐゴシック" pitchFamily="34" charset="-128"/>
                  <a:cs typeface="Arial" charset="0"/>
                </a:defRPr>
              </a:lvl2pPr>
              <a:lvl3pPr marL="1143000" indent="-228600">
                <a:spcBef>
                  <a:spcPct val="20000"/>
                </a:spcBef>
                <a:buChar char="•"/>
                <a:defRPr>
                  <a:solidFill>
                    <a:schemeClr val="tx1"/>
                  </a:solidFill>
                  <a:latin typeface="Arial" charset="0"/>
                  <a:ea typeface="ＭＳ Ｐゴシック" pitchFamily="34" charset="-128"/>
                  <a:cs typeface="Arial" charset="0"/>
                </a:defRPr>
              </a:lvl3pPr>
              <a:lvl4pPr marL="1600200" indent="-228600">
                <a:spcBef>
                  <a:spcPct val="20000"/>
                </a:spcBef>
                <a:buChar char="–"/>
                <a:defRPr>
                  <a:solidFill>
                    <a:schemeClr val="tx1"/>
                  </a:solidFill>
                  <a:latin typeface="Arial" charset="0"/>
                  <a:ea typeface="ＭＳ Ｐゴシック" pitchFamily="34" charset="-128"/>
                  <a:cs typeface="Arial" charset="0"/>
                </a:defRPr>
              </a:lvl4pPr>
              <a:lvl5pPr marL="2057400" indent="-228600">
                <a:spcBef>
                  <a:spcPct val="20000"/>
                </a:spcBef>
                <a:buChar char="»"/>
                <a:defRPr>
                  <a:solidFill>
                    <a:schemeClr val="tx1"/>
                  </a:solidFill>
                  <a:latin typeface="Arial" charset="0"/>
                  <a:ea typeface="ＭＳ Ｐゴシック"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9pPr>
            </a:lstStyle>
            <a:p>
              <a:pPr>
                <a:spcBef>
                  <a:spcPct val="0"/>
                </a:spcBef>
                <a:buFontTx/>
                <a:buNone/>
              </a:pPr>
              <a:endParaRPr lang="en-US" altLang="en-US">
                <a:latin typeface="Times" pitchFamily="18" charset="0"/>
              </a:endParaRPr>
            </a:p>
          </p:txBody>
        </p:sp>
        <p:sp>
          <p:nvSpPr>
            <p:cNvPr id="38" name="Content Placeholder 1"/>
            <p:cNvSpPr txBox="1">
              <a:spLocks/>
            </p:cNvSpPr>
            <p:nvPr/>
          </p:nvSpPr>
          <p:spPr bwMode="auto">
            <a:xfrm rot="2050658">
              <a:off x="5465870" y="5184734"/>
              <a:ext cx="1100789"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SzPct val="150000"/>
                <a:buFontTx/>
                <a:buBlip>
                  <a:blip r:embed="rId3"/>
                </a:buBlip>
                <a:defRPr>
                  <a:solidFill>
                    <a:schemeClr val="tx1"/>
                  </a:solidFill>
                  <a:latin typeface="Arial" panose="020B0604020202020204" pitchFamily="34" charset="0"/>
                  <a:ea typeface="MS PGothic" pitchFamily="34" charset="-128"/>
                  <a:cs typeface="Arial" panose="020B0604020202020204" pitchFamily="34" charset="0"/>
                </a:defRPr>
              </a:lvl1pPr>
              <a:lvl2pPr marL="742950" indent="-28575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2pPr>
              <a:lvl3pPr marL="1143000" indent="-228600" algn="l" rtl="0" eaLnBrk="0" fontAlgn="base" hangingPunct="0">
                <a:spcBef>
                  <a:spcPct val="20000"/>
                </a:spcBef>
                <a:spcAft>
                  <a:spcPct val="0"/>
                </a:spcAft>
                <a:buClrTx/>
                <a:buChar char="•"/>
                <a:defRPr>
                  <a:solidFill>
                    <a:schemeClr val="tx1"/>
                  </a:solidFill>
                  <a:latin typeface="Arial" panose="020B0604020202020204" pitchFamily="34" charset="0"/>
                  <a:ea typeface="MS PGothic" pitchFamily="34" charset="-128"/>
                  <a:cs typeface="Arial" panose="020B0604020202020204" pitchFamily="34" charset="0"/>
                </a:defRPr>
              </a:lvl3pPr>
              <a:lvl4pPr marL="16002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4pPr>
              <a:lvl5pPr marL="20574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pPr marL="0" indent="0" algn="ctr">
                <a:buSzTx/>
                <a:buFontTx/>
                <a:buNone/>
                <a:defRPr/>
              </a:pPr>
              <a:r>
                <a:rPr lang="en-US" altLang="en-US" sz="1300" kern="0" dirty="0" smtClean="0">
                  <a:solidFill>
                    <a:schemeClr val="bg1">
                      <a:lumMod val="50000"/>
                    </a:schemeClr>
                  </a:solidFill>
                  <a:ea typeface="ＭＳ Ｐゴシック" pitchFamily="34" charset="-128"/>
                </a:rPr>
                <a:t>Spin rotator</a:t>
              </a:r>
            </a:p>
          </p:txBody>
        </p:sp>
        <p:sp>
          <p:nvSpPr>
            <p:cNvPr id="39" name="Left Brace 63"/>
            <p:cNvSpPr>
              <a:spLocks/>
            </p:cNvSpPr>
            <p:nvPr/>
          </p:nvSpPr>
          <p:spPr bwMode="auto">
            <a:xfrm rot="18223623">
              <a:off x="6026165" y="4917299"/>
              <a:ext cx="132540" cy="612648"/>
            </a:xfrm>
            <a:prstGeom prst="leftBrace">
              <a:avLst>
                <a:gd name="adj1" fmla="val 33812"/>
                <a:gd name="adj2" fmla="val 50000"/>
              </a:avLst>
            </a:prstGeom>
            <a:noFill/>
            <a:ln w="12700" algn="ctr">
              <a:solidFill>
                <a:srgbClr val="5F5F5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Blip>
                  <a:blip r:embed="rId4"/>
                </a:buBlip>
                <a:defRPr>
                  <a:solidFill>
                    <a:schemeClr val="tx1"/>
                  </a:solidFill>
                  <a:latin typeface="Arial" charset="0"/>
                  <a:ea typeface="ＭＳ Ｐゴシック" pitchFamily="34" charset="-128"/>
                  <a:cs typeface="Arial" charset="0"/>
                </a:defRPr>
              </a:lvl1pPr>
              <a:lvl2pPr marL="742950" indent="-285750">
                <a:spcBef>
                  <a:spcPct val="20000"/>
                </a:spcBef>
                <a:buChar char="–"/>
                <a:defRPr>
                  <a:solidFill>
                    <a:schemeClr val="tx1"/>
                  </a:solidFill>
                  <a:latin typeface="Arial" charset="0"/>
                  <a:ea typeface="ＭＳ Ｐゴシック" pitchFamily="34" charset="-128"/>
                  <a:cs typeface="Arial" charset="0"/>
                </a:defRPr>
              </a:lvl2pPr>
              <a:lvl3pPr marL="1143000" indent="-228600">
                <a:spcBef>
                  <a:spcPct val="20000"/>
                </a:spcBef>
                <a:buChar char="•"/>
                <a:defRPr>
                  <a:solidFill>
                    <a:schemeClr val="tx1"/>
                  </a:solidFill>
                  <a:latin typeface="Arial" charset="0"/>
                  <a:ea typeface="ＭＳ Ｐゴシック" pitchFamily="34" charset="-128"/>
                  <a:cs typeface="Arial" charset="0"/>
                </a:defRPr>
              </a:lvl3pPr>
              <a:lvl4pPr marL="1600200" indent="-228600">
                <a:spcBef>
                  <a:spcPct val="20000"/>
                </a:spcBef>
                <a:buChar char="–"/>
                <a:defRPr>
                  <a:solidFill>
                    <a:schemeClr val="tx1"/>
                  </a:solidFill>
                  <a:latin typeface="Arial" charset="0"/>
                  <a:ea typeface="ＭＳ Ｐゴシック" pitchFamily="34" charset="-128"/>
                  <a:cs typeface="Arial" charset="0"/>
                </a:defRPr>
              </a:lvl4pPr>
              <a:lvl5pPr marL="2057400" indent="-228600">
                <a:spcBef>
                  <a:spcPct val="20000"/>
                </a:spcBef>
                <a:buChar char="»"/>
                <a:defRPr>
                  <a:solidFill>
                    <a:schemeClr val="tx1"/>
                  </a:solidFill>
                  <a:latin typeface="Arial" charset="0"/>
                  <a:ea typeface="ＭＳ Ｐゴシック"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9pPr>
            </a:lstStyle>
            <a:p>
              <a:pPr>
                <a:spcBef>
                  <a:spcPct val="0"/>
                </a:spcBef>
                <a:buFontTx/>
                <a:buNone/>
              </a:pPr>
              <a:endParaRPr lang="en-US" altLang="en-US">
                <a:latin typeface="Times" pitchFamily="18" charset="0"/>
              </a:endParaRPr>
            </a:p>
          </p:txBody>
        </p:sp>
      </p:grpSp>
      <p:sp>
        <p:nvSpPr>
          <p:cNvPr id="67" name="Content Placeholder 2"/>
          <p:cNvSpPr txBox="1">
            <a:spLocks/>
          </p:cNvSpPr>
          <p:nvPr/>
        </p:nvSpPr>
        <p:spPr bwMode="auto">
          <a:xfrm>
            <a:off x="29448" y="5181600"/>
            <a:ext cx="903835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50000"/>
              <a:buFontTx/>
              <a:buBlip>
                <a:blip r:embed="rId3"/>
              </a:buBlip>
              <a:defRPr>
                <a:solidFill>
                  <a:schemeClr val="tx1"/>
                </a:solidFill>
                <a:latin typeface="Arial" panose="020B0604020202020204" pitchFamily="34" charset="0"/>
                <a:ea typeface="MS PGothic" pitchFamily="34" charset="-128"/>
                <a:cs typeface="Arial" panose="020B0604020202020204" pitchFamily="34" charset="0"/>
              </a:defRPr>
            </a:lvl1pPr>
            <a:lvl2pPr marL="742950" indent="-28575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2pPr>
            <a:lvl3pPr marL="1143000" indent="-228600" algn="l" rtl="0" eaLnBrk="0" fontAlgn="base" hangingPunct="0">
              <a:spcBef>
                <a:spcPct val="20000"/>
              </a:spcBef>
              <a:spcAft>
                <a:spcPct val="0"/>
              </a:spcAft>
              <a:buClrTx/>
              <a:buChar char="•"/>
              <a:defRPr>
                <a:solidFill>
                  <a:schemeClr val="tx1"/>
                </a:solidFill>
                <a:latin typeface="Arial" panose="020B0604020202020204" pitchFamily="34" charset="0"/>
                <a:ea typeface="MS PGothic" pitchFamily="34" charset="-128"/>
                <a:cs typeface="Arial" panose="020B0604020202020204" pitchFamily="34" charset="0"/>
              </a:defRPr>
            </a:lvl3pPr>
            <a:lvl4pPr marL="16002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4pPr>
            <a:lvl5pPr marL="20574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pPr>
              <a:buSzPct val="100000"/>
              <a:defRPr/>
            </a:pPr>
            <a:r>
              <a:rPr lang="en-US" altLang="en-US" sz="1800" kern="0" dirty="0" smtClean="0">
                <a:latin typeface="Arial" charset="0"/>
                <a:ea typeface="ＭＳ Ｐゴシック" pitchFamily="34" charset="-128"/>
                <a:cs typeface="Arial" charset="0"/>
              </a:rPr>
              <a:t>Electron polarization requirements</a:t>
            </a:r>
          </a:p>
          <a:p>
            <a:pPr lvl="1">
              <a:buSzPct val="100000"/>
              <a:defRPr/>
            </a:pPr>
            <a:r>
              <a:rPr lang="en-US" altLang="en-US" sz="1600" kern="0" dirty="0" smtClean="0">
                <a:latin typeface="Arial" charset="0"/>
                <a:ea typeface="ＭＳ Ｐゴシック" pitchFamily="34" charset="-128"/>
                <a:cs typeface="Arial" charset="0"/>
              </a:rPr>
              <a:t>Electron polarization of 70% or above</a:t>
            </a:r>
          </a:p>
          <a:p>
            <a:pPr lvl="1">
              <a:buSzPct val="100000"/>
              <a:defRPr/>
            </a:pPr>
            <a:r>
              <a:rPr lang="en-US" altLang="en-US" sz="1600" kern="0" dirty="0" smtClean="0">
                <a:latin typeface="Arial" charset="0"/>
                <a:ea typeface="ＭＳ Ｐゴシック" pitchFamily="34" charset="-128"/>
                <a:cs typeface="Arial" charset="0"/>
              </a:rPr>
              <a:t>Longitudinal electron polarization at IP(s)</a:t>
            </a:r>
          </a:p>
          <a:p>
            <a:pPr lvl="1">
              <a:buSzPct val="100000"/>
              <a:defRPr/>
            </a:pPr>
            <a:r>
              <a:rPr lang="en-US" altLang="en-US" sz="1600" kern="0" dirty="0" smtClean="0">
                <a:latin typeface="Arial" charset="0"/>
                <a:ea typeface="ＭＳ Ｐゴシック" pitchFamily="34" charset="-128"/>
                <a:cs typeface="Arial" charset="0"/>
              </a:rPr>
              <a:t>Spin flipping</a:t>
            </a:r>
          </a:p>
        </p:txBody>
      </p:sp>
      <p:sp>
        <p:nvSpPr>
          <p:cNvPr id="10" name="TextBox 9"/>
          <p:cNvSpPr txBox="1"/>
          <p:nvPr/>
        </p:nvSpPr>
        <p:spPr>
          <a:xfrm>
            <a:off x="8411457" y="4876800"/>
            <a:ext cx="884943" cy="307777"/>
          </a:xfrm>
          <a:prstGeom prst="rect">
            <a:avLst/>
          </a:prstGeom>
          <a:noFill/>
        </p:spPr>
        <p:txBody>
          <a:bodyPr wrap="square" rtlCol="0">
            <a:spAutoFit/>
          </a:bodyPr>
          <a:lstStyle/>
          <a:p>
            <a:r>
              <a:rPr lang="en-US" sz="1400" dirty="0" smtClean="0"/>
              <a:t>CEBAF</a:t>
            </a:r>
            <a:endParaRPr lang="en-US" sz="1400" dirty="0"/>
          </a:p>
        </p:txBody>
      </p:sp>
      <p:cxnSp>
        <p:nvCxnSpPr>
          <p:cNvPr id="12" name="Straight Arrow Connector 11"/>
          <p:cNvCxnSpPr/>
          <p:nvPr/>
        </p:nvCxnSpPr>
        <p:spPr bwMode="auto">
          <a:xfrm flipV="1">
            <a:off x="8881732" y="3293520"/>
            <a:ext cx="0" cy="1625349"/>
          </a:xfrm>
          <a:prstGeom prst="straightConnector1">
            <a:avLst/>
          </a:prstGeom>
          <a:solidFill>
            <a:schemeClr val="accent1"/>
          </a:solidFill>
          <a:ln w="222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441918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1"/>
          <p:cNvSpPr>
            <a:spLocks noGrp="1"/>
          </p:cNvSpPr>
          <p:nvPr>
            <p:ph idx="1"/>
          </p:nvPr>
        </p:nvSpPr>
        <p:spPr>
          <a:xfrm>
            <a:off x="76200" y="762000"/>
            <a:ext cx="8991600" cy="4124325"/>
          </a:xfrm>
        </p:spPr>
        <p:txBody>
          <a:bodyPr/>
          <a:lstStyle/>
          <a:p>
            <a:pPr algn="just">
              <a:buSzTx/>
            </a:pPr>
            <a:r>
              <a:rPr lang="en-US" altLang="en-US" sz="1700" dirty="0" smtClean="0">
                <a:latin typeface="Arial" charset="0"/>
                <a:cs typeface="Arial" charset="0"/>
              </a:rPr>
              <a:t>Highly vertically polarized electron beams are injected from CEBAF</a:t>
            </a:r>
          </a:p>
          <a:p>
            <a:pPr lvl="1" algn="just"/>
            <a:r>
              <a:rPr lang="en-US" altLang="en-US" sz="1200" dirty="0" smtClean="0">
                <a:latin typeface="Arial" charset="0"/>
                <a:cs typeface="Arial" charset="0"/>
              </a:rPr>
              <a:t>avoid spin </a:t>
            </a:r>
            <a:r>
              <a:rPr lang="en-US" altLang="en-US" sz="1200" dirty="0" err="1" smtClean="0">
                <a:latin typeface="Arial" charset="0"/>
                <a:cs typeface="Arial" charset="0"/>
              </a:rPr>
              <a:t>decoherence</a:t>
            </a:r>
            <a:r>
              <a:rPr lang="en-US" altLang="en-US" sz="1200" dirty="0" smtClean="0">
                <a:latin typeface="Arial" charset="0"/>
                <a:cs typeface="Arial" charset="0"/>
              </a:rPr>
              <a:t>, simplify spin transport from CEBAF to MEIC, alleviate the detector background</a:t>
            </a:r>
          </a:p>
          <a:p>
            <a:pPr algn="just">
              <a:buSzTx/>
            </a:pPr>
            <a:r>
              <a:rPr lang="en-US" altLang="en-US" sz="1700" dirty="0" smtClean="0">
                <a:latin typeface="Arial" charset="0"/>
                <a:cs typeface="Arial" charset="0"/>
              </a:rPr>
              <a:t>Polarization is designed to be vertical in the MEIC arc to avoid spin diffusion and longitudinal at collision points using spin rotators </a:t>
            </a:r>
          </a:p>
          <a:p>
            <a:pPr algn="just">
              <a:buSzTx/>
            </a:pPr>
            <a:r>
              <a:rPr lang="en-US" altLang="en-US" sz="1700" dirty="0" smtClean="0">
                <a:latin typeface="Arial" charset="0"/>
                <a:cs typeface="Arial" charset="0"/>
              </a:rPr>
              <a:t>Universal spin rotator (fixed orbit) rotates the electron polarization from 3 to 12GeV </a:t>
            </a:r>
          </a:p>
          <a:p>
            <a:pPr algn="just">
              <a:buSzTx/>
            </a:pPr>
            <a:r>
              <a:rPr lang="en-US" altLang="en-US" sz="1700" dirty="0" smtClean="0">
                <a:latin typeface="Arial" charset="0"/>
                <a:cs typeface="Arial" charset="0"/>
              </a:rPr>
              <a:t>Desired spin flipping is implemented by changing the source polarization</a:t>
            </a:r>
          </a:p>
          <a:p>
            <a:pPr algn="just">
              <a:buSzTx/>
            </a:pPr>
            <a:r>
              <a:rPr lang="en-US" altLang="en-US" sz="1700" dirty="0" smtClean="0">
                <a:latin typeface="Arial" charset="0"/>
                <a:cs typeface="Arial" charset="0"/>
              </a:rPr>
              <a:t>Polarization configuration with figure-8 geometry removes electron spin tune energy dependence</a:t>
            </a:r>
          </a:p>
          <a:p>
            <a:pPr lvl="1" algn="just"/>
            <a:r>
              <a:rPr lang="en-US" altLang="en-US" sz="1200" dirty="0" smtClean="0">
                <a:latin typeface="Arial" charset="0"/>
                <a:cs typeface="Arial" charset="0"/>
              </a:rPr>
              <a:t>Significantly suppress the synchrotron sideband resonance</a:t>
            </a:r>
          </a:p>
          <a:p>
            <a:pPr algn="just">
              <a:buSzTx/>
            </a:pPr>
            <a:r>
              <a:rPr lang="en-US" altLang="en-US" sz="1700" dirty="0" smtClean="0">
                <a:latin typeface="Arial" charset="0"/>
                <a:cs typeface="Arial" charset="0"/>
              </a:rPr>
              <a:t>Continuous injection of electron bunch trains from the CEBAF is considered to </a:t>
            </a:r>
          </a:p>
          <a:p>
            <a:pPr lvl="1" algn="just">
              <a:buSzPct val="70000"/>
            </a:pPr>
            <a:r>
              <a:rPr lang="en-US" altLang="en-US" sz="1200" dirty="0" smtClean="0">
                <a:latin typeface="Arial" charset="0"/>
                <a:cs typeface="Arial" charset="0"/>
              </a:rPr>
              <a:t>preserve and/or replenish the electron polarization, especially at higher energies</a:t>
            </a:r>
          </a:p>
          <a:p>
            <a:pPr algn="just">
              <a:buSzTx/>
            </a:pPr>
            <a:r>
              <a:rPr lang="en-US" altLang="en-US" sz="1700" dirty="0" smtClean="0">
                <a:latin typeface="Arial" charset="0"/>
                <a:cs typeface="Arial" charset="0"/>
              </a:rPr>
              <a:t>Spin matching in some key regions is considered to further improve polarization lifetime</a:t>
            </a:r>
          </a:p>
          <a:p>
            <a:pPr algn="just">
              <a:buSzTx/>
            </a:pPr>
            <a:r>
              <a:rPr lang="en-US" altLang="en-US" sz="1700" dirty="0">
                <a:latin typeface="Arial" charset="0"/>
                <a:cs typeface="Arial" charset="0"/>
              </a:rPr>
              <a:t>Compton </a:t>
            </a:r>
            <a:r>
              <a:rPr lang="en-US" altLang="en-US" sz="1700" dirty="0" err="1">
                <a:latin typeface="Arial" charset="0"/>
                <a:cs typeface="Arial" charset="0"/>
              </a:rPr>
              <a:t>polarimeter</a:t>
            </a:r>
            <a:r>
              <a:rPr lang="en-US" altLang="en-US" sz="1700" dirty="0">
                <a:latin typeface="Arial" charset="0"/>
                <a:cs typeface="Arial" charset="0"/>
              </a:rPr>
              <a:t> is considered to measure the electron polarization </a:t>
            </a:r>
          </a:p>
          <a:p>
            <a:pPr lvl="1" algn="just"/>
            <a:r>
              <a:rPr lang="en-US" altLang="en-US" sz="1200" dirty="0">
                <a:latin typeface="Arial" charset="0"/>
                <a:cs typeface="Arial" charset="0"/>
              </a:rPr>
              <a:t>Two long opposite polarized bunch trains (instead of alternate polarization between bunches) simplify the Compton </a:t>
            </a:r>
            <a:r>
              <a:rPr lang="en-US" altLang="en-US" sz="1200" dirty="0" smtClean="0">
                <a:latin typeface="Arial" charset="0"/>
                <a:cs typeface="Arial" charset="0"/>
              </a:rPr>
              <a:t>polarimetry</a:t>
            </a:r>
            <a:endParaRPr lang="en-US" altLang="en-US" sz="1200" dirty="0">
              <a:latin typeface="Arial" charset="0"/>
              <a:cs typeface="Arial" charset="0"/>
            </a:endParaRPr>
          </a:p>
        </p:txBody>
      </p:sp>
      <p:sp>
        <p:nvSpPr>
          <p:cNvPr id="7171" name="Title 2"/>
          <p:cNvSpPr>
            <a:spLocks noGrp="1"/>
          </p:cNvSpPr>
          <p:nvPr>
            <p:ph type="title"/>
          </p:nvPr>
        </p:nvSpPr>
        <p:spPr>
          <a:xfrm>
            <a:off x="152400" y="0"/>
            <a:ext cx="8839200" cy="914400"/>
          </a:xfrm>
        </p:spPr>
        <p:txBody>
          <a:bodyPr/>
          <a:lstStyle/>
          <a:p>
            <a:r>
              <a:rPr lang="en-US" altLang="en-US" smtClean="0">
                <a:latin typeface="Arial" charset="0"/>
                <a:cs typeface="Arial" charset="0"/>
              </a:rPr>
              <a:t>Overview of e</a:t>
            </a:r>
            <a:r>
              <a:rPr lang="en-US" altLang="en-US" baseline="30000" smtClean="0">
                <a:latin typeface="Arial" charset="0"/>
                <a:cs typeface="Arial" charset="0"/>
              </a:rPr>
              <a:t>−</a:t>
            </a:r>
            <a:r>
              <a:rPr lang="en-US" altLang="en-US" smtClean="0">
                <a:latin typeface="Arial" charset="0"/>
                <a:cs typeface="Arial" charset="0"/>
              </a:rPr>
              <a:t> Polarization Strategies</a:t>
            </a:r>
          </a:p>
        </p:txBody>
      </p:sp>
      <p:sp>
        <p:nvSpPr>
          <p:cNvPr id="717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spcBef>
                <a:spcPct val="0"/>
              </a:spcBef>
              <a:buFontTx/>
              <a:buNone/>
            </a:pPr>
            <a:fld id="{6ED3F4AC-862E-4A3A-8A4D-EA074461A2EA}" type="slidenum">
              <a:rPr lang="en-US" altLang="en-US" smtClean="0">
                <a:solidFill>
                  <a:srgbClr val="898989"/>
                </a:solidFill>
              </a:rPr>
              <a:pPr>
                <a:spcBef>
                  <a:spcPct val="0"/>
                </a:spcBef>
                <a:buFontTx/>
                <a:buNone/>
              </a:pPr>
              <a:t>5</a:t>
            </a:fld>
            <a:endParaRPr lang="en-US" altLang="en-US" smtClean="0">
              <a:solidFill>
                <a:srgbClr val="898989"/>
              </a:solidFill>
            </a:endParaRPr>
          </a:p>
        </p:txBody>
      </p:sp>
      <p:cxnSp>
        <p:nvCxnSpPr>
          <p:cNvPr id="7173" name="Straight Arrow Connector 122"/>
          <p:cNvCxnSpPr>
            <a:cxnSpLocks noChangeShapeType="1"/>
          </p:cNvCxnSpPr>
          <p:nvPr/>
        </p:nvCxnSpPr>
        <p:spPr bwMode="auto">
          <a:xfrm>
            <a:off x="4965700" y="5722938"/>
            <a:ext cx="304800" cy="0"/>
          </a:xfrm>
          <a:prstGeom prst="straightConnector1">
            <a:avLst/>
          </a:prstGeom>
          <a:noFill/>
          <a:ln w="9525" algn="ctr">
            <a:solidFill>
              <a:schemeClr val="tx1"/>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174" name="Group 8"/>
          <p:cNvGrpSpPr>
            <a:grpSpLocks/>
          </p:cNvGrpSpPr>
          <p:nvPr/>
        </p:nvGrpSpPr>
        <p:grpSpPr bwMode="auto">
          <a:xfrm>
            <a:off x="168275" y="4843463"/>
            <a:ext cx="4384675" cy="1641475"/>
            <a:chOff x="168275" y="4768850"/>
            <a:chExt cx="4403725" cy="1711325"/>
          </a:xfrm>
        </p:grpSpPr>
        <p:grpSp>
          <p:nvGrpSpPr>
            <p:cNvPr id="7215" name="Group 6"/>
            <p:cNvGrpSpPr>
              <a:grpSpLocks/>
            </p:cNvGrpSpPr>
            <p:nvPr/>
          </p:nvGrpSpPr>
          <p:grpSpPr bwMode="auto">
            <a:xfrm>
              <a:off x="168275" y="4768850"/>
              <a:ext cx="4403725" cy="1711325"/>
              <a:chOff x="168275" y="4768850"/>
              <a:chExt cx="4403725" cy="1711325"/>
            </a:xfrm>
          </p:grpSpPr>
          <p:pic>
            <p:nvPicPr>
              <p:cNvPr id="7218"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8275" y="4768850"/>
                <a:ext cx="4403725" cy="171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219" name="Straight Arrow Connector 2"/>
              <p:cNvCxnSpPr>
                <a:cxnSpLocks noChangeShapeType="1"/>
              </p:cNvCxnSpPr>
              <p:nvPr/>
            </p:nvCxnSpPr>
            <p:spPr bwMode="auto">
              <a:xfrm flipH="1">
                <a:off x="3574576" y="4810125"/>
                <a:ext cx="9525" cy="266700"/>
              </a:xfrm>
              <a:prstGeom prst="straightConnector1">
                <a:avLst/>
              </a:prstGeom>
              <a:noFill/>
              <a:ln w="17780" algn="ctr">
                <a:solidFill>
                  <a:srgbClr val="990099"/>
                </a:solidFill>
                <a:round/>
                <a:headEnd/>
                <a:tailEnd type="arrow"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20" name="Straight Arrow Connector 51"/>
              <p:cNvCxnSpPr>
                <a:cxnSpLocks noChangeShapeType="1"/>
              </p:cNvCxnSpPr>
              <p:nvPr/>
            </p:nvCxnSpPr>
            <p:spPr bwMode="auto">
              <a:xfrm flipH="1">
                <a:off x="4077979" y="5140485"/>
                <a:ext cx="9525" cy="292608"/>
              </a:xfrm>
              <a:prstGeom prst="straightConnector1">
                <a:avLst/>
              </a:prstGeom>
              <a:noFill/>
              <a:ln w="17780" algn="ctr">
                <a:solidFill>
                  <a:srgbClr val="990099"/>
                </a:solidFill>
                <a:round/>
                <a:headEnd/>
                <a:tailEnd type="arrow"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21" name="Straight Arrow Connector 5"/>
              <p:cNvCxnSpPr>
                <a:cxnSpLocks noChangeShapeType="1"/>
              </p:cNvCxnSpPr>
              <p:nvPr/>
            </p:nvCxnSpPr>
            <p:spPr bwMode="auto">
              <a:xfrm flipV="1">
                <a:off x="816592" y="5866915"/>
                <a:ext cx="0" cy="295242"/>
              </a:xfrm>
              <a:prstGeom prst="straightConnector1">
                <a:avLst/>
              </a:prstGeom>
              <a:noFill/>
              <a:ln w="17780" algn="ctr">
                <a:solidFill>
                  <a:srgbClr val="990099"/>
                </a:solidFill>
                <a:round/>
                <a:headEnd/>
                <a:tailEnd type="arrow"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216" name="Straight Arrow Connector 2"/>
            <p:cNvCxnSpPr>
              <a:cxnSpLocks noChangeShapeType="1"/>
            </p:cNvCxnSpPr>
            <p:nvPr/>
          </p:nvCxnSpPr>
          <p:spPr bwMode="auto">
            <a:xfrm flipV="1">
              <a:off x="1905000" y="5770728"/>
              <a:ext cx="442415" cy="111514"/>
            </a:xfrm>
            <a:prstGeom prst="straightConnector1">
              <a:avLst/>
            </a:prstGeom>
            <a:noFill/>
            <a:ln w="19050" algn="ctr">
              <a:solidFill>
                <a:srgbClr val="990099"/>
              </a:solidFill>
              <a:round/>
              <a:headEnd/>
              <a:tailEnd type="arrow"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17" name="Straight Arrow Connector 4"/>
            <p:cNvCxnSpPr>
              <a:cxnSpLocks noChangeShapeType="1"/>
            </p:cNvCxnSpPr>
            <p:nvPr/>
          </p:nvCxnSpPr>
          <p:spPr bwMode="auto">
            <a:xfrm>
              <a:off x="2548720" y="5810880"/>
              <a:ext cx="457200" cy="98600"/>
            </a:xfrm>
            <a:prstGeom prst="straightConnector1">
              <a:avLst/>
            </a:prstGeom>
            <a:noFill/>
            <a:ln w="19050" algn="ctr">
              <a:solidFill>
                <a:srgbClr val="990099"/>
              </a:solidFill>
              <a:round/>
              <a:headEnd/>
              <a:tailEnd type="arrow"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175" name="Group 1"/>
          <p:cNvGrpSpPr>
            <a:grpSpLocks/>
          </p:cNvGrpSpPr>
          <p:nvPr/>
        </p:nvGrpSpPr>
        <p:grpSpPr bwMode="auto">
          <a:xfrm>
            <a:off x="4724400" y="4886325"/>
            <a:ext cx="4319588" cy="1538288"/>
            <a:chOff x="4724403" y="4952996"/>
            <a:chExt cx="4319588" cy="1398593"/>
          </a:xfrm>
        </p:grpSpPr>
        <p:grpSp>
          <p:nvGrpSpPr>
            <p:cNvPr id="7176" name="Group 20629"/>
            <p:cNvGrpSpPr>
              <a:grpSpLocks/>
            </p:cNvGrpSpPr>
            <p:nvPr/>
          </p:nvGrpSpPr>
          <p:grpSpPr bwMode="auto">
            <a:xfrm>
              <a:off x="4846641" y="5286426"/>
              <a:ext cx="4197350" cy="773554"/>
              <a:chOff x="247013" y="5312677"/>
              <a:chExt cx="5050409" cy="741334"/>
            </a:xfrm>
          </p:grpSpPr>
          <p:grpSp>
            <p:nvGrpSpPr>
              <p:cNvPr id="7184" name="Group 1"/>
              <p:cNvGrpSpPr>
                <a:grpSpLocks/>
              </p:cNvGrpSpPr>
              <p:nvPr/>
            </p:nvGrpSpPr>
            <p:grpSpPr bwMode="auto">
              <a:xfrm>
                <a:off x="247013" y="5413762"/>
                <a:ext cx="4975912" cy="640249"/>
                <a:chOff x="267721" y="5292121"/>
                <a:chExt cx="4975912" cy="640249"/>
              </a:xfrm>
            </p:grpSpPr>
            <p:grpSp>
              <p:nvGrpSpPr>
                <p:cNvPr id="7188" name="Group 10"/>
                <p:cNvGrpSpPr>
                  <a:grpSpLocks/>
                </p:cNvGrpSpPr>
                <p:nvPr/>
              </p:nvGrpSpPr>
              <p:grpSpPr bwMode="auto">
                <a:xfrm>
                  <a:off x="267721" y="5292121"/>
                  <a:ext cx="4975912" cy="640249"/>
                  <a:chOff x="3145173" y="5368321"/>
                  <a:chExt cx="4976495" cy="640256"/>
                </a:xfrm>
              </p:grpSpPr>
              <p:grpSp>
                <p:nvGrpSpPr>
                  <p:cNvPr id="7197" name="Group 2"/>
                  <p:cNvGrpSpPr>
                    <a:grpSpLocks/>
                  </p:cNvGrpSpPr>
                  <p:nvPr/>
                </p:nvGrpSpPr>
                <p:grpSpPr bwMode="auto">
                  <a:xfrm>
                    <a:off x="3145173" y="5368321"/>
                    <a:ext cx="4976495" cy="640256"/>
                    <a:chOff x="1159191" y="5045606"/>
                    <a:chExt cx="4976268" cy="639902"/>
                  </a:xfrm>
                </p:grpSpPr>
                <p:grpSp>
                  <p:nvGrpSpPr>
                    <p:cNvPr id="7201" name="Group 253"/>
                    <p:cNvGrpSpPr>
                      <a:grpSpLocks/>
                    </p:cNvGrpSpPr>
                    <p:nvPr/>
                  </p:nvGrpSpPr>
                  <p:grpSpPr bwMode="auto">
                    <a:xfrm>
                      <a:off x="1159191" y="5045606"/>
                      <a:ext cx="4976268" cy="639902"/>
                      <a:chOff x="990471" y="3639924"/>
                      <a:chExt cx="5716604" cy="752052"/>
                    </a:xfrm>
                  </p:grpSpPr>
                  <p:grpSp>
                    <p:nvGrpSpPr>
                      <p:cNvPr id="7204" name="Group 21526"/>
                      <p:cNvGrpSpPr>
                        <a:grpSpLocks/>
                      </p:cNvGrpSpPr>
                      <p:nvPr/>
                    </p:nvGrpSpPr>
                    <p:grpSpPr bwMode="auto">
                      <a:xfrm>
                        <a:off x="990471" y="3639924"/>
                        <a:ext cx="5716604" cy="752052"/>
                        <a:chOff x="1713401" y="2707148"/>
                        <a:chExt cx="4258818" cy="480212"/>
                      </a:xfrm>
                    </p:grpSpPr>
                    <p:sp>
                      <p:nvSpPr>
                        <p:cNvPr id="42" name="Rectangle 41"/>
                        <p:cNvSpPr/>
                        <p:nvPr/>
                      </p:nvSpPr>
                      <p:spPr>
                        <a:xfrm>
                          <a:off x="1736289" y="2874084"/>
                          <a:ext cx="117710" cy="309165"/>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7211" name="Group 3"/>
                        <p:cNvGrpSpPr>
                          <a:grpSpLocks/>
                        </p:cNvGrpSpPr>
                        <p:nvPr/>
                      </p:nvGrpSpPr>
                      <p:grpSpPr bwMode="auto">
                        <a:xfrm>
                          <a:off x="1713401" y="2707148"/>
                          <a:ext cx="4258818" cy="480212"/>
                          <a:chOff x="1713401" y="2557304"/>
                          <a:chExt cx="4258818" cy="480212"/>
                        </a:xfrm>
                      </p:grpSpPr>
                      <p:cxnSp>
                        <p:nvCxnSpPr>
                          <p:cNvPr id="45" name="Straight Arrow Connector 44"/>
                          <p:cNvCxnSpPr/>
                          <p:nvPr/>
                        </p:nvCxnSpPr>
                        <p:spPr>
                          <a:xfrm flipV="1">
                            <a:off x="1713401" y="3027181"/>
                            <a:ext cx="4258819" cy="415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214" name="Straight Arrow Connector 2"/>
                          <p:cNvCxnSpPr>
                            <a:cxnSpLocks noChangeShapeType="1"/>
                          </p:cNvCxnSpPr>
                          <p:nvPr/>
                        </p:nvCxnSpPr>
                        <p:spPr bwMode="auto">
                          <a:xfrm flipV="1">
                            <a:off x="1722423" y="2557304"/>
                            <a:ext cx="0" cy="480212"/>
                          </a:xfrm>
                          <a:prstGeom prst="straightConnector1">
                            <a:avLst/>
                          </a:prstGeom>
                          <a:noFill/>
                          <a:ln w="19050"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212" name="Content Placeholder 6"/>
                        <p:cNvSpPr txBox="1">
                          <a:spLocks/>
                        </p:cNvSpPr>
                        <p:nvPr/>
                      </p:nvSpPr>
                      <p:spPr bwMode="auto">
                        <a:xfrm>
                          <a:off x="2305245" y="2852680"/>
                          <a:ext cx="195625" cy="2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Blip>
                              <a:blip r:embed="rId2"/>
                            </a:buBlip>
                            <a:defRPr>
                              <a:solidFill>
                                <a:schemeClr val="tx1"/>
                              </a:solidFill>
                              <a:latin typeface="Arial" charset="0"/>
                              <a:ea typeface="MS PGothic" pitchFamily="34" charset="-128"/>
                              <a:cs typeface="Arial" charset="0"/>
                            </a:defRPr>
                          </a:lvl1pPr>
                          <a:lvl2pPr marL="742950" indent="-285750" defTabSz="457200">
                            <a:spcBef>
                              <a:spcPct val="20000"/>
                            </a:spcBef>
                            <a:buChar char="–"/>
                            <a:defRPr>
                              <a:solidFill>
                                <a:schemeClr val="tx1"/>
                              </a:solidFill>
                              <a:latin typeface="Arial" charset="0"/>
                              <a:ea typeface="MS PGothic" pitchFamily="34" charset="-128"/>
                              <a:cs typeface="Arial" charset="0"/>
                            </a:defRPr>
                          </a:lvl2pPr>
                          <a:lvl3pPr marL="1143000" indent="-228600" defTabSz="457200">
                            <a:spcBef>
                              <a:spcPct val="20000"/>
                            </a:spcBef>
                            <a:buChar char="•"/>
                            <a:defRPr>
                              <a:solidFill>
                                <a:schemeClr val="tx1"/>
                              </a:solidFill>
                              <a:latin typeface="Arial" charset="0"/>
                              <a:ea typeface="MS PGothic" pitchFamily="34" charset="-128"/>
                              <a:cs typeface="Arial" charset="0"/>
                            </a:defRPr>
                          </a:lvl3pPr>
                          <a:lvl4pPr marL="1600200" indent="-228600" defTabSz="457200">
                            <a:spcBef>
                              <a:spcPct val="20000"/>
                            </a:spcBef>
                            <a:buChar char="–"/>
                            <a:defRPr>
                              <a:solidFill>
                                <a:schemeClr val="tx1"/>
                              </a:solidFill>
                              <a:latin typeface="Arial" charset="0"/>
                              <a:ea typeface="MS PGothic" pitchFamily="34" charset="-128"/>
                              <a:cs typeface="Arial" charset="0"/>
                            </a:defRPr>
                          </a:lvl4pPr>
                          <a:lvl5pPr marL="2057400" indent="-228600" defTabSz="457200">
                            <a:spcBef>
                              <a:spcPct val="20000"/>
                            </a:spcBef>
                            <a:buChar char="»"/>
                            <a:defRPr>
                              <a:solidFill>
                                <a:schemeClr val="tx1"/>
                              </a:solidFill>
                              <a:latin typeface="Arial" charset="0"/>
                              <a:ea typeface="MS PGothic"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ctr" eaLnBrk="1" hangingPunct="1">
                            <a:buFontTx/>
                            <a:buNone/>
                          </a:pPr>
                          <a:r>
                            <a:rPr lang="en-US" altLang="en-US" sz="1000" b="1">
                              <a:latin typeface="Garamond" pitchFamily="18" charset="0"/>
                            </a:rPr>
                            <a:t>…</a:t>
                          </a:r>
                        </a:p>
                      </p:txBody>
                    </p:sp>
                  </p:grpSp>
                  <p:sp>
                    <p:nvSpPr>
                      <p:cNvPr id="37" name="Rectangle 36"/>
                      <p:cNvSpPr/>
                      <p:nvPr/>
                    </p:nvSpPr>
                    <p:spPr bwMode="auto">
                      <a:xfrm>
                        <a:off x="1585173" y="3885112"/>
                        <a:ext cx="155808" cy="484179"/>
                      </a:xfrm>
                      <a:prstGeom prst="rect">
                        <a:avLst/>
                      </a:prstGeom>
                      <a:solidFill>
                        <a:schemeClr val="accent2">
                          <a:lumMod val="40000"/>
                          <a:lumOff val="60000"/>
                        </a:schemeClr>
                      </a:solidFill>
                      <a:ln>
                        <a:no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8" name="Rectangle 37"/>
                      <p:cNvSpPr/>
                      <p:nvPr/>
                    </p:nvSpPr>
                    <p:spPr bwMode="auto">
                      <a:xfrm>
                        <a:off x="4468712" y="3878613"/>
                        <a:ext cx="158002" cy="484179"/>
                      </a:xfrm>
                      <a:prstGeom prst="rect">
                        <a:avLst/>
                      </a:prstGeom>
                      <a:solidFill>
                        <a:srgbClr val="33CCCC"/>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9" name="Rectangle 38"/>
                      <p:cNvSpPr/>
                      <p:nvPr/>
                    </p:nvSpPr>
                    <p:spPr bwMode="auto">
                      <a:xfrm>
                        <a:off x="3904733" y="3878613"/>
                        <a:ext cx="155807" cy="484179"/>
                      </a:xfrm>
                      <a:prstGeom prst="rect">
                        <a:avLst/>
                      </a:prstGeom>
                      <a:solidFill>
                        <a:srgbClr val="33CCCC"/>
                      </a:solidFill>
                      <a:ln>
                        <a:no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7208" name="Straight Arrow Connector 264"/>
                      <p:cNvCxnSpPr>
                        <a:cxnSpLocks noChangeShapeType="1"/>
                      </p:cNvCxnSpPr>
                      <p:nvPr/>
                    </p:nvCxnSpPr>
                    <p:spPr bwMode="auto">
                      <a:xfrm flipV="1">
                        <a:off x="1078791" y="4009762"/>
                        <a:ext cx="0" cy="322309"/>
                      </a:xfrm>
                      <a:prstGeom prst="straightConnector1">
                        <a:avLst/>
                      </a:prstGeom>
                      <a:noFill/>
                      <a:ln w="19050" algn="ctr">
                        <a:solidFill>
                          <a:srgbClr val="990099"/>
                        </a:solidFill>
                        <a:round/>
                        <a:headEnd/>
                        <a:tailEnd type="arrow"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09" name="Straight Arrow Connector 267"/>
                      <p:cNvCxnSpPr>
                        <a:cxnSpLocks noChangeShapeType="1"/>
                      </p:cNvCxnSpPr>
                      <p:nvPr/>
                    </p:nvCxnSpPr>
                    <p:spPr bwMode="auto">
                      <a:xfrm flipV="1">
                        <a:off x="1667008" y="4009761"/>
                        <a:ext cx="0" cy="322311"/>
                      </a:xfrm>
                      <a:prstGeom prst="straightConnector1">
                        <a:avLst/>
                      </a:prstGeom>
                      <a:noFill/>
                      <a:ln w="19050" algn="ctr">
                        <a:solidFill>
                          <a:srgbClr val="990099"/>
                        </a:solidFill>
                        <a:round/>
                        <a:headEnd/>
                        <a:tailEnd type="arrow"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202" name="Straight Arrow Connector 118"/>
                    <p:cNvCxnSpPr>
                      <a:cxnSpLocks noChangeShapeType="1"/>
                    </p:cNvCxnSpPr>
                    <p:nvPr/>
                  </p:nvCxnSpPr>
                  <p:spPr bwMode="auto">
                    <a:xfrm>
                      <a:off x="4255000" y="5349550"/>
                      <a:ext cx="0" cy="273984"/>
                    </a:xfrm>
                    <a:prstGeom prst="straightConnector1">
                      <a:avLst/>
                    </a:prstGeom>
                    <a:noFill/>
                    <a:ln w="19050" algn="ctr">
                      <a:solidFill>
                        <a:srgbClr val="990099"/>
                      </a:solidFill>
                      <a:round/>
                      <a:headEnd/>
                      <a:tailEnd type="arrow"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03" name="Straight Arrow Connector 119"/>
                    <p:cNvCxnSpPr>
                      <a:cxnSpLocks noChangeShapeType="1"/>
                    </p:cNvCxnSpPr>
                    <p:nvPr/>
                  </p:nvCxnSpPr>
                  <p:spPr bwMode="auto">
                    <a:xfrm>
                      <a:off x="3758210" y="5349550"/>
                      <a:ext cx="0" cy="273984"/>
                    </a:xfrm>
                    <a:prstGeom prst="straightConnector1">
                      <a:avLst/>
                    </a:prstGeom>
                    <a:noFill/>
                    <a:ln w="19050" algn="ctr">
                      <a:solidFill>
                        <a:srgbClr val="990099"/>
                      </a:solidFill>
                      <a:round/>
                      <a:headEnd/>
                      <a:tailEnd type="arrow"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0" name="Rectangle 29"/>
                  <p:cNvSpPr/>
                  <p:nvPr/>
                </p:nvSpPr>
                <p:spPr bwMode="auto">
                  <a:xfrm>
                    <a:off x="6675525" y="5554929"/>
                    <a:ext cx="137546" cy="417736"/>
                  </a:xfrm>
                  <a:prstGeom prst="rect">
                    <a:avLst/>
                  </a:prstGeom>
                  <a:solidFill>
                    <a:srgbClr val="33CCCC"/>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7199" name="Straight Arrow Connector 118"/>
                  <p:cNvCxnSpPr>
                    <a:cxnSpLocks noChangeShapeType="1"/>
                  </p:cNvCxnSpPr>
                  <p:nvPr/>
                </p:nvCxnSpPr>
                <p:spPr bwMode="auto">
                  <a:xfrm>
                    <a:off x="6741859" y="5671405"/>
                    <a:ext cx="0" cy="274134"/>
                  </a:xfrm>
                  <a:prstGeom prst="straightConnector1">
                    <a:avLst/>
                  </a:prstGeom>
                  <a:noFill/>
                  <a:ln w="19050" algn="ctr">
                    <a:solidFill>
                      <a:srgbClr val="990099"/>
                    </a:solidFill>
                    <a:round/>
                    <a:headEnd/>
                    <a:tailEnd type="arrow"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200" name="Content Placeholder 6"/>
                  <p:cNvSpPr txBox="1">
                    <a:spLocks/>
                  </p:cNvSpPr>
                  <p:nvPr/>
                </p:nvSpPr>
                <p:spPr bwMode="auto">
                  <a:xfrm>
                    <a:off x="6276110" y="5554649"/>
                    <a:ext cx="441377" cy="285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Blip>
                        <a:blip r:embed="rId2"/>
                      </a:buBlip>
                      <a:defRPr>
                        <a:solidFill>
                          <a:schemeClr val="tx1"/>
                        </a:solidFill>
                        <a:latin typeface="Arial" charset="0"/>
                        <a:ea typeface="MS PGothic" pitchFamily="34" charset="-128"/>
                        <a:cs typeface="Arial" charset="0"/>
                      </a:defRPr>
                    </a:lvl1pPr>
                    <a:lvl2pPr marL="742950" indent="-285750" defTabSz="457200">
                      <a:spcBef>
                        <a:spcPct val="20000"/>
                      </a:spcBef>
                      <a:buChar char="–"/>
                      <a:defRPr>
                        <a:solidFill>
                          <a:schemeClr val="tx1"/>
                        </a:solidFill>
                        <a:latin typeface="Arial" charset="0"/>
                        <a:ea typeface="MS PGothic" pitchFamily="34" charset="-128"/>
                        <a:cs typeface="Arial" charset="0"/>
                      </a:defRPr>
                    </a:lvl2pPr>
                    <a:lvl3pPr marL="1143000" indent="-228600" defTabSz="457200">
                      <a:spcBef>
                        <a:spcPct val="20000"/>
                      </a:spcBef>
                      <a:buChar char="•"/>
                      <a:defRPr>
                        <a:solidFill>
                          <a:schemeClr val="tx1"/>
                        </a:solidFill>
                        <a:latin typeface="Arial" charset="0"/>
                        <a:ea typeface="MS PGothic" pitchFamily="34" charset="-128"/>
                        <a:cs typeface="Arial" charset="0"/>
                      </a:defRPr>
                    </a:lvl3pPr>
                    <a:lvl4pPr marL="1600200" indent="-228600" defTabSz="457200">
                      <a:spcBef>
                        <a:spcPct val="20000"/>
                      </a:spcBef>
                      <a:buChar char="–"/>
                      <a:defRPr>
                        <a:solidFill>
                          <a:schemeClr val="tx1"/>
                        </a:solidFill>
                        <a:latin typeface="Arial" charset="0"/>
                        <a:ea typeface="MS PGothic" pitchFamily="34" charset="-128"/>
                        <a:cs typeface="Arial" charset="0"/>
                      </a:defRPr>
                    </a:lvl4pPr>
                    <a:lvl5pPr marL="2057400" indent="-228600" defTabSz="457200">
                      <a:spcBef>
                        <a:spcPct val="20000"/>
                      </a:spcBef>
                      <a:buChar char="»"/>
                      <a:defRPr>
                        <a:solidFill>
                          <a:schemeClr val="tx1"/>
                        </a:solidFill>
                        <a:latin typeface="Arial" charset="0"/>
                        <a:ea typeface="MS PGothic"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ctr" eaLnBrk="1" hangingPunct="1">
                      <a:buFontTx/>
                      <a:buNone/>
                    </a:pPr>
                    <a:r>
                      <a:rPr lang="en-US" altLang="en-US" sz="1000" b="1">
                        <a:latin typeface="Garamond" pitchFamily="18" charset="0"/>
                      </a:rPr>
                      <a:t>…</a:t>
                    </a:r>
                  </a:p>
                </p:txBody>
              </p:sp>
            </p:grpSp>
            <p:sp>
              <p:nvSpPr>
                <p:cNvPr id="21" name="Rectangle 20"/>
                <p:cNvSpPr/>
                <p:nvPr/>
              </p:nvSpPr>
              <p:spPr bwMode="auto">
                <a:xfrm>
                  <a:off x="1268634" y="5500858"/>
                  <a:ext cx="139440" cy="412199"/>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7190" name="Straight Arrow Connector 266"/>
                <p:cNvCxnSpPr>
                  <a:cxnSpLocks noChangeShapeType="1"/>
                </p:cNvCxnSpPr>
                <p:nvPr/>
              </p:nvCxnSpPr>
              <p:spPr bwMode="auto">
                <a:xfrm flipV="1">
                  <a:off x="1340984" y="5601072"/>
                  <a:ext cx="0" cy="274393"/>
                </a:xfrm>
                <a:prstGeom prst="straightConnector1">
                  <a:avLst/>
                </a:prstGeom>
                <a:noFill/>
                <a:ln w="19050" algn="ctr">
                  <a:solidFill>
                    <a:srgbClr val="990099"/>
                  </a:solidFill>
                  <a:round/>
                  <a:headEnd/>
                  <a:tailEnd type="arrow"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Rectangle 22"/>
                <p:cNvSpPr/>
                <p:nvPr/>
              </p:nvSpPr>
              <p:spPr bwMode="auto">
                <a:xfrm>
                  <a:off x="1786281" y="5509158"/>
                  <a:ext cx="139441" cy="410815"/>
                </a:xfrm>
                <a:prstGeom prst="rect">
                  <a:avLst/>
                </a:prstGeom>
                <a:noFill/>
                <a:ln>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 name="Rectangle 23"/>
                <p:cNvSpPr/>
                <p:nvPr/>
              </p:nvSpPr>
              <p:spPr bwMode="auto">
                <a:xfrm>
                  <a:off x="2256176" y="5505008"/>
                  <a:ext cx="137530" cy="410816"/>
                </a:xfrm>
                <a:prstGeom prst="rect">
                  <a:avLst/>
                </a:prstGeom>
                <a:noFill/>
                <a:ln>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193" name="Content Placeholder 6"/>
                <p:cNvSpPr txBox="1">
                  <a:spLocks/>
                </p:cNvSpPr>
                <p:nvPr/>
              </p:nvSpPr>
              <p:spPr bwMode="auto">
                <a:xfrm>
                  <a:off x="1835051" y="5505437"/>
                  <a:ext cx="457129" cy="285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Blip>
                      <a:blip r:embed="rId2"/>
                    </a:buBlip>
                    <a:defRPr>
                      <a:solidFill>
                        <a:schemeClr val="tx1"/>
                      </a:solidFill>
                      <a:latin typeface="Arial" charset="0"/>
                      <a:ea typeface="MS PGothic" pitchFamily="34" charset="-128"/>
                      <a:cs typeface="Arial" charset="0"/>
                    </a:defRPr>
                  </a:lvl1pPr>
                  <a:lvl2pPr marL="742950" indent="-285750" defTabSz="457200">
                    <a:spcBef>
                      <a:spcPct val="20000"/>
                    </a:spcBef>
                    <a:buChar char="–"/>
                    <a:defRPr>
                      <a:solidFill>
                        <a:schemeClr val="tx1"/>
                      </a:solidFill>
                      <a:latin typeface="Arial" charset="0"/>
                      <a:ea typeface="MS PGothic" pitchFamily="34" charset="-128"/>
                      <a:cs typeface="Arial" charset="0"/>
                    </a:defRPr>
                  </a:lvl2pPr>
                  <a:lvl3pPr marL="1143000" indent="-228600" defTabSz="457200">
                    <a:spcBef>
                      <a:spcPct val="20000"/>
                    </a:spcBef>
                    <a:buChar char="•"/>
                    <a:defRPr>
                      <a:solidFill>
                        <a:schemeClr val="tx1"/>
                      </a:solidFill>
                      <a:latin typeface="Arial" charset="0"/>
                      <a:ea typeface="MS PGothic" pitchFamily="34" charset="-128"/>
                      <a:cs typeface="Arial" charset="0"/>
                    </a:defRPr>
                  </a:lvl3pPr>
                  <a:lvl4pPr marL="1600200" indent="-228600" defTabSz="457200">
                    <a:spcBef>
                      <a:spcPct val="20000"/>
                    </a:spcBef>
                    <a:buChar char="–"/>
                    <a:defRPr>
                      <a:solidFill>
                        <a:schemeClr val="tx1"/>
                      </a:solidFill>
                      <a:latin typeface="Arial" charset="0"/>
                      <a:ea typeface="MS PGothic" pitchFamily="34" charset="-128"/>
                      <a:cs typeface="Arial" charset="0"/>
                    </a:defRPr>
                  </a:lvl4pPr>
                  <a:lvl5pPr marL="2057400" indent="-228600" defTabSz="457200">
                    <a:spcBef>
                      <a:spcPct val="20000"/>
                    </a:spcBef>
                    <a:buChar char="»"/>
                    <a:defRPr>
                      <a:solidFill>
                        <a:schemeClr val="tx1"/>
                      </a:solidFill>
                      <a:latin typeface="Arial" charset="0"/>
                      <a:ea typeface="MS PGothic"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ctr" eaLnBrk="1" hangingPunct="1">
                    <a:buFontTx/>
                    <a:buNone/>
                  </a:pPr>
                  <a:r>
                    <a:rPr lang="en-US" altLang="en-US" sz="1000" b="1">
                      <a:latin typeface="Garamond" pitchFamily="18" charset="0"/>
                    </a:rPr>
                    <a:t>…</a:t>
                  </a:r>
                </a:p>
              </p:txBody>
            </p:sp>
            <p:sp>
              <p:nvSpPr>
                <p:cNvPr id="26" name="Rectangle 25"/>
                <p:cNvSpPr/>
                <p:nvPr/>
              </p:nvSpPr>
              <p:spPr bwMode="auto">
                <a:xfrm>
                  <a:off x="4347779" y="5500858"/>
                  <a:ext cx="137530" cy="412199"/>
                </a:xfrm>
                <a:prstGeom prst="rect">
                  <a:avLst/>
                </a:prstGeom>
                <a:noFill/>
                <a:ln>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 name="Rectangle 26"/>
                <p:cNvSpPr/>
                <p:nvPr/>
              </p:nvSpPr>
              <p:spPr bwMode="auto">
                <a:xfrm>
                  <a:off x="4859697" y="5500858"/>
                  <a:ext cx="137530" cy="412199"/>
                </a:xfrm>
                <a:prstGeom prst="rect">
                  <a:avLst/>
                </a:prstGeom>
                <a:noFill/>
                <a:ln>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196" name="Content Placeholder 6"/>
                <p:cNvSpPr txBox="1">
                  <a:spLocks/>
                </p:cNvSpPr>
                <p:nvPr/>
              </p:nvSpPr>
              <p:spPr bwMode="auto">
                <a:xfrm>
                  <a:off x="4429852" y="5524474"/>
                  <a:ext cx="457129" cy="285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Blip>
                      <a:blip r:embed="rId2"/>
                    </a:buBlip>
                    <a:defRPr>
                      <a:solidFill>
                        <a:schemeClr val="tx1"/>
                      </a:solidFill>
                      <a:latin typeface="Arial" charset="0"/>
                      <a:ea typeface="MS PGothic" pitchFamily="34" charset="-128"/>
                      <a:cs typeface="Arial" charset="0"/>
                    </a:defRPr>
                  </a:lvl1pPr>
                  <a:lvl2pPr marL="742950" indent="-285750" defTabSz="457200">
                    <a:spcBef>
                      <a:spcPct val="20000"/>
                    </a:spcBef>
                    <a:buChar char="–"/>
                    <a:defRPr>
                      <a:solidFill>
                        <a:schemeClr val="tx1"/>
                      </a:solidFill>
                      <a:latin typeface="Arial" charset="0"/>
                      <a:ea typeface="MS PGothic" pitchFamily="34" charset="-128"/>
                      <a:cs typeface="Arial" charset="0"/>
                    </a:defRPr>
                  </a:lvl2pPr>
                  <a:lvl3pPr marL="1143000" indent="-228600" defTabSz="457200">
                    <a:spcBef>
                      <a:spcPct val="20000"/>
                    </a:spcBef>
                    <a:buChar char="•"/>
                    <a:defRPr>
                      <a:solidFill>
                        <a:schemeClr val="tx1"/>
                      </a:solidFill>
                      <a:latin typeface="Arial" charset="0"/>
                      <a:ea typeface="MS PGothic" pitchFamily="34" charset="-128"/>
                      <a:cs typeface="Arial" charset="0"/>
                    </a:defRPr>
                  </a:lvl3pPr>
                  <a:lvl4pPr marL="1600200" indent="-228600" defTabSz="457200">
                    <a:spcBef>
                      <a:spcPct val="20000"/>
                    </a:spcBef>
                    <a:buChar char="–"/>
                    <a:defRPr>
                      <a:solidFill>
                        <a:schemeClr val="tx1"/>
                      </a:solidFill>
                      <a:latin typeface="Arial" charset="0"/>
                      <a:ea typeface="MS PGothic" pitchFamily="34" charset="-128"/>
                      <a:cs typeface="Arial" charset="0"/>
                    </a:defRPr>
                  </a:lvl4pPr>
                  <a:lvl5pPr marL="2057400" indent="-228600" defTabSz="457200">
                    <a:spcBef>
                      <a:spcPct val="20000"/>
                    </a:spcBef>
                    <a:buChar char="»"/>
                    <a:defRPr>
                      <a:solidFill>
                        <a:schemeClr val="tx1"/>
                      </a:solidFill>
                      <a:latin typeface="Arial" charset="0"/>
                      <a:ea typeface="MS PGothic"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ctr" eaLnBrk="1" hangingPunct="1">
                    <a:buFontTx/>
                    <a:buNone/>
                  </a:pPr>
                  <a:r>
                    <a:rPr lang="en-US" altLang="en-US" sz="1000" b="1">
                      <a:latin typeface="Garamond" pitchFamily="18" charset="0"/>
                    </a:rPr>
                    <a:t>…</a:t>
                  </a:r>
                </a:p>
              </p:txBody>
            </p:sp>
          </p:grpSp>
          <p:cxnSp>
            <p:nvCxnSpPr>
              <p:cNvPr id="7185" name="Straight Arrow Connector 20627"/>
              <p:cNvCxnSpPr>
                <a:cxnSpLocks noChangeShapeType="1"/>
              </p:cNvCxnSpPr>
              <p:nvPr/>
            </p:nvCxnSpPr>
            <p:spPr bwMode="auto">
              <a:xfrm>
                <a:off x="1685791" y="5568871"/>
                <a:ext cx="731755" cy="0"/>
              </a:xfrm>
              <a:prstGeom prst="straightConnector1">
                <a:avLst/>
              </a:prstGeom>
              <a:noFill/>
              <a:ln w="9525" algn="ctr">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86" name="Content Placeholder 6"/>
              <p:cNvSpPr txBox="1">
                <a:spLocks/>
              </p:cNvSpPr>
              <p:nvPr/>
            </p:nvSpPr>
            <p:spPr bwMode="auto">
              <a:xfrm>
                <a:off x="1327262" y="5312677"/>
                <a:ext cx="1383373" cy="184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Blip>
                    <a:blip r:embed="rId2"/>
                  </a:buBlip>
                  <a:defRPr>
                    <a:solidFill>
                      <a:schemeClr val="tx1"/>
                    </a:solidFill>
                    <a:latin typeface="Arial" charset="0"/>
                    <a:ea typeface="MS PGothic" pitchFamily="34" charset="-128"/>
                    <a:cs typeface="Arial" charset="0"/>
                  </a:defRPr>
                </a:lvl1pPr>
                <a:lvl2pPr marL="742950" indent="-285750" defTabSz="457200">
                  <a:spcBef>
                    <a:spcPct val="20000"/>
                  </a:spcBef>
                  <a:buChar char="–"/>
                  <a:defRPr>
                    <a:solidFill>
                      <a:schemeClr val="tx1"/>
                    </a:solidFill>
                    <a:latin typeface="Arial" charset="0"/>
                    <a:ea typeface="MS PGothic" pitchFamily="34" charset="-128"/>
                    <a:cs typeface="Arial" charset="0"/>
                  </a:defRPr>
                </a:lvl2pPr>
                <a:lvl3pPr marL="1143000" indent="-228600" defTabSz="457200">
                  <a:spcBef>
                    <a:spcPct val="20000"/>
                  </a:spcBef>
                  <a:buChar char="•"/>
                  <a:defRPr>
                    <a:solidFill>
                      <a:schemeClr val="tx1"/>
                    </a:solidFill>
                    <a:latin typeface="Arial" charset="0"/>
                    <a:ea typeface="MS PGothic" pitchFamily="34" charset="-128"/>
                    <a:cs typeface="Arial" charset="0"/>
                  </a:defRPr>
                </a:lvl3pPr>
                <a:lvl4pPr marL="1600200" indent="-228600" defTabSz="457200">
                  <a:spcBef>
                    <a:spcPct val="20000"/>
                  </a:spcBef>
                  <a:buChar char="–"/>
                  <a:defRPr>
                    <a:solidFill>
                      <a:schemeClr val="tx1"/>
                    </a:solidFill>
                    <a:latin typeface="Arial" charset="0"/>
                    <a:ea typeface="MS PGothic" pitchFamily="34" charset="-128"/>
                    <a:cs typeface="Arial" charset="0"/>
                  </a:defRPr>
                </a:lvl4pPr>
                <a:lvl5pPr marL="2057400" indent="-228600" defTabSz="457200">
                  <a:spcBef>
                    <a:spcPct val="20000"/>
                  </a:spcBef>
                  <a:buChar char="»"/>
                  <a:defRPr>
                    <a:solidFill>
                      <a:schemeClr val="tx1"/>
                    </a:solidFill>
                    <a:latin typeface="Arial" charset="0"/>
                    <a:ea typeface="MS PGothic"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ctr" eaLnBrk="1" hangingPunct="1">
                  <a:buFontTx/>
                  <a:buNone/>
                </a:pPr>
                <a:r>
                  <a:rPr lang="en-US" altLang="en-US" sz="900"/>
                  <a:t>Empty buckets</a:t>
                </a:r>
              </a:p>
            </p:txBody>
          </p:sp>
          <p:sp>
            <p:nvSpPr>
              <p:cNvPr id="7187" name="Content Placeholder 6"/>
              <p:cNvSpPr txBox="1">
                <a:spLocks/>
              </p:cNvSpPr>
              <p:nvPr/>
            </p:nvSpPr>
            <p:spPr bwMode="auto">
              <a:xfrm>
                <a:off x="3995711" y="5327615"/>
                <a:ext cx="1301711" cy="226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Blip>
                    <a:blip r:embed="rId2"/>
                  </a:buBlip>
                  <a:defRPr>
                    <a:solidFill>
                      <a:schemeClr val="tx1"/>
                    </a:solidFill>
                    <a:latin typeface="Arial" charset="0"/>
                    <a:ea typeface="MS PGothic" pitchFamily="34" charset="-128"/>
                    <a:cs typeface="Arial" charset="0"/>
                  </a:defRPr>
                </a:lvl1pPr>
                <a:lvl2pPr marL="742950" indent="-285750" defTabSz="457200">
                  <a:spcBef>
                    <a:spcPct val="20000"/>
                  </a:spcBef>
                  <a:buChar char="–"/>
                  <a:defRPr>
                    <a:solidFill>
                      <a:schemeClr val="tx1"/>
                    </a:solidFill>
                    <a:latin typeface="Arial" charset="0"/>
                    <a:ea typeface="MS PGothic" pitchFamily="34" charset="-128"/>
                    <a:cs typeface="Arial" charset="0"/>
                  </a:defRPr>
                </a:lvl2pPr>
                <a:lvl3pPr marL="1143000" indent="-228600" defTabSz="457200">
                  <a:spcBef>
                    <a:spcPct val="20000"/>
                  </a:spcBef>
                  <a:buChar char="•"/>
                  <a:defRPr>
                    <a:solidFill>
                      <a:schemeClr val="tx1"/>
                    </a:solidFill>
                    <a:latin typeface="Arial" charset="0"/>
                    <a:ea typeface="MS PGothic" pitchFamily="34" charset="-128"/>
                    <a:cs typeface="Arial" charset="0"/>
                  </a:defRPr>
                </a:lvl3pPr>
                <a:lvl4pPr marL="1600200" indent="-228600" defTabSz="457200">
                  <a:spcBef>
                    <a:spcPct val="20000"/>
                  </a:spcBef>
                  <a:buChar char="–"/>
                  <a:defRPr>
                    <a:solidFill>
                      <a:schemeClr val="tx1"/>
                    </a:solidFill>
                    <a:latin typeface="Arial" charset="0"/>
                    <a:ea typeface="MS PGothic" pitchFamily="34" charset="-128"/>
                    <a:cs typeface="Arial" charset="0"/>
                  </a:defRPr>
                </a:lvl4pPr>
                <a:lvl5pPr marL="2057400" indent="-228600" defTabSz="457200">
                  <a:spcBef>
                    <a:spcPct val="20000"/>
                  </a:spcBef>
                  <a:buChar char="»"/>
                  <a:defRPr>
                    <a:solidFill>
                      <a:schemeClr val="tx1"/>
                    </a:solidFill>
                    <a:latin typeface="Arial" charset="0"/>
                    <a:ea typeface="MS PGothic"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ctr" eaLnBrk="1" hangingPunct="1">
                  <a:buFontTx/>
                  <a:buNone/>
                </a:pPr>
                <a:r>
                  <a:rPr lang="en-US" altLang="en-US" sz="900"/>
                  <a:t>Empty buckets</a:t>
                </a:r>
              </a:p>
            </p:txBody>
          </p:sp>
        </p:grpSp>
        <p:sp>
          <p:nvSpPr>
            <p:cNvPr id="7177" name="Content Placeholder 6"/>
            <p:cNvSpPr txBox="1">
              <a:spLocks/>
            </p:cNvSpPr>
            <p:nvPr/>
          </p:nvSpPr>
          <p:spPr bwMode="auto">
            <a:xfrm>
              <a:off x="4724403" y="5250177"/>
              <a:ext cx="852581" cy="31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Blip>
                  <a:blip r:embed="rId2"/>
                </a:buBlip>
                <a:defRPr>
                  <a:solidFill>
                    <a:schemeClr val="tx1"/>
                  </a:solidFill>
                  <a:latin typeface="Arial" charset="0"/>
                  <a:ea typeface="MS PGothic" pitchFamily="34" charset="-128"/>
                  <a:cs typeface="Arial" charset="0"/>
                </a:defRPr>
              </a:lvl1pPr>
              <a:lvl2pPr marL="742950" indent="-285750" defTabSz="457200">
                <a:spcBef>
                  <a:spcPct val="20000"/>
                </a:spcBef>
                <a:buChar char="–"/>
                <a:defRPr>
                  <a:solidFill>
                    <a:schemeClr val="tx1"/>
                  </a:solidFill>
                  <a:latin typeface="Arial" charset="0"/>
                  <a:ea typeface="MS PGothic" pitchFamily="34" charset="-128"/>
                  <a:cs typeface="Arial" charset="0"/>
                </a:defRPr>
              </a:lvl2pPr>
              <a:lvl3pPr marL="1143000" indent="-228600" defTabSz="457200">
                <a:spcBef>
                  <a:spcPct val="20000"/>
                </a:spcBef>
                <a:buChar char="•"/>
                <a:defRPr>
                  <a:solidFill>
                    <a:schemeClr val="tx1"/>
                  </a:solidFill>
                  <a:latin typeface="Arial" charset="0"/>
                  <a:ea typeface="MS PGothic" pitchFamily="34" charset="-128"/>
                  <a:cs typeface="Arial" charset="0"/>
                </a:defRPr>
              </a:lvl3pPr>
              <a:lvl4pPr marL="1600200" indent="-228600" defTabSz="457200">
                <a:spcBef>
                  <a:spcPct val="20000"/>
                </a:spcBef>
                <a:buChar char="–"/>
                <a:defRPr>
                  <a:solidFill>
                    <a:schemeClr val="tx1"/>
                  </a:solidFill>
                  <a:latin typeface="Arial" charset="0"/>
                  <a:ea typeface="MS PGothic" pitchFamily="34" charset="-128"/>
                  <a:cs typeface="Arial" charset="0"/>
                </a:defRPr>
              </a:lvl4pPr>
              <a:lvl5pPr marL="2057400" indent="-228600" defTabSz="457200">
                <a:spcBef>
                  <a:spcPct val="20000"/>
                </a:spcBef>
                <a:buChar char="»"/>
                <a:defRPr>
                  <a:solidFill>
                    <a:schemeClr val="tx1"/>
                  </a:solidFill>
                  <a:latin typeface="Arial" charset="0"/>
                  <a:ea typeface="MS PGothic"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ctr" eaLnBrk="1" hangingPunct="1">
                <a:buFontTx/>
                <a:buNone/>
              </a:pPr>
              <a:r>
                <a:rPr lang="en-US" altLang="en-US" sz="900" dirty="0" smtClean="0"/>
                <a:t>2.1 ns </a:t>
              </a:r>
            </a:p>
            <a:p>
              <a:pPr algn="ctr" eaLnBrk="1" hangingPunct="1">
                <a:buFontTx/>
                <a:buNone/>
              </a:pPr>
              <a:r>
                <a:rPr lang="en-US" altLang="en-US" sz="900" dirty="0" smtClean="0"/>
                <a:t>476 MHz</a:t>
              </a:r>
              <a:endParaRPr lang="en-US" altLang="en-US" sz="900" dirty="0"/>
            </a:p>
          </p:txBody>
        </p:sp>
        <p:cxnSp>
          <p:nvCxnSpPr>
            <p:cNvPr id="7178" name="Straight Arrow Connector 20627"/>
            <p:cNvCxnSpPr>
              <a:cxnSpLocks noChangeShapeType="1"/>
            </p:cNvCxnSpPr>
            <p:nvPr/>
          </p:nvCxnSpPr>
          <p:spPr bwMode="auto">
            <a:xfrm>
              <a:off x="4822975" y="6134522"/>
              <a:ext cx="988252" cy="0"/>
            </a:xfrm>
            <a:prstGeom prst="straightConnector1">
              <a:avLst/>
            </a:prstGeom>
            <a:noFill/>
            <a:ln w="9525" algn="ctr">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79" name="Straight Arrow Connector 20627"/>
            <p:cNvCxnSpPr>
              <a:cxnSpLocks noChangeShapeType="1"/>
            </p:cNvCxnSpPr>
            <p:nvPr/>
          </p:nvCxnSpPr>
          <p:spPr bwMode="auto">
            <a:xfrm>
              <a:off x="6941635" y="6134522"/>
              <a:ext cx="988252" cy="0"/>
            </a:xfrm>
            <a:prstGeom prst="straightConnector1">
              <a:avLst/>
            </a:prstGeom>
            <a:noFill/>
            <a:ln w="9525" algn="ctr">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80" name="Content Placeholder 6"/>
            <p:cNvSpPr txBox="1">
              <a:spLocks/>
            </p:cNvSpPr>
            <p:nvPr/>
          </p:nvSpPr>
          <p:spPr bwMode="auto">
            <a:xfrm>
              <a:off x="4752978" y="6143627"/>
              <a:ext cx="1138409" cy="189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Blip>
                  <a:blip r:embed="rId2"/>
                </a:buBlip>
                <a:defRPr>
                  <a:solidFill>
                    <a:schemeClr val="tx1"/>
                  </a:solidFill>
                  <a:latin typeface="Arial" charset="0"/>
                  <a:ea typeface="MS PGothic" pitchFamily="34" charset="-128"/>
                  <a:cs typeface="Arial" charset="0"/>
                </a:defRPr>
              </a:lvl1pPr>
              <a:lvl2pPr marL="742950" indent="-285750" defTabSz="457200">
                <a:spcBef>
                  <a:spcPct val="20000"/>
                </a:spcBef>
                <a:buChar char="–"/>
                <a:defRPr>
                  <a:solidFill>
                    <a:schemeClr val="tx1"/>
                  </a:solidFill>
                  <a:latin typeface="Arial" charset="0"/>
                  <a:ea typeface="MS PGothic" pitchFamily="34" charset="-128"/>
                  <a:cs typeface="Arial" charset="0"/>
                </a:defRPr>
              </a:lvl2pPr>
              <a:lvl3pPr marL="1143000" indent="-228600" defTabSz="457200">
                <a:spcBef>
                  <a:spcPct val="20000"/>
                </a:spcBef>
                <a:buChar char="•"/>
                <a:defRPr>
                  <a:solidFill>
                    <a:schemeClr val="tx1"/>
                  </a:solidFill>
                  <a:latin typeface="Arial" charset="0"/>
                  <a:ea typeface="MS PGothic" pitchFamily="34" charset="-128"/>
                  <a:cs typeface="Arial" charset="0"/>
                </a:defRPr>
              </a:lvl3pPr>
              <a:lvl4pPr marL="1600200" indent="-228600" defTabSz="457200">
                <a:spcBef>
                  <a:spcPct val="20000"/>
                </a:spcBef>
                <a:buChar char="–"/>
                <a:defRPr>
                  <a:solidFill>
                    <a:schemeClr val="tx1"/>
                  </a:solidFill>
                  <a:latin typeface="Arial" charset="0"/>
                  <a:ea typeface="MS PGothic" pitchFamily="34" charset="-128"/>
                  <a:cs typeface="Arial" charset="0"/>
                </a:defRPr>
              </a:lvl4pPr>
              <a:lvl5pPr marL="2057400" indent="-228600" defTabSz="457200">
                <a:spcBef>
                  <a:spcPct val="20000"/>
                </a:spcBef>
                <a:buChar char="»"/>
                <a:defRPr>
                  <a:solidFill>
                    <a:schemeClr val="tx1"/>
                  </a:solidFill>
                  <a:latin typeface="Arial" charset="0"/>
                  <a:ea typeface="MS PGothic"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ctr" eaLnBrk="1" hangingPunct="1">
                <a:buFontTx/>
                <a:buNone/>
              </a:pPr>
              <a:r>
                <a:rPr lang="en-US" altLang="en-US" sz="900"/>
                <a:t>Polarization (Up)</a:t>
              </a:r>
            </a:p>
          </p:txBody>
        </p:sp>
        <p:sp>
          <p:nvSpPr>
            <p:cNvPr id="7181" name="Content Placeholder 6"/>
            <p:cNvSpPr txBox="1">
              <a:spLocks/>
            </p:cNvSpPr>
            <p:nvPr/>
          </p:nvSpPr>
          <p:spPr bwMode="auto">
            <a:xfrm>
              <a:off x="6786576" y="6131029"/>
              <a:ext cx="1366142" cy="22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Blip>
                  <a:blip r:embed="rId2"/>
                </a:buBlip>
                <a:defRPr>
                  <a:solidFill>
                    <a:schemeClr val="tx1"/>
                  </a:solidFill>
                  <a:latin typeface="Arial" charset="0"/>
                  <a:ea typeface="MS PGothic" pitchFamily="34" charset="-128"/>
                  <a:cs typeface="Arial" charset="0"/>
                </a:defRPr>
              </a:lvl1pPr>
              <a:lvl2pPr marL="742950" indent="-285750" defTabSz="457200">
                <a:spcBef>
                  <a:spcPct val="20000"/>
                </a:spcBef>
                <a:buChar char="–"/>
                <a:defRPr>
                  <a:solidFill>
                    <a:schemeClr val="tx1"/>
                  </a:solidFill>
                  <a:latin typeface="Arial" charset="0"/>
                  <a:ea typeface="MS PGothic" pitchFamily="34" charset="-128"/>
                  <a:cs typeface="Arial" charset="0"/>
                </a:defRPr>
              </a:lvl2pPr>
              <a:lvl3pPr marL="1143000" indent="-228600" defTabSz="457200">
                <a:spcBef>
                  <a:spcPct val="20000"/>
                </a:spcBef>
                <a:buChar char="•"/>
                <a:defRPr>
                  <a:solidFill>
                    <a:schemeClr val="tx1"/>
                  </a:solidFill>
                  <a:latin typeface="Arial" charset="0"/>
                  <a:ea typeface="MS PGothic" pitchFamily="34" charset="-128"/>
                  <a:cs typeface="Arial" charset="0"/>
                </a:defRPr>
              </a:lvl3pPr>
              <a:lvl4pPr marL="1600200" indent="-228600" defTabSz="457200">
                <a:spcBef>
                  <a:spcPct val="20000"/>
                </a:spcBef>
                <a:buChar char="–"/>
                <a:defRPr>
                  <a:solidFill>
                    <a:schemeClr val="tx1"/>
                  </a:solidFill>
                  <a:latin typeface="Arial" charset="0"/>
                  <a:ea typeface="MS PGothic" pitchFamily="34" charset="-128"/>
                  <a:cs typeface="Arial" charset="0"/>
                </a:defRPr>
              </a:lvl4pPr>
              <a:lvl5pPr marL="2057400" indent="-228600" defTabSz="457200">
                <a:spcBef>
                  <a:spcPct val="20000"/>
                </a:spcBef>
                <a:buChar char="»"/>
                <a:defRPr>
                  <a:solidFill>
                    <a:schemeClr val="tx1"/>
                  </a:solidFill>
                  <a:latin typeface="Arial" charset="0"/>
                  <a:ea typeface="MS PGothic"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ctr" eaLnBrk="1" hangingPunct="1">
                <a:buFontTx/>
                <a:buNone/>
              </a:pPr>
              <a:r>
                <a:rPr lang="en-US" altLang="en-US" sz="900"/>
                <a:t>Polarization (Down)</a:t>
              </a:r>
            </a:p>
          </p:txBody>
        </p:sp>
        <p:sp>
          <p:nvSpPr>
            <p:cNvPr id="47" name="Content Placeholder 6"/>
            <p:cNvSpPr txBox="1">
              <a:spLocks/>
            </p:cNvSpPr>
            <p:nvPr/>
          </p:nvSpPr>
          <p:spPr bwMode="auto">
            <a:xfrm>
              <a:off x="5576984" y="4952996"/>
              <a:ext cx="2939087" cy="304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Blip>
                  <a:blip r:embed="rId2"/>
                </a:buBlip>
                <a:defRPr>
                  <a:solidFill>
                    <a:schemeClr val="tx1"/>
                  </a:solidFill>
                  <a:latin typeface="Arial" charset="0"/>
                  <a:ea typeface="ＭＳ Ｐゴシック" pitchFamily="34" charset="-128"/>
                  <a:cs typeface="Arial" charset="0"/>
                </a:defRPr>
              </a:lvl1pPr>
              <a:lvl2pPr marL="742950" indent="-285750" defTabSz="457200">
                <a:spcBef>
                  <a:spcPct val="20000"/>
                </a:spcBef>
                <a:buChar char="–"/>
                <a:defRPr>
                  <a:solidFill>
                    <a:schemeClr val="tx1"/>
                  </a:solidFill>
                  <a:latin typeface="Arial" charset="0"/>
                  <a:ea typeface="ＭＳ Ｐゴシック" pitchFamily="34" charset="-128"/>
                  <a:cs typeface="Arial" charset="0"/>
                </a:defRPr>
              </a:lvl2pPr>
              <a:lvl3pPr marL="1143000" indent="-228600" defTabSz="457200">
                <a:spcBef>
                  <a:spcPct val="20000"/>
                </a:spcBef>
                <a:buChar char="•"/>
                <a:defRPr>
                  <a:solidFill>
                    <a:schemeClr val="tx1"/>
                  </a:solidFill>
                  <a:latin typeface="Arial" charset="0"/>
                  <a:ea typeface="ＭＳ Ｐゴシック" pitchFamily="34" charset="-128"/>
                  <a:cs typeface="Arial" charset="0"/>
                </a:defRPr>
              </a:lvl3pPr>
              <a:lvl4pPr marL="1600200" indent="-228600" defTabSz="457200">
                <a:spcBef>
                  <a:spcPct val="20000"/>
                </a:spcBef>
                <a:buChar char="–"/>
                <a:defRPr>
                  <a:solidFill>
                    <a:schemeClr val="tx1"/>
                  </a:solidFill>
                  <a:latin typeface="Arial" charset="0"/>
                  <a:ea typeface="ＭＳ Ｐゴシック" pitchFamily="34" charset="-128"/>
                  <a:cs typeface="Arial" charset="0"/>
                </a:defRPr>
              </a:lvl4pPr>
              <a:lvl5pPr marL="2057400" indent="-228600" defTabSz="457200">
                <a:spcBef>
                  <a:spcPct val="20000"/>
                </a:spcBef>
                <a:buChar char="»"/>
                <a:defRPr>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9pPr>
            </a:lstStyle>
            <a:p>
              <a:pPr algn="ctr" eaLnBrk="1" hangingPunct="1">
                <a:buFontTx/>
                <a:buNone/>
                <a:defRPr/>
              </a:pPr>
              <a:r>
                <a:rPr lang="en-US" altLang="en-US" sz="1050" b="1" dirty="0" smtClean="0"/>
                <a:t>bunch train &amp; polarization pattern (in arcs)</a:t>
              </a:r>
            </a:p>
          </p:txBody>
        </p:sp>
        <p:cxnSp>
          <p:nvCxnSpPr>
            <p:cNvPr id="7183" name="Straight Arrow Connector 20627"/>
            <p:cNvCxnSpPr>
              <a:cxnSpLocks noChangeShapeType="1"/>
            </p:cNvCxnSpPr>
            <p:nvPr/>
          </p:nvCxnSpPr>
          <p:spPr bwMode="auto">
            <a:xfrm>
              <a:off x="8211995" y="5553075"/>
              <a:ext cx="608155" cy="0"/>
            </a:xfrm>
            <a:prstGeom prst="straightConnector1">
              <a:avLst/>
            </a:prstGeom>
            <a:noFill/>
            <a:ln w="9525" algn="ctr">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5446455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p:cNvSpPr>
            <a:spLocks noGrp="1"/>
          </p:cNvSpPr>
          <p:nvPr>
            <p:ph type="title"/>
          </p:nvPr>
        </p:nvSpPr>
        <p:spPr/>
        <p:txBody>
          <a:bodyPr/>
          <a:lstStyle/>
          <a:p>
            <a:r>
              <a:rPr lang="en-US" altLang="en-US" smtClean="0">
                <a:latin typeface="Arial" charset="0"/>
                <a:cs typeface="Arial" charset="0"/>
              </a:rPr>
              <a:t>Universal Spin Rotator (USR)</a:t>
            </a:r>
          </a:p>
        </p:txBody>
      </p:sp>
      <p:sp>
        <p:nvSpPr>
          <p:cNvPr id="8195"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spcBef>
                <a:spcPct val="0"/>
              </a:spcBef>
              <a:buFontTx/>
              <a:buNone/>
            </a:pPr>
            <a:fld id="{CBE1D584-1E08-484E-B8B4-7155D7809C9D}" type="slidenum">
              <a:rPr lang="en-US" altLang="en-US" smtClean="0">
                <a:solidFill>
                  <a:srgbClr val="898989"/>
                </a:solidFill>
              </a:rPr>
              <a:pPr>
                <a:spcBef>
                  <a:spcPct val="0"/>
                </a:spcBef>
                <a:buFontTx/>
                <a:buNone/>
              </a:pPr>
              <a:t>6</a:t>
            </a:fld>
            <a:endParaRPr lang="en-US" altLang="en-US" smtClean="0">
              <a:solidFill>
                <a:srgbClr val="898989"/>
              </a:solidFill>
            </a:endParaRPr>
          </a:p>
        </p:txBody>
      </p:sp>
      <p:sp>
        <p:nvSpPr>
          <p:cNvPr id="8196" name="Content Placeholder 1"/>
          <p:cNvSpPr>
            <a:spLocks noGrp="1"/>
          </p:cNvSpPr>
          <p:nvPr>
            <p:ph idx="1"/>
          </p:nvPr>
        </p:nvSpPr>
        <p:spPr>
          <a:xfrm>
            <a:off x="76200" y="838200"/>
            <a:ext cx="3276600" cy="457200"/>
          </a:xfrm>
        </p:spPr>
        <p:txBody>
          <a:bodyPr/>
          <a:lstStyle/>
          <a:p>
            <a:pPr algn="just">
              <a:buSzTx/>
            </a:pPr>
            <a:r>
              <a:rPr lang="en-US" altLang="en-US" smtClean="0">
                <a:latin typeface="Arial" charset="0"/>
                <a:cs typeface="Arial" charset="0"/>
              </a:rPr>
              <a:t>Schematic drawing of USR</a:t>
            </a:r>
          </a:p>
        </p:txBody>
      </p:sp>
      <p:sp>
        <p:nvSpPr>
          <p:cNvPr id="8" name="Content Placeholder 1"/>
          <p:cNvSpPr txBox="1">
            <a:spLocks/>
          </p:cNvSpPr>
          <p:nvPr/>
        </p:nvSpPr>
        <p:spPr bwMode="auto">
          <a:xfrm>
            <a:off x="4724400" y="838200"/>
            <a:ext cx="441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SzPct val="150000"/>
              <a:buFontTx/>
              <a:buBlip>
                <a:blip r:embed="rId4"/>
              </a:buBlip>
              <a:defRPr>
                <a:solidFill>
                  <a:schemeClr val="tx1"/>
                </a:solidFill>
                <a:latin typeface="Arial" panose="020B0604020202020204" pitchFamily="34" charset="0"/>
                <a:ea typeface="MS PGothic" pitchFamily="34" charset="-128"/>
                <a:cs typeface="Arial" panose="020B0604020202020204" pitchFamily="34" charset="0"/>
              </a:defRPr>
            </a:lvl1pPr>
            <a:lvl2pPr marL="742950" indent="-28575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2pPr>
            <a:lvl3pPr marL="1143000" indent="-228600" algn="l" rtl="0" eaLnBrk="0" fontAlgn="base" hangingPunct="0">
              <a:spcBef>
                <a:spcPct val="20000"/>
              </a:spcBef>
              <a:spcAft>
                <a:spcPct val="0"/>
              </a:spcAft>
              <a:buClrTx/>
              <a:buChar char="•"/>
              <a:defRPr>
                <a:solidFill>
                  <a:schemeClr val="tx1"/>
                </a:solidFill>
                <a:latin typeface="Arial" panose="020B0604020202020204" pitchFamily="34" charset="0"/>
                <a:ea typeface="MS PGothic" pitchFamily="34" charset="-128"/>
                <a:cs typeface="Arial" panose="020B0604020202020204" pitchFamily="34" charset="0"/>
              </a:defRPr>
            </a:lvl3pPr>
            <a:lvl4pPr marL="16002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4pPr>
            <a:lvl5pPr marL="20574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pPr algn="just">
              <a:buSzTx/>
              <a:defRPr/>
            </a:pPr>
            <a:r>
              <a:rPr lang="en-US" altLang="en-US" sz="1800" kern="0" dirty="0" smtClean="0">
                <a:latin typeface="Arial" charset="0"/>
                <a:cs typeface="Arial" charset="0"/>
              </a:rPr>
              <a:t>Solenoid decoupling &amp; Lattice function</a:t>
            </a:r>
          </a:p>
        </p:txBody>
      </p:sp>
      <p:sp>
        <p:nvSpPr>
          <p:cNvPr id="9" name="Content Placeholder 1"/>
          <p:cNvSpPr txBox="1">
            <a:spLocks/>
          </p:cNvSpPr>
          <p:nvPr/>
        </p:nvSpPr>
        <p:spPr bwMode="auto">
          <a:xfrm>
            <a:off x="76200" y="3124200"/>
            <a:ext cx="358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SzPct val="150000"/>
              <a:buFontTx/>
              <a:buBlip>
                <a:blip r:embed="rId4"/>
              </a:buBlip>
              <a:defRPr>
                <a:solidFill>
                  <a:schemeClr val="tx1"/>
                </a:solidFill>
                <a:latin typeface="Arial" panose="020B0604020202020204" pitchFamily="34" charset="0"/>
                <a:ea typeface="MS PGothic" pitchFamily="34" charset="-128"/>
                <a:cs typeface="Arial" panose="020B0604020202020204" pitchFamily="34" charset="0"/>
              </a:defRPr>
            </a:lvl1pPr>
            <a:lvl2pPr marL="742950" indent="-28575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2pPr>
            <a:lvl3pPr marL="1143000" indent="-228600" algn="l" rtl="0" eaLnBrk="0" fontAlgn="base" hangingPunct="0">
              <a:spcBef>
                <a:spcPct val="20000"/>
              </a:spcBef>
              <a:spcAft>
                <a:spcPct val="0"/>
              </a:spcAft>
              <a:buClrTx/>
              <a:buChar char="•"/>
              <a:defRPr>
                <a:solidFill>
                  <a:schemeClr val="tx1"/>
                </a:solidFill>
                <a:latin typeface="Arial" panose="020B0604020202020204" pitchFamily="34" charset="0"/>
                <a:ea typeface="MS PGothic" pitchFamily="34" charset="-128"/>
                <a:cs typeface="Arial" panose="020B0604020202020204" pitchFamily="34" charset="0"/>
              </a:defRPr>
            </a:lvl3pPr>
            <a:lvl4pPr marL="16002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4pPr>
            <a:lvl5pPr marL="20574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pPr algn="just">
              <a:buSzTx/>
              <a:defRPr/>
            </a:pPr>
            <a:r>
              <a:rPr lang="en-US" altLang="en-US" sz="1800" kern="0" dirty="0" smtClean="0">
                <a:latin typeface="Arial" charset="0"/>
                <a:cs typeface="Arial" charset="0"/>
              </a:rPr>
              <a:t>Parameters of USR for MEIC </a:t>
            </a:r>
          </a:p>
        </p:txBody>
      </p:sp>
      <p:sp>
        <p:nvSpPr>
          <p:cNvPr id="8199" name="TextBox 49"/>
          <p:cNvSpPr txBox="1">
            <a:spLocks noChangeArrowheads="1"/>
          </p:cNvSpPr>
          <p:nvPr/>
        </p:nvSpPr>
        <p:spPr bwMode="auto">
          <a:xfrm flipH="1">
            <a:off x="1208088" y="2649538"/>
            <a:ext cx="2373312" cy="276999"/>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Blip>
                <a:blip r:embed="rId3"/>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just">
              <a:spcBef>
                <a:spcPct val="0"/>
              </a:spcBef>
              <a:buFontTx/>
              <a:buNone/>
            </a:pPr>
            <a:r>
              <a:rPr lang="en-US" altLang="en-US" sz="1200" i="1" dirty="0">
                <a:latin typeface="Times New Roman" panose="02020603050405020304" pitchFamily="18" charset="0"/>
                <a:cs typeface="Times New Roman" panose="02020603050405020304" pitchFamily="18" charset="0"/>
              </a:rPr>
              <a:t>P. </a:t>
            </a:r>
            <a:r>
              <a:rPr lang="en-US" altLang="en-US" sz="1200" i="1" dirty="0" err="1">
                <a:latin typeface="Times New Roman" panose="02020603050405020304" pitchFamily="18" charset="0"/>
                <a:cs typeface="Times New Roman" panose="02020603050405020304" pitchFamily="18" charset="0"/>
              </a:rPr>
              <a:t>Chevtsov</a:t>
            </a:r>
            <a:r>
              <a:rPr lang="en-US" altLang="en-US" sz="1200" i="1" dirty="0">
                <a:latin typeface="Times New Roman" panose="02020603050405020304" pitchFamily="18" charset="0"/>
                <a:cs typeface="Times New Roman" panose="02020603050405020304" pitchFamily="18" charset="0"/>
              </a:rPr>
              <a:t> et al., Jlab-TN-10-026</a:t>
            </a:r>
          </a:p>
        </p:txBody>
      </p:sp>
      <p:grpSp>
        <p:nvGrpSpPr>
          <p:cNvPr id="8200" name="Group 3"/>
          <p:cNvGrpSpPr>
            <a:grpSpLocks/>
          </p:cNvGrpSpPr>
          <p:nvPr/>
        </p:nvGrpSpPr>
        <p:grpSpPr bwMode="auto">
          <a:xfrm>
            <a:off x="363538" y="1143000"/>
            <a:ext cx="4051300" cy="1377950"/>
            <a:chOff x="363538" y="1096963"/>
            <a:chExt cx="4050928" cy="1378414"/>
          </a:xfrm>
        </p:grpSpPr>
        <p:grpSp>
          <p:nvGrpSpPr>
            <p:cNvPr id="8301" name="Group 50"/>
            <p:cNvGrpSpPr>
              <a:grpSpLocks/>
            </p:cNvGrpSpPr>
            <p:nvPr/>
          </p:nvGrpSpPr>
          <p:grpSpPr bwMode="auto">
            <a:xfrm>
              <a:off x="363538" y="1096963"/>
              <a:ext cx="4050928" cy="1378414"/>
              <a:chOff x="261868" y="1253932"/>
              <a:chExt cx="4050797" cy="1378635"/>
            </a:xfrm>
          </p:grpSpPr>
          <p:pic>
            <p:nvPicPr>
              <p:cNvPr id="8304" name="Picture 51"/>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7482" y="1253932"/>
                <a:ext cx="3486532" cy="1378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Arrow Connector 16"/>
              <p:cNvCxnSpPr/>
              <p:nvPr/>
            </p:nvCxnSpPr>
            <p:spPr>
              <a:xfrm flipV="1">
                <a:off x="4093617" y="1917837"/>
                <a:ext cx="0" cy="382778"/>
              </a:xfrm>
              <a:prstGeom prst="straightConnector1">
                <a:avLst/>
              </a:prstGeom>
              <a:ln w="28575">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a:off x="261868" y="2300615"/>
                <a:ext cx="468254" cy="0"/>
              </a:xfrm>
              <a:prstGeom prst="straightConnector1">
                <a:avLst/>
              </a:prstGeom>
              <a:ln w="28575">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307" name="TextBox 54"/>
              <p:cNvSpPr txBox="1">
                <a:spLocks noChangeArrowheads="1"/>
              </p:cNvSpPr>
              <p:nvPr/>
            </p:nvSpPr>
            <p:spPr bwMode="auto">
              <a:xfrm flipH="1">
                <a:off x="384101" y="1807518"/>
                <a:ext cx="4346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3"/>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just">
                  <a:spcBef>
                    <a:spcPct val="0"/>
                  </a:spcBef>
                  <a:buFontTx/>
                  <a:buNone/>
                </a:pPr>
                <a:r>
                  <a:rPr lang="en-US" altLang="en-US" sz="1200" b="1">
                    <a:latin typeface="Garamond" pitchFamily="18" charset="0"/>
                  </a:rPr>
                  <a:t>IP</a:t>
                </a:r>
              </a:p>
            </p:txBody>
          </p:sp>
          <p:sp>
            <p:nvSpPr>
              <p:cNvPr id="8308" name="TextBox 55"/>
              <p:cNvSpPr txBox="1">
                <a:spLocks noChangeArrowheads="1"/>
              </p:cNvSpPr>
              <p:nvPr/>
            </p:nvSpPr>
            <p:spPr bwMode="auto">
              <a:xfrm flipH="1">
                <a:off x="3840166" y="1554906"/>
                <a:ext cx="4724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3"/>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just">
                  <a:spcBef>
                    <a:spcPct val="0"/>
                  </a:spcBef>
                  <a:buFontTx/>
                  <a:buNone/>
                </a:pPr>
                <a:r>
                  <a:rPr lang="en-US" altLang="en-US" sz="1200" b="1">
                    <a:latin typeface="Garamond" pitchFamily="18" charset="0"/>
                  </a:rPr>
                  <a:t>Arc</a:t>
                </a:r>
              </a:p>
            </p:txBody>
          </p:sp>
        </p:grpSp>
        <p:graphicFrame>
          <p:nvGraphicFramePr>
            <p:cNvPr id="8302" name="Object 1"/>
            <p:cNvGraphicFramePr>
              <a:graphicFrameLocks noChangeAspect="1"/>
            </p:cNvGraphicFramePr>
            <p:nvPr/>
          </p:nvGraphicFramePr>
          <p:xfrm>
            <a:off x="559938" y="2259477"/>
            <a:ext cx="139700" cy="215900"/>
          </p:xfrm>
          <a:graphic>
            <a:graphicData uri="http://schemas.openxmlformats.org/presentationml/2006/ole">
              <mc:AlternateContent xmlns:mc="http://schemas.openxmlformats.org/markup-compatibility/2006">
                <mc:Choice xmlns:v="urn:schemas-microsoft-com:vml" Requires="v">
                  <p:oleObj spid="_x0000_s2416" name="Equation" r:id="rId6" imgW="139579" imgH="215713" progId="Equation.3">
                    <p:embed/>
                  </p:oleObj>
                </mc:Choice>
                <mc:Fallback>
                  <p:oleObj name="Equation" r:id="rId6" imgW="139579" imgH="215713"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9938" y="2259477"/>
                          <a:ext cx="1397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303" name="Object 2"/>
            <p:cNvGraphicFramePr>
              <a:graphicFrameLocks noChangeAspect="1"/>
            </p:cNvGraphicFramePr>
            <p:nvPr/>
          </p:nvGraphicFramePr>
          <p:xfrm>
            <a:off x="4125958" y="2170577"/>
            <a:ext cx="139700" cy="215900"/>
          </p:xfrm>
          <a:graphic>
            <a:graphicData uri="http://schemas.openxmlformats.org/presentationml/2006/ole">
              <mc:AlternateContent xmlns:mc="http://schemas.openxmlformats.org/markup-compatibility/2006">
                <mc:Choice xmlns:v="urn:schemas-microsoft-com:vml" Requires="v">
                  <p:oleObj spid="_x0000_s2417" name="Equation" r:id="rId8" imgW="139579" imgH="215713" progId="Equation.3">
                    <p:embed/>
                  </p:oleObj>
                </mc:Choice>
                <mc:Fallback>
                  <p:oleObj name="Equation" r:id="rId8" imgW="139579" imgH="215713"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25958" y="2170577"/>
                          <a:ext cx="1397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21" name="Table 20"/>
          <p:cNvGraphicFramePr>
            <a:graphicFrameLocks noGrp="1"/>
          </p:cNvGraphicFramePr>
          <p:nvPr/>
        </p:nvGraphicFramePr>
        <p:xfrm>
          <a:off x="76200" y="3705225"/>
          <a:ext cx="4338636" cy="2649541"/>
        </p:xfrm>
        <a:graphic>
          <a:graphicData uri="http://schemas.openxmlformats.org/drawingml/2006/table">
            <a:tbl>
              <a:tblPr/>
              <a:tblGrid>
                <a:gridCol w="457197"/>
                <a:gridCol w="609600"/>
                <a:gridCol w="457200"/>
                <a:gridCol w="838200"/>
                <a:gridCol w="609600"/>
                <a:gridCol w="533400"/>
                <a:gridCol w="833439"/>
              </a:tblGrid>
              <a:tr h="334963">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rgbClr val="000000"/>
                          </a:solidFill>
                          <a:effectLst/>
                          <a:latin typeface="Arial" panose="020B0604020202020204" pitchFamily="34" charset="0"/>
                          <a:ea typeface="MS PGothic" pitchFamily="34" charset="-128"/>
                          <a:cs typeface="Arial" panose="020B0604020202020204" pitchFamily="34" charset="0"/>
                        </a:rPr>
                        <a:t>E</a:t>
                      </a:r>
                      <a:endParaRPr kumimoji="0" lang="en-US" altLang="en-US" sz="100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68579" marR="68579"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gridSpan="2">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rgbClr val="000000"/>
                          </a:solidFill>
                          <a:effectLst/>
                          <a:latin typeface="Arial" panose="020B0604020202020204" pitchFamily="34" charset="0"/>
                          <a:ea typeface="MS PGothic" pitchFamily="34" charset="-128"/>
                          <a:cs typeface="Arial" panose="020B0604020202020204" pitchFamily="34" charset="0"/>
                        </a:rPr>
                        <a:t>Solenoid 1</a:t>
                      </a:r>
                      <a:endParaRPr kumimoji="0" lang="en-US" altLang="en-US" sz="100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68579" marR="68579"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hMerge="1">
                  <a:txBody>
                    <a:bodyPr/>
                    <a:lstStyle/>
                    <a:p>
                      <a:endParaRPr lang="en-US"/>
                    </a:p>
                  </a:txBody>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rgbClr val="000000"/>
                          </a:solidFill>
                          <a:effectLst/>
                          <a:latin typeface="Arial" panose="020B0604020202020204" pitchFamily="34" charset="0"/>
                          <a:ea typeface="MS PGothic" pitchFamily="34" charset="-128"/>
                          <a:cs typeface="Arial" panose="020B0604020202020204" pitchFamily="34" charset="0"/>
                        </a:rPr>
                        <a:t>Arc Dipole 1</a:t>
                      </a:r>
                      <a:endParaRPr kumimoji="0" lang="en-US" altLang="en-US" sz="1000" b="0" i="0" u="none" strike="noStrike" cap="none" normalizeH="0" baseline="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68579" marR="68579"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gridSpan="2">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anose="020B0604020202020204" pitchFamily="34" charset="0"/>
                          <a:ea typeface="MS PGothic" pitchFamily="34" charset="-128"/>
                          <a:cs typeface="Arial" panose="020B0604020202020204" pitchFamily="34" charset="0"/>
                        </a:rPr>
                        <a:t>Solenoid</a:t>
                      </a:r>
                      <a:r>
                        <a:rPr kumimoji="0" lang="ru-RU" altLang="en-US" sz="1000" b="0" i="0" u="none" strike="noStrike" cap="none" normalizeH="0" baseline="0" smtClean="0">
                          <a:ln>
                            <a:noFill/>
                          </a:ln>
                          <a:solidFill>
                            <a:srgbClr val="000000"/>
                          </a:solidFill>
                          <a:effectLst/>
                          <a:latin typeface="Arial" panose="020B0604020202020204" pitchFamily="34" charset="0"/>
                          <a:ea typeface="MS PGothic" pitchFamily="34" charset="-128"/>
                          <a:cs typeface="Arial" panose="020B0604020202020204" pitchFamily="34" charset="0"/>
                        </a:rPr>
                        <a:t> 2</a:t>
                      </a:r>
                      <a:endParaRPr kumimoji="0" lang="en-US" altLang="en-US" sz="1000" b="0" i="0" u="none" strike="noStrike" cap="none" normalizeH="0" baseline="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68579" marR="68579"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hMerge="1">
                  <a:txBody>
                    <a:bodyPr/>
                    <a:lstStyle/>
                    <a:p>
                      <a:endParaRPr lang="en-US"/>
                    </a:p>
                  </a:txBody>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rgbClr val="000000"/>
                          </a:solidFill>
                          <a:effectLst/>
                          <a:latin typeface="Arial" panose="020B0604020202020204" pitchFamily="34" charset="0"/>
                          <a:ea typeface="MS PGothic" pitchFamily="34" charset="-128"/>
                          <a:cs typeface="Arial" panose="020B0604020202020204" pitchFamily="34" charset="0"/>
                        </a:rPr>
                        <a:t>Arc Dipole 2</a:t>
                      </a:r>
                      <a:endParaRPr kumimoji="0" lang="en-US" altLang="en-US" sz="1000" b="0" i="0" u="none" strike="noStrike" cap="none" normalizeH="0" baseline="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68579" marR="68579"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r>
              <a:tr h="304800">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rgbClr val="000000"/>
                          </a:solidFill>
                          <a:effectLst/>
                          <a:latin typeface="Arial" panose="020B0604020202020204" pitchFamily="34" charset="0"/>
                          <a:ea typeface="MS PGothic" pitchFamily="34" charset="-128"/>
                          <a:cs typeface="Arial" panose="020B0604020202020204" pitchFamily="34" charset="0"/>
                        </a:rPr>
                        <a:t> </a:t>
                      </a:r>
                      <a:endParaRPr kumimoji="0" lang="en-US" altLang="en-US" sz="1000" b="0" i="0" u="none" strike="noStrike" cap="none" normalizeH="0" baseline="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68579" marR="68579"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rgbClr val="000000"/>
                          </a:solidFill>
                          <a:effectLst/>
                          <a:latin typeface="Arial" panose="020B0604020202020204" pitchFamily="34" charset="0"/>
                          <a:ea typeface="MS PGothic" pitchFamily="34" charset="-128"/>
                          <a:cs typeface="Arial" panose="020B0604020202020204" pitchFamily="34" charset="0"/>
                        </a:rPr>
                        <a:t>Spin Rotation</a:t>
                      </a:r>
                      <a:endParaRPr kumimoji="0" lang="en-US" altLang="en-US" sz="100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68579" marR="68579"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rgbClr val="000000"/>
                          </a:solidFill>
                          <a:effectLst/>
                          <a:latin typeface="Arial" panose="020B0604020202020204" pitchFamily="34" charset="0"/>
                          <a:ea typeface="MS PGothic" pitchFamily="34" charset="-128"/>
                          <a:cs typeface="Arial" panose="020B0604020202020204" pitchFamily="34" charset="0"/>
                        </a:rPr>
                        <a:t>BDL</a:t>
                      </a:r>
                      <a:endParaRPr kumimoji="0" lang="en-US" altLang="en-US" sz="100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68579" marR="68579"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rgbClr val="000000"/>
                          </a:solidFill>
                          <a:effectLst/>
                          <a:latin typeface="Arial" panose="020B0604020202020204" pitchFamily="34" charset="0"/>
                          <a:ea typeface="MS PGothic" pitchFamily="34" charset="-128"/>
                          <a:cs typeface="Arial" panose="020B0604020202020204" pitchFamily="34" charset="0"/>
                        </a:rPr>
                        <a:t>Spin Rotation </a:t>
                      </a:r>
                      <a:endParaRPr kumimoji="0" lang="en-US" altLang="en-US" sz="1000" b="0" i="0" u="none" strike="noStrike" cap="none" normalizeH="0" baseline="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68579" marR="68579"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rgbClr val="000000"/>
                          </a:solidFill>
                          <a:effectLst/>
                          <a:latin typeface="Arial" panose="020B0604020202020204" pitchFamily="34" charset="0"/>
                          <a:ea typeface="MS PGothic" pitchFamily="34" charset="-128"/>
                          <a:cs typeface="Arial" panose="020B0604020202020204" pitchFamily="34" charset="0"/>
                        </a:rPr>
                        <a:t>Spin Rotation</a:t>
                      </a:r>
                      <a:endParaRPr kumimoji="0" lang="en-US" altLang="en-US" sz="1000" b="0" i="0" u="none" strike="noStrike" cap="none" normalizeH="0" baseline="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68579" marR="68579"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rgbClr val="000000"/>
                          </a:solidFill>
                          <a:effectLst/>
                          <a:latin typeface="Arial" panose="020B0604020202020204" pitchFamily="34" charset="0"/>
                          <a:ea typeface="MS PGothic" pitchFamily="34" charset="-128"/>
                          <a:cs typeface="Arial" panose="020B0604020202020204" pitchFamily="34" charset="0"/>
                        </a:rPr>
                        <a:t>BDL</a:t>
                      </a:r>
                      <a:endParaRPr kumimoji="0" lang="en-US" altLang="en-US" sz="1000" b="0" i="0" u="none" strike="noStrike" cap="none" normalizeH="0" baseline="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68579" marR="68579"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rgbClr val="000000"/>
                          </a:solidFill>
                          <a:effectLst/>
                          <a:latin typeface="Arial" panose="020B0604020202020204" pitchFamily="34" charset="0"/>
                          <a:ea typeface="MS PGothic" pitchFamily="34" charset="-128"/>
                          <a:cs typeface="Arial" panose="020B0604020202020204" pitchFamily="34" charset="0"/>
                        </a:rPr>
                        <a:t>Spin Rotation</a:t>
                      </a:r>
                      <a:endParaRPr kumimoji="0" lang="en-US" altLang="en-US" sz="1000" b="0" i="0" u="none" strike="noStrike" cap="none" normalizeH="0" baseline="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68579" marR="68579"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F3F4"/>
                    </a:solidFill>
                  </a:tcPr>
                </a:tc>
              </a:tr>
              <a:tr h="334963">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rgbClr val="000000"/>
                          </a:solidFill>
                          <a:effectLst/>
                          <a:latin typeface="Arial" panose="020B0604020202020204" pitchFamily="34" charset="0"/>
                          <a:ea typeface="MS PGothic" pitchFamily="34" charset="-128"/>
                          <a:cs typeface="Arial" panose="020B0604020202020204" pitchFamily="34" charset="0"/>
                        </a:rPr>
                        <a:t>GeV</a:t>
                      </a:r>
                      <a:endParaRPr kumimoji="0" lang="en-US" altLang="en-US" sz="1000" b="0" i="0" u="none" strike="noStrike" cap="none" normalizeH="0" baseline="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68579" marR="68579"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rgbClr val="000000"/>
                          </a:solidFill>
                          <a:effectLst/>
                          <a:latin typeface="Arial" panose="020B0604020202020204" pitchFamily="34" charset="0"/>
                          <a:ea typeface="MS PGothic" pitchFamily="34" charset="-128"/>
                          <a:cs typeface="Arial" panose="020B0604020202020204" pitchFamily="34" charset="0"/>
                        </a:rPr>
                        <a:t>rad</a:t>
                      </a:r>
                      <a:endParaRPr kumimoji="0" lang="en-US" altLang="en-US" sz="100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68579" marR="68579"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rgbClr val="000000"/>
                          </a:solidFill>
                          <a:effectLst/>
                          <a:latin typeface="Arial" panose="020B0604020202020204" pitchFamily="34" charset="0"/>
                          <a:ea typeface="MS PGothic" pitchFamily="34" charset="-128"/>
                          <a:cs typeface="Arial" panose="020B0604020202020204" pitchFamily="34" charset="0"/>
                        </a:rPr>
                        <a:t>T·m</a:t>
                      </a:r>
                      <a:endParaRPr kumimoji="0" lang="en-US" altLang="en-US" sz="100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68579" marR="68579"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rgbClr val="000000"/>
                          </a:solidFill>
                          <a:effectLst/>
                          <a:latin typeface="Arial" panose="020B0604020202020204" pitchFamily="34" charset="0"/>
                          <a:ea typeface="MS PGothic" pitchFamily="34" charset="-128"/>
                          <a:cs typeface="Arial" panose="020B0604020202020204" pitchFamily="34" charset="0"/>
                        </a:rPr>
                        <a:t>rad</a:t>
                      </a:r>
                      <a:endParaRPr kumimoji="0" lang="en-US" altLang="en-US" sz="100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68579" marR="68579"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rgbClr val="000000"/>
                          </a:solidFill>
                          <a:effectLst/>
                          <a:latin typeface="Arial" panose="020B0604020202020204" pitchFamily="34" charset="0"/>
                          <a:ea typeface="MS PGothic" pitchFamily="34" charset="-128"/>
                          <a:cs typeface="Arial" panose="020B0604020202020204" pitchFamily="34" charset="0"/>
                        </a:rPr>
                        <a:t>rad</a:t>
                      </a:r>
                      <a:endParaRPr kumimoji="0" lang="en-US" altLang="en-US" sz="100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68579" marR="68579"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rgbClr val="000000"/>
                          </a:solidFill>
                          <a:effectLst/>
                          <a:latin typeface="Arial" panose="020B0604020202020204" pitchFamily="34" charset="0"/>
                          <a:ea typeface="MS PGothic" pitchFamily="34" charset="-128"/>
                          <a:cs typeface="Arial" panose="020B0604020202020204" pitchFamily="34" charset="0"/>
                        </a:rPr>
                        <a:t>T·m</a:t>
                      </a:r>
                      <a:endParaRPr kumimoji="0" lang="en-US" altLang="en-US" sz="100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68579" marR="68579"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rgbClr val="000000"/>
                          </a:solidFill>
                          <a:effectLst/>
                          <a:latin typeface="Arial" panose="020B0604020202020204" pitchFamily="34" charset="0"/>
                          <a:ea typeface="MS PGothic" pitchFamily="34" charset="-128"/>
                          <a:cs typeface="Arial" panose="020B0604020202020204" pitchFamily="34" charset="0"/>
                        </a:rPr>
                        <a:t>rad</a:t>
                      </a:r>
                      <a:endParaRPr kumimoji="0" lang="en-US" altLang="en-US" sz="100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68579" marR="68579"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r>
              <a:tr h="334963">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rgbClr val="000000"/>
                          </a:solidFill>
                          <a:effectLst/>
                          <a:latin typeface="Arial" panose="020B0604020202020204" pitchFamily="34" charset="0"/>
                          <a:ea typeface="MS PGothic" pitchFamily="34" charset="-128"/>
                          <a:cs typeface="Arial" panose="020B0604020202020204" pitchFamily="34" charset="0"/>
                        </a:rPr>
                        <a:t>3</a:t>
                      </a:r>
                      <a:endParaRPr kumimoji="0" lang="en-US" altLang="en-US" sz="1000" b="0" i="0" u="none" strike="noStrike" cap="none" normalizeH="0" baseline="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68579" marR="68579"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rgbClr val="000000"/>
                          </a:solidFill>
                          <a:effectLst/>
                          <a:latin typeface="Arial" panose="020B0604020202020204" pitchFamily="34" charset="0"/>
                          <a:ea typeface="MS PGothic" pitchFamily="34" charset="-128"/>
                          <a:cs typeface="Arial" panose="020B0604020202020204" pitchFamily="34" charset="0"/>
                        </a:rPr>
                        <a:t>π/2</a:t>
                      </a:r>
                      <a:endParaRPr kumimoji="0" lang="en-US" altLang="en-US" sz="100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68579" marR="68579"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rgbClr val="000000"/>
                          </a:solidFill>
                          <a:effectLst/>
                          <a:latin typeface="Arial" panose="020B0604020202020204" pitchFamily="34" charset="0"/>
                          <a:ea typeface="MS PGothic" pitchFamily="34" charset="-128"/>
                          <a:cs typeface="Arial" panose="020B0604020202020204" pitchFamily="34" charset="0"/>
                        </a:rPr>
                        <a:t>15.7</a:t>
                      </a:r>
                      <a:endParaRPr kumimoji="0" lang="en-US" altLang="en-US" sz="100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68579" marR="68579"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rgbClr val="000000"/>
                          </a:solidFill>
                          <a:effectLst/>
                          <a:latin typeface="Arial" panose="020B0604020202020204" pitchFamily="34" charset="0"/>
                          <a:ea typeface="MS PGothic" pitchFamily="34" charset="-128"/>
                          <a:cs typeface="Arial" panose="020B0604020202020204" pitchFamily="34" charset="0"/>
                        </a:rPr>
                        <a:t>π/3</a:t>
                      </a:r>
                      <a:endParaRPr kumimoji="0" lang="en-US" altLang="en-US" sz="100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68579" marR="68579"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rgbClr val="000000"/>
                          </a:solidFill>
                          <a:effectLst/>
                          <a:latin typeface="Arial" panose="020B0604020202020204" pitchFamily="34" charset="0"/>
                          <a:ea typeface="MS PGothic" pitchFamily="34" charset="-128"/>
                          <a:cs typeface="Arial" panose="020B0604020202020204" pitchFamily="34" charset="0"/>
                        </a:rPr>
                        <a:t>0</a:t>
                      </a:r>
                      <a:endParaRPr kumimoji="0" lang="en-US" altLang="en-US" sz="100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68579" marR="68579"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rgbClr val="000000"/>
                          </a:solidFill>
                          <a:effectLst/>
                          <a:latin typeface="Arial" panose="020B0604020202020204" pitchFamily="34" charset="0"/>
                          <a:ea typeface="MS PGothic" pitchFamily="34" charset="-128"/>
                          <a:cs typeface="Arial" panose="020B0604020202020204" pitchFamily="34" charset="0"/>
                        </a:rPr>
                        <a:t>0</a:t>
                      </a:r>
                      <a:endParaRPr kumimoji="0" lang="en-US" altLang="en-US" sz="1000" b="0" i="0" u="none" strike="noStrike" cap="none" normalizeH="0" baseline="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68579" marR="68579"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rgbClr val="000000"/>
                          </a:solidFill>
                          <a:effectLst/>
                          <a:latin typeface="Arial" panose="020B0604020202020204" pitchFamily="34" charset="0"/>
                          <a:ea typeface="MS PGothic" pitchFamily="34" charset="-128"/>
                          <a:cs typeface="Arial" panose="020B0604020202020204" pitchFamily="34" charset="0"/>
                        </a:rPr>
                        <a:t>π/6</a:t>
                      </a:r>
                      <a:endParaRPr kumimoji="0" lang="en-US" altLang="en-US" sz="1000" b="0" i="0" u="none" strike="noStrike" cap="none" normalizeH="0" baseline="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68579" marR="68579"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F3F4"/>
                    </a:solidFill>
                  </a:tcPr>
                </a:tc>
              </a:tr>
              <a:tr h="334963">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rgbClr val="000000"/>
                          </a:solidFill>
                          <a:effectLst/>
                          <a:latin typeface="Arial" panose="020B0604020202020204" pitchFamily="34" charset="0"/>
                          <a:ea typeface="MS PGothic" pitchFamily="34" charset="-128"/>
                          <a:cs typeface="Arial" panose="020B0604020202020204" pitchFamily="34" charset="0"/>
                        </a:rPr>
                        <a:t>4.5</a:t>
                      </a:r>
                      <a:endParaRPr kumimoji="0" lang="en-US" altLang="en-US" sz="1000" b="0" i="0" u="none" strike="noStrike" cap="none" normalizeH="0" baseline="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68579" marR="68579"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rgbClr val="000000"/>
                          </a:solidFill>
                          <a:effectLst/>
                          <a:latin typeface="Arial" panose="020B0604020202020204" pitchFamily="34" charset="0"/>
                          <a:ea typeface="MS PGothic" pitchFamily="34" charset="-128"/>
                          <a:cs typeface="Arial" panose="020B0604020202020204" pitchFamily="34" charset="0"/>
                        </a:rPr>
                        <a:t>π/4</a:t>
                      </a:r>
                      <a:endParaRPr kumimoji="0" lang="en-US" altLang="en-US" sz="100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68579" marR="68579"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rgbClr val="000000"/>
                          </a:solidFill>
                          <a:effectLst/>
                          <a:latin typeface="Arial" panose="020B0604020202020204" pitchFamily="34" charset="0"/>
                          <a:ea typeface="MS PGothic" pitchFamily="34" charset="-128"/>
                          <a:cs typeface="Arial" panose="020B0604020202020204" pitchFamily="34" charset="0"/>
                        </a:rPr>
                        <a:t>11.8</a:t>
                      </a:r>
                      <a:endParaRPr kumimoji="0" lang="en-US" altLang="en-US" sz="1000" b="0" i="0" u="none" strike="noStrike" cap="none" normalizeH="0" baseline="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68579" marR="68579"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rgbClr val="000000"/>
                          </a:solidFill>
                          <a:effectLst/>
                          <a:latin typeface="Arial" panose="020B0604020202020204" pitchFamily="34" charset="0"/>
                          <a:ea typeface="MS PGothic" pitchFamily="34" charset="-128"/>
                          <a:cs typeface="Arial" panose="020B0604020202020204" pitchFamily="34" charset="0"/>
                        </a:rPr>
                        <a:t>π/2</a:t>
                      </a:r>
                      <a:endParaRPr kumimoji="0" lang="en-US" altLang="en-US" sz="100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68579" marR="68579"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rgbClr val="000000"/>
                          </a:solidFill>
                          <a:effectLst/>
                          <a:latin typeface="Arial" panose="020B0604020202020204" pitchFamily="34" charset="0"/>
                          <a:ea typeface="MS PGothic" pitchFamily="34" charset="-128"/>
                          <a:cs typeface="Arial" panose="020B0604020202020204" pitchFamily="34" charset="0"/>
                        </a:rPr>
                        <a:t>π/2</a:t>
                      </a:r>
                      <a:endParaRPr kumimoji="0" lang="en-US" altLang="en-US" sz="100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68579" marR="68579"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rgbClr val="000000"/>
                          </a:solidFill>
                          <a:effectLst/>
                          <a:latin typeface="Arial" panose="020B0604020202020204" pitchFamily="34" charset="0"/>
                          <a:ea typeface="MS PGothic" pitchFamily="34" charset="-128"/>
                          <a:cs typeface="Arial" panose="020B0604020202020204" pitchFamily="34" charset="0"/>
                        </a:rPr>
                        <a:t>23.6</a:t>
                      </a:r>
                      <a:endParaRPr kumimoji="0" lang="en-US" altLang="en-US" sz="100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68579" marR="68579"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rgbClr val="000000"/>
                          </a:solidFill>
                          <a:effectLst/>
                          <a:latin typeface="Arial" panose="020B0604020202020204" pitchFamily="34" charset="0"/>
                          <a:ea typeface="MS PGothic" pitchFamily="34" charset="-128"/>
                          <a:cs typeface="Arial" panose="020B0604020202020204" pitchFamily="34" charset="0"/>
                        </a:rPr>
                        <a:t>π/4</a:t>
                      </a:r>
                      <a:endParaRPr kumimoji="0" lang="en-US" altLang="en-US" sz="100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68579" marR="68579"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r>
              <a:tr h="334963">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rgbClr val="000000"/>
                          </a:solidFill>
                          <a:effectLst/>
                          <a:latin typeface="Arial" panose="020B0604020202020204" pitchFamily="34" charset="0"/>
                          <a:ea typeface="MS PGothic" pitchFamily="34" charset="-128"/>
                          <a:cs typeface="Arial" panose="020B0604020202020204" pitchFamily="34" charset="0"/>
                        </a:rPr>
                        <a:t>6</a:t>
                      </a:r>
                      <a:endParaRPr kumimoji="0" lang="en-US" altLang="en-US" sz="1000" b="0" i="0" u="none" strike="noStrike" cap="none" normalizeH="0" baseline="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68579" marR="68579"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rgbClr val="000000"/>
                          </a:solidFill>
                          <a:effectLst/>
                          <a:latin typeface="Arial" panose="020B0604020202020204" pitchFamily="34" charset="0"/>
                          <a:ea typeface="MS PGothic" pitchFamily="34" charset="-128"/>
                          <a:cs typeface="Arial" panose="020B0604020202020204" pitchFamily="34" charset="0"/>
                        </a:rPr>
                        <a:t>0.62</a:t>
                      </a:r>
                      <a:endParaRPr kumimoji="0" lang="en-US" altLang="en-US" sz="1000" b="0" i="0" u="none" strike="noStrike" cap="none" normalizeH="0" baseline="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68579" marR="68579"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rgbClr val="000000"/>
                          </a:solidFill>
                          <a:effectLst/>
                          <a:latin typeface="Arial" panose="020B0604020202020204" pitchFamily="34" charset="0"/>
                          <a:ea typeface="MS PGothic" pitchFamily="34" charset="-128"/>
                          <a:cs typeface="Arial" panose="020B0604020202020204" pitchFamily="34" charset="0"/>
                        </a:rPr>
                        <a:t>12.3</a:t>
                      </a:r>
                      <a:endParaRPr kumimoji="0" lang="en-US" altLang="en-US" sz="1000" b="0" i="0" u="none" strike="noStrike" cap="none" normalizeH="0" baseline="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68579" marR="68579"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rgbClr val="000000"/>
                          </a:solidFill>
                          <a:effectLst/>
                          <a:latin typeface="Arial" panose="020B0604020202020204" pitchFamily="34" charset="0"/>
                          <a:ea typeface="MS PGothic" pitchFamily="34" charset="-128"/>
                          <a:cs typeface="Arial" panose="020B0604020202020204" pitchFamily="34" charset="0"/>
                        </a:rPr>
                        <a:t>2π/3</a:t>
                      </a:r>
                      <a:endParaRPr kumimoji="0" lang="en-US" altLang="en-US" sz="100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68579" marR="68579"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rgbClr val="000000"/>
                          </a:solidFill>
                          <a:effectLst/>
                          <a:latin typeface="Arial" panose="020B0604020202020204" pitchFamily="34" charset="0"/>
                          <a:ea typeface="MS PGothic" pitchFamily="34" charset="-128"/>
                          <a:cs typeface="Arial" panose="020B0604020202020204" pitchFamily="34" charset="0"/>
                        </a:rPr>
                        <a:t>1.91</a:t>
                      </a:r>
                      <a:endParaRPr kumimoji="0" lang="en-US" altLang="en-US" sz="100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68579" marR="68579"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rgbClr val="000000"/>
                          </a:solidFill>
                          <a:effectLst/>
                          <a:latin typeface="Arial" panose="020B0604020202020204" pitchFamily="34" charset="0"/>
                          <a:ea typeface="MS PGothic" pitchFamily="34" charset="-128"/>
                          <a:cs typeface="Arial" panose="020B0604020202020204" pitchFamily="34" charset="0"/>
                        </a:rPr>
                        <a:t>38.2</a:t>
                      </a:r>
                      <a:endParaRPr kumimoji="0" lang="en-US" altLang="en-US" sz="100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68579" marR="68579"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rgbClr val="000000"/>
                          </a:solidFill>
                          <a:effectLst/>
                          <a:latin typeface="Arial" panose="020B0604020202020204" pitchFamily="34" charset="0"/>
                          <a:ea typeface="MS PGothic" pitchFamily="34" charset="-128"/>
                          <a:cs typeface="Arial" panose="020B0604020202020204" pitchFamily="34" charset="0"/>
                        </a:rPr>
                        <a:t>π/3</a:t>
                      </a:r>
                      <a:endParaRPr kumimoji="0" lang="en-US" altLang="en-US" sz="100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68579" marR="68579"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F3F4"/>
                    </a:solidFill>
                  </a:tcPr>
                </a:tc>
              </a:tr>
              <a:tr h="334963">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rgbClr val="000000"/>
                          </a:solidFill>
                          <a:effectLst/>
                          <a:latin typeface="Arial" panose="020B0604020202020204" pitchFamily="34" charset="0"/>
                          <a:ea typeface="MS PGothic" pitchFamily="34" charset="-128"/>
                          <a:cs typeface="Arial" panose="020B0604020202020204" pitchFamily="34" charset="0"/>
                        </a:rPr>
                        <a:t>9</a:t>
                      </a:r>
                      <a:endParaRPr kumimoji="0" lang="en-US" altLang="en-US" sz="1000" b="0" i="0" u="none" strike="noStrike" cap="none" normalizeH="0" baseline="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68579" marR="68579"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rgbClr val="000000"/>
                          </a:solidFill>
                          <a:effectLst/>
                          <a:latin typeface="Arial" panose="020B0604020202020204" pitchFamily="34" charset="0"/>
                          <a:ea typeface="MS PGothic" pitchFamily="34" charset="-128"/>
                          <a:cs typeface="Arial" panose="020B0604020202020204" pitchFamily="34" charset="0"/>
                        </a:rPr>
                        <a:t>π/6</a:t>
                      </a:r>
                      <a:endParaRPr kumimoji="0" lang="en-US" altLang="en-US" sz="1000" b="0" i="0" u="none" strike="noStrike" cap="none" normalizeH="0" baseline="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68579" marR="68579"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rgbClr val="000000"/>
                          </a:solidFill>
                          <a:effectLst/>
                          <a:latin typeface="Arial" panose="020B0604020202020204" pitchFamily="34" charset="0"/>
                          <a:ea typeface="MS PGothic" pitchFamily="34" charset="-128"/>
                          <a:cs typeface="Arial" panose="020B0604020202020204" pitchFamily="34" charset="0"/>
                        </a:rPr>
                        <a:t>15.7</a:t>
                      </a:r>
                      <a:endParaRPr kumimoji="0" lang="en-US" altLang="en-US" sz="1000" b="0" i="0" u="none" strike="noStrike" cap="none" normalizeH="0" baseline="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68579" marR="68579"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rgbClr val="000000"/>
                          </a:solidFill>
                          <a:effectLst/>
                          <a:latin typeface="Arial" panose="020B0604020202020204" pitchFamily="34" charset="0"/>
                          <a:ea typeface="MS PGothic" pitchFamily="34" charset="-128"/>
                          <a:cs typeface="Arial" panose="020B0604020202020204" pitchFamily="34" charset="0"/>
                        </a:rPr>
                        <a:t>π</a:t>
                      </a:r>
                      <a:endParaRPr kumimoji="0" lang="en-US" altLang="en-US" sz="1000" b="0" i="0" u="none" strike="noStrike" cap="none" normalizeH="0" baseline="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68579" marR="68579"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rgbClr val="000000"/>
                          </a:solidFill>
                          <a:effectLst/>
                          <a:latin typeface="Arial" panose="020B0604020202020204" pitchFamily="34" charset="0"/>
                          <a:ea typeface="MS PGothic" pitchFamily="34" charset="-128"/>
                          <a:cs typeface="Arial" panose="020B0604020202020204" pitchFamily="34" charset="0"/>
                        </a:rPr>
                        <a:t>2π/3</a:t>
                      </a:r>
                      <a:endParaRPr kumimoji="0" lang="en-US" altLang="en-US" sz="100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68579" marR="68579"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rgbClr val="000000"/>
                          </a:solidFill>
                          <a:effectLst/>
                          <a:latin typeface="Arial" panose="020B0604020202020204" pitchFamily="34" charset="0"/>
                          <a:ea typeface="MS PGothic" pitchFamily="34" charset="-128"/>
                          <a:cs typeface="Arial" panose="020B0604020202020204" pitchFamily="34" charset="0"/>
                        </a:rPr>
                        <a:t>62.8</a:t>
                      </a:r>
                      <a:endParaRPr kumimoji="0" lang="en-US" altLang="en-US" sz="100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68579" marR="68579"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rgbClr val="000000"/>
                          </a:solidFill>
                          <a:effectLst/>
                          <a:latin typeface="Arial" panose="020B0604020202020204" pitchFamily="34" charset="0"/>
                          <a:ea typeface="MS PGothic" pitchFamily="34" charset="-128"/>
                          <a:cs typeface="Arial" panose="020B0604020202020204" pitchFamily="34" charset="0"/>
                        </a:rPr>
                        <a:t>π/2</a:t>
                      </a:r>
                      <a:endParaRPr kumimoji="0" lang="en-US" altLang="en-US" sz="100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68579" marR="68579"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r>
              <a:tr h="334963">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rgbClr val="000000"/>
                          </a:solidFill>
                          <a:effectLst/>
                          <a:latin typeface="Arial" panose="020B0604020202020204" pitchFamily="34" charset="0"/>
                          <a:ea typeface="MS PGothic" pitchFamily="34" charset="-128"/>
                          <a:cs typeface="Arial" panose="020B0604020202020204" pitchFamily="34" charset="0"/>
                        </a:rPr>
                        <a:t>12</a:t>
                      </a:r>
                      <a:endParaRPr kumimoji="0" lang="en-US" altLang="en-US" sz="1000" b="0" i="0" u="none" strike="noStrike" cap="none" normalizeH="0" baseline="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68579" marR="68579"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rgbClr val="000000"/>
                          </a:solidFill>
                          <a:effectLst/>
                          <a:latin typeface="Arial" panose="020B0604020202020204" pitchFamily="34" charset="0"/>
                          <a:ea typeface="MS PGothic" pitchFamily="34" charset="-128"/>
                          <a:cs typeface="Arial" panose="020B0604020202020204" pitchFamily="34" charset="0"/>
                        </a:rPr>
                        <a:t>0.62</a:t>
                      </a:r>
                      <a:endParaRPr kumimoji="0" lang="en-US" altLang="en-US" sz="1000" b="0" i="0" u="none" strike="noStrike" cap="none" normalizeH="0" baseline="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68579" marR="68579"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rgbClr val="000000"/>
                          </a:solidFill>
                          <a:effectLst/>
                          <a:latin typeface="Arial" panose="020B0604020202020204" pitchFamily="34" charset="0"/>
                          <a:ea typeface="MS PGothic" pitchFamily="34" charset="-128"/>
                          <a:cs typeface="Arial" panose="020B0604020202020204" pitchFamily="34" charset="0"/>
                        </a:rPr>
                        <a:t>24.6</a:t>
                      </a:r>
                      <a:endParaRPr kumimoji="0" lang="en-US" altLang="en-US" sz="1000" b="0" i="0" u="none" strike="noStrike" cap="none" normalizeH="0" baseline="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68579" marR="68579"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rgbClr val="000000"/>
                          </a:solidFill>
                          <a:effectLst/>
                          <a:latin typeface="Arial" panose="020B0604020202020204" pitchFamily="34" charset="0"/>
                          <a:ea typeface="MS PGothic" pitchFamily="34" charset="-128"/>
                          <a:cs typeface="Arial" panose="020B0604020202020204" pitchFamily="34" charset="0"/>
                        </a:rPr>
                        <a:t>4π/3</a:t>
                      </a:r>
                      <a:endParaRPr kumimoji="0" lang="en-US" altLang="en-US" sz="1000" b="0" i="0" u="none" strike="noStrike" cap="none" normalizeH="0" baseline="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68579" marR="68579"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rgbClr val="000000"/>
                          </a:solidFill>
                          <a:effectLst/>
                          <a:latin typeface="Arial" panose="020B0604020202020204" pitchFamily="34" charset="0"/>
                          <a:ea typeface="MS PGothic" pitchFamily="34" charset="-128"/>
                          <a:cs typeface="Arial" panose="020B0604020202020204" pitchFamily="34" charset="0"/>
                        </a:rPr>
                        <a:t>1.91</a:t>
                      </a:r>
                      <a:endParaRPr kumimoji="0" lang="en-US" altLang="en-US" sz="100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68579" marR="68579"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rgbClr val="000000"/>
                          </a:solidFill>
                          <a:effectLst/>
                          <a:latin typeface="Arial" panose="020B0604020202020204" pitchFamily="34" charset="0"/>
                          <a:ea typeface="MS PGothic" pitchFamily="34" charset="-128"/>
                          <a:cs typeface="Arial" panose="020B0604020202020204" pitchFamily="34" charset="0"/>
                        </a:rPr>
                        <a:t>76.4</a:t>
                      </a:r>
                      <a:endParaRPr kumimoji="0" lang="en-US" altLang="en-US" sz="100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68579" marR="68579"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rgbClr val="000000"/>
                          </a:solidFill>
                          <a:effectLst/>
                          <a:latin typeface="Arial" panose="020B0604020202020204" pitchFamily="34" charset="0"/>
                          <a:ea typeface="MS PGothic" pitchFamily="34" charset="-128"/>
                          <a:cs typeface="Arial" panose="020B0604020202020204" pitchFamily="34" charset="0"/>
                        </a:rPr>
                        <a:t>2π/3</a:t>
                      </a:r>
                      <a:endParaRPr kumimoji="0" lang="en-US" altLang="en-US" sz="100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68579" marR="68579"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F3F4"/>
                    </a:solidFill>
                  </a:tcPr>
                </a:tc>
              </a:tr>
            </a:tbl>
          </a:graphicData>
        </a:graphic>
      </p:graphicFrame>
      <p:grpSp>
        <p:nvGrpSpPr>
          <p:cNvPr id="8274" name="Group 18"/>
          <p:cNvGrpSpPr>
            <a:grpSpLocks/>
          </p:cNvGrpSpPr>
          <p:nvPr/>
        </p:nvGrpSpPr>
        <p:grpSpPr bwMode="auto">
          <a:xfrm>
            <a:off x="5030788" y="1219200"/>
            <a:ext cx="3884612" cy="1730375"/>
            <a:chOff x="296883" y="2446317"/>
            <a:chExt cx="3884723" cy="1729635"/>
          </a:xfrm>
        </p:grpSpPr>
        <p:grpSp>
          <p:nvGrpSpPr>
            <p:cNvPr id="8275" name="Group 19"/>
            <p:cNvGrpSpPr>
              <a:grpSpLocks/>
            </p:cNvGrpSpPr>
            <p:nvPr/>
          </p:nvGrpSpPr>
          <p:grpSpPr bwMode="auto">
            <a:xfrm>
              <a:off x="394869" y="2533324"/>
              <a:ext cx="3685943" cy="1405605"/>
              <a:chOff x="3931618" y="3985792"/>
              <a:chExt cx="3685943" cy="1405605"/>
            </a:xfrm>
          </p:grpSpPr>
          <p:sp>
            <p:nvSpPr>
              <p:cNvPr id="39" name="Flowchart: Direct Access Storage 38"/>
              <p:cNvSpPr/>
              <p:nvPr/>
            </p:nvSpPr>
            <p:spPr>
              <a:xfrm>
                <a:off x="3966986" y="4620789"/>
                <a:ext cx="522302" cy="485567"/>
              </a:xfrm>
              <a:prstGeom prst="flowChartMagneticDrum">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0" name="Rectangle 39"/>
              <p:cNvSpPr/>
              <p:nvPr/>
            </p:nvSpPr>
            <p:spPr>
              <a:xfrm>
                <a:off x="4844898" y="4592227"/>
                <a:ext cx="214319" cy="514130"/>
              </a:xfrm>
              <a:prstGeom prst="rect">
                <a:avLst/>
              </a:prstGeom>
              <a:gradFill flip="none" rotWithShape="1">
                <a:gsLst>
                  <a:gs pos="0">
                    <a:srgbClr val="03D4A8"/>
                  </a:gs>
                  <a:gs pos="25000">
                    <a:srgbClr val="21D6E0"/>
                  </a:gs>
                  <a:gs pos="75000">
                    <a:srgbClr val="0087E6"/>
                  </a:gs>
                  <a:gs pos="100000">
                    <a:srgbClr val="005CBF"/>
                  </a:gs>
                </a:gsLst>
                <a:lin ang="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1" name="Rectangle 40"/>
              <p:cNvSpPr/>
              <p:nvPr/>
            </p:nvSpPr>
            <p:spPr>
              <a:xfrm>
                <a:off x="5248135" y="4590639"/>
                <a:ext cx="212731" cy="514130"/>
              </a:xfrm>
              <a:prstGeom prst="rect">
                <a:avLst/>
              </a:prstGeom>
              <a:gradFill flip="none" rotWithShape="1">
                <a:gsLst>
                  <a:gs pos="0">
                    <a:srgbClr val="03D4A8"/>
                  </a:gs>
                  <a:gs pos="25000">
                    <a:srgbClr val="21D6E0"/>
                  </a:gs>
                  <a:gs pos="75000">
                    <a:srgbClr val="0087E6"/>
                  </a:gs>
                  <a:gs pos="100000">
                    <a:srgbClr val="005CBF"/>
                  </a:gs>
                </a:gsLst>
                <a:lin ang="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2" name="Rectangle 41"/>
              <p:cNvSpPr/>
              <p:nvPr/>
            </p:nvSpPr>
            <p:spPr>
              <a:xfrm>
                <a:off x="5652959" y="4592227"/>
                <a:ext cx="214318" cy="514130"/>
              </a:xfrm>
              <a:prstGeom prst="rect">
                <a:avLst/>
              </a:prstGeom>
              <a:gradFill flip="none" rotWithShape="1">
                <a:gsLst>
                  <a:gs pos="0">
                    <a:srgbClr val="03D4A8"/>
                  </a:gs>
                  <a:gs pos="25000">
                    <a:srgbClr val="21D6E0"/>
                  </a:gs>
                  <a:gs pos="75000">
                    <a:srgbClr val="0087E6"/>
                  </a:gs>
                  <a:gs pos="100000">
                    <a:srgbClr val="005CBF"/>
                  </a:gs>
                </a:gsLst>
                <a:lin ang="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3" name="Rectangle 42"/>
              <p:cNvSpPr/>
              <p:nvPr/>
            </p:nvSpPr>
            <p:spPr>
              <a:xfrm>
                <a:off x="6080008" y="4592227"/>
                <a:ext cx="214319" cy="514130"/>
              </a:xfrm>
              <a:prstGeom prst="rect">
                <a:avLst/>
              </a:prstGeom>
              <a:gradFill flip="none" rotWithShape="1">
                <a:gsLst>
                  <a:gs pos="0">
                    <a:srgbClr val="03D4A8"/>
                  </a:gs>
                  <a:gs pos="25000">
                    <a:srgbClr val="21D6E0"/>
                  </a:gs>
                  <a:gs pos="75000">
                    <a:srgbClr val="0087E6"/>
                  </a:gs>
                  <a:gs pos="100000">
                    <a:srgbClr val="005CBF"/>
                  </a:gs>
                </a:gsLst>
                <a:lin ang="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4" name="Rectangle 43"/>
              <p:cNvSpPr/>
              <p:nvPr/>
            </p:nvSpPr>
            <p:spPr>
              <a:xfrm>
                <a:off x="6508645" y="4592227"/>
                <a:ext cx="212731" cy="514130"/>
              </a:xfrm>
              <a:prstGeom prst="rect">
                <a:avLst/>
              </a:prstGeom>
              <a:gradFill flip="none" rotWithShape="1">
                <a:gsLst>
                  <a:gs pos="0">
                    <a:srgbClr val="03D4A8"/>
                  </a:gs>
                  <a:gs pos="25000">
                    <a:srgbClr val="21D6E0"/>
                  </a:gs>
                  <a:gs pos="75000">
                    <a:srgbClr val="0087E6"/>
                  </a:gs>
                  <a:gs pos="100000">
                    <a:srgbClr val="005CBF"/>
                  </a:gs>
                </a:gsLst>
                <a:lin ang="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5" name="Flowchart: Direct Access Storage 44"/>
              <p:cNvSpPr/>
              <p:nvPr/>
            </p:nvSpPr>
            <p:spPr>
              <a:xfrm>
                <a:off x="7088100" y="4619202"/>
                <a:ext cx="522302" cy="485567"/>
              </a:xfrm>
              <a:prstGeom prst="flowChartMagneticDrum">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284" name="TextBox 1"/>
              <p:cNvSpPr txBox="1">
                <a:spLocks noChangeArrowheads="1"/>
              </p:cNvSpPr>
              <p:nvPr/>
            </p:nvSpPr>
            <p:spPr bwMode="auto">
              <a:xfrm>
                <a:off x="3931618" y="3999642"/>
                <a:ext cx="8185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3"/>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ctr">
                  <a:spcBef>
                    <a:spcPct val="0"/>
                  </a:spcBef>
                  <a:buSzPct val="70000"/>
                  <a:buFontTx/>
                  <a:buNone/>
                </a:pPr>
                <a:r>
                  <a:rPr lang="en-US" altLang="en-US" sz="1200">
                    <a:latin typeface="Times New Roman" pitchFamily="18" charset="0"/>
                    <a:cs typeface="Times New Roman" pitchFamily="18" charset="0"/>
                  </a:rPr>
                  <a:t>Half </a:t>
                </a:r>
              </a:p>
              <a:p>
                <a:pPr algn="just">
                  <a:spcBef>
                    <a:spcPct val="0"/>
                  </a:spcBef>
                  <a:buSzPct val="70000"/>
                  <a:buFontTx/>
                  <a:buNone/>
                </a:pPr>
                <a:r>
                  <a:rPr lang="en-US" altLang="en-US" sz="1200">
                    <a:latin typeface="Times New Roman" pitchFamily="18" charset="0"/>
                    <a:cs typeface="Times New Roman" pitchFamily="18" charset="0"/>
                  </a:rPr>
                  <a:t>Solenoid</a:t>
                </a:r>
              </a:p>
            </p:txBody>
          </p:sp>
          <p:sp>
            <p:nvSpPr>
              <p:cNvPr id="8285" name="TextBox 1"/>
              <p:cNvSpPr txBox="1">
                <a:spLocks noChangeArrowheads="1"/>
              </p:cNvSpPr>
              <p:nvPr/>
            </p:nvSpPr>
            <p:spPr bwMode="auto">
              <a:xfrm>
                <a:off x="6886518" y="3985792"/>
                <a:ext cx="731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3"/>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ctr">
                  <a:spcBef>
                    <a:spcPct val="0"/>
                  </a:spcBef>
                  <a:buSzPct val="70000"/>
                  <a:buFontTx/>
                  <a:buNone/>
                </a:pPr>
                <a:r>
                  <a:rPr lang="en-US" altLang="en-US" sz="1200">
                    <a:latin typeface="Times New Roman" pitchFamily="18" charset="0"/>
                    <a:cs typeface="Times New Roman" pitchFamily="18" charset="0"/>
                  </a:rPr>
                  <a:t>Half </a:t>
                </a:r>
              </a:p>
              <a:p>
                <a:pPr algn="just">
                  <a:spcBef>
                    <a:spcPct val="0"/>
                  </a:spcBef>
                  <a:buSzPct val="70000"/>
                  <a:buFontTx/>
                  <a:buNone/>
                </a:pPr>
                <a:r>
                  <a:rPr lang="en-US" altLang="en-US" sz="1200">
                    <a:latin typeface="Times New Roman" pitchFamily="18" charset="0"/>
                    <a:cs typeface="Times New Roman" pitchFamily="18" charset="0"/>
                  </a:rPr>
                  <a:t>Solenoid</a:t>
                </a:r>
              </a:p>
            </p:txBody>
          </p:sp>
          <p:sp>
            <p:nvSpPr>
              <p:cNvPr id="48" name="Rectangle 47"/>
              <p:cNvSpPr/>
              <p:nvPr/>
            </p:nvSpPr>
            <p:spPr>
              <a:xfrm>
                <a:off x="4643280" y="4360551"/>
                <a:ext cx="2259076" cy="1031434"/>
              </a:xfrm>
              <a:prstGeom prst="rect">
                <a:avLst/>
              </a:prstGeom>
              <a:noFill/>
              <a:ln>
                <a:solidFill>
                  <a:srgbClr val="3333FF"/>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287" name="TextBox 1"/>
              <p:cNvSpPr txBox="1">
                <a:spLocks noChangeArrowheads="1"/>
              </p:cNvSpPr>
              <p:nvPr/>
            </p:nvSpPr>
            <p:spPr bwMode="auto">
              <a:xfrm>
                <a:off x="4904511" y="3985792"/>
                <a:ext cx="17575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3"/>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just">
                  <a:spcBef>
                    <a:spcPct val="0"/>
                  </a:spcBef>
                  <a:buSzPct val="70000"/>
                  <a:buFontTx/>
                  <a:buNone/>
                </a:pPr>
                <a:r>
                  <a:rPr lang="en-US" altLang="en-US" sz="1200">
                    <a:latin typeface="Times New Roman" pitchFamily="18" charset="0"/>
                    <a:cs typeface="Times New Roman" pitchFamily="18" charset="0"/>
                  </a:rPr>
                  <a:t>Quad. Decoupling Insert</a:t>
                </a:r>
              </a:p>
            </p:txBody>
          </p:sp>
        </p:grpSp>
        <p:sp>
          <p:nvSpPr>
            <p:cNvPr id="38" name="Rectangle 37"/>
            <p:cNvSpPr/>
            <p:nvPr/>
          </p:nvSpPr>
          <p:spPr>
            <a:xfrm>
              <a:off x="296883" y="2446317"/>
              <a:ext cx="3884723" cy="1729635"/>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46" name="Group 40"/>
          <p:cNvGrpSpPr>
            <a:grpSpLocks/>
          </p:cNvGrpSpPr>
          <p:nvPr/>
        </p:nvGrpSpPr>
        <p:grpSpPr bwMode="auto">
          <a:xfrm>
            <a:off x="4495801" y="3276600"/>
            <a:ext cx="4572000" cy="2971800"/>
            <a:chOff x="4710057" y="3562636"/>
            <a:chExt cx="4357743" cy="2783507"/>
          </a:xfrm>
        </p:grpSpPr>
        <p:pic>
          <p:nvPicPr>
            <p:cNvPr id="47"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10057" y="4195267"/>
              <a:ext cx="4357743" cy="2150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 name="AutoShape 40"/>
            <p:cNvSpPr>
              <a:spLocks/>
            </p:cNvSpPr>
            <p:nvPr/>
          </p:nvSpPr>
          <p:spPr bwMode="auto">
            <a:xfrm rot="5400000">
              <a:off x="5681903" y="3786530"/>
              <a:ext cx="50597" cy="747769"/>
            </a:xfrm>
            <a:prstGeom prst="leftBrace">
              <a:avLst>
                <a:gd name="adj1" fmla="val 50563"/>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Blip>
                  <a:blip r:embed="rId3"/>
                </a:buBlip>
                <a:defRPr>
                  <a:solidFill>
                    <a:schemeClr val="tx1"/>
                  </a:solidFill>
                  <a:latin typeface="Arial" charset="0"/>
                  <a:ea typeface="ＭＳ Ｐゴシック" pitchFamily="34" charset="-128"/>
                  <a:cs typeface="Arial" charset="0"/>
                </a:defRPr>
              </a:lvl1pPr>
              <a:lvl2pPr marL="742950" indent="-285750">
                <a:spcBef>
                  <a:spcPct val="20000"/>
                </a:spcBef>
                <a:buChar char="–"/>
                <a:defRPr>
                  <a:solidFill>
                    <a:schemeClr val="tx1"/>
                  </a:solidFill>
                  <a:latin typeface="Arial" charset="0"/>
                  <a:ea typeface="ＭＳ Ｐゴシック" pitchFamily="34" charset="-128"/>
                  <a:cs typeface="Arial" charset="0"/>
                </a:defRPr>
              </a:lvl2pPr>
              <a:lvl3pPr marL="1143000" indent="-228600">
                <a:spcBef>
                  <a:spcPct val="20000"/>
                </a:spcBef>
                <a:buChar char="•"/>
                <a:defRPr>
                  <a:solidFill>
                    <a:schemeClr val="tx1"/>
                  </a:solidFill>
                  <a:latin typeface="Arial" charset="0"/>
                  <a:ea typeface="ＭＳ Ｐゴシック" pitchFamily="34" charset="-128"/>
                  <a:cs typeface="Arial" charset="0"/>
                </a:defRPr>
              </a:lvl3pPr>
              <a:lvl4pPr marL="1600200" indent="-228600">
                <a:spcBef>
                  <a:spcPct val="20000"/>
                </a:spcBef>
                <a:buChar char="–"/>
                <a:defRPr>
                  <a:solidFill>
                    <a:schemeClr val="tx1"/>
                  </a:solidFill>
                  <a:latin typeface="Arial" charset="0"/>
                  <a:ea typeface="ＭＳ Ｐゴシック" pitchFamily="34" charset="-128"/>
                  <a:cs typeface="Arial" charset="0"/>
                </a:defRPr>
              </a:lvl4pPr>
              <a:lvl5pPr marL="2057400" indent="-228600">
                <a:spcBef>
                  <a:spcPct val="20000"/>
                </a:spcBef>
                <a:buChar char="»"/>
                <a:defRPr>
                  <a:solidFill>
                    <a:schemeClr val="tx1"/>
                  </a:solidFill>
                  <a:latin typeface="Arial" charset="0"/>
                  <a:ea typeface="ＭＳ Ｐゴシック"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9pPr>
            </a:lstStyle>
            <a:p>
              <a:pPr>
                <a:spcBef>
                  <a:spcPct val="0"/>
                </a:spcBef>
                <a:buFontTx/>
                <a:buNone/>
              </a:pPr>
              <a:endParaRPr lang="en-US" altLang="en-US">
                <a:latin typeface="Times" pitchFamily="18" charset="0"/>
              </a:endParaRPr>
            </a:p>
          </p:txBody>
        </p:sp>
        <p:sp>
          <p:nvSpPr>
            <p:cNvPr id="50" name="AutoShape 40"/>
            <p:cNvSpPr>
              <a:spLocks/>
            </p:cNvSpPr>
            <p:nvPr/>
          </p:nvSpPr>
          <p:spPr bwMode="auto">
            <a:xfrm rot="5400000">
              <a:off x="6419448" y="3832578"/>
              <a:ext cx="47984" cy="654315"/>
            </a:xfrm>
            <a:prstGeom prst="leftBrace">
              <a:avLst>
                <a:gd name="adj1" fmla="val 50567"/>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Blip>
                  <a:blip r:embed="rId3"/>
                </a:buBlip>
                <a:defRPr>
                  <a:solidFill>
                    <a:schemeClr val="tx1"/>
                  </a:solidFill>
                  <a:latin typeface="Arial" charset="0"/>
                  <a:ea typeface="ＭＳ Ｐゴシック" pitchFamily="34" charset="-128"/>
                  <a:cs typeface="Arial" charset="0"/>
                </a:defRPr>
              </a:lvl1pPr>
              <a:lvl2pPr marL="742950" indent="-285750">
                <a:spcBef>
                  <a:spcPct val="20000"/>
                </a:spcBef>
                <a:buChar char="–"/>
                <a:defRPr>
                  <a:solidFill>
                    <a:schemeClr val="tx1"/>
                  </a:solidFill>
                  <a:latin typeface="Arial" charset="0"/>
                  <a:ea typeface="ＭＳ Ｐゴシック" pitchFamily="34" charset="-128"/>
                  <a:cs typeface="Arial" charset="0"/>
                </a:defRPr>
              </a:lvl2pPr>
              <a:lvl3pPr marL="1143000" indent="-228600">
                <a:spcBef>
                  <a:spcPct val="20000"/>
                </a:spcBef>
                <a:buChar char="•"/>
                <a:defRPr>
                  <a:solidFill>
                    <a:schemeClr val="tx1"/>
                  </a:solidFill>
                  <a:latin typeface="Arial" charset="0"/>
                  <a:ea typeface="ＭＳ Ｐゴシック" pitchFamily="34" charset="-128"/>
                  <a:cs typeface="Arial" charset="0"/>
                </a:defRPr>
              </a:lvl3pPr>
              <a:lvl4pPr marL="1600200" indent="-228600">
                <a:spcBef>
                  <a:spcPct val="20000"/>
                </a:spcBef>
                <a:buChar char="–"/>
                <a:defRPr>
                  <a:solidFill>
                    <a:schemeClr val="tx1"/>
                  </a:solidFill>
                  <a:latin typeface="Arial" charset="0"/>
                  <a:ea typeface="ＭＳ Ｐゴシック" pitchFamily="34" charset="-128"/>
                  <a:cs typeface="Arial" charset="0"/>
                </a:defRPr>
              </a:lvl4pPr>
              <a:lvl5pPr marL="2057400" indent="-228600">
                <a:spcBef>
                  <a:spcPct val="20000"/>
                </a:spcBef>
                <a:buChar char="»"/>
                <a:defRPr>
                  <a:solidFill>
                    <a:schemeClr val="tx1"/>
                  </a:solidFill>
                  <a:latin typeface="Arial" charset="0"/>
                  <a:ea typeface="ＭＳ Ｐゴシック"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9pPr>
            </a:lstStyle>
            <a:p>
              <a:pPr>
                <a:spcBef>
                  <a:spcPct val="0"/>
                </a:spcBef>
                <a:buFontTx/>
                <a:buNone/>
              </a:pPr>
              <a:endParaRPr lang="en-US" altLang="en-US">
                <a:latin typeface="Times" pitchFamily="18" charset="0"/>
              </a:endParaRPr>
            </a:p>
          </p:txBody>
        </p:sp>
        <p:sp>
          <p:nvSpPr>
            <p:cNvPr id="51" name="AutoShape 40"/>
            <p:cNvSpPr>
              <a:spLocks/>
            </p:cNvSpPr>
            <p:nvPr/>
          </p:nvSpPr>
          <p:spPr bwMode="auto">
            <a:xfrm rot="5400000">
              <a:off x="7267392" y="3660230"/>
              <a:ext cx="45993" cy="1000373"/>
            </a:xfrm>
            <a:prstGeom prst="leftBrace">
              <a:avLst>
                <a:gd name="adj1" fmla="val 50651"/>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Blip>
                  <a:blip r:embed="rId3"/>
                </a:buBlip>
                <a:defRPr>
                  <a:solidFill>
                    <a:schemeClr val="tx1"/>
                  </a:solidFill>
                  <a:latin typeface="Arial" charset="0"/>
                  <a:ea typeface="ＭＳ Ｐゴシック" pitchFamily="34" charset="-128"/>
                  <a:cs typeface="Arial" charset="0"/>
                </a:defRPr>
              </a:lvl1pPr>
              <a:lvl2pPr marL="742950" indent="-285750">
                <a:spcBef>
                  <a:spcPct val="20000"/>
                </a:spcBef>
                <a:buChar char="–"/>
                <a:defRPr>
                  <a:solidFill>
                    <a:schemeClr val="tx1"/>
                  </a:solidFill>
                  <a:latin typeface="Arial" charset="0"/>
                  <a:ea typeface="ＭＳ Ｐゴシック" pitchFamily="34" charset="-128"/>
                  <a:cs typeface="Arial" charset="0"/>
                </a:defRPr>
              </a:lvl2pPr>
              <a:lvl3pPr marL="1143000" indent="-228600">
                <a:spcBef>
                  <a:spcPct val="20000"/>
                </a:spcBef>
                <a:buChar char="•"/>
                <a:defRPr>
                  <a:solidFill>
                    <a:schemeClr val="tx1"/>
                  </a:solidFill>
                  <a:latin typeface="Arial" charset="0"/>
                  <a:ea typeface="ＭＳ Ｐゴシック" pitchFamily="34" charset="-128"/>
                  <a:cs typeface="Arial" charset="0"/>
                </a:defRPr>
              </a:lvl3pPr>
              <a:lvl4pPr marL="1600200" indent="-228600">
                <a:spcBef>
                  <a:spcPct val="20000"/>
                </a:spcBef>
                <a:buChar char="–"/>
                <a:defRPr>
                  <a:solidFill>
                    <a:schemeClr val="tx1"/>
                  </a:solidFill>
                  <a:latin typeface="Arial" charset="0"/>
                  <a:ea typeface="ＭＳ Ｐゴシック" pitchFamily="34" charset="-128"/>
                  <a:cs typeface="Arial" charset="0"/>
                </a:defRPr>
              </a:lvl4pPr>
              <a:lvl5pPr marL="2057400" indent="-228600">
                <a:spcBef>
                  <a:spcPct val="20000"/>
                </a:spcBef>
                <a:buChar char="»"/>
                <a:defRPr>
                  <a:solidFill>
                    <a:schemeClr val="tx1"/>
                  </a:solidFill>
                  <a:latin typeface="Arial" charset="0"/>
                  <a:ea typeface="ＭＳ Ｐゴシック"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9pPr>
            </a:lstStyle>
            <a:p>
              <a:pPr>
                <a:spcBef>
                  <a:spcPct val="0"/>
                </a:spcBef>
                <a:buFontTx/>
                <a:buNone/>
              </a:pPr>
              <a:endParaRPr lang="en-US" altLang="en-US">
                <a:latin typeface="Times" pitchFamily="18" charset="0"/>
              </a:endParaRPr>
            </a:p>
          </p:txBody>
        </p:sp>
        <p:sp>
          <p:nvSpPr>
            <p:cNvPr id="52" name="AutoShape 40"/>
            <p:cNvSpPr>
              <a:spLocks/>
            </p:cNvSpPr>
            <p:nvPr/>
          </p:nvSpPr>
          <p:spPr bwMode="auto">
            <a:xfrm rot="5400000">
              <a:off x="7998743" y="3937556"/>
              <a:ext cx="45999" cy="443010"/>
            </a:xfrm>
            <a:prstGeom prst="leftBrace">
              <a:avLst>
                <a:gd name="adj1" fmla="val 50562"/>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Blip>
                  <a:blip r:embed="rId3"/>
                </a:buBlip>
                <a:defRPr>
                  <a:solidFill>
                    <a:schemeClr val="tx1"/>
                  </a:solidFill>
                  <a:latin typeface="Arial" charset="0"/>
                  <a:ea typeface="ＭＳ Ｐゴシック" pitchFamily="34" charset="-128"/>
                  <a:cs typeface="Arial" charset="0"/>
                </a:defRPr>
              </a:lvl1pPr>
              <a:lvl2pPr marL="742950" indent="-285750">
                <a:spcBef>
                  <a:spcPct val="20000"/>
                </a:spcBef>
                <a:buChar char="–"/>
                <a:defRPr>
                  <a:solidFill>
                    <a:schemeClr val="tx1"/>
                  </a:solidFill>
                  <a:latin typeface="Arial" charset="0"/>
                  <a:ea typeface="ＭＳ Ｐゴシック" pitchFamily="34" charset="-128"/>
                  <a:cs typeface="Arial" charset="0"/>
                </a:defRPr>
              </a:lvl2pPr>
              <a:lvl3pPr marL="1143000" indent="-228600">
                <a:spcBef>
                  <a:spcPct val="20000"/>
                </a:spcBef>
                <a:buChar char="•"/>
                <a:defRPr>
                  <a:solidFill>
                    <a:schemeClr val="tx1"/>
                  </a:solidFill>
                  <a:latin typeface="Arial" charset="0"/>
                  <a:ea typeface="ＭＳ Ｐゴシック" pitchFamily="34" charset="-128"/>
                  <a:cs typeface="Arial" charset="0"/>
                </a:defRPr>
              </a:lvl3pPr>
              <a:lvl4pPr marL="1600200" indent="-228600">
                <a:spcBef>
                  <a:spcPct val="20000"/>
                </a:spcBef>
                <a:buChar char="–"/>
                <a:defRPr>
                  <a:solidFill>
                    <a:schemeClr val="tx1"/>
                  </a:solidFill>
                  <a:latin typeface="Arial" charset="0"/>
                  <a:ea typeface="ＭＳ Ｐゴシック" pitchFamily="34" charset="-128"/>
                  <a:cs typeface="Arial" charset="0"/>
                </a:defRPr>
              </a:lvl4pPr>
              <a:lvl5pPr marL="2057400" indent="-228600">
                <a:spcBef>
                  <a:spcPct val="20000"/>
                </a:spcBef>
                <a:buChar char="»"/>
                <a:defRPr>
                  <a:solidFill>
                    <a:schemeClr val="tx1"/>
                  </a:solidFill>
                  <a:latin typeface="Arial" charset="0"/>
                  <a:ea typeface="ＭＳ Ｐゴシック"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9pPr>
            </a:lstStyle>
            <a:p>
              <a:pPr>
                <a:spcBef>
                  <a:spcPct val="0"/>
                </a:spcBef>
                <a:buFontTx/>
                <a:buNone/>
              </a:pPr>
              <a:endParaRPr lang="en-US" altLang="en-US">
                <a:latin typeface="Times" pitchFamily="18" charset="0"/>
              </a:endParaRPr>
            </a:p>
          </p:txBody>
        </p:sp>
        <p:sp>
          <p:nvSpPr>
            <p:cNvPr id="53" name="TextBox 1"/>
            <p:cNvSpPr txBox="1">
              <a:spLocks noChangeArrowheads="1"/>
            </p:cNvSpPr>
            <p:nvPr/>
          </p:nvSpPr>
          <p:spPr bwMode="auto">
            <a:xfrm>
              <a:off x="4738048" y="3569509"/>
              <a:ext cx="16764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3"/>
                </a:buBlip>
                <a:defRPr>
                  <a:solidFill>
                    <a:schemeClr val="tx1"/>
                  </a:solidFill>
                  <a:latin typeface="Arial" charset="0"/>
                  <a:ea typeface="ＭＳ Ｐゴシック" pitchFamily="34" charset="-128"/>
                  <a:cs typeface="Arial" charset="0"/>
                </a:defRPr>
              </a:lvl1pPr>
              <a:lvl2pPr marL="742950" indent="-285750">
                <a:spcBef>
                  <a:spcPct val="20000"/>
                </a:spcBef>
                <a:buChar char="–"/>
                <a:defRPr>
                  <a:solidFill>
                    <a:schemeClr val="tx1"/>
                  </a:solidFill>
                  <a:latin typeface="Arial" charset="0"/>
                  <a:ea typeface="ＭＳ Ｐゴシック" pitchFamily="34" charset="-128"/>
                  <a:cs typeface="Arial" charset="0"/>
                </a:defRPr>
              </a:lvl2pPr>
              <a:lvl3pPr marL="1143000" indent="-228600">
                <a:spcBef>
                  <a:spcPct val="20000"/>
                </a:spcBef>
                <a:buChar char="•"/>
                <a:defRPr>
                  <a:solidFill>
                    <a:schemeClr val="tx1"/>
                  </a:solidFill>
                  <a:latin typeface="Arial" charset="0"/>
                  <a:ea typeface="ＭＳ Ｐゴシック" pitchFamily="34" charset="-128"/>
                  <a:cs typeface="Arial" charset="0"/>
                </a:defRPr>
              </a:lvl3pPr>
              <a:lvl4pPr marL="1600200" indent="-228600">
                <a:spcBef>
                  <a:spcPct val="20000"/>
                </a:spcBef>
                <a:buChar char="–"/>
                <a:defRPr>
                  <a:solidFill>
                    <a:schemeClr val="tx1"/>
                  </a:solidFill>
                  <a:latin typeface="Arial" charset="0"/>
                  <a:ea typeface="ＭＳ Ｐゴシック" pitchFamily="34" charset="-128"/>
                  <a:cs typeface="Arial" charset="0"/>
                </a:defRPr>
              </a:lvl4pPr>
              <a:lvl5pPr marL="2057400" indent="-228600">
                <a:spcBef>
                  <a:spcPct val="20000"/>
                </a:spcBef>
                <a:buChar char="»"/>
                <a:defRPr>
                  <a:solidFill>
                    <a:schemeClr val="tx1"/>
                  </a:solidFill>
                  <a:latin typeface="Arial" charset="0"/>
                  <a:ea typeface="ＭＳ Ｐゴシック"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9pPr>
            </a:lstStyle>
            <a:p>
              <a:pPr algn="just">
                <a:spcBef>
                  <a:spcPct val="0"/>
                </a:spcBef>
                <a:buSzPct val="70000"/>
                <a:buFontTx/>
                <a:buNone/>
              </a:pPr>
              <a:r>
                <a:rPr lang="en-US" altLang="en-US" sz="1100" dirty="0"/>
                <a:t>1</a:t>
              </a:r>
              <a:r>
                <a:rPr lang="en-US" altLang="en-US" sz="1100" baseline="30000" dirty="0"/>
                <a:t>st</a:t>
              </a:r>
              <a:r>
                <a:rPr lang="en-US" altLang="en-US" sz="1100" dirty="0"/>
                <a:t> Sol. + Dec. Quads</a:t>
              </a:r>
            </a:p>
          </p:txBody>
        </p:sp>
        <p:sp>
          <p:nvSpPr>
            <p:cNvPr id="54" name="TextBox 1"/>
            <p:cNvSpPr txBox="1">
              <a:spLocks noChangeArrowheads="1"/>
            </p:cNvSpPr>
            <p:nvPr/>
          </p:nvSpPr>
          <p:spPr bwMode="auto">
            <a:xfrm>
              <a:off x="5878749" y="3735052"/>
              <a:ext cx="99289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3"/>
                </a:buBlip>
                <a:defRPr>
                  <a:solidFill>
                    <a:schemeClr val="tx1"/>
                  </a:solidFill>
                  <a:latin typeface="Arial" charset="0"/>
                  <a:ea typeface="ＭＳ Ｐゴシック" pitchFamily="34" charset="-128"/>
                  <a:cs typeface="Arial" charset="0"/>
                </a:defRPr>
              </a:lvl1pPr>
              <a:lvl2pPr marL="742950" indent="-285750">
                <a:spcBef>
                  <a:spcPct val="20000"/>
                </a:spcBef>
                <a:buChar char="–"/>
                <a:defRPr>
                  <a:solidFill>
                    <a:schemeClr val="tx1"/>
                  </a:solidFill>
                  <a:latin typeface="Arial" charset="0"/>
                  <a:ea typeface="ＭＳ Ｐゴシック" pitchFamily="34" charset="-128"/>
                  <a:cs typeface="Arial" charset="0"/>
                </a:defRPr>
              </a:lvl2pPr>
              <a:lvl3pPr marL="1143000" indent="-228600">
                <a:spcBef>
                  <a:spcPct val="20000"/>
                </a:spcBef>
                <a:buChar char="•"/>
                <a:defRPr>
                  <a:solidFill>
                    <a:schemeClr val="tx1"/>
                  </a:solidFill>
                  <a:latin typeface="Arial" charset="0"/>
                  <a:ea typeface="ＭＳ Ｐゴシック" pitchFamily="34" charset="-128"/>
                  <a:cs typeface="Arial" charset="0"/>
                </a:defRPr>
              </a:lvl3pPr>
              <a:lvl4pPr marL="1600200" indent="-228600">
                <a:spcBef>
                  <a:spcPct val="20000"/>
                </a:spcBef>
                <a:buChar char="–"/>
                <a:defRPr>
                  <a:solidFill>
                    <a:schemeClr val="tx1"/>
                  </a:solidFill>
                  <a:latin typeface="Arial" charset="0"/>
                  <a:ea typeface="ＭＳ Ｐゴシック" pitchFamily="34" charset="-128"/>
                  <a:cs typeface="Arial" charset="0"/>
                </a:defRPr>
              </a:lvl4pPr>
              <a:lvl5pPr marL="2057400" indent="-228600">
                <a:spcBef>
                  <a:spcPct val="20000"/>
                </a:spcBef>
                <a:buChar char="»"/>
                <a:defRPr>
                  <a:solidFill>
                    <a:schemeClr val="tx1"/>
                  </a:solidFill>
                  <a:latin typeface="Arial" charset="0"/>
                  <a:ea typeface="ＭＳ Ｐゴシック"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9pPr>
            </a:lstStyle>
            <a:p>
              <a:pPr algn="ctr">
                <a:spcBef>
                  <a:spcPct val="0"/>
                </a:spcBef>
                <a:buSzPct val="70000"/>
                <a:buFontTx/>
                <a:buNone/>
              </a:pPr>
              <a:r>
                <a:rPr lang="en-US" altLang="en-US" sz="1100"/>
                <a:t>Dipole set</a:t>
              </a:r>
            </a:p>
          </p:txBody>
        </p:sp>
        <p:sp>
          <p:nvSpPr>
            <p:cNvPr id="55" name="TextBox 1"/>
            <p:cNvSpPr txBox="1">
              <a:spLocks noChangeArrowheads="1"/>
            </p:cNvSpPr>
            <p:nvPr/>
          </p:nvSpPr>
          <p:spPr bwMode="auto">
            <a:xfrm>
              <a:off x="6477000" y="3562636"/>
              <a:ext cx="190497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3"/>
                </a:buBlip>
                <a:defRPr>
                  <a:solidFill>
                    <a:schemeClr val="tx1"/>
                  </a:solidFill>
                  <a:latin typeface="Arial" charset="0"/>
                  <a:ea typeface="ＭＳ Ｐゴシック" pitchFamily="34" charset="-128"/>
                  <a:cs typeface="Arial" charset="0"/>
                </a:defRPr>
              </a:lvl1pPr>
              <a:lvl2pPr marL="742950" indent="-285750">
                <a:spcBef>
                  <a:spcPct val="20000"/>
                </a:spcBef>
                <a:buChar char="–"/>
                <a:defRPr>
                  <a:solidFill>
                    <a:schemeClr val="tx1"/>
                  </a:solidFill>
                  <a:latin typeface="Arial" charset="0"/>
                  <a:ea typeface="ＭＳ Ｐゴシック" pitchFamily="34" charset="-128"/>
                  <a:cs typeface="Arial" charset="0"/>
                </a:defRPr>
              </a:lvl2pPr>
              <a:lvl3pPr marL="1143000" indent="-228600">
                <a:spcBef>
                  <a:spcPct val="20000"/>
                </a:spcBef>
                <a:buChar char="•"/>
                <a:defRPr>
                  <a:solidFill>
                    <a:schemeClr val="tx1"/>
                  </a:solidFill>
                  <a:latin typeface="Arial" charset="0"/>
                  <a:ea typeface="ＭＳ Ｐゴシック" pitchFamily="34" charset="-128"/>
                  <a:cs typeface="Arial" charset="0"/>
                </a:defRPr>
              </a:lvl3pPr>
              <a:lvl4pPr marL="1600200" indent="-228600">
                <a:spcBef>
                  <a:spcPct val="20000"/>
                </a:spcBef>
                <a:buChar char="–"/>
                <a:defRPr>
                  <a:solidFill>
                    <a:schemeClr val="tx1"/>
                  </a:solidFill>
                  <a:latin typeface="Arial" charset="0"/>
                  <a:ea typeface="ＭＳ Ｐゴシック" pitchFamily="34" charset="-128"/>
                  <a:cs typeface="Arial" charset="0"/>
                </a:defRPr>
              </a:lvl4pPr>
              <a:lvl5pPr marL="2057400" indent="-228600">
                <a:spcBef>
                  <a:spcPct val="20000"/>
                </a:spcBef>
                <a:buChar char="»"/>
                <a:defRPr>
                  <a:solidFill>
                    <a:schemeClr val="tx1"/>
                  </a:solidFill>
                  <a:latin typeface="Arial" charset="0"/>
                  <a:ea typeface="ＭＳ Ｐゴシック"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9pPr>
            </a:lstStyle>
            <a:p>
              <a:pPr algn="ctr">
                <a:spcBef>
                  <a:spcPct val="0"/>
                </a:spcBef>
                <a:buSzPct val="70000"/>
                <a:buFontTx/>
                <a:buNone/>
              </a:pPr>
              <a:r>
                <a:rPr lang="en-US" altLang="en-US" sz="1100" dirty="0"/>
                <a:t>2</a:t>
              </a:r>
              <a:r>
                <a:rPr lang="en-US" altLang="en-US" sz="1100" baseline="30000" dirty="0"/>
                <a:t>nd</a:t>
              </a:r>
              <a:r>
                <a:rPr lang="en-US" altLang="en-US" sz="1100" dirty="0"/>
                <a:t> Sol. + Dec. Quads </a:t>
              </a:r>
            </a:p>
          </p:txBody>
        </p:sp>
        <p:sp>
          <p:nvSpPr>
            <p:cNvPr id="56" name="TextBox 1"/>
            <p:cNvSpPr txBox="1">
              <a:spLocks noChangeArrowheads="1"/>
            </p:cNvSpPr>
            <p:nvPr/>
          </p:nvSpPr>
          <p:spPr bwMode="auto">
            <a:xfrm>
              <a:off x="7530557" y="3721404"/>
              <a:ext cx="100384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3"/>
                </a:buBlip>
                <a:defRPr>
                  <a:solidFill>
                    <a:schemeClr val="tx1"/>
                  </a:solidFill>
                  <a:latin typeface="Arial" charset="0"/>
                  <a:ea typeface="ＭＳ Ｐゴシック" pitchFamily="34" charset="-128"/>
                  <a:cs typeface="Arial" charset="0"/>
                </a:defRPr>
              </a:lvl1pPr>
              <a:lvl2pPr marL="742950" indent="-285750">
                <a:spcBef>
                  <a:spcPct val="20000"/>
                </a:spcBef>
                <a:buChar char="–"/>
                <a:defRPr>
                  <a:solidFill>
                    <a:schemeClr val="tx1"/>
                  </a:solidFill>
                  <a:latin typeface="Arial" charset="0"/>
                  <a:ea typeface="ＭＳ Ｐゴシック" pitchFamily="34" charset="-128"/>
                  <a:cs typeface="Arial" charset="0"/>
                </a:defRPr>
              </a:lvl2pPr>
              <a:lvl3pPr marL="1143000" indent="-228600">
                <a:spcBef>
                  <a:spcPct val="20000"/>
                </a:spcBef>
                <a:buChar char="•"/>
                <a:defRPr>
                  <a:solidFill>
                    <a:schemeClr val="tx1"/>
                  </a:solidFill>
                  <a:latin typeface="Arial" charset="0"/>
                  <a:ea typeface="ＭＳ Ｐゴシック" pitchFamily="34" charset="-128"/>
                  <a:cs typeface="Arial" charset="0"/>
                </a:defRPr>
              </a:lvl3pPr>
              <a:lvl4pPr marL="1600200" indent="-228600">
                <a:spcBef>
                  <a:spcPct val="20000"/>
                </a:spcBef>
                <a:buChar char="–"/>
                <a:defRPr>
                  <a:solidFill>
                    <a:schemeClr val="tx1"/>
                  </a:solidFill>
                  <a:latin typeface="Arial" charset="0"/>
                  <a:ea typeface="ＭＳ Ｐゴシック" pitchFamily="34" charset="-128"/>
                  <a:cs typeface="Arial" charset="0"/>
                </a:defRPr>
              </a:lvl4pPr>
              <a:lvl5pPr marL="2057400" indent="-228600">
                <a:spcBef>
                  <a:spcPct val="20000"/>
                </a:spcBef>
                <a:buChar char="»"/>
                <a:defRPr>
                  <a:solidFill>
                    <a:schemeClr val="tx1"/>
                  </a:solidFill>
                  <a:latin typeface="Arial" charset="0"/>
                  <a:ea typeface="ＭＳ Ｐゴシック"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9pPr>
            </a:lstStyle>
            <a:p>
              <a:pPr algn="ctr">
                <a:spcBef>
                  <a:spcPct val="0"/>
                </a:spcBef>
                <a:buSzPct val="70000"/>
                <a:buFontTx/>
                <a:buNone/>
              </a:pPr>
              <a:r>
                <a:rPr lang="en-US" altLang="en-US" sz="1100"/>
                <a:t>Dipole  Set</a:t>
              </a:r>
            </a:p>
          </p:txBody>
        </p:sp>
        <p:cxnSp>
          <p:nvCxnSpPr>
            <p:cNvPr id="57" name="Straight Arrow Connector 43"/>
            <p:cNvCxnSpPr>
              <a:cxnSpLocks noChangeShapeType="1"/>
            </p:cNvCxnSpPr>
            <p:nvPr/>
          </p:nvCxnSpPr>
          <p:spPr bwMode="auto">
            <a:xfrm flipH="1">
              <a:off x="5705959" y="3808379"/>
              <a:ext cx="9041" cy="312197"/>
            </a:xfrm>
            <a:prstGeom prst="straightConnector1">
              <a:avLst/>
            </a:prstGeom>
            <a:noFill/>
            <a:ln w="9525" algn="ctr">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Arrow Connector 44"/>
            <p:cNvCxnSpPr>
              <a:cxnSpLocks noChangeShapeType="1"/>
            </p:cNvCxnSpPr>
            <p:nvPr/>
          </p:nvCxnSpPr>
          <p:spPr bwMode="auto">
            <a:xfrm flipH="1">
              <a:off x="8028022" y="3948937"/>
              <a:ext cx="8234" cy="169568"/>
            </a:xfrm>
            <a:prstGeom prst="straightConnector1">
              <a:avLst/>
            </a:prstGeom>
            <a:noFill/>
            <a:ln w="9525" algn="ctr">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Straight Arrow Connector 45"/>
            <p:cNvCxnSpPr>
              <a:cxnSpLocks noChangeShapeType="1"/>
            </p:cNvCxnSpPr>
            <p:nvPr/>
          </p:nvCxnSpPr>
          <p:spPr bwMode="auto">
            <a:xfrm>
              <a:off x="7307240" y="3790207"/>
              <a:ext cx="5416" cy="312197"/>
            </a:xfrm>
            <a:prstGeom prst="straightConnector1">
              <a:avLst/>
            </a:prstGeom>
            <a:noFill/>
            <a:ln w="9525" algn="ctr">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Arrow Connector 44"/>
            <p:cNvCxnSpPr>
              <a:cxnSpLocks noChangeShapeType="1"/>
            </p:cNvCxnSpPr>
            <p:nvPr/>
          </p:nvCxnSpPr>
          <p:spPr bwMode="auto">
            <a:xfrm flipH="1">
              <a:off x="6422408" y="3946485"/>
              <a:ext cx="8234" cy="169568"/>
            </a:xfrm>
            <a:prstGeom prst="straightConnector1">
              <a:avLst/>
            </a:prstGeom>
            <a:noFill/>
            <a:ln w="9525" algn="ctr">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6419603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36" y="194726"/>
            <a:ext cx="9118569" cy="397933"/>
          </a:xfrm>
        </p:spPr>
        <p:txBody>
          <a:bodyPr/>
          <a:lstStyle/>
          <a:p>
            <a:r>
              <a:rPr lang="en-US" dirty="0" smtClean="0"/>
              <a:t>e</a:t>
            </a:r>
            <a:r>
              <a:rPr lang="en-US" baseline="30000" dirty="0" smtClean="0"/>
              <a:t>-</a:t>
            </a:r>
            <a:r>
              <a:rPr lang="en-US" dirty="0" smtClean="0"/>
              <a:t> Inj. from CEBAF to Electron Ring</a:t>
            </a:r>
            <a:endParaRPr lang="en-US" dirty="0"/>
          </a:p>
        </p:txBody>
      </p:sp>
      <p:sp>
        <p:nvSpPr>
          <p:cNvPr id="3" name="Content Placeholder 2"/>
          <p:cNvSpPr>
            <a:spLocks noGrp="1"/>
          </p:cNvSpPr>
          <p:nvPr>
            <p:ph idx="1"/>
          </p:nvPr>
        </p:nvSpPr>
        <p:spPr>
          <a:xfrm>
            <a:off x="61465" y="834288"/>
            <a:ext cx="9006335" cy="1267966"/>
          </a:xfrm>
        </p:spPr>
        <p:txBody>
          <a:bodyPr/>
          <a:lstStyle/>
          <a:p>
            <a:pPr>
              <a:buSzPct val="100000"/>
            </a:pPr>
            <a:r>
              <a:rPr lang="en-US" dirty="0" smtClean="0"/>
              <a:t>Electron injection bunch pattern @6 GeV (as an example) from CEBAF with </a:t>
            </a:r>
          </a:p>
          <a:p>
            <a:pPr lvl="1"/>
            <a:r>
              <a:rPr lang="en-US" sz="1600" i="1" dirty="0" err="1"/>
              <a:t>f</a:t>
            </a:r>
            <a:r>
              <a:rPr lang="en-US" sz="1600" i="1" baseline="-25000" dirty="0" err="1" smtClean="0"/>
              <a:t>ring</a:t>
            </a:r>
            <a:r>
              <a:rPr lang="en-US" sz="1600" i="1" dirty="0" smtClean="0"/>
              <a:t>/ </a:t>
            </a:r>
            <a:r>
              <a:rPr lang="en-US" sz="1600" i="1" dirty="0" err="1" smtClean="0"/>
              <a:t>f</a:t>
            </a:r>
            <a:r>
              <a:rPr lang="en-US" sz="1600" i="1" baseline="-25000" dirty="0" err="1" smtClean="0"/>
              <a:t>cebaf</a:t>
            </a:r>
            <a:r>
              <a:rPr lang="en-US" sz="1600" i="1" baseline="-25000" dirty="0" smtClean="0"/>
              <a:t> </a:t>
            </a:r>
            <a:r>
              <a:rPr lang="en-US" sz="1600" dirty="0" smtClean="0"/>
              <a:t>= 476.3MHz/1497MHz = 7/22</a:t>
            </a:r>
          </a:p>
          <a:p>
            <a:pPr lvl="1"/>
            <a:r>
              <a:rPr lang="en-US" sz="1600" dirty="0"/>
              <a:t>T</a:t>
            </a:r>
            <a:r>
              <a:rPr lang="en-US" sz="1600" dirty="0" smtClean="0"/>
              <a:t>wo polarization states injection</a:t>
            </a:r>
          </a:p>
          <a:p>
            <a:pPr lvl="1"/>
            <a:r>
              <a:rPr lang="en-US" sz="1600" dirty="0" smtClean="0"/>
              <a:t>Existing CEBAF source gun</a:t>
            </a:r>
          </a:p>
          <a:p>
            <a:pPr lvl="1"/>
            <a:endParaRPr lang="en-US" dirty="0"/>
          </a:p>
        </p:txBody>
      </p:sp>
      <p:grpSp>
        <p:nvGrpSpPr>
          <p:cNvPr id="353" name="Group 352"/>
          <p:cNvGrpSpPr>
            <a:grpSpLocks noChangeAspect="1"/>
          </p:cNvGrpSpPr>
          <p:nvPr/>
        </p:nvGrpSpPr>
        <p:grpSpPr>
          <a:xfrm>
            <a:off x="990600" y="2417114"/>
            <a:ext cx="7239000" cy="2459686"/>
            <a:chOff x="0" y="-118430"/>
            <a:chExt cx="8258064" cy="2678478"/>
          </a:xfrm>
        </p:grpSpPr>
        <p:grpSp>
          <p:nvGrpSpPr>
            <p:cNvPr id="356" name="Group 355"/>
            <p:cNvGrpSpPr>
              <a:grpSpLocks/>
            </p:cNvGrpSpPr>
            <p:nvPr/>
          </p:nvGrpSpPr>
          <p:grpSpPr bwMode="auto">
            <a:xfrm>
              <a:off x="0" y="1970823"/>
              <a:ext cx="3878401" cy="340420"/>
              <a:chOff x="0" y="1970819"/>
              <a:chExt cx="3170650" cy="340322"/>
            </a:xfrm>
          </p:grpSpPr>
          <p:sp>
            <p:nvSpPr>
              <p:cNvPr id="517" name="Content Placeholder 6"/>
              <p:cNvSpPr txBox="1">
                <a:spLocks/>
              </p:cNvSpPr>
              <p:nvPr/>
            </p:nvSpPr>
            <p:spPr bwMode="auto">
              <a:xfrm>
                <a:off x="537143" y="1987195"/>
                <a:ext cx="2098451" cy="323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lgn="ctr" fontAlgn="base">
                  <a:spcBef>
                    <a:spcPts val="240"/>
                  </a:spcBef>
                  <a:spcAft>
                    <a:spcPts val="0"/>
                  </a:spcAft>
                </a:pPr>
                <a:r>
                  <a:rPr lang="en-US" sz="800" dirty="0" smtClean="0">
                    <a:solidFill>
                      <a:srgbClr val="000000"/>
                    </a:solidFill>
                    <a:effectLst/>
                    <a:latin typeface="Arial" panose="020B0604020202020204" pitchFamily="34" charset="0"/>
                    <a:ea typeface="MS PGothic"/>
                    <a:cs typeface="Arial" panose="020B0604020202020204" pitchFamily="34" charset="0"/>
                  </a:rPr>
                  <a:t>3416*10.5turns/476.3MHz=75.3</a:t>
                </a:r>
                <a:r>
                  <a:rPr lang="en-US" sz="800" dirty="0" smtClean="0">
                    <a:solidFill>
                      <a:srgbClr val="000000"/>
                    </a:solidFill>
                    <a:effectLst/>
                    <a:latin typeface="Arial" panose="020B0604020202020204" pitchFamily="34" charset="0"/>
                    <a:ea typeface="MS PGothic"/>
                    <a:cs typeface="Arial" panose="020B0604020202020204" pitchFamily="34" charset="0"/>
                    <a:sym typeface="Symbol"/>
                  </a:rPr>
                  <a:t></a:t>
                </a:r>
                <a:r>
                  <a:rPr lang="en-US" sz="800" dirty="0" smtClean="0">
                    <a:solidFill>
                      <a:srgbClr val="000000"/>
                    </a:solidFill>
                    <a:effectLst/>
                    <a:latin typeface="Arial" panose="020B0604020202020204" pitchFamily="34" charset="0"/>
                    <a:ea typeface="MS PGothic"/>
                    <a:cs typeface="Arial" panose="020B0604020202020204" pitchFamily="34" charset="0"/>
                  </a:rPr>
                  <a:t>s   </a:t>
                </a:r>
                <a:endParaRPr lang="en-US" sz="1200" dirty="0">
                  <a:effectLst/>
                  <a:latin typeface="Arial" panose="020B0604020202020204" pitchFamily="34" charset="0"/>
                  <a:ea typeface="SimSun"/>
                  <a:cs typeface="Arial" panose="020B0604020202020204" pitchFamily="34" charset="0"/>
                </a:endParaRPr>
              </a:p>
            </p:txBody>
          </p:sp>
          <p:cxnSp>
            <p:nvCxnSpPr>
              <p:cNvPr id="518" name="Straight Arrow Connector 517"/>
              <p:cNvCxnSpPr>
                <a:cxnSpLocks noChangeShapeType="1"/>
              </p:cNvCxnSpPr>
              <p:nvPr/>
            </p:nvCxnSpPr>
            <p:spPr bwMode="auto">
              <a:xfrm flipV="1">
                <a:off x="0" y="1970819"/>
                <a:ext cx="3170650" cy="2"/>
              </a:xfrm>
              <a:prstGeom prst="straightConnector1">
                <a:avLst/>
              </a:prstGeom>
              <a:noFill/>
              <a:ln w="9525" algn="ctr">
                <a:solidFill>
                  <a:srgbClr val="000000"/>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57" name="Group 356"/>
            <p:cNvGrpSpPr>
              <a:grpSpLocks/>
            </p:cNvGrpSpPr>
            <p:nvPr/>
          </p:nvGrpSpPr>
          <p:grpSpPr bwMode="auto">
            <a:xfrm>
              <a:off x="2697" y="565726"/>
              <a:ext cx="7772344" cy="1841377"/>
              <a:chOff x="3778" y="565706"/>
              <a:chExt cx="5438669" cy="1382479"/>
            </a:xfrm>
          </p:grpSpPr>
          <p:cxnSp>
            <p:nvCxnSpPr>
              <p:cNvPr id="515" name="Straight Arrow Connector 514"/>
              <p:cNvCxnSpPr/>
              <p:nvPr/>
            </p:nvCxnSpPr>
            <p:spPr>
              <a:xfrm flipV="1">
                <a:off x="17117" y="1540657"/>
                <a:ext cx="5425330" cy="10755"/>
              </a:xfrm>
              <a:prstGeom prst="straightConnector1">
                <a:avLst/>
              </a:prstGeom>
              <a:noFill/>
              <a:ln w="19050" cap="flat" cmpd="sng" algn="ctr">
                <a:solidFill>
                  <a:srgbClr val="000000"/>
                </a:solidFill>
                <a:prstDash val="solid"/>
                <a:tailEnd type="triangle"/>
              </a:ln>
              <a:effectLst>
                <a:outerShdw blurRad="40000" dist="20000" dir="5400000" rotWithShape="0">
                  <a:srgbClr val="000000">
                    <a:alpha val="38000"/>
                  </a:srgbClr>
                </a:outerShdw>
              </a:effectLst>
            </p:spPr>
          </p:cxnSp>
          <p:cxnSp>
            <p:nvCxnSpPr>
              <p:cNvPr id="516" name="Straight Arrow Connector 515"/>
              <p:cNvCxnSpPr>
                <a:cxnSpLocks noChangeShapeType="1"/>
              </p:cNvCxnSpPr>
              <p:nvPr/>
            </p:nvCxnSpPr>
            <p:spPr bwMode="auto">
              <a:xfrm flipV="1">
                <a:off x="3778" y="565706"/>
                <a:ext cx="2255" cy="1382479"/>
              </a:xfrm>
              <a:prstGeom prst="straightConnector1">
                <a:avLst/>
              </a:prstGeom>
              <a:noFill/>
              <a:ln w="190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58" name="Content Placeholder 6"/>
            <p:cNvSpPr txBox="1">
              <a:spLocks/>
            </p:cNvSpPr>
            <p:nvPr/>
          </p:nvSpPr>
          <p:spPr bwMode="auto">
            <a:xfrm>
              <a:off x="0" y="1041073"/>
              <a:ext cx="2185487" cy="28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lgn="ctr" fontAlgn="base">
                <a:spcBef>
                  <a:spcPts val="190"/>
                </a:spcBef>
                <a:spcAft>
                  <a:spcPts val="0"/>
                </a:spcAft>
              </a:pPr>
              <a:r>
                <a:rPr lang="en-US" sz="800" dirty="0">
                  <a:solidFill>
                    <a:srgbClr val="002060"/>
                  </a:solidFill>
                  <a:effectLst/>
                  <a:latin typeface="Arial" panose="020B0604020202020204" pitchFamily="34" charset="0"/>
                  <a:ea typeface="SimSun"/>
                  <a:cs typeface="Arial" panose="020B0604020202020204" pitchFamily="34" charset="0"/>
                </a:rPr>
                <a:t>14.69 ns,  68.05 MHz (7 ring buckets)</a:t>
              </a:r>
              <a:endParaRPr lang="en-US" sz="800" dirty="0">
                <a:effectLst/>
                <a:latin typeface="Arial" panose="020B0604020202020204" pitchFamily="34" charset="0"/>
                <a:ea typeface="SimSun"/>
                <a:cs typeface="Arial" panose="020B0604020202020204" pitchFamily="34" charset="0"/>
              </a:endParaRPr>
            </a:p>
          </p:txBody>
        </p:sp>
        <p:cxnSp>
          <p:nvCxnSpPr>
            <p:cNvPr id="359" name="Straight Arrow Connector 358"/>
            <p:cNvCxnSpPr>
              <a:cxnSpLocks noChangeShapeType="1"/>
            </p:cNvCxnSpPr>
            <p:nvPr/>
          </p:nvCxnSpPr>
          <p:spPr bwMode="auto">
            <a:xfrm>
              <a:off x="509088" y="1343847"/>
              <a:ext cx="451534" cy="0"/>
            </a:xfrm>
            <a:prstGeom prst="straightConnector1">
              <a:avLst/>
            </a:prstGeom>
            <a:noFill/>
            <a:ln w="9525" algn="ctr">
              <a:solidFill>
                <a:srgbClr val="002060"/>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0" name="Content Placeholder 2"/>
            <p:cNvSpPr txBox="1">
              <a:spLocks/>
            </p:cNvSpPr>
            <p:nvPr/>
          </p:nvSpPr>
          <p:spPr bwMode="auto">
            <a:xfrm>
              <a:off x="69853" y="568574"/>
              <a:ext cx="2472431" cy="51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ts val="190"/>
                </a:spcBef>
              </a:pPr>
              <a:r>
                <a:rPr lang="en-US" sz="800" dirty="0">
                  <a:solidFill>
                    <a:srgbClr val="000000"/>
                  </a:solidFill>
                  <a:latin typeface="Arial" panose="020B0604020202020204" pitchFamily="34" charset="0"/>
                  <a:ea typeface="MS PGothic"/>
                  <a:cs typeface="Arial" panose="020B0604020202020204" pitchFamily="34" charset="0"/>
                </a:rPr>
                <a:t>220 bunches, </a:t>
              </a:r>
              <a:r>
                <a:rPr lang="en-US" sz="800" dirty="0" smtClean="0">
                  <a:solidFill>
                    <a:srgbClr val="000000"/>
                  </a:solidFill>
                  <a:latin typeface="Arial" panose="020B0604020202020204" pitchFamily="34" charset="0"/>
                  <a:ea typeface="MS PGothic"/>
                  <a:cs typeface="Arial" panose="020B0604020202020204" pitchFamily="34" charset="0"/>
                </a:rPr>
                <a:t>3.233µs</a:t>
              </a:r>
            </a:p>
            <a:p>
              <a:pPr algn="ctr" fontAlgn="base">
                <a:spcBef>
                  <a:spcPts val="190"/>
                </a:spcBef>
              </a:pPr>
              <a:r>
                <a:rPr lang="en-US" sz="800" dirty="0" smtClean="0">
                  <a:solidFill>
                    <a:srgbClr val="000000"/>
                  </a:solidFill>
                  <a:latin typeface="Arial" panose="020B0604020202020204" pitchFamily="34" charset="0"/>
                  <a:ea typeface="MS PGothic"/>
                  <a:cs typeface="Arial" panose="020B0604020202020204" pitchFamily="34" charset="0"/>
                </a:rPr>
                <a:t> </a:t>
              </a:r>
              <a:r>
                <a:rPr lang="en-US" sz="800" dirty="0">
                  <a:solidFill>
                    <a:srgbClr val="000000"/>
                  </a:solidFill>
                  <a:effectLst/>
                  <a:latin typeface="Arial" panose="020B0604020202020204" pitchFamily="34" charset="0"/>
                  <a:ea typeface="MS PGothic"/>
                  <a:cs typeface="Arial" panose="020B0604020202020204" pitchFamily="34" charset="0"/>
                </a:rPr>
                <a:t>(</a:t>
              </a:r>
              <a:r>
                <a:rPr lang="en-US" sz="800" dirty="0" err="1" smtClean="0">
                  <a:solidFill>
                    <a:srgbClr val="000000"/>
                  </a:solidFill>
                  <a:effectLst/>
                  <a:latin typeface="Arial" panose="020B0604020202020204" pitchFamily="34" charset="0"/>
                  <a:ea typeface="MS PGothic"/>
                  <a:cs typeface="Arial" panose="020B0604020202020204" pitchFamily="34" charset="0"/>
                </a:rPr>
                <a:t>I</a:t>
              </a:r>
              <a:r>
                <a:rPr lang="en-US" sz="800" baseline="-25000" dirty="0" err="1" smtClean="0">
                  <a:solidFill>
                    <a:srgbClr val="000000"/>
                  </a:solidFill>
                  <a:effectLst/>
                  <a:latin typeface="Arial" panose="020B0604020202020204" pitchFamily="34" charset="0"/>
                  <a:ea typeface="MS PGothic"/>
                  <a:cs typeface="Arial" panose="020B0604020202020204" pitchFamily="34" charset="0"/>
                </a:rPr>
                <a:t>ave</a:t>
              </a:r>
              <a:r>
                <a:rPr lang="en-US" sz="800" dirty="0" smtClean="0">
                  <a:solidFill>
                    <a:srgbClr val="000000"/>
                  </a:solidFill>
                  <a:effectLst/>
                  <a:latin typeface="Arial" panose="020B0604020202020204" pitchFamily="34" charset="0"/>
                  <a:ea typeface="MS PGothic"/>
                  <a:cs typeface="Arial" panose="020B0604020202020204" pitchFamily="34" charset="0"/>
                </a:rPr>
                <a:t>= </a:t>
              </a:r>
              <a:r>
                <a:rPr lang="en-US" sz="800" dirty="0">
                  <a:solidFill>
                    <a:srgbClr val="000000"/>
                  </a:solidFill>
                  <a:effectLst/>
                  <a:latin typeface="Arial" panose="020B0604020202020204" pitchFamily="34" charset="0"/>
                  <a:ea typeface="MS PGothic"/>
                  <a:cs typeface="Arial" panose="020B0604020202020204" pitchFamily="34" charset="0"/>
                </a:rPr>
                <a:t>0.9mA @</a:t>
              </a:r>
              <a:r>
                <a:rPr lang="en-US" sz="800" dirty="0" smtClean="0">
                  <a:solidFill>
                    <a:srgbClr val="000000"/>
                  </a:solidFill>
                  <a:effectLst/>
                  <a:latin typeface="Arial" panose="020B0604020202020204" pitchFamily="34" charset="0"/>
                  <a:ea typeface="MS PGothic"/>
                  <a:cs typeface="Arial" panose="020B0604020202020204" pitchFamily="34" charset="0"/>
                </a:rPr>
                <a:t>6GeV CEBAF)</a:t>
              </a:r>
              <a:endParaRPr lang="en-US" sz="1200" dirty="0">
                <a:effectLst/>
                <a:latin typeface="Arial" panose="020B0604020202020204" pitchFamily="34" charset="0"/>
                <a:ea typeface="SimSun"/>
                <a:cs typeface="Arial" panose="020B0604020202020204" pitchFamily="34" charset="0"/>
              </a:endParaRPr>
            </a:p>
          </p:txBody>
        </p:sp>
        <p:cxnSp>
          <p:nvCxnSpPr>
            <p:cNvPr id="379" name="Straight Arrow Connector 378"/>
            <p:cNvCxnSpPr>
              <a:cxnSpLocks noChangeShapeType="1"/>
            </p:cNvCxnSpPr>
            <p:nvPr/>
          </p:nvCxnSpPr>
          <p:spPr bwMode="auto">
            <a:xfrm>
              <a:off x="2278610" y="893658"/>
              <a:ext cx="379640" cy="0"/>
            </a:xfrm>
            <a:prstGeom prst="straightConnector1">
              <a:avLst/>
            </a:prstGeom>
            <a:noFill/>
            <a:ln w="12700" algn="ctr">
              <a:solidFill>
                <a:srgbClr val="00000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2" name="Content Placeholder 2"/>
            <p:cNvSpPr txBox="1">
              <a:spLocks/>
            </p:cNvSpPr>
            <p:nvPr/>
          </p:nvSpPr>
          <p:spPr bwMode="auto">
            <a:xfrm>
              <a:off x="303448" y="232113"/>
              <a:ext cx="2227354" cy="33549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algn="ctr" fontAlgn="base">
                <a:spcBef>
                  <a:spcPts val="190"/>
                </a:spcBef>
                <a:spcAft>
                  <a:spcPts val="0"/>
                </a:spcAft>
              </a:pPr>
              <a:r>
                <a:rPr lang="en-US" sz="1100" dirty="0">
                  <a:solidFill>
                    <a:srgbClr val="000000"/>
                  </a:solidFill>
                  <a:effectLst/>
                  <a:latin typeface="Arial" panose="020B0604020202020204" pitchFamily="34" charset="0"/>
                  <a:ea typeface="MS PGothic"/>
                  <a:cs typeface="Arial" panose="020B0604020202020204" pitchFamily="34" charset="0"/>
                </a:rPr>
                <a:t>Bunch train, up polarization</a:t>
              </a:r>
              <a:endParaRPr lang="en-US" sz="1100" dirty="0">
                <a:effectLst/>
                <a:latin typeface="Arial" panose="020B0604020202020204" pitchFamily="34" charset="0"/>
                <a:ea typeface="SimSun"/>
                <a:cs typeface="Arial" panose="020B0604020202020204" pitchFamily="34" charset="0"/>
              </a:endParaRPr>
            </a:p>
          </p:txBody>
        </p:sp>
        <p:sp>
          <p:nvSpPr>
            <p:cNvPr id="383" name="Content Placeholder 6"/>
            <p:cNvSpPr txBox="1">
              <a:spLocks/>
            </p:cNvSpPr>
            <p:nvPr/>
          </p:nvSpPr>
          <p:spPr bwMode="auto">
            <a:xfrm>
              <a:off x="1742518" y="1548758"/>
              <a:ext cx="539750" cy="266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lgn="ctr" fontAlgn="base">
                <a:spcBef>
                  <a:spcPts val="240"/>
                </a:spcBef>
                <a:spcAft>
                  <a:spcPts val="0"/>
                </a:spcAft>
              </a:pPr>
              <a:r>
                <a:rPr lang="en-US" sz="600" b="1">
                  <a:solidFill>
                    <a:srgbClr val="000000"/>
                  </a:solidFill>
                  <a:effectLst/>
                  <a:latin typeface="Times New Roman"/>
                  <a:ea typeface="MS PGothic"/>
                </a:rPr>
                <a:t>……</a:t>
              </a:r>
              <a:endParaRPr lang="en-US" sz="1200">
                <a:effectLst/>
                <a:latin typeface="Times New Roman"/>
                <a:ea typeface="SimSun"/>
              </a:endParaRPr>
            </a:p>
          </p:txBody>
        </p:sp>
        <p:cxnSp>
          <p:nvCxnSpPr>
            <p:cNvPr id="384" name="Straight Arrow Connector 383"/>
            <p:cNvCxnSpPr>
              <a:cxnSpLocks noChangeShapeType="1"/>
            </p:cNvCxnSpPr>
            <p:nvPr/>
          </p:nvCxnSpPr>
          <p:spPr bwMode="auto">
            <a:xfrm flipH="1">
              <a:off x="18741" y="896706"/>
              <a:ext cx="338137" cy="0"/>
            </a:xfrm>
            <a:prstGeom prst="straightConnector1">
              <a:avLst/>
            </a:prstGeom>
            <a:noFill/>
            <a:ln w="12700" algn="ctr">
              <a:solidFill>
                <a:srgbClr val="00000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5" name="Content Placeholder 2"/>
            <p:cNvSpPr txBox="1">
              <a:spLocks/>
            </p:cNvSpPr>
            <p:nvPr/>
          </p:nvSpPr>
          <p:spPr bwMode="auto">
            <a:xfrm>
              <a:off x="4024196" y="236662"/>
              <a:ext cx="2733029" cy="31379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algn="ctr" fontAlgn="base">
                <a:spcBef>
                  <a:spcPts val="190"/>
                </a:spcBef>
                <a:spcAft>
                  <a:spcPts val="0"/>
                </a:spcAft>
              </a:pPr>
              <a:r>
                <a:rPr lang="en-US" sz="1100" dirty="0">
                  <a:solidFill>
                    <a:srgbClr val="000000"/>
                  </a:solidFill>
                  <a:effectLst/>
                  <a:latin typeface="Arial" panose="020B0604020202020204" pitchFamily="34" charset="0"/>
                  <a:ea typeface="MS PGothic"/>
                  <a:cs typeface="Arial" panose="020B0604020202020204" pitchFamily="34" charset="0"/>
                </a:rPr>
                <a:t>Bunch train, down polarization</a:t>
              </a:r>
              <a:endParaRPr lang="en-US" sz="1100" dirty="0">
                <a:effectLst/>
                <a:latin typeface="Arial" panose="020B0604020202020204" pitchFamily="34" charset="0"/>
                <a:ea typeface="SimSun"/>
                <a:cs typeface="Arial" panose="020B0604020202020204" pitchFamily="34" charset="0"/>
              </a:endParaRPr>
            </a:p>
          </p:txBody>
        </p:sp>
        <p:cxnSp>
          <p:nvCxnSpPr>
            <p:cNvPr id="404" name="Straight Arrow Connector 403"/>
            <p:cNvCxnSpPr>
              <a:cxnSpLocks noChangeShapeType="1"/>
            </p:cNvCxnSpPr>
            <p:nvPr/>
          </p:nvCxnSpPr>
          <p:spPr bwMode="auto">
            <a:xfrm flipH="1">
              <a:off x="2580122" y="1576320"/>
              <a:ext cx="1306578" cy="3048"/>
            </a:xfrm>
            <a:prstGeom prst="straightConnector1">
              <a:avLst/>
            </a:prstGeom>
            <a:noFill/>
            <a:ln w="12700" algn="ctr">
              <a:solidFill>
                <a:srgbClr val="000000"/>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5" name="TextBox 14"/>
            <p:cNvSpPr txBox="1"/>
            <p:nvPr/>
          </p:nvSpPr>
          <p:spPr>
            <a:xfrm>
              <a:off x="2524971" y="1616598"/>
              <a:ext cx="1378244" cy="299609"/>
            </a:xfrm>
            <a:prstGeom prst="rect">
              <a:avLst/>
            </a:prstGeom>
            <a:noFill/>
          </p:spPr>
          <p:txBody>
            <a:bodyPr wrap="square" rtlCol="0">
              <a:noAutofit/>
            </a:bodyPr>
            <a:lstStyle/>
            <a:p>
              <a:pPr marL="0" marR="0">
                <a:spcBef>
                  <a:spcPts val="0"/>
                </a:spcBef>
                <a:spcAft>
                  <a:spcPts val="0"/>
                </a:spcAft>
              </a:pPr>
              <a:r>
                <a:rPr lang="en-US" sz="700" dirty="0">
                  <a:solidFill>
                    <a:srgbClr val="000000"/>
                  </a:solidFill>
                  <a:effectLst/>
                  <a:latin typeface="Arial" panose="020B0604020202020204" pitchFamily="34" charset="0"/>
                  <a:ea typeface="SimSun"/>
                  <a:cs typeface="Arial" panose="020B0604020202020204" pitchFamily="34" charset="0"/>
                </a:rPr>
                <a:t>Waiting for 72.07µs</a:t>
              </a:r>
              <a:endParaRPr lang="en-US" sz="700" dirty="0">
                <a:effectLst/>
                <a:latin typeface="Arial" panose="020B0604020202020204" pitchFamily="34" charset="0"/>
                <a:ea typeface="SimSun"/>
                <a:cs typeface="Arial" panose="020B0604020202020204" pitchFamily="34" charset="0"/>
              </a:endParaRPr>
            </a:p>
          </p:txBody>
        </p:sp>
        <p:cxnSp>
          <p:nvCxnSpPr>
            <p:cNvPr id="406" name="Straight Connector 405"/>
            <p:cNvCxnSpPr/>
            <p:nvPr/>
          </p:nvCxnSpPr>
          <p:spPr bwMode="auto">
            <a:xfrm flipH="1">
              <a:off x="7800566" y="1330743"/>
              <a:ext cx="2342" cy="1018401"/>
            </a:xfrm>
            <a:prstGeom prst="line">
              <a:avLst/>
            </a:prstGeom>
            <a:solidFill>
              <a:srgbClr val="BBE0E3"/>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07" name="Group 406"/>
            <p:cNvGrpSpPr/>
            <p:nvPr/>
          </p:nvGrpSpPr>
          <p:grpSpPr>
            <a:xfrm>
              <a:off x="18788" y="1416436"/>
              <a:ext cx="438912" cy="463014"/>
              <a:chOff x="18788" y="1416436"/>
              <a:chExt cx="438912" cy="463014"/>
            </a:xfrm>
          </p:grpSpPr>
          <p:sp>
            <p:nvSpPr>
              <p:cNvPr id="507" name="Rectangle 506"/>
              <p:cNvSpPr/>
              <p:nvPr/>
            </p:nvSpPr>
            <p:spPr bwMode="auto">
              <a:xfrm>
                <a:off x="18788" y="1416436"/>
                <a:ext cx="60955" cy="457200"/>
              </a:xfrm>
              <a:prstGeom prst="rect">
                <a:avLst/>
              </a:prstGeom>
              <a:solidFill>
                <a:srgbClr val="333399">
                  <a:lumMod val="40000"/>
                  <a:lumOff val="60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SimSun"/>
                  <a:cs typeface="Times New Roman"/>
                </a:endParaRPr>
              </a:p>
            </p:txBody>
          </p:sp>
          <p:cxnSp>
            <p:nvCxnSpPr>
              <p:cNvPr id="508" name="Straight Arrow Connector 507"/>
              <p:cNvCxnSpPr>
                <a:cxnSpLocks noChangeShapeType="1"/>
              </p:cNvCxnSpPr>
              <p:nvPr/>
            </p:nvCxnSpPr>
            <p:spPr bwMode="auto">
              <a:xfrm flipV="1">
                <a:off x="51888" y="1444047"/>
                <a:ext cx="0" cy="365805"/>
              </a:xfrm>
              <a:prstGeom prst="straightConnector1">
                <a:avLst/>
              </a:prstGeom>
              <a:noFill/>
              <a:ln w="19050" algn="ctr">
                <a:solidFill>
                  <a:srgbClr val="9900CC"/>
                </a:solidFill>
                <a:round/>
                <a:headEnd type="none"/>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9" name="Rectangle 508"/>
              <p:cNvSpPr/>
              <p:nvPr/>
            </p:nvSpPr>
            <p:spPr bwMode="auto">
              <a:xfrm>
                <a:off x="91945" y="1422250"/>
                <a:ext cx="60955" cy="457200"/>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SimSun"/>
                  <a:cs typeface="Times New Roman"/>
                </a:endParaRPr>
              </a:p>
            </p:txBody>
          </p:sp>
          <p:sp>
            <p:nvSpPr>
              <p:cNvPr id="510" name="Rectangle 509"/>
              <p:cNvSpPr/>
              <p:nvPr/>
            </p:nvSpPr>
            <p:spPr bwMode="auto">
              <a:xfrm>
                <a:off x="150881" y="1422250"/>
                <a:ext cx="60955" cy="451386"/>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SimSun"/>
                  <a:cs typeface="Times New Roman"/>
                </a:endParaRPr>
              </a:p>
            </p:txBody>
          </p:sp>
          <p:sp>
            <p:nvSpPr>
              <p:cNvPr id="511" name="Rectangle 510"/>
              <p:cNvSpPr/>
              <p:nvPr/>
            </p:nvSpPr>
            <p:spPr bwMode="auto">
              <a:xfrm>
                <a:off x="212016" y="1422250"/>
                <a:ext cx="60955" cy="457200"/>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SimSun"/>
                  <a:cs typeface="Times New Roman"/>
                </a:endParaRPr>
              </a:p>
            </p:txBody>
          </p:sp>
          <p:sp>
            <p:nvSpPr>
              <p:cNvPr id="512" name="Rectangle 511"/>
              <p:cNvSpPr/>
              <p:nvPr/>
            </p:nvSpPr>
            <p:spPr bwMode="auto">
              <a:xfrm>
                <a:off x="272971" y="1422250"/>
                <a:ext cx="60955" cy="457200"/>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SimSun"/>
                  <a:cs typeface="Times New Roman"/>
                </a:endParaRPr>
              </a:p>
            </p:txBody>
          </p:sp>
          <p:sp>
            <p:nvSpPr>
              <p:cNvPr id="513" name="Rectangle 512"/>
              <p:cNvSpPr/>
              <p:nvPr/>
            </p:nvSpPr>
            <p:spPr bwMode="auto">
              <a:xfrm>
                <a:off x="331965" y="1422250"/>
                <a:ext cx="60955" cy="45632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SimSun"/>
                  <a:cs typeface="Times New Roman"/>
                </a:endParaRPr>
              </a:p>
            </p:txBody>
          </p:sp>
          <p:sp>
            <p:nvSpPr>
              <p:cNvPr id="514" name="Rectangle 513"/>
              <p:cNvSpPr/>
              <p:nvPr/>
            </p:nvSpPr>
            <p:spPr bwMode="auto">
              <a:xfrm>
                <a:off x="396745" y="1422250"/>
                <a:ext cx="60955" cy="454434"/>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SimSun"/>
                  <a:cs typeface="Times New Roman"/>
                </a:endParaRPr>
              </a:p>
            </p:txBody>
          </p:sp>
        </p:grpSp>
        <p:sp>
          <p:nvSpPr>
            <p:cNvPr id="409" name="TextBox 17"/>
            <p:cNvSpPr txBox="1"/>
            <p:nvPr/>
          </p:nvSpPr>
          <p:spPr>
            <a:xfrm>
              <a:off x="1953402" y="-118430"/>
              <a:ext cx="4539063" cy="396433"/>
            </a:xfrm>
            <a:prstGeom prst="rect">
              <a:avLst/>
            </a:prstGeom>
            <a:noFill/>
          </p:spPr>
          <p:txBody>
            <a:bodyPr wrap="square" rtlCol="0">
              <a:noAutofit/>
            </a:bodyPr>
            <a:lstStyle/>
            <a:p>
              <a:pPr marL="0" marR="0">
                <a:spcBef>
                  <a:spcPts val="0"/>
                </a:spcBef>
                <a:spcAft>
                  <a:spcPts val="0"/>
                </a:spcAft>
              </a:pPr>
              <a:r>
                <a:rPr lang="en-US" sz="1200" dirty="0">
                  <a:solidFill>
                    <a:srgbClr val="000000"/>
                  </a:solidFill>
                  <a:effectLst/>
                  <a:latin typeface="Arial" panose="020B0604020202020204" pitchFamily="34" charset="0"/>
                  <a:ea typeface="SimSun"/>
                  <a:cs typeface="Arial" panose="020B0604020202020204" pitchFamily="34" charset="0"/>
                </a:rPr>
                <a:t>Mid-cycle 1, inject the 1</a:t>
              </a:r>
              <a:r>
                <a:rPr lang="en-US" sz="1200" baseline="30000" dirty="0">
                  <a:solidFill>
                    <a:srgbClr val="000000"/>
                  </a:solidFill>
                  <a:effectLst/>
                  <a:latin typeface="Arial" panose="020B0604020202020204" pitchFamily="34" charset="0"/>
                  <a:ea typeface="SimSun"/>
                  <a:cs typeface="Arial" panose="020B0604020202020204" pitchFamily="34" charset="0"/>
                </a:rPr>
                <a:t>st</a:t>
              </a:r>
              <a:r>
                <a:rPr lang="en-US" sz="1200" dirty="0">
                  <a:solidFill>
                    <a:srgbClr val="000000"/>
                  </a:solidFill>
                  <a:effectLst/>
                  <a:latin typeface="Arial" panose="020B0604020202020204" pitchFamily="34" charset="0"/>
                  <a:ea typeface="SimSun"/>
                  <a:cs typeface="Arial" panose="020B0604020202020204" pitchFamily="34" charset="0"/>
                </a:rPr>
                <a:t> of every 7 buckets in the ring</a:t>
              </a:r>
              <a:endParaRPr lang="en-US" sz="1200" dirty="0">
                <a:effectLst/>
                <a:latin typeface="Arial" panose="020B0604020202020204" pitchFamily="34" charset="0"/>
                <a:ea typeface="SimSun"/>
                <a:cs typeface="Arial" panose="020B0604020202020204" pitchFamily="34" charset="0"/>
              </a:endParaRPr>
            </a:p>
          </p:txBody>
        </p:sp>
        <p:sp>
          <p:nvSpPr>
            <p:cNvPr id="410" name="Content Placeholder 6"/>
            <p:cNvSpPr txBox="1">
              <a:spLocks/>
            </p:cNvSpPr>
            <p:nvPr/>
          </p:nvSpPr>
          <p:spPr bwMode="auto">
            <a:xfrm>
              <a:off x="4875027" y="1091466"/>
              <a:ext cx="969053" cy="358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lgn="ctr" fontAlgn="base">
                <a:spcBef>
                  <a:spcPts val="215"/>
                </a:spcBef>
                <a:spcAft>
                  <a:spcPts val="0"/>
                </a:spcAft>
              </a:pPr>
              <a:r>
                <a:rPr lang="en-US" sz="800" dirty="0" smtClean="0">
                  <a:solidFill>
                    <a:srgbClr val="C00000"/>
                  </a:solidFill>
                  <a:effectLst/>
                  <a:latin typeface="Arial" panose="020B0604020202020204" pitchFamily="34" charset="0"/>
                  <a:ea typeface="MS PGothic"/>
                  <a:cs typeface="Arial" panose="020B0604020202020204" pitchFamily="34" charset="0"/>
                </a:rPr>
                <a:t>13 </a:t>
              </a:r>
              <a:r>
                <a:rPr lang="en-US" sz="800" dirty="0" err="1">
                  <a:solidFill>
                    <a:srgbClr val="C00000"/>
                  </a:solidFill>
                  <a:effectLst/>
                  <a:latin typeface="Arial" panose="020B0604020202020204" pitchFamily="34" charset="0"/>
                  <a:ea typeface="MS PGothic"/>
                  <a:cs typeface="Arial" panose="020B0604020202020204" pitchFamily="34" charset="0"/>
                </a:rPr>
                <a:t>pC</a:t>
              </a:r>
              <a:r>
                <a:rPr lang="en-US" sz="800" dirty="0">
                  <a:solidFill>
                    <a:srgbClr val="C00000"/>
                  </a:solidFill>
                  <a:effectLst/>
                  <a:latin typeface="Arial" panose="020B0604020202020204" pitchFamily="34" charset="0"/>
                  <a:ea typeface="MS PGothic"/>
                  <a:cs typeface="Arial" panose="020B0604020202020204" pitchFamily="34" charset="0"/>
                </a:rPr>
                <a:t> bunch</a:t>
              </a:r>
              <a:endParaRPr lang="en-US" sz="800" dirty="0">
                <a:effectLst/>
                <a:latin typeface="Arial" panose="020B0604020202020204" pitchFamily="34" charset="0"/>
                <a:ea typeface="SimSun"/>
                <a:cs typeface="Arial" panose="020B0604020202020204" pitchFamily="34" charset="0"/>
              </a:endParaRPr>
            </a:p>
          </p:txBody>
        </p:sp>
        <p:cxnSp>
          <p:nvCxnSpPr>
            <p:cNvPr id="413" name="Straight Arrow Connector 412"/>
            <p:cNvCxnSpPr>
              <a:cxnSpLocks noChangeShapeType="1"/>
            </p:cNvCxnSpPr>
            <p:nvPr/>
          </p:nvCxnSpPr>
          <p:spPr bwMode="auto">
            <a:xfrm>
              <a:off x="6217165" y="876331"/>
              <a:ext cx="379640" cy="0"/>
            </a:xfrm>
            <a:prstGeom prst="straightConnector1">
              <a:avLst/>
            </a:prstGeom>
            <a:noFill/>
            <a:ln w="12700" algn="ctr">
              <a:solidFill>
                <a:srgbClr val="00000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4" name="Content Placeholder 6"/>
            <p:cNvSpPr txBox="1">
              <a:spLocks/>
            </p:cNvSpPr>
            <p:nvPr/>
          </p:nvSpPr>
          <p:spPr bwMode="auto">
            <a:xfrm>
              <a:off x="5673662" y="1548760"/>
              <a:ext cx="539750" cy="309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lgn="ctr" fontAlgn="base">
                <a:spcBef>
                  <a:spcPts val="240"/>
                </a:spcBef>
                <a:spcAft>
                  <a:spcPts val="0"/>
                </a:spcAft>
              </a:pPr>
              <a:r>
                <a:rPr lang="en-US" sz="600" b="1">
                  <a:solidFill>
                    <a:srgbClr val="000000"/>
                  </a:solidFill>
                  <a:effectLst/>
                  <a:latin typeface="Times New Roman"/>
                  <a:ea typeface="MS PGothic"/>
                </a:rPr>
                <a:t>……</a:t>
              </a:r>
              <a:endParaRPr lang="en-US" sz="1200">
                <a:effectLst/>
                <a:latin typeface="Times New Roman"/>
                <a:ea typeface="SimSun"/>
              </a:endParaRPr>
            </a:p>
          </p:txBody>
        </p:sp>
        <p:cxnSp>
          <p:nvCxnSpPr>
            <p:cNvPr id="415" name="Straight Arrow Connector 414"/>
            <p:cNvCxnSpPr>
              <a:cxnSpLocks noChangeShapeType="1"/>
            </p:cNvCxnSpPr>
            <p:nvPr/>
          </p:nvCxnSpPr>
          <p:spPr bwMode="auto">
            <a:xfrm flipH="1">
              <a:off x="3910860" y="858129"/>
              <a:ext cx="338137" cy="0"/>
            </a:xfrm>
            <a:prstGeom prst="straightConnector1">
              <a:avLst/>
            </a:prstGeom>
            <a:noFill/>
            <a:ln w="12700" algn="ctr">
              <a:solidFill>
                <a:srgbClr val="00000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6" name="Straight Arrow Connector 415"/>
            <p:cNvCxnSpPr>
              <a:cxnSpLocks noChangeShapeType="1"/>
            </p:cNvCxnSpPr>
            <p:nvPr/>
          </p:nvCxnSpPr>
          <p:spPr bwMode="auto">
            <a:xfrm flipH="1" flipV="1">
              <a:off x="6603485" y="1540854"/>
              <a:ext cx="1188353" cy="8265"/>
            </a:xfrm>
            <a:prstGeom prst="straightConnector1">
              <a:avLst/>
            </a:prstGeom>
            <a:noFill/>
            <a:ln w="12700" algn="ctr">
              <a:solidFill>
                <a:srgbClr val="000000"/>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7" name="TextBox 26"/>
            <p:cNvSpPr txBox="1"/>
            <p:nvPr/>
          </p:nvSpPr>
          <p:spPr>
            <a:xfrm>
              <a:off x="6451557" y="1029881"/>
              <a:ext cx="1806507" cy="467682"/>
            </a:xfrm>
            <a:prstGeom prst="rect">
              <a:avLst/>
            </a:prstGeom>
            <a:noFill/>
          </p:spPr>
          <p:txBody>
            <a:bodyPr wrap="square" rtlCol="0">
              <a:noAutofit/>
            </a:bodyPr>
            <a:lstStyle/>
            <a:p>
              <a:pPr marL="0" marR="0">
                <a:spcBef>
                  <a:spcPts val="0"/>
                </a:spcBef>
                <a:spcAft>
                  <a:spcPts val="0"/>
                </a:spcAft>
              </a:pPr>
              <a:r>
                <a:rPr lang="en-US" sz="800" dirty="0">
                  <a:solidFill>
                    <a:srgbClr val="000000"/>
                  </a:solidFill>
                  <a:effectLst/>
                  <a:latin typeface="Arial" panose="020B0604020202020204" pitchFamily="34" charset="0"/>
                  <a:ea typeface="SimSun"/>
                  <a:cs typeface="Arial" panose="020B0604020202020204" pitchFamily="34" charset="0"/>
                </a:rPr>
                <a:t>Waiting for </a:t>
              </a:r>
              <a:r>
                <a:rPr lang="en-US" sz="800" dirty="0" smtClean="0">
                  <a:solidFill>
                    <a:srgbClr val="000000"/>
                  </a:solidFill>
                  <a:effectLst/>
                  <a:latin typeface="Arial" panose="020B0604020202020204" pitchFamily="34" charset="0"/>
                  <a:ea typeface="SimSun"/>
                  <a:cs typeface="Arial" panose="020B0604020202020204" pitchFamily="34" charset="0"/>
                </a:rPr>
                <a:t>damping 12-700ms</a:t>
              </a:r>
              <a:endParaRPr lang="en-US" sz="800" dirty="0">
                <a:effectLst/>
                <a:latin typeface="Arial" panose="020B0604020202020204" pitchFamily="34" charset="0"/>
                <a:ea typeface="SimSun"/>
                <a:cs typeface="Arial" panose="020B0604020202020204" pitchFamily="34" charset="0"/>
              </a:endParaRPr>
            </a:p>
          </p:txBody>
        </p:sp>
        <p:grpSp>
          <p:nvGrpSpPr>
            <p:cNvPr id="418" name="Group 417"/>
            <p:cNvGrpSpPr/>
            <p:nvPr/>
          </p:nvGrpSpPr>
          <p:grpSpPr>
            <a:xfrm>
              <a:off x="3886700" y="1408470"/>
              <a:ext cx="438912" cy="462118"/>
              <a:chOff x="3886700" y="1408470"/>
              <a:chExt cx="438912" cy="462118"/>
            </a:xfrm>
          </p:grpSpPr>
          <p:sp>
            <p:nvSpPr>
              <p:cNvPr id="499" name="Rectangle 498"/>
              <p:cNvSpPr/>
              <p:nvPr/>
            </p:nvSpPr>
            <p:spPr bwMode="auto">
              <a:xfrm>
                <a:off x="3886700" y="1413388"/>
                <a:ext cx="60955" cy="457200"/>
              </a:xfrm>
              <a:prstGeom prst="rect">
                <a:avLst/>
              </a:prstGeom>
              <a:solidFill>
                <a:srgbClr val="BBE0E3"/>
              </a:solidFill>
              <a:ln w="9525" cap="flat" cmpd="sng" algn="ctr">
                <a:noFill/>
                <a:prstDash val="solid"/>
              </a:ln>
              <a:effectLst>
                <a:outerShdw blurRad="40000" dist="23000" dir="5400000" rotWithShape="0">
                  <a:srgbClr val="000000">
                    <a:alpha val="35000"/>
                  </a:srgbClr>
                </a:outerShdw>
              </a:effectLst>
            </p:spPr>
            <p:txBody>
              <a:bodyPr anchor="ct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SimSun"/>
                  <a:cs typeface="Times New Roman"/>
                </a:endParaRPr>
              </a:p>
            </p:txBody>
          </p:sp>
          <p:cxnSp>
            <p:nvCxnSpPr>
              <p:cNvPr id="500" name="Straight Arrow Connector 499"/>
              <p:cNvCxnSpPr>
                <a:cxnSpLocks noChangeShapeType="1"/>
              </p:cNvCxnSpPr>
              <p:nvPr/>
            </p:nvCxnSpPr>
            <p:spPr bwMode="auto">
              <a:xfrm flipV="1">
                <a:off x="3919800" y="1440999"/>
                <a:ext cx="0" cy="365805"/>
              </a:xfrm>
              <a:prstGeom prst="straightConnector1">
                <a:avLst/>
              </a:prstGeom>
              <a:noFill/>
              <a:ln w="19050" algn="ctr">
                <a:solidFill>
                  <a:srgbClr val="00B050"/>
                </a:solidFill>
                <a:round/>
                <a:headEnd type="triangle"/>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1" name="Rectangle 500"/>
              <p:cNvSpPr/>
              <p:nvPr/>
            </p:nvSpPr>
            <p:spPr bwMode="auto">
              <a:xfrm>
                <a:off x="3959857" y="1408470"/>
                <a:ext cx="60955" cy="457200"/>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SimSun"/>
                  <a:cs typeface="Times New Roman"/>
                </a:endParaRPr>
              </a:p>
            </p:txBody>
          </p:sp>
          <p:sp>
            <p:nvSpPr>
              <p:cNvPr id="502" name="Rectangle 501"/>
              <p:cNvSpPr/>
              <p:nvPr/>
            </p:nvSpPr>
            <p:spPr bwMode="auto">
              <a:xfrm>
                <a:off x="4018793" y="1413388"/>
                <a:ext cx="60955" cy="457200"/>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SimSun"/>
                  <a:cs typeface="Times New Roman"/>
                </a:endParaRPr>
              </a:p>
            </p:txBody>
          </p:sp>
          <p:sp>
            <p:nvSpPr>
              <p:cNvPr id="503" name="Rectangle 502"/>
              <p:cNvSpPr/>
              <p:nvPr/>
            </p:nvSpPr>
            <p:spPr bwMode="auto">
              <a:xfrm>
                <a:off x="4079928" y="1413388"/>
                <a:ext cx="60955" cy="457200"/>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SimSun"/>
                  <a:cs typeface="Times New Roman"/>
                </a:endParaRPr>
              </a:p>
            </p:txBody>
          </p:sp>
          <p:sp>
            <p:nvSpPr>
              <p:cNvPr id="504" name="Rectangle 503"/>
              <p:cNvSpPr/>
              <p:nvPr/>
            </p:nvSpPr>
            <p:spPr bwMode="auto">
              <a:xfrm>
                <a:off x="4140883" y="1413388"/>
                <a:ext cx="60955" cy="457200"/>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SimSun"/>
                  <a:cs typeface="Times New Roman"/>
                </a:endParaRPr>
              </a:p>
            </p:txBody>
          </p:sp>
          <p:sp>
            <p:nvSpPr>
              <p:cNvPr id="505" name="Rectangle 504"/>
              <p:cNvSpPr/>
              <p:nvPr/>
            </p:nvSpPr>
            <p:spPr bwMode="auto">
              <a:xfrm>
                <a:off x="4201838" y="1408470"/>
                <a:ext cx="60955" cy="457200"/>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SimSun"/>
                  <a:cs typeface="Times New Roman"/>
                </a:endParaRPr>
              </a:p>
            </p:txBody>
          </p:sp>
          <p:sp>
            <p:nvSpPr>
              <p:cNvPr id="506" name="Rectangle 505"/>
              <p:cNvSpPr/>
              <p:nvPr/>
            </p:nvSpPr>
            <p:spPr bwMode="auto">
              <a:xfrm>
                <a:off x="4264657" y="1408470"/>
                <a:ext cx="60955" cy="457200"/>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SimSun"/>
                  <a:cs typeface="Times New Roman"/>
                </a:endParaRPr>
              </a:p>
            </p:txBody>
          </p:sp>
        </p:grpSp>
        <p:grpSp>
          <p:nvGrpSpPr>
            <p:cNvPr id="419" name="Group 418"/>
            <p:cNvGrpSpPr/>
            <p:nvPr/>
          </p:nvGrpSpPr>
          <p:grpSpPr>
            <a:xfrm>
              <a:off x="4343900" y="1408470"/>
              <a:ext cx="438912" cy="463785"/>
              <a:chOff x="4343900" y="1408470"/>
              <a:chExt cx="438912" cy="463785"/>
            </a:xfrm>
          </p:grpSpPr>
          <p:sp>
            <p:nvSpPr>
              <p:cNvPr id="491" name="Rectangle 490"/>
              <p:cNvSpPr/>
              <p:nvPr/>
            </p:nvSpPr>
            <p:spPr bwMode="auto">
              <a:xfrm>
                <a:off x="4343900" y="1413388"/>
                <a:ext cx="60955" cy="457200"/>
              </a:xfrm>
              <a:prstGeom prst="rect">
                <a:avLst/>
              </a:prstGeom>
              <a:solidFill>
                <a:srgbClr val="BBE0E3"/>
              </a:solidFill>
              <a:ln w="9525" cap="flat" cmpd="sng" algn="ctr">
                <a:noFill/>
                <a:prstDash val="solid"/>
              </a:ln>
              <a:effectLst>
                <a:outerShdw blurRad="40000" dist="23000" dir="5400000" rotWithShape="0">
                  <a:srgbClr val="000000">
                    <a:alpha val="35000"/>
                  </a:srgbClr>
                </a:outerShdw>
              </a:effectLst>
            </p:spPr>
            <p:txBody>
              <a:bodyPr anchor="ct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SimSun"/>
                  <a:cs typeface="Times New Roman"/>
                </a:endParaRPr>
              </a:p>
            </p:txBody>
          </p:sp>
          <p:cxnSp>
            <p:nvCxnSpPr>
              <p:cNvPr id="492" name="Straight Arrow Connector 491"/>
              <p:cNvCxnSpPr>
                <a:cxnSpLocks noChangeShapeType="1"/>
              </p:cNvCxnSpPr>
              <p:nvPr/>
            </p:nvCxnSpPr>
            <p:spPr bwMode="auto">
              <a:xfrm flipV="1">
                <a:off x="4377000" y="1440999"/>
                <a:ext cx="0" cy="365805"/>
              </a:xfrm>
              <a:prstGeom prst="straightConnector1">
                <a:avLst/>
              </a:prstGeom>
              <a:noFill/>
              <a:ln w="19050" algn="ctr">
                <a:solidFill>
                  <a:srgbClr val="00B050"/>
                </a:solidFill>
                <a:round/>
                <a:headEnd type="triangle"/>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3" name="Rectangle 492"/>
              <p:cNvSpPr/>
              <p:nvPr/>
            </p:nvSpPr>
            <p:spPr bwMode="auto">
              <a:xfrm>
                <a:off x="4417057" y="1408470"/>
                <a:ext cx="60955" cy="457200"/>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marL="0" marR="0">
                  <a:lnSpc>
                    <a:spcPct val="115000"/>
                  </a:lnSpc>
                  <a:spcBef>
                    <a:spcPts val="0"/>
                  </a:spcBef>
                  <a:spcAft>
                    <a:spcPts val="1000"/>
                  </a:spcAft>
                </a:pPr>
                <a:r>
                  <a:rPr lang="en-US" sz="1100" dirty="0">
                    <a:effectLst/>
                    <a:latin typeface="Calibri"/>
                    <a:ea typeface="Times New Roman"/>
                    <a:cs typeface="Times New Roman"/>
                  </a:rPr>
                  <a:t> </a:t>
                </a:r>
                <a:endParaRPr lang="en-US" sz="1100" dirty="0">
                  <a:effectLst/>
                  <a:latin typeface="Calibri"/>
                  <a:ea typeface="SimSun"/>
                  <a:cs typeface="Times New Roman"/>
                </a:endParaRPr>
              </a:p>
            </p:txBody>
          </p:sp>
          <p:sp>
            <p:nvSpPr>
              <p:cNvPr id="494" name="Rectangle 493"/>
              <p:cNvSpPr/>
              <p:nvPr/>
            </p:nvSpPr>
            <p:spPr bwMode="auto">
              <a:xfrm>
                <a:off x="4475993" y="1413388"/>
                <a:ext cx="60955" cy="457200"/>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SimSun"/>
                  <a:cs typeface="Times New Roman"/>
                </a:endParaRPr>
              </a:p>
            </p:txBody>
          </p:sp>
          <p:sp>
            <p:nvSpPr>
              <p:cNvPr id="495" name="Rectangle 494"/>
              <p:cNvSpPr/>
              <p:nvPr/>
            </p:nvSpPr>
            <p:spPr bwMode="auto">
              <a:xfrm>
                <a:off x="4537128" y="1413388"/>
                <a:ext cx="60955" cy="457200"/>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SimSun"/>
                  <a:cs typeface="Times New Roman"/>
                </a:endParaRPr>
              </a:p>
            </p:txBody>
          </p:sp>
          <p:sp>
            <p:nvSpPr>
              <p:cNvPr id="496" name="Rectangle 495"/>
              <p:cNvSpPr/>
              <p:nvPr/>
            </p:nvSpPr>
            <p:spPr bwMode="auto">
              <a:xfrm>
                <a:off x="4598083" y="1413388"/>
                <a:ext cx="60955" cy="457200"/>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SimSun"/>
                  <a:cs typeface="Times New Roman"/>
                </a:endParaRPr>
              </a:p>
            </p:txBody>
          </p:sp>
          <p:sp>
            <p:nvSpPr>
              <p:cNvPr id="497" name="Rectangle 496"/>
              <p:cNvSpPr/>
              <p:nvPr/>
            </p:nvSpPr>
            <p:spPr bwMode="auto">
              <a:xfrm>
                <a:off x="4659038" y="1415055"/>
                <a:ext cx="60955" cy="457200"/>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SimSun"/>
                  <a:cs typeface="Times New Roman"/>
                </a:endParaRPr>
              </a:p>
            </p:txBody>
          </p:sp>
          <p:sp>
            <p:nvSpPr>
              <p:cNvPr id="498" name="Rectangle 497"/>
              <p:cNvSpPr/>
              <p:nvPr/>
            </p:nvSpPr>
            <p:spPr bwMode="auto">
              <a:xfrm>
                <a:off x="4721857" y="1413388"/>
                <a:ext cx="60955" cy="457200"/>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SimSun"/>
                  <a:cs typeface="Times New Roman"/>
                </a:endParaRPr>
              </a:p>
            </p:txBody>
          </p:sp>
        </p:grpSp>
        <p:grpSp>
          <p:nvGrpSpPr>
            <p:cNvPr id="420" name="Group 419"/>
            <p:cNvGrpSpPr/>
            <p:nvPr/>
          </p:nvGrpSpPr>
          <p:grpSpPr>
            <a:xfrm>
              <a:off x="4801100" y="1408470"/>
              <a:ext cx="438912" cy="463785"/>
              <a:chOff x="4801100" y="1408470"/>
              <a:chExt cx="438912" cy="463785"/>
            </a:xfrm>
          </p:grpSpPr>
          <p:sp>
            <p:nvSpPr>
              <p:cNvPr id="483" name="Rectangle 482"/>
              <p:cNvSpPr/>
              <p:nvPr/>
            </p:nvSpPr>
            <p:spPr bwMode="auto">
              <a:xfrm>
                <a:off x="4801100" y="1413388"/>
                <a:ext cx="60955" cy="457200"/>
              </a:xfrm>
              <a:prstGeom prst="rect">
                <a:avLst/>
              </a:prstGeom>
              <a:solidFill>
                <a:srgbClr val="BBE0E3"/>
              </a:solidFill>
              <a:ln w="9525" cap="flat" cmpd="sng" algn="ctr">
                <a:noFill/>
                <a:prstDash val="solid"/>
              </a:ln>
              <a:effectLst>
                <a:outerShdw blurRad="40000" dist="23000" dir="5400000" rotWithShape="0">
                  <a:srgbClr val="000000">
                    <a:alpha val="35000"/>
                  </a:srgbClr>
                </a:outerShdw>
              </a:effectLst>
            </p:spPr>
            <p:txBody>
              <a:bodyPr anchor="ct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SimSun"/>
                  <a:cs typeface="Times New Roman"/>
                </a:endParaRPr>
              </a:p>
            </p:txBody>
          </p:sp>
          <p:cxnSp>
            <p:nvCxnSpPr>
              <p:cNvPr id="484" name="Straight Arrow Connector 483"/>
              <p:cNvCxnSpPr>
                <a:cxnSpLocks noChangeShapeType="1"/>
              </p:cNvCxnSpPr>
              <p:nvPr/>
            </p:nvCxnSpPr>
            <p:spPr bwMode="auto">
              <a:xfrm flipV="1">
                <a:off x="4834200" y="1440999"/>
                <a:ext cx="0" cy="365805"/>
              </a:xfrm>
              <a:prstGeom prst="straightConnector1">
                <a:avLst/>
              </a:prstGeom>
              <a:noFill/>
              <a:ln w="19050" algn="ctr">
                <a:solidFill>
                  <a:srgbClr val="00B050"/>
                </a:solidFill>
                <a:round/>
                <a:headEnd type="triangle"/>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5" name="Rectangle 484"/>
              <p:cNvSpPr/>
              <p:nvPr/>
            </p:nvSpPr>
            <p:spPr bwMode="auto">
              <a:xfrm>
                <a:off x="4874257" y="1408470"/>
                <a:ext cx="60955" cy="457200"/>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SimSun"/>
                  <a:cs typeface="Times New Roman"/>
                </a:endParaRPr>
              </a:p>
            </p:txBody>
          </p:sp>
          <p:sp>
            <p:nvSpPr>
              <p:cNvPr id="486" name="Rectangle 485"/>
              <p:cNvSpPr/>
              <p:nvPr/>
            </p:nvSpPr>
            <p:spPr bwMode="auto">
              <a:xfrm>
                <a:off x="4933193" y="1413388"/>
                <a:ext cx="60955" cy="457200"/>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SimSun"/>
                  <a:cs typeface="Times New Roman"/>
                </a:endParaRPr>
              </a:p>
            </p:txBody>
          </p:sp>
          <p:sp>
            <p:nvSpPr>
              <p:cNvPr id="487" name="Rectangle 486"/>
              <p:cNvSpPr/>
              <p:nvPr/>
            </p:nvSpPr>
            <p:spPr bwMode="auto">
              <a:xfrm>
                <a:off x="4994328" y="1413388"/>
                <a:ext cx="60955" cy="457200"/>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SimSun"/>
                  <a:cs typeface="Times New Roman"/>
                </a:endParaRPr>
              </a:p>
            </p:txBody>
          </p:sp>
          <p:sp>
            <p:nvSpPr>
              <p:cNvPr id="488" name="Rectangle 487"/>
              <p:cNvSpPr/>
              <p:nvPr/>
            </p:nvSpPr>
            <p:spPr bwMode="auto">
              <a:xfrm>
                <a:off x="5055283" y="1413388"/>
                <a:ext cx="60955" cy="457200"/>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SimSun"/>
                  <a:cs typeface="Times New Roman"/>
                </a:endParaRPr>
              </a:p>
            </p:txBody>
          </p:sp>
          <p:sp>
            <p:nvSpPr>
              <p:cNvPr id="489" name="Rectangle 488"/>
              <p:cNvSpPr/>
              <p:nvPr/>
            </p:nvSpPr>
            <p:spPr bwMode="auto">
              <a:xfrm>
                <a:off x="5116238" y="1415055"/>
                <a:ext cx="60955" cy="457200"/>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SimSun"/>
                  <a:cs typeface="Times New Roman"/>
                </a:endParaRPr>
              </a:p>
            </p:txBody>
          </p:sp>
          <p:sp>
            <p:nvSpPr>
              <p:cNvPr id="490" name="Rectangle 489"/>
              <p:cNvSpPr/>
              <p:nvPr/>
            </p:nvSpPr>
            <p:spPr bwMode="auto">
              <a:xfrm>
                <a:off x="5179057" y="1413388"/>
                <a:ext cx="60955" cy="457200"/>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SimSun"/>
                  <a:cs typeface="Times New Roman"/>
                </a:endParaRPr>
              </a:p>
            </p:txBody>
          </p:sp>
        </p:grpSp>
        <p:grpSp>
          <p:nvGrpSpPr>
            <p:cNvPr id="421" name="Group 420"/>
            <p:cNvGrpSpPr/>
            <p:nvPr/>
          </p:nvGrpSpPr>
          <p:grpSpPr>
            <a:xfrm>
              <a:off x="5258300" y="1408470"/>
              <a:ext cx="438912" cy="463785"/>
              <a:chOff x="5258300" y="1408470"/>
              <a:chExt cx="438912" cy="463785"/>
            </a:xfrm>
          </p:grpSpPr>
          <p:sp>
            <p:nvSpPr>
              <p:cNvPr id="475" name="Rectangle 474"/>
              <p:cNvSpPr/>
              <p:nvPr/>
            </p:nvSpPr>
            <p:spPr bwMode="auto">
              <a:xfrm>
                <a:off x="5258300" y="1413388"/>
                <a:ext cx="60955" cy="457200"/>
              </a:xfrm>
              <a:prstGeom prst="rect">
                <a:avLst/>
              </a:prstGeom>
              <a:solidFill>
                <a:srgbClr val="BBE0E3"/>
              </a:solidFill>
              <a:ln w="9525" cap="flat" cmpd="sng" algn="ctr">
                <a:noFill/>
                <a:prstDash val="solid"/>
              </a:ln>
              <a:effectLst>
                <a:outerShdw blurRad="40000" dist="23000" dir="5400000" rotWithShape="0">
                  <a:srgbClr val="000000">
                    <a:alpha val="35000"/>
                  </a:srgbClr>
                </a:outerShdw>
              </a:effectLst>
            </p:spPr>
            <p:txBody>
              <a:bodyPr anchor="ct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SimSun"/>
                  <a:cs typeface="Times New Roman"/>
                </a:endParaRPr>
              </a:p>
            </p:txBody>
          </p:sp>
          <p:cxnSp>
            <p:nvCxnSpPr>
              <p:cNvPr id="476" name="Straight Arrow Connector 475"/>
              <p:cNvCxnSpPr>
                <a:cxnSpLocks noChangeShapeType="1"/>
              </p:cNvCxnSpPr>
              <p:nvPr/>
            </p:nvCxnSpPr>
            <p:spPr bwMode="auto">
              <a:xfrm flipV="1">
                <a:off x="5291400" y="1440999"/>
                <a:ext cx="0" cy="365805"/>
              </a:xfrm>
              <a:prstGeom prst="straightConnector1">
                <a:avLst/>
              </a:prstGeom>
              <a:noFill/>
              <a:ln w="19050" algn="ctr">
                <a:solidFill>
                  <a:srgbClr val="00B050"/>
                </a:solidFill>
                <a:round/>
                <a:headEnd type="triangle"/>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7" name="Rectangle 476"/>
              <p:cNvSpPr/>
              <p:nvPr/>
            </p:nvSpPr>
            <p:spPr bwMode="auto">
              <a:xfrm>
                <a:off x="5331457" y="1408470"/>
                <a:ext cx="60955" cy="457200"/>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SimSun"/>
                  <a:cs typeface="Times New Roman"/>
                </a:endParaRPr>
              </a:p>
            </p:txBody>
          </p:sp>
          <p:sp>
            <p:nvSpPr>
              <p:cNvPr id="478" name="Rectangle 477"/>
              <p:cNvSpPr/>
              <p:nvPr/>
            </p:nvSpPr>
            <p:spPr bwMode="auto">
              <a:xfrm>
                <a:off x="5390393" y="1413388"/>
                <a:ext cx="60955" cy="457200"/>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SimSun"/>
                  <a:cs typeface="Times New Roman"/>
                </a:endParaRPr>
              </a:p>
            </p:txBody>
          </p:sp>
          <p:sp>
            <p:nvSpPr>
              <p:cNvPr id="479" name="Rectangle 478"/>
              <p:cNvSpPr/>
              <p:nvPr/>
            </p:nvSpPr>
            <p:spPr bwMode="auto">
              <a:xfrm>
                <a:off x="5451528" y="1413388"/>
                <a:ext cx="60955" cy="457200"/>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SimSun"/>
                  <a:cs typeface="Times New Roman"/>
                </a:endParaRPr>
              </a:p>
            </p:txBody>
          </p:sp>
          <p:sp>
            <p:nvSpPr>
              <p:cNvPr id="480" name="Rectangle 479"/>
              <p:cNvSpPr/>
              <p:nvPr/>
            </p:nvSpPr>
            <p:spPr bwMode="auto">
              <a:xfrm>
                <a:off x="5512483" y="1413388"/>
                <a:ext cx="60955" cy="457200"/>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SimSun"/>
                  <a:cs typeface="Times New Roman"/>
                </a:endParaRPr>
              </a:p>
            </p:txBody>
          </p:sp>
          <p:sp>
            <p:nvSpPr>
              <p:cNvPr id="481" name="Rectangle 480"/>
              <p:cNvSpPr/>
              <p:nvPr/>
            </p:nvSpPr>
            <p:spPr bwMode="auto">
              <a:xfrm>
                <a:off x="5573438" y="1415055"/>
                <a:ext cx="60955" cy="457200"/>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marL="0" marR="0">
                  <a:lnSpc>
                    <a:spcPct val="115000"/>
                  </a:lnSpc>
                  <a:spcBef>
                    <a:spcPts val="0"/>
                  </a:spcBef>
                  <a:spcAft>
                    <a:spcPts val="1000"/>
                  </a:spcAft>
                </a:pPr>
                <a:r>
                  <a:rPr lang="en-US" sz="1100" dirty="0">
                    <a:effectLst/>
                    <a:latin typeface="Calibri"/>
                    <a:ea typeface="Times New Roman"/>
                    <a:cs typeface="Times New Roman"/>
                  </a:rPr>
                  <a:t> </a:t>
                </a:r>
                <a:endParaRPr lang="en-US" sz="1100" dirty="0">
                  <a:effectLst/>
                  <a:latin typeface="Calibri"/>
                  <a:ea typeface="SimSun"/>
                  <a:cs typeface="Times New Roman"/>
                </a:endParaRPr>
              </a:p>
            </p:txBody>
          </p:sp>
          <p:sp>
            <p:nvSpPr>
              <p:cNvPr id="482" name="Rectangle 481"/>
              <p:cNvSpPr/>
              <p:nvPr/>
            </p:nvSpPr>
            <p:spPr bwMode="auto">
              <a:xfrm>
                <a:off x="5636257" y="1413388"/>
                <a:ext cx="60955" cy="457200"/>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SimSun"/>
                  <a:cs typeface="Times New Roman"/>
                </a:endParaRPr>
              </a:p>
            </p:txBody>
          </p:sp>
        </p:grpSp>
        <p:grpSp>
          <p:nvGrpSpPr>
            <p:cNvPr id="422" name="Group 421"/>
            <p:cNvGrpSpPr/>
            <p:nvPr/>
          </p:nvGrpSpPr>
          <p:grpSpPr>
            <a:xfrm>
              <a:off x="6177327" y="1406846"/>
              <a:ext cx="438912" cy="473578"/>
              <a:chOff x="6177327" y="1406846"/>
              <a:chExt cx="438912" cy="473578"/>
            </a:xfrm>
          </p:grpSpPr>
          <p:sp>
            <p:nvSpPr>
              <p:cNvPr id="467" name="Rectangle 466"/>
              <p:cNvSpPr/>
              <p:nvPr/>
            </p:nvSpPr>
            <p:spPr bwMode="auto">
              <a:xfrm>
                <a:off x="6177327" y="1406846"/>
                <a:ext cx="60955" cy="457200"/>
              </a:xfrm>
              <a:prstGeom prst="rect">
                <a:avLst/>
              </a:prstGeom>
              <a:solidFill>
                <a:srgbClr val="BBE0E3"/>
              </a:solidFill>
              <a:ln w="9525" cap="flat" cmpd="sng" algn="ctr">
                <a:noFill/>
                <a:prstDash val="solid"/>
              </a:ln>
              <a:effectLst>
                <a:outerShdw blurRad="40000" dist="23000" dir="5400000" rotWithShape="0">
                  <a:srgbClr val="000000">
                    <a:alpha val="35000"/>
                  </a:srgbClr>
                </a:outerShdw>
              </a:effectLst>
            </p:spPr>
            <p:txBody>
              <a:bodyPr anchor="ct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SimSun"/>
                  <a:cs typeface="Times New Roman"/>
                </a:endParaRPr>
              </a:p>
            </p:txBody>
          </p:sp>
          <p:cxnSp>
            <p:nvCxnSpPr>
              <p:cNvPr id="468" name="Straight Arrow Connector 467"/>
              <p:cNvCxnSpPr>
                <a:cxnSpLocks noChangeShapeType="1"/>
              </p:cNvCxnSpPr>
              <p:nvPr/>
            </p:nvCxnSpPr>
            <p:spPr bwMode="auto">
              <a:xfrm flipV="1">
                <a:off x="6210426" y="1449861"/>
                <a:ext cx="0" cy="365805"/>
              </a:xfrm>
              <a:prstGeom prst="straightConnector1">
                <a:avLst/>
              </a:prstGeom>
              <a:noFill/>
              <a:ln w="19050" algn="ctr">
                <a:solidFill>
                  <a:srgbClr val="00B050"/>
                </a:solidFill>
                <a:round/>
                <a:headEnd type="triangle"/>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9" name="Rectangle 468"/>
              <p:cNvSpPr/>
              <p:nvPr/>
            </p:nvSpPr>
            <p:spPr bwMode="auto">
              <a:xfrm>
                <a:off x="6254170" y="1423224"/>
                <a:ext cx="57269" cy="45041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SimSun"/>
                  <a:cs typeface="Times New Roman"/>
                </a:endParaRPr>
              </a:p>
            </p:txBody>
          </p:sp>
          <p:sp>
            <p:nvSpPr>
              <p:cNvPr id="470" name="Rectangle 469"/>
              <p:cNvSpPr/>
              <p:nvPr/>
            </p:nvSpPr>
            <p:spPr bwMode="auto">
              <a:xfrm>
                <a:off x="6309420" y="1422250"/>
                <a:ext cx="60955" cy="457200"/>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SimSun"/>
                  <a:cs typeface="Times New Roman"/>
                </a:endParaRPr>
              </a:p>
            </p:txBody>
          </p:sp>
          <p:sp>
            <p:nvSpPr>
              <p:cNvPr id="471" name="Rectangle 470"/>
              <p:cNvSpPr/>
              <p:nvPr/>
            </p:nvSpPr>
            <p:spPr bwMode="auto">
              <a:xfrm>
                <a:off x="6370555" y="1422250"/>
                <a:ext cx="60955" cy="457200"/>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SimSun"/>
                  <a:cs typeface="Times New Roman"/>
                </a:endParaRPr>
              </a:p>
            </p:txBody>
          </p:sp>
          <p:sp>
            <p:nvSpPr>
              <p:cNvPr id="472" name="Rectangle 471"/>
              <p:cNvSpPr/>
              <p:nvPr/>
            </p:nvSpPr>
            <p:spPr bwMode="auto">
              <a:xfrm>
                <a:off x="6431510" y="1422250"/>
                <a:ext cx="60955" cy="457200"/>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SimSun"/>
                  <a:cs typeface="Times New Roman"/>
                </a:endParaRPr>
              </a:p>
            </p:txBody>
          </p:sp>
          <p:sp>
            <p:nvSpPr>
              <p:cNvPr id="473" name="Rectangle 472"/>
              <p:cNvSpPr/>
              <p:nvPr/>
            </p:nvSpPr>
            <p:spPr bwMode="auto">
              <a:xfrm>
                <a:off x="6492465" y="1423224"/>
                <a:ext cx="60955" cy="457200"/>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SimSun"/>
                  <a:cs typeface="Times New Roman"/>
                </a:endParaRPr>
              </a:p>
            </p:txBody>
          </p:sp>
          <p:sp>
            <p:nvSpPr>
              <p:cNvPr id="474" name="Rectangle 473"/>
              <p:cNvSpPr/>
              <p:nvPr/>
            </p:nvSpPr>
            <p:spPr bwMode="auto">
              <a:xfrm>
                <a:off x="6555284" y="1422250"/>
                <a:ext cx="60955" cy="457200"/>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SimSun"/>
                  <a:cs typeface="Times New Roman"/>
                </a:endParaRPr>
              </a:p>
            </p:txBody>
          </p:sp>
        </p:grpSp>
        <p:cxnSp>
          <p:nvCxnSpPr>
            <p:cNvPr id="423" name="Straight Arrow Connector 422"/>
            <p:cNvCxnSpPr>
              <a:cxnSpLocks noChangeShapeType="1"/>
            </p:cNvCxnSpPr>
            <p:nvPr/>
          </p:nvCxnSpPr>
          <p:spPr bwMode="auto">
            <a:xfrm flipH="1" flipV="1">
              <a:off x="5299386" y="1572074"/>
              <a:ext cx="243574" cy="235"/>
            </a:xfrm>
            <a:prstGeom prst="straightConnector1">
              <a:avLst/>
            </a:prstGeom>
            <a:noFill/>
            <a:ln w="9525" algn="ctr">
              <a:solidFill>
                <a:srgbClr val="C0000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4" name="Straight Arrow Connector 423"/>
            <p:cNvCxnSpPr>
              <a:cxnSpLocks noChangeShapeType="1"/>
            </p:cNvCxnSpPr>
            <p:nvPr/>
          </p:nvCxnSpPr>
          <p:spPr bwMode="auto">
            <a:xfrm>
              <a:off x="5064516" y="1570088"/>
              <a:ext cx="215899" cy="1"/>
            </a:xfrm>
            <a:prstGeom prst="straightConnector1">
              <a:avLst/>
            </a:prstGeom>
            <a:noFill/>
            <a:ln w="9525" algn="ctr">
              <a:solidFill>
                <a:srgbClr val="C0000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5" name="Straight Arrow Connector 424"/>
            <p:cNvCxnSpPr>
              <a:cxnSpLocks noChangeShapeType="1"/>
            </p:cNvCxnSpPr>
            <p:nvPr/>
          </p:nvCxnSpPr>
          <p:spPr bwMode="auto">
            <a:xfrm flipH="1">
              <a:off x="2593621" y="1486370"/>
              <a:ext cx="286343" cy="0"/>
            </a:xfrm>
            <a:prstGeom prst="straightConnector1">
              <a:avLst/>
            </a:prstGeom>
            <a:noFill/>
            <a:ln w="12700" algn="ctr">
              <a:solidFill>
                <a:srgbClr val="7030A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6" name="Straight Arrow Connector 425"/>
            <p:cNvCxnSpPr>
              <a:cxnSpLocks noChangeShapeType="1"/>
            </p:cNvCxnSpPr>
            <p:nvPr/>
          </p:nvCxnSpPr>
          <p:spPr bwMode="auto">
            <a:xfrm>
              <a:off x="2239383" y="1486370"/>
              <a:ext cx="291419" cy="0"/>
            </a:xfrm>
            <a:prstGeom prst="straightConnector1">
              <a:avLst/>
            </a:prstGeom>
            <a:noFill/>
            <a:ln w="12700" algn="ctr">
              <a:solidFill>
                <a:srgbClr val="7030A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7" name="Content Placeholder 6"/>
            <p:cNvSpPr txBox="1">
              <a:spLocks/>
            </p:cNvSpPr>
            <p:nvPr/>
          </p:nvSpPr>
          <p:spPr bwMode="auto">
            <a:xfrm>
              <a:off x="1992295" y="1088674"/>
              <a:ext cx="1618478" cy="32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lgn="ctr" fontAlgn="base">
                <a:spcBef>
                  <a:spcPts val="190"/>
                </a:spcBef>
                <a:spcAft>
                  <a:spcPts val="0"/>
                </a:spcAft>
              </a:pPr>
              <a:r>
                <a:rPr lang="en-US" sz="700" dirty="0">
                  <a:solidFill>
                    <a:srgbClr val="7030A0"/>
                  </a:solidFill>
                  <a:effectLst/>
                  <a:latin typeface="Arial" panose="020B0604020202020204" pitchFamily="34" charset="0"/>
                  <a:ea typeface="MS PGothic"/>
                  <a:cs typeface="Arial" panose="020B0604020202020204" pitchFamily="34" charset="0"/>
                </a:rPr>
                <a:t>2ns,  476.3 </a:t>
              </a:r>
              <a:r>
                <a:rPr lang="en-US" sz="700" dirty="0" smtClean="0">
                  <a:solidFill>
                    <a:srgbClr val="7030A0"/>
                  </a:solidFill>
                  <a:effectLst/>
                  <a:latin typeface="Arial" panose="020B0604020202020204" pitchFamily="34" charset="0"/>
                  <a:ea typeface="MS PGothic"/>
                  <a:cs typeface="Arial" panose="020B0604020202020204" pitchFamily="34" charset="0"/>
                </a:rPr>
                <a:t>MHz(ring freq.)</a:t>
              </a:r>
              <a:endParaRPr lang="en-US" sz="700" dirty="0">
                <a:effectLst/>
                <a:latin typeface="Arial" panose="020B0604020202020204" pitchFamily="34" charset="0"/>
                <a:ea typeface="SimSun"/>
                <a:cs typeface="Arial" panose="020B0604020202020204" pitchFamily="34" charset="0"/>
              </a:endParaRPr>
            </a:p>
          </p:txBody>
        </p:sp>
        <p:grpSp>
          <p:nvGrpSpPr>
            <p:cNvPr id="428" name="Group 427"/>
            <p:cNvGrpSpPr/>
            <p:nvPr/>
          </p:nvGrpSpPr>
          <p:grpSpPr>
            <a:xfrm>
              <a:off x="475988" y="1416436"/>
              <a:ext cx="438912" cy="463014"/>
              <a:chOff x="475988" y="1416436"/>
              <a:chExt cx="438912" cy="463014"/>
            </a:xfrm>
          </p:grpSpPr>
          <p:sp>
            <p:nvSpPr>
              <p:cNvPr id="459" name="Rectangle 458"/>
              <p:cNvSpPr/>
              <p:nvPr/>
            </p:nvSpPr>
            <p:spPr bwMode="auto">
              <a:xfrm>
                <a:off x="475988" y="1416436"/>
                <a:ext cx="60955" cy="457200"/>
              </a:xfrm>
              <a:prstGeom prst="rect">
                <a:avLst/>
              </a:prstGeom>
              <a:solidFill>
                <a:srgbClr val="333399">
                  <a:lumMod val="40000"/>
                  <a:lumOff val="60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SimSun"/>
                  <a:cs typeface="Times New Roman"/>
                </a:endParaRPr>
              </a:p>
            </p:txBody>
          </p:sp>
          <p:cxnSp>
            <p:nvCxnSpPr>
              <p:cNvPr id="460" name="Straight Arrow Connector 459"/>
              <p:cNvCxnSpPr>
                <a:cxnSpLocks noChangeShapeType="1"/>
              </p:cNvCxnSpPr>
              <p:nvPr/>
            </p:nvCxnSpPr>
            <p:spPr bwMode="auto">
              <a:xfrm flipV="1">
                <a:off x="509088" y="1444047"/>
                <a:ext cx="0" cy="365805"/>
              </a:xfrm>
              <a:prstGeom prst="straightConnector1">
                <a:avLst/>
              </a:prstGeom>
              <a:noFill/>
              <a:ln w="19050" algn="ctr">
                <a:solidFill>
                  <a:srgbClr val="9900CC"/>
                </a:solidFill>
                <a:round/>
                <a:headEnd type="none"/>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1" name="Rectangle 460"/>
              <p:cNvSpPr/>
              <p:nvPr/>
            </p:nvSpPr>
            <p:spPr bwMode="auto">
              <a:xfrm>
                <a:off x="549145" y="1422250"/>
                <a:ext cx="60955" cy="457200"/>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SimSun"/>
                  <a:cs typeface="Times New Roman"/>
                </a:endParaRPr>
              </a:p>
            </p:txBody>
          </p:sp>
          <p:sp>
            <p:nvSpPr>
              <p:cNvPr id="462" name="Rectangle 461"/>
              <p:cNvSpPr/>
              <p:nvPr/>
            </p:nvSpPr>
            <p:spPr bwMode="auto">
              <a:xfrm>
                <a:off x="608081" y="1422250"/>
                <a:ext cx="60955" cy="451386"/>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SimSun"/>
                  <a:cs typeface="Times New Roman"/>
                </a:endParaRPr>
              </a:p>
            </p:txBody>
          </p:sp>
          <p:sp>
            <p:nvSpPr>
              <p:cNvPr id="463" name="Rectangle 462"/>
              <p:cNvSpPr/>
              <p:nvPr/>
            </p:nvSpPr>
            <p:spPr bwMode="auto">
              <a:xfrm>
                <a:off x="669216" y="1422250"/>
                <a:ext cx="60955" cy="457200"/>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SimSun"/>
                  <a:cs typeface="Times New Roman"/>
                </a:endParaRPr>
              </a:p>
            </p:txBody>
          </p:sp>
          <p:sp>
            <p:nvSpPr>
              <p:cNvPr id="464" name="Rectangle 463"/>
              <p:cNvSpPr/>
              <p:nvPr/>
            </p:nvSpPr>
            <p:spPr bwMode="auto">
              <a:xfrm>
                <a:off x="730171" y="1422250"/>
                <a:ext cx="60955" cy="457200"/>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SimSun"/>
                  <a:cs typeface="Times New Roman"/>
                </a:endParaRPr>
              </a:p>
            </p:txBody>
          </p:sp>
          <p:sp>
            <p:nvSpPr>
              <p:cNvPr id="465" name="Rectangle 464"/>
              <p:cNvSpPr/>
              <p:nvPr/>
            </p:nvSpPr>
            <p:spPr bwMode="auto">
              <a:xfrm>
                <a:off x="789165" y="1422250"/>
                <a:ext cx="60955" cy="45632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SimSun"/>
                  <a:cs typeface="Times New Roman"/>
                </a:endParaRPr>
              </a:p>
            </p:txBody>
          </p:sp>
          <p:sp>
            <p:nvSpPr>
              <p:cNvPr id="466" name="Rectangle 465"/>
              <p:cNvSpPr/>
              <p:nvPr/>
            </p:nvSpPr>
            <p:spPr bwMode="auto">
              <a:xfrm>
                <a:off x="853945" y="1422250"/>
                <a:ext cx="60955" cy="454434"/>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SimSun"/>
                  <a:cs typeface="Times New Roman"/>
                </a:endParaRPr>
              </a:p>
            </p:txBody>
          </p:sp>
        </p:grpSp>
        <p:grpSp>
          <p:nvGrpSpPr>
            <p:cNvPr id="429" name="Group 428"/>
            <p:cNvGrpSpPr/>
            <p:nvPr/>
          </p:nvGrpSpPr>
          <p:grpSpPr>
            <a:xfrm>
              <a:off x="933188" y="1416436"/>
              <a:ext cx="438912" cy="463014"/>
              <a:chOff x="933188" y="1416436"/>
              <a:chExt cx="438912" cy="463014"/>
            </a:xfrm>
          </p:grpSpPr>
          <p:sp>
            <p:nvSpPr>
              <p:cNvPr id="451" name="Rectangle 450"/>
              <p:cNvSpPr/>
              <p:nvPr/>
            </p:nvSpPr>
            <p:spPr bwMode="auto">
              <a:xfrm>
                <a:off x="933188" y="1416436"/>
                <a:ext cx="60955" cy="457200"/>
              </a:xfrm>
              <a:prstGeom prst="rect">
                <a:avLst/>
              </a:prstGeom>
              <a:solidFill>
                <a:srgbClr val="333399">
                  <a:lumMod val="40000"/>
                  <a:lumOff val="60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SimSun"/>
                  <a:cs typeface="Times New Roman"/>
                </a:endParaRPr>
              </a:p>
            </p:txBody>
          </p:sp>
          <p:cxnSp>
            <p:nvCxnSpPr>
              <p:cNvPr id="452" name="Straight Arrow Connector 451"/>
              <p:cNvCxnSpPr>
                <a:cxnSpLocks noChangeShapeType="1"/>
              </p:cNvCxnSpPr>
              <p:nvPr/>
            </p:nvCxnSpPr>
            <p:spPr bwMode="auto">
              <a:xfrm flipV="1">
                <a:off x="966288" y="1444047"/>
                <a:ext cx="0" cy="365805"/>
              </a:xfrm>
              <a:prstGeom prst="straightConnector1">
                <a:avLst/>
              </a:prstGeom>
              <a:noFill/>
              <a:ln w="19050" algn="ctr">
                <a:solidFill>
                  <a:srgbClr val="9900CC"/>
                </a:solidFill>
                <a:round/>
                <a:headEnd type="none"/>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3" name="Rectangle 452"/>
              <p:cNvSpPr/>
              <p:nvPr/>
            </p:nvSpPr>
            <p:spPr bwMode="auto">
              <a:xfrm>
                <a:off x="1006345" y="1422250"/>
                <a:ext cx="60955" cy="457200"/>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SimSun"/>
                  <a:cs typeface="Times New Roman"/>
                </a:endParaRPr>
              </a:p>
            </p:txBody>
          </p:sp>
          <p:sp>
            <p:nvSpPr>
              <p:cNvPr id="454" name="Rectangle 453"/>
              <p:cNvSpPr/>
              <p:nvPr/>
            </p:nvSpPr>
            <p:spPr bwMode="auto">
              <a:xfrm>
                <a:off x="1065281" y="1422250"/>
                <a:ext cx="60955" cy="451386"/>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SimSun"/>
                  <a:cs typeface="Times New Roman"/>
                </a:endParaRPr>
              </a:p>
            </p:txBody>
          </p:sp>
          <p:sp>
            <p:nvSpPr>
              <p:cNvPr id="455" name="Rectangle 454"/>
              <p:cNvSpPr/>
              <p:nvPr/>
            </p:nvSpPr>
            <p:spPr bwMode="auto">
              <a:xfrm>
                <a:off x="1126416" y="1422250"/>
                <a:ext cx="60955" cy="457200"/>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SimSun"/>
                  <a:cs typeface="Times New Roman"/>
                </a:endParaRPr>
              </a:p>
            </p:txBody>
          </p:sp>
          <p:sp>
            <p:nvSpPr>
              <p:cNvPr id="456" name="Rectangle 455"/>
              <p:cNvSpPr/>
              <p:nvPr/>
            </p:nvSpPr>
            <p:spPr bwMode="auto">
              <a:xfrm>
                <a:off x="1187371" y="1422250"/>
                <a:ext cx="60955" cy="457200"/>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SimSun"/>
                  <a:cs typeface="Times New Roman"/>
                </a:endParaRPr>
              </a:p>
            </p:txBody>
          </p:sp>
          <p:sp>
            <p:nvSpPr>
              <p:cNvPr id="457" name="Rectangle 456"/>
              <p:cNvSpPr/>
              <p:nvPr/>
            </p:nvSpPr>
            <p:spPr bwMode="auto">
              <a:xfrm>
                <a:off x="1246365" y="1422250"/>
                <a:ext cx="60955" cy="45632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SimSun"/>
                  <a:cs typeface="Times New Roman"/>
                </a:endParaRPr>
              </a:p>
            </p:txBody>
          </p:sp>
          <p:sp>
            <p:nvSpPr>
              <p:cNvPr id="458" name="Rectangle 457"/>
              <p:cNvSpPr/>
              <p:nvPr/>
            </p:nvSpPr>
            <p:spPr bwMode="auto">
              <a:xfrm>
                <a:off x="1311145" y="1422250"/>
                <a:ext cx="60955" cy="454434"/>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SimSun"/>
                  <a:cs typeface="Times New Roman"/>
                </a:endParaRPr>
              </a:p>
            </p:txBody>
          </p:sp>
        </p:grpSp>
        <p:grpSp>
          <p:nvGrpSpPr>
            <p:cNvPr id="430" name="Group 429"/>
            <p:cNvGrpSpPr/>
            <p:nvPr/>
          </p:nvGrpSpPr>
          <p:grpSpPr>
            <a:xfrm>
              <a:off x="1390388" y="1416436"/>
              <a:ext cx="438912" cy="463014"/>
              <a:chOff x="1390388" y="1416436"/>
              <a:chExt cx="438912" cy="463014"/>
            </a:xfrm>
          </p:grpSpPr>
          <p:sp>
            <p:nvSpPr>
              <p:cNvPr id="443" name="Rectangle 442"/>
              <p:cNvSpPr/>
              <p:nvPr/>
            </p:nvSpPr>
            <p:spPr bwMode="auto">
              <a:xfrm>
                <a:off x="1390388" y="1416436"/>
                <a:ext cx="60955" cy="457200"/>
              </a:xfrm>
              <a:prstGeom prst="rect">
                <a:avLst/>
              </a:prstGeom>
              <a:solidFill>
                <a:srgbClr val="333399">
                  <a:lumMod val="40000"/>
                  <a:lumOff val="60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SimSun"/>
                  <a:cs typeface="Times New Roman"/>
                </a:endParaRPr>
              </a:p>
            </p:txBody>
          </p:sp>
          <p:cxnSp>
            <p:nvCxnSpPr>
              <p:cNvPr id="444" name="Straight Arrow Connector 443"/>
              <p:cNvCxnSpPr>
                <a:cxnSpLocks noChangeShapeType="1"/>
              </p:cNvCxnSpPr>
              <p:nvPr/>
            </p:nvCxnSpPr>
            <p:spPr bwMode="auto">
              <a:xfrm flipV="1">
                <a:off x="1423488" y="1444047"/>
                <a:ext cx="0" cy="365805"/>
              </a:xfrm>
              <a:prstGeom prst="straightConnector1">
                <a:avLst/>
              </a:prstGeom>
              <a:noFill/>
              <a:ln w="19050" algn="ctr">
                <a:solidFill>
                  <a:srgbClr val="9900CC"/>
                </a:solidFill>
                <a:round/>
                <a:headEnd type="none"/>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5" name="Rectangle 444"/>
              <p:cNvSpPr/>
              <p:nvPr/>
            </p:nvSpPr>
            <p:spPr bwMode="auto">
              <a:xfrm>
                <a:off x="1463545" y="1422250"/>
                <a:ext cx="60955" cy="457200"/>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SimSun"/>
                  <a:cs typeface="Times New Roman"/>
                </a:endParaRPr>
              </a:p>
            </p:txBody>
          </p:sp>
          <p:sp>
            <p:nvSpPr>
              <p:cNvPr id="446" name="Rectangle 445"/>
              <p:cNvSpPr/>
              <p:nvPr/>
            </p:nvSpPr>
            <p:spPr bwMode="auto">
              <a:xfrm>
                <a:off x="1522481" y="1422250"/>
                <a:ext cx="60955" cy="451386"/>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SimSun"/>
                  <a:cs typeface="Times New Roman"/>
                </a:endParaRPr>
              </a:p>
            </p:txBody>
          </p:sp>
          <p:sp>
            <p:nvSpPr>
              <p:cNvPr id="447" name="Rectangle 446"/>
              <p:cNvSpPr/>
              <p:nvPr/>
            </p:nvSpPr>
            <p:spPr bwMode="auto">
              <a:xfrm>
                <a:off x="1583616" y="1422250"/>
                <a:ext cx="60955" cy="457200"/>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SimSun"/>
                  <a:cs typeface="Times New Roman"/>
                </a:endParaRPr>
              </a:p>
            </p:txBody>
          </p:sp>
          <p:sp>
            <p:nvSpPr>
              <p:cNvPr id="448" name="Rectangle 447"/>
              <p:cNvSpPr/>
              <p:nvPr/>
            </p:nvSpPr>
            <p:spPr bwMode="auto">
              <a:xfrm>
                <a:off x="1644571" y="1422250"/>
                <a:ext cx="60955" cy="457200"/>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SimSun"/>
                  <a:cs typeface="Times New Roman"/>
                </a:endParaRPr>
              </a:p>
            </p:txBody>
          </p:sp>
          <p:sp>
            <p:nvSpPr>
              <p:cNvPr id="449" name="Rectangle 448"/>
              <p:cNvSpPr/>
              <p:nvPr/>
            </p:nvSpPr>
            <p:spPr bwMode="auto">
              <a:xfrm>
                <a:off x="1703565" y="1422250"/>
                <a:ext cx="60955" cy="45632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SimSun"/>
                  <a:cs typeface="Times New Roman"/>
                </a:endParaRPr>
              </a:p>
            </p:txBody>
          </p:sp>
          <p:sp>
            <p:nvSpPr>
              <p:cNvPr id="450" name="Rectangle 449"/>
              <p:cNvSpPr/>
              <p:nvPr/>
            </p:nvSpPr>
            <p:spPr bwMode="auto">
              <a:xfrm>
                <a:off x="1768345" y="1422250"/>
                <a:ext cx="60955" cy="454434"/>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SimSun"/>
                  <a:cs typeface="Times New Roman"/>
                </a:endParaRPr>
              </a:p>
            </p:txBody>
          </p:sp>
        </p:grpSp>
        <p:grpSp>
          <p:nvGrpSpPr>
            <p:cNvPr id="431" name="Group 430"/>
            <p:cNvGrpSpPr/>
            <p:nvPr/>
          </p:nvGrpSpPr>
          <p:grpSpPr>
            <a:xfrm>
              <a:off x="2152388" y="1416436"/>
              <a:ext cx="438912" cy="463014"/>
              <a:chOff x="2152388" y="1416436"/>
              <a:chExt cx="438912" cy="463014"/>
            </a:xfrm>
          </p:grpSpPr>
          <p:sp>
            <p:nvSpPr>
              <p:cNvPr id="435" name="Rectangle 434"/>
              <p:cNvSpPr/>
              <p:nvPr/>
            </p:nvSpPr>
            <p:spPr bwMode="auto">
              <a:xfrm>
                <a:off x="2152388" y="1416436"/>
                <a:ext cx="60955" cy="457200"/>
              </a:xfrm>
              <a:prstGeom prst="rect">
                <a:avLst/>
              </a:prstGeom>
              <a:solidFill>
                <a:srgbClr val="333399">
                  <a:lumMod val="40000"/>
                  <a:lumOff val="60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SimSun"/>
                  <a:cs typeface="Times New Roman"/>
                </a:endParaRPr>
              </a:p>
            </p:txBody>
          </p:sp>
          <p:cxnSp>
            <p:nvCxnSpPr>
              <p:cNvPr id="436" name="Straight Arrow Connector 435"/>
              <p:cNvCxnSpPr>
                <a:cxnSpLocks noChangeShapeType="1"/>
              </p:cNvCxnSpPr>
              <p:nvPr/>
            </p:nvCxnSpPr>
            <p:spPr bwMode="auto">
              <a:xfrm flipV="1">
                <a:off x="2185488" y="1444047"/>
                <a:ext cx="0" cy="365805"/>
              </a:xfrm>
              <a:prstGeom prst="straightConnector1">
                <a:avLst/>
              </a:prstGeom>
              <a:noFill/>
              <a:ln w="19050" algn="ctr">
                <a:solidFill>
                  <a:srgbClr val="9900CC"/>
                </a:solidFill>
                <a:round/>
                <a:headEnd type="none"/>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7" name="Rectangle 436"/>
              <p:cNvSpPr/>
              <p:nvPr/>
            </p:nvSpPr>
            <p:spPr bwMode="auto">
              <a:xfrm>
                <a:off x="2225545" y="1422250"/>
                <a:ext cx="60955" cy="457200"/>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SimSun"/>
                  <a:cs typeface="Times New Roman"/>
                </a:endParaRPr>
              </a:p>
            </p:txBody>
          </p:sp>
          <p:sp>
            <p:nvSpPr>
              <p:cNvPr id="438" name="Rectangle 437"/>
              <p:cNvSpPr/>
              <p:nvPr/>
            </p:nvSpPr>
            <p:spPr bwMode="auto">
              <a:xfrm>
                <a:off x="2284481" y="1422250"/>
                <a:ext cx="60955" cy="451386"/>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SimSun"/>
                  <a:cs typeface="Times New Roman"/>
                </a:endParaRPr>
              </a:p>
            </p:txBody>
          </p:sp>
          <p:sp>
            <p:nvSpPr>
              <p:cNvPr id="439" name="Rectangle 438"/>
              <p:cNvSpPr/>
              <p:nvPr/>
            </p:nvSpPr>
            <p:spPr bwMode="auto">
              <a:xfrm>
                <a:off x="2345616" y="1422250"/>
                <a:ext cx="60955" cy="457200"/>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SimSun"/>
                  <a:cs typeface="Times New Roman"/>
                </a:endParaRPr>
              </a:p>
            </p:txBody>
          </p:sp>
          <p:sp>
            <p:nvSpPr>
              <p:cNvPr id="440" name="Rectangle 439"/>
              <p:cNvSpPr/>
              <p:nvPr/>
            </p:nvSpPr>
            <p:spPr bwMode="auto">
              <a:xfrm>
                <a:off x="2406571" y="1422250"/>
                <a:ext cx="60955" cy="457200"/>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SimSun"/>
                  <a:cs typeface="Times New Roman"/>
                </a:endParaRPr>
              </a:p>
            </p:txBody>
          </p:sp>
          <p:sp>
            <p:nvSpPr>
              <p:cNvPr id="441" name="Rectangle 440"/>
              <p:cNvSpPr/>
              <p:nvPr/>
            </p:nvSpPr>
            <p:spPr bwMode="auto">
              <a:xfrm>
                <a:off x="2465565" y="1422250"/>
                <a:ext cx="60955" cy="45632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SimSun"/>
                  <a:cs typeface="Times New Roman"/>
                </a:endParaRPr>
              </a:p>
            </p:txBody>
          </p:sp>
          <p:sp>
            <p:nvSpPr>
              <p:cNvPr id="442" name="Rectangle 441"/>
              <p:cNvSpPr/>
              <p:nvPr/>
            </p:nvSpPr>
            <p:spPr bwMode="auto">
              <a:xfrm>
                <a:off x="2530345" y="1422250"/>
                <a:ext cx="60955" cy="454434"/>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SimSun"/>
                  <a:cs typeface="Times New Roman"/>
                </a:endParaRPr>
              </a:p>
            </p:txBody>
          </p:sp>
        </p:grpSp>
        <p:grpSp>
          <p:nvGrpSpPr>
            <p:cNvPr id="432" name="Group 431"/>
            <p:cNvGrpSpPr>
              <a:grpSpLocks/>
            </p:cNvGrpSpPr>
            <p:nvPr/>
          </p:nvGrpSpPr>
          <p:grpSpPr bwMode="auto">
            <a:xfrm>
              <a:off x="33064" y="2235909"/>
              <a:ext cx="7741920" cy="324139"/>
              <a:chOff x="30457" y="2235868"/>
              <a:chExt cx="6329134" cy="324046"/>
            </a:xfrm>
          </p:grpSpPr>
          <p:sp>
            <p:nvSpPr>
              <p:cNvPr id="433" name="Content Placeholder 6"/>
              <p:cNvSpPr txBox="1">
                <a:spLocks/>
              </p:cNvSpPr>
              <p:nvPr/>
            </p:nvSpPr>
            <p:spPr bwMode="auto">
              <a:xfrm>
                <a:off x="2337935" y="2235868"/>
                <a:ext cx="3189623" cy="324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lgn="ctr" fontAlgn="base">
                  <a:spcBef>
                    <a:spcPts val="240"/>
                  </a:spcBef>
                  <a:spcAft>
                    <a:spcPts val="0"/>
                  </a:spcAft>
                </a:pPr>
                <a:r>
                  <a:rPr lang="en-US" sz="800" dirty="0">
                    <a:solidFill>
                      <a:srgbClr val="0000FF"/>
                    </a:solidFill>
                    <a:effectLst/>
                    <a:latin typeface="Arial" panose="020B0604020202020204" pitchFamily="34" charset="0"/>
                    <a:ea typeface="MS PGothic"/>
                    <a:cs typeface="Arial" panose="020B0604020202020204" pitchFamily="34" charset="0"/>
                  </a:rPr>
                  <a:t>12-700ms, ~2× e-ring damping time at different energy</a:t>
                </a:r>
                <a:endParaRPr lang="en-US" sz="1200" dirty="0">
                  <a:solidFill>
                    <a:srgbClr val="0000FF"/>
                  </a:solidFill>
                  <a:effectLst/>
                  <a:latin typeface="Arial" panose="020B0604020202020204" pitchFamily="34" charset="0"/>
                  <a:ea typeface="SimSun"/>
                  <a:cs typeface="Arial" panose="020B0604020202020204" pitchFamily="34" charset="0"/>
                </a:endParaRPr>
              </a:p>
            </p:txBody>
          </p:sp>
          <p:cxnSp>
            <p:nvCxnSpPr>
              <p:cNvPr id="434" name="Straight Arrow Connector 433"/>
              <p:cNvCxnSpPr>
                <a:cxnSpLocks noChangeShapeType="1"/>
              </p:cNvCxnSpPr>
              <p:nvPr/>
            </p:nvCxnSpPr>
            <p:spPr bwMode="auto">
              <a:xfrm>
                <a:off x="30457" y="2254583"/>
                <a:ext cx="6329134" cy="0"/>
              </a:xfrm>
              <a:prstGeom prst="straightConnector1">
                <a:avLst/>
              </a:prstGeom>
              <a:noFill/>
              <a:ln w="9525" algn="ctr">
                <a:solidFill>
                  <a:srgbClr val="0000FF"/>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127" name="Content Placeholder 2"/>
          <p:cNvSpPr txBox="1">
            <a:spLocks/>
          </p:cNvSpPr>
          <p:nvPr/>
        </p:nvSpPr>
        <p:spPr bwMode="auto">
          <a:xfrm>
            <a:off x="47706" y="5157217"/>
            <a:ext cx="8211265" cy="633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50000"/>
              <a:buFontTx/>
              <a:buBlip>
                <a:blip r:embed="rId2"/>
              </a:buBlip>
              <a:defRPr>
                <a:solidFill>
                  <a:schemeClr val="tx1"/>
                </a:solidFill>
                <a:latin typeface="Arial" panose="020B0604020202020204" pitchFamily="34" charset="0"/>
                <a:ea typeface="MS PGothic" pitchFamily="34" charset="-128"/>
                <a:cs typeface="Arial" panose="020B0604020202020204" pitchFamily="34" charset="0"/>
              </a:defRPr>
            </a:lvl1pPr>
            <a:lvl2pPr marL="742950" indent="-28575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2pPr>
            <a:lvl3pPr marL="1143000" indent="-228600" algn="l" rtl="0" eaLnBrk="0" fontAlgn="base" hangingPunct="0">
              <a:spcBef>
                <a:spcPct val="20000"/>
              </a:spcBef>
              <a:spcAft>
                <a:spcPct val="0"/>
              </a:spcAft>
              <a:buClrTx/>
              <a:buChar char="•"/>
              <a:defRPr>
                <a:solidFill>
                  <a:schemeClr val="tx1"/>
                </a:solidFill>
                <a:latin typeface="Arial" panose="020B0604020202020204" pitchFamily="34" charset="0"/>
                <a:ea typeface="MS PGothic" pitchFamily="34" charset="-128"/>
                <a:cs typeface="Arial" panose="020B0604020202020204" pitchFamily="34" charset="0"/>
              </a:defRPr>
            </a:lvl3pPr>
            <a:lvl4pPr marL="16002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4pPr>
            <a:lvl5pPr marL="20574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pPr>
              <a:buSzPct val="100000"/>
            </a:pPr>
            <a:r>
              <a:rPr lang="en-US" sz="1800" kern="0" dirty="0" smtClean="0"/>
              <a:t>We should not expect polarization loss in the transfer line. </a:t>
            </a:r>
            <a:endParaRPr lang="en-US" sz="1800" kern="0" dirty="0"/>
          </a:p>
        </p:txBody>
      </p:sp>
    </p:spTree>
    <p:extLst>
      <p:ext uri="{BB962C8B-B14F-4D97-AF65-F5344CB8AC3E}">
        <p14:creationId xmlns:p14="http://schemas.microsoft.com/office/powerpoint/2010/main" val="8887425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
          <p:cNvSpPr>
            <a:spLocks noGrp="1"/>
          </p:cNvSpPr>
          <p:nvPr>
            <p:ph type="title"/>
          </p:nvPr>
        </p:nvSpPr>
        <p:spPr/>
        <p:txBody>
          <a:bodyPr/>
          <a:lstStyle/>
          <a:p>
            <a:r>
              <a:rPr lang="en-US" altLang="en-US" smtClean="0">
                <a:latin typeface="Arial" charset="0"/>
                <a:cs typeface="Arial" charset="0"/>
              </a:rPr>
              <a:t>Polarization Configuration</a:t>
            </a:r>
          </a:p>
        </p:txBody>
      </p:sp>
      <p:sp>
        <p:nvSpPr>
          <p:cNvPr id="9219"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spcBef>
                <a:spcPct val="0"/>
              </a:spcBef>
              <a:buFontTx/>
              <a:buNone/>
            </a:pPr>
            <a:fld id="{C291B2FD-A4B1-47F8-BFF2-ADFA4AC2AE6E}" type="slidenum">
              <a:rPr lang="en-US" altLang="en-US" smtClean="0">
                <a:solidFill>
                  <a:srgbClr val="898989"/>
                </a:solidFill>
              </a:rPr>
              <a:pPr>
                <a:spcBef>
                  <a:spcPct val="0"/>
                </a:spcBef>
                <a:buFontTx/>
                <a:buNone/>
              </a:pPr>
              <a:t>8</a:t>
            </a:fld>
            <a:endParaRPr lang="en-US" altLang="en-US" smtClean="0">
              <a:solidFill>
                <a:srgbClr val="898989"/>
              </a:solidFill>
            </a:endParaRPr>
          </a:p>
        </p:txBody>
      </p:sp>
      <p:sp>
        <p:nvSpPr>
          <p:cNvPr id="9220" name="Content Placeholder 1"/>
          <p:cNvSpPr>
            <a:spLocks noGrp="1"/>
          </p:cNvSpPr>
          <p:nvPr>
            <p:ph idx="1"/>
          </p:nvPr>
        </p:nvSpPr>
        <p:spPr>
          <a:xfrm>
            <a:off x="11113" y="806450"/>
            <a:ext cx="9053512" cy="901700"/>
          </a:xfrm>
        </p:spPr>
        <p:txBody>
          <a:bodyPr/>
          <a:lstStyle/>
          <a:p>
            <a:pPr>
              <a:buSzTx/>
            </a:pPr>
            <a:r>
              <a:rPr lang="en-US" altLang="en-US" dirty="0" smtClean="0">
                <a:solidFill>
                  <a:srgbClr val="FF0000"/>
                </a:solidFill>
                <a:latin typeface="Arial" charset="0"/>
                <a:cs typeface="Arial" charset="0"/>
              </a:rPr>
              <a:t>Unchanged</a:t>
            </a:r>
            <a:r>
              <a:rPr lang="en-US" altLang="en-US" dirty="0" smtClean="0">
                <a:latin typeface="Arial" charset="0"/>
                <a:cs typeface="Arial" charset="0"/>
              </a:rPr>
              <a:t> polarization in two arcs by having </a:t>
            </a:r>
            <a:r>
              <a:rPr lang="en-US" altLang="en-US" dirty="0" smtClean="0">
                <a:solidFill>
                  <a:srgbClr val="FF0000"/>
                </a:solidFill>
                <a:latin typeface="Arial" charset="0"/>
                <a:cs typeface="Arial" charset="0"/>
              </a:rPr>
              <a:t>opposite solenoid field </a:t>
            </a:r>
            <a:r>
              <a:rPr lang="en-US" altLang="en-US" dirty="0" smtClean="0">
                <a:latin typeface="Arial" charset="0"/>
                <a:cs typeface="Arial" charset="0"/>
              </a:rPr>
              <a:t>directions in two spin rotators in the same long straight section </a:t>
            </a:r>
          </a:p>
          <a:p>
            <a:pPr lvl="1"/>
            <a:r>
              <a:rPr lang="en-US" altLang="en-US" dirty="0" smtClean="0">
                <a:latin typeface="Arial" charset="0"/>
                <a:cs typeface="Arial" charset="0"/>
              </a:rPr>
              <a:t>figure-8 removes spin tune energy dependence</a:t>
            </a:r>
          </a:p>
        </p:txBody>
      </p:sp>
      <p:sp>
        <p:nvSpPr>
          <p:cNvPr id="9221" name="Smiley Face 5"/>
          <p:cNvSpPr>
            <a:spLocks noChangeArrowheads="1"/>
          </p:cNvSpPr>
          <p:nvPr/>
        </p:nvSpPr>
        <p:spPr bwMode="auto">
          <a:xfrm>
            <a:off x="7778750" y="5991225"/>
            <a:ext cx="273050" cy="274637"/>
          </a:xfrm>
          <a:prstGeom prst="smileyFace">
            <a:avLst>
              <a:gd name="adj" fmla="val -4653"/>
            </a:avLst>
          </a:prstGeom>
          <a:solidFill>
            <a:srgbClr val="FFFF00"/>
          </a:solidFill>
          <a:ln w="9525" algn="ctr">
            <a:solidFill>
              <a:srgbClr val="C00000"/>
            </a:solidFill>
            <a:round/>
            <a:headEnd/>
            <a:tailEnd/>
          </a:ln>
        </p:spPr>
        <p:txBody>
          <a:bodyPr/>
          <a:lstStyle>
            <a:lvl1pPr>
              <a:spcBef>
                <a:spcPct val="20000"/>
              </a:spcBef>
              <a:buBlip>
                <a:blip r:embed="rId2"/>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spcBef>
                <a:spcPct val="0"/>
              </a:spcBef>
              <a:buFontTx/>
              <a:buNone/>
            </a:pPr>
            <a:endParaRPr lang="en-US" altLang="en-US">
              <a:latin typeface="Times" charset="0"/>
            </a:endParaRPr>
          </a:p>
        </p:txBody>
      </p:sp>
      <p:sp>
        <p:nvSpPr>
          <p:cNvPr id="9222" name="Smiley Face 6"/>
          <p:cNvSpPr>
            <a:spLocks noChangeArrowheads="1"/>
          </p:cNvSpPr>
          <p:nvPr/>
        </p:nvSpPr>
        <p:spPr bwMode="auto">
          <a:xfrm>
            <a:off x="7781925" y="5362575"/>
            <a:ext cx="274638" cy="274638"/>
          </a:xfrm>
          <a:prstGeom prst="smileyFace">
            <a:avLst>
              <a:gd name="adj" fmla="val -4653"/>
            </a:avLst>
          </a:prstGeom>
          <a:solidFill>
            <a:srgbClr val="FFFF00"/>
          </a:solidFill>
          <a:ln w="9525" algn="ctr">
            <a:solidFill>
              <a:srgbClr val="C00000"/>
            </a:solidFill>
            <a:round/>
            <a:headEnd/>
            <a:tailEnd/>
          </a:ln>
        </p:spPr>
        <p:txBody>
          <a:bodyPr/>
          <a:lstStyle>
            <a:lvl1pPr>
              <a:spcBef>
                <a:spcPct val="20000"/>
              </a:spcBef>
              <a:buBlip>
                <a:blip r:embed="rId2"/>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spcBef>
                <a:spcPct val="0"/>
              </a:spcBef>
              <a:buFontTx/>
              <a:buNone/>
            </a:pPr>
            <a:endParaRPr lang="en-US" altLang="en-US">
              <a:latin typeface="Times" charset="0"/>
            </a:endParaRPr>
          </a:p>
        </p:txBody>
      </p:sp>
      <p:sp>
        <p:nvSpPr>
          <p:cNvPr id="9223" name="Smiley Face 7"/>
          <p:cNvSpPr>
            <a:spLocks noChangeArrowheads="1"/>
          </p:cNvSpPr>
          <p:nvPr/>
        </p:nvSpPr>
        <p:spPr bwMode="auto">
          <a:xfrm>
            <a:off x="8412163" y="5362575"/>
            <a:ext cx="273050" cy="274638"/>
          </a:xfrm>
          <a:prstGeom prst="smileyFace">
            <a:avLst>
              <a:gd name="adj" fmla="val 4653"/>
            </a:avLst>
          </a:prstGeom>
          <a:solidFill>
            <a:srgbClr val="FFFF00"/>
          </a:solidFill>
          <a:ln w="9525" algn="ctr">
            <a:solidFill>
              <a:srgbClr val="C00000"/>
            </a:solidFill>
            <a:round/>
            <a:headEnd/>
            <a:tailEnd/>
          </a:ln>
        </p:spPr>
        <p:txBody>
          <a:bodyPr/>
          <a:lstStyle>
            <a:lvl1pPr>
              <a:spcBef>
                <a:spcPct val="20000"/>
              </a:spcBef>
              <a:buBlip>
                <a:blip r:embed="rId2"/>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spcBef>
                <a:spcPct val="0"/>
              </a:spcBef>
              <a:buFontTx/>
              <a:buNone/>
            </a:pPr>
            <a:endParaRPr lang="en-US" altLang="en-US">
              <a:latin typeface="Times" charset="0"/>
            </a:endParaRPr>
          </a:p>
        </p:txBody>
      </p:sp>
      <p:sp>
        <p:nvSpPr>
          <p:cNvPr id="9224" name="Smiley Face 8"/>
          <p:cNvSpPr>
            <a:spLocks noChangeArrowheads="1"/>
          </p:cNvSpPr>
          <p:nvPr/>
        </p:nvSpPr>
        <p:spPr bwMode="auto">
          <a:xfrm>
            <a:off x="8424863" y="5991225"/>
            <a:ext cx="274637" cy="274637"/>
          </a:xfrm>
          <a:prstGeom prst="smileyFace">
            <a:avLst>
              <a:gd name="adj" fmla="val 4653"/>
            </a:avLst>
          </a:prstGeom>
          <a:solidFill>
            <a:srgbClr val="FFFF00"/>
          </a:solidFill>
          <a:ln w="9525" algn="ctr">
            <a:solidFill>
              <a:srgbClr val="C00000"/>
            </a:solidFill>
            <a:round/>
            <a:headEnd/>
            <a:tailEnd/>
          </a:ln>
        </p:spPr>
        <p:txBody>
          <a:bodyPr/>
          <a:lstStyle>
            <a:lvl1pPr>
              <a:spcBef>
                <a:spcPct val="20000"/>
              </a:spcBef>
              <a:buBlip>
                <a:blip r:embed="rId2"/>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spcBef>
                <a:spcPct val="0"/>
              </a:spcBef>
              <a:buFontTx/>
              <a:buNone/>
            </a:pPr>
            <a:endParaRPr lang="en-US" altLang="en-US">
              <a:latin typeface="Times" charset="0"/>
            </a:endParaRPr>
          </a:p>
        </p:txBody>
      </p:sp>
      <p:sp>
        <p:nvSpPr>
          <p:cNvPr id="9225" name="TextBox 122"/>
          <p:cNvSpPr txBox="1">
            <a:spLocks noChangeArrowheads="1"/>
          </p:cNvSpPr>
          <p:nvPr/>
        </p:nvSpPr>
        <p:spPr bwMode="auto">
          <a:xfrm flipH="1">
            <a:off x="7620000" y="4962525"/>
            <a:ext cx="530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ctr">
              <a:spcBef>
                <a:spcPct val="0"/>
              </a:spcBef>
              <a:buFontTx/>
              <a:buNone/>
            </a:pPr>
            <a:r>
              <a:rPr lang="en-US" altLang="en-US" sz="1400" b="1"/>
              <a:t>S-T</a:t>
            </a:r>
          </a:p>
        </p:txBody>
      </p:sp>
      <p:sp>
        <p:nvSpPr>
          <p:cNvPr id="9226" name="TextBox 123"/>
          <p:cNvSpPr txBox="1">
            <a:spLocks noChangeArrowheads="1"/>
          </p:cNvSpPr>
          <p:nvPr/>
        </p:nvSpPr>
        <p:spPr bwMode="auto">
          <a:xfrm flipH="1">
            <a:off x="8226425" y="4962525"/>
            <a:ext cx="682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ctr">
              <a:spcBef>
                <a:spcPct val="0"/>
              </a:spcBef>
              <a:buFontTx/>
              <a:buNone/>
            </a:pPr>
            <a:r>
              <a:rPr lang="en-US" altLang="en-US" sz="1400" b="1"/>
              <a:t>FOSP</a:t>
            </a:r>
          </a:p>
        </p:txBody>
      </p:sp>
      <p:sp>
        <p:nvSpPr>
          <p:cNvPr id="9227" name="Content Placeholder 2"/>
          <p:cNvSpPr txBox="1">
            <a:spLocks/>
          </p:cNvSpPr>
          <p:nvPr/>
        </p:nvSpPr>
        <p:spPr bwMode="auto">
          <a:xfrm>
            <a:off x="6934200" y="4108450"/>
            <a:ext cx="1587500" cy="376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defTabSz="457200">
              <a:spcBef>
                <a:spcPct val="20000"/>
              </a:spcBef>
              <a:buBlip>
                <a:blip r:embed="rId2"/>
              </a:buBlip>
              <a:defRPr>
                <a:solidFill>
                  <a:schemeClr val="tx1"/>
                </a:solidFill>
                <a:latin typeface="Arial" charset="0"/>
                <a:ea typeface="MS PGothic" pitchFamily="34" charset="-128"/>
                <a:cs typeface="Arial" charset="0"/>
              </a:defRPr>
            </a:lvl1pPr>
            <a:lvl2pPr defTabSz="457200">
              <a:spcBef>
                <a:spcPct val="20000"/>
              </a:spcBef>
              <a:buChar char="–"/>
              <a:defRPr>
                <a:solidFill>
                  <a:schemeClr val="tx1"/>
                </a:solidFill>
                <a:latin typeface="Arial" charset="0"/>
                <a:ea typeface="MS PGothic" pitchFamily="34" charset="-128"/>
                <a:cs typeface="Arial" charset="0"/>
              </a:defRPr>
            </a:lvl2pPr>
            <a:lvl3pPr marL="1143000" indent="-228600" defTabSz="457200">
              <a:spcBef>
                <a:spcPct val="20000"/>
              </a:spcBef>
              <a:buChar char="•"/>
              <a:defRPr>
                <a:solidFill>
                  <a:schemeClr val="tx1"/>
                </a:solidFill>
                <a:latin typeface="Arial" charset="0"/>
                <a:ea typeface="MS PGothic" pitchFamily="34" charset="-128"/>
                <a:cs typeface="Arial" charset="0"/>
              </a:defRPr>
            </a:lvl3pPr>
            <a:lvl4pPr marL="1600200" indent="-228600" defTabSz="457200">
              <a:spcBef>
                <a:spcPct val="20000"/>
              </a:spcBef>
              <a:buChar char="–"/>
              <a:defRPr>
                <a:solidFill>
                  <a:schemeClr val="tx1"/>
                </a:solidFill>
                <a:latin typeface="Arial" charset="0"/>
                <a:ea typeface="MS PGothic" pitchFamily="34" charset="-128"/>
                <a:cs typeface="Arial" charset="0"/>
              </a:defRPr>
            </a:lvl4pPr>
            <a:lvl5pPr marL="2057400" indent="-228600" defTabSz="457200">
              <a:spcBef>
                <a:spcPct val="20000"/>
              </a:spcBef>
              <a:buChar char="»"/>
              <a:defRPr>
                <a:solidFill>
                  <a:schemeClr val="tx1"/>
                </a:solidFill>
                <a:latin typeface="Arial" charset="0"/>
                <a:ea typeface="MS PGothic"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marL="0" lvl="1" algn="just" eaLnBrk="1" hangingPunct="1">
              <a:spcBef>
                <a:spcPct val="0"/>
              </a:spcBef>
              <a:buSzPct val="70000"/>
              <a:buFont typeface="Arial" charset="0"/>
              <a:buNone/>
            </a:pPr>
            <a:r>
              <a:rPr lang="en-US" altLang="en-US" sz="1100" dirty="0"/>
              <a:t>S-T: </a:t>
            </a:r>
            <a:r>
              <a:rPr lang="en-US" altLang="en-US" sz="1100" dirty="0" err="1"/>
              <a:t>Sokolov-Ternov</a:t>
            </a:r>
            <a:r>
              <a:rPr lang="en-US" altLang="en-US" sz="1100" dirty="0"/>
              <a:t> self-Polarization effect</a:t>
            </a:r>
          </a:p>
        </p:txBody>
      </p:sp>
      <p:cxnSp>
        <p:nvCxnSpPr>
          <p:cNvPr id="14" name="Straight Arrow Connector 13"/>
          <p:cNvCxnSpPr/>
          <p:nvPr/>
        </p:nvCxnSpPr>
        <p:spPr>
          <a:xfrm>
            <a:off x="8618538" y="3895725"/>
            <a:ext cx="0" cy="1047750"/>
          </a:xfrm>
          <a:prstGeom prst="straightConnector1">
            <a:avLst/>
          </a:prstGeom>
          <a:ln w="12700">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sp>
        <p:nvSpPr>
          <p:cNvPr id="9230" name="Content Placeholder 2"/>
          <p:cNvSpPr txBox="1">
            <a:spLocks/>
          </p:cNvSpPr>
          <p:nvPr/>
        </p:nvSpPr>
        <p:spPr bwMode="auto">
          <a:xfrm>
            <a:off x="7264400" y="3117850"/>
            <a:ext cx="1862138" cy="757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defTabSz="457200">
              <a:spcBef>
                <a:spcPct val="20000"/>
              </a:spcBef>
              <a:buBlip>
                <a:blip r:embed="rId2"/>
              </a:buBlip>
              <a:defRPr>
                <a:solidFill>
                  <a:schemeClr val="tx1"/>
                </a:solidFill>
                <a:latin typeface="Arial" charset="0"/>
                <a:ea typeface="MS PGothic" pitchFamily="34" charset="-128"/>
                <a:cs typeface="Arial" charset="0"/>
              </a:defRPr>
            </a:lvl1pPr>
            <a:lvl2pPr defTabSz="457200">
              <a:spcBef>
                <a:spcPct val="20000"/>
              </a:spcBef>
              <a:buChar char="–"/>
              <a:defRPr>
                <a:solidFill>
                  <a:schemeClr val="tx1"/>
                </a:solidFill>
                <a:latin typeface="Arial" charset="0"/>
                <a:ea typeface="MS PGothic" pitchFamily="34" charset="-128"/>
                <a:cs typeface="Arial" charset="0"/>
              </a:defRPr>
            </a:lvl2pPr>
            <a:lvl3pPr marL="1143000" indent="-228600" defTabSz="457200">
              <a:spcBef>
                <a:spcPct val="20000"/>
              </a:spcBef>
              <a:buChar char="•"/>
              <a:defRPr>
                <a:solidFill>
                  <a:schemeClr val="tx1"/>
                </a:solidFill>
                <a:latin typeface="Arial" charset="0"/>
                <a:ea typeface="MS PGothic" pitchFamily="34" charset="-128"/>
                <a:cs typeface="Arial" charset="0"/>
              </a:defRPr>
            </a:lvl3pPr>
            <a:lvl4pPr marL="1600200" indent="-228600" defTabSz="457200">
              <a:spcBef>
                <a:spcPct val="20000"/>
              </a:spcBef>
              <a:buChar char="–"/>
              <a:defRPr>
                <a:solidFill>
                  <a:schemeClr val="tx1"/>
                </a:solidFill>
                <a:latin typeface="Arial" charset="0"/>
                <a:ea typeface="MS PGothic" pitchFamily="34" charset="-128"/>
                <a:cs typeface="Arial" charset="0"/>
              </a:defRPr>
            </a:lvl4pPr>
            <a:lvl5pPr marL="2057400" indent="-228600" defTabSz="457200">
              <a:spcBef>
                <a:spcPct val="20000"/>
              </a:spcBef>
              <a:buChar char="»"/>
              <a:defRPr>
                <a:solidFill>
                  <a:schemeClr val="tx1"/>
                </a:solidFill>
                <a:latin typeface="Arial" charset="0"/>
                <a:ea typeface="MS PGothic"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marL="0" lvl="1" algn="just" eaLnBrk="1" hangingPunct="1">
              <a:spcBef>
                <a:spcPct val="0"/>
              </a:spcBef>
              <a:buSzPct val="70000"/>
              <a:buFont typeface="Arial" charset="0"/>
              <a:buNone/>
            </a:pPr>
            <a:r>
              <a:rPr lang="en-US" altLang="en-US" sz="1100"/>
              <a:t>FOSP: First Order Spin Perturbation from non-zero </a:t>
            </a:r>
            <a:r>
              <a:rPr lang="el-GR" altLang="en-US" sz="1100"/>
              <a:t>δ</a:t>
            </a:r>
            <a:r>
              <a:rPr lang="en-US" altLang="en-US" sz="1100"/>
              <a:t> in the solenoid through G matrix. </a:t>
            </a:r>
            <a:endParaRPr lang="en-US" altLang="en-US" sz="1100" b="1"/>
          </a:p>
        </p:txBody>
      </p:sp>
      <p:grpSp>
        <p:nvGrpSpPr>
          <p:cNvPr id="6" name="Group 5"/>
          <p:cNvGrpSpPr/>
          <p:nvPr/>
        </p:nvGrpSpPr>
        <p:grpSpPr>
          <a:xfrm>
            <a:off x="76200" y="1676400"/>
            <a:ext cx="7208838" cy="4648200"/>
            <a:chOff x="76200" y="1676400"/>
            <a:chExt cx="7208838" cy="4648200"/>
          </a:xfrm>
        </p:grpSpPr>
        <p:grpSp>
          <p:nvGrpSpPr>
            <p:cNvPr id="9237" name="Group 1"/>
            <p:cNvGrpSpPr>
              <a:grpSpLocks/>
            </p:cNvGrpSpPr>
            <p:nvPr/>
          </p:nvGrpSpPr>
          <p:grpSpPr bwMode="auto">
            <a:xfrm>
              <a:off x="87313" y="4587875"/>
              <a:ext cx="7197725" cy="1736725"/>
              <a:chOff x="87313" y="4359275"/>
              <a:chExt cx="7197725" cy="1736725"/>
            </a:xfrm>
          </p:grpSpPr>
          <p:sp>
            <p:nvSpPr>
              <p:cNvPr id="9293" name="TextBox 133"/>
              <p:cNvSpPr txBox="1">
                <a:spLocks noChangeArrowheads="1"/>
              </p:cNvSpPr>
              <p:nvPr/>
            </p:nvSpPr>
            <p:spPr bwMode="auto">
              <a:xfrm flipH="1">
                <a:off x="98425" y="4821238"/>
                <a:ext cx="7318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ctr">
                  <a:spcBef>
                    <a:spcPct val="0"/>
                  </a:spcBef>
                  <a:buFontTx/>
                  <a:buNone/>
                </a:pPr>
                <a:r>
                  <a:rPr lang="en-US" altLang="en-US" sz="1400" b="1"/>
                  <a:t>Arc </a:t>
                </a:r>
              </a:p>
            </p:txBody>
          </p:sp>
          <p:sp>
            <p:nvSpPr>
              <p:cNvPr id="9294" name="TextBox 134"/>
              <p:cNvSpPr txBox="1">
                <a:spLocks noChangeArrowheads="1"/>
              </p:cNvSpPr>
              <p:nvPr/>
            </p:nvSpPr>
            <p:spPr bwMode="auto">
              <a:xfrm flipH="1">
                <a:off x="6553200" y="4810125"/>
                <a:ext cx="7318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ctr">
                  <a:spcBef>
                    <a:spcPct val="0"/>
                  </a:spcBef>
                  <a:buFontTx/>
                  <a:buNone/>
                </a:pPr>
                <a:r>
                  <a:rPr lang="en-US" altLang="en-US" sz="1400" b="1"/>
                  <a:t>Arc </a:t>
                </a:r>
              </a:p>
            </p:txBody>
          </p:sp>
          <p:sp>
            <p:nvSpPr>
              <p:cNvPr id="9295" name="TextBox 135"/>
              <p:cNvSpPr txBox="1">
                <a:spLocks noChangeArrowheads="1"/>
              </p:cNvSpPr>
              <p:nvPr/>
            </p:nvSpPr>
            <p:spPr bwMode="auto">
              <a:xfrm flipH="1">
                <a:off x="3076575" y="4810125"/>
                <a:ext cx="7318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ctr">
                  <a:spcBef>
                    <a:spcPct val="0"/>
                  </a:spcBef>
                  <a:buFontTx/>
                  <a:buNone/>
                </a:pPr>
                <a:r>
                  <a:rPr lang="en-US" altLang="en-US" sz="1400" b="1"/>
                  <a:t>IP</a:t>
                </a:r>
              </a:p>
            </p:txBody>
          </p:sp>
          <p:sp>
            <p:nvSpPr>
              <p:cNvPr id="9296" name="TextBox 136"/>
              <p:cNvSpPr txBox="1">
                <a:spLocks noChangeArrowheads="1"/>
              </p:cNvSpPr>
              <p:nvPr/>
            </p:nvSpPr>
            <p:spPr bwMode="auto">
              <a:xfrm flipH="1">
                <a:off x="1077913" y="4789488"/>
                <a:ext cx="1441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ctr">
                  <a:spcBef>
                    <a:spcPct val="0"/>
                  </a:spcBef>
                  <a:buFontTx/>
                  <a:buNone/>
                </a:pPr>
                <a:r>
                  <a:rPr lang="en-US" altLang="en-US" sz="1400" b="1"/>
                  <a:t>Solenoid field </a:t>
                </a:r>
              </a:p>
            </p:txBody>
          </p:sp>
          <p:sp>
            <p:nvSpPr>
              <p:cNvPr id="9297" name="TextBox 137"/>
              <p:cNvSpPr txBox="1">
                <a:spLocks noChangeArrowheads="1"/>
              </p:cNvSpPr>
              <p:nvPr/>
            </p:nvSpPr>
            <p:spPr bwMode="auto">
              <a:xfrm flipH="1">
                <a:off x="4724400" y="4805363"/>
                <a:ext cx="14525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ctr">
                  <a:spcBef>
                    <a:spcPct val="0"/>
                  </a:spcBef>
                  <a:buFontTx/>
                  <a:buNone/>
                </a:pPr>
                <a:r>
                  <a:rPr lang="en-US" altLang="en-US" sz="1400" b="1"/>
                  <a:t>Solenoid field </a:t>
                </a:r>
              </a:p>
            </p:txBody>
          </p:sp>
          <p:grpSp>
            <p:nvGrpSpPr>
              <p:cNvPr id="9298" name="Group 19"/>
              <p:cNvGrpSpPr>
                <a:grpSpLocks/>
              </p:cNvGrpSpPr>
              <p:nvPr/>
            </p:nvGrpSpPr>
            <p:grpSpPr bwMode="auto">
              <a:xfrm>
                <a:off x="87313" y="5146675"/>
                <a:ext cx="7156450" cy="949325"/>
                <a:chOff x="228600" y="5313968"/>
                <a:chExt cx="7156930" cy="950203"/>
              </a:xfrm>
            </p:grpSpPr>
            <p:grpSp>
              <p:nvGrpSpPr>
                <p:cNvPr id="9300" name="Group 94"/>
                <p:cNvGrpSpPr>
                  <a:grpSpLocks/>
                </p:cNvGrpSpPr>
                <p:nvPr/>
              </p:nvGrpSpPr>
              <p:grpSpPr bwMode="auto">
                <a:xfrm>
                  <a:off x="228600" y="5900741"/>
                  <a:ext cx="7156930" cy="363430"/>
                  <a:chOff x="914400" y="6037779"/>
                  <a:chExt cx="7156930" cy="363021"/>
                </a:xfrm>
              </p:grpSpPr>
              <p:grpSp>
                <p:nvGrpSpPr>
                  <p:cNvPr id="9317" name="Group 95"/>
                  <p:cNvGrpSpPr>
                    <a:grpSpLocks/>
                  </p:cNvGrpSpPr>
                  <p:nvPr/>
                </p:nvGrpSpPr>
                <p:grpSpPr bwMode="auto">
                  <a:xfrm>
                    <a:off x="914400" y="6037779"/>
                    <a:ext cx="7156930" cy="363021"/>
                    <a:chOff x="914400" y="5562600"/>
                    <a:chExt cx="7156930" cy="363021"/>
                  </a:xfrm>
                </p:grpSpPr>
                <p:cxnSp>
                  <p:nvCxnSpPr>
                    <p:cNvPr id="104" name="Straight Arrow Connector 103"/>
                    <p:cNvCxnSpPr/>
                    <p:nvPr/>
                  </p:nvCxnSpPr>
                  <p:spPr bwMode="auto">
                    <a:xfrm flipV="1">
                      <a:off x="3952875" y="5798819"/>
                      <a:ext cx="349163" cy="68580"/>
                    </a:xfrm>
                    <a:prstGeom prst="straightConnector1">
                      <a:avLst/>
                    </a:prstGeom>
                    <a:solidFill>
                      <a:schemeClr val="accent1"/>
                    </a:solidFill>
                    <a:ln w="25400" cap="flat" cmpd="sng" algn="ctr">
                      <a:solidFill>
                        <a:srgbClr val="990099"/>
                      </a:solidFill>
                      <a:prstDash val="sysDot"/>
                      <a:round/>
                      <a:headEnd type="none" w="med" len="med"/>
                      <a:tailEnd type="triangle" w="lg" len="lg"/>
                    </a:ln>
                    <a:effectLst/>
                    <a:scene3d>
                      <a:camera prst="orthographicFront">
                        <a:rot lat="0" lon="0" rev="10200000"/>
                      </a:camera>
                      <a:lightRig rig="threePt" dir="t"/>
                    </a:scene3d>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321" name="Rectangle 105"/>
                    <p:cNvSpPr>
                      <a:spLocks noChangeArrowheads="1"/>
                    </p:cNvSpPr>
                    <p:nvPr/>
                  </p:nvSpPr>
                  <p:spPr bwMode="auto">
                    <a:xfrm>
                      <a:off x="914400" y="5562600"/>
                      <a:ext cx="7156930" cy="363021"/>
                    </a:xfrm>
                    <a:prstGeom prst="rect">
                      <a:avLst/>
                    </a:prstGeom>
                    <a:noFill/>
                    <a:ln w="12700" algn="ctr">
                      <a:solidFill>
                        <a:srgbClr val="FF66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Blip>
                          <a:blip r:embed="rId2"/>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spcBef>
                          <a:spcPct val="0"/>
                        </a:spcBef>
                        <a:buFontTx/>
                        <a:buNone/>
                      </a:pPr>
                      <a:endParaRPr lang="en-US" altLang="en-US">
                        <a:latin typeface="Times" charset="0"/>
                      </a:endParaRPr>
                    </a:p>
                  </p:txBody>
                </p:sp>
              </p:grpSp>
              <p:sp>
                <p:nvSpPr>
                  <p:cNvPr id="100" name="Flowchart: Direct Access Storage 99"/>
                  <p:cNvSpPr/>
                  <p:nvPr/>
                </p:nvSpPr>
                <p:spPr bwMode="auto">
                  <a:xfrm>
                    <a:off x="2250563" y="6127083"/>
                    <a:ext cx="631751" cy="186884"/>
                  </a:xfrm>
                  <a:prstGeom prst="flowChartMagneticDrum">
                    <a:avLst/>
                  </a:prstGeom>
                  <a:solidFill>
                    <a:schemeClr val="accent3">
                      <a:lumMod val="65000"/>
                    </a:schemeClr>
                  </a:solidFill>
                  <a:ln w="9525" cap="flat" cmpd="sng" algn="ctr">
                    <a:solidFill>
                      <a:schemeClr val="tx1"/>
                    </a:solidFill>
                    <a:prstDash val="solid"/>
                    <a:round/>
                    <a:headEnd type="none" w="med" len="med"/>
                    <a:tailEnd type="none" w="med" len="med"/>
                  </a:ln>
                  <a:effectLst/>
                  <a:scene3d>
                    <a:camera prst="orthographicFront">
                      <a:rot lat="0" lon="0" rev="10800000"/>
                    </a:camera>
                    <a:lightRig rig="threePt" dir="t"/>
                  </a:scene3d>
                  <a:extLst/>
                </p:spPr>
                <p:txBody>
                  <a:bodyPr/>
                  <a:lstStyle/>
                  <a:p>
                    <a:pPr>
                      <a:defRPr/>
                    </a:pPr>
                    <a:endParaRPr lang="en-US">
                      <a:ea typeface="ＭＳ Ｐゴシック" pitchFamily="34" charset="-128"/>
                    </a:endParaRPr>
                  </a:p>
                </p:txBody>
              </p:sp>
              <p:grpSp>
                <p:nvGrpSpPr>
                  <p:cNvPr id="101" name="Group 100"/>
                  <p:cNvGrpSpPr/>
                  <p:nvPr/>
                </p:nvGrpSpPr>
                <p:grpSpPr>
                  <a:xfrm>
                    <a:off x="5780567" y="6127083"/>
                    <a:ext cx="631751" cy="186884"/>
                    <a:chOff x="1056167" y="3068404"/>
                    <a:chExt cx="631751" cy="186884"/>
                  </a:xfrm>
                  <a:scene3d>
                    <a:camera prst="orthographicFront">
                      <a:rot lat="0" lon="0" rev="0"/>
                    </a:camera>
                    <a:lightRig rig="threePt" dir="t"/>
                  </a:scene3d>
                </p:grpSpPr>
                <p:sp>
                  <p:nvSpPr>
                    <p:cNvPr id="102" name="Flowchart: Direct Access Storage 101"/>
                    <p:cNvSpPr/>
                    <p:nvPr/>
                  </p:nvSpPr>
                  <p:spPr bwMode="auto">
                    <a:xfrm>
                      <a:off x="1056167" y="3068404"/>
                      <a:ext cx="631751" cy="186884"/>
                    </a:xfrm>
                    <a:prstGeom prst="flowChartMagneticDrum">
                      <a:avLst/>
                    </a:prstGeom>
                    <a:solidFill>
                      <a:schemeClr val="accent3">
                        <a:lumMod val="65000"/>
                      </a:schemeClr>
                    </a:solidFill>
                    <a:ln w="9525" cap="flat" cmpd="sng" algn="ctr">
                      <a:solidFill>
                        <a:schemeClr val="tx1"/>
                      </a:solidFill>
                      <a:prstDash val="solid"/>
                      <a:round/>
                      <a:headEnd type="none" w="med" len="med"/>
                      <a:tailEnd type="none" w="med" len="med"/>
                    </a:ln>
                    <a:effectLst/>
                    <a:extLst/>
                  </p:spPr>
                  <p:txBody>
                    <a:bodyPr/>
                    <a:lstStyle/>
                    <a:p>
                      <a:pPr>
                        <a:defRPr/>
                      </a:pPr>
                      <a:endParaRPr lang="en-US">
                        <a:ea typeface="ＭＳ Ｐゴシック" pitchFamily="34" charset="-128"/>
                      </a:endParaRPr>
                    </a:p>
                  </p:txBody>
                </p:sp>
                <p:cxnSp>
                  <p:nvCxnSpPr>
                    <p:cNvPr id="103" name="Straight Arrow Connector 102"/>
                    <p:cNvCxnSpPr>
                      <a:stCxn id="102" idx="1"/>
                      <a:endCxn id="102" idx="3"/>
                    </p:cNvCxnSpPr>
                    <p:nvPr/>
                  </p:nvCxnSpPr>
                  <p:spPr bwMode="auto">
                    <a:xfrm>
                      <a:off x="1056167" y="3161846"/>
                      <a:ext cx="421167" cy="0"/>
                    </a:xfrm>
                    <a:prstGeom prst="straightConnector1">
                      <a:avLst/>
                    </a:prstGeom>
                    <a:solidFill>
                      <a:schemeClr val="accent1"/>
                    </a:solidFill>
                    <a:ln w="28575" cap="flat" cmpd="sng" algn="ctr">
                      <a:solidFill>
                        <a:srgbClr val="0000CC"/>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9301" name="Group 106"/>
                <p:cNvGrpSpPr>
                  <a:grpSpLocks/>
                </p:cNvGrpSpPr>
                <p:nvPr/>
              </p:nvGrpSpPr>
              <p:grpSpPr bwMode="auto">
                <a:xfrm>
                  <a:off x="228600" y="5313968"/>
                  <a:ext cx="7156930" cy="364144"/>
                  <a:chOff x="914400" y="5226879"/>
                  <a:chExt cx="7156930" cy="363021"/>
                </a:xfrm>
              </p:grpSpPr>
              <p:grpSp>
                <p:nvGrpSpPr>
                  <p:cNvPr id="9312" name="Group 107"/>
                  <p:cNvGrpSpPr>
                    <a:grpSpLocks/>
                  </p:cNvGrpSpPr>
                  <p:nvPr/>
                </p:nvGrpSpPr>
                <p:grpSpPr bwMode="auto">
                  <a:xfrm>
                    <a:off x="914400" y="5226879"/>
                    <a:ext cx="7156930" cy="363021"/>
                    <a:chOff x="914400" y="5366778"/>
                    <a:chExt cx="7156930" cy="363021"/>
                  </a:xfrm>
                </p:grpSpPr>
                <p:cxnSp>
                  <p:nvCxnSpPr>
                    <p:cNvPr id="97" name="Straight Arrow Connector 96"/>
                    <p:cNvCxnSpPr/>
                    <p:nvPr/>
                  </p:nvCxnSpPr>
                  <p:spPr bwMode="auto">
                    <a:xfrm flipV="1">
                      <a:off x="4108277" y="5560991"/>
                      <a:ext cx="368473" cy="92809"/>
                    </a:xfrm>
                    <a:prstGeom prst="straightConnector1">
                      <a:avLst/>
                    </a:prstGeom>
                    <a:solidFill>
                      <a:schemeClr val="accent1"/>
                    </a:solidFill>
                    <a:ln w="25400" cap="flat" cmpd="sng" algn="ctr">
                      <a:solidFill>
                        <a:srgbClr val="990099"/>
                      </a:solidFill>
                      <a:prstDash val="solid"/>
                      <a:round/>
                      <a:headEnd type="none" w="med" len="med"/>
                      <a:tailEnd type="triangle" w="lg" len="lg"/>
                    </a:ln>
                    <a:effectLst/>
                    <a:scene3d>
                      <a:camera prst="orthographicFront">
                        <a:rot lat="0" lon="0" rev="20699999"/>
                      </a:camera>
                      <a:lightRig rig="threePt" dir="t"/>
                    </a:scene3d>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316" name="Rectangle 117"/>
                    <p:cNvSpPr>
                      <a:spLocks noChangeArrowheads="1"/>
                    </p:cNvSpPr>
                    <p:nvPr/>
                  </p:nvSpPr>
                  <p:spPr bwMode="auto">
                    <a:xfrm>
                      <a:off x="914400" y="5366778"/>
                      <a:ext cx="7156930" cy="363021"/>
                    </a:xfrm>
                    <a:prstGeom prst="rect">
                      <a:avLst/>
                    </a:prstGeom>
                    <a:noFill/>
                    <a:ln w="12700" algn="ctr">
                      <a:solidFill>
                        <a:srgbClr val="FF66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Blip>
                          <a:blip r:embed="rId2"/>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spcBef>
                          <a:spcPct val="0"/>
                        </a:spcBef>
                        <a:buFontTx/>
                        <a:buNone/>
                      </a:pPr>
                      <a:endParaRPr lang="en-US" altLang="en-US">
                        <a:latin typeface="Times" charset="0"/>
                      </a:endParaRPr>
                    </a:p>
                  </p:txBody>
                </p:sp>
              </p:grpSp>
              <p:grpSp>
                <p:nvGrpSpPr>
                  <p:cNvPr id="93" name="Group 92"/>
                  <p:cNvGrpSpPr/>
                  <p:nvPr/>
                </p:nvGrpSpPr>
                <p:grpSpPr>
                  <a:xfrm>
                    <a:off x="5780567" y="5303078"/>
                    <a:ext cx="631751" cy="186884"/>
                    <a:chOff x="1056167" y="3189882"/>
                    <a:chExt cx="631751" cy="186884"/>
                  </a:xfrm>
                  <a:scene3d>
                    <a:camera prst="orthographicFront">
                      <a:rot lat="0" lon="0" rev="0"/>
                    </a:camera>
                    <a:lightRig rig="threePt" dir="t"/>
                  </a:scene3d>
                </p:grpSpPr>
                <p:sp>
                  <p:nvSpPr>
                    <p:cNvPr id="95" name="Flowchart: Direct Access Storage 94"/>
                    <p:cNvSpPr/>
                    <p:nvPr/>
                  </p:nvSpPr>
                  <p:spPr bwMode="auto">
                    <a:xfrm>
                      <a:off x="1056167" y="3189882"/>
                      <a:ext cx="631751" cy="186884"/>
                    </a:xfrm>
                    <a:prstGeom prst="flowChartMagneticDrum">
                      <a:avLst/>
                    </a:prstGeom>
                    <a:solidFill>
                      <a:schemeClr val="accent3">
                        <a:lumMod val="65000"/>
                      </a:schemeClr>
                    </a:solidFill>
                    <a:ln w="9525" cap="flat" cmpd="sng" algn="ctr">
                      <a:solidFill>
                        <a:schemeClr val="tx1"/>
                      </a:solidFill>
                      <a:prstDash val="solid"/>
                      <a:round/>
                      <a:headEnd type="none" w="med" len="med"/>
                      <a:tailEnd type="none" w="med" len="med"/>
                    </a:ln>
                    <a:effectLst/>
                    <a:extLst/>
                  </p:spPr>
                  <p:txBody>
                    <a:bodyPr/>
                    <a:lstStyle/>
                    <a:p>
                      <a:pPr>
                        <a:defRPr/>
                      </a:pPr>
                      <a:endParaRPr lang="en-US">
                        <a:ea typeface="ＭＳ Ｐゴシック" pitchFamily="34" charset="-128"/>
                      </a:endParaRPr>
                    </a:p>
                  </p:txBody>
                </p:sp>
                <p:cxnSp>
                  <p:nvCxnSpPr>
                    <p:cNvPr id="96" name="Straight Arrow Connector 95"/>
                    <p:cNvCxnSpPr>
                      <a:stCxn id="95" idx="1"/>
                      <a:endCxn id="95" idx="3"/>
                    </p:cNvCxnSpPr>
                    <p:nvPr/>
                  </p:nvCxnSpPr>
                  <p:spPr bwMode="auto">
                    <a:xfrm>
                      <a:off x="1056167" y="3283323"/>
                      <a:ext cx="421167" cy="0"/>
                    </a:xfrm>
                    <a:prstGeom prst="straightConnector1">
                      <a:avLst/>
                    </a:prstGeom>
                    <a:solidFill>
                      <a:schemeClr val="accent1"/>
                    </a:solidFill>
                    <a:ln w="28575" cap="flat" cmpd="sng" algn="ctr">
                      <a:solidFill>
                        <a:srgbClr val="0000CC"/>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94" name="Flowchart: Direct Access Storage 93"/>
                  <p:cNvSpPr/>
                  <p:nvPr/>
                </p:nvSpPr>
                <p:spPr bwMode="auto">
                  <a:xfrm>
                    <a:off x="2286000" y="5303078"/>
                    <a:ext cx="631751" cy="186884"/>
                  </a:xfrm>
                  <a:prstGeom prst="flowChartMagneticDrum">
                    <a:avLst/>
                  </a:prstGeom>
                  <a:solidFill>
                    <a:schemeClr val="accent3">
                      <a:lumMod val="65000"/>
                    </a:schemeClr>
                  </a:solidFill>
                  <a:ln w="9525" cap="flat" cmpd="sng" algn="ctr">
                    <a:solidFill>
                      <a:schemeClr val="tx1"/>
                    </a:solidFill>
                    <a:prstDash val="solid"/>
                    <a:round/>
                    <a:headEnd type="none" w="med" len="med"/>
                    <a:tailEnd type="none" w="med" len="med"/>
                  </a:ln>
                  <a:effectLst/>
                  <a:scene3d>
                    <a:camera prst="orthographicFront">
                      <a:rot lat="0" lon="0" rev="10800000"/>
                    </a:camera>
                    <a:lightRig rig="threePt" dir="t"/>
                  </a:scene3d>
                  <a:extLst/>
                </p:spPr>
                <p:txBody>
                  <a:bodyPr/>
                  <a:lstStyle/>
                  <a:p>
                    <a:pPr>
                      <a:defRPr/>
                    </a:pPr>
                    <a:endParaRPr lang="en-US">
                      <a:ea typeface="ＭＳ Ｐゴシック" pitchFamily="34" charset="-128"/>
                    </a:endParaRPr>
                  </a:p>
                </p:txBody>
              </p:sp>
            </p:grpSp>
            <p:cxnSp>
              <p:nvCxnSpPr>
                <p:cNvPr id="9302" name="Straight Arrow Connector 4"/>
                <p:cNvCxnSpPr>
                  <a:cxnSpLocks noChangeShapeType="1"/>
                </p:cNvCxnSpPr>
                <p:nvPr/>
              </p:nvCxnSpPr>
              <p:spPr bwMode="auto">
                <a:xfrm flipV="1">
                  <a:off x="499732" y="5347903"/>
                  <a:ext cx="0" cy="266700"/>
                </a:xfrm>
                <a:prstGeom prst="straightConnector1">
                  <a:avLst/>
                </a:prstGeom>
                <a:noFill/>
                <a:ln w="25400" algn="ctr">
                  <a:solidFill>
                    <a:srgbClr val="0099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03" name="Straight Arrow Connector 4"/>
                <p:cNvCxnSpPr>
                  <a:cxnSpLocks noChangeShapeType="1"/>
                </p:cNvCxnSpPr>
                <p:nvPr/>
              </p:nvCxnSpPr>
              <p:spPr bwMode="auto">
                <a:xfrm flipV="1">
                  <a:off x="487512" y="5930900"/>
                  <a:ext cx="0" cy="266700"/>
                </a:xfrm>
                <a:prstGeom prst="straightConnector1">
                  <a:avLst/>
                </a:prstGeom>
                <a:noFill/>
                <a:ln w="25400" algn="ctr">
                  <a:solidFill>
                    <a:srgbClr val="0099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04" name="Straight Arrow Connector 2"/>
                <p:cNvCxnSpPr>
                  <a:cxnSpLocks noChangeShapeType="1"/>
                </p:cNvCxnSpPr>
                <p:nvPr/>
              </p:nvCxnSpPr>
              <p:spPr bwMode="auto">
                <a:xfrm flipH="1">
                  <a:off x="1784499" y="5484126"/>
                  <a:ext cx="457200" cy="7169"/>
                </a:xfrm>
                <a:prstGeom prst="straightConnector1">
                  <a:avLst/>
                </a:prstGeom>
                <a:noFill/>
                <a:ln w="28575" algn="ctr">
                  <a:solidFill>
                    <a:srgbClr val="0000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05" name="Straight Arrow Connector 64"/>
                <p:cNvCxnSpPr>
                  <a:cxnSpLocks noChangeShapeType="1"/>
                </p:cNvCxnSpPr>
                <p:nvPr/>
              </p:nvCxnSpPr>
              <p:spPr bwMode="auto">
                <a:xfrm flipH="1">
                  <a:off x="1752600" y="6096737"/>
                  <a:ext cx="457200" cy="7169"/>
                </a:xfrm>
                <a:prstGeom prst="straightConnector1">
                  <a:avLst/>
                </a:prstGeom>
                <a:noFill/>
                <a:ln w="28575" algn="ctr">
                  <a:solidFill>
                    <a:srgbClr val="0000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06" name="Straight Arrow Connector 12"/>
                <p:cNvCxnSpPr>
                  <a:cxnSpLocks noChangeShapeType="1"/>
                </p:cNvCxnSpPr>
                <p:nvPr/>
              </p:nvCxnSpPr>
              <p:spPr bwMode="auto">
                <a:xfrm flipV="1">
                  <a:off x="648163" y="5357379"/>
                  <a:ext cx="0" cy="274320"/>
                </a:xfrm>
                <a:prstGeom prst="straightConnector1">
                  <a:avLst/>
                </a:prstGeom>
                <a:noFill/>
                <a:ln w="25400" algn="ctr">
                  <a:solidFill>
                    <a:srgbClr val="990099"/>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07" name="Straight Arrow Connector 14"/>
                <p:cNvCxnSpPr>
                  <a:cxnSpLocks noChangeShapeType="1"/>
                </p:cNvCxnSpPr>
                <p:nvPr/>
              </p:nvCxnSpPr>
              <p:spPr bwMode="auto">
                <a:xfrm>
                  <a:off x="6982380" y="5357379"/>
                  <a:ext cx="0" cy="274320"/>
                </a:xfrm>
                <a:prstGeom prst="straightConnector1">
                  <a:avLst/>
                </a:prstGeom>
                <a:noFill/>
                <a:ln w="25400" algn="ctr">
                  <a:solidFill>
                    <a:srgbClr val="0099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08" name="Straight Arrow Connector 16"/>
                <p:cNvCxnSpPr>
                  <a:cxnSpLocks noChangeShapeType="1"/>
                </p:cNvCxnSpPr>
                <p:nvPr/>
              </p:nvCxnSpPr>
              <p:spPr bwMode="auto">
                <a:xfrm flipV="1">
                  <a:off x="7161916" y="5338377"/>
                  <a:ext cx="0" cy="274320"/>
                </a:xfrm>
                <a:prstGeom prst="straightConnector1">
                  <a:avLst/>
                </a:prstGeom>
                <a:noFill/>
                <a:ln w="25400" algn="ctr">
                  <a:solidFill>
                    <a:srgbClr val="990099"/>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09" name="Straight Arrow Connector 71"/>
                <p:cNvCxnSpPr>
                  <a:cxnSpLocks noChangeShapeType="1"/>
                </p:cNvCxnSpPr>
                <p:nvPr/>
              </p:nvCxnSpPr>
              <p:spPr bwMode="auto">
                <a:xfrm>
                  <a:off x="6990019" y="5929779"/>
                  <a:ext cx="0" cy="274320"/>
                </a:xfrm>
                <a:prstGeom prst="straightConnector1">
                  <a:avLst/>
                </a:prstGeom>
                <a:noFill/>
                <a:ln w="25400" algn="ctr">
                  <a:solidFill>
                    <a:srgbClr val="0099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10" name="Straight Arrow Connector 18"/>
                <p:cNvCxnSpPr>
                  <a:cxnSpLocks noChangeShapeType="1"/>
                </p:cNvCxnSpPr>
                <p:nvPr/>
              </p:nvCxnSpPr>
              <p:spPr bwMode="auto">
                <a:xfrm>
                  <a:off x="7172549" y="5929779"/>
                  <a:ext cx="0" cy="274320"/>
                </a:xfrm>
                <a:prstGeom prst="straightConnector1">
                  <a:avLst/>
                </a:prstGeom>
                <a:noFill/>
                <a:ln w="25400" algn="ctr">
                  <a:solidFill>
                    <a:srgbClr val="990099"/>
                  </a:solidFill>
                  <a:prstDash val="sysDot"/>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11" name="Straight Arrow Connector 74"/>
                <p:cNvCxnSpPr>
                  <a:cxnSpLocks noChangeShapeType="1"/>
                </p:cNvCxnSpPr>
                <p:nvPr/>
              </p:nvCxnSpPr>
              <p:spPr bwMode="auto">
                <a:xfrm>
                  <a:off x="652132" y="5932967"/>
                  <a:ext cx="0" cy="274320"/>
                </a:xfrm>
                <a:prstGeom prst="straightConnector1">
                  <a:avLst/>
                </a:prstGeom>
                <a:noFill/>
                <a:ln w="25400" algn="ctr">
                  <a:solidFill>
                    <a:srgbClr val="990099"/>
                  </a:solidFill>
                  <a:prstDash val="sysDot"/>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9299" name="Left Brace 62"/>
              <p:cNvSpPr>
                <a:spLocks/>
              </p:cNvSpPr>
              <p:nvPr/>
            </p:nvSpPr>
            <p:spPr bwMode="auto">
              <a:xfrm rot="5400000">
                <a:off x="3378200" y="1244600"/>
                <a:ext cx="517525" cy="6746875"/>
              </a:xfrm>
              <a:prstGeom prst="leftBrace">
                <a:avLst>
                  <a:gd name="adj1" fmla="val 52509"/>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Blip>
                    <a:blip r:embed="rId2"/>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spcBef>
                    <a:spcPct val="0"/>
                  </a:spcBef>
                  <a:buFontTx/>
                  <a:buNone/>
                </a:pPr>
                <a:endParaRPr lang="en-US" altLang="en-US">
                  <a:latin typeface="Times" charset="0"/>
                </a:endParaRPr>
              </a:p>
            </p:txBody>
          </p:sp>
        </p:grpSp>
        <p:grpSp>
          <p:nvGrpSpPr>
            <p:cNvPr id="5" name="Group 4"/>
            <p:cNvGrpSpPr/>
            <p:nvPr/>
          </p:nvGrpSpPr>
          <p:grpSpPr>
            <a:xfrm>
              <a:off x="76200" y="1676400"/>
              <a:ext cx="6894890" cy="2936741"/>
              <a:chOff x="76200" y="1676400"/>
              <a:chExt cx="6894890" cy="2936741"/>
            </a:xfrm>
          </p:grpSpPr>
          <p:grpSp>
            <p:nvGrpSpPr>
              <p:cNvPr id="133" name="Group 15"/>
              <p:cNvGrpSpPr>
                <a:grpSpLocks/>
              </p:cNvGrpSpPr>
              <p:nvPr/>
            </p:nvGrpSpPr>
            <p:grpSpPr bwMode="auto">
              <a:xfrm>
                <a:off x="76200" y="2089636"/>
                <a:ext cx="6894890" cy="1929446"/>
                <a:chOff x="739871" y="2498187"/>
                <a:chExt cx="7097850" cy="1935699"/>
              </a:xfrm>
            </p:grpSpPr>
            <p:cxnSp>
              <p:nvCxnSpPr>
                <p:cNvPr id="166" name="Straight Connector 6"/>
                <p:cNvCxnSpPr>
                  <a:cxnSpLocks noChangeShapeType="1"/>
                  <a:stCxn id="169" idx="2"/>
                  <a:endCxn id="168" idx="2"/>
                </p:cNvCxnSpPr>
                <p:nvPr/>
              </p:nvCxnSpPr>
              <p:spPr bwMode="auto">
                <a:xfrm>
                  <a:off x="2055126" y="2674970"/>
                  <a:ext cx="4467340" cy="1582133"/>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Straight Connector 8"/>
                <p:cNvCxnSpPr>
                  <a:cxnSpLocks noChangeShapeType="1"/>
                  <a:stCxn id="169" idx="0"/>
                  <a:endCxn id="168" idx="0"/>
                </p:cNvCxnSpPr>
                <p:nvPr/>
              </p:nvCxnSpPr>
              <p:spPr bwMode="auto">
                <a:xfrm flipV="1">
                  <a:off x="2065060" y="2578268"/>
                  <a:ext cx="4447472" cy="1775538"/>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8" name="Arc 167"/>
                <p:cNvSpPr/>
                <p:nvPr/>
              </p:nvSpPr>
              <p:spPr bwMode="auto">
                <a:xfrm>
                  <a:off x="5956176" y="2498187"/>
                  <a:ext cx="1881545" cy="1834727"/>
                </a:xfrm>
                <a:prstGeom prst="arc">
                  <a:avLst>
                    <a:gd name="adj1" fmla="val 14753656"/>
                    <a:gd name="adj2" fmla="val 6806687"/>
                  </a:avLst>
                </a:prstGeom>
                <a:noFill/>
                <a:ln w="101600" cap="flat" cmpd="sng" algn="ctr">
                  <a:solidFill>
                    <a:srgbClr val="00B050"/>
                  </a:solidFill>
                  <a:prstDash val="solid"/>
                  <a:round/>
                  <a:headEnd type="none" w="med" len="med"/>
                  <a:tailEnd type="none" w="med" len="med"/>
                </a:ln>
                <a:effectLst/>
                <a:extLst/>
              </p:spPr>
              <p:txBody>
                <a:bodyPr/>
                <a:lstStyle/>
                <a:p>
                  <a:pPr>
                    <a:defRPr/>
                  </a:pPr>
                  <a:endParaRPr lang="en-US">
                    <a:ea typeface="ＭＳ Ｐゴシック" pitchFamily="34" charset="-128"/>
                  </a:endParaRPr>
                </a:p>
              </p:txBody>
            </p:sp>
            <p:sp>
              <p:nvSpPr>
                <p:cNvPr id="169" name="Arc 168"/>
                <p:cNvSpPr/>
                <p:nvPr/>
              </p:nvSpPr>
              <p:spPr bwMode="auto">
                <a:xfrm rot="10800000">
                  <a:off x="739871" y="2599159"/>
                  <a:ext cx="1881545" cy="1834727"/>
                </a:xfrm>
                <a:prstGeom prst="arc">
                  <a:avLst>
                    <a:gd name="adj1" fmla="val 14753656"/>
                    <a:gd name="adj2" fmla="val 6806687"/>
                  </a:avLst>
                </a:prstGeom>
                <a:noFill/>
                <a:ln w="101600" cap="flat" cmpd="sng" algn="ctr">
                  <a:solidFill>
                    <a:srgbClr val="00B050"/>
                  </a:solidFill>
                  <a:prstDash val="solid"/>
                  <a:round/>
                  <a:headEnd type="none" w="med" len="med"/>
                  <a:tailEnd type="none" w="med" len="med"/>
                </a:ln>
                <a:effectLst/>
                <a:extLst/>
              </p:spPr>
              <p:txBody>
                <a:bodyPr/>
                <a:lstStyle/>
                <a:p>
                  <a:pPr>
                    <a:defRPr/>
                  </a:pPr>
                  <a:endParaRPr lang="en-US">
                    <a:ea typeface="ＭＳ Ｐゴシック" pitchFamily="34" charset="-128"/>
                  </a:endParaRPr>
                </a:p>
              </p:txBody>
            </p:sp>
          </p:grpSp>
          <p:grpSp>
            <p:nvGrpSpPr>
              <p:cNvPr id="134" name="Group 80"/>
              <p:cNvGrpSpPr>
                <a:grpSpLocks/>
              </p:cNvGrpSpPr>
              <p:nvPr/>
            </p:nvGrpSpPr>
            <p:grpSpPr bwMode="auto">
              <a:xfrm rot="1382800">
                <a:off x="1300212" y="2401383"/>
                <a:ext cx="1336076" cy="221108"/>
                <a:chOff x="1489077" y="4397396"/>
                <a:chExt cx="1375376" cy="221787"/>
              </a:xfrm>
            </p:grpSpPr>
            <p:grpSp>
              <p:nvGrpSpPr>
                <p:cNvPr id="159" name="Group 105"/>
                <p:cNvGrpSpPr>
                  <a:grpSpLocks/>
                </p:cNvGrpSpPr>
                <p:nvPr/>
              </p:nvGrpSpPr>
              <p:grpSpPr bwMode="auto">
                <a:xfrm>
                  <a:off x="1489077" y="4397396"/>
                  <a:ext cx="1375376" cy="221787"/>
                  <a:chOff x="1738655" y="1359526"/>
                  <a:chExt cx="1375376" cy="221787"/>
                </a:xfrm>
              </p:grpSpPr>
              <p:sp>
                <p:nvSpPr>
                  <p:cNvPr id="162" name="Flowchart: Direct Access Storage 161"/>
                  <p:cNvSpPr/>
                  <p:nvPr/>
                </p:nvSpPr>
                <p:spPr bwMode="auto">
                  <a:xfrm rot="10800000">
                    <a:off x="1738655" y="1418817"/>
                    <a:ext cx="276089" cy="138358"/>
                  </a:xfrm>
                  <a:prstGeom prst="flowChartMagneticDrum">
                    <a:avLst/>
                  </a:prstGeom>
                  <a:solidFill>
                    <a:schemeClr val="bg2">
                      <a:lumMod val="20000"/>
                      <a:lumOff val="8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a typeface="ＭＳ Ｐゴシック" pitchFamily="34" charset="-128"/>
                    </a:endParaRPr>
                  </a:p>
                </p:txBody>
              </p:sp>
              <p:sp>
                <p:nvSpPr>
                  <p:cNvPr id="163" name="Isosceles Triangle 109"/>
                  <p:cNvSpPr>
                    <a:spLocks noChangeArrowheads="1"/>
                  </p:cNvSpPr>
                  <p:nvPr/>
                </p:nvSpPr>
                <p:spPr bwMode="auto">
                  <a:xfrm rot="10800000">
                    <a:off x="2129763" y="1398433"/>
                    <a:ext cx="274320" cy="182880"/>
                  </a:xfrm>
                  <a:prstGeom prst="triangle">
                    <a:avLst>
                      <a:gd name="adj" fmla="val 50000"/>
                    </a:avLst>
                  </a:prstGeom>
                  <a:solidFill>
                    <a:srgbClr val="33CC33"/>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Blip>
                        <a:blip r:embed="rId2"/>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spcBef>
                        <a:spcPct val="0"/>
                      </a:spcBef>
                      <a:buFontTx/>
                      <a:buNone/>
                    </a:pPr>
                    <a:endParaRPr lang="en-US" altLang="en-US">
                      <a:latin typeface="Times" charset="0"/>
                    </a:endParaRPr>
                  </a:p>
                </p:txBody>
              </p:sp>
              <p:sp>
                <p:nvSpPr>
                  <p:cNvPr id="164" name="Flowchart: Direct Access Storage 163"/>
                  <p:cNvSpPr/>
                  <p:nvPr/>
                </p:nvSpPr>
                <p:spPr bwMode="auto">
                  <a:xfrm rot="10800000">
                    <a:off x="2503259" y="1376705"/>
                    <a:ext cx="365901" cy="138356"/>
                  </a:xfrm>
                  <a:prstGeom prst="flowChartMagneticDrum">
                    <a:avLst/>
                  </a:prstGeom>
                  <a:solidFill>
                    <a:schemeClr val="bg2">
                      <a:lumMod val="20000"/>
                      <a:lumOff val="8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a typeface="ＭＳ Ｐゴシック" pitchFamily="34" charset="-128"/>
                    </a:endParaRPr>
                  </a:p>
                </p:txBody>
              </p:sp>
              <p:sp>
                <p:nvSpPr>
                  <p:cNvPr id="165" name="Isosceles Triangle 111"/>
                  <p:cNvSpPr>
                    <a:spLocks noChangeArrowheads="1"/>
                  </p:cNvSpPr>
                  <p:nvPr/>
                </p:nvSpPr>
                <p:spPr bwMode="auto">
                  <a:xfrm rot="10800000">
                    <a:off x="2976871" y="1359526"/>
                    <a:ext cx="137160" cy="182880"/>
                  </a:xfrm>
                  <a:prstGeom prst="triangle">
                    <a:avLst>
                      <a:gd name="adj" fmla="val 50000"/>
                    </a:avLst>
                  </a:prstGeom>
                  <a:solidFill>
                    <a:srgbClr val="33CC33"/>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Blip>
                        <a:blip r:embed="rId2"/>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spcBef>
                        <a:spcPct val="0"/>
                      </a:spcBef>
                      <a:buFontTx/>
                      <a:buNone/>
                    </a:pPr>
                    <a:endParaRPr lang="en-US" altLang="en-US">
                      <a:latin typeface="Times" charset="0"/>
                    </a:endParaRPr>
                  </a:p>
                </p:txBody>
              </p:sp>
            </p:grpSp>
            <p:cxnSp>
              <p:nvCxnSpPr>
                <p:cNvPr id="160" name="Straight Arrow Connector 106"/>
                <p:cNvCxnSpPr>
                  <a:cxnSpLocks noChangeShapeType="1"/>
                </p:cNvCxnSpPr>
                <p:nvPr/>
              </p:nvCxnSpPr>
              <p:spPr bwMode="auto">
                <a:xfrm flipH="1" flipV="1">
                  <a:off x="1578426" y="4521371"/>
                  <a:ext cx="182880" cy="0"/>
                </a:xfrm>
                <a:prstGeom prst="straightConnector1">
                  <a:avLst/>
                </a:prstGeom>
                <a:noFill/>
                <a:ln w="19050" algn="ctr">
                  <a:solidFill>
                    <a:srgbClr val="3333FF"/>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Straight Arrow Connector 107"/>
                <p:cNvCxnSpPr>
                  <a:cxnSpLocks noChangeShapeType="1"/>
                </p:cNvCxnSpPr>
                <p:nvPr/>
              </p:nvCxnSpPr>
              <p:spPr bwMode="auto">
                <a:xfrm flipH="1" flipV="1">
                  <a:off x="2349626" y="4481375"/>
                  <a:ext cx="265176" cy="0"/>
                </a:xfrm>
                <a:prstGeom prst="straightConnector1">
                  <a:avLst/>
                </a:prstGeom>
                <a:noFill/>
                <a:ln w="19050" algn="ctr">
                  <a:solidFill>
                    <a:srgbClr val="3333FF"/>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5" name="Group 81"/>
              <p:cNvGrpSpPr>
                <a:grpSpLocks/>
              </p:cNvGrpSpPr>
              <p:nvPr/>
            </p:nvGrpSpPr>
            <p:grpSpPr bwMode="auto">
              <a:xfrm rot="20291813">
                <a:off x="1310988" y="3571367"/>
                <a:ext cx="1352019" cy="200671"/>
                <a:chOff x="1479125" y="4435866"/>
                <a:chExt cx="1391790" cy="201287"/>
              </a:xfrm>
            </p:grpSpPr>
            <p:grpSp>
              <p:nvGrpSpPr>
                <p:cNvPr id="152" name="Group 98"/>
                <p:cNvGrpSpPr>
                  <a:grpSpLocks/>
                </p:cNvGrpSpPr>
                <p:nvPr/>
              </p:nvGrpSpPr>
              <p:grpSpPr bwMode="auto">
                <a:xfrm>
                  <a:off x="1479125" y="4435866"/>
                  <a:ext cx="1391790" cy="201287"/>
                  <a:chOff x="1728703" y="1397996"/>
                  <a:chExt cx="1391790" cy="201287"/>
                </a:xfrm>
              </p:grpSpPr>
              <p:sp>
                <p:nvSpPr>
                  <p:cNvPr id="155" name="Flowchart: Direct Access Storage 154"/>
                  <p:cNvSpPr/>
                  <p:nvPr/>
                </p:nvSpPr>
                <p:spPr bwMode="auto">
                  <a:xfrm rot="10800000">
                    <a:off x="1728703" y="1439893"/>
                    <a:ext cx="272763" cy="138359"/>
                  </a:xfrm>
                  <a:prstGeom prst="flowChartMagneticDrum">
                    <a:avLst/>
                  </a:prstGeom>
                  <a:solidFill>
                    <a:schemeClr val="accent3">
                      <a:lumMod val="7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a typeface="ＭＳ Ｐゴシック" pitchFamily="34" charset="-128"/>
                    </a:endParaRPr>
                  </a:p>
                </p:txBody>
              </p:sp>
              <p:sp>
                <p:nvSpPr>
                  <p:cNvPr id="156" name="Isosceles Triangle 102"/>
                  <p:cNvSpPr>
                    <a:spLocks noChangeArrowheads="1"/>
                  </p:cNvSpPr>
                  <p:nvPr/>
                </p:nvSpPr>
                <p:spPr bwMode="auto">
                  <a:xfrm rot="-11813">
                    <a:off x="2121927" y="1397996"/>
                    <a:ext cx="274321" cy="182879"/>
                  </a:xfrm>
                  <a:prstGeom prst="triangle">
                    <a:avLst>
                      <a:gd name="adj" fmla="val 50000"/>
                    </a:avLst>
                  </a:prstGeom>
                  <a:solidFill>
                    <a:srgbClr val="33CC33"/>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Blip>
                        <a:blip r:embed="rId2"/>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spcBef>
                        <a:spcPct val="0"/>
                      </a:spcBef>
                      <a:buFontTx/>
                      <a:buNone/>
                    </a:pPr>
                    <a:endParaRPr lang="en-US" altLang="en-US">
                      <a:latin typeface="Times" charset="0"/>
                    </a:endParaRPr>
                  </a:p>
                </p:txBody>
              </p:sp>
              <p:sp>
                <p:nvSpPr>
                  <p:cNvPr id="157" name="Flowchart: Direct Access Storage 156"/>
                  <p:cNvSpPr/>
                  <p:nvPr/>
                </p:nvSpPr>
                <p:spPr bwMode="auto">
                  <a:xfrm rot="10800000">
                    <a:off x="2498896" y="1430332"/>
                    <a:ext cx="362575" cy="135066"/>
                  </a:xfrm>
                  <a:prstGeom prst="flowChartMagneticDrum">
                    <a:avLst/>
                  </a:prstGeom>
                  <a:solidFill>
                    <a:schemeClr val="accent3">
                      <a:lumMod val="7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a typeface="ＭＳ Ｐゴシック" pitchFamily="34" charset="-128"/>
                    </a:endParaRPr>
                  </a:p>
                </p:txBody>
              </p:sp>
              <p:sp>
                <p:nvSpPr>
                  <p:cNvPr id="158" name="Isosceles Triangle 104"/>
                  <p:cNvSpPr>
                    <a:spLocks noChangeArrowheads="1"/>
                  </p:cNvSpPr>
                  <p:nvPr/>
                </p:nvSpPr>
                <p:spPr bwMode="auto">
                  <a:xfrm rot="-11813">
                    <a:off x="2983333" y="1416403"/>
                    <a:ext cx="137160" cy="182880"/>
                  </a:xfrm>
                  <a:prstGeom prst="triangle">
                    <a:avLst>
                      <a:gd name="adj" fmla="val 50000"/>
                    </a:avLst>
                  </a:prstGeom>
                  <a:solidFill>
                    <a:srgbClr val="33CC33"/>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Blip>
                        <a:blip r:embed="rId2"/>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spcBef>
                        <a:spcPct val="0"/>
                      </a:spcBef>
                      <a:buFontTx/>
                      <a:buNone/>
                    </a:pPr>
                    <a:endParaRPr lang="en-US" altLang="en-US">
                      <a:latin typeface="Times" charset="0"/>
                    </a:endParaRPr>
                  </a:p>
                </p:txBody>
              </p:sp>
            </p:grpSp>
            <p:cxnSp>
              <p:nvCxnSpPr>
                <p:cNvPr id="153" name="Straight Arrow Connector 99"/>
                <p:cNvCxnSpPr>
                  <a:cxnSpLocks noChangeShapeType="1"/>
                </p:cNvCxnSpPr>
                <p:nvPr/>
              </p:nvCxnSpPr>
              <p:spPr bwMode="auto">
                <a:xfrm flipH="1" flipV="1">
                  <a:off x="1576428" y="4550533"/>
                  <a:ext cx="182879" cy="0"/>
                </a:xfrm>
                <a:prstGeom prst="straightConnector1">
                  <a:avLst/>
                </a:prstGeom>
                <a:noFill/>
                <a:ln w="19050" algn="ctr">
                  <a:solidFill>
                    <a:srgbClr val="3333FF"/>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Straight Arrow Connector 100"/>
                <p:cNvCxnSpPr>
                  <a:cxnSpLocks noChangeShapeType="1"/>
                </p:cNvCxnSpPr>
                <p:nvPr/>
              </p:nvCxnSpPr>
              <p:spPr bwMode="auto">
                <a:xfrm flipH="1" flipV="1">
                  <a:off x="2355212" y="4536149"/>
                  <a:ext cx="265176" cy="0"/>
                </a:xfrm>
                <a:prstGeom prst="straightConnector1">
                  <a:avLst/>
                </a:prstGeom>
                <a:noFill/>
                <a:ln w="19050" algn="ctr">
                  <a:solidFill>
                    <a:srgbClr val="3333FF"/>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6" name="Group 82"/>
              <p:cNvGrpSpPr>
                <a:grpSpLocks/>
              </p:cNvGrpSpPr>
              <p:nvPr/>
            </p:nvGrpSpPr>
            <p:grpSpPr bwMode="auto">
              <a:xfrm rot="20361444">
                <a:off x="4395953" y="2344797"/>
                <a:ext cx="1348515" cy="194506"/>
                <a:chOff x="1529158" y="4459372"/>
                <a:chExt cx="1388183" cy="195103"/>
              </a:xfrm>
            </p:grpSpPr>
            <p:grpSp>
              <p:nvGrpSpPr>
                <p:cNvPr id="145" name="Group 91"/>
                <p:cNvGrpSpPr>
                  <a:grpSpLocks/>
                </p:cNvGrpSpPr>
                <p:nvPr/>
              </p:nvGrpSpPr>
              <p:grpSpPr bwMode="auto">
                <a:xfrm>
                  <a:off x="1529158" y="4459372"/>
                  <a:ext cx="1388183" cy="195103"/>
                  <a:chOff x="1778736" y="1421502"/>
                  <a:chExt cx="1388183" cy="195103"/>
                </a:xfrm>
              </p:grpSpPr>
              <p:sp>
                <p:nvSpPr>
                  <p:cNvPr id="148" name="Flowchart: Direct Access Storage 147"/>
                  <p:cNvSpPr/>
                  <p:nvPr/>
                </p:nvSpPr>
                <p:spPr bwMode="auto">
                  <a:xfrm>
                    <a:off x="2895820" y="1421502"/>
                    <a:ext cx="271099" cy="133417"/>
                  </a:xfrm>
                  <a:prstGeom prst="flowChartMagneticDrum">
                    <a:avLst/>
                  </a:prstGeom>
                  <a:solidFill>
                    <a:schemeClr val="accent3">
                      <a:lumMod val="7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a typeface="ＭＳ Ｐゴシック" pitchFamily="34" charset="-128"/>
                    </a:endParaRPr>
                  </a:p>
                </p:txBody>
              </p:sp>
              <p:sp>
                <p:nvSpPr>
                  <p:cNvPr id="149" name="Isosceles Triangle 95"/>
                  <p:cNvSpPr>
                    <a:spLocks noChangeArrowheads="1"/>
                  </p:cNvSpPr>
                  <p:nvPr/>
                </p:nvSpPr>
                <p:spPr bwMode="auto">
                  <a:xfrm rot="10778556">
                    <a:off x="2513671" y="1429416"/>
                    <a:ext cx="274321" cy="182879"/>
                  </a:xfrm>
                  <a:prstGeom prst="triangle">
                    <a:avLst>
                      <a:gd name="adj" fmla="val 50000"/>
                    </a:avLst>
                  </a:prstGeom>
                  <a:solidFill>
                    <a:srgbClr val="33CC33"/>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Blip>
                        <a:blip r:embed="rId2"/>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spcBef>
                        <a:spcPct val="0"/>
                      </a:spcBef>
                      <a:buFontTx/>
                      <a:buNone/>
                    </a:pPr>
                    <a:endParaRPr lang="en-US" altLang="en-US">
                      <a:latin typeface="Times" charset="0"/>
                    </a:endParaRPr>
                  </a:p>
                </p:txBody>
              </p:sp>
              <p:sp>
                <p:nvSpPr>
                  <p:cNvPr id="150" name="Flowchart: Direct Access Storage 149"/>
                  <p:cNvSpPr/>
                  <p:nvPr/>
                </p:nvSpPr>
                <p:spPr bwMode="auto">
                  <a:xfrm>
                    <a:off x="2020380" y="1435593"/>
                    <a:ext cx="365901" cy="136711"/>
                  </a:xfrm>
                  <a:prstGeom prst="flowChartMagneticDrum">
                    <a:avLst/>
                  </a:prstGeom>
                  <a:solidFill>
                    <a:schemeClr val="accent3">
                      <a:lumMod val="7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a typeface="ＭＳ Ｐゴシック" pitchFamily="34" charset="-128"/>
                    </a:endParaRPr>
                  </a:p>
                </p:txBody>
              </p:sp>
              <p:sp>
                <p:nvSpPr>
                  <p:cNvPr id="151" name="Isosceles Triangle 97"/>
                  <p:cNvSpPr>
                    <a:spLocks noChangeArrowheads="1"/>
                  </p:cNvSpPr>
                  <p:nvPr/>
                </p:nvSpPr>
                <p:spPr bwMode="auto">
                  <a:xfrm rot="10718556">
                    <a:off x="1778736" y="1433725"/>
                    <a:ext cx="137160" cy="182880"/>
                  </a:xfrm>
                  <a:prstGeom prst="triangle">
                    <a:avLst>
                      <a:gd name="adj" fmla="val 50000"/>
                    </a:avLst>
                  </a:prstGeom>
                  <a:solidFill>
                    <a:srgbClr val="33CC33"/>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Blip>
                        <a:blip r:embed="rId2"/>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spcBef>
                        <a:spcPct val="0"/>
                      </a:spcBef>
                      <a:buFontTx/>
                      <a:buNone/>
                    </a:pPr>
                    <a:endParaRPr lang="en-US" altLang="en-US">
                      <a:latin typeface="Times" charset="0"/>
                    </a:endParaRPr>
                  </a:p>
                </p:txBody>
              </p:sp>
            </p:grpSp>
            <p:cxnSp>
              <p:nvCxnSpPr>
                <p:cNvPr id="146" name="Straight Arrow Connector 92"/>
                <p:cNvCxnSpPr>
                  <a:cxnSpLocks noChangeShapeType="1"/>
                </p:cNvCxnSpPr>
                <p:nvPr/>
              </p:nvCxnSpPr>
              <p:spPr bwMode="auto">
                <a:xfrm rot="10800000" flipH="1" flipV="1">
                  <a:off x="2659845" y="4527747"/>
                  <a:ext cx="182880" cy="0"/>
                </a:xfrm>
                <a:prstGeom prst="straightConnector1">
                  <a:avLst/>
                </a:prstGeom>
                <a:noFill/>
                <a:ln w="19050" algn="ctr">
                  <a:solidFill>
                    <a:srgbClr val="3333FF"/>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Straight Arrow Connector 93"/>
                <p:cNvCxnSpPr>
                  <a:cxnSpLocks noChangeShapeType="1"/>
                </p:cNvCxnSpPr>
                <p:nvPr/>
              </p:nvCxnSpPr>
              <p:spPr bwMode="auto">
                <a:xfrm rot="10800000" flipH="1" flipV="1">
                  <a:off x="1784931" y="4548916"/>
                  <a:ext cx="265176" cy="0"/>
                </a:xfrm>
                <a:prstGeom prst="straightConnector1">
                  <a:avLst/>
                </a:prstGeom>
                <a:noFill/>
                <a:ln w="19050" algn="ctr">
                  <a:solidFill>
                    <a:srgbClr val="3333FF"/>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7" name="Group 83"/>
              <p:cNvGrpSpPr>
                <a:grpSpLocks/>
              </p:cNvGrpSpPr>
              <p:nvPr/>
            </p:nvGrpSpPr>
            <p:grpSpPr bwMode="auto">
              <a:xfrm rot="1163040">
                <a:off x="4420580" y="3524551"/>
                <a:ext cx="1353143" cy="182667"/>
                <a:chOff x="1539240" y="4445095"/>
                <a:chExt cx="1392947" cy="183228"/>
              </a:xfrm>
            </p:grpSpPr>
            <p:grpSp>
              <p:nvGrpSpPr>
                <p:cNvPr id="138" name="Group 84"/>
                <p:cNvGrpSpPr>
                  <a:grpSpLocks/>
                </p:cNvGrpSpPr>
                <p:nvPr/>
              </p:nvGrpSpPr>
              <p:grpSpPr bwMode="auto">
                <a:xfrm>
                  <a:off x="1539240" y="4445095"/>
                  <a:ext cx="1392947" cy="183228"/>
                  <a:chOff x="1788818" y="1407225"/>
                  <a:chExt cx="1392947" cy="183228"/>
                </a:xfrm>
              </p:grpSpPr>
              <p:sp>
                <p:nvSpPr>
                  <p:cNvPr id="141" name="Flowchart: Direct Access Storage 140"/>
                  <p:cNvSpPr/>
                  <p:nvPr/>
                </p:nvSpPr>
                <p:spPr bwMode="auto">
                  <a:xfrm>
                    <a:off x="2907339" y="1453741"/>
                    <a:ext cx="274426" cy="136712"/>
                  </a:xfrm>
                  <a:prstGeom prst="flowChartMagneticDrum">
                    <a:avLst/>
                  </a:prstGeom>
                  <a:solidFill>
                    <a:schemeClr val="bg2">
                      <a:lumMod val="20000"/>
                      <a:lumOff val="8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a typeface="ＭＳ Ｐゴシック" pitchFamily="34" charset="-128"/>
                    </a:endParaRPr>
                  </a:p>
                </p:txBody>
              </p:sp>
              <p:sp>
                <p:nvSpPr>
                  <p:cNvPr id="142" name="Isosceles Triangle 88"/>
                  <p:cNvSpPr>
                    <a:spLocks noChangeArrowheads="1"/>
                  </p:cNvSpPr>
                  <p:nvPr/>
                </p:nvSpPr>
                <p:spPr bwMode="auto">
                  <a:xfrm>
                    <a:off x="2522168" y="1407225"/>
                    <a:ext cx="274320" cy="182880"/>
                  </a:xfrm>
                  <a:prstGeom prst="triangle">
                    <a:avLst>
                      <a:gd name="adj" fmla="val 50000"/>
                    </a:avLst>
                  </a:prstGeom>
                  <a:solidFill>
                    <a:srgbClr val="33CC33"/>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Blip>
                        <a:blip r:embed="rId2"/>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spcBef>
                        <a:spcPct val="0"/>
                      </a:spcBef>
                      <a:buFontTx/>
                      <a:buNone/>
                    </a:pPr>
                    <a:endParaRPr lang="en-US" altLang="en-US">
                      <a:latin typeface="Times" charset="0"/>
                    </a:endParaRPr>
                  </a:p>
                </p:txBody>
              </p:sp>
              <p:sp>
                <p:nvSpPr>
                  <p:cNvPr id="143" name="Flowchart: Direct Access Storage 142"/>
                  <p:cNvSpPr/>
                  <p:nvPr/>
                </p:nvSpPr>
                <p:spPr bwMode="auto">
                  <a:xfrm>
                    <a:off x="2027551" y="1440978"/>
                    <a:ext cx="372554" cy="135064"/>
                  </a:xfrm>
                  <a:prstGeom prst="flowChartMagneticDrum">
                    <a:avLst/>
                  </a:prstGeom>
                  <a:solidFill>
                    <a:schemeClr val="bg2">
                      <a:lumMod val="20000"/>
                      <a:lumOff val="8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a typeface="ＭＳ Ｐゴシック" pitchFamily="34" charset="-128"/>
                    </a:endParaRPr>
                  </a:p>
                </p:txBody>
              </p:sp>
              <p:sp>
                <p:nvSpPr>
                  <p:cNvPr id="144" name="Isosceles Triangle 90"/>
                  <p:cNvSpPr>
                    <a:spLocks noChangeArrowheads="1"/>
                  </p:cNvSpPr>
                  <p:nvPr/>
                </p:nvSpPr>
                <p:spPr bwMode="auto">
                  <a:xfrm>
                    <a:off x="1788818" y="1407225"/>
                    <a:ext cx="137160" cy="182880"/>
                  </a:xfrm>
                  <a:prstGeom prst="triangle">
                    <a:avLst>
                      <a:gd name="adj" fmla="val 50000"/>
                    </a:avLst>
                  </a:prstGeom>
                  <a:solidFill>
                    <a:srgbClr val="33CC33"/>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Blip>
                        <a:blip r:embed="rId2"/>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spcBef>
                        <a:spcPct val="0"/>
                      </a:spcBef>
                      <a:buFontTx/>
                      <a:buNone/>
                    </a:pPr>
                    <a:endParaRPr lang="en-US" altLang="en-US">
                      <a:latin typeface="Times" charset="0"/>
                    </a:endParaRPr>
                  </a:p>
                </p:txBody>
              </p:sp>
            </p:grpSp>
            <p:cxnSp>
              <p:nvCxnSpPr>
                <p:cNvPr id="139" name="Straight Arrow Connector 85"/>
                <p:cNvCxnSpPr>
                  <a:cxnSpLocks noChangeShapeType="1"/>
                </p:cNvCxnSpPr>
                <p:nvPr/>
              </p:nvCxnSpPr>
              <p:spPr bwMode="auto">
                <a:xfrm rot="10800000" flipH="1" flipV="1">
                  <a:off x="2665119" y="4556639"/>
                  <a:ext cx="182880" cy="0"/>
                </a:xfrm>
                <a:prstGeom prst="straightConnector1">
                  <a:avLst/>
                </a:prstGeom>
                <a:noFill/>
                <a:ln w="19050" algn="ctr">
                  <a:solidFill>
                    <a:srgbClr val="3333FF"/>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Straight Arrow Connector 86"/>
                <p:cNvCxnSpPr>
                  <a:cxnSpLocks noChangeShapeType="1"/>
                </p:cNvCxnSpPr>
                <p:nvPr/>
              </p:nvCxnSpPr>
              <p:spPr bwMode="auto">
                <a:xfrm rot="10800000" flipH="1" flipV="1">
                  <a:off x="1784931" y="4548916"/>
                  <a:ext cx="265176" cy="0"/>
                </a:xfrm>
                <a:prstGeom prst="straightConnector1">
                  <a:avLst/>
                </a:prstGeom>
                <a:noFill/>
                <a:ln w="19050" algn="ctr">
                  <a:solidFill>
                    <a:srgbClr val="3333FF"/>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28" name="Oval 16"/>
              <p:cNvSpPr>
                <a:spLocks noChangeArrowheads="1"/>
              </p:cNvSpPr>
              <p:nvPr/>
            </p:nvSpPr>
            <p:spPr bwMode="auto">
              <a:xfrm>
                <a:off x="2734943" y="3275816"/>
                <a:ext cx="139600" cy="141920"/>
              </a:xfrm>
              <a:prstGeom prst="ellipse">
                <a:avLst/>
              </a:prstGeom>
              <a:solidFill>
                <a:srgbClr val="FF0000"/>
              </a:solidFill>
              <a:ln w="9525" algn="ctr">
                <a:solidFill>
                  <a:srgbClr val="FF0000"/>
                </a:solidFill>
                <a:round/>
                <a:headEnd/>
                <a:tailEnd/>
              </a:ln>
            </p:spPr>
            <p:txBody>
              <a:bodyPr/>
              <a:lstStyle>
                <a:lvl1pPr>
                  <a:spcBef>
                    <a:spcPct val="20000"/>
                  </a:spcBef>
                  <a:buBlip>
                    <a:blip r:embed="rId2"/>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eaLnBrk="1" hangingPunct="1">
                  <a:spcBef>
                    <a:spcPct val="0"/>
                  </a:spcBef>
                  <a:buFontTx/>
                  <a:buNone/>
                </a:pPr>
                <a:endParaRPr lang="en-US" altLang="en-US">
                  <a:latin typeface="Times" charset="0"/>
                </a:endParaRPr>
              </a:p>
            </p:txBody>
          </p:sp>
          <p:sp>
            <p:nvSpPr>
              <p:cNvPr id="129" name="Oval 16"/>
              <p:cNvSpPr>
                <a:spLocks noChangeArrowheads="1"/>
              </p:cNvSpPr>
              <p:nvPr/>
            </p:nvSpPr>
            <p:spPr bwMode="auto">
              <a:xfrm>
                <a:off x="4189771" y="3254497"/>
                <a:ext cx="139600" cy="141920"/>
              </a:xfrm>
              <a:prstGeom prst="ellipse">
                <a:avLst/>
              </a:prstGeom>
              <a:solidFill>
                <a:schemeClr val="bg2">
                  <a:lumMod val="60000"/>
                  <a:lumOff val="40000"/>
                </a:schemeClr>
              </a:solidFill>
              <a:ln w="9525" algn="ctr">
                <a:noFill/>
                <a:round/>
                <a:headEnd/>
                <a:tailEnd/>
              </a:ln>
            </p:spPr>
            <p:txBody>
              <a:bodyPr/>
              <a:lstStyle>
                <a:lvl1pPr>
                  <a:spcBef>
                    <a:spcPct val="20000"/>
                  </a:spcBef>
                  <a:buBlip>
                    <a:blip r:embed="rId2"/>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eaLnBrk="1" hangingPunct="1">
                  <a:spcBef>
                    <a:spcPct val="0"/>
                  </a:spcBef>
                  <a:buFontTx/>
                  <a:buNone/>
                </a:pPr>
                <a:endParaRPr lang="en-US" altLang="en-US">
                  <a:latin typeface="Times" charset="0"/>
                </a:endParaRPr>
              </a:p>
            </p:txBody>
          </p:sp>
          <p:cxnSp>
            <p:nvCxnSpPr>
              <p:cNvPr id="130" name="Straight Arrow Connector 22"/>
              <p:cNvCxnSpPr>
                <a:cxnSpLocks noChangeShapeType="1"/>
              </p:cNvCxnSpPr>
              <p:nvPr/>
            </p:nvCxnSpPr>
            <p:spPr bwMode="auto">
              <a:xfrm flipV="1">
                <a:off x="3414783" y="2629768"/>
                <a:ext cx="581445" cy="256243"/>
              </a:xfrm>
              <a:prstGeom prst="straightConnector1">
                <a:avLst/>
              </a:prstGeom>
              <a:noFill/>
              <a:ln w="19050" algn="ctr">
                <a:solidFill>
                  <a:srgbClr val="990099"/>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Straight Arrow Connector 22"/>
              <p:cNvCxnSpPr>
                <a:cxnSpLocks noChangeShapeType="1"/>
              </p:cNvCxnSpPr>
              <p:nvPr/>
            </p:nvCxnSpPr>
            <p:spPr bwMode="auto">
              <a:xfrm rot="10800000" flipV="1">
                <a:off x="3414783" y="2738179"/>
                <a:ext cx="581445" cy="256243"/>
              </a:xfrm>
              <a:prstGeom prst="straightConnector1">
                <a:avLst/>
              </a:prstGeom>
              <a:noFill/>
              <a:ln w="19050" algn="ctr">
                <a:solidFill>
                  <a:srgbClr val="990099"/>
                </a:solidFill>
                <a:prstDash val="sysDash"/>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2" name="TextBox 77"/>
              <p:cNvSpPr txBox="1">
                <a:spLocks noChangeArrowheads="1"/>
              </p:cNvSpPr>
              <p:nvPr/>
            </p:nvSpPr>
            <p:spPr bwMode="auto">
              <a:xfrm>
                <a:off x="3215418" y="3624983"/>
                <a:ext cx="775557" cy="27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ctr" eaLnBrk="1" hangingPunct="1">
                  <a:spcBef>
                    <a:spcPct val="0"/>
                  </a:spcBef>
                  <a:buFontTx/>
                  <a:buNone/>
                </a:pPr>
                <a:r>
                  <a:rPr lang="en-US" altLang="en-US" sz="1100" b="1" dirty="0">
                    <a:latin typeface="Times" charset="0"/>
                  </a:rPr>
                  <a:t>IP</a:t>
                </a:r>
              </a:p>
            </p:txBody>
          </p:sp>
          <p:sp>
            <p:nvSpPr>
              <p:cNvPr id="126" name="TextBox 77"/>
              <p:cNvSpPr txBox="1">
                <a:spLocks noChangeArrowheads="1"/>
              </p:cNvSpPr>
              <p:nvPr/>
            </p:nvSpPr>
            <p:spPr bwMode="auto">
              <a:xfrm rot="20213753">
                <a:off x="1080843" y="3212779"/>
                <a:ext cx="14207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Blip>
                    <a:blip r:embed="rId2"/>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ctr" eaLnBrk="1" hangingPunct="1">
                  <a:spcBef>
                    <a:spcPct val="0"/>
                  </a:spcBef>
                  <a:buFontTx/>
                  <a:buNone/>
                </a:pPr>
                <a:r>
                  <a:rPr lang="en-US" altLang="en-US" sz="1400" b="1" dirty="0" smtClean="0">
                    <a:latin typeface="Arial" panose="020B0604020202020204" pitchFamily="34" charset="0"/>
                    <a:cs typeface="Arial" panose="020B0604020202020204" pitchFamily="34" charset="0"/>
                  </a:rPr>
                  <a:t>Spin Rotator</a:t>
                </a:r>
                <a:endParaRPr lang="en-US" altLang="en-US" sz="1400" b="1" dirty="0">
                  <a:latin typeface="Arial" panose="020B0604020202020204" pitchFamily="34" charset="0"/>
                  <a:cs typeface="Arial" panose="020B0604020202020204" pitchFamily="34" charset="0"/>
                </a:endParaRPr>
              </a:p>
            </p:txBody>
          </p:sp>
          <p:sp>
            <p:nvSpPr>
              <p:cNvPr id="123" name="Arc 122"/>
              <p:cNvSpPr/>
              <p:nvPr/>
            </p:nvSpPr>
            <p:spPr bwMode="auto">
              <a:xfrm rot="3754092">
                <a:off x="6093797" y="1982386"/>
                <a:ext cx="709276" cy="597718"/>
              </a:xfrm>
              <a:prstGeom prst="arc">
                <a:avLst>
                  <a:gd name="adj1" fmla="val 10401753"/>
                  <a:gd name="adj2" fmla="val 16965415"/>
                </a:avLst>
              </a:prstGeom>
              <a:noFill/>
              <a:ln w="25400" cap="flat" cmpd="sng" algn="ctr">
                <a:solidFill>
                  <a:schemeClr val="tx1"/>
                </a:solidFill>
                <a:prstDash val="solid"/>
                <a:round/>
                <a:headEnd type="stealth" w="med" len="med"/>
                <a:tailEnd type="none" w="med" len="med"/>
              </a:ln>
              <a:effectLst/>
              <a:extLst/>
            </p:spPr>
            <p:txBody>
              <a:bodyPr/>
              <a:lstStyle/>
              <a:p>
                <a:pPr>
                  <a:defRPr/>
                </a:pPr>
                <a:endParaRPr lang="en-US">
                  <a:ea typeface="ＭＳ Ｐゴシック" pitchFamily="34" charset="-128"/>
                </a:endParaRPr>
              </a:p>
            </p:txBody>
          </p:sp>
          <p:sp>
            <p:nvSpPr>
              <p:cNvPr id="124" name="TextBox 77"/>
              <p:cNvSpPr txBox="1">
                <a:spLocks noChangeArrowheads="1"/>
              </p:cNvSpPr>
              <p:nvPr/>
            </p:nvSpPr>
            <p:spPr bwMode="auto">
              <a:xfrm>
                <a:off x="6400800" y="1676400"/>
                <a:ext cx="482760" cy="3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Blip>
                    <a:blip r:embed="rId2"/>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ctr" eaLnBrk="1" hangingPunct="1">
                  <a:spcBef>
                    <a:spcPct val="0"/>
                  </a:spcBef>
                  <a:buFontTx/>
                  <a:buNone/>
                </a:pPr>
                <a:r>
                  <a:rPr lang="en-US" altLang="en-US" sz="1400" b="1" dirty="0">
                    <a:latin typeface="Times" charset="0"/>
                  </a:rPr>
                  <a:t>e</a:t>
                </a:r>
                <a:r>
                  <a:rPr lang="en-US" altLang="en-US" sz="1400" b="1" baseline="30000" dirty="0">
                    <a:latin typeface="Times" charset="0"/>
                  </a:rPr>
                  <a:t>-</a:t>
                </a:r>
                <a:endParaRPr lang="en-US" altLang="en-US" sz="1400" b="1" dirty="0">
                  <a:latin typeface="Times" charset="0"/>
                </a:endParaRPr>
              </a:p>
            </p:txBody>
          </p:sp>
          <p:sp>
            <p:nvSpPr>
              <p:cNvPr id="112" name="TextBox 144"/>
              <p:cNvSpPr txBox="1">
                <a:spLocks noChangeArrowheads="1"/>
              </p:cNvSpPr>
              <p:nvPr/>
            </p:nvSpPr>
            <p:spPr bwMode="auto">
              <a:xfrm flipH="1">
                <a:off x="5527938" y="2726394"/>
                <a:ext cx="110146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Blip>
                    <a:blip r:embed="rId2"/>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spcBef>
                    <a:spcPct val="0"/>
                  </a:spcBef>
                  <a:buFontTx/>
                  <a:buNone/>
                </a:pPr>
                <a:r>
                  <a:rPr lang="en-US" altLang="en-US" sz="900" b="1" dirty="0"/>
                  <a:t>Magnetic field</a:t>
                </a:r>
              </a:p>
            </p:txBody>
          </p:sp>
          <p:cxnSp>
            <p:nvCxnSpPr>
              <p:cNvPr id="113" name="Straight Arrow Connector 4"/>
              <p:cNvCxnSpPr>
                <a:cxnSpLocks noChangeShapeType="1"/>
              </p:cNvCxnSpPr>
              <p:nvPr/>
            </p:nvCxnSpPr>
            <p:spPr bwMode="auto">
              <a:xfrm flipV="1">
                <a:off x="547628" y="2624223"/>
                <a:ext cx="0" cy="403909"/>
              </a:xfrm>
              <a:prstGeom prst="straightConnector1">
                <a:avLst/>
              </a:prstGeom>
              <a:noFill/>
              <a:ln w="25400" algn="ctr">
                <a:solidFill>
                  <a:srgbClr val="0099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4" name="TextBox 144"/>
              <p:cNvSpPr txBox="1">
                <a:spLocks noChangeArrowheads="1"/>
              </p:cNvSpPr>
              <p:nvPr/>
            </p:nvSpPr>
            <p:spPr bwMode="auto">
              <a:xfrm flipH="1">
                <a:off x="5546999" y="3116716"/>
                <a:ext cx="93476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Blip>
                    <a:blip r:embed="rId2"/>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spcBef>
                    <a:spcPct val="0"/>
                  </a:spcBef>
                  <a:buFontTx/>
                  <a:buNone/>
                </a:pPr>
                <a:r>
                  <a:rPr lang="en-US" altLang="en-US" sz="900" b="1" dirty="0"/>
                  <a:t>Polarization</a:t>
                </a:r>
              </a:p>
            </p:txBody>
          </p:sp>
          <p:cxnSp>
            <p:nvCxnSpPr>
              <p:cNvPr id="115" name="Straight Arrow Connector 16"/>
              <p:cNvCxnSpPr>
                <a:cxnSpLocks noChangeShapeType="1"/>
              </p:cNvCxnSpPr>
              <p:nvPr/>
            </p:nvCxnSpPr>
            <p:spPr bwMode="auto">
              <a:xfrm flipV="1">
                <a:off x="6535370" y="3078496"/>
                <a:ext cx="0" cy="415448"/>
              </a:xfrm>
              <a:prstGeom prst="straightConnector1">
                <a:avLst/>
              </a:prstGeom>
              <a:noFill/>
              <a:ln w="25400" algn="ctr">
                <a:solidFill>
                  <a:srgbClr val="990099"/>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Straight Arrow Connector 18"/>
              <p:cNvCxnSpPr>
                <a:cxnSpLocks noChangeShapeType="1"/>
              </p:cNvCxnSpPr>
              <p:nvPr/>
            </p:nvCxnSpPr>
            <p:spPr bwMode="auto">
              <a:xfrm>
                <a:off x="6676584" y="3086277"/>
                <a:ext cx="0" cy="415101"/>
              </a:xfrm>
              <a:prstGeom prst="straightConnector1">
                <a:avLst/>
              </a:prstGeom>
              <a:noFill/>
              <a:ln w="25400" algn="ctr">
                <a:solidFill>
                  <a:srgbClr val="990099"/>
                </a:solidFill>
                <a:prstDash val="sysDot"/>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Straight Arrow Connector 116"/>
              <p:cNvCxnSpPr>
                <a:endCxn id="128" idx="5"/>
              </p:cNvCxnSpPr>
              <p:nvPr/>
            </p:nvCxnSpPr>
            <p:spPr bwMode="auto">
              <a:xfrm flipH="1" flipV="1">
                <a:off x="2854100" y="3396958"/>
                <a:ext cx="589258" cy="261263"/>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Straight Arrow Connector 117"/>
              <p:cNvCxnSpPr>
                <a:endCxn id="129" idx="3"/>
              </p:cNvCxnSpPr>
              <p:nvPr/>
            </p:nvCxnSpPr>
            <p:spPr bwMode="auto">
              <a:xfrm flipV="1">
                <a:off x="3675063" y="3375633"/>
                <a:ext cx="535152" cy="286675"/>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Straight Arrow Connector 14"/>
              <p:cNvCxnSpPr>
                <a:cxnSpLocks noChangeShapeType="1"/>
              </p:cNvCxnSpPr>
              <p:nvPr/>
            </p:nvCxnSpPr>
            <p:spPr bwMode="auto">
              <a:xfrm>
                <a:off x="6590930" y="2624223"/>
                <a:ext cx="0" cy="415101"/>
              </a:xfrm>
              <a:prstGeom prst="straightConnector1">
                <a:avLst/>
              </a:prstGeom>
              <a:noFill/>
              <a:ln w="25400" algn="ctr">
                <a:solidFill>
                  <a:srgbClr val="0099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Straight Arrow Connector 16"/>
              <p:cNvCxnSpPr>
                <a:cxnSpLocks noChangeShapeType="1"/>
              </p:cNvCxnSpPr>
              <p:nvPr/>
            </p:nvCxnSpPr>
            <p:spPr bwMode="auto">
              <a:xfrm flipV="1">
                <a:off x="442891" y="3018705"/>
                <a:ext cx="0" cy="415448"/>
              </a:xfrm>
              <a:prstGeom prst="straightConnector1">
                <a:avLst/>
              </a:prstGeom>
              <a:noFill/>
              <a:ln w="25400" algn="ctr">
                <a:solidFill>
                  <a:srgbClr val="990099"/>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Straight Arrow Connector 18"/>
              <p:cNvCxnSpPr>
                <a:cxnSpLocks noChangeShapeType="1"/>
              </p:cNvCxnSpPr>
              <p:nvPr/>
            </p:nvCxnSpPr>
            <p:spPr bwMode="auto">
              <a:xfrm>
                <a:off x="601154" y="3044788"/>
                <a:ext cx="0" cy="415101"/>
              </a:xfrm>
              <a:prstGeom prst="straightConnector1">
                <a:avLst/>
              </a:prstGeom>
              <a:noFill/>
              <a:ln w="25400" algn="ctr">
                <a:solidFill>
                  <a:srgbClr val="990099"/>
                </a:solidFill>
                <a:prstDash val="sysDot"/>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3" name="Straight Arrow Connector 77"/>
              <p:cNvCxnSpPr>
                <a:cxnSpLocks noChangeShapeType="1"/>
              </p:cNvCxnSpPr>
              <p:nvPr/>
            </p:nvCxnSpPr>
            <p:spPr bwMode="auto">
              <a:xfrm>
                <a:off x="2851705" y="3581400"/>
                <a:ext cx="0" cy="785129"/>
              </a:xfrm>
              <a:prstGeom prst="straightConnector1">
                <a:avLst/>
              </a:prstGeom>
              <a:noFill/>
              <a:ln w="34925" algn="ctr">
                <a:solidFill>
                  <a:srgbClr val="3333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4" name="TextBox 77"/>
              <p:cNvSpPr txBox="1">
                <a:spLocks noChangeArrowheads="1"/>
              </p:cNvSpPr>
              <p:nvPr/>
            </p:nvSpPr>
            <p:spPr bwMode="auto">
              <a:xfrm>
                <a:off x="2457450" y="4305300"/>
                <a:ext cx="2256428" cy="30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ctr" eaLnBrk="1" hangingPunct="1">
                  <a:spcBef>
                    <a:spcPct val="0"/>
                  </a:spcBef>
                  <a:buFontTx/>
                  <a:buNone/>
                </a:pPr>
                <a:r>
                  <a:rPr lang="en-US" altLang="en-US" sz="1400" b="1" dirty="0">
                    <a:latin typeface="Times" charset="0"/>
                  </a:rPr>
                  <a:t>Polarization orientation</a:t>
                </a:r>
              </a:p>
            </p:txBody>
          </p:sp>
        </p:grpSp>
      </p:grpSp>
      <p:sp>
        <p:nvSpPr>
          <p:cNvPr id="175" name="Rectangle 72"/>
          <p:cNvSpPr>
            <a:spLocks noChangeArrowheads="1"/>
          </p:cNvSpPr>
          <p:nvPr/>
        </p:nvSpPr>
        <p:spPr bwMode="auto">
          <a:xfrm rot="20201546">
            <a:off x="1072555" y="2768391"/>
            <a:ext cx="4877447" cy="457296"/>
          </a:xfrm>
          <a:prstGeom prst="rect">
            <a:avLst/>
          </a:prstGeom>
          <a:noFill/>
          <a:ln w="9525" algn="ctr">
            <a:solidFill>
              <a:srgbClr val="3333FF"/>
            </a:solidFill>
            <a:prstDash val="sysDash"/>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Blip>
                <a:blip r:embed="rId2"/>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spcBef>
                <a:spcPct val="0"/>
              </a:spcBef>
              <a:buFontTx/>
              <a:buNone/>
            </a:pPr>
            <a:endParaRPr lang="en-US" altLang="en-US">
              <a:latin typeface="Times" charset="0"/>
            </a:endParaRPr>
          </a:p>
        </p:txBody>
      </p:sp>
      <p:cxnSp>
        <p:nvCxnSpPr>
          <p:cNvPr id="180" name="Straight Arrow Connector 179"/>
          <p:cNvCxnSpPr/>
          <p:nvPr/>
        </p:nvCxnSpPr>
        <p:spPr>
          <a:xfrm>
            <a:off x="7858125" y="4505484"/>
            <a:ext cx="0" cy="444348"/>
          </a:xfrm>
          <a:prstGeom prst="straightConnector1">
            <a:avLst/>
          </a:prstGeom>
          <a:ln w="12700">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53266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123825" y="914400"/>
                <a:ext cx="8915400" cy="5410200"/>
              </a:xfrm>
            </p:spPr>
            <p:txBody>
              <a:bodyPr/>
              <a:lstStyle/>
              <a:p>
                <a:pPr marL="182880" lvl="2" indent="-342900">
                  <a:buSzPct val="100000"/>
                  <a:buBlip>
                    <a:blip r:embed="rId3"/>
                  </a:buBlip>
                </a:pPr>
                <a:r>
                  <a:rPr lang="en-US" dirty="0" smtClean="0"/>
                  <a:t>Equilibrium electron polarization:</a:t>
                </a:r>
              </a:p>
              <a:p>
                <a:pPr marL="0" lvl="2" indent="0">
                  <a:buSzPct val="100000"/>
                  <a:buNone/>
                </a:pPr>
                <a:r>
                  <a:rPr lang="en-US" dirty="0" smtClean="0"/>
                  <a:t>     (</a:t>
                </a:r>
                <a:r>
                  <a:rPr lang="en-US" sz="1600" dirty="0" err="1" smtClean="0"/>
                  <a:t>Derbenev</a:t>
                </a:r>
                <a:r>
                  <a:rPr lang="en-US" sz="1600" dirty="0" smtClean="0"/>
                  <a:t>-Kondratenko formula</a:t>
                </a:r>
                <a:r>
                  <a:rPr lang="en-US" dirty="0" smtClean="0"/>
                  <a:t>)</a:t>
                </a:r>
                <a:endParaRPr lang="en-US" sz="1600" dirty="0"/>
              </a:p>
              <a:p>
                <a:pPr marL="342900" lvl="2" indent="-342900">
                  <a:buSzPct val="100000"/>
                  <a:buBlip>
                    <a:blip r:embed="rId3"/>
                  </a:buBlip>
                </a:pPr>
                <a:endParaRPr lang="en-US" sz="1600" i="1" dirty="0" smtClean="0">
                  <a:latin typeface="Cambria Math"/>
                  <a:cs typeface="Times New Roman" pitchFamily="18" charset="0"/>
                </a:endParaRPr>
              </a:p>
              <a:p>
                <a:pPr marL="342900" lvl="2" indent="-342900">
                  <a:buSzPct val="100000"/>
                  <a:buBlip>
                    <a:blip r:embed="rId3"/>
                  </a:buBlip>
                </a:pPr>
                <a:endParaRPr lang="en-US" dirty="0" smtClean="0">
                  <a:cs typeface="Times New Roman" pitchFamily="18" charset="0"/>
                </a:endParaRPr>
              </a:p>
              <a:p>
                <a:pPr marL="342900" lvl="2" indent="-342900">
                  <a:buSzPct val="100000"/>
                  <a:buBlip>
                    <a:blip r:embed="rId3"/>
                  </a:buBlip>
                </a:pPr>
                <a:r>
                  <a:rPr lang="en-US" dirty="0" smtClean="0">
                    <a:cs typeface="Times New Roman" pitchFamily="18" charset="0"/>
                  </a:rPr>
                  <a:t>Polarization lifetime</a:t>
                </a:r>
                <a:r>
                  <a:rPr lang="en-US" sz="1600" dirty="0" smtClean="0">
                    <a:cs typeface="Times New Roman" pitchFamily="18" charset="0"/>
                  </a:rPr>
                  <a:t>:</a:t>
                </a:r>
                <a:endParaRPr lang="en-US" sz="1600" dirty="0" smtClean="0">
                  <a:latin typeface="Times New Roman" pitchFamily="18" charset="0"/>
                  <a:cs typeface="Times New Roman" pitchFamily="18" charset="0"/>
                </a:endParaRPr>
              </a:p>
              <a:p>
                <a:pPr marL="342900" lvl="2" indent="-342900">
                  <a:buSzPct val="100000"/>
                  <a:buBlip>
                    <a:blip r:embed="rId3"/>
                  </a:buBlip>
                </a:pPr>
                <a:endParaRPr lang="en-US" sz="1600" dirty="0">
                  <a:latin typeface="Times New Roman" pitchFamily="18" charset="0"/>
                  <a:cs typeface="Times New Roman" pitchFamily="18" charset="0"/>
                </a:endParaRPr>
              </a:p>
              <a:p>
                <a:pPr marL="342900" lvl="2" indent="-342900" algn="just">
                  <a:buSzPct val="100000"/>
                  <a:buBlip>
                    <a:blip r:embed="rId3"/>
                  </a:buBlip>
                </a:pPr>
                <a:endParaRPr lang="en-US" dirty="0" smtClean="0"/>
              </a:p>
              <a:p>
                <a:pPr marL="342900" lvl="2" indent="-342900" algn="just">
                  <a:buSzPct val="100000"/>
                  <a:buBlip>
                    <a:blip r:embed="rId3"/>
                  </a:buBlip>
                </a:pPr>
                <a:r>
                  <a:rPr lang="en-US" dirty="0" smtClean="0"/>
                  <a:t>Computer </a:t>
                </a:r>
                <a:r>
                  <a:rPr lang="en-US" dirty="0"/>
                  <a:t>algorithm for estimating the equilibrium polarization and </a:t>
                </a:r>
                <a:r>
                  <a:rPr lang="en-US" dirty="0" smtClean="0"/>
                  <a:t>lifetime</a:t>
                </a:r>
              </a:p>
              <a:p>
                <a:pPr marL="800100" lvl="3" indent="-342900" algn="just">
                  <a:buSzPct val="100000"/>
                  <a:buFont typeface="Arial" panose="020B0604020202020204" pitchFamily="34" charset="0"/>
                  <a:buChar char="−"/>
                </a:pPr>
                <a:r>
                  <a:rPr lang="en-US" b="1" dirty="0" smtClean="0"/>
                  <a:t>Analytically</a:t>
                </a:r>
                <a:r>
                  <a:rPr lang="en-US" dirty="0" smtClean="0"/>
                  <a:t>, method based on evaluating </a:t>
                </a:r>
                <a14:m>
                  <m:oMath xmlns:m="http://schemas.openxmlformats.org/officeDocument/2006/math">
                    <m:acc>
                      <m:accPr>
                        <m:chr m:val="̂"/>
                        <m:ctrlPr>
                          <a:rPr lang="en-US" i="1">
                            <a:latin typeface="Cambria Math"/>
                            <a:cs typeface="Times New Roman" pitchFamily="18" charset="0"/>
                          </a:rPr>
                        </m:ctrlPr>
                      </m:accPr>
                      <m:e>
                        <m:r>
                          <a:rPr lang="en-US" i="1">
                            <a:latin typeface="Cambria Math"/>
                            <a:cs typeface="Times New Roman" pitchFamily="18" charset="0"/>
                          </a:rPr>
                          <m:t>𝑛</m:t>
                        </m:r>
                      </m:e>
                    </m:acc>
                  </m:oMath>
                </a14:m>
                <a:r>
                  <a:rPr lang="en-US" dirty="0"/>
                  <a:t> and </a:t>
                </a:r>
                <a14:m>
                  <m:oMath xmlns:m="http://schemas.openxmlformats.org/officeDocument/2006/math">
                    <m:sSup>
                      <m:sSupPr>
                        <m:ctrlPr>
                          <a:rPr lang="en-US" i="1">
                            <a:latin typeface="Cambria Math"/>
                            <a:cs typeface="Times New Roman" pitchFamily="18" charset="0"/>
                          </a:rPr>
                        </m:ctrlPr>
                      </m:sSupPr>
                      <m:e>
                        <m:d>
                          <m:dPr>
                            <m:begChr m:val="|"/>
                            <m:endChr m:val="|"/>
                            <m:ctrlPr>
                              <a:rPr lang="en-US" i="1">
                                <a:latin typeface="Cambria Math"/>
                                <a:cs typeface="Times New Roman" pitchFamily="18" charset="0"/>
                              </a:rPr>
                            </m:ctrlPr>
                          </m:dPr>
                          <m:e>
                            <m:f>
                              <m:fPr>
                                <m:ctrlPr>
                                  <a:rPr lang="en-US" i="1">
                                    <a:latin typeface="Cambria Math"/>
                                    <a:cs typeface="Times New Roman" pitchFamily="18" charset="0"/>
                                  </a:rPr>
                                </m:ctrlPr>
                              </m:fPr>
                              <m:num>
                                <m:r>
                                  <a:rPr lang="en-US" i="1">
                                    <a:latin typeface="Cambria Math"/>
                                    <a:ea typeface="Cambria Math"/>
                                    <a:cs typeface="Times New Roman" pitchFamily="18" charset="0"/>
                                  </a:rPr>
                                  <m:t>𝜕</m:t>
                                </m:r>
                                <m:acc>
                                  <m:accPr>
                                    <m:chr m:val="̂"/>
                                    <m:ctrlPr>
                                      <a:rPr lang="en-US" i="1">
                                        <a:latin typeface="Cambria Math"/>
                                        <a:ea typeface="Cambria Math"/>
                                        <a:cs typeface="Times New Roman" pitchFamily="18" charset="0"/>
                                      </a:rPr>
                                    </m:ctrlPr>
                                  </m:accPr>
                                  <m:e>
                                    <m:r>
                                      <a:rPr lang="en-US" i="1">
                                        <a:latin typeface="Cambria Math"/>
                                        <a:ea typeface="Cambria Math"/>
                                        <a:cs typeface="Times New Roman" pitchFamily="18" charset="0"/>
                                      </a:rPr>
                                      <m:t>𝑛</m:t>
                                    </m:r>
                                  </m:e>
                                </m:acc>
                              </m:num>
                              <m:den>
                                <m:r>
                                  <a:rPr lang="en-US" i="1">
                                    <a:latin typeface="Cambria Math"/>
                                    <a:ea typeface="Cambria Math"/>
                                    <a:cs typeface="Times New Roman" pitchFamily="18" charset="0"/>
                                  </a:rPr>
                                  <m:t>𝜕𝛿</m:t>
                                </m:r>
                              </m:den>
                            </m:f>
                          </m:e>
                        </m:d>
                      </m:e>
                      <m:sup>
                        <m:r>
                          <a:rPr lang="en-US" i="1">
                            <a:latin typeface="Cambria Math"/>
                            <a:cs typeface="Times New Roman" pitchFamily="18" charset="0"/>
                          </a:rPr>
                          <m:t>2</m:t>
                        </m:r>
                      </m:sup>
                    </m:sSup>
                  </m:oMath>
                </a14:m>
                <a:r>
                  <a:rPr lang="en-US" dirty="0"/>
                  <a:t> in the D-K </a:t>
                </a:r>
                <a:r>
                  <a:rPr lang="en-US" dirty="0" smtClean="0"/>
                  <a:t>formula </a:t>
                </a:r>
              </a:p>
              <a:p>
                <a:pPr marL="1257300" lvl="4" indent="-342900" algn="just">
                  <a:buSzPct val="100000"/>
                  <a:buFont typeface="Arial" panose="020B0604020202020204" pitchFamily="34" charset="0"/>
                  <a:buChar char="•"/>
                </a:pPr>
                <a:r>
                  <a:rPr lang="en-US" sz="1400" dirty="0" smtClean="0"/>
                  <a:t>SLICK </a:t>
                </a:r>
                <a:r>
                  <a:rPr lang="en-US" sz="1400" dirty="0"/>
                  <a:t>(8x8 matrices) : </a:t>
                </a:r>
                <a:r>
                  <a:rPr lang="en-US" sz="1400" dirty="0" smtClean="0"/>
                  <a:t>linearized orbit motion + linearized spin motion  </a:t>
                </a:r>
              </a:p>
              <a:p>
                <a:pPr marL="1714500" lvl="5" indent="-342900" algn="just">
                  <a:buSzPct val="100000"/>
                  <a:buFont typeface="Arial" panose="020B0604020202020204" pitchFamily="34" charset="0"/>
                  <a:buChar char="•"/>
                </a:pPr>
                <a:r>
                  <a:rPr lang="en-US" sz="1200" dirty="0" smtClean="0">
                    <a:latin typeface="Arial" panose="020B0604020202020204" pitchFamily="34" charset="0"/>
                    <a:cs typeface="Arial" panose="020B0604020202020204" pitchFamily="34" charset="0"/>
                  </a:rPr>
                  <a:t>Based on Alex Chao’s SLIM algorithm, Desmond Barber extended to thick length optics </a:t>
                </a:r>
              </a:p>
              <a:p>
                <a:pPr marL="1257300" lvl="4" indent="-342900" algn="just">
                  <a:buSzPct val="100000"/>
                  <a:buFont typeface="Arial" panose="020B0604020202020204" pitchFamily="34" charset="0"/>
                  <a:buChar char="•"/>
                </a:pPr>
                <a:r>
                  <a:rPr lang="en-US" sz="1400" dirty="0" smtClean="0"/>
                  <a:t>Only first order resonance behavior:                                                  , with </a:t>
                </a:r>
              </a:p>
              <a:p>
                <a:pPr marL="800100" lvl="3" indent="-342900" algn="just">
                  <a:buSzPct val="100000"/>
                  <a:buFont typeface="Arial" panose="020B0604020202020204" pitchFamily="34" charset="0"/>
                  <a:buChar char="−"/>
                </a:pPr>
                <a:r>
                  <a:rPr lang="en-US" b="1" dirty="0" smtClean="0"/>
                  <a:t>Numerically</a:t>
                </a:r>
                <a:r>
                  <a:rPr lang="en-US" dirty="0" smtClean="0"/>
                  <a:t>, Monte-Carlo based code to estimate the depolarization rate through particles and their spins tracking while photon emission is simulated approximately.</a:t>
                </a:r>
              </a:p>
              <a:p>
                <a:pPr marL="1257300" lvl="4" indent="-342900">
                  <a:buSzPct val="100000"/>
                  <a:buFont typeface="Arial" panose="020B0604020202020204" pitchFamily="34" charset="0"/>
                  <a:buChar char="•"/>
                </a:pPr>
                <a:r>
                  <a:rPr lang="en-US" sz="1400" dirty="0"/>
                  <a:t>SLICKTRACK (9x9 </a:t>
                </a:r>
                <a:r>
                  <a:rPr lang="en-US" sz="1400" dirty="0" smtClean="0"/>
                  <a:t>matrices) : </a:t>
                </a:r>
                <a:r>
                  <a:rPr lang="en-US" sz="1400" dirty="0"/>
                  <a:t>linearized orbit motion + </a:t>
                </a:r>
                <a:r>
                  <a:rPr lang="en-US" sz="1400" dirty="0" smtClean="0"/>
                  <a:t>non-linearized </a:t>
                </a:r>
                <a:r>
                  <a:rPr lang="en-US" sz="1400" dirty="0"/>
                  <a:t>spin motion </a:t>
                </a:r>
              </a:p>
              <a:p>
                <a:pPr marL="1257300" lvl="4" indent="-342900">
                  <a:buSzPct val="100000"/>
                  <a:buFont typeface="Arial" panose="020B0604020202020204" pitchFamily="34" charset="0"/>
                  <a:buChar char="•"/>
                </a:pPr>
                <a:r>
                  <a:rPr lang="en-US" sz="1400" dirty="0" smtClean="0"/>
                  <a:t>Higher </a:t>
                </a:r>
                <a:r>
                  <a:rPr lang="en-US" sz="1400" dirty="0"/>
                  <a:t>order resonance </a:t>
                </a:r>
                <a:r>
                  <a:rPr lang="en-US" sz="1400" dirty="0" smtClean="0"/>
                  <a:t>behavior:                                                 , with </a:t>
                </a:r>
                <a:endParaRPr lang="en-US" sz="1400" dirty="0"/>
              </a:p>
              <a:p>
                <a:pPr marL="800100" lvl="3" indent="-342900">
                  <a:buSzPct val="100000"/>
                  <a:buFont typeface="Arial" panose="020B0604020202020204" pitchFamily="34" charset="0"/>
                  <a:buChar char="−"/>
                </a:pPr>
                <a:endParaRPr lang="en-US" sz="1600" dirty="0"/>
              </a:p>
              <a:p>
                <a:pPr marL="800100" lvl="3" indent="-342900">
                  <a:buSzPct val="100000"/>
                  <a:buFont typeface="Arial" panose="020B0604020202020204" pitchFamily="34" charset="0"/>
                  <a:buChar char="−"/>
                </a:pPr>
                <a:endParaRPr lang="en-US" sz="1600" dirty="0" smtClean="0"/>
              </a:p>
              <a:p>
                <a:pPr marL="342900" lvl="2" indent="-342900">
                  <a:buSzPct val="100000"/>
                  <a:buBlip>
                    <a:blip r:embed="rId3"/>
                  </a:buBlip>
                </a:pPr>
                <a:endParaRPr lang="en-US" sz="1600" dirty="0"/>
              </a:p>
              <a:p>
                <a:pPr marL="342900" lvl="2" indent="-342900">
                  <a:buSzPct val="100000"/>
                  <a:buBlip>
                    <a:blip r:embed="rId3"/>
                  </a:buBlip>
                </a:pPr>
                <a:r>
                  <a:rPr lang="en-US" sz="1600" dirty="0" smtClean="0"/>
                  <a:t>d</a:t>
                </a:r>
                <a:endParaRPr lang="en-US" sz="1600" dirty="0"/>
              </a:p>
              <a:p>
                <a:pPr>
                  <a:buSzPct val="100000"/>
                </a:pPr>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123825" y="914400"/>
                <a:ext cx="8915400" cy="5410200"/>
              </a:xfrm>
              <a:blipFill rotWithShape="1">
                <a:blip r:embed="rId4"/>
                <a:stretch>
                  <a:fillRect t="-563" r="-547" b="-20608"/>
                </a:stretch>
              </a:blipFill>
            </p:spPr>
            <p:txBody>
              <a:bodyPr/>
              <a:lstStyle/>
              <a:p>
                <a:r>
                  <a:rPr lang="en-US">
                    <a:noFill/>
                  </a:rPr>
                  <a:t> </a:t>
                </a:r>
              </a:p>
            </p:txBody>
          </p:sp>
        </mc:Fallback>
      </mc:AlternateContent>
      <p:sp>
        <p:nvSpPr>
          <p:cNvPr id="3" name="Title 2"/>
          <p:cNvSpPr>
            <a:spLocks noGrp="1"/>
          </p:cNvSpPr>
          <p:nvPr>
            <p:ph type="title"/>
          </p:nvPr>
        </p:nvSpPr>
        <p:spPr>
          <a:xfrm>
            <a:off x="76200" y="0"/>
            <a:ext cx="8991600" cy="914400"/>
          </a:xfrm>
        </p:spPr>
        <p:txBody>
          <a:bodyPr/>
          <a:lstStyle/>
          <a:p>
            <a:r>
              <a:rPr lang="en-US" dirty="0" smtClean="0"/>
              <a:t>Electron Polarization</a:t>
            </a:r>
            <a:endParaRPr lang="en-US" dirty="0"/>
          </a:p>
        </p:txBody>
      </p:sp>
      <p:sp>
        <p:nvSpPr>
          <p:cNvPr id="4" name="Slide Number Placeholder 3"/>
          <p:cNvSpPr>
            <a:spLocks noGrp="1"/>
          </p:cNvSpPr>
          <p:nvPr>
            <p:ph type="sldNum" sz="quarter" idx="10"/>
          </p:nvPr>
        </p:nvSpPr>
        <p:spPr/>
        <p:txBody>
          <a:bodyPr/>
          <a:lstStyle/>
          <a:p>
            <a:pPr>
              <a:defRPr/>
            </a:pPr>
            <a:fld id="{E05143E2-8B5C-420F-B773-4C0D976E94BC}" type="slidenum">
              <a:rPr lang="en-US" smtClean="0"/>
              <a:pPr>
                <a:defRPr/>
              </a:pPr>
              <a:t>9</a:t>
            </a:fld>
            <a:endParaRPr lang="en-US" dirty="0"/>
          </a:p>
        </p:txBody>
      </p:sp>
      <p:cxnSp>
        <p:nvCxnSpPr>
          <p:cNvPr id="5" name="Straight Arrow Connector 4"/>
          <p:cNvCxnSpPr>
            <a:stCxn id="6" idx="1"/>
          </p:cNvCxnSpPr>
          <p:nvPr/>
        </p:nvCxnSpPr>
        <p:spPr bwMode="auto">
          <a:xfrm flipH="1" flipV="1">
            <a:off x="6829426" y="1893464"/>
            <a:ext cx="266699" cy="482637"/>
          </a:xfrm>
          <a:prstGeom prst="straightConnector1">
            <a:avLst/>
          </a:prstGeom>
          <a:solidFill>
            <a:schemeClr val="accent1"/>
          </a:solidFill>
          <a:ln w="19050" cap="flat" cmpd="sng" algn="ctr">
            <a:solidFill>
              <a:srgbClr val="0000CC"/>
            </a:solidFill>
            <a:prstDash val="solid"/>
            <a:round/>
            <a:headEnd type="none" w="med" len="med"/>
            <a:tailEnd type="stealth"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Box 4101"/>
          <p:cNvSpPr txBox="1">
            <a:spLocks noChangeArrowheads="1"/>
          </p:cNvSpPr>
          <p:nvPr/>
        </p:nvSpPr>
        <p:spPr bwMode="auto">
          <a:xfrm>
            <a:off x="7096125" y="2237601"/>
            <a:ext cx="20478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a:ea typeface="ＭＳ Ｐゴシック" charset="-128"/>
              </a:defRPr>
            </a:lvl1pPr>
            <a:lvl2pPr marL="742950" indent="-285750">
              <a:defRPr sz="2400">
                <a:solidFill>
                  <a:schemeClr val="tx1"/>
                </a:solidFill>
                <a:latin typeface="Times"/>
                <a:ea typeface="ＭＳ Ｐゴシック" charset="-128"/>
              </a:defRPr>
            </a:lvl2pPr>
            <a:lvl3pPr marL="1143000" indent="-228600">
              <a:defRPr sz="2400">
                <a:solidFill>
                  <a:schemeClr val="tx1"/>
                </a:solidFill>
                <a:latin typeface="Times"/>
                <a:ea typeface="ＭＳ Ｐゴシック" charset="-128"/>
              </a:defRPr>
            </a:lvl3pPr>
            <a:lvl4pPr marL="1600200" indent="-228600">
              <a:defRPr sz="2400">
                <a:solidFill>
                  <a:schemeClr val="tx1"/>
                </a:solidFill>
                <a:latin typeface="Times"/>
                <a:ea typeface="ＭＳ Ｐゴシック" charset="-128"/>
              </a:defRPr>
            </a:lvl4pPr>
            <a:lvl5pPr marL="2057400" indent="-228600">
              <a:defRPr sz="2400">
                <a:solidFill>
                  <a:schemeClr val="tx1"/>
                </a:solidFill>
                <a:latin typeface="Times"/>
                <a:ea typeface="ＭＳ Ｐゴシック" charset="-128"/>
              </a:defRPr>
            </a:lvl5pPr>
            <a:lvl6pPr marL="2514600" indent="-228600" eaLnBrk="0" fontAlgn="base" hangingPunct="0">
              <a:spcBef>
                <a:spcPct val="0"/>
              </a:spcBef>
              <a:spcAft>
                <a:spcPct val="0"/>
              </a:spcAft>
              <a:defRPr sz="2400">
                <a:solidFill>
                  <a:schemeClr val="tx1"/>
                </a:solidFill>
                <a:latin typeface="Times"/>
                <a:ea typeface="ＭＳ Ｐゴシック" charset="-128"/>
              </a:defRPr>
            </a:lvl6pPr>
            <a:lvl7pPr marL="2971800" indent="-228600" eaLnBrk="0" fontAlgn="base" hangingPunct="0">
              <a:spcBef>
                <a:spcPct val="0"/>
              </a:spcBef>
              <a:spcAft>
                <a:spcPct val="0"/>
              </a:spcAft>
              <a:defRPr sz="2400">
                <a:solidFill>
                  <a:schemeClr val="tx1"/>
                </a:solidFill>
                <a:latin typeface="Times"/>
                <a:ea typeface="ＭＳ Ｐゴシック" charset="-128"/>
              </a:defRPr>
            </a:lvl7pPr>
            <a:lvl8pPr marL="3429000" indent="-228600" eaLnBrk="0" fontAlgn="base" hangingPunct="0">
              <a:spcBef>
                <a:spcPct val="0"/>
              </a:spcBef>
              <a:spcAft>
                <a:spcPct val="0"/>
              </a:spcAft>
              <a:defRPr sz="2400">
                <a:solidFill>
                  <a:schemeClr val="tx1"/>
                </a:solidFill>
                <a:latin typeface="Times"/>
                <a:ea typeface="ＭＳ Ｐゴシック" charset="-128"/>
              </a:defRPr>
            </a:lvl8pPr>
            <a:lvl9pPr marL="3886200" indent="-228600" eaLnBrk="0" fontAlgn="base" hangingPunct="0">
              <a:spcBef>
                <a:spcPct val="0"/>
              </a:spcBef>
              <a:spcAft>
                <a:spcPct val="0"/>
              </a:spcAft>
              <a:defRPr sz="2400">
                <a:solidFill>
                  <a:schemeClr val="tx1"/>
                </a:solidFill>
                <a:latin typeface="Times"/>
                <a:ea typeface="ＭＳ Ｐゴシック" charset="-128"/>
              </a:defRPr>
            </a:lvl9pPr>
          </a:lstStyle>
          <a:p>
            <a:pPr algn="just"/>
            <a:r>
              <a:rPr lang="en-US" sz="1200" dirty="0" smtClean="0">
                <a:latin typeface="Arial" panose="020B0604020202020204" pitchFamily="34" charset="0"/>
                <a:cs typeface="Arial" panose="020B0604020202020204" pitchFamily="34" charset="0"/>
              </a:rPr>
              <a:t>Spin-orbit coupling function</a:t>
            </a:r>
            <a:endParaRPr lang="en-US" sz="1200" dirty="0">
              <a:latin typeface="Arial" panose="020B0604020202020204" pitchFamily="34" charset="0"/>
              <a:cs typeface="Arial" panose="020B0604020202020204" pitchFamily="34" charset="0"/>
            </a:endParaRPr>
          </a:p>
        </p:txBody>
      </p:sp>
      <p:cxnSp>
        <p:nvCxnSpPr>
          <p:cNvPr id="11" name="Straight Arrow Connector 10"/>
          <p:cNvCxnSpPr>
            <a:stCxn id="6" idx="1"/>
          </p:cNvCxnSpPr>
          <p:nvPr/>
        </p:nvCxnSpPr>
        <p:spPr bwMode="auto">
          <a:xfrm flipH="1" flipV="1">
            <a:off x="6134101" y="2376100"/>
            <a:ext cx="962024" cy="1"/>
          </a:xfrm>
          <a:prstGeom prst="straightConnector1">
            <a:avLst/>
          </a:prstGeom>
          <a:solidFill>
            <a:schemeClr val="accent1"/>
          </a:solidFill>
          <a:ln w="19050" cap="flat" cmpd="sng" algn="ctr">
            <a:solidFill>
              <a:srgbClr val="0000CC"/>
            </a:solidFill>
            <a:prstDash val="solid"/>
            <a:round/>
            <a:headEnd type="none" w="med" len="med"/>
            <a:tailEnd type="stealth"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10" name="Object 9"/>
          <p:cNvGraphicFramePr>
            <a:graphicFrameLocks noChangeAspect="1"/>
          </p:cNvGraphicFramePr>
          <p:nvPr>
            <p:extLst>
              <p:ext uri="{D42A27DB-BD31-4B8C-83A1-F6EECF244321}">
                <p14:modId xmlns:p14="http://schemas.microsoft.com/office/powerpoint/2010/main" val="2951460396"/>
              </p:ext>
            </p:extLst>
          </p:nvPr>
        </p:nvGraphicFramePr>
        <p:xfrm>
          <a:off x="4343400" y="4510865"/>
          <a:ext cx="2390775" cy="296862"/>
        </p:xfrm>
        <a:graphic>
          <a:graphicData uri="http://schemas.openxmlformats.org/presentationml/2006/ole">
            <mc:AlternateContent xmlns:mc="http://schemas.openxmlformats.org/markup-compatibility/2006">
              <mc:Choice xmlns:v="urn:schemas-microsoft-com:vml" Requires="v">
                <p:oleObj spid="_x0000_s7154" name="Equation" r:id="rId5" imgW="1942920" imgH="241200" progId="Equation.3">
                  <p:embed/>
                </p:oleObj>
              </mc:Choice>
              <mc:Fallback>
                <p:oleObj name="Equation" r:id="rId5" imgW="1942920" imgH="241200" progId="Equation.3">
                  <p:embed/>
                  <p:pic>
                    <p:nvPicPr>
                      <p:cNvPr id="0" name=""/>
                      <p:cNvPicPr/>
                      <p:nvPr/>
                    </p:nvPicPr>
                    <p:blipFill>
                      <a:blip r:embed="rId6"/>
                      <a:stretch>
                        <a:fillRect/>
                      </a:stretch>
                    </p:blipFill>
                    <p:spPr>
                      <a:xfrm>
                        <a:off x="4343400" y="4510865"/>
                        <a:ext cx="2390775" cy="296862"/>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42623396"/>
              </p:ext>
            </p:extLst>
          </p:nvPr>
        </p:nvGraphicFramePr>
        <p:xfrm>
          <a:off x="7239000" y="4510865"/>
          <a:ext cx="1336386" cy="284307"/>
        </p:xfrm>
        <a:graphic>
          <a:graphicData uri="http://schemas.openxmlformats.org/presentationml/2006/ole">
            <mc:AlternateContent xmlns:mc="http://schemas.openxmlformats.org/markup-compatibility/2006">
              <mc:Choice xmlns:v="urn:schemas-microsoft-com:vml" Requires="v">
                <p:oleObj spid="_x0000_s7155" name="Equation" r:id="rId7" imgW="1193760" imgH="253800" progId="Equation.3">
                  <p:embed/>
                </p:oleObj>
              </mc:Choice>
              <mc:Fallback>
                <p:oleObj name="Equation" r:id="rId7" imgW="1193760" imgH="253800" progId="Equation.3">
                  <p:embed/>
                  <p:pic>
                    <p:nvPicPr>
                      <p:cNvPr id="0" name=""/>
                      <p:cNvPicPr>
                        <a:picLocks noChangeAspect="1" noChangeArrowheads="1"/>
                      </p:cNvPicPr>
                      <p:nvPr/>
                    </p:nvPicPr>
                    <p:blipFill>
                      <a:blip r:embed="rId8"/>
                      <a:srcRect/>
                      <a:stretch>
                        <a:fillRect/>
                      </a:stretch>
                    </p:blipFill>
                    <p:spPr bwMode="auto">
                      <a:xfrm>
                        <a:off x="7239000" y="4510865"/>
                        <a:ext cx="1336386" cy="28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970646944"/>
              </p:ext>
            </p:extLst>
          </p:nvPr>
        </p:nvGraphicFramePr>
        <p:xfrm>
          <a:off x="4121150" y="5901068"/>
          <a:ext cx="2392363" cy="295275"/>
        </p:xfrm>
        <a:graphic>
          <a:graphicData uri="http://schemas.openxmlformats.org/presentationml/2006/ole">
            <mc:AlternateContent xmlns:mc="http://schemas.openxmlformats.org/markup-compatibility/2006">
              <mc:Choice xmlns:v="urn:schemas-microsoft-com:vml" Requires="v">
                <p:oleObj spid="_x0000_s7156" name="Equation" r:id="rId9" imgW="1942920" imgH="241200" progId="Equation.3">
                  <p:embed/>
                </p:oleObj>
              </mc:Choice>
              <mc:Fallback>
                <p:oleObj name="Equation" r:id="rId9" imgW="1942920" imgH="241200" progId="Equation.3">
                  <p:embed/>
                  <p:pic>
                    <p:nvPicPr>
                      <p:cNvPr id="0" name=""/>
                      <p:cNvPicPr>
                        <a:picLocks noChangeAspect="1" noChangeArrowheads="1"/>
                      </p:cNvPicPr>
                      <p:nvPr/>
                    </p:nvPicPr>
                    <p:blipFill>
                      <a:blip r:embed="rId10"/>
                      <a:srcRect/>
                      <a:stretch>
                        <a:fillRect/>
                      </a:stretch>
                    </p:blipFill>
                    <p:spPr bwMode="auto">
                      <a:xfrm>
                        <a:off x="4121150" y="5901068"/>
                        <a:ext cx="2392363"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236558549"/>
              </p:ext>
            </p:extLst>
          </p:nvPr>
        </p:nvGraphicFramePr>
        <p:xfrm>
          <a:off x="7010400" y="5902656"/>
          <a:ext cx="1336675" cy="284162"/>
        </p:xfrm>
        <a:graphic>
          <a:graphicData uri="http://schemas.openxmlformats.org/presentationml/2006/ole">
            <mc:AlternateContent xmlns:mc="http://schemas.openxmlformats.org/markup-compatibility/2006">
              <mc:Choice xmlns:v="urn:schemas-microsoft-com:vml" Requires="v">
                <p:oleObj spid="_x0000_s7157" name="Equation" r:id="rId11" imgW="1193760" imgH="253800" progId="Equation.3">
                  <p:embed/>
                </p:oleObj>
              </mc:Choice>
              <mc:Fallback>
                <p:oleObj name="Equation" r:id="rId11" imgW="1193760" imgH="253800" progId="Equation.3">
                  <p:embed/>
                  <p:pic>
                    <p:nvPicPr>
                      <p:cNvPr id="0" name=""/>
                      <p:cNvPicPr>
                        <a:picLocks noChangeAspect="1" noChangeArrowheads="1"/>
                      </p:cNvPicPr>
                      <p:nvPr/>
                    </p:nvPicPr>
                    <p:blipFill>
                      <a:blip r:embed="rId12"/>
                      <a:srcRect/>
                      <a:stretch>
                        <a:fillRect/>
                      </a:stretch>
                    </p:blipFill>
                    <p:spPr bwMode="auto">
                      <a:xfrm>
                        <a:off x="7010400" y="5902656"/>
                        <a:ext cx="133667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804133022"/>
              </p:ext>
            </p:extLst>
          </p:nvPr>
        </p:nvGraphicFramePr>
        <p:xfrm>
          <a:off x="3994150" y="790575"/>
          <a:ext cx="3397250" cy="1136650"/>
        </p:xfrm>
        <a:graphic>
          <a:graphicData uri="http://schemas.openxmlformats.org/presentationml/2006/ole">
            <mc:AlternateContent xmlns:mc="http://schemas.openxmlformats.org/markup-compatibility/2006">
              <mc:Choice xmlns:v="urn:schemas-microsoft-com:vml" Requires="v">
                <p:oleObj spid="_x0000_s7158" name="Equation" r:id="rId13" imgW="3340080" imgH="1117440" progId="Equation.3">
                  <p:embed/>
                </p:oleObj>
              </mc:Choice>
              <mc:Fallback>
                <p:oleObj name="Equation" r:id="rId13" imgW="3340080" imgH="1117440" progId="Equation.3">
                  <p:embed/>
                  <p:pic>
                    <p:nvPicPr>
                      <p:cNvPr id="0" name=""/>
                      <p:cNvPicPr>
                        <a:picLocks noChangeAspect="1" noChangeArrowheads="1"/>
                      </p:cNvPicPr>
                      <p:nvPr/>
                    </p:nvPicPr>
                    <p:blipFill>
                      <a:blip r:embed="rId14"/>
                      <a:srcRect/>
                      <a:stretch>
                        <a:fillRect/>
                      </a:stretch>
                    </p:blipFill>
                    <p:spPr bwMode="auto">
                      <a:xfrm>
                        <a:off x="3994150" y="790575"/>
                        <a:ext cx="339725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21006615"/>
              </p:ext>
            </p:extLst>
          </p:nvPr>
        </p:nvGraphicFramePr>
        <p:xfrm>
          <a:off x="2819400" y="1981200"/>
          <a:ext cx="3560763" cy="968375"/>
        </p:xfrm>
        <a:graphic>
          <a:graphicData uri="http://schemas.openxmlformats.org/presentationml/2006/ole">
            <mc:AlternateContent xmlns:mc="http://schemas.openxmlformats.org/markup-compatibility/2006">
              <mc:Choice xmlns:v="urn:schemas-microsoft-com:vml" Requires="v">
                <p:oleObj spid="_x0000_s7159" name="Equation" r:id="rId15" imgW="3504960" imgH="952200" progId="Equation.3">
                  <p:embed/>
                </p:oleObj>
              </mc:Choice>
              <mc:Fallback>
                <p:oleObj name="Equation" r:id="rId15" imgW="3504960" imgH="952200" progId="Equation.3">
                  <p:embed/>
                  <p:pic>
                    <p:nvPicPr>
                      <p:cNvPr id="0" name=""/>
                      <p:cNvPicPr>
                        <a:picLocks noChangeAspect="1" noChangeArrowheads="1"/>
                      </p:cNvPicPr>
                      <p:nvPr/>
                    </p:nvPicPr>
                    <p:blipFill>
                      <a:blip r:embed="rId16"/>
                      <a:srcRect/>
                      <a:stretch>
                        <a:fillRect/>
                      </a:stretch>
                    </p:blipFill>
                    <p:spPr bwMode="auto">
                      <a:xfrm>
                        <a:off x="2819400" y="1981200"/>
                        <a:ext cx="3560763"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3584567"/>
      </p:ext>
    </p:extLst>
  </p:cSld>
  <p:clrMapOvr>
    <a:masterClrMapping/>
  </p:clrMapOvr>
  <p:timing>
    <p:tnLst>
      <p:par>
        <p:cTn id="1" dur="indefinite" restart="never" nodeType="tmRoot"/>
      </p:par>
    </p:tnLst>
  </p:timing>
</p:sld>
</file>

<file path=ppt/theme/theme1.xml><?xml version="1.0" encoding="utf-8"?>
<a:theme xmlns:a="http://schemas.openxmlformats.org/drawingml/2006/main" name="JLab_PowerPoint1">
  <a:themeElements>
    <a:clrScheme name="JLab_PowerPoint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JLab_PowerPoint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JLab_PowerPoint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JLab_PowerPoint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JLab_PowerPoint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JLab_PowerPoint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JLab_PowerPoint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JLab_PowerPoint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JLab_PowerPoint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JLab_PowerPoint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JLab_PowerPoint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JLab_PowerPoint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JLab_PowerPoint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JLab_PowerPoint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30280</TotalTime>
  <Words>2221</Words>
  <Application>Microsoft Office PowerPoint</Application>
  <PresentationFormat>On-screen Show (4:3)</PresentationFormat>
  <Paragraphs>499</Paragraphs>
  <Slides>24</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JLab_PowerPoint1</vt:lpstr>
      <vt:lpstr>Equation</vt:lpstr>
      <vt:lpstr>MEIC Electron Polarization</vt:lpstr>
      <vt:lpstr>Outline</vt:lpstr>
      <vt:lpstr>CEBAF - Full Energy Injector</vt:lpstr>
      <vt:lpstr>Complete Electron Collider</vt:lpstr>
      <vt:lpstr>Overview of e− Polarization Strategies</vt:lpstr>
      <vt:lpstr>Universal Spin Rotator (USR)</vt:lpstr>
      <vt:lpstr>e- Inj. from CEBAF to Electron Ring</vt:lpstr>
      <vt:lpstr>Polarization Configuration</vt:lpstr>
      <vt:lpstr>Electron Polarization</vt:lpstr>
      <vt:lpstr>Spin Tune Scan</vt:lpstr>
      <vt:lpstr>Spin Tune Scan @ 5 GeV</vt:lpstr>
      <vt:lpstr>Solenoid Strength</vt:lpstr>
      <vt:lpstr>Polarization Measurement &amp; Calibration </vt:lpstr>
      <vt:lpstr>Optimization of Average Polarization</vt:lpstr>
      <vt:lpstr>Continuous Injection</vt:lpstr>
      <vt:lpstr>Equilibrium Polarization w Cont. Injection </vt:lpstr>
      <vt:lpstr>Conclusion and Outlook</vt:lpstr>
      <vt:lpstr>PowerPoint Presentation</vt:lpstr>
      <vt:lpstr>PowerPoint Presentation</vt:lpstr>
      <vt:lpstr>PowerPoint Presentation</vt:lpstr>
      <vt:lpstr>PowerPoint Presentation</vt:lpstr>
      <vt:lpstr>Injection Time</vt:lpstr>
      <vt:lpstr>Orbit Diffusion</vt:lpstr>
      <vt:lpstr>Spin Diffusion</vt:lpstr>
    </vt:vector>
  </TitlesOfParts>
  <Company>Jefferson 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yzhang</dc:creator>
  <cp:lastModifiedBy>Fanglei Lin</cp:lastModifiedBy>
  <cp:revision>1777</cp:revision>
  <cp:lastPrinted>2014-09-16T17:16:04Z</cp:lastPrinted>
  <dcterms:created xsi:type="dcterms:W3CDTF">2012-08-02T23:35:31Z</dcterms:created>
  <dcterms:modified xsi:type="dcterms:W3CDTF">2015-10-06T12:10:36Z</dcterms:modified>
</cp:coreProperties>
</file>