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7" r:id="rId11"/>
    <p:sldId id="272" r:id="rId12"/>
    <p:sldId id="268" r:id="rId13"/>
    <p:sldId id="269" r:id="rId14"/>
    <p:sldId id="270" r:id="rId15"/>
    <p:sldId id="271" r:id="rId16"/>
    <p:sldId id="279" r:id="rId17"/>
    <p:sldId id="280" r:id="rId18"/>
    <p:sldId id="281" r:id="rId19"/>
    <p:sldId id="282" r:id="rId20"/>
    <p:sldId id="266" r:id="rId21"/>
    <p:sldId id="278" r:id="rId22"/>
    <p:sldId id="277" r:id="rId23"/>
    <p:sldId id="264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555FC-ACFD-43DC-A215-89CE1E55D7E4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25E0C-563F-4D0A-8A02-FA674D3893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195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195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195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346E16-4E9B-4158-B1B5-ABCCC99B1B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195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F9C6-8713-4ECB-B623-EC5EBD2936F2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C3F3-065A-47AB-8730-64B62BC91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F9C6-8713-4ECB-B623-EC5EBD2936F2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C3F3-065A-47AB-8730-64B62BC91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F9C6-8713-4ECB-B623-EC5EBD2936F2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C3F3-065A-47AB-8730-64B62BC91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F9C6-8713-4ECB-B623-EC5EBD2936F2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C3F3-065A-47AB-8730-64B62BC91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F9C6-8713-4ECB-B623-EC5EBD2936F2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C3F3-065A-47AB-8730-64B62BC91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F9C6-8713-4ECB-B623-EC5EBD2936F2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C3F3-065A-47AB-8730-64B62BC91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F9C6-8713-4ECB-B623-EC5EBD2936F2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C3F3-065A-47AB-8730-64B62BC91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F9C6-8713-4ECB-B623-EC5EBD2936F2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C3F3-065A-47AB-8730-64B62BC91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F9C6-8713-4ECB-B623-EC5EBD2936F2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C3F3-065A-47AB-8730-64B62BC91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F9C6-8713-4ECB-B623-EC5EBD2936F2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C3F3-065A-47AB-8730-64B62BC91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F9C6-8713-4ECB-B623-EC5EBD2936F2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CC3F3-065A-47AB-8730-64B62BC91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5F9C6-8713-4ECB-B623-EC5EBD2936F2}" type="datetimeFigureOut">
              <a:rPr lang="zh-CN" altLang="en-US" smtClean="0"/>
              <a:pPr/>
              <a:t>2015/10/6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C3F3-065A-47AB-8730-64B62BC917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5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6.pn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o\Desktop\&#25105;&#30340;&#25991;&#26723;\&#26085;&#24120;&#24037;&#20316;\2015-bunched-electron%20beam\Video_2014-10-12_162244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Progress of Bunched Beam Electron Cooling Demo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L.J.Mao</a:t>
            </a:r>
            <a:r>
              <a:rPr lang="en-US" altLang="zh-CN" dirty="0" smtClean="0"/>
              <a:t> (IMP), </a:t>
            </a:r>
            <a:r>
              <a:rPr lang="en-US" altLang="zh-CN" dirty="0" err="1" smtClean="0"/>
              <a:t>H.Zhang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Jlab</a:t>
            </a:r>
            <a:r>
              <a:rPr lang="en-US" altLang="zh-CN" dirty="0" smtClean="0"/>
              <a:t>)</a:t>
            </a:r>
          </a:p>
          <a:p>
            <a:r>
              <a:rPr lang="en-US" altLang="zh-CN" sz="2400" dirty="0" smtClean="0"/>
              <a:t>On behalf of colleagues from </a:t>
            </a:r>
            <a:r>
              <a:rPr lang="en-US" altLang="zh-CN" sz="2400" dirty="0" err="1" smtClean="0"/>
              <a:t>Jlab</a:t>
            </a:r>
            <a:r>
              <a:rPr lang="en-US" altLang="zh-CN" sz="2400" dirty="0" smtClean="0"/>
              <a:t>, BINP </a:t>
            </a:r>
            <a:r>
              <a:rPr lang="en-US" altLang="zh-CN" sz="2400" dirty="0" smtClean="0"/>
              <a:t>and </a:t>
            </a:r>
            <a:r>
              <a:rPr lang="en-US" altLang="zh-CN" sz="2400" dirty="0" smtClean="0"/>
              <a:t>IMP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est.PNG"/>
          <p:cNvPicPr>
            <a:picLocks noChangeAspect="1"/>
          </p:cNvPicPr>
          <p:nvPr/>
        </p:nvPicPr>
        <p:blipFill>
          <a:blip r:embed="rId2"/>
          <a:srcRect l="5468" t="12891" r="52344" b="19791"/>
          <a:stretch>
            <a:fillRect/>
          </a:stretch>
        </p:blipFill>
        <p:spPr>
          <a:xfrm>
            <a:off x="4643438" y="3000372"/>
            <a:ext cx="3888000" cy="33120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4722499" y="2714620"/>
            <a:ext cx="176400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rot="5400000">
            <a:off x="5146069" y="2064594"/>
            <a:ext cx="12960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2573" y="1643050"/>
            <a:ext cx="461665" cy="8056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Cooling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471488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</a:t>
            </a:r>
            <a:r>
              <a:rPr lang="en-US" altLang="zh-CN" b="1" baseline="30000" dirty="0" smtClean="0">
                <a:solidFill>
                  <a:schemeClr val="bg1"/>
                </a:solidFill>
              </a:rPr>
              <a:t>6+</a:t>
            </a:r>
            <a:endParaRPr lang="zh-CN" altLang="en-US" b="1" baseline="300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43702" y="4572008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O</a:t>
            </a:r>
            <a:r>
              <a:rPr lang="en-US" altLang="zh-CN" b="1" baseline="30000" dirty="0" smtClean="0">
                <a:solidFill>
                  <a:schemeClr val="bg1"/>
                </a:solidFill>
              </a:rPr>
              <a:t>8+</a:t>
            </a:r>
            <a:endParaRPr lang="zh-CN" altLang="en-US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701673" y="5643578"/>
            <a:ext cx="120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122MeV/u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77870" y="2928934"/>
            <a:ext cx="3618982" cy="3312000"/>
            <a:chOff x="677870" y="1428737"/>
            <a:chExt cx="3618982" cy="3317429"/>
          </a:xfrm>
        </p:grpSpPr>
        <p:pic>
          <p:nvPicPr>
            <p:cNvPr id="10" name="Picture 1" descr="J:\20140924coolingwell5.bmp"/>
            <p:cNvPicPr>
              <a:picLocks noChangeAspect="1" noChangeArrowheads="1"/>
            </p:cNvPicPr>
            <p:nvPr/>
          </p:nvPicPr>
          <p:blipFill>
            <a:blip r:embed="rId3"/>
            <a:srcRect l="5524" t="11324" r="50286" b="26393"/>
            <a:stretch>
              <a:fillRect/>
            </a:stretch>
          </p:blipFill>
          <p:spPr bwMode="auto">
            <a:xfrm>
              <a:off x="677870" y="1428737"/>
              <a:ext cx="3618982" cy="331742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</p:pic>
        <p:cxnSp>
          <p:nvCxnSpPr>
            <p:cNvPr id="11" name="直接连接符 10"/>
            <p:cNvCxnSpPr/>
            <p:nvPr/>
          </p:nvCxnSpPr>
          <p:spPr>
            <a:xfrm>
              <a:off x="892184" y="2643182"/>
              <a:ext cx="2268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892184" y="1571612"/>
              <a:ext cx="2268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rot="5400000">
              <a:off x="1459754" y="2146256"/>
              <a:ext cx="10080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00232" y="1785926"/>
              <a:ext cx="461665" cy="80567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Cooling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4612" y="3500438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C</a:t>
              </a:r>
              <a:r>
                <a:rPr lang="en-US" altLang="zh-CN" b="1" baseline="30000" dirty="0" smtClean="0">
                  <a:solidFill>
                    <a:schemeClr val="bg1"/>
                  </a:solidFill>
                </a:rPr>
                <a:t>3+</a:t>
              </a:r>
              <a:endParaRPr lang="zh-CN" altLang="en-US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500430" y="2428868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</a:rPr>
                <a:t>O</a:t>
              </a:r>
              <a:r>
                <a:rPr lang="en-US" altLang="zh-CN" b="1" baseline="30000" dirty="0" smtClean="0">
                  <a:solidFill>
                    <a:schemeClr val="bg1"/>
                  </a:solidFill>
                </a:rPr>
                <a:t>4+</a:t>
              </a:r>
              <a:endParaRPr lang="zh-CN" altLang="en-US" b="1" baseline="30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92184" y="6131502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122MeV/u C</a:t>
            </a:r>
            <a:r>
              <a:rPr lang="en-US" altLang="zh-CN" b="1" baseline="30000" dirty="0" smtClean="0">
                <a:solidFill>
                  <a:schemeClr val="bg1"/>
                </a:solidFill>
              </a:rPr>
              <a:t>3+ </a:t>
            </a:r>
            <a:r>
              <a:rPr lang="en-US" altLang="zh-CN" b="1" dirty="0" smtClean="0">
                <a:solidFill>
                  <a:schemeClr val="bg1"/>
                </a:solidFill>
              </a:rPr>
              <a:t>@ CSRe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1538" y="5643578"/>
            <a:ext cx="120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122MeV/u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Electron cooling experiments @ CSR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8662" y="1000108"/>
            <a:ext cx="30105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Energy=122 MeV/u</a:t>
            </a:r>
          </a:p>
          <a:p>
            <a:r>
              <a:rPr lang="en-US" altLang="zh-CN" dirty="0" smtClean="0"/>
              <a:t>Beta=0.467, gamma=1.131</a:t>
            </a:r>
          </a:p>
          <a:p>
            <a:r>
              <a:rPr lang="en-US" altLang="zh-CN" dirty="0" smtClean="0"/>
              <a:t>F0=1.088 MHz</a:t>
            </a:r>
          </a:p>
          <a:p>
            <a:r>
              <a:rPr lang="en-US" altLang="zh-CN" dirty="0" err="1" smtClean="0"/>
              <a:t>Df</a:t>
            </a:r>
            <a:r>
              <a:rPr lang="en-US" altLang="zh-CN" dirty="0" smtClean="0"/>
              <a:t>=15 kHz</a:t>
            </a:r>
          </a:p>
          <a:p>
            <a:r>
              <a:rPr lang="en-US" altLang="zh-CN" dirty="0" err="1" smtClean="0"/>
              <a:t>Dp</a:t>
            </a:r>
            <a:r>
              <a:rPr lang="en-US" altLang="zh-CN" dirty="0" smtClean="0"/>
              <a:t>/p=1/eta*</a:t>
            </a:r>
            <a:r>
              <a:rPr lang="en-US" altLang="zh-CN" dirty="0" err="1" smtClean="0"/>
              <a:t>df</a:t>
            </a:r>
            <a:r>
              <a:rPr lang="en-US" altLang="zh-CN" dirty="0" smtClean="0"/>
              <a:t>/(h*f0)=9*10</a:t>
            </a:r>
            <a:r>
              <a:rPr lang="en-US" altLang="zh-CN" baseline="30000" dirty="0" smtClean="0"/>
              <a:t>-5</a:t>
            </a:r>
            <a:endParaRPr lang="zh-CN" alt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Electron cooling experiments @ CSR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40" y="2500308"/>
            <a:ext cx="4570998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6862" y="2500306"/>
            <a:ext cx="4534294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37838" y="2786058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initial, dp/p=5×10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-4</a:t>
            </a:r>
            <a:endParaRPr lang="zh-CN" altLang="en-US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4316" y="3000372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final, dp/p=3×10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-5</a:t>
            </a:r>
            <a:endParaRPr lang="zh-CN" altLang="en-US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1571612"/>
            <a:ext cx="728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momentum spread can be obtained by the fitting of experimental data</a:t>
            </a:r>
            <a:endParaRPr lang="zh-CN" altLang="en-US" baseline="30000" dirty="0"/>
          </a:p>
        </p:txBody>
      </p:sp>
      <p:pic>
        <p:nvPicPr>
          <p:cNvPr id="8" name="图片 7" descr="Graph1.eps"/>
          <p:cNvPicPr>
            <a:picLocks noChangeAspect="1"/>
          </p:cNvPicPr>
          <p:nvPr/>
        </p:nvPicPr>
        <p:blipFill>
          <a:blip r:embed="rId5"/>
          <a:srcRect t="6449"/>
          <a:stretch>
            <a:fillRect/>
          </a:stretch>
        </p:blipFill>
        <p:spPr>
          <a:xfrm>
            <a:off x="790942" y="1214422"/>
            <a:ext cx="7924462" cy="51813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 descr="fig-6.eps"/>
          <p:cNvPicPr>
            <a:picLocks noChangeAspect="1"/>
          </p:cNvPicPr>
          <p:nvPr/>
        </p:nvPicPr>
        <p:blipFill>
          <a:blip r:embed="rId6"/>
          <a:srcRect l="4722" t="6020" r="4722"/>
          <a:stretch>
            <a:fillRect/>
          </a:stretch>
        </p:blipFill>
        <p:spPr>
          <a:xfrm>
            <a:off x="4500562" y="2006454"/>
            <a:ext cx="4530348" cy="3780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图片 10" descr="fig-7.eps"/>
          <p:cNvPicPr>
            <a:picLocks noChangeAspect="1"/>
          </p:cNvPicPr>
          <p:nvPr/>
        </p:nvPicPr>
        <p:blipFill>
          <a:blip r:embed="rId7"/>
          <a:srcRect l="4694" t="4793" r="4027"/>
          <a:stretch>
            <a:fillRect/>
          </a:stretch>
        </p:blipFill>
        <p:spPr>
          <a:xfrm>
            <a:off x="5" y="2000240"/>
            <a:ext cx="4466276" cy="3816000"/>
          </a:xfrm>
          <a:prstGeom prst="rect">
            <a:avLst/>
          </a:prstGeom>
          <a:solidFill>
            <a:srgbClr val="FFFF00"/>
          </a:solidFill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Electron cooling experiments @ CSR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017133" y="183534"/>
            <a:ext cx="5024441" cy="72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786058"/>
            <a:ext cx="3429024" cy="19748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0"/>
          <p:cNvGrpSpPr/>
          <p:nvPr/>
        </p:nvGrpSpPr>
        <p:grpSpPr>
          <a:xfrm>
            <a:off x="571472" y="1310168"/>
            <a:ext cx="3911933" cy="4904913"/>
            <a:chOff x="571472" y="1310168"/>
            <a:chExt cx="3911933" cy="4904913"/>
          </a:xfrm>
        </p:grpSpPr>
        <p:pic>
          <p:nvPicPr>
            <p:cNvPr id="3" name="Picture 1" descr="I:\EC_300\2014-09-29\cooling-2014.09.29.16.42.33.946.PNG"/>
            <p:cNvPicPr>
              <a:picLocks noChangeAspect="1" noChangeArrowheads="1"/>
            </p:cNvPicPr>
            <p:nvPr/>
          </p:nvPicPr>
          <p:blipFill>
            <a:blip r:embed="rId3"/>
            <a:srcRect l="50109" t="7530" b="23192"/>
            <a:stretch>
              <a:fillRect/>
            </a:stretch>
          </p:blipFill>
          <p:spPr bwMode="auto">
            <a:xfrm>
              <a:off x="571472" y="1310168"/>
              <a:ext cx="3911933" cy="4904913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3643306" y="1714488"/>
              <a:ext cx="625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C</a:t>
              </a:r>
              <a:r>
                <a:rPr lang="en-US" altLang="zh-CN" sz="2400" baseline="30000" dirty="0" smtClean="0">
                  <a:solidFill>
                    <a:schemeClr val="bg1"/>
                  </a:solidFill>
                </a:rPr>
                <a:t>6+</a:t>
              </a:r>
              <a:endParaRPr lang="zh-CN" altLang="en-US" sz="24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19"/>
          <p:cNvGrpSpPr/>
          <p:nvPr/>
        </p:nvGrpSpPr>
        <p:grpSpPr>
          <a:xfrm>
            <a:off x="4464936" y="1285860"/>
            <a:ext cx="4076672" cy="4929222"/>
            <a:chOff x="4464936" y="1285860"/>
            <a:chExt cx="4076672" cy="4929222"/>
          </a:xfrm>
        </p:grpSpPr>
        <p:pic>
          <p:nvPicPr>
            <p:cNvPr id="6" name="Picture 2" descr="I:\EC_300\2014-09-29\cooling-2014.09.29.17.34.39.317.PNG"/>
            <p:cNvPicPr>
              <a:picLocks noChangeAspect="1" noChangeArrowheads="1"/>
            </p:cNvPicPr>
            <p:nvPr/>
          </p:nvPicPr>
          <p:blipFill>
            <a:blip r:embed="rId4"/>
            <a:srcRect l="49971" t="7246" b="23193"/>
            <a:stretch>
              <a:fillRect/>
            </a:stretch>
          </p:blipFill>
          <p:spPr bwMode="auto">
            <a:xfrm>
              <a:off x="4464936" y="1285860"/>
              <a:ext cx="4076672" cy="4929222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500958" y="1785926"/>
              <a:ext cx="660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</a:rPr>
                <a:t>O</a:t>
              </a:r>
              <a:r>
                <a:rPr lang="en-US" altLang="zh-CN" sz="2400" baseline="30000" dirty="0" smtClean="0">
                  <a:solidFill>
                    <a:schemeClr val="bg1"/>
                  </a:solidFill>
                </a:rPr>
                <a:t>8+</a:t>
              </a:r>
              <a:endParaRPr lang="zh-CN" altLang="en-US" sz="24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27"/>
          <p:cNvGrpSpPr/>
          <p:nvPr/>
        </p:nvGrpSpPr>
        <p:grpSpPr>
          <a:xfrm>
            <a:off x="1142976" y="2212966"/>
            <a:ext cx="1857388" cy="431804"/>
            <a:chOff x="1142976" y="2212966"/>
            <a:chExt cx="1857388" cy="431804"/>
          </a:xfrm>
        </p:grpSpPr>
        <p:grpSp>
          <p:nvGrpSpPr>
            <p:cNvPr id="9" name="组合 21"/>
            <p:cNvGrpSpPr/>
            <p:nvPr/>
          </p:nvGrpSpPr>
          <p:grpSpPr>
            <a:xfrm>
              <a:off x="1142976" y="2212966"/>
              <a:ext cx="1857388" cy="431804"/>
              <a:chOff x="1142976" y="2212966"/>
              <a:chExt cx="1857388" cy="431804"/>
            </a:xfrm>
          </p:grpSpPr>
          <p:cxnSp>
            <p:nvCxnSpPr>
              <p:cNvPr id="11" name="直接连接符 11"/>
              <p:cNvCxnSpPr/>
              <p:nvPr/>
            </p:nvCxnSpPr>
            <p:spPr>
              <a:xfrm>
                <a:off x="1142976" y="2212966"/>
                <a:ext cx="1857388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1142976" y="2643182"/>
                <a:ext cx="1857388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285852" y="2214554"/>
                <a:ext cx="13244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</a:rPr>
                  <a:t>RF bunching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0" name="直接箭头连接符 9"/>
            <p:cNvCxnSpPr/>
            <p:nvPr/>
          </p:nvCxnSpPr>
          <p:spPr>
            <a:xfrm rot="5400000">
              <a:off x="1071538" y="2428868"/>
              <a:ext cx="428628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29"/>
          <p:cNvGrpSpPr/>
          <p:nvPr/>
        </p:nvGrpSpPr>
        <p:grpSpPr>
          <a:xfrm>
            <a:off x="1142976" y="2643182"/>
            <a:ext cx="1857388" cy="1512000"/>
            <a:chOff x="1142976" y="2643182"/>
            <a:chExt cx="1857388" cy="1512000"/>
          </a:xfrm>
        </p:grpSpPr>
        <p:grpSp>
          <p:nvGrpSpPr>
            <p:cNvPr id="15" name="组合 22"/>
            <p:cNvGrpSpPr/>
            <p:nvPr/>
          </p:nvGrpSpPr>
          <p:grpSpPr>
            <a:xfrm>
              <a:off x="1142976" y="3273982"/>
              <a:ext cx="1857388" cy="869398"/>
              <a:chOff x="1142976" y="3273982"/>
              <a:chExt cx="1857388" cy="869398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142976" y="4141792"/>
                <a:ext cx="1857388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269111" y="3273982"/>
                <a:ext cx="1088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</a:rPr>
                  <a:t>Freq. shift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直接箭头连接符 15"/>
            <p:cNvCxnSpPr/>
            <p:nvPr/>
          </p:nvCxnSpPr>
          <p:spPr>
            <a:xfrm rot="5400000">
              <a:off x="530646" y="3398388"/>
              <a:ext cx="1512000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30"/>
          <p:cNvGrpSpPr/>
          <p:nvPr/>
        </p:nvGrpSpPr>
        <p:grpSpPr>
          <a:xfrm>
            <a:off x="1142976" y="4856172"/>
            <a:ext cx="1857388" cy="757588"/>
            <a:chOff x="1142976" y="4856172"/>
            <a:chExt cx="1857388" cy="757588"/>
          </a:xfrm>
        </p:grpSpPr>
        <p:cxnSp>
          <p:nvCxnSpPr>
            <p:cNvPr id="20" name="直接连接符 14"/>
            <p:cNvCxnSpPr/>
            <p:nvPr/>
          </p:nvCxnSpPr>
          <p:spPr>
            <a:xfrm>
              <a:off x="1142976" y="4856172"/>
              <a:ext cx="1857388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42976" y="5572140"/>
              <a:ext cx="1857388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285852" y="5059932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</a:rPr>
                <a:t>Cooling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>
            <a:xfrm rot="5400000">
              <a:off x="908646" y="5234966"/>
              <a:ext cx="756000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Electron cooling experiments @ CSR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Electron cooling experiments @ CSR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图片 2" descr="Graph1.png"/>
          <p:cNvPicPr>
            <a:picLocks noChangeAspect="1"/>
          </p:cNvPicPr>
          <p:nvPr/>
        </p:nvPicPr>
        <p:blipFill>
          <a:blip r:embed="rId3"/>
          <a:srcRect t="6585" r="10280"/>
          <a:stretch>
            <a:fillRect/>
          </a:stretch>
        </p:blipFill>
        <p:spPr>
          <a:xfrm>
            <a:off x="4195835" y="2972272"/>
            <a:ext cx="4948197" cy="3600000"/>
          </a:xfrm>
          <a:prstGeom prst="rect">
            <a:avLst/>
          </a:prstGeom>
        </p:spPr>
      </p:pic>
      <p:pic>
        <p:nvPicPr>
          <p:cNvPr id="4" name="图片 3" descr="Graph1.png"/>
          <p:cNvPicPr>
            <a:picLocks noChangeAspect="1"/>
          </p:cNvPicPr>
          <p:nvPr/>
        </p:nvPicPr>
        <p:blipFill>
          <a:blip r:embed="rId4"/>
          <a:srcRect l="6250" t="7514" r="11718"/>
          <a:stretch>
            <a:fillRect/>
          </a:stretch>
        </p:blipFill>
        <p:spPr>
          <a:xfrm>
            <a:off x="1" y="3043710"/>
            <a:ext cx="4569629" cy="3600000"/>
          </a:xfrm>
          <a:prstGeom prst="rect">
            <a:avLst/>
          </a:prstGeom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167323" y="1285867"/>
          <a:ext cx="1547812" cy="714375"/>
        </p:xfrm>
        <a:graphic>
          <a:graphicData uri="http://schemas.openxmlformats.org/presentationml/2006/ole">
            <p:oleObj spid="_x0000_s2050" name="公式" r:id="rId5" imgW="990360" imgH="4572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218373" y="1214429"/>
          <a:ext cx="1568450" cy="714375"/>
        </p:xfrm>
        <a:graphic>
          <a:graphicData uri="http://schemas.openxmlformats.org/presentationml/2006/ole">
            <p:oleObj spid="_x0000_s2051" name="公式" r:id="rId6" imgW="1002960" imgH="4572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73087" y="1428736"/>
          <a:ext cx="1547812" cy="714375"/>
        </p:xfrm>
        <a:graphic>
          <a:graphicData uri="http://schemas.openxmlformats.org/presentationml/2006/ole">
            <p:oleObj spid="_x0000_s2052" name="公式" r:id="rId7" imgW="990360" imgH="4572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714612" y="1428736"/>
          <a:ext cx="1568450" cy="714375"/>
        </p:xfrm>
        <a:graphic>
          <a:graphicData uri="http://schemas.openxmlformats.org/presentationml/2006/ole">
            <p:oleObj spid="_x0000_s2053" name="公式" r:id="rId8" imgW="1002960" imgH="45720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581137" y="2143111"/>
          <a:ext cx="1368425" cy="695325"/>
        </p:xfrm>
        <a:graphic>
          <a:graphicData uri="http://schemas.openxmlformats.org/presentationml/2006/ole">
            <p:oleObj spid="_x0000_s2054" name="公式" r:id="rId9" imgW="876240" imgH="44424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072198" y="2214554"/>
          <a:ext cx="1884362" cy="676275"/>
        </p:xfrm>
        <a:graphic>
          <a:graphicData uri="http://schemas.openxmlformats.org/presentationml/2006/ole">
            <p:oleObj spid="_x0000_s2055" name="公式" r:id="rId10" imgW="1206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Electron cooling experiments @ CSR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I:\EC_300\2014-09-29\cooling-2014.09.29.21.59.28.479.PNG"/>
          <p:cNvPicPr>
            <a:picLocks noChangeAspect="1" noChangeArrowheads="1"/>
          </p:cNvPicPr>
          <p:nvPr/>
        </p:nvPicPr>
        <p:blipFill>
          <a:blip r:embed="rId3"/>
          <a:srcRect l="55720" t="10234" r="2712" b="23976"/>
          <a:stretch>
            <a:fillRect/>
          </a:stretch>
        </p:blipFill>
        <p:spPr bwMode="auto">
          <a:xfrm>
            <a:off x="285720" y="1214422"/>
            <a:ext cx="3357586" cy="51435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1357298"/>
            <a:ext cx="147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122MeV/u </a:t>
            </a: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C</a:t>
            </a:r>
            <a:r>
              <a:rPr lang="en-US" altLang="zh-CN" b="1" baseline="30000" dirty="0" smtClean="0">
                <a:solidFill>
                  <a:schemeClr val="bg1"/>
                </a:solidFill>
              </a:rPr>
              <a:t>6+ </a:t>
            </a:r>
            <a:r>
              <a:rPr lang="en-US" altLang="zh-CN" b="1" dirty="0" smtClean="0">
                <a:solidFill>
                  <a:schemeClr val="bg1"/>
                </a:solidFill>
              </a:rPr>
              <a:t>@ CSRe</a:t>
            </a:r>
          </a:p>
        </p:txBody>
      </p:sp>
      <p:pic>
        <p:nvPicPr>
          <p:cNvPr id="6" name="图片 5" descr="Graph1.png"/>
          <p:cNvPicPr>
            <a:picLocks noChangeAspect="1"/>
          </p:cNvPicPr>
          <p:nvPr/>
        </p:nvPicPr>
        <p:blipFill>
          <a:blip r:embed="rId4"/>
          <a:srcRect l="5468" t="7514" r="10156" b="4159"/>
          <a:stretch>
            <a:fillRect/>
          </a:stretch>
        </p:blipFill>
        <p:spPr>
          <a:xfrm>
            <a:off x="3994166" y="2571744"/>
            <a:ext cx="5078428" cy="3714776"/>
          </a:xfrm>
          <a:prstGeom prst="rect">
            <a:avLst/>
          </a:prstGeom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000496" y="1500174"/>
          <a:ext cx="2133600" cy="822325"/>
        </p:xfrm>
        <a:graphic>
          <a:graphicData uri="http://schemas.openxmlformats.org/presentationml/2006/ole">
            <p:oleObj spid="_x0000_s3074" name="公式" r:id="rId5" imgW="1409088" imgH="545863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6275388" y="1509704"/>
          <a:ext cx="2443162" cy="776288"/>
        </p:xfrm>
        <a:graphic>
          <a:graphicData uri="http://schemas.openxmlformats.org/presentationml/2006/ole">
            <p:oleObj spid="_x0000_s3075" name="公式" r:id="rId6" imgW="147312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Cooling Dynamic Simulation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</p:spPr>
            <p:txBody>
              <a:bodyPr tIns="10056"/>
              <a:lstStyle/>
              <a:p>
                <a:pPr marL="414338" indent="0" eaLnBrk="1" hangingPunct="1">
                  <a:lnSpc>
                    <a:spcPct val="96000"/>
                  </a:lnSpc>
                  <a:buNone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solidFill>
                      <a:srgbClr val="0000FF"/>
                    </a:solidFill>
                    <a:latin typeface="Candara" charset="0"/>
                    <a:ea typeface="ヒラギノ明朝 ProN W3" charset="0"/>
                    <a:cs typeface="Candara" charset="0"/>
                  </a:rPr>
                  <a:t>RMS dynamic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/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In each time step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Sample the ions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w.r.t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the given emittance</a:t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Calculate IBS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𝐼𝐵𝑆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/>
                </a: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Calculate electron cooling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𝑒𝑐𝑜𝑜𝑙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/>
                </a:r>
              </a:p>
              <a:p>
                <a:pPr marL="814388" lvl="2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 Total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𝜏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𝐼𝐵𝑆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𝑒𝑐𝑜𝑜𝑙</m:t>
                            </m:r>
                          </m:sub>
                        </m:sSub>
                      </m:den>
                    </m:f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814388" lvl="1" indent="0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𝜀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𝑛𝑒𝑤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𝜀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𝑜𝑙𝑑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𝑑𝑡</m:t>
                        </m:r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/</m:t>
                        </m:r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𝜏</m:t>
                        </m:r>
                      </m:sup>
                    </m:sSup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/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Repeat till the end.</a:t>
                </a: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  <a:blipFill rotWithShape="1">
                <a:blip r:embed="rId3"/>
                <a:stretch>
                  <a:fillRect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5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</p:spPr>
            <p:txBody>
              <a:bodyPr tIns="10056"/>
              <a:lstStyle/>
              <a:p>
                <a:pPr marL="757238">
                  <a:lnSpc>
                    <a:spcPct val="96000"/>
                  </a:lnSpc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Only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sample the ions that interact with one electron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bunch</a:t>
                </a:r>
              </a:p>
              <a:p>
                <a:pPr marL="757238">
                  <a:lnSpc>
                    <a:spcPct val="96000"/>
                  </a:lnSpc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Coasting ion beam: Gaussian distribution  transversely and uniform distribution longitudinally</a:t>
                </a:r>
              </a:p>
              <a:p>
                <a:pPr marL="757238">
                  <a:lnSpc>
                    <a:spcPct val="96000"/>
                  </a:lnSpc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friction force on each ion</a:t>
                </a:r>
              </a:p>
              <a:p>
                <a:pPr marL="757238">
                  <a:lnSpc>
                    <a:spcPct val="96000"/>
                  </a:lnSpc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change of dynamic invariance of each ion</a:t>
                </a: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757238">
                  <a:lnSpc>
                    <a:spcPct val="96000"/>
                  </a:lnSpc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/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Calculate the cooling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rate statistically </a:t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in the sampled region</a:t>
                </a:r>
              </a:p>
              <a:p>
                <a:pPr marL="757238">
                  <a:lnSpc>
                    <a:spcPct val="96000"/>
                  </a:lnSpc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>
                    <a:latin typeface="Candara" charset="0"/>
                    <a:ea typeface="ヒラギノ明朝 ProN W3" charset="0"/>
                    <a:cs typeface="Candara" charset="0"/>
                  </a:rPr>
                  <a:t/>
                </a: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>Adjust the cooling rate w.r.t. the duty factor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𝑠𝑎𝑚𝑝𝑙𝑒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/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𝑑𝑖𝑠𝑡𝑎𝑛𝑐𝑒</m:t>
                        </m:r>
                      </m:sub>
                    </m:sSub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757238">
                  <a:lnSpc>
                    <a:spcPct val="96000"/>
                  </a:lnSpc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r>
                  <a:rPr lang="en-US" sz="2200" dirty="0" smtClean="0">
                    <a:latin typeface="Candara" charset="0"/>
                    <a:ea typeface="ヒラギノ明朝 ProN W3" charset="0"/>
                    <a:cs typeface="Candara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𝑐𝑜𝑜𝑙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ヒラギノ明朝 ProN W3" charset="0"/>
                            <a:cs typeface="Candara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  <a:ea typeface="ヒラギノ明朝 ProN W3" charset="0"/>
                                <a:cs typeface="Candara" charset="0"/>
                              </a:rPr>
                              <m:t>𝑠𝑎𝑚𝑝𝑙𝑒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⋅</m:t>
                    </m:r>
                    <m:r>
                      <a:rPr lang="en-US" sz="2200" b="0" i="1" smtClean="0">
                        <a:latin typeface="Cambria Math"/>
                        <a:ea typeface="ヒラギノ明朝 ProN W3" charset="0"/>
                        <a:cs typeface="Candara" charset="0"/>
                      </a:rPr>
                      <m:t>𝐷</m:t>
                    </m:r>
                  </m:oMath>
                </a14:m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  <a:p>
                <a:pPr marL="414338" indent="0" eaLnBrk="1" hangingPunct="1">
                  <a:lnSpc>
                    <a:spcPct val="96000"/>
                  </a:lnSpc>
                  <a:buFont typeface="Times New Roman" charset="0"/>
                  <a:buChar char="•"/>
                  <a:tabLst>
                    <a:tab pos="655638" algn="l"/>
                    <a:tab pos="1312863" algn="l"/>
                    <a:tab pos="1968500" algn="l"/>
                    <a:tab pos="2625725" algn="l"/>
                    <a:tab pos="3281363" algn="l"/>
                    <a:tab pos="3938588" algn="l"/>
                    <a:tab pos="4594225" algn="l"/>
                    <a:tab pos="5251450" algn="l"/>
                    <a:tab pos="5907088" algn="l"/>
                    <a:tab pos="6564313" algn="l"/>
                    <a:tab pos="7221538" algn="l"/>
                    <a:tab pos="7877175" algn="l"/>
                    <a:tab pos="8534400" algn="l"/>
                  </a:tabLst>
                  <a:defRPr/>
                </a:pPr>
                <a:endParaRPr lang="en-US" sz="2200" dirty="0" smtClean="0">
                  <a:latin typeface="Candara" charset="0"/>
                  <a:ea typeface="ヒラギノ明朝 ProN W3" charset="0"/>
                  <a:cs typeface="Candara" charset="0"/>
                </a:endParaRPr>
              </a:p>
            </p:txBody>
          </p:sp>
        </mc:Choice>
        <mc:Fallback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220200" cy="5248275"/>
              </a:xfrm>
              <a:blipFill rotWithShape="1">
                <a:blip r:embed="rId3"/>
                <a:stretch>
                  <a:fillRect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724400"/>
            <a:ext cx="7372350" cy="171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Model of Bunched Electron &amp; Coasting Ion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19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18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Simulation Result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1"/>
          <p:cNvSpPr txBox="1">
            <a:spLocks noGrp="1"/>
          </p:cNvSpPr>
          <p:nvPr>
            <p:ph idx="1"/>
          </p:nvPr>
        </p:nvSpPr>
        <p:spPr>
          <a:xfrm>
            <a:off x="914400" y="914400"/>
            <a:ext cx="2133600" cy="33609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1800" b="1" baseline="30000" dirty="0"/>
              <a:t>12</a:t>
            </a:r>
            <a:r>
              <a:rPr lang="en-US" sz="1800" b="1" dirty="0"/>
              <a:t>C</a:t>
            </a:r>
            <a:r>
              <a:rPr lang="en-US" sz="1800" b="1" baseline="30000" dirty="0"/>
              <a:t>6+</a:t>
            </a:r>
            <a:r>
              <a:rPr lang="en-US" sz="1800" b="1" dirty="0"/>
              <a:t> beam: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Coasting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Number 5.00E+08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KE = 7 MeV</a:t>
            </a:r>
          </a:p>
          <a:p>
            <a:pPr indent="0">
              <a:buNone/>
            </a:pPr>
            <a:r>
              <a:rPr lang="en-US" sz="1800" b="1" dirty="0" smtClean="0"/>
              <a:t>Cooler:</a:t>
            </a:r>
            <a:endParaRPr lang="en-U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thin lens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L</a:t>
            </a:r>
            <a:r>
              <a:rPr lang="en-US" sz="1800" dirty="0" smtClean="0"/>
              <a:t>=3.4 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B=0.039 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dx=10 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/>
              <a:t>dy</a:t>
            </a:r>
            <a:r>
              <a:rPr lang="en-US" sz="1800" dirty="0" smtClean="0"/>
              <a:t>=17 m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3048000" y="914400"/>
            <a:ext cx="162775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Electron beam: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Bunched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r=2.5 </a:t>
            </a:r>
            <a:r>
              <a:rPr lang="en-US" sz="1800" dirty="0"/>
              <a:t>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Symbol"/>
              </a:rPr>
              <a:t>L =0.3 -3 </a:t>
            </a:r>
            <a:r>
              <a:rPr lang="en-US" sz="1800" dirty="0">
                <a:sym typeface="Symbol"/>
              </a:rPr>
              <a:t>m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/>
              <a:t>Tx</a:t>
            </a:r>
            <a:r>
              <a:rPr lang="en-US" sz="1800" dirty="0"/>
              <a:t> =0.05 eV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Ty=0.1 </a:t>
            </a:r>
            <a:r>
              <a:rPr lang="en-US" sz="1800" dirty="0" smtClean="0"/>
              <a:t>eV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F = 3MHz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53" y="914400"/>
            <a:ext cx="2943225" cy="151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54" y="3457406"/>
            <a:ext cx="4198736" cy="29449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42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459205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77000" y="6459205"/>
            <a:ext cx="1066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---</a:t>
            </a:r>
            <a:fld id="{85521F2B-DDB1-4D52-AD09-DEE4A6FD7102}" type="slidenum">
              <a:rPr lang="en-US" smtClean="0"/>
              <a:pPr>
                <a:defRPr/>
              </a:pPr>
              <a:t>19</a:t>
            </a:fld>
            <a:r>
              <a:rPr lang="en-US" dirty="0" smtClean="0"/>
              <a:t>---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Simulation Result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8" y="582314"/>
            <a:ext cx="4404482" cy="28466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733800"/>
            <a:ext cx="4231127" cy="2683590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76200" y="3333690"/>
            <a:ext cx="1557533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/>
              <a:t>I</a:t>
            </a:r>
            <a:r>
              <a:rPr lang="en-US" sz="2000" b="1" baseline="-25000" dirty="0" err="1" smtClean="0"/>
              <a:t>avg</a:t>
            </a:r>
            <a:r>
              <a:rPr lang="en-US" sz="2000" b="1" dirty="0" smtClean="0"/>
              <a:t>=1.7 mA</a:t>
            </a:r>
            <a:endParaRPr lang="en-US" sz="20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660583"/>
            <a:ext cx="4105654" cy="26649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330" y="3664254"/>
            <a:ext cx="4418924" cy="2822681"/>
          </a:xfrm>
          <a:prstGeom prst="rect">
            <a:avLst/>
          </a:prstGeom>
        </p:spPr>
      </p:pic>
      <p:sp>
        <p:nvSpPr>
          <p:cNvPr id="17" name="TextBox 87"/>
          <p:cNvSpPr txBox="1"/>
          <p:nvPr/>
        </p:nvSpPr>
        <p:spPr>
          <a:xfrm>
            <a:off x="4800600" y="3259118"/>
            <a:ext cx="147672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 smtClean="0"/>
              <a:t>I</a:t>
            </a:r>
            <a:r>
              <a:rPr lang="en-US" sz="2000" b="1" baseline="-25000" dirty="0" err="1" smtClean="0"/>
              <a:t>avg</a:t>
            </a:r>
            <a:r>
              <a:rPr lang="en-US" sz="2000" b="1" dirty="0" smtClean="0"/>
              <a:t>=17 mA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640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357298"/>
            <a:ext cx="583512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b="1" dirty="0" smtClean="0">
                <a:solidFill>
                  <a:srgbClr val="002060"/>
                </a:solidFill>
              </a:rPr>
              <a:t>    Motivation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b="1" dirty="0">
                <a:solidFill>
                  <a:srgbClr val="002060"/>
                </a:solidFill>
              </a:rPr>
              <a:t> 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  HIRFL-CSR facility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b="1" dirty="0">
                <a:solidFill>
                  <a:srgbClr val="002060"/>
                </a:solidFill>
              </a:rPr>
              <a:t> 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  Cooling Experiments @ HIRFL-CSR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b="1" dirty="0">
                <a:solidFill>
                  <a:srgbClr val="002060"/>
                </a:solidFill>
              </a:rPr>
              <a:t> 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  Simulation works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b="1" dirty="0">
                <a:solidFill>
                  <a:srgbClr val="002060"/>
                </a:solidFill>
              </a:rPr>
              <a:t> 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  Conclusion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Conclusion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428736"/>
            <a:ext cx="90011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/>
              <a:t> A DC high voltage platform is already delivered to IMP for this experiments.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/>
              <a:t> A RF module for the grid will be developed by the collaboration between </a:t>
            </a:r>
            <a:r>
              <a:rPr lang="en-US" altLang="zh-CN" dirty="0" err="1" smtClean="0"/>
              <a:t>Jlab</a:t>
            </a:r>
            <a:r>
              <a:rPr lang="en-US" altLang="zh-CN" dirty="0" smtClean="0"/>
              <a:t>, BINP and IMP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/>
              <a:t> A Schottky detector can be used to investigate the longitudinal cooling effect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/>
              <a:t> A transverse profile will be tested within two months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/>
              <a:t> A simulation work will be done by considering the longitudinal motion equation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/>
              <a:t> The first experiment is planed to be done in May of 2016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盘备份-2015-02-09\Profile Monitor\CSR IPM\3.JPG"/>
          <p:cNvPicPr>
            <a:picLocks noChangeAspect="1" noChangeArrowheads="1"/>
          </p:cNvPicPr>
          <p:nvPr/>
        </p:nvPicPr>
        <p:blipFill>
          <a:blip r:embed="rId2"/>
          <a:srcRect l="18351" r="14038"/>
          <a:stretch>
            <a:fillRect/>
          </a:stretch>
        </p:blipFill>
        <p:spPr bwMode="auto">
          <a:xfrm>
            <a:off x="0" y="1785926"/>
            <a:ext cx="5000628" cy="4134210"/>
          </a:xfrm>
          <a:prstGeom prst="rect">
            <a:avLst/>
          </a:prstGeom>
          <a:noFill/>
        </p:spPr>
      </p:pic>
      <p:pic>
        <p:nvPicPr>
          <p:cNvPr id="4099" name="Picture 3" descr="C:\Users\Mao\Downloads\mcp\IMG_20150821_11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5926"/>
            <a:ext cx="3571882" cy="47625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1285860"/>
            <a:ext cx="4523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Non destruction profile monitor for CSRm</a:t>
            </a:r>
            <a:endParaRPr lang="zh-CN" altLang="en-US" sz="2000" baseline="30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642910" y="2959107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public_html\e-gun\drawings\gun 6 way cross s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523" y="1328477"/>
            <a:ext cx="6005512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7255110" y="4935277"/>
            <a:ext cx="1701800" cy="590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place for</a:t>
            </a:r>
          </a:p>
          <a:p>
            <a:r>
              <a:rPr lang="en-US" sz="1600">
                <a:cs typeface="Times New Roman" pitchFamily="18" charset="0"/>
              </a:rPr>
              <a:t>emittance meter</a:t>
            </a:r>
          </a:p>
        </p:txBody>
      </p:sp>
      <p:sp>
        <p:nvSpPr>
          <p:cNvPr id="4" name="Line 13"/>
          <p:cNvSpPr>
            <a:spLocks noChangeShapeType="1"/>
          </p:cNvSpPr>
          <p:nvPr/>
        </p:nvSpPr>
        <p:spPr bwMode="auto">
          <a:xfrm rot="14613528" flipV="1">
            <a:off x="6392304" y="3945471"/>
            <a:ext cx="1770063" cy="955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028098" y="2380990"/>
            <a:ext cx="1423987" cy="590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Faraday cup</a:t>
            </a:r>
          </a:p>
          <a:p>
            <a:r>
              <a:rPr lang="en-US" sz="1600">
                <a:cs typeface="Times New Roman" pitchFamily="18" charset="0"/>
              </a:rPr>
              <a:t>beam stop</a:t>
            </a: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rot="14613528" flipH="1" flipV="1">
            <a:off x="7214629" y="2838983"/>
            <a:ext cx="330200" cy="947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05348" y="4981315"/>
            <a:ext cx="946150" cy="346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cathode</a:t>
            </a: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rot="14613528">
            <a:off x="3278423" y="3984365"/>
            <a:ext cx="862012" cy="881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96010" y="5160702"/>
            <a:ext cx="784225" cy="346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anode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rot="14613528">
            <a:off x="4358717" y="4021671"/>
            <a:ext cx="1009650" cy="985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4"/>
          <p:cNvCxnSpPr/>
          <p:nvPr/>
        </p:nvCxnSpPr>
        <p:spPr>
          <a:xfrm rot="5400000" flipH="1" flipV="1">
            <a:off x="3130785" y="2795327"/>
            <a:ext cx="1752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 rot="5400000" flipH="1" flipV="1">
            <a:off x="4083285" y="2795327"/>
            <a:ext cx="1752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6"/>
          <p:cNvCxnSpPr/>
          <p:nvPr/>
        </p:nvCxnSpPr>
        <p:spPr>
          <a:xfrm>
            <a:off x="4007085" y="2185727"/>
            <a:ext cx="9525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13448" y="1749165"/>
            <a:ext cx="784225" cy="346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10 cm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979010" y="4119302"/>
            <a:ext cx="1114425" cy="5905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collimator</a:t>
            </a:r>
          </a:p>
          <a:p>
            <a:r>
              <a:rPr lang="en-US" sz="1600">
                <a:cs typeface="Times New Roman" pitchFamily="18" charset="0"/>
              </a:rPr>
              <a:t>Ø 15 mm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4613528" flipV="1">
            <a:off x="6839185" y="3685915"/>
            <a:ext cx="1089025" cy="78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64" y="957188"/>
            <a:ext cx="882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Based on requirements of EIC proposals, high energy electron cooling devices are necessary. The electron beam can be only provided by RF accelerators.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764" y="2028758"/>
            <a:ext cx="882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400" dirty="0" smtClean="0">
                <a:solidFill>
                  <a:srgbClr val="C00000"/>
                </a:solidFill>
              </a:rPr>
              <a:t>    Investigation of beam cooling effects by bunched electron beam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143248"/>
            <a:ext cx="8358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</a:rPr>
              <a:t>    Average cooling time measurements with different bunched electron beam parameters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</a:rPr>
              <a:t>	</a:t>
            </a:r>
            <a:r>
              <a:rPr lang="en-US" altLang="zh-CN" sz="2000" i="1" u="sng" dirty="0" smtClean="0">
                <a:solidFill>
                  <a:srgbClr val="002060"/>
                </a:solidFill>
              </a:rPr>
              <a:t>Peak current;    Bunch length;    Duty cycle;     Repetition frequency…</a:t>
            </a:r>
          </a:p>
          <a:p>
            <a:endParaRPr lang="en-US" altLang="zh-CN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</a:rPr>
              <a:t>    Weak bunching effect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2060"/>
                </a:solidFill>
              </a:rPr>
              <a:t>    Bunched ion beam cooling by bunched electron beam</a:t>
            </a:r>
          </a:p>
          <a:p>
            <a:r>
              <a:rPr lang="en-US" altLang="zh-CN" sz="2000" dirty="0" smtClean="0">
                <a:solidFill>
                  <a:srgbClr val="002060"/>
                </a:solidFill>
              </a:rPr>
              <a:t>	</a:t>
            </a:r>
            <a:r>
              <a:rPr lang="en-US" altLang="zh-CN" sz="2000" i="1" u="sng" dirty="0" smtClean="0">
                <a:solidFill>
                  <a:srgbClr val="002060"/>
                </a:solidFill>
              </a:rPr>
              <a:t>Revolution frequency matching</a:t>
            </a:r>
          </a:p>
          <a:p>
            <a:endParaRPr lang="en-US" altLang="zh-CN" sz="2000" dirty="0" smtClean="0">
              <a:solidFill>
                <a:srgbClr val="002060"/>
              </a:solidFill>
            </a:endParaRPr>
          </a:p>
          <a:p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2436308" cy="671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z="2800" b="1" dirty="0" smtClean="0">
                <a:solidFill>
                  <a:srgbClr val="002060"/>
                </a:solidFill>
              </a:rPr>
              <a:t>    Motivation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643314"/>
            <a:ext cx="5786478" cy="28956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0010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主环电子冷却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428892"/>
            <a:ext cx="3286116" cy="414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9" descr="实验环电子冷却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428868"/>
            <a:ext cx="3555370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Heavy Ion Research Facility at Lanzhou (HIRFL)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764" y="1078040"/>
            <a:ext cx="882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Heavy ions from D+ to U28+ can be injected, cooled and accelerated in the cooling storage ring. 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843061" y="-200043"/>
            <a:ext cx="5448300" cy="770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35 keV electron cooler @ CSRm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85786" y="1142984"/>
          <a:ext cx="726284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6"/>
                <a:gridCol w="33575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Items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Value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Electron energy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Up to 35 keV (20 keV for this exp.)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Electron current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Up to 3.0 A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Electron beam radius @ cathode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14.5 mm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Expansion factor in operation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Magnetic field @ cooling section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390 Gs (in operation)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Effective cooling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3.4</a:t>
                      </a:r>
                      <a:r>
                        <a:rPr lang="en-US" altLang="zh-CN" baseline="0" dirty="0" smtClean="0"/>
                        <a:t> 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Vacuum condition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r>
                        <a:rPr lang="en-US" altLang="zh-CN" baseline="30000" dirty="0" smtClean="0"/>
                        <a:t>-11</a:t>
                      </a:r>
                      <a:r>
                        <a:rPr lang="en-US" altLang="zh-CN" dirty="0" smtClean="0"/>
                        <a:t> mbar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笔记本备份-2\相册\2008-03-20_换阴极\11 March 2008\IMG_76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071679"/>
            <a:ext cx="3687806" cy="3600000"/>
          </a:xfrm>
          <a:prstGeom prst="rect">
            <a:avLst/>
          </a:prstGeom>
          <a:noFill/>
        </p:spPr>
      </p:pic>
      <p:pic>
        <p:nvPicPr>
          <p:cNvPr id="10" name="Picture 2" descr="E:\笔记本备份-2\相册\2008-03-20_换阴极\11 March 2008\IMG_76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5" y="2071678"/>
            <a:ext cx="3520001" cy="3600000"/>
          </a:xfrm>
          <a:prstGeom prst="rect">
            <a:avLst/>
          </a:prstGeom>
          <a:noFill/>
        </p:spPr>
      </p:pic>
      <p:cxnSp>
        <p:nvCxnSpPr>
          <p:cNvPr id="16" name="直接箭头连接符 15"/>
          <p:cNvCxnSpPr>
            <a:stCxn id="15" idx="1"/>
          </p:cNvCxnSpPr>
          <p:nvPr/>
        </p:nvCxnSpPr>
        <p:spPr>
          <a:xfrm rot="10800000">
            <a:off x="6429389" y="4274114"/>
            <a:ext cx="428628" cy="398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17" y="4488428"/>
            <a:ext cx="5549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grid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>
            <a:stCxn id="11" idx="1"/>
          </p:cNvCxnSpPr>
          <p:nvPr/>
        </p:nvCxnSpPr>
        <p:spPr>
          <a:xfrm rot="10800000">
            <a:off x="2857488" y="4429132"/>
            <a:ext cx="428628" cy="398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86116" y="4643446"/>
            <a:ext cx="7841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anode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Variable profile electron gun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PERVE"/>
          <p:cNvPicPr>
            <a:picLocks noChangeAspect="1" noChangeArrowheads="1"/>
          </p:cNvPicPr>
          <p:nvPr/>
        </p:nvPicPr>
        <p:blipFill>
          <a:blip r:embed="rId5"/>
          <a:srcRect l="3563" b="5357"/>
          <a:stretch>
            <a:fillRect/>
          </a:stretch>
        </p:blipFill>
        <p:spPr bwMode="auto">
          <a:xfrm>
            <a:off x="1571604" y="2071678"/>
            <a:ext cx="5800716" cy="4071942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6" name="Picture 5" descr="beam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685" y="4715425"/>
            <a:ext cx="840811" cy="713839"/>
          </a:xfrm>
          <a:prstGeom prst="rect">
            <a:avLst/>
          </a:prstGeom>
          <a:noFill/>
        </p:spPr>
      </p:pic>
      <p:pic>
        <p:nvPicPr>
          <p:cNvPr id="7" name="Picture 6" descr="beam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6941" y="3929066"/>
            <a:ext cx="840811" cy="806948"/>
          </a:xfrm>
          <a:prstGeom prst="rect">
            <a:avLst/>
          </a:prstGeom>
          <a:noFill/>
        </p:spPr>
      </p:pic>
      <p:pic>
        <p:nvPicPr>
          <p:cNvPr id="8" name="Picture 7" descr="beam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4197" y="3143248"/>
            <a:ext cx="840811" cy="806948"/>
          </a:xfrm>
          <a:prstGeom prst="rect">
            <a:avLst/>
          </a:prstGeom>
          <a:noFill/>
        </p:spPr>
      </p:pic>
      <p:pic>
        <p:nvPicPr>
          <p:cNvPr id="9" name="Picture 8" descr="beam0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38214" y="2285992"/>
            <a:ext cx="905488" cy="869021"/>
          </a:xfrm>
          <a:prstGeom prst="rect">
            <a:avLst/>
          </a:prstGeom>
          <a:noFill/>
        </p:spPr>
      </p:pic>
      <p:pic>
        <p:nvPicPr>
          <p:cNvPr id="18" name="图片 17" descr="Graph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1603" y="2071677"/>
            <a:ext cx="5833358" cy="406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8764" y="957188"/>
            <a:ext cx="882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Grid electrode locates between cathode and anode is used to control the electron emission at the edge of cathode.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876696"/>
            <a:ext cx="5791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722053"/>
            <a:ext cx="3214710" cy="32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RF modulation on the grid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1853407" y="177324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2213769" y="177324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flipH="1">
            <a:off x="1853407" y="198914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2429669" y="155734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2934494" y="1557340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934494" y="1916115"/>
            <a:ext cx="2159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1997869" y="198914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1997869" y="263684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2429669" y="227647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H="1">
            <a:off x="2285207" y="263684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2069307" y="2492378"/>
            <a:ext cx="215900" cy="215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015332" y="242094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800">
                <a:cs typeface="Arial" pitchFamily="34" charset="0"/>
              </a:rPr>
              <a:t>≈</a:t>
            </a:r>
          </a:p>
        </p:txBody>
      </p:sp>
      <p:sp>
        <p:nvSpPr>
          <p:cNvPr id="17" name="Line 26"/>
          <p:cNvSpPr>
            <a:spLocks noChangeShapeType="1"/>
          </p:cNvSpPr>
          <p:nvPr/>
        </p:nvSpPr>
        <p:spPr bwMode="auto">
          <a:xfrm>
            <a:off x="1996282" y="263684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1996282" y="340519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>
            <a:off x="2788444" y="340519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V="1">
            <a:off x="3004344" y="1989140"/>
            <a:ext cx="0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2501107" y="3333753"/>
            <a:ext cx="287337" cy="14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482057" y="3214690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800"/>
              <a:t>=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132682" y="1385890"/>
            <a:ext cx="96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/>
              <a:t>cathode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3004344" y="1241428"/>
            <a:ext cx="781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/>
              <a:t>anode</a:t>
            </a: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2212182" y="1241428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/>
              <a:t>grid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2336007" y="3521078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/>
              <a:t>U</a:t>
            </a:r>
            <a:r>
              <a:rPr lang="en-US" sz="1600" b="1" baseline="-25000"/>
              <a:t>a</a:t>
            </a: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1996282" y="2660653"/>
            <a:ext cx="781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/>
              <a:t>U</a:t>
            </a:r>
            <a:r>
              <a:rPr lang="en-US" sz="1600" b="1" baseline="-25000"/>
              <a:t>b</a:t>
            </a:r>
            <a:r>
              <a:rPr lang="en-US" sz="1600" b="1"/>
              <a:t>+U</a:t>
            </a:r>
            <a:r>
              <a:rPr lang="en-US" sz="1600" b="1" baseline="-25000"/>
              <a:t>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Main ion beam parameters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28596" y="1397000"/>
          <a:ext cx="8001057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9"/>
                <a:gridCol w="2667019"/>
                <a:gridCol w="26670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Items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Value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Ion type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altLang="zh-CN" dirty="0" smtClean="0"/>
                        <a:t>C</a:t>
                      </a:r>
                      <a:r>
                        <a:rPr lang="en-US" altLang="zh-CN" baseline="30000" dirty="0" smtClean="0"/>
                        <a:t>6+</a:t>
                      </a:r>
                      <a:endParaRPr lang="zh-CN" alt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Circumference</a:t>
                      </a:r>
                      <a:r>
                        <a:rPr lang="en-US" altLang="zh-CN" baseline="0" dirty="0" smtClean="0"/>
                        <a:t> of CSRm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161 m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Energy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7.0 MeV/u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 MeV/u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0.248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Gamma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1.032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Revolution time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4.4 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2.2 us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Revolution frequency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227 kHz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462</a:t>
                      </a:r>
                      <a:r>
                        <a:rPr lang="en-US" altLang="zh-CN" baseline="0" dirty="0" smtClean="0"/>
                        <a:t> kHz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Harmonic number*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1,</a:t>
                      </a:r>
                      <a:r>
                        <a:rPr lang="en-US" altLang="zh-CN" baseline="0" dirty="0" smtClean="0"/>
                        <a:t> 2, 4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1, 2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Stored particle number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&gt;10</a:t>
                      </a:r>
                      <a:r>
                        <a:rPr lang="en-US" altLang="zh-CN" baseline="30000" dirty="0" smtClean="0"/>
                        <a:t>9</a:t>
                      </a:r>
                      <a:endParaRPr lang="zh-CN" alt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Initial momentum spread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r>
                        <a:rPr lang="en-US" altLang="zh-CN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en-US" altLang="zh-CN" dirty="0" smtClean="0"/>
                        <a:t> (RMS)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Final momentum spread</a:t>
                      </a:r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</a:t>
                      </a:r>
                      <a:r>
                        <a:rPr lang="en-US" altLang="zh-CN" baseline="30000" dirty="0" smtClean="0"/>
                        <a:t>-5</a:t>
                      </a:r>
                      <a:endParaRPr lang="zh-CN" alt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5" descr="acceleration"/>
          <p:cNvPicPr>
            <a:picLocks noChangeAspect="1" noChangeArrowheads="1"/>
          </p:cNvPicPr>
          <p:nvPr/>
        </p:nvPicPr>
        <p:blipFill>
          <a:blip r:embed="rId3"/>
          <a:srcRect t="11635"/>
          <a:stretch>
            <a:fillRect/>
          </a:stretch>
        </p:blipFill>
        <p:spPr bwMode="auto">
          <a:xfrm>
            <a:off x="430239" y="1785926"/>
            <a:ext cx="7927975" cy="488314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64" y="500042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sz="2000" b="1" dirty="0" smtClean="0">
                <a:solidFill>
                  <a:srgbClr val="002060"/>
                </a:solidFill>
              </a:rPr>
              <a:t>    Electron cooling experiments @ CSR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3" name="Video_2014-10-12_16224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2071678"/>
            <a:ext cx="7715304" cy="4052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764" y="957188"/>
            <a:ext cx="882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Cooling of C</a:t>
            </a:r>
            <a:r>
              <a:rPr lang="en-US" altLang="zh-CN" sz="2000" baseline="30000" dirty="0" smtClean="0">
                <a:solidFill>
                  <a:srgbClr val="C00000"/>
                </a:solidFill>
              </a:rPr>
              <a:t>6+</a:t>
            </a:r>
            <a:r>
              <a:rPr lang="en-US" altLang="zh-CN" sz="2000" dirty="0" smtClean="0">
                <a:solidFill>
                  <a:srgbClr val="C00000"/>
                </a:solidFill>
              </a:rPr>
              <a:t> ion beam at the energy of 122 MeV/u.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|28.6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4|13.5|1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589</Words>
  <Application>Microsoft Office PowerPoint</Application>
  <PresentationFormat>全屏显示(4:3)</PresentationFormat>
  <Paragraphs>162</Paragraphs>
  <Slides>23</Slides>
  <Notes>4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公式</vt:lpstr>
      <vt:lpstr>Progress of Bunched Beam Electron Cooling Demo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Mao</dc:creator>
  <cp:lastModifiedBy>Mao</cp:lastModifiedBy>
  <cp:revision>93</cp:revision>
  <dcterms:created xsi:type="dcterms:W3CDTF">2015-10-05T00:13:30Z</dcterms:created>
  <dcterms:modified xsi:type="dcterms:W3CDTF">2015-10-06T01:38:23Z</dcterms:modified>
</cp:coreProperties>
</file>