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6" r:id="rId2"/>
  </p:sldMasterIdLst>
  <p:notesMasterIdLst>
    <p:notesMasterId r:id="rId19"/>
  </p:notesMasterIdLst>
  <p:handoutMasterIdLst>
    <p:handoutMasterId r:id="rId20"/>
  </p:handoutMasterIdLst>
  <p:sldIdLst>
    <p:sldId id="378" r:id="rId3"/>
    <p:sldId id="397" r:id="rId4"/>
    <p:sldId id="380" r:id="rId5"/>
    <p:sldId id="392" r:id="rId6"/>
    <p:sldId id="376" r:id="rId7"/>
    <p:sldId id="393" r:id="rId8"/>
    <p:sldId id="382" r:id="rId9"/>
    <p:sldId id="383" r:id="rId10"/>
    <p:sldId id="384" r:id="rId11"/>
    <p:sldId id="385" r:id="rId12"/>
    <p:sldId id="394" r:id="rId13"/>
    <p:sldId id="395" r:id="rId14"/>
    <p:sldId id="387" r:id="rId15"/>
    <p:sldId id="381" r:id="rId16"/>
    <p:sldId id="399" r:id="rId17"/>
    <p:sldId id="398" r:id="rId18"/>
  </p:sldIdLst>
  <p:sldSz cx="9144000" cy="6858000" type="screen4x3"/>
  <p:notesSz cx="9220200" cy="6946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E4FF"/>
    <a:srgbClr val="E2AD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209" autoAdjust="0"/>
  </p:normalViewPr>
  <p:slideViewPr>
    <p:cSldViewPr snapToGrid="0" snapToObjects="1" showGuides="1">
      <p:cViewPr varScale="1">
        <p:scale>
          <a:sx n="82" d="100"/>
          <a:sy n="82" d="100"/>
        </p:scale>
        <p:origin x="-160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94858" cy="3468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23236" y="0"/>
            <a:ext cx="3994858" cy="3468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CF4A41-6AAD-4E05-BD56-388310816083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98838"/>
            <a:ext cx="3994858" cy="3468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23236" y="6598838"/>
            <a:ext cx="3994858" cy="3468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AFA-9540-4D60-919F-318B8DE97A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70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95420" cy="3473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22647" y="0"/>
            <a:ext cx="3995420" cy="3473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9EE1124A-8259-2F43-AA9E-1AB80762BA4E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73375" y="522288"/>
            <a:ext cx="3473450" cy="26050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2020" y="3299777"/>
            <a:ext cx="7376160" cy="3126105"/>
          </a:xfrm>
          <a:prstGeom prst="rect">
            <a:avLst/>
          </a:prstGeom>
        </p:spPr>
        <p:txBody>
          <a:bodyPr vert="horz" lIns="92382" tIns="46191" rIns="92382" bIns="4619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98349"/>
            <a:ext cx="3995420" cy="3473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22647" y="6598349"/>
            <a:ext cx="3995420" cy="3473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16653114-0D40-384A-9E11-76EB88F8D7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43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00050" lvl="1" indent="0">
              <a:buNone/>
            </a:pPr>
            <a:r>
              <a:rPr lang="en-US" sz="1600" dirty="0" smtClean="0"/>
              <a:t>1) Evaluate the TAMU contracts</a:t>
            </a:r>
          </a:p>
          <a:p>
            <a:pPr marL="400050" lvl="1" indent="0">
              <a:buNone/>
            </a:pPr>
            <a:r>
              <a:rPr lang="en-US" sz="1600" dirty="0" smtClean="0"/>
              <a:t>2) Evaluate the deliverables</a:t>
            </a:r>
          </a:p>
          <a:p>
            <a:pPr marL="400050" lvl="1" indent="0">
              <a:buNone/>
            </a:pPr>
            <a:r>
              <a:rPr lang="en-US" sz="1600" dirty="0" smtClean="0"/>
              <a:t>3) Evaluate methods, procedures, and tooling planned for the prototyping</a:t>
            </a:r>
          </a:p>
          <a:p>
            <a:pPr marL="400050" lvl="1" indent="0">
              <a:buNone/>
            </a:pPr>
            <a:r>
              <a:rPr lang="en-US" sz="1600" dirty="0" smtClean="0"/>
              <a:t>4) Perform supplemental analyses that builds confidence in and understanding of SF magnet as a viable technology for MEIC</a:t>
            </a:r>
          </a:p>
          <a:p>
            <a:pPr marL="400050" lvl="1" indent="0">
              <a:buNone/>
            </a:pPr>
            <a:r>
              <a:rPr lang="en-US" sz="1600" dirty="0" smtClean="0"/>
              <a:t>5) Plan, schedule, witness, and report on testing the 3T dipole at a 3rd party facility</a:t>
            </a:r>
          </a:p>
          <a:p>
            <a:pPr marL="400050" lvl="1" indent="0">
              <a:buNone/>
            </a:pPr>
            <a:r>
              <a:rPr lang="en-US" sz="1600" dirty="0" smtClean="0"/>
              <a:t>6) Work w/ TAMU and SRF </a:t>
            </a:r>
            <a:r>
              <a:rPr lang="en-US" sz="1600" dirty="0" err="1" smtClean="0"/>
              <a:t>Eng</a:t>
            </a:r>
            <a:r>
              <a:rPr lang="en-US" sz="1600" dirty="0" smtClean="0"/>
              <a:t> to develop a cryostat concept</a:t>
            </a:r>
          </a:p>
          <a:p>
            <a:pPr marL="400050" lvl="1" indent="0">
              <a:buNone/>
            </a:pPr>
            <a:r>
              <a:rPr lang="en-US" sz="1600" dirty="0" smtClean="0"/>
              <a:t>7) Update costing of the Arc Half Cell magnet assemblies</a:t>
            </a:r>
          </a:p>
          <a:p>
            <a:pPr marL="400050" lvl="1" indent="0">
              <a:buNone/>
            </a:pPr>
            <a:r>
              <a:rPr lang="en-US" sz="1600" dirty="0" smtClean="0"/>
              <a:t>8) Assess methodologies necessary to test long magnets with a non-straight bore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53114-0D40-384A-9E11-76EB88F8D7B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275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>
                <a:solidFill>
                  <a:prstClr val="white"/>
                </a:solidFill>
              </a:rPr>
              <a:pPr/>
              <a:t>10/6/2015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460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266700" y="815975"/>
            <a:ext cx="8677275" cy="604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9726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8400"/>
            <a:ext cx="8229600" cy="50677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5738" y="1223963"/>
            <a:ext cx="4291012" cy="4891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23963"/>
            <a:ext cx="4291013" cy="4891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>
                <a:solidFill>
                  <a:prstClr val="white"/>
                </a:solidFill>
              </a:rPr>
              <a:pPr/>
              <a:t>10/6/2015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867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8400"/>
            <a:ext cx="8229600" cy="50677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1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6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5738" y="1223963"/>
            <a:ext cx="4291012" cy="4891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23963"/>
            <a:ext cx="4291013" cy="4891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0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24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4726"/>
            <a:ext cx="8229600" cy="397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fld id="{65109F8C-9F4D-5945-807D-33CC9F4EE4DF}" type="datetimeFigureOut">
              <a:rPr lang="en-US" smtClean="0">
                <a:solidFill>
                  <a:prstClr val="white"/>
                </a:solidFill>
              </a:rPr>
              <a:pPr/>
              <a:t>10/6/2015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375179" y="6561820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58F48A6-A3E1-4848-9AC3-B43F560BE4FE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837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Minion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inion Pro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inion Pro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inion Pro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inion Pro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inion Pro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4726"/>
            <a:ext cx="8229600" cy="397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fld id="{65109F8C-9F4D-5945-807D-33CC9F4EE4DF}" type="datetimeFigureOut">
              <a:rPr lang="en-US" smtClean="0">
                <a:solidFill>
                  <a:prstClr val="white"/>
                </a:solidFill>
              </a:rPr>
              <a:pPr/>
              <a:t>10/6/2015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375179" y="6561820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58F48A6-A3E1-4848-9AC3-B43F560BE4FE}" type="slidenum">
              <a:rPr lang="en-US" sz="120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449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Minion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inion Pro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inion Pro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inion Pro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inion Pro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inion Pro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0287"/>
            <a:ext cx="9144000" cy="5369651"/>
          </a:xfrm>
          <a:prstGeom prst="rect">
            <a:avLst/>
          </a:prstGeom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76200" y="6096000"/>
            <a:ext cx="8001000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/>
            <a:r>
              <a:rPr lang="en-US" sz="2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Tim Michalski</a:t>
            </a:r>
            <a:endParaRPr lang="en-US" sz="2200" b="1" dirty="0" smtClean="0">
              <a:solidFill>
                <a:srgbClr val="FFFFFF"/>
              </a:solidFill>
              <a:cs typeface="Arial" charset="0"/>
            </a:endParaRPr>
          </a:p>
          <a:p>
            <a:pPr eaLnBrk="0" hangingPunct="0"/>
            <a:r>
              <a:rPr lang="en-US" sz="1400" b="1" dirty="0" smtClean="0">
                <a:solidFill>
                  <a:srgbClr val="FFFFFF"/>
                </a:solidFill>
                <a:cs typeface="Arial" charset="0"/>
              </a:rPr>
              <a:t>October 6, 2015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83558" y="103920"/>
            <a:ext cx="3512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white"/>
                </a:solidFill>
              </a:rPr>
              <a:t>Engineering Issues in MEIC</a:t>
            </a:r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41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Synchronization Concept </a:t>
            </a:r>
            <a:r>
              <a:rPr lang="en-US" dirty="0" err="1" smtClean="0"/>
              <a:t>Evals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Assess moving </a:t>
            </a:r>
            <a:r>
              <a:rPr lang="en-US" dirty="0"/>
              <a:t>magnets in the Ion Collider Ring and Electron Collider Ring.</a:t>
            </a:r>
          </a:p>
          <a:p>
            <a:pPr marL="800100" lvl="2" indent="0">
              <a:buNone/>
            </a:pPr>
            <a:r>
              <a:rPr lang="en-US" dirty="0"/>
              <a:t>1) What is the cost of implementation for moving large, heavy magnets</a:t>
            </a:r>
            <a:r>
              <a:rPr lang="en-US" dirty="0" smtClean="0"/>
              <a:t>?</a:t>
            </a:r>
            <a:endParaRPr lang="en-US" dirty="0"/>
          </a:p>
          <a:p>
            <a:pPr marL="800100" lvl="2" indent="0">
              <a:buNone/>
            </a:pPr>
            <a:r>
              <a:rPr lang="en-US" dirty="0"/>
              <a:t>2) How much time will it take to reposition magnets for different </a:t>
            </a:r>
            <a:r>
              <a:rPr lang="en-US" dirty="0" smtClean="0"/>
              <a:t>energies</a:t>
            </a:r>
            <a:r>
              <a:rPr lang="en-US" dirty="0"/>
              <a:t>?</a:t>
            </a:r>
          </a:p>
          <a:p>
            <a:pPr marL="800100" lvl="2" indent="0">
              <a:buNone/>
            </a:pPr>
            <a:r>
              <a:rPr lang="en-US" dirty="0"/>
              <a:t>3) Assess layout options in the tunnel - a</a:t>
            </a:r>
            <a:r>
              <a:rPr lang="en-US" dirty="0" smtClean="0"/>
              <a:t>ffect tunnel </a:t>
            </a:r>
            <a:r>
              <a:rPr lang="en-US" dirty="0"/>
              <a:t>cross section.</a:t>
            </a:r>
          </a:p>
          <a:p>
            <a:r>
              <a:rPr lang="en-US" dirty="0" smtClean="0"/>
              <a:t>Preliminary assessment complete on all questions </a:t>
            </a:r>
          </a:p>
        </p:txBody>
      </p:sp>
    </p:spTree>
    <p:extLst>
      <p:ext uri="{BB962C8B-B14F-4D97-AF65-F5344CB8AC3E}">
        <p14:creationId xmlns:p14="http://schemas.microsoft.com/office/powerpoint/2010/main" val="113985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898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Considerations for Repositioning Superferric Magnets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9922" y="892456"/>
            <a:ext cx="87855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Moving a string of magnets radially inward and outward is feasible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Use slides and measurement scheme to make repeatable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Rotation of magnets will be required as well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Considerations for interfaces between magnets and to outside world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220" y="2705328"/>
            <a:ext cx="381471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Beamline Vacuum – bellows between adjacent beam pipe vacuum chambers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Insulating Vacuum – bellows between adjacent Arc Half-Cells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Power – “service loop” for conductors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Cryogens – flex hoses between adjacent Arc Half-Cell cryostats</a:t>
            </a:r>
            <a:endParaRPr lang="en-US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3932" y="2568693"/>
            <a:ext cx="4477406" cy="3333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74297" y="5860252"/>
            <a:ext cx="430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 smtClean="0"/>
              <a:t>Example:  LHC Magnet Cryostat Interface</a:t>
            </a:r>
            <a:endParaRPr lang="en-US" i="1" u="sng" dirty="0"/>
          </a:p>
        </p:txBody>
      </p:sp>
    </p:spTree>
    <p:extLst>
      <p:ext uri="{BB962C8B-B14F-4D97-AF65-F5344CB8AC3E}">
        <p14:creationId xmlns:p14="http://schemas.microsoft.com/office/powerpoint/2010/main" val="360016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8989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Considerations for Repositioning PEP-II Magnets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9922" y="950976"/>
            <a:ext cx="87855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Moving radially inward and outward is feasible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Use slides and measurement scheme to make repeatable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Rotation of magnets will be required as well – if not doing entire arc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Considerations for interfaces between magnets and to outside world – no major issues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Vacuum –  assess capacity to expand/contract RF shielded bellows between raft and dipole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0234" y="4286076"/>
            <a:ext cx="6873766" cy="1718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329" y="4216009"/>
            <a:ext cx="1855103" cy="136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343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</a:t>
            </a:r>
            <a:r>
              <a:rPr lang="en-US" dirty="0" smtClean="0"/>
              <a:t>Areas of Consideration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JLab</a:t>
            </a:r>
            <a:r>
              <a:rPr lang="en-US" dirty="0" smtClean="0"/>
              <a:t> </a:t>
            </a:r>
            <a:r>
              <a:rPr lang="en-US" dirty="0"/>
              <a:t>Electron Cooling – </a:t>
            </a:r>
            <a:r>
              <a:rPr lang="en-US" dirty="0" smtClean="0"/>
              <a:t>ERL</a:t>
            </a:r>
          </a:p>
          <a:p>
            <a:pPr lvl="1"/>
            <a:r>
              <a:rPr lang="en-US" dirty="0"/>
              <a:t>Support JLab's design of an ERL for bunched beam electron cooling.  </a:t>
            </a:r>
          </a:p>
          <a:p>
            <a:r>
              <a:rPr lang="en-US" dirty="0"/>
              <a:t>RF </a:t>
            </a:r>
            <a:r>
              <a:rPr lang="en-US" dirty="0" smtClean="0"/>
              <a:t>Systems Development</a:t>
            </a:r>
          </a:p>
          <a:p>
            <a:pPr lvl="1"/>
            <a:r>
              <a:rPr lang="en-US" dirty="0" smtClean="0"/>
              <a:t>LLRF development required more than HPRF.</a:t>
            </a:r>
          </a:p>
          <a:p>
            <a:r>
              <a:rPr lang="en-US" dirty="0" smtClean="0"/>
              <a:t>Vibration </a:t>
            </a:r>
            <a:r>
              <a:rPr lang="en-US" dirty="0" smtClean="0"/>
              <a:t>effects </a:t>
            </a:r>
            <a:r>
              <a:rPr lang="en-US" dirty="0" smtClean="0"/>
              <a:t>– tolerance of machine elements versus </a:t>
            </a:r>
            <a:r>
              <a:rPr lang="en-US" dirty="0" smtClean="0"/>
              <a:t>environment</a:t>
            </a:r>
            <a:endParaRPr lang="en-US" dirty="0" smtClean="0"/>
          </a:p>
          <a:p>
            <a:r>
              <a:rPr lang="en-US" dirty="0"/>
              <a:t>Inspect and test PEP-II magnets and </a:t>
            </a:r>
            <a:r>
              <a:rPr lang="en-US" dirty="0" smtClean="0"/>
              <a:t>RF/HPA/PS</a:t>
            </a:r>
          </a:p>
          <a:p>
            <a:r>
              <a:rPr lang="en-US" dirty="0" smtClean="0"/>
              <a:t>System Optimization – SF Magnets, </a:t>
            </a:r>
            <a:r>
              <a:rPr lang="en-US" dirty="0" err="1" smtClean="0"/>
              <a:t>Cryo</a:t>
            </a:r>
            <a:r>
              <a:rPr lang="en-US" dirty="0" smtClean="0"/>
              <a:t> System, DC Power, Power Distribution</a:t>
            </a:r>
            <a:endParaRPr lang="en-US" dirty="0"/>
          </a:p>
          <a:p>
            <a:r>
              <a:rPr lang="en-US" dirty="0"/>
              <a:t>Costing Updates – Design Report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45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PEP-II Magnets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8401"/>
            <a:ext cx="8229600" cy="3837690"/>
          </a:xfrm>
          <a:ln>
            <a:noFill/>
          </a:ln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POTENTIAL FUTURE ACTIVITY: Evaluation </a:t>
            </a:r>
            <a:r>
              <a:rPr lang="en-US" dirty="0"/>
              <a:t>of reusing the HER raft assemblies and, more importantly, the Vacuum System elements.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Inspect </a:t>
            </a:r>
            <a:r>
              <a:rPr lang="en-US" dirty="0"/>
              <a:t>magnets and vacuum elements in-situ at SLAC.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Select </a:t>
            </a:r>
            <a:r>
              <a:rPr lang="en-US" dirty="0"/>
              <a:t>1 each of the HER and LER magnets for de-installation and delivery to JLab for further evaluation and testing.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Test </a:t>
            </a:r>
            <a:r>
              <a:rPr lang="en-US" dirty="0"/>
              <a:t>the HER and LER magnets for comparison to existing SLAC data. 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Inspect </a:t>
            </a:r>
            <a:r>
              <a:rPr lang="en-US" dirty="0"/>
              <a:t>the HER and LER magnets for degradation and </a:t>
            </a:r>
            <a:r>
              <a:rPr lang="en-US" dirty="0" smtClean="0"/>
              <a:t>validate </a:t>
            </a:r>
            <a:r>
              <a:rPr lang="en-US" dirty="0"/>
              <a:t>assumptions on refurbishment labor and materials.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Inspect </a:t>
            </a:r>
            <a:r>
              <a:rPr lang="en-US" dirty="0"/>
              <a:t>the </a:t>
            </a:r>
            <a:r>
              <a:rPr lang="en-US" b="1" dirty="0"/>
              <a:t>HER magnet vacuum chambers for </a:t>
            </a:r>
            <a:r>
              <a:rPr lang="en-US" b="1" dirty="0" err="1"/>
              <a:t>cleanability</a:t>
            </a:r>
            <a:r>
              <a:rPr lang="en-US" b="1" dirty="0"/>
              <a:t>, refurbishment, and potential re-use </a:t>
            </a:r>
            <a:r>
              <a:rPr lang="en-US" dirty="0"/>
              <a:t>in MEIC's Electron Collider Ring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>
            <a:off x="73572" y="5104643"/>
            <a:ext cx="9070428" cy="1051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774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PEP-II RF/HPA/PS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8400"/>
            <a:ext cx="8229600" cy="3293681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POTENTIAL FUTURE ACTIVITY: Evaluation </a:t>
            </a:r>
            <a:r>
              <a:rPr lang="en-US" dirty="0" smtClean="0"/>
              <a:t>the functional state of PEP-II RF/HPA/PS elements</a:t>
            </a:r>
            <a:endParaRPr lang="en-US" dirty="0"/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Inspect the RF/HPA/PS elements </a:t>
            </a:r>
            <a:r>
              <a:rPr lang="en-US" dirty="0"/>
              <a:t>in-situ at SLAC.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Select 1 each of the </a:t>
            </a:r>
            <a:r>
              <a:rPr lang="en-US" dirty="0" smtClean="0"/>
              <a:t>elements for </a:t>
            </a:r>
            <a:r>
              <a:rPr lang="en-US" dirty="0"/>
              <a:t>de-installation and delivery to </a:t>
            </a:r>
            <a:r>
              <a:rPr lang="en-US" dirty="0" err="1"/>
              <a:t>JLab</a:t>
            </a:r>
            <a:r>
              <a:rPr lang="en-US" dirty="0"/>
              <a:t> for further evaluation and testing.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Test the </a:t>
            </a:r>
            <a:r>
              <a:rPr lang="en-US" dirty="0" smtClean="0"/>
              <a:t>RF Cavity, HPA, and PS for MEIC specs.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Inspect </a:t>
            </a:r>
            <a:r>
              <a:rPr lang="en-US" dirty="0"/>
              <a:t>the </a:t>
            </a:r>
            <a:r>
              <a:rPr lang="en-US" dirty="0" smtClean="0"/>
              <a:t>elements for </a:t>
            </a:r>
            <a:r>
              <a:rPr lang="en-US" dirty="0"/>
              <a:t>degradation and validating assumptions on refurbishment labor and materials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2979" y="4259484"/>
            <a:ext cx="2714393" cy="2013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2564" y="4259484"/>
            <a:ext cx="3099249" cy="2013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37134" y="4259485"/>
            <a:ext cx="2694781" cy="2013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247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– 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46825"/>
            <a:ext cx="8848847" cy="50677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Summary: </a:t>
            </a:r>
            <a:r>
              <a:rPr lang="en-US" dirty="0" smtClean="0"/>
              <a:t>Continued efforts on </a:t>
            </a:r>
            <a:r>
              <a:rPr lang="en-US" dirty="0" smtClean="0"/>
              <a:t>magnets.  Continued support of SRF.  RF systems work </a:t>
            </a:r>
            <a:r>
              <a:rPr lang="en-US" dirty="0" smtClean="0"/>
              <a:t>coming.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Next Steps:</a:t>
            </a:r>
          </a:p>
          <a:p>
            <a:pPr lvl="1"/>
            <a:r>
              <a:rPr lang="en-US" dirty="0" smtClean="0"/>
              <a:t>SF Magnet Review at TAMU in December</a:t>
            </a:r>
          </a:p>
          <a:p>
            <a:pPr lvl="1"/>
            <a:r>
              <a:rPr lang="en-US" dirty="0" smtClean="0"/>
              <a:t>Review of overall machine size – all elements</a:t>
            </a:r>
          </a:p>
          <a:p>
            <a:pPr lvl="1"/>
            <a:r>
              <a:rPr lang="en-US" dirty="0" smtClean="0"/>
              <a:t>Update machine layouts in CAD</a:t>
            </a:r>
          </a:p>
          <a:p>
            <a:pPr lvl="1"/>
            <a:r>
              <a:rPr lang="en-US" dirty="0" smtClean="0"/>
              <a:t>FFQ and IR magnets – Q2’16</a:t>
            </a:r>
          </a:p>
          <a:p>
            <a:pPr lvl="1"/>
            <a:r>
              <a:rPr lang="en-US" dirty="0" smtClean="0"/>
              <a:t>LLRF systems – Q2’16</a:t>
            </a:r>
          </a:p>
          <a:p>
            <a:endParaRPr lang="en-US" dirty="0"/>
          </a:p>
          <a:p>
            <a:r>
              <a:rPr lang="en-US" sz="2600" i="1" dirty="0" smtClean="0"/>
              <a:t>Acknowledgements:  Peter McIntyre and the team at TAMU, Tommy Hiatt, </a:t>
            </a:r>
            <a:r>
              <a:rPr lang="en-US" sz="2600" i="1" dirty="0" err="1"/>
              <a:t>Renuka</a:t>
            </a:r>
            <a:r>
              <a:rPr lang="en-US" sz="2600" i="1" dirty="0"/>
              <a:t> Rajput-</a:t>
            </a:r>
            <a:r>
              <a:rPr lang="en-US" sz="2600" i="1" dirty="0" err="1"/>
              <a:t>Ghoshal</a:t>
            </a:r>
            <a:r>
              <a:rPr lang="en-US" sz="2600" i="1" dirty="0"/>
              <a:t>, Cory Johnson, Mitch </a:t>
            </a:r>
            <a:r>
              <a:rPr lang="en-US" sz="2600" i="1" dirty="0" smtClean="0"/>
              <a:t>Laney, Fredrik </a:t>
            </a:r>
            <a:r>
              <a:rPr lang="en-US" sz="2600" i="1" dirty="0" err="1" smtClean="0"/>
              <a:t>Fors</a:t>
            </a:r>
            <a:r>
              <a:rPr lang="en-US" sz="2600" i="1" dirty="0" smtClean="0"/>
              <a:t> </a:t>
            </a:r>
            <a:endParaRPr lang="en-US" sz="2600" i="1" dirty="0"/>
          </a:p>
        </p:txBody>
      </p:sp>
    </p:spTree>
    <p:extLst>
      <p:ext uri="{BB962C8B-B14F-4D97-AF65-F5344CB8AC3E}">
        <p14:creationId xmlns:p14="http://schemas.microsoft.com/office/powerpoint/2010/main" val="318547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MEIC Engineering R&amp;D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Focus on areas of technical risk</a:t>
            </a:r>
          </a:p>
          <a:p>
            <a:r>
              <a:rPr lang="en-US" dirty="0" smtClean="0"/>
              <a:t>Support R&amp;D priorities of the MEIC Program</a:t>
            </a:r>
          </a:p>
          <a:p>
            <a:r>
              <a:rPr lang="en-US" dirty="0" smtClean="0"/>
              <a:t>Support MEIC collaborations, as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7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MEIC Engineering R&amp;D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58400"/>
            <a:ext cx="8602717" cy="5067763"/>
          </a:xfrm>
        </p:spPr>
        <p:txBody>
          <a:bodyPr>
            <a:normAutofit/>
          </a:bodyPr>
          <a:lstStyle/>
          <a:p>
            <a:r>
              <a:rPr lang="en-US" dirty="0" err="1" smtClean="0"/>
              <a:t>Superferric</a:t>
            </a:r>
            <a:r>
              <a:rPr lang="en-US" dirty="0" smtClean="0"/>
              <a:t> Model Dipole Magnet</a:t>
            </a:r>
          </a:p>
          <a:p>
            <a:r>
              <a:rPr lang="en-US" dirty="0" smtClean="0"/>
              <a:t>PEP-II Magnets</a:t>
            </a:r>
          </a:p>
          <a:p>
            <a:r>
              <a:rPr lang="en-US" dirty="0" smtClean="0"/>
              <a:t>FFQ / IR Magnets, other magnets</a:t>
            </a:r>
          </a:p>
          <a:p>
            <a:r>
              <a:rPr lang="en-US" dirty="0" smtClean="0"/>
              <a:t>SRF R&amp;D Support</a:t>
            </a:r>
          </a:p>
          <a:p>
            <a:r>
              <a:rPr lang="en-US" dirty="0" smtClean="0"/>
              <a:t>Machine Layouts</a:t>
            </a:r>
          </a:p>
          <a:p>
            <a:r>
              <a:rPr lang="en-US" dirty="0" smtClean="0"/>
              <a:t>Synchronization – Moving Magnets</a:t>
            </a:r>
          </a:p>
          <a:p>
            <a:r>
              <a:rPr lang="en-US" dirty="0" smtClean="0"/>
              <a:t>Others Areas of Consideration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80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0169" y="3264061"/>
            <a:ext cx="5934475" cy="3108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Superferric</a:t>
            </a:r>
            <a:r>
              <a:rPr lang="en-US" dirty="0" smtClean="0"/>
              <a:t> Model Dipole Magnet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8401"/>
            <a:ext cx="8229600" cy="2703372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JLab’s</a:t>
            </a:r>
            <a:r>
              <a:rPr lang="en-US" sz="2400" dirty="0" smtClean="0"/>
              <a:t> Goal:  Develop </a:t>
            </a:r>
            <a:r>
              <a:rPr lang="en-US" sz="2400" dirty="0"/>
              <a:t>a </a:t>
            </a:r>
            <a:r>
              <a:rPr lang="en-US" sz="2400" dirty="0" smtClean="0"/>
              <a:t>solid </a:t>
            </a:r>
            <a:r>
              <a:rPr lang="en-US" sz="2400" dirty="0"/>
              <a:t>understanding of the SF magnet technology </a:t>
            </a:r>
            <a:r>
              <a:rPr lang="en-US" sz="2400" dirty="0" smtClean="0"/>
              <a:t>– champion </a:t>
            </a:r>
            <a:r>
              <a:rPr lang="en-US" sz="2400" dirty="0"/>
              <a:t>its implementation </a:t>
            </a:r>
            <a:r>
              <a:rPr lang="en-US" sz="2400" dirty="0" smtClean="0"/>
              <a:t>for </a:t>
            </a:r>
            <a:r>
              <a:rPr lang="en-US" sz="2400" dirty="0"/>
              <a:t>MEIC's Ion Collider Ring and Ion Booster Ring.  </a:t>
            </a:r>
            <a:endParaRPr lang="en-US" sz="2400" dirty="0" smtClean="0"/>
          </a:p>
          <a:p>
            <a:r>
              <a:rPr lang="en-US" sz="2400" dirty="0" smtClean="0"/>
              <a:t>Collaborate </a:t>
            </a:r>
            <a:r>
              <a:rPr lang="en-US" sz="2400" dirty="0"/>
              <a:t>with TAMU on the design and analysis of a </a:t>
            </a:r>
            <a:r>
              <a:rPr lang="en-US" sz="2400" dirty="0" smtClean="0"/>
              <a:t>1.2m model dipole magnet prototype and </a:t>
            </a:r>
            <a:r>
              <a:rPr lang="en-US" sz="2400" dirty="0"/>
              <a:t>test it to ensure </a:t>
            </a:r>
            <a:r>
              <a:rPr lang="en-US" sz="2400" dirty="0" smtClean="0"/>
              <a:t>performance to 3T. 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391373"/>
            <a:ext cx="2760562" cy="27033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inion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inion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inion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inion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inion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Develop a cryostat </a:t>
            </a:r>
            <a:r>
              <a:rPr lang="en-US" sz="2400" dirty="0" smtClean="0"/>
              <a:t>concept design which is cost effective and </a:t>
            </a:r>
            <a:r>
              <a:rPr lang="en-US" sz="2400" dirty="0" err="1" smtClean="0"/>
              <a:t>manufacturable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3094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of the Superferric Magnet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826" y="921716"/>
            <a:ext cx="8939174" cy="5058144"/>
          </a:xfrm>
        </p:spPr>
        <p:txBody>
          <a:bodyPr>
            <a:noAutofit/>
          </a:bodyPr>
          <a:lstStyle/>
          <a:p>
            <a:r>
              <a:rPr lang="en-US" sz="2400" dirty="0" smtClean="0"/>
              <a:t>Concept Design Review in June, 2015 – down select to CIC</a:t>
            </a:r>
          </a:p>
          <a:p>
            <a:r>
              <a:rPr lang="en-US" sz="2400" dirty="0" err="1" smtClean="0"/>
              <a:t>JLab</a:t>
            </a:r>
            <a:r>
              <a:rPr lang="en-US" sz="2400" dirty="0" smtClean="0"/>
              <a:t> has contracted TAMU to develop a 1.2m superferric model dipole</a:t>
            </a:r>
          </a:p>
          <a:p>
            <a:r>
              <a:rPr lang="en-US" sz="2400" dirty="0" smtClean="0"/>
              <a:t>Deliverable 1 – Concept Design – COMPLETE</a:t>
            </a:r>
          </a:p>
          <a:p>
            <a:r>
              <a:rPr lang="en-US" sz="2400" dirty="0" smtClean="0"/>
              <a:t>Deliverable 2 – Prototype Cable-In-Conduit winding – In Process, due at the end of CY’15 – </a:t>
            </a:r>
            <a:r>
              <a:rPr lang="en-US" sz="2400" i="1" dirty="0" smtClean="0"/>
              <a:t>more from Peter McIntyre</a:t>
            </a:r>
          </a:p>
          <a:p>
            <a:r>
              <a:rPr lang="en-US" sz="2400" dirty="0" smtClean="0"/>
              <a:t>Follow on fabrication contract is planned</a:t>
            </a:r>
          </a:p>
          <a:p>
            <a:r>
              <a:rPr lang="en-US" sz="2400" dirty="0" smtClean="0"/>
              <a:t>Test to 3T at a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party test facility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4504" y="4127100"/>
            <a:ext cx="3015406" cy="2261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9432" y="4622311"/>
            <a:ext cx="1727541" cy="1818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6578" y="4622311"/>
            <a:ext cx="1892193" cy="1818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8212" y="4302311"/>
            <a:ext cx="4874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SF Dipole End  – With and Without </a:t>
            </a:r>
            <a:r>
              <a:rPr lang="en-US" u="sng" dirty="0"/>
              <a:t>C</a:t>
            </a:r>
            <a:r>
              <a:rPr lang="en-US" u="sng" dirty="0" smtClean="0"/>
              <a:t>oil Supports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39329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PEP-II HER and LER Magnet </a:t>
            </a:r>
            <a:r>
              <a:rPr lang="en-US" sz="4000" dirty="0" err="1" smtClean="0"/>
              <a:t>Evals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923" y="919415"/>
            <a:ext cx="8844077" cy="5067763"/>
          </a:xfrm>
        </p:spPr>
        <p:txBody>
          <a:bodyPr>
            <a:normAutofit/>
          </a:bodyPr>
          <a:lstStyle/>
          <a:p>
            <a:r>
              <a:rPr lang="en-US" sz="2000" dirty="0"/>
              <a:t>PEP-II designs reflected against requirements for MEIC Electron Collider Ring, modeled in </a:t>
            </a:r>
            <a:r>
              <a:rPr lang="en-US" sz="2000" dirty="0" smtClean="0"/>
              <a:t>TOSCA – </a:t>
            </a:r>
            <a:r>
              <a:rPr lang="en-US" sz="2000" i="1" dirty="0" smtClean="0"/>
              <a:t>more from Tommy Hiatt</a:t>
            </a:r>
            <a:endParaRPr lang="en-US" sz="2000" i="1" dirty="0"/>
          </a:p>
          <a:p>
            <a:r>
              <a:rPr lang="en-US" sz="2000" dirty="0" smtClean="0"/>
              <a:t>Evaluated </a:t>
            </a:r>
            <a:r>
              <a:rPr lang="en-US" sz="2000" dirty="0"/>
              <a:t>for </a:t>
            </a:r>
            <a:r>
              <a:rPr lang="en-US" sz="2000" dirty="0" smtClean="0"/>
              <a:t>field vs. </a:t>
            </a:r>
            <a:r>
              <a:rPr lang="en-US" sz="2000" dirty="0"/>
              <a:t>current, multi-poles, temperature rise, etc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4" name="Picture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20" y="4305890"/>
            <a:ext cx="2937149" cy="2088963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80" y="2216330"/>
            <a:ext cx="2907889" cy="19523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3931" y="4305892"/>
            <a:ext cx="2921550" cy="208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1670" y="2212890"/>
            <a:ext cx="2675189" cy="1979034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7171" y="4305891"/>
            <a:ext cx="2921550" cy="2088963"/>
          </a:xfrm>
          <a:prstGeom prst="rect">
            <a:avLst/>
          </a:prstGeom>
          <a:noFill/>
        </p:spPr>
      </p:pic>
      <p:pic>
        <p:nvPicPr>
          <p:cNvPr id="9" name="Picture 8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1587" y="2210941"/>
            <a:ext cx="2581106" cy="19941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566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FFQ and IR Magnets Evaluations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Understand performance </a:t>
            </a:r>
            <a:r>
              <a:rPr lang="en-US" sz="2400" dirty="0"/>
              <a:t>parameters of the FFQs and other Specialty Magnets in the Interaction Region and </a:t>
            </a:r>
            <a:r>
              <a:rPr lang="en-US" sz="2400" dirty="0" smtClean="0"/>
              <a:t>Straight Segments.  </a:t>
            </a:r>
          </a:p>
          <a:p>
            <a:r>
              <a:rPr lang="en-US" sz="2400" dirty="0" smtClean="0"/>
              <a:t>Perform initial </a:t>
            </a:r>
            <a:r>
              <a:rPr lang="en-US" sz="2400" dirty="0"/>
              <a:t>assessments of </a:t>
            </a:r>
            <a:r>
              <a:rPr lang="en-US" sz="2400" dirty="0" smtClean="0"/>
              <a:t>stored </a:t>
            </a:r>
            <a:r>
              <a:rPr lang="en-US" sz="2400" dirty="0"/>
              <a:t>energy, SC selection, current </a:t>
            </a:r>
            <a:r>
              <a:rPr lang="en-US" sz="2400" dirty="0" smtClean="0"/>
              <a:t>requirements, </a:t>
            </a:r>
            <a:r>
              <a:rPr lang="en-US" sz="2400" dirty="0"/>
              <a:t>and design concept will be performed.  </a:t>
            </a:r>
            <a:endParaRPr lang="en-US" sz="2400" dirty="0" smtClean="0"/>
          </a:p>
          <a:p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824" y="4806206"/>
            <a:ext cx="8339486" cy="1580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4222" y="3149735"/>
            <a:ext cx="2984937" cy="1892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159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744" y="2958617"/>
            <a:ext cx="3629053" cy="191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SRF R&amp;D Support</a:t>
            </a:r>
            <a:endParaRPr lang="en-US" dirty="0"/>
          </a:p>
        </p:txBody>
      </p:sp>
      <p:sp>
        <p:nvSpPr>
          <p:cNvPr id="4" name="AutoShape 2" descr="https://zimbra.jlab.org/service/home/%7E/?auth=co&amp;id=148439&amp;part=1.2"/>
          <p:cNvSpPr>
            <a:spLocks noChangeAspect="1" noChangeArrowheads="1"/>
          </p:cNvSpPr>
          <p:nvPr/>
        </p:nvSpPr>
        <p:spPr bwMode="auto">
          <a:xfrm>
            <a:off x="155575" y="-1820863"/>
            <a:ext cx="7229475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1732" y="4562244"/>
            <a:ext cx="3554129" cy="186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9542" y="2958617"/>
            <a:ext cx="3610322" cy="188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8401"/>
            <a:ext cx="8229600" cy="1916028"/>
          </a:xfrm>
        </p:spPr>
        <p:txBody>
          <a:bodyPr>
            <a:normAutofit/>
          </a:bodyPr>
          <a:lstStyle/>
          <a:p>
            <a:r>
              <a:rPr lang="en-US" sz="2800" dirty="0"/>
              <a:t>Perform </a:t>
            </a:r>
            <a:r>
              <a:rPr lang="en-US" sz="2800" dirty="0" smtClean="0"/>
              <a:t>analyses in </a:t>
            </a:r>
            <a:r>
              <a:rPr lang="en-US" sz="2800" dirty="0"/>
              <a:t>support of SRF cavity </a:t>
            </a:r>
            <a:r>
              <a:rPr lang="en-US" sz="2800" dirty="0" smtClean="0"/>
              <a:t>design, prototyping, </a:t>
            </a:r>
            <a:r>
              <a:rPr lang="en-US" sz="2800" dirty="0"/>
              <a:t>and testing. </a:t>
            </a:r>
            <a:endParaRPr lang="en-US" sz="2800" dirty="0" smtClean="0"/>
          </a:p>
          <a:p>
            <a:r>
              <a:rPr lang="en-US" sz="2800" dirty="0" smtClean="0"/>
              <a:t>Analyzing tuning sensitivity/stiffness</a:t>
            </a:r>
            <a:r>
              <a:rPr lang="en-US" sz="2800" dirty="0"/>
              <a:t>, pressure sensitivity, and Lorentz force detuning. </a:t>
            </a:r>
          </a:p>
        </p:txBody>
      </p:sp>
    </p:spTree>
    <p:extLst>
      <p:ext uri="{BB962C8B-B14F-4D97-AF65-F5344CB8AC3E}">
        <p14:creationId xmlns:p14="http://schemas.microsoft.com/office/powerpoint/2010/main" val="218124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Layouts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Develop mechanical layouts of the various beamlines within MEIC to assess fit of all machine elements</a:t>
            </a:r>
            <a:r>
              <a:rPr lang="en-US" dirty="0" smtClean="0"/>
              <a:t>.</a:t>
            </a:r>
            <a:endParaRPr lang="en-US" dirty="0"/>
          </a:p>
          <a:p>
            <a:pPr marL="400050" lvl="1" indent="0">
              <a:buNone/>
            </a:pPr>
            <a:r>
              <a:rPr lang="en-US" dirty="0"/>
              <a:t>1) </a:t>
            </a:r>
            <a:r>
              <a:rPr lang="en-US" dirty="0" smtClean="0"/>
              <a:t>Develop </a:t>
            </a:r>
            <a:r>
              <a:rPr lang="en-US" dirty="0"/>
              <a:t>element lists for all beamlines.</a:t>
            </a:r>
          </a:p>
          <a:p>
            <a:pPr marL="400050" lvl="1" indent="0">
              <a:buNone/>
            </a:pPr>
            <a:r>
              <a:rPr lang="en-US" dirty="0"/>
              <a:t>2) Create baseline layouts of the various </a:t>
            </a:r>
            <a:r>
              <a:rPr lang="en-US" dirty="0" smtClean="0"/>
              <a:t>beamlines</a:t>
            </a:r>
            <a:endParaRPr lang="en-US" dirty="0"/>
          </a:p>
          <a:p>
            <a:pPr marL="400050" lvl="1" indent="0">
              <a:buNone/>
            </a:pPr>
            <a:r>
              <a:rPr lang="en-US" dirty="0"/>
              <a:t>3) Assess regions where density requires further evaluation - straights and </a:t>
            </a:r>
            <a:r>
              <a:rPr lang="en-US" dirty="0" smtClean="0"/>
              <a:t>Interaction </a:t>
            </a:r>
            <a:r>
              <a:rPr lang="en-US" dirty="0"/>
              <a:t>R</a:t>
            </a:r>
            <a:r>
              <a:rPr lang="en-US" dirty="0" smtClean="0"/>
              <a:t>egion</a:t>
            </a:r>
            <a:endParaRPr lang="en-US" dirty="0"/>
          </a:p>
          <a:p>
            <a:pPr marL="400050" lvl="1" indent="0">
              <a:buNone/>
            </a:pPr>
            <a:r>
              <a:rPr lang="en-US" dirty="0" smtClean="0"/>
              <a:t>4) Assess interface between SF Arc Half Cell cryostats</a:t>
            </a:r>
          </a:p>
        </p:txBody>
      </p:sp>
    </p:spTree>
    <p:extLst>
      <p:ext uri="{BB962C8B-B14F-4D97-AF65-F5344CB8AC3E}">
        <p14:creationId xmlns:p14="http://schemas.microsoft.com/office/powerpoint/2010/main" val="224186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JLabPowerpoint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JLabPowerpoint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22737</TotalTime>
  <Words>1004</Words>
  <Application>Microsoft Office PowerPoint</Application>
  <PresentationFormat>On-screen Show (4:3)</PresentationFormat>
  <Paragraphs>106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1_JLabPowerpointMain</vt:lpstr>
      <vt:lpstr>2_JLabPowerpointMain</vt:lpstr>
      <vt:lpstr>PowerPoint Presentation</vt:lpstr>
      <vt:lpstr>MEIC Engineering R&amp;D</vt:lpstr>
      <vt:lpstr>MEIC Engineering R&amp;D</vt:lpstr>
      <vt:lpstr>Superferric Model Dipole Magnet</vt:lpstr>
      <vt:lpstr>Status of the Superferric Magnet</vt:lpstr>
      <vt:lpstr>PEP-II HER and LER Magnet Evals</vt:lpstr>
      <vt:lpstr>FFQ and IR Magnets Evaluations</vt:lpstr>
      <vt:lpstr>SRF R&amp;D Support</vt:lpstr>
      <vt:lpstr>Machine Layouts</vt:lpstr>
      <vt:lpstr>Synchronization Concept Evals</vt:lpstr>
      <vt:lpstr>PowerPoint Presentation</vt:lpstr>
      <vt:lpstr>PowerPoint Presentation</vt:lpstr>
      <vt:lpstr>Other Areas of Consideration</vt:lpstr>
      <vt:lpstr>PEP-II Magnets</vt:lpstr>
      <vt:lpstr>PEP-II RF/HPA/PS</vt:lpstr>
      <vt:lpstr>Summary – Next Steps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dchopard</dc:creator>
  <cp:lastModifiedBy> Timothy Michalski</cp:lastModifiedBy>
  <cp:revision>261</cp:revision>
  <cp:lastPrinted>2014-11-03T16:53:34Z</cp:lastPrinted>
  <dcterms:created xsi:type="dcterms:W3CDTF">2014-12-15T00:08:05Z</dcterms:created>
  <dcterms:modified xsi:type="dcterms:W3CDTF">2015-10-06T12:53:35Z</dcterms:modified>
</cp:coreProperties>
</file>