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19"/>
  </p:notesMasterIdLst>
  <p:handoutMasterIdLst>
    <p:handoutMasterId r:id="rId20"/>
  </p:handoutMasterIdLst>
  <p:sldIdLst>
    <p:sldId id="297" r:id="rId2"/>
    <p:sldId id="353" r:id="rId3"/>
    <p:sldId id="374" r:id="rId4"/>
    <p:sldId id="376" r:id="rId5"/>
    <p:sldId id="375" r:id="rId6"/>
    <p:sldId id="377" r:id="rId7"/>
    <p:sldId id="378" r:id="rId8"/>
    <p:sldId id="379" r:id="rId9"/>
    <p:sldId id="356" r:id="rId10"/>
    <p:sldId id="382" r:id="rId11"/>
    <p:sldId id="380" r:id="rId12"/>
    <p:sldId id="381" r:id="rId13"/>
    <p:sldId id="383" r:id="rId14"/>
    <p:sldId id="384" r:id="rId15"/>
    <p:sldId id="385" r:id="rId16"/>
    <p:sldId id="386" r:id="rId17"/>
    <p:sldId id="360"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804" cy="461332"/>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sz="quarter" idx="1"/>
          </p:nvPr>
        </p:nvSpPr>
        <p:spPr>
          <a:xfrm>
            <a:off x="3936702" y="0"/>
            <a:ext cx="3011804" cy="461332"/>
          </a:xfrm>
          <a:prstGeom prst="rect">
            <a:avLst/>
          </a:prstGeom>
        </p:spPr>
        <p:txBody>
          <a:bodyPr vert="horz" lIns="90580" tIns="45290" rIns="90580" bIns="45290" rtlCol="0"/>
          <a:lstStyle>
            <a:lvl1pPr algn="r">
              <a:defRPr sz="1200"/>
            </a:lvl1pPr>
          </a:lstStyle>
          <a:p>
            <a:fld id="{77854312-206C-4D94-AF36-FC001B3FC1EE}" type="datetimeFigureOut">
              <a:rPr lang="en-US" smtClean="0"/>
              <a:t>10/4/2015</a:t>
            </a:fld>
            <a:endParaRPr lang="en-US"/>
          </a:p>
        </p:txBody>
      </p:sp>
      <p:sp>
        <p:nvSpPr>
          <p:cNvPr id="4" name="Footer Placeholder 3"/>
          <p:cNvSpPr>
            <a:spLocks noGrp="1"/>
          </p:cNvSpPr>
          <p:nvPr>
            <p:ph type="ftr" sz="quarter" idx="2"/>
          </p:nvPr>
        </p:nvSpPr>
        <p:spPr>
          <a:xfrm>
            <a:off x="0" y="8773169"/>
            <a:ext cx="3011804" cy="461332"/>
          </a:xfrm>
          <a:prstGeom prst="rect">
            <a:avLst/>
          </a:prstGeom>
        </p:spPr>
        <p:txBody>
          <a:bodyPr vert="horz" lIns="90580" tIns="45290" rIns="90580" bIns="45290" rtlCol="0" anchor="b"/>
          <a:lstStyle>
            <a:lvl1pPr algn="l">
              <a:defRPr sz="1200"/>
            </a:lvl1pPr>
          </a:lstStyle>
          <a:p>
            <a:endParaRPr lang="en-US"/>
          </a:p>
        </p:txBody>
      </p:sp>
      <p:sp>
        <p:nvSpPr>
          <p:cNvPr id="5" name="Slide Number Placeholder 4"/>
          <p:cNvSpPr>
            <a:spLocks noGrp="1"/>
          </p:cNvSpPr>
          <p:nvPr>
            <p:ph type="sldNum" sz="quarter" idx="3"/>
          </p:nvPr>
        </p:nvSpPr>
        <p:spPr>
          <a:xfrm>
            <a:off x="3936702" y="8773169"/>
            <a:ext cx="3011804" cy="461332"/>
          </a:xfrm>
          <a:prstGeom prst="rect">
            <a:avLst/>
          </a:prstGeom>
        </p:spPr>
        <p:txBody>
          <a:bodyPr vert="horz" lIns="90580" tIns="45290" rIns="90580" bIns="45290" rtlCol="0" anchor="b"/>
          <a:lstStyle>
            <a:lvl1pPr algn="r">
              <a:defRPr sz="1200"/>
            </a:lvl1pPr>
          </a:lstStyle>
          <a:p>
            <a:fld id="{7A9511AF-4DB5-4194-A8F2-B46C19AD7B6B}" type="slidenum">
              <a:rPr lang="en-US" smtClean="0"/>
              <a:t>‹#›</a:t>
            </a:fld>
            <a:endParaRPr lang="en-US"/>
          </a:p>
        </p:txBody>
      </p:sp>
    </p:spTree>
    <p:extLst>
      <p:ext uri="{BB962C8B-B14F-4D97-AF65-F5344CB8AC3E}">
        <p14:creationId xmlns:p14="http://schemas.microsoft.com/office/powerpoint/2010/main" val="4142291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6" tIns="46239" rIns="92476" bIns="46239"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6" tIns="46239" rIns="92476" bIns="46239" rtlCol="0"/>
          <a:lstStyle>
            <a:lvl1pPr algn="r">
              <a:defRPr sz="1200"/>
            </a:lvl1pPr>
          </a:lstStyle>
          <a:p>
            <a:fld id="{DE2B3A16-98BA-4E4D-A8A4-4B0FA361B8B0}" type="datetimeFigureOut">
              <a:rPr lang="en-US" smtClean="0"/>
              <a:pPr/>
              <a:t>10/4/2015</a:t>
            </a:fld>
            <a:endParaRPr lang="en-US"/>
          </a:p>
        </p:txBody>
      </p:sp>
      <p:sp>
        <p:nvSpPr>
          <p:cNvPr id="4" name="Slide Image Placeholder 3"/>
          <p:cNvSpPr>
            <a:spLocks noGrp="1" noRot="1" noChangeAspect="1"/>
          </p:cNvSpPr>
          <p:nvPr>
            <p:ph type="sldImg" idx="2"/>
          </p:nvPr>
        </p:nvSpPr>
        <p:spPr>
          <a:xfrm>
            <a:off x="1166813" y="692150"/>
            <a:ext cx="4616450" cy="3462338"/>
          </a:xfrm>
          <a:prstGeom prst="rect">
            <a:avLst/>
          </a:prstGeom>
          <a:noFill/>
          <a:ln w="12700">
            <a:solidFill>
              <a:prstClr val="black"/>
            </a:solidFill>
          </a:ln>
        </p:spPr>
        <p:txBody>
          <a:bodyPr vert="horz" lIns="92476" tIns="46239" rIns="92476" bIns="46239"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6" tIns="46239" rIns="92476" bIns="46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76" tIns="46239" rIns="92476" bIns="4623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6" tIns="46239" rIns="92476" bIns="46239" rtlCol="0" anchor="b"/>
          <a:lstStyle>
            <a:lvl1pPr algn="r">
              <a:defRPr sz="1200"/>
            </a:lvl1pPr>
          </a:lstStyle>
          <a:p>
            <a:fld id="{073E9C51-C9DC-4E7F-8318-6759BB060259}" type="slidenum">
              <a:rPr lang="en-US" smtClean="0"/>
              <a:pPr/>
              <a:t>‹#›</a:t>
            </a:fld>
            <a:endParaRPr lang="en-US"/>
          </a:p>
        </p:txBody>
      </p:sp>
    </p:spTree>
    <p:extLst>
      <p:ext uri="{BB962C8B-B14F-4D97-AF65-F5344CB8AC3E}">
        <p14:creationId xmlns:p14="http://schemas.microsoft.com/office/powerpoint/2010/main" val="51422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4000" b="1"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22860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b="1"/>
            </a:lvl1pPr>
          </a:lstStyle>
          <a:p>
            <a:r>
              <a:rPr lang="en-US" dirty="0" smtClean="0"/>
              <a:t>October 05, 2015</a:t>
            </a:r>
            <a:endParaRPr lang="en-US" dirty="0"/>
          </a:p>
        </p:txBody>
      </p:sp>
      <p:sp>
        <p:nvSpPr>
          <p:cNvPr id="5" name="Footer Placeholder 4"/>
          <p:cNvSpPr>
            <a:spLocks noGrp="1"/>
          </p:cNvSpPr>
          <p:nvPr>
            <p:ph type="ftr" sz="quarter" idx="11"/>
          </p:nvPr>
        </p:nvSpPr>
        <p:spPr/>
        <p:txBody>
          <a:bodyPr/>
          <a:lstStyle>
            <a:lvl1pPr>
              <a:defRPr b="1"/>
            </a:lvl1pPr>
          </a:lstStyle>
          <a:p>
            <a:pPr algn="l"/>
            <a:r>
              <a:rPr lang="en-US" dirty="0" smtClean="0"/>
              <a:t>MEIC Collaboration Meeting</a:t>
            </a:r>
            <a:endParaRPr lang="en-US" dirty="0"/>
          </a:p>
        </p:txBody>
      </p:sp>
      <p:sp>
        <p:nvSpPr>
          <p:cNvPr id="6" name="Slide Number Placeholder 5"/>
          <p:cNvSpPr>
            <a:spLocks noGrp="1"/>
          </p:cNvSpPr>
          <p:nvPr>
            <p:ph type="sldNum" sz="quarter" idx="12"/>
          </p:nvPr>
        </p:nvSpPr>
        <p:spPr/>
        <p:txBody>
          <a:bodyPr/>
          <a:lstStyle/>
          <a:p>
            <a:fld id="{D0C3B8FA-05D6-4874-AF42-6ABF4E27286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6309360"/>
            <a:ext cx="1828800" cy="3020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7713" y="6186088"/>
            <a:ext cx="1755647" cy="54864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87589" y="6186088"/>
            <a:ext cx="2045022" cy="5486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05, 2015</a:t>
            </a:r>
            <a:endParaRPr lang="en-US"/>
          </a:p>
        </p:txBody>
      </p:sp>
      <p:sp>
        <p:nvSpPr>
          <p:cNvPr id="5" name="Footer Placeholder 4"/>
          <p:cNvSpPr>
            <a:spLocks noGrp="1"/>
          </p:cNvSpPr>
          <p:nvPr>
            <p:ph type="ftr" sz="quarter" idx="11"/>
          </p:nvPr>
        </p:nvSpPr>
        <p:spPr/>
        <p:txBody>
          <a:bodyPr/>
          <a:lstStyle/>
          <a:p>
            <a:r>
              <a:rPr lang="en-US" smtClean="0"/>
              <a:t>MEIC Collaboration Meeting</a:t>
            </a:r>
            <a:endParaRPr lang="en-US"/>
          </a:p>
        </p:txBody>
      </p:sp>
      <p:sp>
        <p:nvSpPr>
          <p:cNvPr id="6" name="Slide Number Placeholder 5"/>
          <p:cNvSpPr>
            <a:spLocks noGrp="1"/>
          </p:cNvSpPr>
          <p:nvPr>
            <p:ph type="sldNum" sz="quarter" idx="12"/>
          </p:nvPr>
        </p:nvSpPr>
        <p:spPr/>
        <p:txBody>
          <a:bodyPr/>
          <a:lstStyle/>
          <a:p>
            <a:fld id="{D0C3B8FA-05D6-4874-AF42-6ABF4E272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October 05, 2015</a:t>
            </a:r>
            <a:endParaRPr lang="en-US"/>
          </a:p>
        </p:txBody>
      </p:sp>
      <p:sp>
        <p:nvSpPr>
          <p:cNvPr id="5" name="Footer Placeholder 4"/>
          <p:cNvSpPr>
            <a:spLocks noGrp="1"/>
          </p:cNvSpPr>
          <p:nvPr>
            <p:ph type="ftr" sz="quarter" idx="11"/>
          </p:nvPr>
        </p:nvSpPr>
        <p:spPr/>
        <p:txBody>
          <a:bodyPr/>
          <a:lstStyle/>
          <a:p>
            <a:r>
              <a:rPr lang="en-US" smtClean="0"/>
              <a:t>MEIC Collaboration Meeting</a:t>
            </a:r>
            <a:endParaRPr lang="en-US"/>
          </a:p>
        </p:txBody>
      </p:sp>
      <p:sp>
        <p:nvSpPr>
          <p:cNvPr id="6" name="Slide Number Placeholder 5"/>
          <p:cNvSpPr>
            <a:spLocks noGrp="1"/>
          </p:cNvSpPr>
          <p:nvPr>
            <p:ph type="sldNum" sz="quarter" idx="12"/>
          </p:nvPr>
        </p:nvSpPr>
        <p:spPr/>
        <p:txBody>
          <a:bodyPr/>
          <a:lstStyle/>
          <a:p>
            <a:fld id="{D0C3B8FA-05D6-4874-AF42-6ABF4E27286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2BA94594-7F41-4048-809F-2DDC4AC96A85}" type="slidenum">
              <a:rPr lang="en-US" smtClean="0"/>
              <a:pPr/>
              <a:t>‹#›</a:t>
            </a:fld>
            <a:endParaRPr lang="en-US"/>
          </a:p>
        </p:txBody>
      </p:sp>
      <p:sp>
        <p:nvSpPr>
          <p:cNvPr id="4" name="Title 3"/>
          <p:cNvSpPr>
            <a:spLocks noGrp="1"/>
          </p:cNvSpPr>
          <p:nvPr>
            <p:ph type="title"/>
          </p:nvPr>
        </p:nvSpPr>
        <p:spPr/>
        <p:txBody>
          <a:bodyPr/>
          <a:lstStyle>
            <a:lvl1pPr>
              <a:defRPr sz="2800">
                <a:latin typeface="Comic Sans MS" panose="030F0702030302020204" pitchFamily="66" charset="0"/>
              </a:defRPr>
            </a:lvl1pPr>
          </a:lstStyle>
          <a:p>
            <a:r>
              <a:rPr lang="en-US" dirty="0" smtClean="0"/>
              <a:t>Click to edit Master title style</a:t>
            </a:r>
            <a:endParaRPr lang="en-CA" dirty="0"/>
          </a:p>
        </p:txBody>
      </p:sp>
      <p:sp>
        <p:nvSpPr>
          <p:cNvPr id="12" name="Footer Placeholder 11"/>
          <p:cNvSpPr>
            <a:spLocks noGrp="1"/>
          </p:cNvSpPr>
          <p:nvPr>
            <p:ph type="ftr" sz="quarter" idx="13"/>
          </p:nvPr>
        </p:nvSpPr>
        <p:spPr/>
        <p:txBody>
          <a:bodyPr/>
          <a:lstStyle/>
          <a:p>
            <a:r>
              <a:rPr lang="en-US" smtClean="0"/>
              <a:t>MEIC Collaboration Meeting</a:t>
            </a:r>
            <a:endParaRPr lang="en-US"/>
          </a:p>
        </p:txBody>
      </p:sp>
      <p:sp>
        <p:nvSpPr>
          <p:cNvPr id="16" name="Content Placeholder 15"/>
          <p:cNvSpPr>
            <a:spLocks noGrp="1"/>
          </p:cNvSpPr>
          <p:nvPr>
            <p:ph sz="quarter" idx="14"/>
          </p:nvPr>
        </p:nvSpPr>
        <p:spPr>
          <a:xfrm>
            <a:off x="446088" y="1670050"/>
            <a:ext cx="8108950" cy="4648200"/>
          </a:xfrm>
        </p:spPr>
        <p:txBody>
          <a:bodyPr/>
          <a:lstStyle>
            <a:lvl1pPr>
              <a:buClr>
                <a:srgbClr val="981E32"/>
              </a:buClr>
              <a:defRPr>
                <a:latin typeface="Comic Sans MS" panose="030F0702030302020204" pitchFamily="66" charset="0"/>
              </a:defRPr>
            </a:lvl1pPr>
            <a:lvl2pPr>
              <a:buClr>
                <a:srgbClr val="981E32"/>
              </a:buClr>
              <a:defRPr>
                <a:latin typeface="Comic Sans MS" panose="030F0702030302020204" pitchFamily="66" charset="0"/>
              </a:defRPr>
            </a:lvl2pPr>
            <a:lvl3pPr>
              <a:buClr>
                <a:srgbClr val="981E32"/>
              </a:buClr>
              <a:defRPr>
                <a:latin typeface="Comic Sans MS" panose="030F0702030302020204" pitchFamily="66" charset="0"/>
              </a:defRPr>
            </a:lvl3pPr>
            <a:lvl4pPr>
              <a:buClr>
                <a:srgbClr val="981E32"/>
              </a:buClr>
              <a:defRPr>
                <a:latin typeface="Comic Sans MS" panose="030F0702030302020204" pitchFamily="66" charset="0"/>
              </a:defRPr>
            </a:lvl4pPr>
            <a:lvl5pPr>
              <a:buClr>
                <a:srgbClr val="981E32"/>
              </a:buClr>
              <a:defRPr>
                <a:latin typeface="Comic Sans MS" panose="030F0702030302020204"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718720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85800"/>
          </a:xfrm>
        </p:spPr>
        <p:txBody>
          <a:bodyPr>
            <a:normAutofit/>
          </a:bodyPr>
          <a:lstStyle>
            <a:lvl1pPr>
              <a:defRPr sz="2800" b="1"/>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b="1"/>
            </a:lvl1pPr>
          </a:lstStyle>
          <a:p>
            <a:r>
              <a:rPr lang="en-US" dirty="0" smtClean="0"/>
              <a:t>October 05, 2015</a:t>
            </a:r>
            <a:endParaRPr lang="en-US" dirty="0"/>
          </a:p>
        </p:txBody>
      </p:sp>
      <p:sp>
        <p:nvSpPr>
          <p:cNvPr id="5" name="Footer Placeholder 4"/>
          <p:cNvSpPr>
            <a:spLocks noGrp="1"/>
          </p:cNvSpPr>
          <p:nvPr>
            <p:ph type="ftr" sz="quarter" idx="11"/>
          </p:nvPr>
        </p:nvSpPr>
        <p:spPr/>
        <p:txBody>
          <a:bodyPr/>
          <a:lstStyle/>
          <a:p>
            <a:pPr algn="l"/>
            <a:r>
              <a:rPr lang="en-US" b="1" dirty="0" smtClean="0"/>
              <a:t>MEIC Collaboration Meeting</a:t>
            </a:r>
            <a:endParaRPr lang="en-US" dirty="0"/>
          </a:p>
        </p:txBody>
      </p:sp>
      <p:sp>
        <p:nvSpPr>
          <p:cNvPr id="6" name="Slide Number Placeholder 5"/>
          <p:cNvSpPr>
            <a:spLocks noGrp="1"/>
          </p:cNvSpPr>
          <p:nvPr>
            <p:ph type="sldNum" sz="quarter" idx="12"/>
          </p:nvPr>
        </p:nvSpPr>
        <p:spPr/>
        <p:txBody>
          <a:bodyPr/>
          <a:lstStyle>
            <a:lvl1pPr algn="r">
              <a:defRPr/>
            </a:lvl1pPr>
          </a:lstStyle>
          <a:p>
            <a:fld id="{D0C3B8FA-05D6-4874-AF42-6ABF4E27286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05, 2015</a:t>
            </a:r>
            <a:endParaRPr lang="en-US"/>
          </a:p>
        </p:txBody>
      </p:sp>
      <p:sp>
        <p:nvSpPr>
          <p:cNvPr id="5" name="Footer Placeholder 4"/>
          <p:cNvSpPr>
            <a:spLocks noGrp="1"/>
          </p:cNvSpPr>
          <p:nvPr>
            <p:ph type="ftr" sz="quarter" idx="11"/>
          </p:nvPr>
        </p:nvSpPr>
        <p:spPr/>
        <p:txBody>
          <a:bodyPr/>
          <a:lstStyle/>
          <a:p>
            <a:r>
              <a:rPr lang="en-US" smtClean="0"/>
              <a:t>MEIC Collaboration Meeting</a:t>
            </a:r>
            <a:endParaRPr lang="en-US"/>
          </a:p>
        </p:txBody>
      </p:sp>
      <p:sp>
        <p:nvSpPr>
          <p:cNvPr id="6" name="Slide Number Placeholder 5"/>
          <p:cNvSpPr>
            <a:spLocks noGrp="1"/>
          </p:cNvSpPr>
          <p:nvPr>
            <p:ph type="sldNum" sz="quarter" idx="12"/>
          </p:nvPr>
        </p:nvSpPr>
        <p:spPr/>
        <p:txBody>
          <a:bodyPr/>
          <a:lstStyle/>
          <a:p>
            <a:fld id="{D0C3B8FA-05D6-4874-AF42-6ABF4E27286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October 05, 2015</a:t>
            </a:r>
            <a:endParaRPr lang="en-US"/>
          </a:p>
        </p:txBody>
      </p:sp>
      <p:sp>
        <p:nvSpPr>
          <p:cNvPr id="6" name="Footer Placeholder 5"/>
          <p:cNvSpPr>
            <a:spLocks noGrp="1"/>
          </p:cNvSpPr>
          <p:nvPr>
            <p:ph type="ftr" sz="quarter" idx="11"/>
          </p:nvPr>
        </p:nvSpPr>
        <p:spPr/>
        <p:txBody>
          <a:bodyPr/>
          <a:lstStyle/>
          <a:p>
            <a:r>
              <a:rPr lang="en-US" smtClean="0"/>
              <a:t>MEIC Collaboration Meeting</a:t>
            </a:r>
            <a:endParaRPr lang="en-US"/>
          </a:p>
        </p:txBody>
      </p:sp>
      <p:sp>
        <p:nvSpPr>
          <p:cNvPr id="7" name="Slide Number Placeholder 6"/>
          <p:cNvSpPr>
            <a:spLocks noGrp="1"/>
          </p:cNvSpPr>
          <p:nvPr>
            <p:ph type="sldNum" sz="quarter" idx="12"/>
          </p:nvPr>
        </p:nvSpPr>
        <p:spPr/>
        <p:txBody>
          <a:bodyPr/>
          <a:lstStyle/>
          <a:p>
            <a:fld id="{D0C3B8FA-05D6-4874-AF42-6ABF4E2728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October 05, 2015</a:t>
            </a:r>
            <a:endParaRPr lang="en-US"/>
          </a:p>
        </p:txBody>
      </p:sp>
      <p:sp>
        <p:nvSpPr>
          <p:cNvPr id="8" name="Footer Placeholder 7"/>
          <p:cNvSpPr>
            <a:spLocks noGrp="1"/>
          </p:cNvSpPr>
          <p:nvPr>
            <p:ph type="ftr" sz="quarter" idx="11"/>
          </p:nvPr>
        </p:nvSpPr>
        <p:spPr/>
        <p:txBody>
          <a:bodyPr/>
          <a:lstStyle/>
          <a:p>
            <a:r>
              <a:rPr lang="en-US" smtClean="0"/>
              <a:t>MEIC Collaboration Meeting</a:t>
            </a:r>
            <a:endParaRPr lang="en-US"/>
          </a:p>
        </p:txBody>
      </p:sp>
      <p:sp>
        <p:nvSpPr>
          <p:cNvPr id="9" name="Slide Number Placeholder 8"/>
          <p:cNvSpPr>
            <a:spLocks noGrp="1"/>
          </p:cNvSpPr>
          <p:nvPr>
            <p:ph type="sldNum" sz="quarter" idx="12"/>
          </p:nvPr>
        </p:nvSpPr>
        <p:spPr/>
        <p:txBody>
          <a:bodyPr/>
          <a:lstStyle/>
          <a:p>
            <a:fld id="{D0C3B8FA-05D6-4874-AF42-6ABF4E27286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05, 2015</a:t>
            </a:r>
            <a:endParaRPr lang="en-US"/>
          </a:p>
        </p:txBody>
      </p:sp>
      <p:sp>
        <p:nvSpPr>
          <p:cNvPr id="4" name="Footer Placeholder 3"/>
          <p:cNvSpPr>
            <a:spLocks noGrp="1"/>
          </p:cNvSpPr>
          <p:nvPr>
            <p:ph type="ftr" sz="quarter" idx="11"/>
          </p:nvPr>
        </p:nvSpPr>
        <p:spPr/>
        <p:txBody>
          <a:bodyPr/>
          <a:lstStyle/>
          <a:p>
            <a:r>
              <a:rPr lang="en-US" smtClean="0"/>
              <a:t>MEIC Collaboration Meeting</a:t>
            </a:r>
            <a:endParaRPr lang="en-US"/>
          </a:p>
        </p:txBody>
      </p:sp>
      <p:sp>
        <p:nvSpPr>
          <p:cNvPr id="5" name="Slide Number Placeholder 4"/>
          <p:cNvSpPr>
            <a:spLocks noGrp="1"/>
          </p:cNvSpPr>
          <p:nvPr>
            <p:ph type="sldNum" sz="quarter" idx="12"/>
          </p:nvPr>
        </p:nvSpPr>
        <p:spPr/>
        <p:txBody>
          <a:bodyPr/>
          <a:lstStyle/>
          <a:p>
            <a:fld id="{D0C3B8FA-05D6-4874-AF42-6ABF4E2728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05, 2015</a:t>
            </a:r>
            <a:endParaRPr lang="en-US"/>
          </a:p>
        </p:txBody>
      </p:sp>
      <p:sp>
        <p:nvSpPr>
          <p:cNvPr id="3" name="Footer Placeholder 2"/>
          <p:cNvSpPr>
            <a:spLocks noGrp="1"/>
          </p:cNvSpPr>
          <p:nvPr>
            <p:ph type="ftr" sz="quarter" idx="11"/>
          </p:nvPr>
        </p:nvSpPr>
        <p:spPr/>
        <p:txBody>
          <a:bodyPr/>
          <a:lstStyle/>
          <a:p>
            <a:r>
              <a:rPr lang="en-US" smtClean="0"/>
              <a:t>MEIC Collaboration Meeting</a:t>
            </a:r>
            <a:endParaRPr lang="en-US"/>
          </a:p>
        </p:txBody>
      </p:sp>
      <p:sp>
        <p:nvSpPr>
          <p:cNvPr id="4" name="Slide Number Placeholder 3"/>
          <p:cNvSpPr>
            <a:spLocks noGrp="1"/>
          </p:cNvSpPr>
          <p:nvPr>
            <p:ph type="sldNum" sz="quarter" idx="12"/>
          </p:nvPr>
        </p:nvSpPr>
        <p:spPr/>
        <p:txBody>
          <a:bodyPr/>
          <a:lstStyle/>
          <a:p>
            <a:fld id="{D0C3B8FA-05D6-4874-AF42-6ABF4E2728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05, 2015</a:t>
            </a:r>
            <a:endParaRPr lang="en-US"/>
          </a:p>
        </p:txBody>
      </p:sp>
      <p:sp>
        <p:nvSpPr>
          <p:cNvPr id="6" name="Footer Placeholder 5"/>
          <p:cNvSpPr>
            <a:spLocks noGrp="1"/>
          </p:cNvSpPr>
          <p:nvPr>
            <p:ph type="ftr" sz="quarter" idx="11"/>
          </p:nvPr>
        </p:nvSpPr>
        <p:spPr/>
        <p:txBody>
          <a:bodyPr/>
          <a:lstStyle/>
          <a:p>
            <a:r>
              <a:rPr lang="en-US" smtClean="0"/>
              <a:t>MEIC Collaboration Meeting</a:t>
            </a:r>
            <a:endParaRPr lang="en-US"/>
          </a:p>
        </p:txBody>
      </p:sp>
      <p:sp>
        <p:nvSpPr>
          <p:cNvPr id="7" name="Slide Number Placeholder 6"/>
          <p:cNvSpPr>
            <a:spLocks noGrp="1"/>
          </p:cNvSpPr>
          <p:nvPr>
            <p:ph type="sldNum" sz="quarter" idx="12"/>
          </p:nvPr>
        </p:nvSpPr>
        <p:spPr/>
        <p:txBody>
          <a:bodyPr/>
          <a:lstStyle/>
          <a:p>
            <a:fld id="{D0C3B8FA-05D6-4874-AF42-6ABF4E27286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05, 2015</a:t>
            </a:r>
            <a:endParaRPr lang="en-US"/>
          </a:p>
        </p:txBody>
      </p:sp>
      <p:sp>
        <p:nvSpPr>
          <p:cNvPr id="6" name="Footer Placeholder 5"/>
          <p:cNvSpPr>
            <a:spLocks noGrp="1"/>
          </p:cNvSpPr>
          <p:nvPr>
            <p:ph type="ftr" sz="quarter" idx="11"/>
          </p:nvPr>
        </p:nvSpPr>
        <p:spPr/>
        <p:txBody>
          <a:bodyPr/>
          <a:lstStyle/>
          <a:p>
            <a:r>
              <a:rPr lang="en-US" smtClean="0"/>
              <a:t>MEIC Collaboration Meeting</a:t>
            </a:r>
            <a:endParaRPr lang="en-US"/>
          </a:p>
        </p:txBody>
      </p:sp>
      <p:sp>
        <p:nvSpPr>
          <p:cNvPr id="7" name="Slide Number Placeholder 6"/>
          <p:cNvSpPr>
            <a:spLocks noGrp="1"/>
          </p:cNvSpPr>
          <p:nvPr>
            <p:ph type="sldNum" sz="quarter" idx="12"/>
          </p:nvPr>
        </p:nvSpPr>
        <p:spPr/>
        <p:txBody>
          <a:bodyPr/>
          <a:lstStyle/>
          <a:p>
            <a:fld id="{D0C3B8FA-05D6-4874-AF42-6ABF4E2728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October 05, 2015</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MEIC Collaboration Meeting</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0C3B8FA-05D6-4874-AF42-6ABF4E2728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Chromaticity compensation options for the ion collider ring</a:t>
            </a:r>
            <a:endParaRPr lang="en-US" sz="3200" baseline="-25000" dirty="0"/>
          </a:p>
        </p:txBody>
      </p:sp>
      <p:sp>
        <p:nvSpPr>
          <p:cNvPr id="3" name="Subtitle 2"/>
          <p:cNvSpPr>
            <a:spLocks noGrp="1"/>
          </p:cNvSpPr>
          <p:nvPr>
            <p:ph type="subTitle" idx="1"/>
          </p:nvPr>
        </p:nvSpPr>
        <p:spPr/>
        <p:txBody>
          <a:bodyPr>
            <a:normAutofit fontScale="92500" lnSpcReduction="20000"/>
          </a:bodyPr>
          <a:lstStyle/>
          <a:p>
            <a:r>
              <a:rPr lang="en-US" dirty="0" smtClean="0"/>
              <a:t>Y. Nosochkov, M-H. Wang</a:t>
            </a:r>
          </a:p>
          <a:p>
            <a:r>
              <a:rPr lang="en-US" dirty="0" smtClean="0"/>
              <a:t>October 05, 2015</a:t>
            </a:r>
          </a:p>
          <a:p>
            <a:endParaRPr lang="en-US" dirty="0" smtClean="0"/>
          </a:p>
          <a:p>
            <a:endParaRPr lang="en-US" dirty="0"/>
          </a:p>
          <a:p>
            <a:r>
              <a:rPr lang="en-US" b="1" dirty="0"/>
              <a:t>MEIC Collaboration Meeting Fall </a:t>
            </a:r>
            <a:r>
              <a:rPr lang="en-US" b="1" dirty="0" smtClean="0"/>
              <a:t>2015</a:t>
            </a:r>
            <a:r>
              <a:rPr lang="en-US" dirty="0"/>
              <a:t/>
            </a:r>
            <a:br>
              <a:rPr lang="en-US" dirty="0"/>
            </a:br>
            <a:r>
              <a:rPr lang="en-US" dirty="0"/>
              <a:t>Thomas Jefferson National Accelerator Facility</a:t>
            </a:r>
            <a:br>
              <a:rPr lang="en-US" dirty="0"/>
            </a:br>
            <a:r>
              <a:rPr lang="en-US" dirty="0"/>
              <a:t>Newport News, VA</a:t>
            </a:r>
          </a:p>
        </p:txBody>
      </p:sp>
    </p:spTree>
    <p:extLst>
      <p:ext uri="{BB962C8B-B14F-4D97-AF65-F5344CB8AC3E}">
        <p14:creationId xmlns:p14="http://schemas.microsoft.com/office/powerpoint/2010/main" val="317004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Scheme-1: non-interleaved </a:t>
            </a:r>
            <a:r>
              <a:rPr lang="en-US" dirty="0" smtClean="0"/>
              <a:t>–I sextupole pairs</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10</a:t>
            </a:fld>
            <a:endParaRPr lang="en-US" dirty="0"/>
          </a:p>
        </p:txBody>
      </p:sp>
      <p:grpSp>
        <p:nvGrpSpPr>
          <p:cNvPr id="7" name="Group 6"/>
          <p:cNvGrpSpPr>
            <a:grpSpLocks noChangeAspect="1"/>
          </p:cNvGrpSpPr>
          <p:nvPr/>
        </p:nvGrpSpPr>
        <p:grpSpPr>
          <a:xfrm>
            <a:off x="4830487" y="1143000"/>
            <a:ext cx="4234898" cy="1917353"/>
            <a:chOff x="1343563" y="3855801"/>
            <a:chExt cx="6352347" cy="287602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555" y="3988630"/>
              <a:ext cx="4950135" cy="2743200"/>
            </a:xfrm>
            <a:prstGeom prst="rect">
              <a:avLst/>
            </a:prstGeom>
          </p:spPr>
        </p:pic>
        <p:sp>
          <p:nvSpPr>
            <p:cNvPr id="9" name="TextBox 8"/>
            <p:cNvSpPr txBox="1"/>
            <p:nvPr/>
          </p:nvSpPr>
          <p:spPr>
            <a:xfrm rot="1800000">
              <a:off x="6166873" y="3855801"/>
              <a:ext cx="1488869" cy="692497"/>
            </a:xfrm>
            <a:prstGeom prst="rect">
              <a:avLst/>
            </a:prstGeom>
            <a:noFill/>
          </p:spPr>
          <p:txBody>
            <a:bodyPr wrap="none" rtlCol="0">
              <a:spAutoFit/>
            </a:bodyPr>
            <a:lstStyle/>
            <a:p>
              <a:r>
                <a:rPr lang="en-US" sz="1200" b="1" dirty="0"/>
                <a:t>1</a:t>
              </a:r>
              <a:r>
                <a:rPr lang="en-US" sz="1200" b="1" dirty="0" smtClean="0"/>
                <a:t> (x) + 1 (y)</a:t>
              </a:r>
            </a:p>
            <a:p>
              <a:r>
                <a:rPr lang="en-US" sz="1200" b="1" dirty="0" smtClean="0"/>
                <a:t>–I pairs</a:t>
              </a:r>
            </a:p>
          </p:txBody>
        </p:sp>
        <p:sp>
          <p:nvSpPr>
            <p:cNvPr id="10" name="TextBox 9"/>
            <p:cNvSpPr txBox="1"/>
            <p:nvPr/>
          </p:nvSpPr>
          <p:spPr>
            <a:xfrm rot="1800000">
              <a:off x="1626036" y="5987278"/>
              <a:ext cx="1488869" cy="692497"/>
            </a:xfrm>
            <a:prstGeom prst="rect">
              <a:avLst/>
            </a:prstGeom>
            <a:noFill/>
          </p:spPr>
          <p:txBody>
            <a:bodyPr wrap="none" rtlCol="0">
              <a:spAutoFit/>
            </a:bodyPr>
            <a:lstStyle/>
            <a:p>
              <a:r>
                <a:rPr lang="en-US" sz="1200" b="1" dirty="0"/>
                <a:t>1</a:t>
              </a:r>
              <a:r>
                <a:rPr lang="en-US" sz="1200" b="1" dirty="0" smtClean="0"/>
                <a:t> (x) + 1 (y)</a:t>
              </a:r>
            </a:p>
            <a:p>
              <a:r>
                <a:rPr lang="en-US" sz="1200" b="1" dirty="0" smtClean="0"/>
                <a:t>–I pairs</a:t>
              </a:r>
            </a:p>
          </p:txBody>
        </p:sp>
        <p:sp>
          <p:nvSpPr>
            <p:cNvPr id="11" name="TextBox 10"/>
            <p:cNvSpPr txBox="1"/>
            <p:nvPr/>
          </p:nvSpPr>
          <p:spPr>
            <a:xfrm rot="19800000">
              <a:off x="5952163" y="5961984"/>
              <a:ext cx="1743747" cy="692498"/>
            </a:xfrm>
            <a:prstGeom prst="rect">
              <a:avLst/>
            </a:prstGeom>
            <a:noFill/>
          </p:spPr>
          <p:txBody>
            <a:bodyPr wrap="none" rtlCol="0">
              <a:spAutoFit/>
            </a:bodyPr>
            <a:lstStyle/>
            <a:p>
              <a:r>
                <a:rPr lang="en-US" sz="1200" b="1" dirty="0" smtClean="0"/>
                <a:t>12 (x) + 12 (y)</a:t>
              </a:r>
            </a:p>
            <a:p>
              <a:r>
                <a:rPr lang="en-US" sz="1200" b="1" dirty="0" smtClean="0"/>
                <a:t>sextupoles</a:t>
              </a:r>
              <a:endParaRPr lang="en-US" sz="1200" b="1" dirty="0"/>
            </a:p>
          </p:txBody>
        </p:sp>
        <p:sp>
          <p:nvSpPr>
            <p:cNvPr id="12" name="TextBox 11"/>
            <p:cNvSpPr txBox="1"/>
            <p:nvPr/>
          </p:nvSpPr>
          <p:spPr>
            <a:xfrm rot="19800000">
              <a:off x="1343563" y="3888112"/>
              <a:ext cx="1743747" cy="692497"/>
            </a:xfrm>
            <a:prstGeom prst="rect">
              <a:avLst/>
            </a:prstGeom>
            <a:noFill/>
          </p:spPr>
          <p:txBody>
            <a:bodyPr wrap="none" rtlCol="0">
              <a:spAutoFit/>
            </a:bodyPr>
            <a:lstStyle/>
            <a:p>
              <a:r>
                <a:rPr lang="en-US" sz="1200" b="1" dirty="0" smtClean="0"/>
                <a:t>12 (x) + 12 (y)</a:t>
              </a:r>
            </a:p>
            <a:p>
              <a:r>
                <a:rPr lang="en-US" sz="1200" b="1" dirty="0" smtClean="0"/>
                <a:t>sextupoles</a:t>
              </a:r>
              <a:endParaRPr lang="en-US" sz="1200" b="1" dirty="0"/>
            </a:p>
          </p:txBody>
        </p:sp>
      </p:grpSp>
      <p:grpSp>
        <p:nvGrpSpPr>
          <p:cNvPr id="17" name="Group 16"/>
          <p:cNvGrpSpPr/>
          <p:nvPr/>
        </p:nvGrpSpPr>
        <p:grpSpPr>
          <a:xfrm>
            <a:off x="82296" y="3090672"/>
            <a:ext cx="5969203" cy="3657600"/>
            <a:chOff x="82296" y="3090672"/>
            <a:chExt cx="5969203" cy="36576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 y="3090672"/>
              <a:ext cx="5969203" cy="3657600"/>
            </a:xfrm>
            <a:prstGeom prst="rect">
              <a:avLst/>
            </a:prstGeom>
          </p:spPr>
        </p:pic>
        <p:sp>
          <p:nvSpPr>
            <p:cNvPr id="13" name="TextBox 12"/>
            <p:cNvSpPr txBox="1"/>
            <p:nvPr/>
          </p:nvSpPr>
          <p:spPr>
            <a:xfrm>
              <a:off x="1593666" y="5232815"/>
              <a:ext cx="712439" cy="338554"/>
            </a:xfrm>
            <a:prstGeom prst="rect">
              <a:avLst/>
            </a:prstGeom>
            <a:noFill/>
          </p:spPr>
          <p:txBody>
            <a:bodyPr wrap="none" rtlCol="0">
              <a:spAutoFit/>
            </a:bodyPr>
            <a:lstStyle/>
            <a:p>
              <a:r>
                <a:rPr lang="en-US" sz="1600" dirty="0" smtClean="0"/>
                <a:t>Y</a:t>
              </a:r>
              <a:r>
                <a:rPr lang="en-US" sz="1600" dirty="0"/>
                <a:t>-</a:t>
              </a:r>
              <a:r>
                <a:rPr lang="en-US" sz="1600" dirty="0" smtClean="0"/>
                <a:t>pair</a:t>
              </a:r>
              <a:endParaRPr lang="en-US" dirty="0"/>
            </a:p>
          </p:txBody>
        </p:sp>
        <p:sp>
          <p:nvSpPr>
            <p:cNvPr id="14" name="TextBox 13"/>
            <p:cNvSpPr txBox="1"/>
            <p:nvPr/>
          </p:nvSpPr>
          <p:spPr>
            <a:xfrm>
              <a:off x="1027385" y="5656490"/>
              <a:ext cx="731290" cy="338554"/>
            </a:xfrm>
            <a:prstGeom prst="rect">
              <a:avLst/>
            </a:prstGeom>
            <a:noFill/>
          </p:spPr>
          <p:txBody>
            <a:bodyPr wrap="none" rtlCol="0">
              <a:spAutoFit/>
            </a:bodyPr>
            <a:lstStyle/>
            <a:p>
              <a:r>
                <a:rPr lang="en-US" sz="1600" dirty="0"/>
                <a:t>X</a:t>
              </a:r>
              <a:r>
                <a:rPr lang="en-US" sz="1600" dirty="0" smtClean="0"/>
                <a:t>-pair</a:t>
              </a:r>
              <a:endParaRPr lang="en-US" dirty="0"/>
            </a:p>
          </p:txBody>
        </p:sp>
        <p:sp>
          <p:nvSpPr>
            <p:cNvPr id="15" name="TextBox 14"/>
            <p:cNvSpPr txBox="1"/>
            <p:nvPr/>
          </p:nvSpPr>
          <p:spPr>
            <a:xfrm>
              <a:off x="4455190" y="5656490"/>
              <a:ext cx="731290" cy="338554"/>
            </a:xfrm>
            <a:prstGeom prst="rect">
              <a:avLst/>
            </a:prstGeom>
            <a:noFill/>
          </p:spPr>
          <p:txBody>
            <a:bodyPr wrap="none" rtlCol="0">
              <a:spAutoFit/>
            </a:bodyPr>
            <a:lstStyle/>
            <a:p>
              <a:r>
                <a:rPr lang="en-US" sz="1600" dirty="0"/>
                <a:t>X</a:t>
              </a:r>
              <a:r>
                <a:rPr lang="en-US" sz="1600" dirty="0" smtClean="0"/>
                <a:t>-pair</a:t>
              </a:r>
              <a:endParaRPr lang="en-US" dirty="0"/>
            </a:p>
          </p:txBody>
        </p:sp>
        <p:sp>
          <p:nvSpPr>
            <p:cNvPr id="16" name="TextBox 15"/>
            <p:cNvSpPr txBox="1"/>
            <p:nvPr/>
          </p:nvSpPr>
          <p:spPr>
            <a:xfrm>
              <a:off x="3919115" y="5232815"/>
              <a:ext cx="712439" cy="338554"/>
            </a:xfrm>
            <a:prstGeom prst="rect">
              <a:avLst/>
            </a:prstGeom>
            <a:noFill/>
          </p:spPr>
          <p:txBody>
            <a:bodyPr wrap="none" rtlCol="0">
              <a:spAutoFit/>
            </a:bodyPr>
            <a:lstStyle/>
            <a:p>
              <a:r>
                <a:rPr lang="en-US" sz="1600" dirty="0" smtClean="0"/>
                <a:t>Y</a:t>
              </a:r>
              <a:r>
                <a:rPr lang="en-US" sz="1600" dirty="0"/>
                <a:t>-</a:t>
              </a:r>
              <a:r>
                <a:rPr lang="en-US" sz="1600" dirty="0" smtClean="0"/>
                <a:t>pair</a:t>
              </a:r>
              <a:endParaRPr lang="en-US" dirty="0"/>
            </a:p>
          </p:txBody>
        </p:sp>
      </p:grpSp>
      <p:sp>
        <p:nvSpPr>
          <p:cNvPr id="19" name="TextBox 18"/>
          <p:cNvSpPr txBox="1"/>
          <p:nvPr/>
        </p:nvSpPr>
        <p:spPr>
          <a:xfrm>
            <a:off x="228600" y="1005840"/>
            <a:ext cx="4480560" cy="2062103"/>
          </a:xfrm>
          <a:prstGeom prst="rect">
            <a:avLst/>
          </a:prstGeom>
          <a:noFill/>
        </p:spPr>
        <p:txBody>
          <a:bodyPr wrap="square" rtlCol="0">
            <a:spAutoFit/>
          </a:bodyPr>
          <a:lstStyle/>
          <a:p>
            <a:r>
              <a:rPr lang="en-US" sz="1600" dirty="0"/>
              <a:t>2</a:t>
            </a:r>
            <a:r>
              <a:rPr lang="en-US" sz="1600" dirty="0" smtClean="0"/>
              <a:t> upstream and 2 downstream non-interleaved –I </a:t>
            </a:r>
            <a:r>
              <a:rPr lang="en-US" sz="1600" dirty="0" smtClean="0"/>
              <a:t>pairs, </a:t>
            </a:r>
            <a:r>
              <a:rPr lang="en-US" sz="1600" dirty="0" smtClean="0"/>
              <a:t>where </a:t>
            </a:r>
            <a:r>
              <a:rPr lang="en-US" sz="1600" dirty="0" smtClean="0">
                <a:latin typeface="Symbol" panose="05050102010706020507" pitchFamily="18" charset="2"/>
              </a:rPr>
              <a:t>b</a:t>
            </a:r>
            <a:r>
              <a:rPr lang="en-US" sz="1600" dirty="0" smtClean="0"/>
              <a:t> </a:t>
            </a:r>
            <a:r>
              <a:rPr lang="en-US" sz="1600" dirty="0"/>
              <a:t>at sextupoles is </a:t>
            </a:r>
            <a:r>
              <a:rPr lang="en-US" sz="1600" dirty="0" smtClean="0"/>
              <a:t>increased to 400-800 m, and </a:t>
            </a:r>
            <a:r>
              <a:rPr lang="en-US" sz="1600" dirty="0" err="1">
                <a:latin typeface="Symbol" panose="05050102010706020507" pitchFamily="18" charset="2"/>
              </a:rPr>
              <a:t>b</a:t>
            </a:r>
            <a:r>
              <a:rPr lang="en-US" sz="1600" baseline="-25000" dirty="0" err="1"/>
              <a:t>x</a:t>
            </a:r>
            <a:r>
              <a:rPr lang="en-US" sz="1600" baseline="-25000" dirty="0"/>
              <a:t>(y)</a:t>
            </a:r>
            <a:r>
              <a:rPr lang="en-US" sz="1600" dirty="0"/>
              <a:t>/</a:t>
            </a:r>
            <a:r>
              <a:rPr lang="en-US" sz="1600" dirty="0">
                <a:latin typeface="Symbol" panose="05050102010706020507" pitchFamily="18" charset="2"/>
              </a:rPr>
              <a:t>b</a:t>
            </a:r>
            <a:r>
              <a:rPr lang="en-US" sz="1600" baseline="-25000" dirty="0"/>
              <a:t>y(x)</a:t>
            </a:r>
            <a:r>
              <a:rPr lang="en-US" sz="1600" dirty="0" smtClean="0"/>
              <a:t> </a:t>
            </a:r>
            <a:r>
              <a:rPr lang="en-US" sz="1600" dirty="0" smtClean="0"/>
              <a:t>ratios </a:t>
            </a:r>
            <a:r>
              <a:rPr lang="en-US" sz="1600" dirty="0" smtClean="0"/>
              <a:t>are </a:t>
            </a:r>
            <a:r>
              <a:rPr lang="en-US" sz="1600" dirty="0" smtClean="0"/>
              <a:t>a factor of 25-40 higher relative to </a:t>
            </a:r>
            <a:r>
              <a:rPr lang="en-US" sz="1600" dirty="0" smtClean="0"/>
              <a:t>the nominal </a:t>
            </a:r>
            <a:r>
              <a:rPr lang="en-US" sz="1600" dirty="0" smtClean="0"/>
              <a:t>arc.</a:t>
            </a:r>
          </a:p>
          <a:p>
            <a:r>
              <a:rPr lang="en-US" sz="1600" u="sng" dirty="0"/>
              <a:t>Advantages:</a:t>
            </a:r>
          </a:p>
          <a:p>
            <a:r>
              <a:rPr lang="en-US" sz="1600" dirty="0"/>
              <a:t>► </a:t>
            </a:r>
            <a:r>
              <a:rPr lang="en-US" sz="1600" dirty="0" smtClean="0"/>
              <a:t>high </a:t>
            </a:r>
            <a:r>
              <a:rPr lang="en-US" sz="1600" dirty="0">
                <a:latin typeface="Symbol" panose="05050102010706020507" pitchFamily="18" charset="2"/>
              </a:rPr>
              <a:t>b</a:t>
            </a:r>
            <a:r>
              <a:rPr lang="en-US" sz="1600" dirty="0"/>
              <a:t> allows fewer CCB </a:t>
            </a:r>
            <a:r>
              <a:rPr lang="en-US" sz="1600" dirty="0" smtClean="0"/>
              <a:t>sextupoles,</a:t>
            </a:r>
          </a:p>
          <a:p>
            <a:r>
              <a:rPr lang="en-US" sz="1600" dirty="0"/>
              <a:t>► </a:t>
            </a:r>
            <a:r>
              <a:rPr lang="en-US" sz="1600" dirty="0" smtClean="0"/>
              <a:t>high </a:t>
            </a:r>
            <a:r>
              <a:rPr lang="en-US" sz="1600" dirty="0">
                <a:latin typeface="Symbol" panose="05050102010706020507" pitchFamily="18" charset="2"/>
              </a:rPr>
              <a:t>b</a:t>
            </a:r>
            <a:r>
              <a:rPr lang="en-US" sz="1600" dirty="0"/>
              <a:t> ratio </a:t>
            </a:r>
            <a:r>
              <a:rPr lang="en-US" sz="1600" dirty="0" smtClean="0"/>
              <a:t>makes </a:t>
            </a:r>
            <a:r>
              <a:rPr lang="en-US" sz="1600" dirty="0"/>
              <a:t>a more efficient </a:t>
            </a:r>
            <a:r>
              <a:rPr lang="en-US" sz="1600" dirty="0" smtClean="0"/>
              <a:t>correction</a:t>
            </a:r>
            <a:r>
              <a:rPr lang="en-US" sz="1600" dirty="0"/>
              <a:t>,</a:t>
            </a:r>
            <a:endParaRPr lang="en-US" sz="1600" u="sng" dirty="0"/>
          </a:p>
        </p:txBody>
      </p:sp>
      <p:sp>
        <p:nvSpPr>
          <p:cNvPr id="20" name="TextBox 19"/>
          <p:cNvSpPr txBox="1"/>
          <p:nvPr/>
        </p:nvSpPr>
        <p:spPr>
          <a:xfrm>
            <a:off x="6217920" y="3474720"/>
            <a:ext cx="2926080" cy="3354765"/>
          </a:xfrm>
          <a:prstGeom prst="rect">
            <a:avLst/>
          </a:prstGeom>
          <a:noFill/>
        </p:spPr>
        <p:txBody>
          <a:bodyPr wrap="square" rtlCol="0">
            <a:spAutoFit/>
          </a:bodyPr>
          <a:lstStyle/>
          <a:p>
            <a:r>
              <a:rPr lang="en-US" sz="1600" dirty="0" smtClean="0"/>
              <a:t>► non-interleaved –I pairs provide self-compensation of sextupole non-linear geometric aberrations.</a:t>
            </a:r>
          </a:p>
          <a:p>
            <a:endParaRPr lang="en-US" sz="1000" dirty="0" smtClean="0"/>
          </a:p>
          <a:p>
            <a:r>
              <a:rPr lang="en-US" sz="1600" dirty="0" smtClean="0"/>
              <a:t>The </a:t>
            </a:r>
            <a:r>
              <a:rPr lang="en-US" sz="1600" dirty="0"/>
              <a:t>remaining linear chromaticity is canceled using </a:t>
            </a:r>
            <a:r>
              <a:rPr lang="en-US" sz="1600" dirty="0" smtClean="0"/>
              <a:t>48 </a:t>
            </a:r>
            <a:r>
              <a:rPr lang="en-US" sz="1600" dirty="0"/>
              <a:t>two-family sextupoles in the other arc cells</a:t>
            </a:r>
            <a:r>
              <a:rPr lang="en-US" sz="1600" dirty="0" smtClean="0"/>
              <a:t>.</a:t>
            </a:r>
          </a:p>
          <a:p>
            <a:endParaRPr lang="en-US" sz="1000" dirty="0"/>
          </a:p>
          <a:p>
            <a:r>
              <a:rPr lang="en-US" sz="1600" dirty="0" smtClean="0"/>
              <a:t>As a future study, the </a:t>
            </a:r>
            <a:r>
              <a:rPr lang="en-US" sz="1600" dirty="0" smtClean="0"/>
              <a:t>CCB </a:t>
            </a:r>
            <a:r>
              <a:rPr lang="en-US" sz="1600" dirty="0" smtClean="0">
                <a:latin typeface="Symbol" panose="05050102010706020507" pitchFamily="18" charset="2"/>
              </a:rPr>
              <a:t>b</a:t>
            </a:r>
            <a:r>
              <a:rPr lang="en-US" sz="1600" dirty="0" smtClean="0"/>
              <a:t>-functions on the left/right sides could </a:t>
            </a:r>
            <a:r>
              <a:rPr lang="en-US" sz="1600" dirty="0" smtClean="0"/>
              <a:t>be made different  to reflect the IR asymmetry.</a:t>
            </a:r>
            <a:endParaRPr lang="en-US" sz="1600" dirty="0"/>
          </a:p>
        </p:txBody>
      </p:sp>
      <p:sp>
        <p:nvSpPr>
          <p:cNvPr id="21" name="TextBox 20"/>
          <p:cNvSpPr txBox="1"/>
          <p:nvPr/>
        </p:nvSpPr>
        <p:spPr>
          <a:xfrm>
            <a:off x="3501336" y="3889323"/>
            <a:ext cx="1723549"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a:t>
            </a:r>
            <a:r>
              <a:rPr lang="en-US" sz="1400" dirty="0"/>
              <a:t>24.22 / </a:t>
            </a:r>
            <a:r>
              <a:rPr lang="en-US" sz="1400" dirty="0" smtClean="0"/>
              <a:t>23.16</a:t>
            </a:r>
            <a:endParaRPr lang="en-US" sz="1400" dirty="0"/>
          </a:p>
        </p:txBody>
      </p:sp>
    </p:spTree>
    <p:extLst>
      <p:ext uri="{BB962C8B-B14F-4D97-AF65-F5344CB8AC3E}">
        <p14:creationId xmlns:p14="http://schemas.microsoft.com/office/powerpoint/2010/main" val="97385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Scheme-2: distributed </a:t>
            </a:r>
            <a:r>
              <a:rPr lang="en-US" sz="2000" dirty="0" smtClean="0"/>
              <a:t>interleaved –I pairs with nominal arc </a:t>
            </a:r>
            <a:r>
              <a:rPr lang="en-US" sz="2000" dirty="0" smtClean="0">
                <a:latin typeface="Symbol" panose="05050102010706020507" pitchFamily="18" charset="2"/>
              </a:rPr>
              <a:t>b</a:t>
            </a:r>
            <a:r>
              <a:rPr lang="en-US" sz="2000" dirty="0" smtClean="0"/>
              <a:t> functions</a:t>
            </a:r>
            <a:endParaRPr lang="en-US" sz="2000"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11</a:t>
            </a:fld>
            <a:endParaRPr lang="en-US" dirty="0"/>
          </a:p>
        </p:txBody>
      </p:sp>
      <p:grpSp>
        <p:nvGrpSpPr>
          <p:cNvPr id="7" name="Group 6"/>
          <p:cNvGrpSpPr>
            <a:grpSpLocks noChangeAspect="1"/>
          </p:cNvGrpSpPr>
          <p:nvPr/>
        </p:nvGrpSpPr>
        <p:grpSpPr>
          <a:xfrm>
            <a:off x="5263290" y="1145571"/>
            <a:ext cx="3730616" cy="1956597"/>
            <a:chOff x="1146109" y="3774112"/>
            <a:chExt cx="5639441" cy="2957718"/>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287" y="3988630"/>
              <a:ext cx="4950135" cy="2743200"/>
            </a:xfrm>
            <a:prstGeom prst="rect">
              <a:avLst/>
            </a:prstGeom>
          </p:spPr>
        </p:pic>
        <p:sp>
          <p:nvSpPr>
            <p:cNvPr id="9" name="TextBox 8"/>
            <p:cNvSpPr txBox="1"/>
            <p:nvPr/>
          </p:nvSpPr>
          <p:spPr>
            <a:xfrm rot="1800000">
              <a:off x="5579973" y="3774112"/>
              <a:ext cx="1205577" cy="560734"/>
            </a:xfrm>
            <a:prstGeom prst="rect">
              <a:avLst/>
            </a:prstGeom>
            <a:noFill/>
          </p:spPr>
          <p:txBody>
            <a:bodyPr wrap="none" rtlCol="0">
              <a:spAutoFit/>
            </a:bodyPr>
            <a:lstStyle/>
            <a:p>
              <a:r>
                <a:rPr lang="en-US" sz="1200" b="1" dirty="0" smtClean="0"/>
                <a:t>5 (x) + 5 (y)</a:t>
              </a:r>
            </a:p>
            <a:p>
              <a:r>
                <a:rPr lang="en-US" sz="1200" b="1" dirty="0" smtClean="0"/>
                <a:t>–I pairs</a:t>
              </a:r>
            </a:p>
          </p:txBody>
        </p:sp>
        <p:sp>
          <p:nvSpPr>
            <p:cNvPr id="10" name="TextBox 9"/>
            <p:cNvSpPr txBox="1"/>
            <p:nvPr/>
          </p:nvSpPr>
          <p:spPr>
            <a:xfrm rot="1800000">
              <a:off x="1236658" y="5994874"/>
              <a:ext cx="1205577" cy="560734"/>
            </a:xfrm>
            <a:prstGeom prst="rect">
              <a:avLst/>
            </a:prstGeom>
            <a:noFill/>
          </p:spPr>
          <p:txBody>
            <a:bodyPr wrap="none" rtlCol="0">
              <a:spAutoFit/>
            </a:bodyPr>
            <a:lstStyle/>
            <a:p>
              <a:r>
                <a:rPr lang="en-US" sz="1200" b="1" dirty="0" smtClean="0"/>
                <a:t>4 (x) + 4 (y)</a:t>
              </a:r>
            </a:p>
            <a:p>
              <a:r>
                <a:rPr lang="en-US" sz="1200" b="1" dirty="0" smtClean="0"/>
                <a:t>–I pairs</a:t>
              </a:r>
            </a:p>
          </p:txBody>
        </p:sp>
        <p:sp>
          <p:nvSpPr>
            <p:cNvPr id="11" name="TextBox 10"/>
            <p:cNvSpPr txBox="1"/>
            <p:nvPr/>
          </p:nvSpPr>
          <p:spPr>
            <a:xfrm rot="19800000">
              <a:off x="5579973" y="6038274"/>
              <a:ext cx="1205577" cy="560734"/>
            </a:xfrm>
            <a:prstGeom prst="rect">
              <a:avLst/>
            </a:prstGeom>
            <a:noFill/>
          </p:spPr>
          <p:txBody>
            <a:bodyPr wrap="none" rtlCol="0">
              <a:spAutoFit/>
            </a:bodyPr>
            <a:lstStyle/>
            <a:p>
              <a:r>
                <a:rPr lang="en-US" sz="1200" b="1" dirty="0" smtClean="0"/>
                <a:t>8 (x) + 8 (y)</a:t>
              </a:r>
            </a:p>
            <a:p>
              <a:r>
                <a:rPr lang="en-US" sz="1200" b="1" dirty="0" smtClean="0"/>
                <a:t>sextupoles</a:t>
              </a:r>
              <a:endParaRPr lang="en-US" sz="1200" b="1" dirty="0"/>
            </a:p>
          </p:txBody>
        </p:sp>
        <p:sp>
          <p:nvSpPr>
            <p:cNvPr id="12" name="TextBox 11"/>
            <p:cNvSpPr txBox="1"/>
            <p:nvPr/>
          </p:nvSpPr>
          <p:spPr>
            <a:xfrm rot="19800000">
              <a:off x="1146109" y="3890222"/>
              <a:ext cx="1205577" cy="560734"/>
            </a:xfrm>
            <a:prstGeom prst="rect">
              <a:avLst/>
            </a:prstGeom>
            <a:noFill/>
          </p:spPr>
          <p:txBody>
            <a:bodyPr wrap="none" rtlCol="0">
              <a:spAutoFit/>
            </a:bodyPr>
            <a:lstStyle/>
            <a:p>
              <a:r>
                <a:rPr lang="en-US" sz="1200" b="1" dirty="0" smtClean="0"/>
                <a:t>8 (x) + 8 (y)</a:t>
              </a:r>
            </a:p>
            <a:p>
              <a:r>
                <a:rPr lang="en-US" sz="1200" b="1" dirty="0" smtClean="0"/>
                <a:t>sextupoles</a:t>
              </a:r>
              <a:endParaRPr lang="en-US" sz="1200" b="1" dirty="0"/>
            </a:p>
          </p:txBody>
        </p:sp>
      </p:grpSp>
      <p:grpSp>
        <p:nvGrpSpPr>
          <p:cNvPr id="18" name="Group 17"/>
          <p:cNvGrpSpPr/>
          <p:nvPr/>
        </p:nvGrpSpPr>
        <p:grpSpPr>
          <a:xfrm>
            <a:off x="78615" y="3094078"/>
            <a:ext cx="6169225" cy="3657600"/>
            <a:chOff x="78615" y="3094078"/>
            <a:chExt cx="6169225" cy="36576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5" y="3094078"/>
              <a:ext cx="6169225" cy="3657600"/>
            </a:xfrm>
            <a:prstGeom prst="rect">
              <a:avLst/>
            </a:prstGeom>
          </p:spPr>
        </p:pic>
        <p:sp>
          <p:nvSpPr>
            <p:cNvPr id="13" name="Left Brace 12"/>
            <p:cNvSpPr/>
            <p:nvPr/>
          </p:nvSpPr>
          <p:spPr>
            <a:xfrm rot="5400000" flipV="1">
              <a:off x="1742835" y="5621745"/>
              <a:ext cx="182880" cy="109728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5400000" flipV="1">
              <a:off x="4700935" y="5507445"/>
              <a:ext cx="182880" cy="132588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387063" y="5733300"/>
              <a:ext cx="1034257" cy="338554"/>
            </a:xfrm>
            <a:prstGeom prst="rect">
              <a:avLst/>
            </a:prstGeom>
            <a:noFill/>
          </p:spPr>
          <p:txBody>
            <a:bodyPr wrap="none" rtlCol="0">
              <a:spAutoFit/>
            </a:bodyPr>
            <a:lstStyle/>
            <a:p>
              <a:r>
                <a:rPr lang="en-US" sz="1600" dirty="0" smtClean="0"/>
                <a:t>4+4 pairs</a:t>
              </a:r>
              <a:endParaRPr lang="en-US" dirty="0"/>
            </a:p>
          </p:txBody>
        </p:sp>
        <p:sp>
          <p:nvSpPr>
            <p:cNvPr id="16" name="TextBox 15"/>
            <p:cNvSpPr txBox="1"/>
            <p:nvPr/>
          </p:nvSpPr>
          <p:spPr>
            <a:xfrm>
              <a:off x="4296742" y="5733300"/>
              <a:ext cx="1034257" cy="338554"/>
            </a:xfrm>
            <a:prstGeom prst="rect">
              <a:avLst/>
            </a:prstGeom>
            <a:noFill/>
          </p:spPr>
          <p:txBody>
            <a:bodyPr wrap="none" rtlCol="0">
              <a:spAutoFit/>
            </a:bodyPr>
            <a:lstStyle/>
            <a:p>
              <a:r>
                <a:rPr lang="en-US" sz="1600" dirty="0" smtClean="0"/>
                <a:t>5+5 pairs</a:t>
              </a:r>
              <a:endParaRPr lang="en-US" dirty="0"/>
            </a:p>
          </p:txBody>
        </p:sp>
      </p:grpSp>
      <p:sp>
        <p:nvSpPr>
          <p:cNvPr id="17" name="TextBox 16"/>
          <p:cNvSpPr txBox="1"/>
          <p:nvPr/>
        </p:nvSpPr>
        <p:spPr>
          <a:xfrm>
            <a:off x="228600" y="1005840"/>
            <a:ext cx="4800600" cy="2062103"/>
          </a:xfrm>
          <a:prstGeom prst="rect">
            <a:avLst/>
          </a:prstGeom>
          <a:noFill/>
        </p:spPr>
        <p:txBody>
          <a:bodyPr wrap="square" rtlCol="0">
            <a:spAutoFit/>
          </a:bodyPr>
          <a:lstStyle/>
          <a:p>
            <a:r>
              <a:rPr lang="en-US" sz="1600" dirty="0" smtClean="0"/>
              <a:t>In this scheme, the CCB uses the nominal periodic arc cell optics, where </a:t>
            </a:r>
            <a:r>
              <a:rPr lang="en-US" sz="1600" dirty="0" smtClean="0">
                <a:latin typeface="Symbol" panose="05050102010706020507" pitchFamily="18" charset="2"/>
              </a:rPr>
              <a:t>b</a:t>
            </a:r>
            <a:r>
              <a:rPr lang="en-US" sz="1600" dirty="0" smtClean="0"/>
              <a:t> is &lt;40 m. 8 upstream and 10 downstream pairs are used.</a:t>
            </a:r>
          </a:p>
          <a:p>
            <a:r>
              <a:rPr lang="en-US" sz="1600" dirty="0" smtClean="0"/>
              <a:t>The remaining linear chromaticity is canceled using 32 two-family sextupoles in the other arc cells. Using multiple of 4 sextupoles in 90° cells provides self-compensation of </a:t>
            </a:r>
            <a:r>
              <a:rPr lang="en-US" sz="1600" dirty="0" smtClean="0">
                <a:latin typeface="Symbol" panose="05050102010706020507" pitchFamily="18" charset="2"/>
              </a:rPr>
              <a:t>Db/b(d)</a:t>
            </a:r>
            <a:r>
              <a:rPr lang="en-US" sz="1600" dirty="0" smtClean="0"/>
              <a:t> and the sextupole geometric </a:t>
            </a:r>
            <a:r>
              <a:rPr lang="en-US" sz="1600" dirty="0" smtClean="0"/>
              <a:t>effects</a:t>
            </a:r>
            <a:r>
              <a:rPr lang="en-US" sz="1600" dirty="0" smtClean="0"/>
              <a:t>.</a:t>
            </a:r>
            <a:endParaRPr lang="en-US" sz="1600" dirty="0" smtClean="0"/>
          </a:p>
        </p:txBody>
      </p:sp>
      <p:sp>
        <p:nvSpPr>
          <p:cNvPr id="19" name="TextBox 18"/>
          <p:cNvSpPr txBox="1"/>
          <p:nvPr/>
        </p:nvSpPr>
        <p:spPr>
          <a:xfrm>
            <a:off x="6309360" y="3566160"/>
            <a:ext cx="2834640" cy="3046988"/>
          </a:xfrm>
          <a:prstGeom prst="rect">
            <a:avLst/>
          </a:prstGeom>
          <a:noFill/>
        </p:spPr>
        <p:txBody>
          <a:bodyPr wrap="square" rtlCol="0">
            <a:spAutoFit/>
          </a:bodyPr>
          <a:lstStyle/>
          <a:p>
            <a:r>
              <a:rPr lang="en-US" sz="1600" u="sng" dirty="0"/>
              <a:t>Disadvantages:</a:t>
            </a:r>
          </a:p>
          <a:p>
            <a:r>
              <a:rPr lang="en-US" sz="1600" dirty="0"/>
              <a:t>► low </a:t>
            </a:r>
            <a:r>
              <a:rPr lang="en-US" sz="1600" dirty="0">
                <a:latin typeface="Symbol" panose="05050102010706020507" pitchFamily="18" charset="2"/>
              </a:rPr>
              <a:t>b</a:t>
            </a:r>
            <a:r>
              <a:rPr lang="en-US" sz="1600" dirty="0"/>
              <a:t> requires more –I pairs for a reasonable sextupole strength,</a:t>
            </a:r>
          </a:p>
          <a:p>
            <a:r>
              <a:rPr lang="en-US" sz="1600" dirty="0" smtClean="0"/>
              <a:t>► </a:t>
            </a:r>
            <a:r>
              <a:rPr lang="en-US" sz="1600" dirty="0"/>
              <a:t>l</a:t>
            </a:r>
            <a:r>
              <a:rPr lang="en-US" sz="1600" dirty="0" smtClean="0"/>
              <a:t>ow ratio of </a:t>
            </a:r>
            <a:r>
              <a:rPr lang="en-US" sz="1600" dirty="0" err="1" smtClean="0">
                <a:latin typeface="Symbol" panose="05050102010706020507" pitchFamily="18" charset="2"/>
              </a:rPr>
              <a:t>b</a:t>
            </a:r>
            <a:r>
              <a:rPr lang="en-US" sz="1600" baseline="-25000" dirty="0" err="1" smtClean="0"/>
              <a:t>x</a:t>
            </a:r>
            <a:r>
              <a:rPr lang="en-US" sz="1600" baseline="-25000" dirty="0" smtClean="0"/>
              <a:t>(y)</a:t>
            </a:r>
            <a:r>
              <a:rPr lang="en-US" sz="1600" dirty="0" smtClean="0"/>
              <a:t>/</a:t>
            </a:r>
            <a:r>
              <a:rPr lang="en-US" sz="1600" dirty="0" smtClean="0">
                <a:latin typeface="Symbol" panose="05050102010706020507" pitchFamily="18" charset="2"/>
              </a:rPr>
              <a:t>b</a:t>
            </a:r>
            <a:r>
              <a:rPr lang="en-US" sz="1600" baseline="-25000" dirty="0" smtClean="0"/>
              <a:t>y(x)</a:t>
            </a:r>
            <a:r>
              <a:rPr lang="en-US" sz="1600" dirty="0" smtClean="0"/>
              <a:t> ~ 5 </a:t>
            </a:r>
            <a:r>
              <a:rPr lang="en-US" sz="1600" dirty="0" smtClean="0"/>
              <a:t>would result </a:t>
            </a:r>
            <a:r>
              <a:rPr lang="en-US" sz="1600" dirty="0" smtClean="0"/>
              <a:t>in less efficient correction due to </a:t>
            </a:r>
            <a:r>
              <a:rPr lang="en-US" sz="1600" dirty="0" smtClean="0"/>
              <a:t>more chromaticity generated not in FF phase,</a:t>
            </a:r>
            <a:endParaRPr lang="en-US" sz="1600" dirty="0" smtClean="0"/>
          </a:p>
          <a:p>
            <a:r>
              <a:rPr lang="en-US" sz="1600" dirty="0"/>
              <a:t>►</a:t>
            </a:r>
            <a:r>
              <a:rPr lang="en-US" sz="1600" dirty="0" smtClean="0"/>
              <a:t> interleaved –I pairs </a:t>
            </a:r>
            <a:r>
              <a:rPr lang="en-US" sz="1600" dirty="0" smtClean="0"/>
              <a:t>may result </a:t>
            </a:r>
            <a:r>
              <a:rPr lang="en-US" sz="1600" dirty="0" smtClean="0"/>
              <a:t>in residual non-linear geometric aberrations. </a:t>
            </a:r>
            <a:endParaRPr lang="en-US" sz="1600" dirty="0"/>
          </a:p>
        </p:txBody>
      </p:sp>
      <p:sp>
        <p:nvSpPr>
          <p:cNvPr id="20" name="TextBox 19"/>
          <p:cNvSpPr txBox="1"/>
          <p:nvPr/>
        </p:nvSpPr>
        <p:spPr>
          <a:xfrm>
            <a:off x="3688685" y="3889323"/>
            <a:ext cx="1822935"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24.625 </a:t>
            </a:r>
            <a:r>
              <a:rPr lang="en-US" sz="1400" dirty="0"/>
              <a:t>/ </a:t>
            </a:r>
            <a:r>
              <a:rPr lang="en-US" sz="1400" dirty="0" smtClean="0"/>
              <a:t>24.32</a:t>
            </a:r>
            <a:endParaRPr lang="en-US" sz="1400" dirty="0"/>
          </a:p>
        </p:txBody>
      </p:sp>
    </p:spTree>
    <p:extLst>
      <p:ext uri="{BB962C8B-B14F-4D97-AF65-F5344CB8AC3E}">
        <p14:creationId xmlns:p14="http://schemas.microsoft.com/office/powerpoint/2010/main" val="355373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Scheme-3: d</a:t>
            </a:r>
            <a:r>
              <a:rPr lang="en-US" sz="2000" dirty="0" smtClean="0"/>
              <a:t>istributed </a:t>
            </a:r>
            <a:r>
              <a:rPr lang="en-US" sz="2000" dirty="0"/>
              <a:t>interleaved –I pairs with </a:t>
            </a:r>
            <a:r>
              <a:rPr lang="en-US" sz="2000" dirty="0" smtClean="0"/>
              <a:t>increased </a:t>
            </a:r>
            <a:r>
              <a:rPr lang="en-US" sz="2000" dirty="0">
                <a:latin typeface="Symbol" panose="05050102010706020507" pitchFamily="18" charset="2"/>
              </a:rPr>
              <a:t>b</a:t>
            </a:r>
            <a:r>
              <a:rPr lang="en-US" sz="2000" dirty="0"/>
              <a:t> functions</a:t>
            </a:r>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12</a:t>
            </a:fld>
            <a:endParaRPr lang="en-US" dirty="0"/>
          </a:p>
        </p:txBody>
      </p:sp>
      <p:grpSp>
        <p:nvGrpSpPr>
          <p:cNvPr id="18" name="Group 17"/>
          <p:cNvGrpSpPr/>
          <p:nvPr/>
        </p:nvGrpSpPr>
        <p:grpSpPr>
          <a:xfrm>
            <a:off x="82296" y="3090672"/>
            <a:ext cx="6172200" cy="3661536"/>
            <a:chOff x="82296" y="3090672"/>
            <a:chExt cx="6172200" cy="3661536"/>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 y="3090672"/>
              <a:ext cx="6172200" cy="3661536"/>
            </a:xfrm>
            <a:prstGeom prst="rect">
              <a:avLst/>
            </a:prstGeom>
          </p:spPr>
        </p:pic>
        <p:sp>
          <p:nvSpPr>
            <p:cNvPr id="7" name="Left Brace 6"/>
            <p:cNvSpPr/>
            <p:nvPr/>
          </p:nvSpPr>
          <p:spPr>
            <a:xfrm rot="5400000" flipV="1">
              <a:off x="1696200" y="5536705"/>
              <a:ext cx="182880" cy="96012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387063" y="5579680"/>
              <a:ext cx="1034257" cy="338554"/>
            </a:xfrm>
            <a:prstGeom prst="rect">
              <a:avLst/>
            </a:prstGeom>
            <a:noFill/>
          </p:spPr>
          <p:txBody>
            <a:bodyPr wrap="none" rtlCol="0">
              <a:spAutoFit/>
            </a:bodyPr>
            <a:lstStyle/>
            <a:p>
              <a:r>
                <a:rPr lang="en-US" sz="1600" dirty="0" smtClean="0"/>
                <a:t>3+3 pairs</a:t>
              </a:r>
              <a:endParaRPr lang="en-US" dirty="0"/>
            </a:p>
          </p:txBody>
        </p:sp>
        <p:sp>
          <p:nvSpPr>
            <p:cNvPr id="9" name="Left Brace 8"/>
            <p:cNvSpPr/>
            <p:nvPr/>
          </p:nvSpPr>
          <p:spPr>
            <a:xfrm rot="5400000" flipV="1">
              <a:off x="4691785" y="5536705"/>
              <a:ext cx="182880" cy="96012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296742" y="5579680"/>
              <a:ext cx="1034257" cy="338554"/>
            </a:xfrm>
            <a:prstGeom prst="rect">
              <a:avLst/>
            </a:prstGeom>
            <a:noFill/>
          </p:spPr>
          <p:txBody>
            <a:bodyPr wrap="none" rtlCol="0">
              <a:spAutoFit/>
            </a:bodyPr>
            <a:lstStyle/>
            <a:p>
              <a:r>
                <a:rPr lang="en-US" sz="1600" dirty="0" smtClean="0"/>
                <a:t>3+3 pairs</a:t>
              </a:r>
              <a:endParaRPr lang="en-US" dirty="0"/>
            </a:p>
          </p:txBody>
        </p:sp>
      </p:grpSp>
      <p:grpSp>
        <p:nvGrpSpPr>
          <p:cNvPr id="11" name="Group 10"/>
          <p:cNvGrpSpPr>
            <a:grpSpLocks noChangeAspect="1"/>
          </p:cNvGrpSpPr>
          <p:nvPr/>
        </p:nvGrpSpPr>
        <p:grpSpPr>
          <a:xfrm>
            <a:off x="4830487" y="1143000"/>
            <a:ext cx="4234898" cy="1917353"/>
            <a:chOff x="1343563" y="3855801"/>
            <a:chExt cx="6352347" cy="2876029"/>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555" y="3988630"/>
              <a:ext cx="4950135" cy="2743200"/>
            </a:xfrm>
            <a:prstGeom prst="rect">
              <a:avLst/>
            </a:prstGeom>
          </p:spPr>
        </p:pic>
        <p:sp>
          <p:nvSpPr>
            <p:cNvPr id="13" name="TextBox 12"/>
            <p:cNvSpPr txBox="1"/>
            <p:nvPr/>
          </p:nvSpPr>
          <p:spPr>
            <a:xfrm rot="1800000">
              <a:off x="6166873" y="3855801"/>
              <a:ext cx="1488869" cy="692497"/>
            </a:xfrm>
            <a:prstGeom prst="rect">
              <a:avLst/>
            </a:prstGeom>
            <a:noFill/>
          </p:spPr>
          <p:txBody>
            <a:bodyPr wrap="none" rtlCol="0">
              <a:spAutoFit/>
            </a:bodyPr>
            <a:lstStyle/>
            <a:p>
              <a:r>
                <a:rPr lang="en-US" sz="1200" b="1" dirty="0"/>
                <a:t>3</a:t>
              </a:r>
              <a:r>
                <a:rPr lang="en-US" sz="1200" b="1" dirty="0" smtClean="0"/>
                <a:t> (x) + 3 (y)</a:t>
              </a:r>
            </a:p>
            <a:p>
              <a:r>
                <a:rPr lang="en-US" sz="1200" b="1" dirty="0" smtClean="0"/>
                <a:t>–I pairs</a:t>
              </a:r>
            </a:p>
          </p:txBody>
        </p:sp>
        <p:sp>
          <p:nvSpPr>
            <p:cNvPr id="14" name="TextBox 13"/>
            <p:cNvSpPr txBox="1"/>
            <p:nvPr/>
          </p:nvSpPr>
          <p:spPr>
            <a:xfrm rot="1800000">
              <a:off x="1626036" y="5987278"/>
              <a:ext cx="1488869" cy="692497"/>
            </a:xfrm>
            <a:prstGeom prst="rect">
              <a:avLst/>
            </a:prstGeom>
            <a:noFill/>
          </p:spPr>
          <p:txBody>
            <a:bodyPr wrap="none" rtlCol="0">
              <a:spAutoFit/>
            </a:bodyPr>
            <a:lstStyle/>
            <a:p>
              <a:r>
                <a:rPr lang="en-US" sz="1200" b="1" dirty="0"/>
                <a:t>3</a:t>
              </a:r>
              <a:r>
                <a:rPr lang="en-US" sz="1200" b="1" dirty="0" smtClean="0"/>
                <a:t> (x) + 3 (y)</a:t>
              </a:r>
            </a:p>
            <a:p>
              <a:r>
                <a:rPr lang="en-US" sz="1200" b="1" dirty="0" smtClean="0"/>
                <a:t>–I pairs</a:t>
              </a:r>
            </a:p>
          </p:txBody>
        </p:sp>
        <p:sp>
          <p:nvSpPr>
            <p:cNvPr id="15" name="TextBox 14"/>
            <p:cNvSpPr txBox="1"/>
            <p:nvPr/>
          </p:nvSpPr>
          <p:spPr>
            <a:xfrm rot="19800000">
              <a:off x="5952163" y="5961984"/>
              <a:ext cx="1743747" cy="692498"/>
            </a:xfrm>
            <a:prstGeom prst="rect">
              <a:avLst/>
            </a:prstGeom>
            <a:noFill/>
          </p:spPr>
          <p:txBody>
            <a:bodyPr wrap="none" rtlCol="0">
              <a:spAutoFit/>
            </a:bodyPr>
            <a:lstStyle/>
            <a:p>
              <a:r>
                <a:rPr lang="en-US" sz="1200" b="1" dirty="0" smtClean="0"/>
                <a:t>12 (x) + 12 (y)</a:t>
              </a:r>
            </a:p>
            <a:p>
              <a:r>
                <a:rPr lang="en-US" sz="1200" b="1" dirty="0" smtClean="0"/>
                <a:t>sextupoles</a:t>
              </a:r>
              <a:endParaRPr lang="en-US" sz="1200" b="1" dirty="0"/>
            </a:p>
          </p:txBody>
        </p:sp>
        <p:sp>
          <p:nvSpPr>
            <p:cNvPr id="16" name="TextBox 15"/>
            <p:cNvSpPr txBox="1"/>
            <p:nvPr/>
          </p:nvSpPr>
          <p:spPr>
            <a:xfrm rot="19800000">
              <a:off x="1343563" y="3888112"/>
              <a:ext cx="1743747" cy="692497"/>
            </a:xfrm>
            <a:prstGeom prst="rect">
              <a:avLst/>
            </a:prstGeom>
            <a:noFill/>
          </p:spPr>
          <p:txBody>
            <a:bodyPr wrap="none" rtlCol="0">
              <a:spAutoFit/>
            </a:bodyPr>
            <a:lstStyle/>
            <a:p>
              <a:r>
                <a:rPr lang="en-US" sz="1200" b="1" dirty="0" smtClean="0"/>
                <a:t>12 (x) + 12 (y)</a:t>
              </a:r>
            </a:p>
            <a:p>
              <a:r>
                <a:rPr lang="en-US" sz="1200" b="1" dirty="0" smtClean="0"/>
                <a:t>sextupoles</a:t>
              </a:r>
              <a:endParaRPr lang="en-US" sz="1200" b="1" dirty="0"/>
            </a:p>
          </p:txBody>
        </p:sp>
      </p:grpSp>
      <p:sp>
        <p:nvSpPr>
          <p:cNvPr id="21" name="TextBox 20"/>
          <p:cNvSpPr txBox="1"/>
          <p:nvPr/>
        </p:nvSpPr>
        <p:spPr>
          <a:xfrm>
            <a:off x="228600" y="1005840"/>
            <a:ext cx="4663440" cy="2062103"/>
          </a:xfrm>
          <a:prstGeom prst="rect">
            <a:avLst/>
          </a:prstGeom>
          <a:noFill/>
        </p:spPr>
        <p:txBody>
          <a:bodyPr wrap="square" rtlCol="0">
            <a:spAutoFit/>
          </a:bodyPr>
          <a:lstStyle/>
          <a:p>
            <a:r>
              <a:rPr lang="en-US" sz="1600" dirty="0" smtClean="0">
                <a:latin typeface="Symbol" panose="05050102010706020507" pitchFamily="18" charset="2"/>
              </a:rPr>
              <a:t>b</a:t>
            </a:r>
            <a:r>
              <a:rPr lang="en-US" sz="1600" dirty="0" smtClean="0"/>
              <a:t> </a:t>
            </a:r>
            <a:r>
              <a:rPr lang="en-US" sz="1600" dirty="0" smtClean="0"/>
              <a:t>functions at the CCB sextupoles are locally increased to 100-200 m, thus increasing </a:t>
            </a:r>
            <a:r>
              <a:rPr lang="en-US" sz="1600" dirty="0" smtClean="0">
                <a:latin typeface="Symbol" panose="05050102010706020507" pitchFamily="18" charset="2"/>
              </a:rPr>
              <a:t>b</a:t>
            </a:r>
            <a:r>
              <a:rPr lang="en-US" sz="1600" dirty="0" smtClean="0"/>
              <a:t> </a:t>
            </a:r>
            <a:r>
              <a:rPr lang="en-US" sz="1600" dirty="0" smtClean="0"/>
              <a:t>ratios a factor of </a:t>
            </a:r>
            <a:r>
              <a:rPr lang="en-US" sz="1600" dirty="0" smtClean="0"/>
              <a:t>3-5 relative to nominal arc.</a:t>
            </a:r>
            <a:endParaRPr lang="en-US" sz="1600" dirty="0" smtClean="0"/>
          </a:p>
          <a:p>
            <a:r>
              <a:rPr lang="en-US" sz="1600" dirty="0" smtClean="0"/>
              <a:t>6 </a:t>
            </a:r>
            <a:r>
              <a:rPr lang="en-US" sz="1600" dirty="0"/>
              <a:t>upstream and </a:t>
            </a:r>
            <a:r>
              <a:rPr lang="en-US" sz="1600" dirty="0" smtClean="0"/>
              <a:t>6 </a:t>
            </a:r>
            <a:r>
              <a:rPr lang="en-US" sz="1600" dirty="0"/>
              <a:t>downstream </a:t>
            </a:r>
            <a:r>
              <a:rPr lang="en-US" sz="1600" dirty="0" smtClean="0"/>
              <a:t>pairs </a:t>
            </a:r>
            <a:r>
              <a:rPr lang="en-US" sz="1600" dirty="0"/>
              <a:t>are used</a:t>
            </a:r>
            <a:r>
              <a:rPr lang="en-US" sz="1600" dirty="0" smtClean="0"/>
              <a:t>.</a:t>
            </a:r>
          </a:p>
          <a:p>
            <a:r>
              <a:rPr lang="en-US" sz="1600" u="sng" dirty="0" smtClean="0"/>
              <a:t>Advantages:</a:t>
            </a:r>
          </a:p>
          <a:p>
            <a:r>
              <a:rPr lang="en-US" sz="1600" dirty="0"/>
              <a:t>►</a:t>
            </a:r>
            <a:r>
              <a:rPr lang="en-US" sz="1600" dirty="0" smtClean="0"/>
              <a:t> higher </a:t>
            </a:r>
            <a:r>
              <a:rPr lang="en-US" sz="1600" dirty="0" smtClean="0">
                <a:latin typeface="Symbol" panose="05050102010706020507" pitchFamily="18" charset="2"/>
              </a:rPr>
              <a:t>b</a:t>
            </a:r>
            <a:r>
              <a:rPr lang="en-US" sz="1600" dirty="0" smtClean="0"/>
              <a:t> allows fewer CCB sextupoles, thus leaving more cells for linear chromaticity sextupoles which will </a:t>
            </a:r>
            <a:r>
              <a:rPr lang="en-US" sz="1600" dirty="0" smtClean="0"/>
              <a:t>become</a:t>
            </a:r>
            <a:r>
              <a:rPr lang="en-US" sz="1600" dirty="0" smtClean="0"/>
              <a:t> </a:t>
            </a:r>
            <a:r>
              <a:rPr lang="en-US" sz="1600" dirty="0" smtClean="0"/>
              <a:t>weaker,</a:t>
            </a:r>
          </a:p>
        </p:txBody>
      </p:sp>
      <p:sp>
        <p:nvSpPr>
          <p:cNvPr id="22" name="TextBox 21"/>
          <p:cNvSpPr txBox="1"/>
          <p:nvPr/>
        </p:nvSpPr>
        <p:spPr>
          <a:xfrm>
            <a:off x="6309360" y="3566160"/>
            <a:ext cx="2834640" cy="3046988"/>
          </a:xfrm>
          <a:prstGeom prst="rect">
            <a:avLst/>
          </a:prstGeom>
          <a:noFill/>
        </p:spPr>
        <p:txBody>
          <a:bodyPr wrap="square" rtlCol="0">
            <a:spAutoFit/>
          </a:bodyPr>
          <a:lstStyle/>
          <a:p>
            <a:r>
              <a:rPr lang="en-US" sz="1600" dirty="0"/>
              <a:t>► higher </a:t>
            </a:r>
            <a:r>
              <a:rPr lang="en-US" sz="1600" dirty="0">
                <a:latin typeface="Symbol" panose="05050102010706020507" pitchFamily="18" charset="2"/>
              </a:rPr>
              <a:t>b</a:t>
            </a:r>
            <a:r>
              <a:rPr lang="en-US" sz="1600" dirty="0"/>
              <a:t> ratio </a:t>
            </a:r>
            <a:r>
              <a:rPr lang="en-US" sz="1600" dirty="0" smtClean="0"/>
              <a:t>would </a:t>
            </a:r>
            <a:r>
              <a:rPr lang="en-US" sz="1600" dirty="0"/>
              <a:t>make a more efficient correction.</a:t>
            </a:r>
          </a:p>
          <a:p>
            <a:r>
              <a:rPr lang="en-US" sz="1600" u="sng" dirty="0" smtClean="0"/>
              <a:t>Disadvantages</a:t>
            </a:r>
            <a:r>
              <a:rPr lang="en-US" sz="1600" u="sng" dirty="0"/>
              <a:t>:</a:t>
            </a:r>
          </a:p>
          <a:p>
            <a:r>
              <a:rPr lang="en-US" sz="1600" dirty="0" smtClean="0"/>
              <a:t>► interleaved –I pairs </a:t>
            </a:r>
            <a:r>
              <a:rPr lang="en-US" sz="1600" dirty="0" smtClean="0"/>
              <a:t>may result </a:t>
            </a:r>
            <a:r>
              <a:rPr lang="en-US" sz="1600" dirty="0" smtClean="0"/>
              <a:t>in residual non-linear geometric aberrations.</a:t>
            </a:r>
          </a:p>
          <a:p>
            <a:endParaRPr lang="en-US" sz="1000" dirty="0" smtClean="0"/>
          </a:p>
          <a:p>
            <a:r>
              <a:rPr lang="en-US" sz="1600" dirty="0" smtClean="0"/>
              <a:t>The </a:t>
            </a:r>
            <a:r>
              <a:rPr lang="en-US" sz="1600" dirty="0"/>
              <a:t>remaining linear chromaticity is canceled using </a:t>
            </a:r>
            <a:r>
              <a:rPr lang="en-US" sz="1600" dirty="0" smtClean="0"/>
              <a:t>48 </a:t>
            </a:r>
            <a:r>
              <a:rPr lang="en-US" sz="1600" dirty="0"/>
              <a:t>two-family sextupoles in the other arc cells.</a:t>
            </a:r>
          </a:p>
        </p:txBody>
      </p:sp>
      <p:sp>
        <p:nvSpPr>
          <p:cNvPr id="20" name="TextBox 19"/>
          <p:cNvSpPr txBox="1"/>
          <p:nvPr/>
        </p:nvSpPr>
        <p:spPr>
          <a:xfrm>
            <a:off x="3765495" y="3889860"/>
            <a:ext cx="1723549"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a:t>
            </a:r>
            <a:r>
              <a:rPr lang="en-US" sz="1400" dirty="0"/>
              <a:t>24.22 / </a:t>
            </a:r>
            <a:r>
              <a:rPr lang="en-US" sz="1400" dirty="0" smtClean="0"/>
              <a:t>24.16</a:t>
            </a:r>
            <a:endParaRPr lang="en-US" sz="1400" dirty="0"/>
          </a:p>
        </p:txBody>
      </p:sp>
    </p:spTree>
    <p:extLst>
      <p:ext uri="{BB962C8B-B14F-4D97-AF65-F5344CB8AC3E}">
        <p14:creationId xmlns:p14="http://schemas.microsoft.com/office/powerpoint/2010/main" val="295524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of </a:t>
            </a:r>
            <a:r>
              <a:rPr lang="en-US" dirty="0" smtClean="0">
                <a:latin typeface="Symbol" panose="05050102010706020507" pitchFamily="18" charset="2"/>
              </a:rPr>
              <a:t>Db/b</a:t>
            </a:r>
            <a:r>
              <a:rPr lang="en-US" dirty="0" smtClean="0"/>
              <a:t> (</a:t>
            </a:r>
            <a:r>
              <a:rPr lang="en-US" dirty="0" smtClean="0">
                <a:latin typeface="Symbol" panose="05050102010706020507" pitchFamily="18" charset="2"/>
              </a:rPr>
              <a:t>d</a:t>
            </a:r>
            <a:r>
              <a:rPr lang="en-US" dirty="0" smtClean="0"/>
              <a:t>) (W-function)</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13</a:t>
            </a:fld>
            <a:endParaRPr lang="en-US" dirty="0"/>
          </a:p>
        </p:txBody>
      </p:sp>
      <p:grpSp>
        <p:nvGrpSpPr>
          <p:cNvPr id="24" name="Group 23"/>
          <p:cNvGrpSpPr/>
          <p:nvPr/>
        </p:nvGrpSpPr>
        <p:grpSpPr>
          <a:xfrm>
            <a:off x="151790" y="1188720"/>
            <a:ext cx="8924382" cy="3709571"/>
            <a:chOff x="151790" y="1371600"/>
            <a:chExt cx="8924382" cy="370957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90" y="1371600"/>
              <a:ext cx="4343400" cy="28076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215" y="1371600"/>
              <a:ext cx="4343400" cy="2807628"/>
            </a:xfrm>
            <a:prstGeom prst="rect">
              <a:avLst/>
            </a:prstGeom>
          </p:spPr>
        </p:pic>
        <p:sp>
          <p:nvSpPr>
            <p:cNvPr id="8" name="TextBox 7"/>
            <p:cNvSpPr txBox="1"/>
            <p:nvPr/>
          </p:nvSpPr>
          <p:spPr>
            <a:xfrm>
              <a:off x="1560381" y="1845250"/>
              <a:ext cx="1667444" cy="584775"/>
            </a:xfrm>
            <a:prstGeom prst="rect">
              <a:avLst/>
            </a:prstGeom>
            <a:noFill/>
          </p:spPr>
          <p:txBody>
            <a:bodyPr wrap="none" rtlCol="0">
              <a:spAutoFit/>
            </a:bodyPr>
            <a:lstStyle/>
            <a:p>
              <a:r>
                <a:rPr lang="en-US" sz="1600" dirty="0" smtClean="0"/>
                <a:t>Scheme-1</a:t>
              </a:r>
            </a:p>
            <a:p>
              <a:r>
                <a:rPr lang="en-US" sz="1600" dirty="0" smtClean="0"/>
                <a:t>2-pair </a:t>
              </a:r>
              <a:r>
                <a:rPr lang="en-US" sz="1600" dirty="0" smtClean="0"/>
                <a:t>correction</a:t>
              </a:r>
              <a:endParaRPr lang="en-US" dirty="0"/>
            </a:p>
          </p:txBody>
        </p:sp>
        <p:sp>
          <p:nvSpPr>
            <p:cNvPr id="9" name="TextBox 8"/>
            <p:cNvSpPr txBox="1"/>
            <p:nvPr/>
          </p:nvSpPr>
          <p:spPr>
            <a:xfrm>
              <a:off x="6092171" y="1845250"/>
              <a:ext cx="1667444" cy="584775"/>
            </a:xfrm>
            <a:prstGeom prst="rect">
              <a:avLst/>
            </a:prstGeom>
            <a:noFill/>
          </p:spPr>
          <p:txBody>
            <a:bodyPr wrap="none" rtlCol="0">
              <a:spAutoFit/>
            </a:bodyPr>
            <a:lstStyle/>
            <a:p>
              <a:r>
                <a:rPr lang="en-US" sz="1600" dirty="0" smtClean="0"/>
                <a:t>Scheme-3</a:t>
              </a:r>
            </a:p>
            <a:p>
              <a:r>
                <a:rPr lang="en-US" sz="1600" dirty="0" smtClean="0"/>
                <a:t>6-pair </a:t>
              </a:r>
              <a:r>
                <a:rPr lang="en-US" sz="1600" dirty="0" smtClean="0"/>
                <a:t>correction</a:t>
              </a:r>
              <a:endParaRPr lang="en-US" dirty="0"/>
            </a:p>
          </p:txBody>
        </p:sp>
        <p:cxnSp>
          <p:nvCxnSpPr>
            <p:cNvPr id="11" name="Straight Arrow Connector 10"/>
            <p:cNvCxnSpPr/>
            <p:nvPr/>
          </p:nvCxnSpPr>
          <p:spPr>
            <a:xfrm flipH="1">
              <a:off x="1461195" y="2423379"/>
              <a:ext cx="422454" cy="38582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880944" y="2423378"/>
              <a:ext cx="422454" cy="385823"/>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noChangeAspect="1"/>
            </p:cNvCxnSpPr>
            <p:nvPr/>
          </p:nvCxnSpPr>
          <p:spPr>
            <a:xfrm>
              <a:off x="2399178" y="2423379"/>
              <a:ext cx="760417" cy="694481"/>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noChangeAspect="1"/>
            </p:cNvCxnSpPr>
            <p:nvPr/>
          </p:nvCxnSpPr>
          <p:spPr>
            <a:xfrm>
              <a:off x="6860974" y="2423378"/>
              <a:ext cx="760417" cy="694481"/>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88685" y="4078224"/>
              <a:ext cx="378630" cy="338554"/>
            </a:xfrm>
            <a:prstGeom prst="rect">
              <a:avLst/>
            </a:prstGeom>
            <a:noFill/>
          </p:spPr>
          <p:txBody>
            <a:bodyPr wrap="none" rtlCol="0">
              <a:spAutoFit/>
            </a:bodyPr>
            <a:lstStyle/>
            <a:p>
              <a:r>
                <a:rPr lang="en-US" sz="1600" dirty="0" smtClean="0"/>
                <a:t>IP</a:t>
              </a:r>
              <a:endParaRPr lang="en-US" dirty="0"/>
            </a:p>
          </p:txBody>
        </p:sp>
        <p:sp>
          <p:nvSpPr>
            <p:cNvPr id="19" name="TextBox 18"/>
            <p:cNvSpPr txBox="1"/>
            <p:nvPr/>
          </p:nvSpPr>
          <p:spPr>
            <a:xfrm>
              <a:off x="232235" y="4078224"/>
              <a:ext cx="378630" cy="338554"/>
            </a:xfrm>
            <a:prstGeom prst="rect">
              <a:avLst/>
            </a:prstGeom>
            <a:noFill/>
          </p:spPr>
          <p:txBody>
            <a:bodyPr wrap="none" rtlCol="0">
              <a:spAutoFit/>
            </a:bodyPr>
            <a:lstStyle/>
            <a:p>
              <a:r>
                <a:rPr lang="en-US" sz="1600" dirty="0" smtClean="0"/>
                <a:t>IP</a:t>
              </a:r>
              <a:endParaRPr lang="en-US" dirty="0"/>
            </a:p>
          </p:txBody>
        </p:sp>
        <p:sp>
          <p:nvSpPr>
            <p:cNvPr id="20" name="TextBox 19"/>
            <p:cNvSpPr txBox="1"/>
            <p:nvPr/>
          </p:nvSpPr>
          <p:spPr>
            <a:xfrm>
              <a:off x="8220475" y="4078224"/>
              <a:ext cx="378630" cy="338554"/>
            </a:xfrm>
            <a:prstGeom prst="rect">
              <a:avLst/>
            </a:prstGeom>
            <a:noFill/>
          </p:spPr>
          <p:txBody>
            <a:bodyPr wrap="none" rtlCol="0">
              <a:spAutoFit/>
            </a:bodyPr>
            <a:lstStyle/>
            <a:p>
              <a:r>
                <a:rPr lang="en-US" sz="1600" dirty="0" smtClean="0"/>
                <a:t>IP</a:t>
              </a:r>
              <a:endParaRPr lang="en-US" dirty="0"/>
            </a:p>
          </p:txBody>
        </p:sp>
        <p:sp>
          <p:nvSpPr>
            <p:cNvPr id="21" name="TextBox 20"/>
            <p:cNvSpPr txBox="1"/>
            <p:nvPr/>
          </p:nvSpPr>
          <p:spPr>
            <a:xfrm>
              <a:off x="4802430" y="4081885"/>
              <a:ext cx="378630" cy="338554"/>
            </a:xfrm>
            <a:prstGeom prst="rect">
              <a:avLst/>
            </a:prstGeom>
            <a:noFill/>
          </p:spPr>
          <p:txBody>
            <a:bodyPr wrap="none" rtlCol="0">
              <a:spAutoFit/>
            </a:bodyPr>
            <a:lstStyle/>
            <a:p>
              <a:r>
                <a:rPr lang="en-US" sz="1600" dirty="0" smtClean="0"/>
                <a:t>IP</a:t>
              </a:r>
              <a:endParaRPr lang="en-US" dirty="0"/>
            </a:p>
          </p:txBody>
        </p:sp>
        <p:sp>
          <p:nvSpPr>
            <p:cNvPr id="22" name="TextBox 21"/>
            <p:cNvSpPr txBox="1"/>
            <p:nvPr/>
          </p:nvSpPr>
          <p:spPr>
            <a:xfrm>
              <a:off x="358849" y="4434840"/>
              <a:ext cx="3929281" cy="369332"/>
            </a:xfrm>
            <a:prstGeom prst="rect">
              <a:avLst/>
            </a:prstGeom>
            <a:noFill/>
          </p:spPr>
          <p:txBody>
            <a:bodyPr wrap="none" rtlCol="0">
              <a:spAutoFit/>
            </a:bodyPr>
            <a:lstStyle/>
            <a:p>
              <a:r>
                <a:rPr lang="en-US" dirty="0" smtClean="0">
                  <a:solidFill>
                    <a:srgbClr val="C00000"/>
                  </a:solidFill>
                </a:rPr>
                <a:t>2 non-interleaved –I pairs per half-IR</a:t>
              </a:r>
              <a:endParaRPr lang="en-US" dirty="0">
                <a:solidFill>
                  <a:srgbClr val="C00000"/>
                </a:solidFill>
              </a:endParaRPr>
            </a:p>
          </p:txBody>
        </p:sp>
        <p:sp>
          <p:nvSpPr>
            <p:cNvPr id="23" name="TextBox 22"/>
            <p:cNvSpPr txBox="1"/>
            <p:nvPr/>
          </p:nvSpPr>
          <p:spPr>
            <a:xfrm>
              <a:off x="4961372" y="4434840"/>
              <a:ext cx="4114800" cy="646331"/>
            </a:xfrm>
            <a:prstGeom prst="rect">
              <a:avLst/>
            </a:prstGeom>
            <a:noFill/>
          </p:spPr>
          <p:txBody>
            <a:bodyPr wrap="square" rtlCol="0">
              <a:spAutoFit/>
            </a:bodyPr>
            <a:lstStyle/>
            <a:p>
              <a:r>
                <a:rPr lang="en-US" dirty="0" smtClean="0">
                  <a:solidFill>
                    <a:srgbClr val="C00000"/>
                  </a:solidFill>
                </a:rPr>
                <a:t>3(x) + 3(y) distributed interleaved –I pairs per half-IR with increased </a:t>
              </a:r>
              <a:r>
                <a:rPr lang="en-US" dirty="0" smtClean="0">
                  <a:solidFill>
                    <a:srgbClr val="C00000"/>
                  </a:solidFill>
                  <a:latin typeface="Symbol" panose="05050102010706020507" pitchFamily="18" charset="2"/>
                </a:rPr>
                <a:t>b</a:t>
              </a:r>
              <a:endParaRPr lang="en-US" dirty="0">
                <a:solidFill>
                  <a:srgbClr val="C00000"/>
                </a:solidFill>
              </a:endParaRPr>
            </a:p>
          </p:txBody>
        </p:sp>
      </p:grpSp>
      <p:sp>
        <p:nvSpPr>
          <p:cNvPr id="25" name="TextBox 24"/>
          <p:cNvSpPr txBox="1"/>
          <p:nvPr/>
        </p:nvSpPr>
        <p:spPr>
          <a:xfrm>
            <a:off x="457200" y="5029200"/>
            <a:ext cx="82296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MAD W-function is a chromatic invariant related to amplitude of </a:t>
            </a:r>
            <a:r>
              <a:rPr lang="en-US" sz="1600" dirty="0" smtClean="0">
                <a:latin typeface="Symbol" panose="05050102010706020507" pitchFamily="18" charset="2"/>
              </a:rPr>
              <a:t>Db</a:t>
            </a:r>
            <a:r>
              <a:rPr lang="en-US" sz="1600" dirty="0" smtClean="0"/>
              <a:t>/(</a:t>
            </a:r>
            <a:r>
              <a:rPr lang="en-US" sz="1600" dirty="0" err="1" smtClean="0">
                <a:latin typeface="Symbol" panose="05050102010706020507" pitchFamily="18" charset="2"/>
              </a:rPr>
              <a:t>bd</a:t>
            </a:r>
            <a:r>
              <a:rPr lang="en-US" sz="1600" dirty="0" smtClean="0"/>
              <a:t>).</a:t>
            </a:r>
          </a:p>
          <a:p>
            <a:pPr marL="285750" indent="-285750">
              <a:buFont typeface="Arial" panose="020B0604020202020204" pitchFamily="34" charset="0"/>
              <a:buChar char="•"/>
            </a:pPr>
            <a:r>
              <a:rPr lang="en-US" sz="1600" dirty="0" smtClean="0"/>
              <a:t>W-function is cancelled at the IP in order to minimize chromatic beam smear due to variation of </a:t>
            </a:r>
            <a:r>
              <a:rPr lang="en-US" sz="1600" dirty="0" smtClean="0">
                <a:latin typeface="Symbol" panose="05050102010706020507" pitchFamily="18" charset="2"/>
              </a:rPr>
              <a:t>b</a:t>
            </a:r>
            <a:r>
              <a:rPr lang="en-US" sz="1600" dirty="0" smtClean="0"/>
              <a:t>* with </a:t>
            </a:r>
            <a:r>
              <a:rPr lang="en-US" sz="1600" dirty="0" smtClean="0">
                <a:latin typeface="Symbol" panose="05050102010706020507" pitchFamily="18" charset="2"/>
              </a:rPr>
              <a:t>d.</a:t>
            </a:r>
          </a:p>
          <a:p>
            <a:pPr marL="285750" indent="-285750">
              <a:buFont typeface="Arial" panose="020B0604020202020204" pitchFamily="34" charset="0"/>
              <a:buChar char="•"/>
            </a:pPr>
            <a:r>
              <a:rPr lang="en-US" sz="1600" dirty="0" smtClean="0"/>
              <a:t>W-function outside of IR is not perfectly cancelled due to contributions from other IR quads. It can be improved by fine tuning of phase advance between CCB and FFB, however it should be optimized along with chromatic tune shift and dynamic aperture.</a:t>
            </a:r>
            <a:endParaRPr lang="en-US" sz="1600" dirty="0"/>
          </a:p>
        </p:txBody>
      </p:sp>
    </p:spTree>
    <p:extLst>
      <p:ext uri="{BB962C8B-B14F-4D97-AF65-F5344CB8AC3E}">
        <p14:creationId xmlns:p14="http://schemas.microsoft.com/office/powerpoint/2010/main" val="253391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chromatic tune </a:t>
            </a:r>
            <a:r>
              <a:rPr lang="en-US" dirty="0" smtClean="0"/>
              <a:t>shift (for </a:t>
            </a:r>
            <a:r>
              <a:rPr lang="en-US" dirty="0" smtClean="0">
                <a:latin typeface="Symbol" panose="05050102010706020507" pitchFamily="18" charset="2"/>
              </a:rPr>
              <a:t>d</a:t>
            </a:r>
            <a:r>
              <a:rPr lang="en-US" dirty="0" smtClean="0"/>
              <a:t>=±10</a:t>
            </a:r>
            <a:r>
              <a:rPr lang="en-US" dirty="0" smtClean="0">
                <a:latin typeface="Symbol" panose="05050102010706020507" pitchFamily="18" charset="2"/>
              </a:rPr>
              <a:t>s</a:t>
            </a:r>
            <a:r>
              <a:rPr lang="en-US" baseline="-25000" dirty="0" smtClean="0"/>
              <a:t>p</a:t>
            </a:r>
            <a:r>
              <a:rPr lang="en-US" dirty="0" smtClean="0"/>
              <a:t>)</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14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720" y="1097280"/>
            <a:ext cx="4477187"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023360"/>
            <a:ext cx="4465547" cy="2743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 y="1097280"/>
            <a:ext cx="4471006" cy="2743200"/>
          </a:xfrm>
          <a:prstGeom prst="rect">
            <a:avLst/>
          </a:prstGeom>
        </p:spPr>
      </p:pic>
      <p:sp>
        <p:nvSpPr>
          <p:cNvPr id="9" name="TextBox 8"/>
          <p:cNvSpPr txBox="1"/>
          <p:nvPr/>
        </p:nvSpPr>
        <p:spPr>
          <a:xfrm>
            <a:off x="4754880" y="3931920"/>
            <a:ext cx="4389120" cy="2800767"/>
          </a:xfrm>
          <a:prstGeom prst="rect">
            <a:avLst/>
          </a:prstGeom>
          <a:noFill/>
        </p:spPr>
        <p:txBody>
          <a:bodyPr wrap="square" rtlCol="0">
            <a:spAutoFit/>
          </a:bodyPr>
          <a:lstStyle/>
          <a:p>
            <a:pPr marL="182880" indent="-182880">
              <a:buFont typeface="Arial" panose="020B0604020202020204" pitchFamily="34" charset="0"/>
              <a:buChar char="•"/>
            </a:pPr>
            <a:r>
              <a:rPr lang="en-US" sz="1600" dirty="0" smtClean="0"/>
              <a:t>Schemes 1 and 3 provide a similar level of correction comparable to the original CCB. The tune is nearly flat within ±6</a:t>
            </a:r>
            <a:r>
              <a:rPr lang="en-US" sz="1600" dirty="0" smtClean="0">
                <a:latin typeface="Symbol" panose="05050102010706020507" pitchFamily="18" charset="2"/>
              </a:rPr>
              <a:t>s</a:t>
            </a:r>
            <a:r>
              <a:rPr lang="en-US" sz="1600" dirty="0" smtClean="0"/>
              <a:t>.</a:t>
            </a:r>
            <a:endParaRPr lang="en-US" sz="1600" dirty="0"/>
          </a:p>
          <a:p>
            <a:pPr marL="182880" indent="-182880">
              <a:buFont typeface="Arial" panose="020B0604020202020204" pitchFamily="34" charset="0"/>
              <a:buChar char="•"/>
            </a:pPr>
            <a:r>
              <a:rPr lang="en-US" sz="1600" dirty="0" smtClean="0"/>
              <a:t>In scheme-2 the tune non-</a:t>
            </a:r>
            <a:r>
              <a:rPr lang="en-US" sz="1600" dirty="0" err="1" smtClean="0"/>
              <a:t>linearities</a:t>
            </a:r>
            <a:r>
              <a:rPr lang="en-US" sz="1600" dirty="0" smtClean="0"/>
              <a:t> are larger. This is due to lower </a:t>
            </a:r>
            <a:r>
              <a:rPr lang="en-US" sz="1600" dirty="0" smtClean="0">
                <a:latin typeface="Symbol" panose="05050102010706020507" pitchFamily="18" charset="2"/>
              </a:rPr>
              <a:t>b</a:t>
            </a:r>
            <a:r>
              <a:rPr lang="en-US" sz="1600" dirty="0" smtClean="0"/>
              <a:t> ratio at the sextupoles and longer CCB creating more contributions to chromaticity not in phase with the FF.  </a:t>
            </a:r>
            <a:r>
              <a:rPr lang="en-US" sz="1600" dirty="0"/>
              <a:t>C</a:t>
            </a:r>
            <a:r>
              <a:rPr lang="en-US" sz="1600" dirty="0" smtClean="0"/>
              <a:t>hanging tune did not improve performance of this scheme.</a:t>
            </a:r>
          </a:p>
          <a:p>
            <a:pPr marL="182880" indent="-182880">
              <a:buFont typeface="Arial" panose="020B0604020202020204" pitchFamily="34" charset="0"/>
              <a:buChar char="•"/>
            </a:pPr>
            <a:r>
              <a:rPr lang="en-US" sz="1600" dirty="0" smtClean="0"/>
              <a:t>In all schemes, linear chromaticity is corrected to +1.</a:t>
            </a:r>
          </a:p>
        </p:txBody>
      </p:sp>
      <p:sp>
        <p:nvSpPr>
          <p:cNvPr id="10" name="TextBox 9"/>
          <p:cNvSpPr txBox="1"/>
          <p:nvPr/>
        </p:nvSpPr>
        <p:spPr>
          <a:xfrm>
            <a:off x="2684683" y="1355130"/>
            <a:ext cx="1119217" cy="338554"/>
          </a:xfrm>
          <a:prstGeom prst="rect">
            <a:avLst/>
          </a:prstGeom>
          <a:noFill/>
        </p:spPr>
        <p:txBody>
          <a:bodyPr wrap="none" rtlCol="0">
            <a:spAutoFit/>
          </a:bodyPr>
          <a:lstStyle/>
          <a:p>
            <a:r>
              <a:rPr lang="en-US" sz="1600" dirty="0" smtClean="0">
                <a:solidFill>
                  <a:srgbClr val="C00000"/>
                </a:solidFill>
              </a:rPr>
              <a:t>Scheme-1</a:t>
            </a:r>
            <a:endParaRPr lang="en-US" sz="1600" dirty="0">
              <a:solidFill>
                <a:srgbClr val="C00000"/>
              </a:solidFill>
            </a:endParaRPr>
          </a:p>
        </p:txBody>
      </p:sp>
      <p:sp>
        <p:nvSpPr>
          <p:cNvPr id="11" name="TextBox 10"/>
          <p:cNvSpPr txBox="1"/>
          <p:nvPr/>
        </p:nvSpPr>
        <p:spPr>
          <a:xfrm>
            <a:off x="7221945" y="1354993"/>
            <a:ext cx="1119217" cy="338554"/>
          </a:xfrm>
          <a:prstGeom prst="rect">
            <a:avLst/>
          </a:prstGeom>
          <a:noFill/>
        </p:spPr>
        <p:txBody>
          <a:bodyPr wrap="none" rtlCol="0">
            <a:spAutoFit/>
          </a:bodyPr>
          <a:lstStyle/>
          <a:p>
            <a:r>
              <a:rPr lang="en-US" sz="1600" dirty="0" smtClean="0">
                <a:solidFill>
                  <a:srgbClr val="C00000"/>
                </a:solidFill>
              </a:rPr>
              <a:t>Scheme-2</a:t>
            </a:r>
            <a:endParaRPr lang="en-US" sz="1600" dirty="0">
              <a:solidFill>
                <a:srgbClr val="C00000"/>
              </a:solidFill>
            </a:endParaRPr>
          </a:p>
        </p:txBody>
      </p:sp>
      <p:sp>
        <p:nvSpPr>
          <p:cNvPr id="12" name="TextBox 11"/>
          <p:cNvSpPr txBox="1"/>
          <p:nvPr/>
        </p:nvSpPr>
        <p:spPr>
          <a:xfrm>
            <a:off x="2684682" y="4273910"/>
            <a:ext cx="1119217" cy="338554"/>
          </a:xfrm>
          <a:prstGeom prst="rect">
            <a:avLst/>
          </a:prstGeom>
          <a:noFill/>
        </p:spPr>
        <p:txBody>
          <a:bodyPr wrap="none" rtlCol="0">
            <a:spAutoFit/>
          </a:bodyPr>
          <a:lstStyle/>
          <a:p>
            <a:r>
              <a:rPr lang="en-US" sz="1600" dirty="0" smtClean="0">
                <a:solidFill>
                  <a:srgbClr val="C00000"/>
                </a:solidFill>
              </a:rPr>
              <a:t>Scheme-3</a:t>
            </a:r>
            <a:endParaRPr lang="en-US" sz="1600" dirty="0">
              <a:solidFill>
                <a:srgbClr val="C00000"/>
              </a:solidFill>
            </a:endParaRPr>
          </a:p>
        </p:txBody>
      </p:sp>
      <p:sp>
        <p:nvSpPr>
          <p:cNvPr id="13" name="TextBox 12"/>
          <p:cNvSpPr txBox="1"/>
          <p:nvPr/>
        </p:nvSpPr>
        <p:spPr>
          <a:xfrm>
            <a:off x="2080350" y="3146697"/>
            <a:ext cx="1723549"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a:t>
            </a:r>
            <a:r>
              <a:rPr lang="en-US" sz="1400" dirty="0"/>
              <a:t>24.22 / </a:t>
            </a:r>
            <a:r>
              <a:rPr lang="en-US" sz="1400" dirty="0" smtClean="0"/>
              <a:t>23.16</a:t>
            </a:r>
            <a:endParaRPr lang="en-US" sz="1400" dirty="0"/>
          </a:p>
        </p:txBody>
      </p:sp>
      <p:sp>
        <p:nvSpPr>
          <p:cNvPr id="14" name="TextBox 13"/>
          <p:cNvSpPr txBox="1"/>
          <p:nvPr/>
        </p:nvSpPr>
        <p:spPr>
          <a:xfrm>
            <a:off x="2080351" y="6078945"/>
            <a:ext cx="1723549"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a:t>
            </a:r>
            <a:r>
              <a:rPr lang="en-US" sz="1400" dirty="0"/>
              <a:t>24.22 / </a:t>
            </a:r>
            <a:r>
              <a:rPr lang="en-US" sz="1400" dirty="0" smtClean="0"/>
              <a:t>24.16</a:t>
            </a:r>
            <a:endParaRPr lang="en-US" sz="1400" dirty="0"/>
          </a:p>
        </p:txBody>
      </p:sp>
      <p:sp>
        <p:nvSpPr>
          <p:cNvPr id="15" name="TextBox 14"/>
          <p:cNvSpPr txBox="1"/>
          <p:nvPr/>
        </p:nvSpPr>
        <p:spPr>
          <a:xfrm>
            <a:off x="6530655" y="3168440"/>
            <a:ext cx="1822935"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24.625 </a:t>
            </a:r>
            <a:r>
              <a:rPr lang="en-US" sz="1400" dirty="0"/>
              <a:t>/ </a:t>
            </a:r>
            <a:r>
              <a:rPr lang="en-US" sz="1400" dirty="0" smtClean="0"/>
              <a:t>24.32</a:t>
            </a:r>
            <a:endParaRPr lang="en-US" sz="1400" dirty="0"/>
          </a:p>
        </p:txBody>
      </p:sp>
    </p:spTree>
    <p:extLst>
      <p:ext uri="{BB962C8B-B14F-4D97-AF65-F5344CB8AC3E}">
        <p14:creationId xmlns:p14="http://schemas.microsoft.com/office/powerpoint/2010/main" val="328631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of chromatic </a:t>
            </a:r>
            <a:r>
              <a:rPr lang="en-US" dirty="0" smtClean="0">
                <a:latin typeface="Symbol" panose="05050102010706020507" pitchFamily="18" charset="2"/>
              </a:rPr>
              <a:t>b</a:t>
            </a:r>
            <a:r>
              <a:rPr lang="en-US" dirty="0" smtClean="0"/>
              <a:t>* (</a:t>
            </a:r>
            <a:r>
              <a:rPr lang="en-US" dirty="0"/>
              <a:t>for </a:t>
            </a:r>
            <a:r>
              <a:rPr lang="en-US" dirty="0">
                <a:latin typeface="Symbol" panose="05050102010706020507" pitchFamily="18" charset="2"/>
              </a:rPr>
              <a:t>d</a:t>
            </a:r>
            <a:r>
              <a:rPr lang="en-US" dirty="0"/>
              <a:t>=±10</a:t>
            </a:r>
            <a:r>
              <a:rPr lang="en-US" dirty="0">
                <a:latin typeface="Symbol" panose="05050102010706020507" pitchFamily="18" charset="2"/>
              </a:rPr>
              <a:t>s</a:t>
            </a:r>
            <a:r>
              <a:rPr lang="en-US" baseline="-25000" dirty="0"/>
              <a:t>p</a:t>
            </a:r>
            <a:r>
              <a:rPr lang="en-US" dirty="0"/>
              <a:t>)</a:t>
            </a:r>
            <a:endParaRPr lang="en-US" dirty="0">
              <a:latin typeface="Symbol" panose="05050102010706020507" pitchFamily="18" charset="2"/>
            </a:endParaRPr>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15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720" y="1097280"/>
            <a:ext cx="4388570"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023360"/>
            <a:ext cx="4377038" cy="2743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 y="1097280"/>
            <a:ext cx="4388570" cy="2743200"/>
          </a:xfrm>
          <a:prstGeom prst="rect">
            <a:avLst/>
          </a:prstGeom>
        </p:spPr>
      </p:pic>
      <p:sp>
        <p:nvSpPr>
          <p:cNvPr id="9" name="TextBox 8"/>
          <p:cNvSpPr txBox="1"/>
          <p:nvPr/>
        </p:nvSpPr>
        <p:spPr>
          <a:xfrm>
            <a:off x="2498130" y="1355130"/>
            <a:ext cx="1119217" cy="338554"/>
          </a:xfrm>
          <a:prstGeom prst="rect">
            <a:avLst/>
          </a:prstGeom>
          <a:noFill/>
        </p:spPr>
        <p:txBody>
          <a:bodyPr wrap="none" rtlCol="0">
            <a:spAutoFit/>
          </a:bodyPr>
          <a:lstStyle/>
          <a:p>
            <a:r>
              <a:rPr lang="en-US" sz="1600" dirty="0" smtClean="0">
                <a:solidFill>
                  <a:srgbClr val="C00000"/>
                </a:solidFill>
              </a:rPr>
              <a:t>Scheme-1</a:t>
            </a:r>
            <a:endParaRPr lang="en-US" sz="1600" dirty="0">
              <a:solidFill>
                <a:srgbClr val="C00000"/>
              </a:solidFill>
            </a:endParaRPr>
          </a:p>
        </p:txBody>
      </p:sp>
      <p:sp>
        <p:nvSpPr>
          <p:cNvPr id="10" name="TextBox 9"/>
          <p:cNvSpPr txBox="1"/>
          <p:nvPr/>
        </p:nvSpPr>
        <p:spPr>
          <a:xfrm>
            <a:off x="7029920" y="1354993"/>
            <a:ext cx="1119217" cy="338554"/>
          </a:xfrm>
          <a:prstGeom prst="rect">
            <a:avLst/>
          </a:prstGeom>
          <a:noFill/>
        </p:spPr>
        <p:txBody>
          <a:bodyPr wrap="none" rtlCol="0">
            <a:spAutoFit/>
          </a:bodyPr>
          <a:lstStyle/>
          <a:p>
            <a:r>
              <a:rPr lang="en-US" sz="1600" dirty="0" smtClean="0">
                <a:solidFill>
                  <a:srgbClr val="C00000"/>
                </a:solidFill>
              </a:rPr>
              <a:t>Scheme-2</a:t>
            </a:r>
            <a:endParaRPr lang="en-US" sz="1600" dirty="0">
              <a:solidFill>
                <a:srgbClr val="C00000"/>
              </a:solidFill>
            </a:endParaRPr>
          </a:p>
        </p:txBody>
      </p:sp>
      <p:sp>
        <p:nvSpPr>
          <p:cNvPr id="11" name="TextBox 10"/>
          <p:cNvSpPr txBox="1"/>
          <p:nvPr/>
        </p:nvSpPr>
        <p:spPr>
          <a:xfrm>
            <a:off x="2498130" y="4273910"/>
            <a:ext cx="1119217" cy="338554"/>
          </a:xfrm>
          <a:prstGeom prst="rect">
            <a:avLst/>
          </a:prstGeom>
          <a:noFill/>
        </p:spPr>
        <p:txBody>
          <a:bodyPr wrap="none" rtlCol="0">
            <a:spAutoFit/>
          </a:bodyPr>
          <a:lstStyle/>
          <a:p>
            <a:r>
              <a:rPr lang="en-US" sz="1600" dirty="0" smtClean="0">
                <a:solidFill>
                  <a:srgbClr val="C00000"/>
                </a:solidFill>
              </a:rPr>
              <a:t>Scheme-3</a:t>
            </a:r>
            <a:endParaRPr lang="en-US" sz="1600" dirty="0">
              <a:solidFill>
                <a:srgbClr val="C00000"/>
              </a:solidFill>
            </a:endParaRPr>
          </a:p>
        </p:txBody>
      </p:sp>
      <p:sp>
        <p:nvSpPr>
          <p:cNvPr id="12" name="TextBox 11"/>
          <p:cNvSpPr txBox="1"/>
          <p:nvPr/>
        </p:nvSpPr>
        <p:spPr>
          <a:xfrm>
            <a:off x="4754880" y="4023360"/>
            <a:ext cx="4389120" cy="1569660"/>
          </a:xfrm>
          <a:prstGeom prst="rect">
            <a:avLst/>
          </a:prstGeom>
          <a:noFill/>
        </p:spPr>
        <p:txBody>
          <a:bodyPr wrap="square" rtlCol="0">
            <a:spAutoFit/>
          </a:bodyPr>
          <a:lstStyle/>
          <a:p>
            <a:pPr marL="182880" indent="-182880">
              <a:buFont typeface="Arial" panose="020B0604020202020204" pitchFamily="34" charset="0"/>
              <a:buChar char="•"/>
            </a:pPr>
            <a:r>
              <a:rPr lang="en-US" sz="1600" dirty="0" smtClean="0"/>
              <a:t>Schemes 1 and 3 provide a very good correction comparable to the original CCB. The </a:t>
            </a:r>
            <a:r>
              <a:rPr lang="en-US" sz="1600" dirty="0" smtClean="0">
                <a:latin typeface="Symbol" panose="05050102010706020507" pitchFamily="18" charset="2"/>
              </a:rPr>
              <a:t>b</a:t>
            </a:r>
            <a:r>
              <a:rPr lang="en-US" sz="1600" dirty="0" smtClean="0"/>
              <a:t>* is nearly flat within ±6</a:t>
            </a:r>
            <a:r>
              <a:rPr lang="en-US" sz="1600" dirty="0" smtClean="0">
                <a:latin typeface="Symbol" panose="05050102010706020507" pitchFamily="18" charset="2"/>
              </a:rPr>
              <a:t>s</a:t>
            </a:r>
            <a:r>
              <a:rPr lang="en-US" sz="1600" dirty="0" smtClean="0"/>
              <a:t>.</a:t>
            </a:r>
          </a:p>
          <a:p>
            <a:pPr marL="182880" indent="-182880">
              <a:buFont typeface="Arial" panose="020B0604020202020204" pitchFamily="34" charset="0"/>
              <a:buChar char="•"/>
            </a:pPr>
            <a:endParaRPr lang="en-US" sz="1600" dirty="0"/>
          </a:p>
          <a:p>
            <a:pPr marL="182880" indent="-182880">
              <a:buFont typeface="Arial" panose="020B0604020202020204" pitchFamily="34" charset="0"/>
              <a:buChar char="•"/>
            </a:pPr>
            <a:r>
              <a:rPr lang="en-US" sz="1600" dirty="0" smtClean="0"/>
              <a:t>In scheme-2 the non-</a:t>
            </a:r>
            <a:r>
              <a:rPr lang="en-US" sz="1600" dirty="0" err="1" smtClean="0"/>
              <a:t>linearities</a:t>
            </a:r>
            <a:r>
              <a:rPr lang="en-US" sz="1600" dirty="0" smtClean="0"/>
              <a:t> are much larger, as explained earlier. </a:t>
            </a:r>
          </a:p>
        </p:txBody>
      </p:sp>
      <p:sp>
        <p:nvSpPr>
          <p:cNvPr id="13" name="TextBox 12"/>
          <p:cNvSpPr txBox="1"/>
          <p:nvPr/>
        </p:nvSpPr>
        <p:spPr>
          <a:xfrm>
            <a:off x="1922055" y="3121760"/>
            <a:ext cx="1723549"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a:t>
            </a:r>
            <a:r>
              <a:rPr lang="en-US" sz="1400" dirty="0"/>
              <a:t>24.22 / </a:t>
            </a:r>
            <a:r>
              <a:rPr lang="en-US" sz="1400" dirty="0" smtClean="0"/>
              <a:t>23.16</a:t>
            </a:r>
            <a:endParaRPr lang="en-US" sz="1400" dirty="0"/>
          </a:p>
        </p:txBody>
      </p:sp>
      <p:sp>
        <p:nvSpPr>
          <p:cNvPr id="14" name="TextBox 13"/>
          <p:cNvSpPr txBox="1"/>
          <p:nvPr/>
        </p:nvSpPr>
        <p:spPr>
          <a:xfrm>
            <a:off x="6338630" y="3121760"/>
            <a:ext cx="1822935"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24.625 </a:t>
            </a:r>
            <a:r>
              <a:rPr lang="en-US" sz="1400" dirty="0"/>
              <a:t>/ </a:t>
            </a:r>
            <a:r>
              <a:rPr lang="en-US" sz="1400" dirty="0" smtClean="0"/>
              <a:t>24.32</a:t>
            </a:r>
            <a:endParaRPr lang="en-US" sz="1400" dirty="0"/>
          </a:p>
        </p:txBody>
      </p:sp>
      <p:sp>
        <p:nvSpPr>
          <p:cNvPr id="15" name="TextBox 14"/>
          <p:cNvSpPr txBox="1"/>
          <p:nvPr/>
        </p:nvSpPr>
        <p:spPr>
          <a:xfrm>
            <a:off x="1922055" y="6040540"/>
            <a:ext cx="1723549" cy="307777"/>
          </a:xfrm>
          <a:prstGeom prst="rect">
            <a:avLst/>
          </a:prstGeom>
          <a:noFill/>
        </p:spPr>
        <p:txBody>
          <a:bodyPr wrap="none" rtlCol="0">
            <a:spAutoFit/>
          </a:bodyPr>
          <a:lstStyle/>
          <a:p>
            <a:r>
              <a:rPr lang="en-US" sz="1400" dirty="0" err="1" smtClean="0"/>
              <a:t>Q</a:t>
            </a:r>
            <a:r>
              <a:rPr lang="en-US" sz="1400" baseline="-25000" dirty="0" err="1" smtClean="0"/>
              <a:t>x,y</a:t>
            </a:r>
            <a:r>
              <a:rPr lang="en-US" sz="1400" dirty="0" smtClean="0"/>
              <a:t> = </a:t>
            </a:r>
            <a:r>
              <a:rPr lang="en-US" sz="1400" dirty="0"/>
              <a:t>24.22 / </a:t>
            </a:r>
            <a:r>
              <a:rPr lang="en-US" sz="1400" dirty="0" smtClean="0"/>
              <a:t>24.16</a:t>
            </a:r>
            <a:endParaRPr lang="en-US" sz="1400" dirty="0"/>
          </a:p>
        </p:txBody>
      </p:sp>
    </p:spTree>
    <p:extLst>
      <p:ext uri="{BB962C8B-B14F-4D97-AF65-F5344CB8AC3E}">
        <p14:creationId xmlns:p14="http://schemas.microsoft.com/office/powerpoint/2010/main" val="155923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extupole</a:t>
            </a:r>
            <a:r>
              <a:rPr lang="en-US" dirty="0" smtClean="0"/>
              <a:t> </a:t>
            </a:r>
            <a:r>
              <a:rPr lang="en-US" dirty="0" smtClean="0"/>
              <a:t>K-values and parameters</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16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14337914"/>
              </p:ext>
            </p:extLst>
          </p:nvPr>
        </p:nvGraphicFramePr>
        <p:xfrm>
          <a:off x="1077145" y="1278320"/>
          <a:ext cx="6949440" cy="5146040"/>
        </p:xfrm>
        <a:graphic>
          <a:graphicData uri="http://schemas.openxmlformats.org/drawingml/2006/table">
            <a:tbl>
              <a:tblPr firstRow="1" bandRow="1">
                <a:tableStyleId>{BDBED569-4797-4DF1-A0F4-6AAB3CD982D8}</a:tableStyleId>
              </a:tblPr>
              <a:tblGrid>
                <a:gridCol w="2011680"/>
                <a:gridCol w="1645920"/>
                <a:gridCol w="1645920"/>
                <a:gridCol w="1645920"/>
              </a:tblGrid>
              <a:tr h="370840">
                <a:tc rowSpan="2">
                  <a:txBody>
                    <a:bodyPr/>
                    <a:lstStyle/>
                    <a:p>
                      <a:r>
                        <a:rPr lang="en-US" sz="1600" dirty="0" smtClean="0"/>
                        <a:t>Sextupoles</a:t>
                      </a:r>
                      <a:endParaRPr lang="en-US" sz="1600" dirty="0"/>
                    </a:p>
                  </a:txBody>
                  <a:tcPr>
                    <a:lnB w="19050" cap="flat" cmpd="sng" algn="ctr">
                      <a:solidFill>
                        <a:schemeClr val="tx1"/>
                      </a:solidFill>
                      <a:prstDash val="solid"/>
                      <a:round/>
                      <a:headEnd type="none" w="med" len="med"/>
                      <a:tailEnd type="none" w="med" len="med"/>
                    </a:lnB>
                  </a:tcPr>
                </a:tc>
                <a:tc rowSpan="2">
                  <a:txBody>
                    <a:bodyPr/>
                    <a:lstStyle/>
                    <a:p>
                      <a:r>
                        <a:rPr lang="en-US" sz="1600" dirty="0" smtClean="0">
                          <a:solidFill>
                            <a:srgbClr val="C00000"/>
                          </a:solidFill>
                        </a:rPr>
                        <a:t>Scheme-1:</a:t>
                      </a:r>
                      <a:r>
                        <a:rPr lang="en-US" sz="1600" baseline="0" dirty="0" smtClean="0"/>
                        <a:t> local </a:t>
                      </a:r>
                      <a:r>
                        <a:rPr lang="en-US" sz="1600" dirty="0" smtClean="0"/>
                        <a:t>non-interleaved </a:t>
                      </a:r>
                      <a:r>
                        <a:rPr lang="en-US" sz="1600" dirty="0" smtClean="0"/>
                        <a:t>–I pairs</a:t>
                      </a:r>
                      <a:endParaRPr lang="en-US" sz="1600" dirty="0"/>
                    </a:p>
                  </a:txBody>
                  <a:tcPr/>
                </a:tc>
                <a:tc gridSpan="2">
                  <a:txBody>
                    <a:bodyPr/>
                    <a:lstStyle/>
                    <a:p>
                      <a:pPr algn="ctr"/>
                      <a:r>
                        <a:rPr lang="en-US" sz="1600" dirty="0" smtClean="0"/>
                        <a:t>Distributed interleaved –I pairs</a:t>
                      </a:r>
                      <a:endParaRPr lang="en-US" sz="1600" dirty="0">
                        <a:latin typeface="Symbol" panose="05050102010706020507" pitchFamily="18" charset="2"/>
                      </a:endParaRPr>
                    </a:p>
                  </a:txBody>
                  <a:tcPr>
                    <a:lnB w="19050" cap="flat" cmpd="sng" algn="ctr">
                      <a:solidFill>
                        <a:schemeClr val="tx1"/>
                      </a:solidFill>
                      <a:prstDash val="solid"/>
                      <a:round/>
                      <a:headEnd type="none" w="med" len="med"/>
                      <a:tailEnd type="none" w="med" len="med"/>
                    </a:lnB>
                  </a:tcPr>
                </a:tc>
                <a:tc hMerge="1">
                  <a:txBody>
                    <a:bodyPr/>
                    <a:lstStyle/>
                    <a:p>
                      <a:endParaRPr lang="en-US" sz="1600" dirty="0">
                        <a:latin typeface="Symbol" panose="05050102010706020507" pitchFamily="18" charset="2"/>
                      </a:endParaRPr>
                    </a:p>
                  </a:txBody>
                  <a:tcPr>
                    <a:lnB w="19050" cap="flat" cmpd="sng" algn="ctr">
                      <a:solidFill>
                        <a:schemeClr val="tx1"/>
                      </a:solidFill>
                      <a:prstDash val="solid"/>
                      <a:round/>
                      <a:headEnd type="none" w="med" len="med"/>
                      <a:tailEnd type="none" w="med" len="med"/>
                    </a:lnB>
                  </a:tcPr>
                </a:tc>
              </a:tr>
              <a:tr h="370840">
                <a:tc vMerge="1">
                  <a:txBody>
                    <a:bodyPr/>
                    <a:lstStyle/>
                    <a:p>
                      <a:endParaRPr lang="en-US" sz="16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endParaRPr lang="en-US" sz="1600" dirty="0"/>
                    </a:p>
                  </a:txBody>
                  <a:tcPr/>
                </a:tc>
                <a:tc>
                  <a:txBody>
                    <a:bodyPr/>
                    <a:lstStyle/>
                    <a:p>
                      <a:pPr algn="ctr"/>
                      <a:r>
                        <a:rPr lang="en-US" sz="1600" b="1" baseline="0" dirty="0" smtClean="0">
                          <a:solidFill>
                            <a:srgbClr val="C00000"/>
                          </a:solidFill>
                        </a:rPr>
                        <a:t>Scheme-2:</a:t>
                      </a:r>
                      <a:r>
                        <a:rPr lang="en-US" sz="1600" b="1" baseline="0" dirty="0" smtClean="0"/>
                        <a:t> nominal </a:t>
                      </a:r>
                      <a:r>
                        <a:rPr lang="en-US" sz="1600" b="1" baseline="0" dirty="0" smtClean="0"/>
                        <a:t>arc</a:t>
                      </a:r>
                      <a:r>
                        <a:rPr lang="en-US" sz="1600" b="1" dirty="0" smtClean="0"/>
                        <a:t> </a:t>
                      </a:r>
                      <a:r>
                        <a:rPr lang="en-US" sz="1600" b="1" dirty="0" smtClean="0">
                          <a:latin typeface="Symbol" panose="05050102010706020507" pitchFamily="18" charset="2"/>
                        </a:rPr>
                        <a:t>b</a:t>
                      </a:r>
                      <a:endParaRPr lang="en-US" sz="1600" b="1" dirty="0">
                        <a:latin typeface="Symbol" panose="05050102010706020507" pitchFamily="18" charset="2"/>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1" dirty="0" smtClean="0">
                          <a:solidFill>
                            <a:srgbClr val="C00000"/>
                          </a:solidFill>
                        </a:rPr>
                        <a:t>Scheme-3:</a:t>
                      </a:r>
                      <a:r>
                        <a:rPr lang="en-US" sz="1600" b="1" dirty="0" smtClean="0"/>
                        <a:t> increased </a:t>
                      </a:r>
                      <a:r>
                        <a:rPr lang="en-US" sz="1600" b="1" dirty="0" smtClean="0">
                          <a:latin typeface="Symbol" panose="05050102010706020507" pitchFamily="18" charset="2"/>
                        </a:rPr>
                        <a:t>b</a:t>
                      </a:r>
                      <a:endParaRPr lang="en-US" sz="1600" b="1" dirty="0">
                        <a:latin typeface="Symbol" panose="05050102010706020507" pitchFamily="18" charset="2"/>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smtClean="0"/>
                        <a:t>SXT01,1R (linear)</a:t>
                      </a:r>
                      <a:endParaRPr lang="en-US" sz="1600" dirty="0"/>
                    </a:p>
                  </a:txBody>
                  <a:tcPr>
                    <a:lnT w="19050" cap="flat" cmpd="sng" algn="ctr">
                      <a:solidFill>
                        <a:schemeClr val="tx1"/>
                      </a:solidFill>
                      <a:prstDash val="solid"/>
                      <a:round/>
                      <a:headEnd type="none" w="med" len="med"/>
                      <a:tailEnd type="none" w="med" len="med"/>
                    </a:lnT>
                  </a:tcPr>
                </a:tc>
                <a:tc>
                  <a:txBody>
                    <a:bodyPr/>
                    <a:lstStyle/>
                    <a:p>
                      <a:pPr algn="ctr"/>
                      <a:r>
                        <a:rPr lang="en-US" sz="1600" dirty="0" smtClean="0"/>
                        <a:t>0.8172</a:t>
                      </a:r>
                      <a:endParaRPr lang="en-US" sz="1600" dirty="0"/>
                    </a:p>
                  </a:txBody>
                  <a:tcPr>
                    <a:lnT w="19050" cap="flat" cmpd="sng" algn="ctr">
                      <a:solidFill>
                        <a:schemeClr val="tx1"/>
                      </a:solidFill>
                      <a:prstDash val="solid"/>
                      <a:round/>
                      <a:headEnd type="none" w="med" len="med"/>
                      <a:tailEnd type="none" w="med" len="med"/>
                    </a:lnT>
                  </a:tcPr>
                </a:tc>
                <a:tc>
                  <a:txBody>
                    <a:bodyPr/>
                    <a:lstStyle/>
                    <a:p>
                      <a:pPr algn="ctr"/>
                      <a:r>
                        <a:rPr lang="en-US" sz="1600" dirty="0" smtClean="0"/>
                        <a:t>1.5143</a:t>
                      </a:r>
                      <a:endParaRPr lang="en-US" sz="1600" dirty="0"/>
                    </a:p>
                  </a:txBody>
                  <a:tcPr>
                    <a:lnT w="19050" cap="flat" cmpd="sng" algn="ctr">
                      <a:solidFill>
                        <a:schemeClr val="tx1"/>
                      </a:solidFill>
                      <a:prstDash val="solid"/>
                      <a:round/>
                      <a:headEnd type="none" w="med" len="med"/>
                      <a:tailEnd type="none" w="med" len="med"/>
                    </a:lnT>
                  </a:tcPr>
                </a:tc>
                <a:tc>
                  <a:txBody>
                    <a:bodyPr/>
                    <a:lstStyle/>
                    <a:p>
                      <a:pPr algn="ctr"/>
                      <a:r>
                        <a:rPr lang="en-US" sz="1600" dirty="0" smtClean="0"/>
                        <a:t>0.7305</a:t>
                      </a:r>
                      <a:endParaRPr lang="en-US" sz="1600" dirty="0"/>
                    </a:p>
                  </a:txBody>
                  <a:tcPr>
                    <a:lnT w="19050" cap="flat" cmpd="sng" algn="ctr">
                      <a:solidFill>
                        <a:schemeClr val="tx1"/>
                      </a:solidFill>
                      <a:prstDash val="solid"/>
                      <a:round/>
                      <a:headEnd type="none" w="med" len="med"/>
                      <a:tailEnd type="none" w="med" len="med"/>
                    </a:lnT>
                  </a:tcPr>
                </a:tc>
              </a:tr>
              <a:tr h="370840">
                <a:tc>
                  <a:txBody>
                    <a:bodyPr/>
                    <a:lstStyle/>
                    <a:p>
                      <a:r>
                        <a:rPr lang="en-US" sz="1600" dirty="0" smtClean="0"/>
                        <a:t>SXT02,2R (linear)</a:t>
                      </a:r>
                      <a:endParaRPr lang="en-US" sz="1600" dirty="0"/>
                    </a:p>
                  </a:txBody>
                  <a:tcPr/>
                </a:tc>
                <a:tc>
                  <a:txBody>
                    <a:bodyPr/>
                    <a:lstStyle/>
                    <a:p>
                      <a:pPr algn="ctr"/>
                      <a:r>
                        <a:rPr lang="en-US" sz="1600" dirty="0" smtClean="0"/>
                        <a:t>1.1938</a:t>
                      </a:r>
                      <a:endParaRPr lang="en-US" sz="1600" dirty="0"/>
                    </a:p>
                  </a:txBody>
                  <a:tcPr/>
                </a:tc>
                <a:tc>
                  <a:txBody>
                    <a:bodyPr/>
                    <a:lstStyle/>
                    <a:p>
                      <a:pPr algn="ctr"/>
                      <a:r>
                        <a:rPr lang="en-US" sz="1600" dirty="0" smtClean="0"/>
                        <a:t>2.9742</a:t>
                      </a:r>
                      <a:endParaRPr lang="en-US" sz="1600" dirty="0"/>
                    </a:p>
                  </a:txBody>
                  <a:tcPr/>
                </a:tc>
                <a:tc>
                  <a:txBody>
                    <a:bodyPr/>
                    <a:lstStyle/>
                    <a:p>
                      <a:pPr algn="ctr"/>
                      <a:r>
                        <a:rPr lang="en-US" sz="1600" dirty="0" smtClean="0"/>
                        <a:t>1.1698</a:t>
                      </a:r>
                      <a:endParaRPr lang="en-US" sz="1600" dirty="0"/>
                    </a:p>
                  </a:txBody>
                  <a:tcPr/>
                </a:tc>
              </a:tr>
              <a:tr h="370840">
                <a:tc>
                  <a:txBody>
                    <a:bodyPr/>
                    <a:lstStyle/>
                    <a:p>
                      <a:r>
                        <a:rPr lang="en-US" sz="1600" dirty="0" smtClean="0"/>
                        <a:t>SXTIPX (CCB)</a:t>
                      </a:r>
                      <a:endParaRPr lang="en-US" sz="1600" dirty="0"/>
                    </a:p>
                  </a:txBody>
                  <a:tcPr/>
                </a:tc>
                <a:tc>
                  <a:txBody>
                    <a:bodyPr/>
                    <a:lstStyle/>
                    <a:p>
                      <a:pPr algn="ctr"/>
                      <a:r>
                        <a:rPr lang="en-US" sz="1600" dirty="0" smtClean="0"/>
                        <a:t>0.2448</a:t>
                      </a:r>
                      <a:endParaRPr lang="en-US" sz="1600" dirty="0"/>
                    </a:p>
                  </a:txBody>
                  <a:tcPr/>
                </a:tc>
                <a:tc>
                  <a:txBody>
                    <a:bodyPr/>
                    <a:lstStyle/>
                    <a:p>
                      <a:pPr algn="ctr"/>
                      <a:r>
                        <a:rPr lang="en-US" sz="1600" dirty="0" smtClean="0"/>
                        <a:t>0.4756</a:t>
                      </a:r>
                      <a:endParaRPr lang="en-US" sz="1600" dirty="0"/>
                    </a:p>
                  </a:txBody>
                  <a:tcPr/>
                </a:tc>
                <a:tc>
                  <a:txBody>
                    <a:bodyPr/>
                    <a:lstStyle/>
                    <a:p>
                      <a:pPr algn="ctr"/>
                      <a:r>
                        <a:rPr lang="en-US" sz="1600" dirty="0" smtClean="0"/>
                        <a:t>0.3573</a:t>
                      </a:r>
                      <a:endParaRPr lang="en-US" sz="1600" dirty="0"/>
                    </a:p>
                  </a:txBody>
                  <a:tcPr/>
                </a:tc>
              </a:tr>
              <a:tr h="370840">
                <a:tc>
                  <a:txBody>
                    <a:bodyPr/>
                    <a:lstStyle/>
                    <a:p>
                      <a:r>
                        <a:rPr lang="en-US" sz="1600" dirty="0" smtClean="0"/>
                        <a:t>SXTIPY (CCB)</a:t>
                      </a:r>
                      <a:endParaRPr lang="en-US" sz="1600" dirty="0"/>
                    </a:p>
                  </a:txBody>
                  <a:tcPr/>
                </a:tc>
                <a:tc>
                  <a:txBody>
                    <a:bodyPr/>
                    <a:lstStyle/>
                    <a:p>
                      <a:pPr algn="ctr"/>
                      <a:r>
                        <a:rPr lang="en-US" sz="1600" dirty="0" smtClean="0"/>
                        <a:t>0.4849</a:t>
                      </a:r>
                      <a:endParaRPr lang="en-US" sz="1600" dirty="0"/>
                    </a:p>
                  </a:txBody>
                  <a:tcPr/>
                </a:tc>
                <a:tc>
                  <a:txBody>
                    <a:bodyPr/>
                    <a:lstStyle/>
                    <a:p>
                      <a:pPr algn="ctr"/>
                      <a:r>
                        <a:rPr lang="en-US" sz="1600" dirty="0" smtClean="0"/>
                        <a:t>1.4237</a:t>
                      </a:r>
                      <a:endParaRPr lang="en-US" sz="1600" dirty="0"/>
                    </a:p>
                  </a:txBody>
                  <a:tcPr/>
                </a:tc>
                <a:tc>
                  <a:txBody>
                    <a:bodyPr/>
                    <a:lstStyle/>
                    <a:p>
                      <a:pPr algn="ctr"/>
                      <a:r>
                        <a:rPr lang="en-US" sz="1600" dirty="0" smtClean="0"/>
                        <a:t>0.6929</a:t>
                      </a:r>
                      <a:endParaRPr lang="en-US" sz="1600" dirty="0"/>
                    </a:p>
                  </a:txBody>
                  <a:tcPr/>
                </a:tc>
              </a:tr>
              <a:tr h="370840">
                <a:tc>
                  <a:txBody>
                    <a:bodyPr/>
                    <a:lstStyle/>
                    <a:p>
                      <a:r>
                        <a:rPr lang="en-US" sz="1600" dirty="0" smtClean="0"/>
                        <a:t>SXTIPXR (CCB)</a:t>
                      </a:r>
                      <a:endParaRPr lang="en-US" sz="1600" dirty="0"/>
                    </a:p>
                  </a:txBody>
                  <a:tcPr/>
                </a:tc>
                <a:tc>
                  <a:txBody>
                    <a:bodyPr/>
                    <a:lstStyle/>
                    <a:p>
                      <a:pPr algn="ctr"/>
                      <a:r>
                        <a:rPr lang="en-US" sz="1600" dirty="0" smtClean="0"/>
                        <a:t>0.6868</a:t>
                      </a:r>
                      <a:endParaRPr lang="en-US" sz="1600" dirty="0"/>
                    </a:p>
                  </a:txBody>
                  <a:tcPr/>
                </a:tc>
                <a:tc>
                  <a:txBody>
                    <a:bodyPr/>
                    <a:lstStyle/>
                    <a:p>
                      <a:pPr algn="ctr"/>
                      <a:r>
                        <a:rPr lang="en-US" sz="1600" dirty="0" smtClean="0"/>
                        <a:t>1.4232</a:t>
                      </a:r>
                      <a:endParaRPr lang="en-US" sz="1600" dirty="0"/>
                    </a:p>
                  </a:txBody>
                  <a:tcPr/>
                </a:tc>
                <a:tc>
                  <a:txBody>
                    <a:bodyPr/>
                    <a:lstStyle/>
                    <a:p>
                      <a:pPr algn="ctr"/>
                      <a:r>
                        <a:rPr lang="en-US" sz="1600" dirty="0" smtClean="0"/>
                        <a:t>0.9669</a:t>
                      </a:r>
                      <a:endParaRPr lang="en-US" sz="1600" dirty="0"/>
                    </a:p>
                  </a:txBody>
                  <a:tcPr/>
                </a:tc>
              </a:tr>
              <a:tr h="370840">
                <a:tc>
                  <a:txBody>
                    <a:bodyPr/>
                    <a:lstStyle/>
                    <a:p>
                      <a:r>
                        <a:rPr lang="en-US" sz="1600" dirty="0" smtClean="0"/>
                        <a:t>SXTIPYR (CCB)</a:t>
                      </a:r>
                      <a:endParaRPr lang="en-US" sz="1600" dirty="0"/>
                    </a:p>
                  </a:txBody>
                  <a:tcPr/>
                </a:tc>
                <a:tc>
                  <a:txBody>
                    <a:bodyPr/>
                    <a:lstStyle/>
                    <a:p>
                      <a:pPr algn="ctr"/>
                      <a:r>
                        <a:rPr lang="en-US" sz="1600" dirty="0" smtClean="0"/>
                        <a:t>0.8140</a:t>
                      </a:r>
                      <a:endParaRPr lang="en-US" sz="1600" dirty="0"/>
                    </a:p>
                  </a:txBody>
                  <a:tcPr/>
                </a:tc>
                <a:tc>
                  <a:txBody>
                    <a:bodyPr/>
                    <a:lstStyle/>
                    <a:p>
                      <a:pPr algn="ctr"/>
                      <a:r>
                        <a:rPr lang="en-US" sz="1600" dirty="0" smtClean="0"/>
                        <a:t>2.7850</a:t>
                      </a:r>
                      <a:endParaRPr lang="en-US" sz="1600" dirty="0"/>
                    </a:p>
                  </a:txBody>
                  <a:tcPr/>
                </a:tc>
                <a:tc>
                  <a:txBody>
                    <a:bodyPr/>
                    <a:lstStyle/>
                    <a:p>
                      <a:pPr algn="ctr"/>
                      <a:r>
                        <a:rPr lang="en-US" sz="1600" dirty="0" smtClean="0"/>
                        <a:t>1.1880</a:t>
                      </a:r>
                      <a:endParaRPr lang="en-US" sz="1600" dirty="0"/>
                    </a:p>
                  </a:txBody>
                  <a:tcPr/>
                </a:tc>
              </a:tr>
              <a:tr h="370840">
                <a:tc>
                  <a:txBody>
                    <a:bodyPr/>
                    <a:lstStyle/>
                    <a:p>
                      <a:r>
                        <a:rPr lang="en-US" sz="1600" baseline="0" dirty="0" err="1" smtClean="0"/>
                        <a:t>Qty</a:t>
                      </a:r>
                      <a:r>
                        <a:rPr lang="en-US" sz="1600" baseline="0" dirty="0" smtClean="0"/>
                        <a:t> of SXT01,02(R)</a:t>
                      </a:r>
                      <a:endParaRPr lang="en-US" sz="1600" dirty="0"/>
                    </a:p>
                  </a:txBody>
                  <a:tcPr/>
                </a:tc>
                <a:tc>
                  <a:txBody>
                    <a:bodyPr/>
                    <a:lstStyle/>
                    <a:p>
                      <a:pPr algn="ctr"/>
                      <a:r>
                        <a:rPr lang="en-US" sz="1600" dirty="0" smtClean="0"/>
                        <a:t>48</a:t>
                      </a:r>
                      <a:endParaRPr lang="en-US" sz="1600" dirty="0"/>
                    </a:p>
                  </a:txBody>
                  <a:tcPr/>
                </a:tc>
                <a:tc>
                  <a:txBody>
                    <a:bodyPr/>
                    <a:lstStyle/>
                    <a:p>
                      <a:pPr algn="ctr"/>
                      <a:r>
                        <a:rPr lang="en-US" sz="1600" dirty="0" smtClean="0"/>
                        <a:t>32</a:t>
                      </a:r>
                      <a:endParaRPr lang="en-US" sz="1600" dirty="0"/>
                    </a:p>
                  </a:txBody>
                  <a:tcPr/>
                </a:tc>
                <a:tc>
                  <a:txBody>
                    <a:bodyPr/>
                    <a:lstStyle/>
                    <a:p>
                      <a:pPr algn="ctr"/>
                      <a:r>
                        <a:rPr lang="en-US" sz="1600" dirty="0" smtClean="0"/>
                        <a:t>48</a:t>
                      </a:r>
                      <a:endParaRPr lang="en-US" sz="1600" dirty="0"/>
                    </a:p>
                  </a:txBody>
                  <a:tcPr/>
                </a:tc>
              </a:tr>
              <a:tr h="370840">
                <a:tc>
                  <a:txBody>
                    <a:bodyPr/>
                    <a:lstStyle/>
                    <a:p>
                      <a:r>
                        <a:rPr lang="en-US" sz="1600" dirty="0" err="1" smtClean="0"/>
                        <a:t>Qty</a:t>
                      </a:r>
                      <a:r>
                        <a:rPr lang="en-US" sz="1600" dirty="0" smtClean="0"/>
                        <a:t> of SXTIPX,Y(R)</a:t>
                      </a:r>
                      <a:endParaRPr lang="en-US" sz="1600" dirty="0"/>
                    </a:p>
                  </a:txBody>
                  <a:tcPr>
                    <a:lnB w="19050" cap="flat" cmpd="sng" algn="ctr">
                      <a:solidFill>
                        <a:schemeClr val="tx1"/>
                      </a:solidFill>
                      <a:prstDash val="solid"/>
                      <a:round/>
                      <a:headEnd type="none" w="med" len="med"/>
                      <a:tailEnd type="none" w="med" len="med"/>
                    </a:lnB>
                  </a:tcPr>
                </a:tc>
                <a:tc>
                  <a:txBody>
                    <a:bodyPr/>
                    <a:lstStyle/>
                    <a:p>
                      <a:pPr algn="ctr"/>
                      <a:r>
                        <a:rPr lang="en-US" sz="1600" dirty="0" smtClean="0"/>
                        <a:t>8</a:t>
                      </a:r>
                      <a:endParaRPr lang="en-US" sz="1600" dirty="0"/>
                    </a:p>
                  </a:txBody>
                  <a:tcPr>
                    <a:lnB w="19050" cap="flat" cmpd="sng" algn="ctr">
                      <a:solidFill>
                        <a:schemeClr val="tx1"/>
                      </a:solidFill>
                      <a:prstDash val="solid"/>
                      <a:round/>
                      <a:headEnd type="none" w="med" len="med"/>
                      <a:tailEnd type="none" w="med" len="med"/>
                    </a:lnB>
                  </a:tcPr>
                </a:tc>
                <a:tc>
                  <a:txBody>
                    <a:bodyPr/>
                    <a:lstStyle/>
                    <a:p>
                      <a:pPr algn="ctr"/>
                      <a:r>
                        <a:rPr lang="en-US" sz="1600" dirty="0" smtClean="0"/>
                        <a:t>36</a:t>
                      </a:r>
                      <a:endParaRPr lang="en-US" sz="1600" dirty="0"/>
                    </a:p>
                  </a:txBody>
                  <a:tcPr>
                    <a:lnB w="19050" cap="flat" cmpd="sng" algn="ctr">
                      <a:solidFill>
                        <a:schemeClr val="tx1"/>
                      </a:solidFill>
                      <a:prstDash val="solid"/>
                      <a:round/>
                      <a:headEnd type="none" w="med" len="med"/>
                      <a:tailEnd type="none" w="med" len="med"/>
                    </a:lnB>
                  </a:tcPr>
                </a:tc>
                <a:tc>
                  <a:txBody>
                    <a:bodyPr/>
                    <a:lstStyle/>
                    <a:p>
                      <a:pPr algn="ctr"/>
                      <a:r>
                        <a:rPr lang="en-US" sz="1600" dirty="0" smtClean="0"/>
                        <a:t>24</a:t>
                      </a:r>
                      <a:endParaRPr lang="en-US" sz="1600" dirty="0"/>
                    </a:p>
                  </a:txBody>
                  <a:tcPr>
                    <a:lnB w="19050" cap="flat" cmpd="sng" algn="ctr">
                      <a:solidFill>
                        <a:schemeClr val="tx1"/>
                      </a:solidFill>
                      <a:prstDash val="solid"/>
                      <a:round/>
                      <a:headEnd type="none" w="med" len="med"/>
                      <a:tailEnd type="none" w="med" len="med"/>
                    </a:lnB>
                  </a:tcPr>
                </a:tc>
              </a:tr>
              <a:tr h="370840">
                <a:tc>
                  <a:txBody>
                    <a:bodyPr/>
                    <a:lstStyle/>
                    <a:p>
                      <a:r>
                        <a:rPr lang="en-US" sz="1600" dirty="0" smtClean="0"/>
                        <a:t>CCB quad K1</a:t>
                      </a:r>
                      <a:r>
                        <a:rPr lang="en-US" sz="1600" baseline="-25000" dirty="0" smtClean="0"/>
                        <a:t>max</a:t>
                      </a:r>
                      <a:endParaRPr lang="en-US" sz="1600" baseline="-25000" dirty="0"/>
                    </a:p>
                  </a:txBody>
                  <a:tcPr>
                    <a:lnT w="19050" cap="flat" cmpd="sng" algn="ctr">
                      <a:solidFill>
                        <a:schemeClr val="tx1"/>
                      </a:solidFill>
                      <a:prstDash val="solid"/>
                      <a:round/>
                      <a:headEnd type="none" w="med" len="med"/>
                      <a:tailEnd type="none" w="med" len="med"/>
                    </a:lnT>
                  </a:tcPr>
                </a:tc>
                <a:tc>
                  <a:txBody>
                    <a:bodyPr/>
                    <a:lstStyle/>
                    <a:p>
                      <a:pPr algn="ctr"/>
                      <a:r>
                        <a:rPr lang="en-US" sz="1600" dirty="0" smtClean="0"/>
                        <a:t>0.2074</a:t>
                      </a:r>
                      <a:endParaRPr lang="en-US" sz="1600" dirty="0"/>
                    </a:p>
                  </a:txBody>
                  <a:tcPr>
                    <a:lnT w="19050" cap="flat" cmpd="sng" algn="ctr">
                      <a:solidFill>
                        <a:schemeClr val="tx1"/>
                      </a:solidFill>
                      <a:prstDash val="solid"/>
                      <a:round/>
                      <a:headEnd type="none" w="med" len="med"/>
                      <a:tailEnd type="none" w="med" len="med"/>
                    </a:lnT>
                  </a:tcPr>
                </a:tc>
                <a:tc>
                  <a:txBody>
                    <a:bodyPr/>
                    <a:lstStyle/>
                    <a:p>
                      <a:pPr algn="ctr"/>
                      <a:r>
                        <a:rPr lang="en-US" sz="1600" dirty="0" smtClean="0"/>
                        <a:t>0.1587</a:t>
                      </a:r>
                      <a:endParaRPr lang="en-US" sz="1600" dirty="0"/>
                    </a:p>
                  </a:txBody>
                  <a:tcPr>
                    <a:lnT w="19050" cap="flat" cmpd="sng" algn="ctr">
                      <a:solidFill>
                        <a:schemeClr val="tx1"/>
                      </a:solidFill>
                      <a:prstDash val="solid"/>
                      <a:round/>
                      <a:headEnd type="none" w="med" len="med"/>
                      <a:tailEnd type="none" w="med" len="med"/>
                    </a:lnT>
                  </a:tcPr>
                </a:tc>
                <a:tc>
                  <a:txBody>
                    <a:bodyPr/>
                    <a:lstStyle/>
                    <a:p>
                      <a:pPr algn="ctr"/>
                      <a:r>
                        <a:rPr lang="en-US" sz="1600" dirty="0" smtClean="0"/>
                        <a:t>0.1999</a:t>
                      </a:r>
                      <a:endParaRPr lang="en-US" sz="1600" dirty="0"/>
                    </a:p>
                  </a:txBody>
                  <a:tcPr>
                    <a:lnT w="19050" cap="flat" cmpd="sng" algn="ctr">
                      <a:solidFill>
                        <a:schemeClr val="tx1"/>
                      </a:solidFill>
                      <a:prstDash val="solid"/>
                      <a:round/>
                      <a:headEnd type="none" w="med" len="med"/>
                      <a:tailEnd type="none" w="med" len="med"/>
                    </a:lnT>
                  </a:tcPr>
                </a:tc>
              </a:tr>
              <a:tr h="370840">
                <a:tc>
                  <a:txBody>
                    <a:bodyPr/>
                    <a:lstStyle/>
                    <a:p>
                      <a:r>
                        <a:rPr lang="en-US" sz="1600" dirty="0" smtClean="0"/>
                        <a:t>Tune, X/Y</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24.22 / </a:t>
                      </a:r>
                      <a:r>
                        <a:rPr lang="en-US" sz="1600" dirty="0" smtClean="0"/>
                        <a:t>23.16</a:t>
                      </a:r>
                      <a:endParaRPr lang="en-US" sz="1600" dirty="0" smtClean="0"/>
                    </a:p>
                  </a:txBody>
                  <a:tcPr/>
                </a:tc>
                <a:tc>
                  <a:txBody>
                    <a:bodyPr/>
                    <a:lstStyle/>
                    <a:p>
                      <a:pPr algn="ctr"/>
                      <a:r>
                        <a:rPr lang="en-US" sz="1600" dirty="0" smtClean="0"/>
                        <a:t>24.625 / 24.320</a:t>
                      </a:r>
                      <a:endParaRPr lang="en-US" sz="1600" dirty="0"/>
                    </a:p>
                  </a:txBody>
                  <a:tcPr/>
                </a:tc>
                <a:tc>
                  <a:txBody>
                    <a:bodyPr/>
                    <a:lstStyle/>
                    <a:p>
                      <a:pPr algn="ctr"/>
                      <a:r>
                        <a:rPr lang="en-US" sz="1600" dirty="0" smtClean="0"/>
                        <a:t>24.22 / 24.16</a:t>
                      </a:r>
                      <a:endParaRPr lang="en-US" sz="1600" dirty="0"/>
                    </a:p>
                  </a:txBody>
                  <a:tcPr/>
                </a:tc>
              </a:tr>
              <a:tr h="370840">
                <a:tc>
                  <a:txBody>
                    <a:bodyPr/>
                    <a:lstStyle/>
                    <a:p>
                      <a:r>
                        <a:rPr lang="en-US" sz="1600" dirty="0" smtClean="0"/>
                        <a:t>Natural</a:t>
                      </a:r>
                      <a:r>
                        <a:rPr lang="en-US" sz="1600" baseline="0" dirty="0" smtClean="0"/>
                        <a:t> </a:t>
                      </a:r>
                      <a:r>
                        <a:rPr lang="en-US" sz="1600" baseline="0" dirty="0" smtClean="0">
                          <a:latin typeface="Symbol" panose="05050102010706020507" pitchFamily="18" charset="2"/>
                        </a:rPr>
                        <a:t>x</a:t>
                      </a:r>
                      <a:r>
                        <a:rPr lang="en-US" sz="1600" baseline="0" dirty="0" smtClean="0"/>
                        <a:t>, X/Y</a:t>
                      </a:r>
                      <a:endParaRPr lang="en-US" sz="1600" dirty="0"/>
                    </a:p>
                  </a:txBody>
                  <a:tcPr/>
                </a:tc>
                <a:tc>
                  <a:txBody>
                    <a:bodyPr/>
                    <a:lstStyle/>
                    <a:p>
                      <a:pPr algn="ctr"/>
                      <a:r>
                        <a:rPr lang="en-US" sz="1600" dirty="0" smtClean="0"/>
                        <a:t>-111.5 / -131.7</a:t>
                      </a:r>
                      <a:endParaRPr lang="en-US" sz="1600" dirty="0"/>
                    </a:p>
                  </a:txBody>
                  <a:tcPr/>
                </a:tc>
                <a:tc>
                  <a:txBody>
                    <a:bodyPr/>
                    <a:lstStyle/>
                    <a:p>
                      <a:pPr algn="ctr"/>
                      <a:r>
                        <a:rPr lang="en-US" sz="1600" dirty="0" smtClean="0"/>
                        <a:t>-101.5 / -112.2</a:t>
                      </a:r>
                      <a:endParaRPr lang="en-US" sz="1600" dirty="0"/>
                    </a:p>
                  </a:txBody>
                  <a:tcPr/>
                </a:tc>
                <a:tc>
                  <a:txBody>
                    <a:bodyPr/>
                    <a:lstStyle/>
                    <a:p>
                      <a:pPr algn="ctr"/>
                      <a:r>
                        <a:rPr lang="en-US" sz="1600" dirty="0" smtClean="0"/>
                        <a:t>-105.4 / -130.6</a:t>
                      </a:r>
                      <a:endParaRPr lang="en-US" sz="1600" dirty="0"/>
                    </a:p>
                  </a:txBody>
                  <a:tcPr/>
                </a:tc>
              </a:tr>
            </a:tbl>
          </a:graphicData>
        </a:graphic>
      </p:graphicFrame>
    </p:spTree>
    <p:extLst>
      <p:ext uri="{BB962C8B-B14F-4D97-AF65-F5344CB8AC3E}">
        <p14:creationId xmlns:p14="http://schemas.microsoft.com/office/powerpoint/2010/main" val="281595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Slide Number Placeholder 3"/>
          <p:cNvSpPr>
            <a:spLocks noGrp="1"/>
          </p:cNvSpPr>
          <p:nvPr>
            <p:ph type="sldNum" sz="quarter" idx="12"/>
          </p:nvPr>
        </p:nvSpPr>
        <p:spPr/>
        <p:txBody>
          <a:bodyPr/>
          <a:lstStyle/>
          <a:p>
            <a:fld id="{D0C3B8FA-05D6-4874-AF42-6ABF4E27286C}" type="slidenum">
              <a:rPr lang="en-US" smtClean="0"/>
              <a:pPr/>
              <a:t>17</a:t>
            </a:fld>
            <a:endParaRPr lang="en-US"/>
          </a:p>
        </p:txBody>
      </p:sp>
      <p:sp>
        <p:nvSpPr>
          <p:cNvPr id="5" name="TextBox 4"/>
          <p:cNvSpPr txBox="1"/>
          <p:nvPr/>
        </p:nvSpPr>
        <p:spPr>
          <a:xfrm>
            <a:off x="685800" y="1188720"/>
            <a:ext cx="7772400" cy="486287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Three options of CCB optics, based on –I sextupole pairs, were studied – with non-interleaved and distributed interleaved –I pairs (with and without </a:t>
            </a:r>
            <a:r>
              <a:rPr lang="en-US" dirty="0" smtClean="0">
                <a:latin typeface="Symbol" panose="05050102010706020507" pitchFamily="18" charset="2"/>
              </a:rPr>
              <a:t>b</a:t>
            </a:r>
            <a:r>
              <a:rPr lang="en-US" dirty="0" smtClean="0"/>
              <a:t> enhancement).</a:t>
            </a:r>
            <a:endParaRPr lang="en-US" dirty="0" smtClean="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The </a:t>
            </a:r>
            <a:r>
              <a:rPr lang="en-US" dirty="0"/>
              <a:t>best compensation of non-linear </a:t>
            </a:r>
            <a:r>
              <a:rPr lang="en-US" dirty="0" smtClean="0"/>
              <a:t>chromaticity (tune </a:t>
            </a:r>
            <a:r>
              <a:rPr lang="en-US" dirty="0"/>
              <a:t>and </a:t>
            </a:r>
            <a:r>
              <a:rPr lang="en-US" dirty="0" smtClean="0">
                <a:latin typeface="Symbol" panose="05050102010706020507" pitchFamily="18" charset="2"/>
              </a:rPr>
              <a:t>b</a:t>
            </a:r>
            <a:r>
              <a:rPr lang="en-US" dirty="0" smtClean="0"/>
              <a:t>*) (which is comparable </a:t>
            </a:r>
            <a:r>
              <a:rPr lang="en-US" dirty="0"/>
              <a:t>to correction in the original </a:t>
            </a:r>
            <a:r>
              <a:rPr lang="en-US" dirty="0" smtClean="0"/>
              <a:t>CCB) was achieved using schemes </a:t>
            </a:r>
            <a:r>
              <a:rPr lang="en-US" dirty="0" smtClean="0"/>
              <a:t>1 (non-interleaved –I pairs) and 3 (distributed interleaved pairs) where </a:t>
            </a:r>
            <a:r>
              <a:rPr lang="en-US" dirty="0" smtClean="0">
                <a:latin typeface="Symbol" panose="05050102010706020507" pitchFamily="18" charset="2"/>
              </a:rPr>
              <a:t>b</a:t>
            </a:r>
            <a:r>
              <a:rPr lang="en-US" dirty="0" smtClean="0"/>
              <a:t>-functions and </a:t>
            </a:r>
            <a:r>
              <a:rPr lang="en-US" dirty="0" smtClean="0">
                <a:latin typeface="Symbol" panose="05050102010706020507" pitchFamily="18" charset="2"/>
              </a:rPr>
              <a:t>b</a:t>
            </a:r>
            <a:r>
              <a:rPr lang="en-US" dirty="0" smtClean="0"/>
              <a:t>-ratio at the sextupoles were made large.</a:t>
            </a:r>
            <a:endParaRPr lang="en-US" dirty="0" smtClean="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The scheme-1 appears as the best option (out of three) as it provides a better self-compensation of the sextupole non-linear amplitude dependent effects. It also uses fewer sextupoles.</a:t>
            </a:r>
            <a:endParaRPr lang="en-US" dirty="0" smtClean="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Potential improvements to these schemes could include fine tuning of the phase advance between the CCB and the FFB, and optimization of CCB </a:t>
            </a:r>
            <a:r>
              <a:rPr lang="en-US" dirty="0" smtClean="0">
                <a:latin typeface="Symbol" panose="05050102010706020507" pitchFamily="18" charset="2"/>
              </a:rPr>
              <a:t>b</a:t>
            </a:r>
            <a:r>
              <a:rPr lang="en-US" dirty="0" smtClean="0"/>
              <a:t>-functions taking into account the IR optics asymmetry.</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The next step is </a:t>
            </a:r>
            <a:r>
              <a:rPr lang="en-US" smtClean="0"/>
              <a:t>to study dynamic </a:t>
            </a:r>
            <a:r>
              <a:rPr lang="en-US" dirty="0" smtClean="0"/>
              <a:t>aperture for these schemes (see next talk by M-H. Wang).</a:t>
            </a:r>
            <a:endParaRPr lang="en-US" dirty="0" smtClean="0"/>
          </a:p>
        </p:txBody>
      </p:sp>
      <p:sp>
        <p:nvSpPr>
          <p:cNvPr id="6" name="Footer Placeholder 5"/>
          <p:cNvSpPr>
            <a:spLocks noGrp="1"/>
          </p:cNvSpPr>
          <p:nvPr>
            <p:ph type="ftr" sz="quarter" idx="11"/>
          </p:nvPr>
        </p:nvSpPr>
        <p:spPr/>
        <p:txBody>
          <a:bodyPr/>
          <a:lstStyle/>
          <a:p>
            <a:pPr algn="l"/>
            <a:r>
              <a:rPr lang="en-US" b="1" dirty="0" smtClean="0"/>
              <a:t>MEIC Collaboration Meeting</a:t>
            </a:r>
            <a:endParaRPr lang="en-US" dirty="0"/>
          </a:p>
        </p:txBody>
      </p:sp>
    </p:spTree>
    <p:extLst>
      <p:ext uri="{BB962C8B-B14F-4D97-AF65-F5344CB8AC3E}">
        <p14:creationId xmlns:p14="http://schemas.microsoft.com/office/powerpoint/2010/main" val="178614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Date Placeholder 2"/>
          <p:cNvSpPr>
            <a:spLocks noGrp="1"/>
          </p:cNvSpPr>
          <p:nvPr>
            <p:ph type="dt" sz="half" idx="10"/>
          </p:nvPr>
        </p:nvSpPr>
        <p:spPr/>
        <p:txBody>
          <a:bodyPr/>
          <a:lstStyle/>
          <a:p>
            <a:r>
              <a:rPr lang="en-US" dirty="0" smtClean="0"/>
              <a:t>October 05, 2015</a:t>
            </a:r>
            <a:endParaRPr lang="en-US" dirty="0"/>
          </a:p>
        </p:txBody>
      </p:sp>
      <p:sp>
        <p:nvSpPr>
          <p:cNvPr id="4" name="Slide Number Placeholder 3"/>
          <p:cNvSpPr>
            <a:spLocks noGrp="1"/>
          </p:cNvSpPr>
          <p:nvPr>
            <p:ph type="sldNum" sz="quarter" idx="12"/>
          </p:nvPr>
        </p:nvSpPr>
        <p:spPr/>
        <p:txBody>
          <a:bodyPr/>
          <a:lstStyle/>
          <a:p>
            <a:fld id="{D0C3B8FA-05D6-4874-AF42-6ABF4E27286C}" type="slidenum">
              <a:rPr lang="en-US" smtClean="0"/>
              <a:pPr/>
              <a:t>2</a:t>
            </a:fld>
            <a:endParaRPr lang="en-US"/>
          </a:p>
        </p:txBody>
      </p:sp>
      <p:sp>
        <p:nvSpPr>
          <p:cNvPr id="5" name="TextBox 4"/>
          <p:cNvSpPr txBox="1"/>
          <p:nvPr/>
        </p:nvSpPr>
        <p:spPr>
          <a:xfrm>
            <a:off x="457200" y="1097280"/>
            <a:ext cx="8229600" cy="470898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Due to the low-</a:t>
            </a:r>
            <a:r>
              <a:rPr lang="en-US" dirty="0" smtClean="0">
                <a:latin typeface="Symbol" panose="05050102010706020507" pitchFamily="18" charset="2"/>
              </a:rPr>
              <a:t>b</a:t>
            </a:r>
            <a:r>
              <a:rPr lang="en-US" dirty="0" smtClean="0"/>
              <a:t>*, </a:t>
            </a:r>
            <a:r>
              <a:rPr lang="en-US" dirty="0" smtClean="0"/>
              <a:t>the MEIC Interaction Region is characterized by very high </a:t>
            </a:r>
            <a:r>
              <a:rPr lang="en-US" dirty="0" smtClean="0">
                <a:latin typeface="Symbol" panose="05050102010706020507" pitchFamily="18" charset="2"/>
              </a:rPr>
              <a:t>b</a:t>
            </a:r>
            <a:r>
              <a:rPr lang="en-US" dirty="0" smtClean="0"/>
              <a:t>-functions </a:t>
            </a:r>
            <a:r>
              <a:rPr lang="en-US" dirty="0" smtClean="0"/>
              <a:t>in the final focus (FF) quadrupoles.</a:t>
            </a:r>
            <a:r>
              <a:rPr lang="en-US" dirty="0"/>
              <a:t> </a:t>
            </a:r>
            <a:r>
              <a:rPr lang="en-US" dirty="0"/>
              <a:t>T</a:t>
            </a:r>
            <a:r>
              <a:rPr lang="en-US" dirty="0" smtClean="0"/>
              <a:t>he </a:t>
            </a:r>
            <a:r>
              <a:rPr lang="en-US" dirty="0" smtClean="0"/>
              <a:t>latter </a:t>
            </a:r>
            <a:r>
              <a:rPr lang="en-US" dirty="0" smtClean="0"/>
              <a:t>cause large </a:t>
            </a:r>
            <a:r>
              <a:rPr lang="en-US" dirty="0" smtClean="0"/>
              <a:t>chromatic perturbation of energy dependent </a:t>
            </a:r>
            <a:r>
              <a:rPr lang="en-US" dirty="0" err="1" smtClean="0"/>
              <a:t>betatron</a:t>
            </a:r>
            <a:r>
              <a:rPr lang="en-US" dirty="0" smtClean="0"/>
              <a:t> tune and beta </a:t>
            </a:r>
            <a:r>
              <a:rPr lang="en-US" dirty="0" smtClean="0"/>
              <a:t>functions. This creates a large non-linear tune chromaticity and chromatic beam size and may significantly reduce the  energy </a:t>
            </a:r>
            <a:r>
              <a:rPr lang="en-US" dirty="0" smtClean="0"/>
              <a:t>dependent dynamic </a:t>
            </a:r>
            <a:r>
              <a:rPr lang="en-US" dirty="0" smtClean="0"/>
              <a:t>aperture.</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The s</a:t>
            </a:r>
            <a:r>
              <a:rPr lang="en-US" dirty="0" smtClean="0"/>
              <a:t>olution</a:t>
            </a:r>
            <a:r>
              <a:rPr lang="en-US" dirty="0"/>
              <a:t> </a:t>
            </a:r>
            <a:r>
              <a:rPr lang="en-US" dirty="0" smtClean="0"/>
              <a:t>is to</a:t>
            </a:r>
            <a:r>
              <a:rPr lang="en-US" dirty="0" smtClean="0"/>
              <a:t> provide a local </a:t>
            </a:r>
            <a:r>
              <a:rPr lang="en-US" dirty="0" smtClean="0"/>
              <a:t>compensation of the FF chromaticity using </a:t>
            </a:r>
            <a:r>
              <a:rPr lang="en-US" dirty="0" smtClean="0"/>
              <a:t>special sextupoles </a:t>
            </a:r>
            <a:r>
              <a:rPr lang="en-US" dirty="0" smtClean="0"/>
              <a:t>placed in the </a:t>
            </a:r>
            <a:r>
              <a:rPr lang="en-US" dirty="0" smtClean="0"/>
              <a:t>nearby </a:t>
            </a:r>
            <a:r>
              <a:rPr lang="en-US" dirty="0" smtClean="0"/>
              <a:t>dispersive </a:t>
            </a:r>
            <a:r>
              <a:rPr lang="en-US" dirty="0" smtClean="0"/>
              <a:t>region (Chromaticity Compensation Block). The CCB must also compensate the non-linear geometric (amplitude dependent) aberrations created by the sextupoles.</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One version of the CCB system has been already developed for the MEIC (V. Morozov, </a:t>
            </a:r>
            <a:r>
              <a:rPr lang="en-US" dirty="0" err="1" smtClean="0"/>
              <a:t>Ya</a:t>
            </a:r>
            <a:r>
              <a:rPr lang="en-US" dirty="0" smtClean="0"/>
              <a:t>. Derbenev, et. al).</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In this report we present three alternative CCB options based on a more traditional scheme using –I sextupole pairs. Corrections using local non-interleaved and distributed interleaved –I pairs will be compared.</a:t>
            </a:r>
            <a:endParaRPr lang="en-US" dirty="0"/>
          </a:p>
        </p:txBody>
      </p:sp>
      <p:sp>
        <p:nvSpPr>
          <p:cNvPr id="6" name="Footer Placeholder 5"/>
          <p:cNvSpPr>
            <a:spLocks noGrp="1"/>
          </p:cNvSpPr>
          <p:nvPr>
            <p:ph type="ftr" sz="quarter" idx="11"/>
          </p:nvPr>
        </p:nvSpPr>
        <p:spPr/>
        <p:txBody>
          <a:bodyPr/>
          <a:lstStyle/>
          <a:p>
            <a:pPr algn="l"/>
            <a:r>
              <a:rPr lang="en-US" b="1" dirty="0" smtClean="0"/>
              <a:t>MEIC Collaboration Meeting</a:t>
            </a:r>
            <a:endParaRPr lang="en-US" dirty="0"/>
          </a:p>
        </p:txBody>
      </p:sp>
    </p:spTree>
    <p:extLst>
      <p:ext uri="{BB962C8B-B14F-4D97-AF65-F5344CB8AC3E}">
        <p14:creationId xmlns:p14="http://schemas.microsoft.com/office/powerpoint/2010/main" val="396571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attice without CCB</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3</a:t>
            </a:fld>
            <a:endParaRPr lang="en-US" dirty="0"/>
          </a:p>
        </p:txBody>
      </p:sp>
      <p:grpSp>
        <p:nvGrpSpPr>
          <p:cNvPr id="17" name="Group 16"/>
          <p:cNvGrpSpPr/>
          <p:nvPr/>
        </p:nvGrpSpPr>
        <p:grpSpPr>
          <a:xfrm>
            <a:off x="457200" y="3108960"/>
            <a:ext cx="8229600" cy="3699680"/>
            <a:chOff x="457200" y="3108960"/>
            <a:chExt cx="8229600" cy="3699680"/>
          </a:xfrm>
        </p:grpSpPr>
        <p:pic>
          <p:nvPicPr>
            <p:cNvPr id="9" name="Picture 8"/>
            <p:cNvPicPr>
              <a:picLocks/>
            </p:cNvPicPr>
            <p:nvPr/>
          </p:nvPicPr>
          <p:blipFill>
            <a:blip r:embed="rId2">
              <a:extLst>
                <a:ext uri="{28A0092B-C50C-407E-A947-70E740481C1C}">
                  <a14:useLocalDpi xmlns:a14="http://schemas.microsoft.com/office/drawing/2010/main" val="0"/>
                </a:ext>
              </a:extLst>
            </a:blip>
            <a:stretch>
              <a:fillRect/>
            </a:stretch>
          </p:blipFill>
          <p:spPr>
            <a:xfrm>
              <a:off x="457200" y="3108960"/>
              <a:ext cx="8229600" cy="3657600"/>
            </a:xfrm>
            <a:prstGeom prst="rect">
              <a:avLst/>
            </a:prstGeom>
          </p:spPr>
        </p:pic>
        <p:sp>
          <p:nvSpPr>
            <p:cNvPr id="10" name="TextBox 9"/>
            <p:cNvSpPr txBox="1"/>
            <p:nvPr/>
          </p:nvSpPr>
          <p:spPr>
            <a:xfrm>
              <a:off x="1653220" y="5502870"/>
              <a:ext cx="1463862" cy="338554"/>
            </a:xfrm>
            <a:prstGeom prst="rect">
              <a:avLst/>
            </a:prstGeom>
            <a:noFill/>
          </p:spPr>
          <p:txBody>
            <a:bodyPr wrap="none" rtlCol="0">
              <a:spAutoFit/>
            </a:bodyPr>
            <a:lstStyle/>
            <a:p>
              <a:r>
                <a:rPr lang="en-US" sz="1600" dirty="0" smtClean="0">
                  <a:solidFill>
                    <a:srgbClr val="0070C0"/>
                  </a:solidFill>
                </a:rPr>
                <a:t>Arc (90° cells)</a:t>
              </a:r>
              <a:endParaRPr lang="en-US" dirty="0">
                <a:solidFill>
                  <a:srgbClr val="0070C0"/>
                </a:solidFill>
              </a:endParaRPr>
            </a:p>
          </p:txBody>
        </p:sp>
        <p:sp>
          <p:nvSpPr>
            <p:cNvPr id="11" name="TextBox 10"/>
            <p:cNvSpPr txBox="1"/>
            <p:nvPr/>
          </p:nvSpPr>
          <p:spPr>
            <a:xfrm>
              <a:off x="4610405" y="5502870"/>
              <a:ext cx="997389" cy="338554"/>
            </a:xfrm>
            <a:prstGeom prst="rect">
              <a:avLst/>
            </a:prstGeom>
            <a:noFill/>
          </p:spPr>
          <p:txBody>
            <a:bodyPr wrap="none" rtlCol="0">
              <a:spAutoFit/>
            </a:bodyPr>
            <a:lstStyle/>
            <a:p>
              <a:r>
                <a:rPr lang="en-US" sz="1600" dirty="0" smtClean="0">
                  <a:solidFill>
                    <a:srgbClr val="0070C0"/>
                  </a:solidFill>
                </a:rPr>
                <a:t>Arc (90°)</a:t>
              </a:r>
              <a:endParaRPr lang="en-US" dirty="0">
                <a:solidFill>
                  <a:srgbClr val="0070C0"/>
                </a:solidFill>
              </a:endParaRPr>
            </a:p>
          </p:txBody>
        </p:sp>
        <p:sp>
          <p:nvSpPr>
            <p:cNvPr id="12" name="TextBox 11"/>
            <p:cNvSpPr txBox="1"/>
            <p:nvPr/>
          </p:nvSpPr>
          <p:spPr>
            <a:xfrm>
              <a:off x="5916175" y="5502870"/>
              <a:ext cx="1396536" cy="338554"/>
            </a:xfrm>
            <a:prstGeom prst="rect">
              <a:avLst/>
            </a:prstGeom>
            <a:noFill/>
          </p:spPr>
          <p:txBody>
            <a:bodyPr wrap="none" rtlCol="0">
              <a:spAutoFit/>
            </a:bodyPr>
            <a:lstStyle/>
            <a:p>
              <a:r>
                <a:rPr lang="en-US" sz="1600" dirty="0" smtClean="0">
                  <a:solidFill>
                    <a:srgbClr val="0070C0"/>
                  </a:solidFill>
                </a:rPr>
                <a:t>Straight (90°)</a:t>
              </a:r>
              <a:endParaRPr lang="en-US" sz="1600" dirty="0">
                <a:solidFill>
                  <a:srgbClr val="0070C0"/>
                </a:solidFill>
              </a:endParaRPr>
            </a:p>
          </p:txBody>
        </p:sp>
        <p:sp>
          <p:nvSpPr>
            <p:cNvPr id="13" name="TextBox 12"/>
            <p:cNvSpPr txBox="1"/>
            <p:nvPr/>
          </p:nvSpPr>
          <p:spPr>
            <a:xfrm>
              <a:off x="3419850" y="4613836"/>
              <a:ext cx="389850" cy="338554"/>
            </a:xfrm>
            <a:prstGeom prst="rect">
              <a:avLst/>
            </a:prstGeom>
            <a:noFill/>
          </p:spPr>
          <p:txBody>
            <a:bodyPr wrap="none" rtlCol="0">
              <a:spAutoFit/>
            </a:bodyPr>
            <a:lstStyle/>
            <a:p>
              <a:r>
                <a:rPr lang="en-US" sz="1600" dirty="0" smtClean="0">
                  <a:solidFill>
                    <a:srgbClr val="0070C0"/>
                  </a:solidFill>
                </a:rPr>
                <a:t>IR</a:t>
              </a:r>
              <a:endParaRPr lang="en-US" sz="1600" dirty="0">
                <a:solidFill>
                  <a:srgbClr val="0070C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15" y="4650600"/>
              <a:ext cx="1371600" cy="806633"/>
            </a:xfrm>
            <a:prstGeom prst="rect">
              <a:avLst/>
            </a:prstGeom>
          </p:spPr>
        </p:pic>
        <p:sp>
          <p:nvSpPr>
            <p:cNvPr id="16" name="TextBox 15"/>
            <p:cNvSpPr txBox="1"/>
            <p:nvPr/>
          </p:nvSpPr>
          <p:spPr>
            <a:xfrm>
              <a:off x="3222025" y="6470086"/>
              <a:ext cx="378630" cy="338554"/>
            </a:xfrm>
            <a:prstGeom prst="rect">
              <a:avLst/>
            </a:prstGeom>
            <a:noFill/>
          </p:spPr>
          <p:txBody>
            <a:bodyPr wrap="none" rtlCol="0">
              <a:spAutoFit/>
            </a:bodyPr>
            <a:lstStyle/>
            <a:p>
              <a:r>
                <a:rPr lang="en-US" sz="1600" dirty="0" smtClean="0">
                  <a:solidFill>
                    <a:srgbClr val="0070C0"/>
                  </a:solidFill>
                </a:rPr>
                <a:t>IP</a:t>
              </a:r>
              <a:endParaRPr lang="en-US" sz="1600" dirty="0">
                <a:solidFill>
                  <a:srgbClr val="0070C0"/>
                </a:solidFill>
              </a:endParaRPr>
            </a:p>
          </p:txBody>
        </p:sp>
      </p:grpSp>
      <p:grpSp>
        <p:nvGrpSpPr>
          <p:cNvPr id="15" name="Group 14"/>
          <p:cNvGrpSpPr/>
          <p:nvPr/>
        </p:nvGrpSpPr>
        <p:grpSpPr>
          <a:xfrm>
            <a:off x="2560320" y="1086295"/>
            <a:ext cx="4023360" cy="2229612"/>
            <a:chOff x="2560320" y="1086295"/>
            <a:chExt cx="4023360" cy="222961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320" y="1086295"/>
              <a:ext cx="4023360" cy="2229612"/>
            </a:xfrm>
            <a:prstGeom prst="rect">
              <a:avLst/>
            </a:prstGeom>
            <a:ln w="12700">
              <a:noFill/>
            </a:ln>
          </p:spPr>
        </p:pic>
        <p:sp>
          <p:nvSpPr>
            <p:cNvPr id="7" name="Freeform 6"/>
            <p:cNvSpPr/>
            <p:nvPr/>
          </p:nvSpPr>
          <p:spPr>
            <a:xfrm>
              <a:off x="3186820" y="1533005"/>
              <a:ext cx="660903" cy="187153"/>
            </a:xfrm>
            <a:custGeom>
              <a:avLst/>
              <a:gdLst>
                <a:gd name="connsiteX0" fmla="*/ 660903 w 660903"/>
                <a:gd name="connsiteY0" fmla="*/ 187153 h 187153"/>
                <a:gd name="connsiteX1" fmla="*/ 334978 w 660903"/>
                <a:gd name="connsiteY1" fmla="*/ 6084 h 187153"/>
                <a:gd name="connsiteX2" fmla="*/ 0 w 660903"/>
                <a:gd name="connsiteY2" fmla="*/ 60405 h 187153"/>
              </a:gdLst>
              <a:ahLst/>
              <a:cxnLst>
                <a:cxn ang="0">
                  <a:pos x="connsiteX0" y="connsiteY0"/>
                </a:cxn>
                <a:cxn ang="0">
                  <a:pos x="connsiteX1" y="connsiteY1"/>
                </a:cxn>
                <a:cxn ang="0">
                  <a:pos x="connsiteX2" y="connsiteY2"/>
                </a:cxn>
              </a:cxnLst>
              <a:rect l="l" t="t" r="r" b="b"/>
              <a:pathLst>
                <a:path w="660903" h="187153">
                  <a:moveTo>
                    <a:pt x="660903" y="187153"/>
                  </a:moveTo>
                  <a:cubicBezTo>
                    <a:pt x="553015" y="107181"/>
                    <a:pt x="445128" y="27209"/>
                    <a:pt x="334978" y="6084"/>
                  </a:cubicBezTo>
                  <a:cubicBezTo>
                    <a:pt x="224828" y="-15041"/>
                    <a:pt x="112414" y="22682"/>
                    <a:pt x="0" y="60405"/>
                  </a:cubicBezTo>
                </a:path>
              </a:pathLst>
            </a:custGeom>
            <a:noFill/>
            <a:ln w="19050">
              <a:solidFill>
                <a:srgbClr val="C00000"/>
              </a:solidFill>
              <a:headEnd type="oval"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6721573" y="1854395"/>
            <a:ext cx="2286000" cy="584775"/>
          </a:xfrm>
          <a:prstGeom prst="rect">
            <a:avLst/>
          </a:prstGeom>
          <a:noFill/>
        </p:spPr>
        <p:txBody>
          <a:bodyPr wrap="square" rtlCol="0">
            <a:spAutoFit/>
          </a:bodyPr>
          <a:lstStyle/>
          <a:p>
            <a:r>
              <a:rPr lang="en-US" sz="1600" dirty="0" smtClean="0"/>
              <a:t>2.15 km 8-figure ring with one IP (baseline)</a:t>
            </a:r>
          </a:p>
        </p:txBody>
      </p:sp>
    </p:spTree>
    <p:extLst>
      <p:ext uri="{BB962C8B-B14F-4D97-AF65-F5344CB8AC3E}">
        <p14:creationId xmlns:p14="http://schemas.microsoft.com/office/powerpoint/2010/main" val="1820251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Focus and IR</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4</a:t>
            </a:fld>
            <a:endParaRPr lang="en-US" dirty="0"/>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228600" y="1143000"/>
            <a:ext cx="8686800" cy="457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605" y="2968140"/>
            <a:ext cx="2743200" cy="1863917"/>
          </a:xfrm>
          <a:prstGeom prst="rect">
            <a:avLst/>
          </a:prstGeom>
          <a:ln w="12700">
            <a:solidFill>
              <a:schemeClr val="tx1"/>
            </a:solidFill>
          </a:ln>
        </p:spPr>
      </p:pic>
      <p:sp>
        <p:nvSpPr>
          <p:cNvPr id="8" name="TextBox 7"/>
          <p:cNvSpPr txBox="1"/>
          <p:nvPr/>
        </p:nvSpPr>
        <p:spPr>
          <a:xfrm>
            <a:off x="2920585" y="5464465"/>
            <a:ext cx="426720" cy="400110"/>
          </a:xfrm>
          <a:prstGeom prst="rect">
            <a:avLst/>
          </a:prstGeom>
          <a:noFill/>
        </p:spPr>
        <p:txBody>
          <a:bodyPr wrap="none" rtlCol="0">
            <a:spAutoFit/>
          </a:bodyPr>
          <a:lstStyle/>
          <a:p>
            <a:r>
              <a:rPr lang="en-US" sz="2000" dirty="0" smtClean="0">
                <a:solidFill>
                  <a:srgbClr val="0070C0"/>
                </a:solidFill>
              </a:rPr>
              <a:t>IP</a:t>
            </a:r>
            <a:endParaRPr lang="en-US" sz="1600" dirty="0">
              <a:solidFill>
                <a:srgbClr val="0070C0"/>
              </a:solidFill>
            </a:endParaRPr>
          </a:p>
        </p:txBody>
      </p:sp>
      <p:sp>
        <p:nvSpPr>
          <p:cNvPr id="9" name="TextBox 8"/>
          <p:cNvSpPr txBox="1"/>
          <p:nvPr/>
        </p:nvSpPr>
        <p:spPr>
          <a:xfrm>
            <a:off x="685800" y="5810110"/>
            <a:ext cx="7772400" cy="95410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Asymmetric optics with </a:t>
            </a:r>
            <a:r>
              <a:rPr lang="en-US" dirty="0"/>
              <a:t>L* = 3.6 m / 7.0 </a:t>
            </a:r>
            <a:r>
              <a:rPr lang="en-US" dirty="0" smtClean="0"/>
              <a:t>m.</a:t>
            </a:r>
            <a:endParaRPr lang="en-US" dirty="0" smtClean="0"/>
          </a:p>
          <a:p>
            <a:pPr marL="285750" indent="-285750">
              <a:buFont typeface="Arial" panose="020B0604020202020204" pitchFamily="34" charset="0"/>
              <a:buChar char="•"/>
            </a:pPr>
            <a:r>
              <a:rPr lang="en-US" dirty="0" err="1" smtClean="0">
                <a:latin typeface="Symbol" panose="05050102010706020507" pitchFamily="18" charset="2"/>
              </a:rPr>
              <a:t>b</a:t>
            </a:r>
            <a:r>
              <a:rPr lang="en-US" baseline="-25000" dirty="0" err="1" smtClean="0"/>
              <a:t>x</a:t>
            </a:r>
            <a:r>
              <a:rPr lang="en-US" dirty="0" smtClean="0"/>
              <a:t>* = 10 cm, </a:t>
            </a:r>
            <a:r>
              <a:rPr lang="en-US" dirty="0" smtClean="0">
                <a:latin typeface="Symbol" panose="05050102010706020507" pitchFamily="18" charset="2"/>
              </a:rPr>
              <a:t>b</a:t>
            </a:r>
            <a:r>
              <a:rPr lang="en-US" baseline="-25000" dirty="0" smtClean="0"/>
              <a:t>y</a:t>
            </a:r>
            <a:r>
              <a:rPr lang="en-US" dirty="0" smtClean="0"/>
              <a:t>* </a:t>
            </a:r>
            <a:r>
              <a:rPr lang="en-US" dirty="0"/>
              <a:t>= 2</a:t>
            </a:r>
            <a:r>
              <a:rPr lang="en-US" dirty="0" smtClean="0"/>
              <a:t> cm, </a:t>
            </a:r>
            <a:r>
              <a:rPr lang="en-US" dirty="0" err="1" smtClean="0">
                <a:latin typeface="Symbol" panose="05050102010706020507" pitchFamily="18" charset="2"/>
              </a:rPr>
              <a:t>b</a:t>
            </a:r>
            <a:r>
              <a:rPr lang="en-US" baseline="-25000" dirty="0" err="1" smtClean="0"/>
              <a:t>max</a:t>
            </a:r>
            <a:r>
              <a:rPr lang="en-US" dirty="0" smtClean="0"/>
              <a:t> = 2340 m (60 times higher than in arcs</a:t>
            </a:r>
            <a:r>
              <a:rPr lang="en-US" dirty="0" smtClean="0"/>
              <a:t>).</a:t>
            </a:r>
            <a:endParaRPr lang="en-US" dirty="0" smtClean="0"/>
          </a:p>
          <a:p>
            <a:pPr marL="285750" indent="-285750">
              <a:buFont typeface="Arial" panose="020B0604020202020204" pitchFamily="34" charset="0"/>
              <a:buChar char="•"/>
            </a:pPr>
            <a:r>
              <a:rPr lang="en-US" dirty="0" smtClean="0"/>
              <a:t>No dispersion for CCB sextupoles </a:t>
            </a:r>
            <a:r>
              <a:rPr lang="en-US" sz="2000" dirty="0" smtClean="0"/>
              <a:t>→</a:t>
            </a:r>
            <a:r>
              <a:rPr lang="en-US" dirty="0" smtClean="0"/>
              <a:t> must be placed outside of the </a:t>
            </a:r>
            <a:r>
              <a:rPr lang="en-US" dirty="0" smtClean="0"/>
              <a:t>IR.  </a:t>
            </a:r>
            <a:endParaRPr lang="en-US" dirty="0"/>
          </a:p>
        </p:txBody>
      </p:sp>
    </p:spTree>
    <p:extLst>
      <p:ext uri="{BB962C8B-B14F-4D97-AF65-F5344CB8AC3E}">
        <p14:creationId xmlns:p14="http://schemas.microsoft.com/office/powerpoint/2010/main" val="217451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 and linear chromaticity</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5</a:t>
            </a:fld>
            <a:endParaRPr lang="en-US" dirty="0"/>
          </a:p>
        </p:txBody>
      </p:sp>
      <p:grpSp>
        <p:nvGrpSpPr>
          <p:cNvPr id="18" name="Group 17"/>
          <p:cNvGrpSpPr/>
          <p:nvPr/>
        </p:nvGrpSpPr>
        <p:grpSpPr>
          <a:xfrm>
            <a:off x="3502175" y="1127828"/>
            <a:ext cx="5486400" cy="5680812"/>
            <a:chOff x="3429000" y="1143000"/>
            <a:chExt cx="5486400" cy="5680812"/>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143000"/>
              <a:ext cx="5486400" cy="27971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023360"/>
              <a:ext cx="5486400" cy="2800452"/>
            </a:xfrm>
            <a:prstGeom prst="rect">
              <a:avLst/>
            </a:prstGeom>
          </p:spPr>
        </p:pic>
        <p:cxnSp>
          <p:nvCxnSpPr>
            <p:cNvPr id="9" name="Straight Connector 8"/>
            <p:cNvCxnSpPr/>
            <p:nvPr/>
          </p:nvCxnSpPr>
          <p:spPr>
            <a:xfrm>
              <a:off x="5677135" y="4312314"/>
              <a:ext cx="0" cy="226589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85745" y="1431940"/>
              <a:ext cx="0" cy="226589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03425" y="4312315"/>
              <a:ext cx="0" cy="226589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92985" y="1431940"/>
              <a:ext cx="0" cy="226589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37806" y="3160165"/>
              <a:ext cx="1221809" cy="338554"/>
            </a:xfrm>
            <a:prstGeom prst="rect">
              <a:avLst/>
            </a:prstGeom>
            <a:noFill/>
          </p:spPr>
          <p:txBody>
            <a:bodyPr wrap="none" rtlCol="0">
              <a:spAutoFit/>
            </a:bodyPr>
            <a:lstStyle/>
            <a:p>
              <a:r>
                <a:rPr lang="en-US" sz="1600" dirty="0" smtClean="0"/>
                <a:t>6 FF quads</a:t>
              </a:r>
              <a:endParaRPr lang="en-US" sz="1600" dirty="0"/>
            </a:p>
          </p:txBody>
        </p:sp>
        <p:cxnSp>
          <p:nvCxnSpPr>
            <p:cNvPr id="15" name="Straight Arrow Connector 14"/>
            <p:cNvCxnSpPr/>
            <p:nvPr/>
          </p:nvCxnSpPr>
          <p:spPr>
            <a:xfrm flipH="1" flipV="1">
              <a:off x="5916175" y="3006545"/>
              <a:ext cx="576075" cy="23043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16175" y="3475971"/>
              <a:ext cx="576075" cy="1297204"/>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228600" y="1316725"/>
            <a:ext cx="3200400" cy="4247317"/>
          </a:xfrm>
          <a:prstGeom prst="rect">
            <a:avLst/>
          </a:prstGeom>
          <a:noFill/>
        </p:spPr>
        <p:txBody>
          <a:bodyPr wrap="square" rtlCol="0">
            <a:spAutoFit/>
          </a:bodyPr>
          <a:lstStyle/>
          <a:p>
            <a:r>
              <a:rPr lang="en-US" dirty="0" smtClean="0"/>
              <a:t>Due to the very high </a:t>
            </a:r>
            <a:r>
              <a:rPr lang="en-US" dirty="0" smtClean="0">
                <a:latin typeface="Symbol" panose="05050102010706020507" pitchFamily="18" charset="2"/>
              </a:rPr>
              <a:t>b</a:t>
            </a:r>
            <a:r>
              <a:rPr lang="en-US" dirty="0" smtClean="0"/>
              <a:t>, the FF quads generate very large linear chromaticity </a:t>
            </a:r>
            <a:r>
              <a:rPr lang="en-US" dirty="0" err="1" smtClean="0">
                <a:latin typeface="Symbol" panose="05050102010706020507" pitchFamily="18" charset="2"/>
              </a:rPr>
              <a:t>b</a:t>
            </a:r>
            <a:r>
              <a:rPr lang="en-US" dirty="0" err="1" smtClean="0"/>
              <a:t>KL</a:t>
            </a:r>
            <a:r>
              <a:rPr lang="en-US" dirty="0" smtClean="0"/>
              <a:t>/(4</a:t>
            </a:r>
            <a:r>
              <a:rPr lang="en-US" dirty="0" smtClean="0">
                <a:latin typeface="Symbol" panose="05050102010706020507" pitchFamily="18" charset="2"/>
              </a:rPr>
              <a:t>p</a:t>
            </a:r>
            <a:r>
              <a:rPr lang="en-US" dirty="0" smtClean="0"/>
              <a:t>) (up to 65 units from one FF quad versus ~0.5 units from an arc quad).</a:t>
            </a:r>
          </a:p>
          <a:p>
            <a:endParaRPr lang="en-US" dirty="0"/>
          </a:p>
          <a:p>
            <a:r>
              <a:rPr lang="en-US" dirty="0" smtClean="0"/>
              <a:t>Due to the optics asymmetry, the downstream FFB creates ~2.5 times more chromaticity than the upstream FFB.</a:t>
            </a:r>
          </a:p>
          <a:p>
            <a:endParaRPr lang="en-US" dirty="0"/>
          </a:p>
          <a:p>
            <a:r>
              <a:rPr lang="en-US" dirty="0" smtClean="0"/>
              <a:t>In total, the FF quads create 40-50% of the ring linear chromaticity.</a:t>
            </a:r>
            <a:endParaRPr lang="en-US" dirty="0"/>
          </a:p>
        </p:txBody>
      </p:sp>
    </p:spTree>
    <p:extLst>
      <p:ext uri="{BB962C8B-B14F-4D97-AF65-F5344CB8AC3E}">
        <p14:creationId xmlns:p14="http://schemas.microsoft.com/office/powerpoint/2010/main" val="2315759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 and non-linear chromaticity</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6</a:t>
            </a:fld>
            <a:endParaRPr lang="en-US" dirty="0"/>
          </a:p>
        </p:txBody>
      </p:sp>
      <p:grpSp>
        <p:nvGrpSpPr>
          <p:cNvPr id="14" name="Group 13"/>
          <p:cNvGrpSpPr/>
          <p:nvPr/>
        </p:nvGrpSpPr>
        <p:grpSpPr>
          <a:xfrm>
            <a:off x="3357700" y="1051560"/>
            <a:ext cx="5669280" cy="5732180"/>
            <a:chOff x="3291840" y="1051560"/>
            <a:chExt cx="5669280" cy="573218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840" y="1051560"/>
              <a:ext cx="5669280" cy="284321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840" y="3931920"/>
              <a:ext cx="5669280" cy="2851820"/>
            </a:xfrm>
            <a:prstGeom prst="rect">
              <a:avLst/>
            </a:prstGeom>
          </p:spPr>
        </p:pic>
        <p:sp>
          <p:nvSpPr>
            <p:cNvPr id="9" name="TextBox 8"/>
            <p:cNvSpPr txBox="1"/>
            <p:nvPr/>
          </p:nvSpPr>
          <p:spPr>
            <a:xfrm>
              <a:off x="7985482" y="1777585"/>
              <a:ext cx="704039" cy="369332"/>
            </a:xfrm>
            <a:prstGeom prst="rect">
              <a:avLst/>
            </a:prstGeom>
            <a:noFill/>
          </p:spPr>
          <p:txBody>
            <a:bodyPr wrap="none" rtlCol="0">
              <a:spAutoFit/>
            </a:bodyPr>
            <a:lstStyle/>
            <a:p>
              <a:r>
                <a:rPr lang="en-US" dirty="0" smtClean="0">
                  <a:latin typeface="Symbol" panose="05050102010706020507" pitchFamily="18" charset="2"/>
                </a:rPr>
                <a:t>d</a:t>
              </a:r>
              <a:r>
                <a:rPr lang="en-US" dirty="0" smtClean="0"/>
                <a:t> = 0</a:t>
              </a:r>
              <a:endParaRPr lang="en-US" dirty="0"/>
            </a:p>
          </p:txBody>
        </p:sp>
        <p:sp>
          <p:nvSpPr>
            <p:cNvPr id="10" name="TextBox 9"/>
            <p:cNvSpPr txBox="1"/>
            <p:nvPr/>
          </p:nvSpPr>
          <p:spPr>
            <a:xfrm>
              <a:off x="7474124" y="4619555"/>
              <a:ext cx="1215397" cy="369332"/>
            </a:xfrm>
            <a:prstGeom prst="rect">
              <a:avLst/>
            </a:prstGeom>
            <a:noFill/>
          </p:spPr>
          <p:txBody>
            <a:bodyPr wrap="none" rtlCol="0">
              <a:spAutoFit/>
            </a:bodyPr>
            <a:lstStyle/>
            <a:p>
              <a:r>
                <a:rPr lang="en-US" dirty="0" smtClean="0">
                  <a:latin typeface="Symbol" panose="05050102010706020507" pitchFamily="18" charset="2"/>
                </a:rPr>
                <a:t>d</a:t>
              </a:r>
              <a:r>
                <a:rPr lang="en-US" dirty="0" smtClean="0"/>
                <a:t> = 0.15%</a:t>
              </a:r>
              <a:endParaRPr lang="en-US" dirty="0"/>
            </a:p>
          </p:txBody>
        </p:sp>
        <p:sp>
          <p:nvSpPr>
            <p:cNvPr id="11" name="TextBox 10"/>
            <p:cNvSpPr txBox="1"/>
            <p:nvPr/>
          </p:nvSpPr>
          <p:spPr>
            <a:xfrm>
              <a:off x="3995925" y="5426060"/>
              <a:ext cx="1313180" cy="307777"/>
            </a:xfrm>
            <a:prstGeom prst="rect">
              <a:avLst/>
            </a:prstGeom>
            <a:noFill/>
          </p:spPr>
          <p:txBody>
            <a:bodyPr wrap="none" rtlCol="0">
              <a:spAutoFit/>
            </a:bodyPr>
            <a:lstStyle/>
            <a:p>
              <a:r>
                <a:rPr lang="en-US" sz="1400" dirty="0">
                  <a:latin typeface="Symbol" panose="05050102010706020507" pitchFamily="18" charset="2"/>
                </a:rPr>
                <a:t>b</a:t>
              </a:r>
              <a:r>
                <a:rPr lang="en-US" sz="1400" dirty="0" smtClean="0">
                  <a:latin typeface="Symbol" panose="05050102010706020507" pitchFamily="18" charset="2"/>
                </a:rPr>
                <a:t>(d)</a:t>
              </a:r>
              <a:r>
                <a:rPr lang="en-US" sz="1400" dirty="0" smtClean="0"/>
                <a:t> before FF</a:t>
              </a:r>
              <a:endParaRPr lang="en-US" sz="1400" dirty="0"/>
            </a:p>
          </p:txBody>
        </p:sp>
        <p:sp>
          <p:nvSpPr>
            <p:cNvPr id="12" name="TextBox 11"/>
            <p:cNvSpPr txBox="1"/>
            <p:nvPr/>
          </p:nvSpPr>
          <p:spPr>
            <a:xfrm>
              <a:off x="6149336" y="5426060"/>
              <a:ext cx="1176925" cy="307777"/>
            </a:xfrm>
            <a:prstGeom prst="rect">
              <a:avLst/>
            </a:prstGeom>
            <a:noFill/>
          </p:spPr>
          <p:txBody>
            <a:bodyPr wrap="none" rtlCol="0">
              <a:spAutoFit/>
            </a:bodyPr>
            <a:lstStyle/>
            <a:p>
              <a:r>
                <a:rPr lang="en-US" sz="1400" dirty="0">
                  <a:latin typeface="Symbol" panose="05050102010706020507" pitchFamily="18" charset="2"/>
                </a:rPr>
                <a:t>b</a:t>
              </a:r>
              <a:r>
                <a:rPr lang="en-US" sz="1400" dirty="0" smtClean="0">
                  <a:latin typeface="Symbol" panose="05050102010706020507" pitchFamily="18" charset="2"/>
                </a:rPr>
                <a:t>(d)</a:t>
              </a:r>
              <a:r>
                <a:rPr lang="en-US" sz="1400" dirty="0" smtClean="0"/>
                <a:t> after FF</a:t>
              </a:r>
              <a:endParaRPr lang="en-US" sz="1400" dirty="0"/>
            </a:p>
          </p:txBody>
        </p:sp>
      </p:grpSp>
      <p:sp>
        <p:nvSpPr>
          <p:cNvPr id="13" name="TextBox 12"/>
          <p:cNvSpPr txBox="1"/>
          <p:nvPr/>
        </p:nvSpPr>
        <p:spPr>
          <a:xfrm>
            <a:off x="228600" y="1163105"/>
            <a:ext cx="2971800" cy="5509200"/>
          </a:xfrm>
          <a:prstGeom prst="rect">
            <a:avLst/>
          </a:prstGeom>
          <a:noFill/>
        </p:spPr>
        <p:txBody>
          <a:bodyPr wrap="square" rtlCol="0">
            <a:spAutoFit/>
          </a:bodyPr>
          <a:lstStyle/>
          <a:p>
            <a:r>
              <a:rPr lang="en-US" sz="1600" dirty="0" smtClean="0"/>
              <a:t>One of the main sources of non-linear chromaticity is perturbation of </a:t>
            </a:r>
            <a:r>
              <a:rPr lang="en-US" sz="1600" dirty="0" smtClean="0">
                <a:latin typeface="Symbol" panose="05050102010706020507" pitchFamily="18" charset="2"/>
              </a:rPr>
              <a:t>b</a:t>
            </a:r>
            <a:r>
              <a:rPr lang="en-US" sz="1600" dirty="0" smtClean="0"/>
              <a:t> functions with </a:t>
            </a:r>
            <a:r>
              <a:rPr lang="en-US" sz="1600" dirty="0" smtClean="0">
                <a:latin typeface="Symbol" panose="05050102010706020507" pitchFamily="18" charset="2"/>
              </a:rPr>
              <a:t>d</a:t>
            </a:r>
            <a:r>
              <a:rPr lang="en-US" sz="1600" dirty="0" smtClean="0"/>
              <a:t>=</a:t>
            </a:r>
            <a:r>
              <a:rPr lang="en-US" sz="1600" dirty="0" err="1" smtClean="0">
                <a:latin typeface="Symbol" panose="05050102010706020507" pitchFamily="18" charset="2"/>
              </a:rPr>
              <a:t>D</a:t>
            </a:r>
            <a:r>
              <a:rPr lang="en-US" sz="1600" dirty="0" err="1" smtClean="0"/>
              <a:t>p</a:t>
            </a:r>
            <a:r>
              <a:rPr lang="en-US" sz="1600" dirty="0" smtClean="0"/>
              <a:t>/p, proportional to </a:t>
            </a:r>
            <a:r>
              <a:rPr lang="en-US" sz="1600" dirty="0" err="1" smtClean="0">
                <a:latin typeface="Symbol" panose="05050102010706020507" pitchFamily="18" charset="2"/>
              </a:rPr>
              <a:t>b</a:t>
            </a:r>
            <a:r>
              <a:rPr lang="en-US" sz="1600" dirty="0" err="1" smtClean="0"/>
              <a:t>KL</a:t>
            </a:r>
            <a:r>
              <a:rPr lang="en-US" sz="1600" dirty="0" err="1" smtClean="0">
                <a:latin typeface="Symbol" panose="05050102010706020507" pitchFamily="18" charset="2"/>
              </a:rPr>
              <a:t>d</a:t>
            </a:r>
            <a:r>
              <a:rPr lang="en-US" sz="1600" dirty="0" smtClean="0"/>
              <a:t>.</a:t>
            </a:r>
          </a:p>
          <a:p>
            <a:endParaRPr lang="en-US" sz="1600" dirty="0"/>
          </a:p>
          <a:p>
            <a:r>
              <a:rPr lang="en-US" sz="1600" dirty="0" smtClean="0"/>
              <a:t>Due to high </a:t>
            </a:r>
            <a:r>
              <a:rPr lang="en-US" sz="1600" dirty="0" smtClean="0">
                <a:latin typeface="Symbol" panose="05050102010706020507" pitchFamily="18" charset="2"/>
              </a:rPr>
              <a:t>b</a:t>
            </a:r>
            <a:r>
              <a:rPr lang="en-US" sz="1600" dirty="0" smtClean="0"/>
              <a:t> and </a:t>
            </a:r>
            <a:r>
              <a:rPr lang="en-US" sz="1600" dirty="0" smtClean="0">
                <a:latin typeface="Symbol" panose="05050102010706020507" pitchFamily="18" charset="2"/>
              </a:rPr>
              <a:t>p</a:t>
            </a:r>
            <a:r>
              <a:rPr lang="en-US" sz="1600" dirty="0" smtClean="0"/>
              <a:t> phase advance between the two FFBs, they amplify each other and generate very large </a:t>
            </a:r>
            <a:r>
              <a:rPr lang="en-US" sz="1600" dirty="0" smtClean="0">
                <a:latin typeface="Symbol" panose="05050102010706020507" pitchFamily="18" charset="2"/>
              </a:rPr>
              <a:t>Db/b</a:t>
            </a:r>
            <a:r>
              <a:rPr lang="en-US" sz="1600" dirty="0" smtClean="0"/>
              <a:t>(</a:t>
            </a:r>
            <a:r>
              <a:rPr lang="en-US" sz="1600" dirty="0" smtClean="0">
                <a:latin typeface="Symbol" panose="05050102010706020507" pitchFamily="18" charset="2"/>
              </a:rPr>
              <a:t>d)</a:t>
            </a:r>
            <a:r>
              <a:rPr lang="en-US" sz="1600" dirty="0" smtClean="0"/>
              <a:t>. See example on the right showing propagation of </a:t>
            </a:r>
            <a:r>
              <a:rPr lang="en-US" sz="1600" dirty="0" smtClean="0">
                <a:latin typeface="Symbol" panose="05050102010706020507" pitchFamily="18" charset="2"/>
              </a:rPr>
              <a:t>b(d)</a:t>
            </a:r>
            <a:r>
              <a:rPr lang="en-US" sz="1600" dirty="0" smtClean="0"/>
              <a:t> through FF.</a:t>
            </a:r>
          </a:p>
          <a:p>
            <a:endParaRPr lang="en-US" sz="1600" dirty="0"/>
          </a:p>
          <a:p>
            <a:r>
              <a:rPr lang="en-US" sz="1600" dirty="0" smtClean="0"/>
              <a:t>If not corrected, the chromatic </a:t>
            </a:r>
            <a:r>
              <a:rPr lang="en-US" sz="1600" dirty="0" smtClean="0">
                <a:latin typeface="Symbol" panose="05050102010706020507" pitchFamily="18" charset="2"/>
              </a:rPr>
              <a:t>b</a:t>
            </a:r>
            <a:r>
              <a:rPr lang="en-US" sz="1600" dirty="0" smtClean="0"/>
              <a:t> would lead to large non-linear chromatic tune shift and chromatic beam smear at IP.</a:t>
            </a:r>
          </a:p>
          <a:p>
            <a:endParaRPr lang="en-US" sz="1600" dirty="0"/>
          </a:p>
          <a:p>
            <a:r>
              <a:rPr lang="en-US" sz="1600" dirty="0" smtClean="0"/>
              <a:t>Remedy: compensate the FFB linear and non-linear chromaticity with special local sextupoles (CCB).</a:t>
            </a:r>
            <a:endParaRPr lang="en-US" sz="1600" dirty="0"/>
          </a:p>
        </p:txBody>
      </p:sp>
    </p:spTree>
    <p:extLst>
      <p:ext uri="{BB962C8B-B14F-4D97-AF65-F5344CB8AC3E}">
        <p14:creationId xmlns:p14="http://schemas.microsoft.com/office/powerpoint/2010/main" val="394480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compensation of FF </a:t>
            </a:r>
            <a:r>
              <a:rPr lang="en-US" dirty="0" smtClean="0">
                <a:latin typeface="Symbol" panose="05050102010706020507" pitchFamily="18" charset="2"/>
              </a:rPr>
              <a:t>Db/b (d)</a:t>
            </a:r>
            <a:endParaRPr lang="en-US" dirty="0">
              <a:latin typeface="Symbol" panose="05050102010706020507" pitchFamily="18" charset="2"/>
            </a:endParaRPr>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7</a:t>
            </a:fld>
            <a:endParaRPr lang="en-US" dirty="0"/>
          </a:p>
        </p:txBody>
      </p:sp>
      <p:sp>
        <p:nvSpPr>
          <p:cNvPr id="37" name="TextBox 36"/>
          <p:cNvSpPr txBox="1"/>
          <p:nvPr/>
        </p:nvSpPr>
        <p:spPr>
          <a:xfrm>
            <a:off x="457200" y="3886200"/>
            <a:ext cx="8229600" cy="289310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 CCB to create a wave of </a:t>
            </a:r>
            <a:r>
              <a:rPr lang="en-US" dirty="0" smtClean="0">
                <a:latin typeface="Symbol" panose="05050102010706020507" pitchFamily="18" charset="2"/>
              </a:rPr>
              <a:t>Db/b (d)</a:t>
            </a:r>
            <a:r>
              <a:rPr lang="en-US" dirty="0" smtClean="0"/>
              <a:t> opposite to the one from FFB for local cancellation.</a:t>
            </a:r>
          </a:p>
          <a:p>
            <a:pPr marL="285750" indent="-285750">
              <a:buFont typeface="Arial" panose="020B0604020202020204" pitchFamily="34" charset="0"/>
              <a:buChar char="•"/>
            </a:pPr>
            <a:r>
              <a:rPr lang="en-US" dirty="0"/>
              <a:t>n</a:t>
            </a:r>
            <a:r>
              <a:rPr lang="en-US" dirty="0">
                <a:latin typeface="Symbol" panose="05050102010706020507" pitchFamily="18" charset="2"/>
              </a:rPr>
              <a:t>p</a:t>
            </a:r>
            <a:r>
              <a:rPr lang="en-US" dirty="0"/>
              <a:t> phase advance from CCB sextupoles to FFB (in the correction plane</a:t>
            </a:r>
            <a:r>
              <a:rPr lang="en-US" dirty="0" smtClean="0"/>
              <a:t>).</a:t>
            </a:r>
            <a:endParaRPr lang="en-US" dirty="0"/>
          </a:p>
          <a:p>
            <a:pPr marL="285750" indent="-285750">
              <a:buFont typeface="Arial" panose="020B0604020202020204" pitchFamily="34" charset="0"/>
              <a:buChar char="•"/>
            </a:pPr>
            <a:r>
              <a:rPr lang="en-US" dirty="0"/>
              <a:t>L</a:t>
            </a:r>
            <a:r>
              <a:rPr lang="en-US" dirty="0" smtClean="0"/>
              <a:t>arge </a:t>
            </a:r>
            <a:r>
              <a:rPr lang="en-US" dirty="0" err="1" smtClean="0">
                <a:latin typeface="Symbol" panose="05050102010706020507" pitchFamily="18" charset="2"/>
              </a:rPr>
              <a:t>b</a:t>
            </a:r>
            <a:r>
              <a:rPr lang="en-US" baseline="-25000" dirty="0" err="1" smtClean="0"/>
              <a:t>s</a:t>
            </a:r>
            <a:r>
              <a:rPr lang="en-US" dirty="0" err="1" smtClean="0">
                <a:latin typeface="Symbol" panose="05050102010706020507" pitchFamily="18" charset="2"/>
              </a:rPr>
              <a:t>h</a:t>
            </a:r>
            <a:r>
              <a:rPr lang="en-US" baseline="-25000" dirty="0" err="1" smtClean="0"/>
              <a:t>s</a:t>
            </a:r>
            <a:r>
              <a:rPr lang="en-US" dirty="0" smtClean="0"/>
              <a:t> at CCB sextupoles for a reasonable sextupole strength.</a:t>
            </a:r>
          </a:p>
          <a:p>
            <a:pPr marL="285750" indent="-285750">
              <a:buFont typeface="Arial" panose="020B0604020202020204" pitchFamily="34" charset="0"/>
              <a:buChar char="•"/>
            </a:pPr>
            <a:r>
              <a:rPr lang="en-US" dirty="0" smtClean="0"/>
              <a:t>Large ratio </a:t>
            </a:r>
            <a:r>
              <a:rPr lang="en-US" dirty="0" err="1" smtClean="0">
                <a:latin typeface="Symbol" panose="05050102010706020507" pitchFamily="18" charset="2"/>
              </a:rPr>
              <a:t>b</a:t>
            </a:r>
            <a:r>
              <a:rPr lang="en-US" baseline="-25000" dirty="0" err="1" smtClean="0"/>
              <a:t>x</a:t>
            </a:r>
            <a:r>
              <a:rPr lang="en-US" dirty="0" smtClean="0"/>
              <a:t>/</a:t>
            </a:r>
            <a:r>
              <a:rPr lang="en-US" dirty="0" smtClean="0">
                <a:latin typeface="Symbol" panose="05050102010706020507" pitchFamily="18" charset="2"/>
              </a:rPr>
              <a:t>b</a:t>
            </a:r>
            <a:r>
              <a:rPr lang="en-US" baseline="-25000" dirty="0" smtClean="0"/>
              <a:t>y</a:t>
            </a:r>
            <a:r>
              <a:rPr lang="en-US" dirty="0" smtClean="0"/>
              <a:t> (or </a:t>
            </a:r>
            <a:r>
              <a:rPr lang="en-US" dirty="0" smtClean="0">
                <a:latin typeface="Symbol" panose="05050102010706020507" pitchFamily="18" charset="2"/>
              </a:rPr>
              <a:t>b</a:t>
            </a:r>
            <a:r>
              <a:rPr lang="en-US" baseline="-25000" dirty="0" smtClean="0"/>
              <a:t>y</a:t>
            </a:r>
            <a:r>
              <a:rPr lang="en-US" dirty="0" smtClean="0"/>
              <a:t>/</a:t>
            </a:r>
            <a:r>
              <a:rPr lang="en-US" dirty="0" err="1" smtClean="0">
                <a:latin typeface="Symbol" panose="05050102010706020507" pitchFamily="18" charset="2"/>
              </a:rPr>
              <a:t>b</a:t>
            </a:r>
            <a:r>
              <a:rPr lang="en-US" baseline="-25000" dirty="0" err="1" smtClean="0"/>
              <a:t>x</a:t>
            </a:r>
            <a:r>
              <a:rPr lang="en-US" dirty="0" smtClean="0"/>
              <a:t>) at X (Y) CCB sextupoles for </a:t>
            </a:r>
            <a:r>
              <a:rPr lang="en-US" dirty="0" smtClean="0"/>
              <a:t>more orthogonal </a:t>
            </a:r>
            <a:r>
              <a:rPr lang="en-US" dirty="0" smtClean="0"/>
              <a:t>X-Y correction (to </a:t>
            </a:r>
            <a:r>
              <a:rPr lang="en-US" dirty="0" smtClean="0"/>
              <a:t>reduce contributions </a:t>
            </a:r>
            <a:r>
              <a:rPr lang="en-US" dirty="0" smtClean="0"/>
              <a:t>to </a:t>
            </a:r>
            <a:r>
              <a:rPr lang="en-US" dirty="0" smtClean="0">
                <a:latin typeface="Symbol" panose="05050102010706020507" pitchFamily="18" charset="2"/>
              </a:rPr>
              <a:t>Db/b </a:t>
            </a:r>
            <a:r>
              <a:rPr lang="en-US" dirty="0" smtClean="0"/>
              <a:t>not in phase with FF).</a:t>
            </a:r>
            <a:endParaRPr lang="en-US" dirty="0" smtClean="0"/>
          </a:p>
          <a:p>
            <a:pPr marL="285750" indent="-285750">
              <a:buFont typeface="Arial" panose="020B0604020202020204" pitchFamily="34" charset="0"/>
              <a:buChar char="•"/>
            </a:pPr>
            <a:r>
              <a:rPr lang="en-US" dirty="0"/>
              <a:t>M</a:t>
            </a:r>
            <a:r>
              <a:rPr lang="en-US" dirty="0" smtClean="0"/>
              <a:t>inimize other chromatic perturbations between CCB and FFB </a:t>
            </a:r>
            <a:r>
              <a:rPr lang="en-US" dirty="0" smtClean="0"/>
              <a:t>(from </a:t>
            </a:r>
            <a:r>
              <a:rPr lang="en-US" dirty="0"/>
              <a:t>other </a:t>
            </a:r>
            <a:r>
              <a:rPr lang="en-US" dirty="0" smtClean="0"/>
              <a:t>quads) </a:t>
            </a:r>
            <a:r>
              <a:rPr lang="en-US" sz="2000" dirty="0" smtClean="0"/>
              <a:t>→</a:t>
            </a:r>
            <a:r>
              <a:rPr lang="en-US" dirty="0" smtClean="0"/>
              <a:t> </a:t>
            </a:r>
            <a:r>
              <a:rPr lang="en-US" dirty="0"/>
              <a:t>p</a:t>
            </a:r>
            <a:r>
              <a:rPr lang="en-US" dirty="0" smtClean="0"/>
              <a:t>lace </a:t>
            </a:r>
            <a:r>
              <a:rPr lang="en-US" dirty="0"/>
              <a:t>CCB </a:t>
            </a:r>
            <a:r>
              <a:rPr lang="en-US" dirty="0" smtClean="0"/>
              <a:t>and FFB close to each other if possible.</a:t>
            </a:r>
          </a:p>
          <a:p>
            <a:pPr marL="285750" indent="-285750">
              <a:buFont typeface="Arial" panose="020B0604020202020204" pitchFamily="34" charset="0"/>
              <a:buChar char="•"/>
            </a:pPr>
            <a:r>
              <a:rPr lang="en-US" dirty="0" smtClean="0"/>
              <a:t>Compensate geometric (amplitude dependent) non-linear effects from the CCB </a:t>
            </a:r>
            <a:r>
              <a:rPr lang="en-US" dirty="0" smtClean="0"/>
              <a:t>sextupoles (for example, using -I pairs).</a:t>
            </a:r>
            <a:endParaRPr lang="en-US" dirty="0"/>
          </a:p>
        </p:txBody>
      </p:sp>
      <p:grpSp>
        <p:nvGrpSpPr>
          <p:cNvPr id="41" name="Group 40"/>
          <p:cNvGrpSpPr/>
          <p:nvPr/>
        </p:nvGrpSpPr>
        <p:grpSpPr>
          <a:xfrm>
            <a:off x="923525" y="1163105"/>
            <a:ext cx="7328035" cy="2627600"/>
            <a:chOff x="923525" y="1239915"/>
            <a:chExt cx="7328035" cy="2627600"/>
          </a:xfrm>
        </p:grpSpPr>
        <p:sp>
          <p:nvSpPr>
            <p:cNvPr id="8" name="Rectangle 7"/>
            <p:cNvSpPr/>
            <p:nvPr/>
          </p:nvSpPr>
          <p:spPr>
            <a:xfrm>
              <a:off x="3957520" y="1793645"/>
              <a:ext cx="230430"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94455" y="1793645"/>
              <a:ext cx="230430"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84385" y="1976525"/>
              <a:ext cx="914400" cy="5486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76300" y="1976525"/>
              <a:ext cx="914400" cy="5486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V="1">
              <a:off x="2276475" y="1870455"/>
              <a:ext cx="1676400" cy="735803"/>
            </a:xfrm>
            <a:custGeom>
              <a:avLst/>
              <a:gdLst>
                <a:gd name="connsiteX0" fmla="*/ 0 w 1676400"/>
                <a:gd name="connsiteY0" fmla="*/ 345435 h 735803"/>
                <a:gd name="connsiteX1" fmla="*/ 533400 w 1676400"/>
                <a:gd name="connsiteY1" fmla="*/ 12060 h 735803"/>
                <a:gd name="connsiteX2" fmla="*/ 1152525 w 1676400"/>
                <a:gd name="connsiteY2" fmla="*/ 726435 h 735803"/>
                <a:gd name="connsiteX3" fmla="*/ 1676400 w 1676400"/>
                <a:gd name="connsiteY3" fmla="*/ 354960 h 735803"/>
              </a:gdLst>
              <a:ahLst/>
              <a:cxnLst>
                <a:cxn ang="0">
                  <a:pos x="connsiteX0" y="connsiteY0"/>
                </a:cxn>
                <a:cxn ang="0">
                  <a:pos x="connsiteX1" y="connsiteY1"/>
                </a:cxn>
                <a:cxn ang="0">
                  <a:pos x="connsiteX2" y="connsiteY2"/>
                </a:cxn>
                <a:cxn ang="0">
                  <a:pos x="connsiteX3" y="connsiteY3"/>
                </a:cxn>
              </a:cxnLst>
              <a:rect l="l" t="t" r="r" b="b"/>
              <a:pathLst>
                <a:path w="1676400" h="735803">
                  <a:moveTo>
                    <a:pt x="0" y="345435"/>
                  </a:moveTo>
                  <a:cubicBezTo>
                    <a:pt x="170656" y="146997"/>
                    <a:pt x="341313" y="-51440"/>
                    <a:pt x="533400" y="12060"/>
                  </a:cubicBezTo>
                  <a:cubicBezTo>
                    <a:pt x="725487" y="75560"/>
                    <a:pt x="962025" y="669285"/>
                    <a:pt x="1152525" y="726435"/>
                  </a:cubicBezTo>
                  <a:cubicBezTo>
                    <a:pt x="1343025" y="783585"/>
                    <a:pt x="1509712" y="569272"/>
                    <a:pt x="1676400" y="3549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199900" y="1902752"/>
              <a:ext cx="1676400" cy="735803"/>
            </a:xfrm>
            <a:custGeom>
              <a:avLst/>
              <a:gdLst>
                <a:gd name="connsiteX0" fmla="*/ 0 w 1676400"/>
                <a:gd name="connsiteY0" fmla="*/ 345435 h 735803"/>
                <a:gd name="connsiteX1" fmla="*/ 533400 w 1676400"/>
                <a:gd name="connsiteY1" fmla="*/ 12060 h 735803"/>
                <a:gd name="connsiteX2" fmla="*/ 1152525 w 1676400"/>
                <a:gd name="connsiteY2" fmla="*/ 726435 h 735803"/>
                <a:gd name="connsiteX3" fmla="*/ 1676400 w 1676400"/>
                <a:gd name="connsiteY3" fmla="*/ 354960 h 735803"/>
              </a:gdLst>
              <a:ahLst/>
              <a:cxnLst>
                <a:cxn ang="0">
                  <a:pos x="connsiteX0" y="connsiteY0"/>
                </a:cxn>
                <a:cxn ang="0">
                  <a:pos x="connsiteX1" y="connsiteY1"/>
                </a:cxn>
                <a:cxn ang="0">
                  <a:pos x="connsiteX2" y="connsiteY2"/>
                </a:cxn>
                <a:cxn ang="0">
                  <a:pos x="connsiteX3" y="connsiteY3"/>
                </a:cxn>
              </a:cxnLst>
              <a:rect l="l" t="t" r="r" b="b"/>
              <a:pathLst>
                <a:path w="1676400" h="735803">
                  <a:moveTo>
                    <a:pt x="0" y="345435"/>
                  </a:moveTo>
                  <a:cubicBezTo>
                    <a:pt x="170656" y="146997"/>
                    <a:pt x="341313" y="-51440"/>
                    <a:pt x="533400" y="12060"/>
                  </a:cubicBezTo>
                  <a:cubicBezTo>
                    <a:pt x="725487" y="75560"/>
                    <a:pt x="962025" y="669285"/>
                    <a:pt x="1152525" y="726435"/>
                  </a:cubicBezTo>
                  <a:cubicBezTo>
                    <a:pt x="1343025" y="783585"/>
                    <a:pt x="1509712" y="569272"/>
                    <a:pt x="1676400" y="3549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0" idx="1"/>
            </p:cNvCxnSpPr>
            <p:nvPr/>
          </p:nvCxnSpPr>
          <p:spPr>
            <a:xfrm>
              <a:off x="923525" y="2250845"/>
              <a:ext cx="4608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95270" y="2267446"/>
              <a:ext cx="80467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90700" y="2263786"/>
              <a:ext cx="4608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7543" y="1239915"/>
              <a:ext cx="728084" cy="400110"/>
            </a:xfrm>
            <a:prstGeom prst="rect">
              <a:avLst/>
            </a:prstGeom>
            <a:noFill/>
          </p:spPr>
          <p:txBody>
            <a:bodyPr wrap="none" rtlCol="0">
              <a:spAutoFit/>
            </a:bodyPr>
            <a:lstStyle/>
            <a:p>
              <a:r>
                <a:rPr lang="en-US" sz="2000" dirty="0" smtClean="0"/>
                <a:t>CCB</a:t>
              </a:r>
              <a:endParaRPr lang="en-US" sz="2000" dirty="0"/>
            </a:p>
          </p:txBody>
        </p:sp>
        <p:sp>
          <p:nvSpPr>
            <p:cNvPr id="24" name="TextBox 23"/>
            <p:cNvSpPr txBox="1"/>
            <p:nvPr/>
          </p:nvSpPr>
          <p:spPr>
            <a:xfrm>
              <a:off x="6969458" y="1239915"/>
              <a:ext cx="728084" cy="400110"/>
            </a:xfrm>
            <a:prstGeom prst="rect">
              <a:avLst/>
            </a:prstGeom>
            <a:noFill/>
          </p:spPr>
          <p:txBody>
            <a:bodyPr wrap="none" rtlCol="0">
              <a:spAutoFit/>
            </a:bodyPr>
            <a:lstStyle/>
            <a:p>
              <a:r>
                <a:rPr lang="en-US" sz="2000" dirty="0" smtClean="0"/>
                <a:t>CCB</a:t>
              </a:r>
              <a:endParaRPr lang="en-US" sz="2000" dirty="0"/>
            </a:p>
          </p:txBody>
        </p:sp>
        <p:sp>
          <p:nvSpPr>
            <p:cNvPr id="25" name="TextBox 24"/>
            <p:cNvSpPr txBox="1"/>
            <p:nvPr/>
          </p:nvSpPr>
          <p:spPr>
            <a:xfrm>
              <a:off x="3708693" y="1239915"/>
              <a:ext cx="670376" cy="400110"/>
            </a:xfrm>
            <a:prstGeom prst="rect">
              <a:avLst/>
            </a:prstGeom>
            <a:noFill/>
          </p:spPr>
          <p:txBody>
            <a:bodyPr wrap="none" rtlCol="0">
              <a:spAutoFit/>
            </a:bodyPr>
            <a:lstStyle/>
            <a:p>
              <a:r>
                <a:rPr lang="en-US" sz="2000" dirty="0" smtClean="0"/>
                <a:t>FFB</a:t>
              </a:r>
              <a:endParaRPr lang="en-US" sz="2000" dirty="0"/>
            </a:p>
          </p:txBody>
        </p:sp>
        <p:sp>
          <p:nvSpPr>
            <p:cNvPr id="26" name="TextBox 25"/>
            <p:cNvSpPr txBox="1"/>
            <p:nvPr/>
          </p:nvSpPr>
          <p:spPr>
            <a:xfrm>
              <a:off x="4774482" y="1239915"/>
              <a:ext cx="670376" cy="400110"/>
            </a:xfrm>
            <a:prstGeom prst="rect">
              <a:avLst/>
            </a:prstGeom>
            <a:noFill/>
          </p:spPr>
          <p:txBody>
            <a:bodyPr wrap="none" rtlCol="0">
              <a:spAutoFit/>
            </a:bodyPr>
            <a:lstStyle/>
            <a:p>
              <a:r>
                <a:rPr lang="en-US" sz="2000" dirty="0" smtClean="0"/>
                <a:t>FFB</a:t>
              </a:r>
              <a:endParaRPr lang="en-US" sz="2000" dirty="0"/>
            </a:p>
          </p:txBody>
        </p:sp>
        <p:sp>
          <p:nvSpPr>
            <p:cNvPr id="27" name="TextBox 26"/>
            <p:cNvSpPr txBox="1"/>
            <p:nvPr/>
          </p:nvSpPr>
          <p:spPr>
            <a:xfrm>
              <a:off x="4379069" y="1793645"/>
              <a:ext cx="426720" cy="400110"/>
            </a:xfrm>
            <a:prstGeom prst="rect">
              <a:avLst/>
            </a:prstGeom>
            <a:noFill/>
          </p:spPr>
          <p:txBody>
            <a:bodyPr wrap="none" rtlCol="0">
              <a:spAutoFit/>
            </a:bodyPr>
            <a:lstStyle/>
            <a:p>
              <a:r>
                <a:rPr lang="en-US" sz="2000" dirty="0" smtClean="0"/>
                <a:t>IP</a:t>
              </a:r>
              <a:endParaRPr lang="en-US" sz="2000" dirty="0"/>
            </a:p>
          </p:txBody>
        </p:sp>
        <p:sp>
          <p:nvSpPr>
            <p:cNvPr id="29" name="TextBox 28"/>
            <p:cNvSpPr txBox="1"/>
            <p:nvPr/>
          </p:nvSpPr>
          <p:spPr>
            <a:xfrm>
              <a:off x="2498130" y="1439970"/>
              <a:ext cx="1055097" cy="400110"/>
            </a:xfrm>
            <a:prstGeom prst="rect">
              <a:avLst/>
            </a:prstGeom>
            <a:noFill/>
          </p:spPr>
          <p:txBody>
            <a:bodyPr wrap="none" rtlCol="0">
              <a:spAutoFit/>
            </a:bodyPr>
            <a:lstStyle/>
            <a:p>
              <a:r>
                <a:rPr lang="en-US" sz="2000" dirty="0" smtClean="0">
                  <a:latin typeface="Symbol" panose="05050102010706020507" pitchFamily="18" charset="2"/>
                </a:rPr>
                <a:t>Db/b (d)</a:t>
              </a:r>
              <a:endParaRPr lang="en-US" sz="2000" dirty="0">
                <a:latin typeface="Symbol" panose="05050102010706020507" pitchFamily="18" charset="2"/>
              </a:endParaRPr>
            </a:p>
          </p:txBody>
        </p:sp>
        <mc:AlternateContent xmlns:mc="http://schemas.openxmlformats.org/markup-compatibility/2006" xmlns:a14="http://schemas.microsoft.com/office/drawing/2010/main">
          <mc:Choice Requires="a14">
            <p:sp>
              <p:nvSpPr>
                <p:cNvPr id="31" name="TextBox 30"/>
                <p:cNvSpPr txBox="1"/>
                <p:nvPr/>
              </p:nvSpPr>
              <p:spPr>
                <a:xfrm>
                  <a:off x="925956" y="3271583"/>
                  <a:ext cx="1954381"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ox>
                          <m:boxPr>
                            <m:ctrlPr>
                              <a:rPr lang="en-US" sz="2400" i="1" smtClean="0">
                                <a:latin typeface="Cambria Math"/>
                              </a:rPr>
                            </m:ctrlPr>
                          </m:boxPr>
                          <m:e>
                            <m:argPr>
                              <m:argSz m:val="-1"/>
                            </m:argPr>
                            <m:f>
                              <m:fPr>
                                <m:ctrlPr>
                                  <a:rPr lang="en-US" sz="2400" i="1" smtClean="0">
                                    <a:latin typeface="Cambria Math"/>
                                  </a:rPr>
                                </m:ctrlPr>
                              </m:fPr>
                              <m:num>
                                <m:r>
                                  <a:rPr lang="en-US" sz="2400" i="1" smtClean="0">
                                    <a:latin typeface="Cambria Math"/>
                                    <a:ea typeface="Cambria Math"/>
                                  </a:rPr>
                                  <m:t>∆</m:t>
                                </m:r>
                                <m:r>
                                  <a:rPr lang="en-US" sz="2400" i="1" smtClean="0">
                                    <a:latin typeface="Cambria Math"/>
                                    <a:ea typeface="Cambria Math"/>
                                  </a:rPr>
                                  <m:t>𝛽</m:t>
                                </m:r>
                              </m:num>
                              <m:den>
                                <m:r>
                                  <a:rPr lang="en-US" sz="2400" i="1" smtClean="0">
                                    <a:latin typeface="Cambria Math"/>
                                    <a:ea typeface="Cambria Math"/>
                                  </a:rPr>
                                  <m:t>𝛽</m:t>
                                </m:r>
                              </m:den>
                            </m:f>
                            <m:r>
                              <a:rPr lang="en-US" sz="2400" b="0" i="1" smtClean="0">
                                <a:latin typeface="Cambria Math"/>
                              </a:rPr>
                              <m:t> </m:t>
                            </m:r>
                            <m:r>
                              <a:rPr lang="en-US" sz="2400" b="0" i="1" smtClean="0">
                                <a:latin typeface="Cambria Math"/>
                                <a:ea typeface="Cambria Math"/>
                              </a:rPr>
                              <m:t>~ −</m:t>
                            </m:r>
                            <m:sSub>
                              <m:sSubPr>
                                <m:ctrlPr>
                                  <a:rPr lang="en-US" sz="2400" b="0" i="1" smtClean="0">
                                    <a:latin typeface="Cambria Math"/>
                                    <a:ea typeface="Cambria Math"/>
                                  </a:rPr>
                                </m:ctrlPr>
                              </m:sSubPr>
                              <m:e>
                                <m:r>
                                  <a:rPr lang="en-US" sz="2400" b="0" i="1" smtClean="0">
                                    <a:latin typeface="Cambria Math"/>
                                    <a:ea typeface="Cambria Math"/>
                                  </a:rPr>
                                  <m:t>𝛽</m:t>
                                </m:r>
                              </m:e>
                              <m:sub>
                                <m:r>
                                  <a:rPr lang="en-US" sz="2400" b="0" i="1" smtClean="0">
                                    <a:latin typeface="Cambria Math"/>
                                    <a:ea typeface="Cambria Math"/>
                                  </a:rPr>
                                  <m:t>𝑠</m:t>
                                </m:r>
                              </m:sub>
                            </m:sSub>
                            <m:sSub>
                              <m:sSubPr>
                                <m:ctrlPr>
                                  <a:rPr lang="en-US" sz="2400" b="0" i="1" smtClean="0">
                                    <a:latin typeface="Cambria Math"/>
                                    <a:ea typeface="Cambria Math"/>
                                  </a:rPr>
                                </m:ctrlPr>
                              </m:sSubPr>
                              <m:e>
                                <m:sSub>
                                  <m:sSubPr>
                                    <m:ctrlPr>
                                      <a:rPr lang="en-US" sz="2400" i="1">
                                        <a:latin typeface="Cambria Math"/>
                                        <a:ea typeface="Cambria Math"/>
                                      </a:rPr>
                                    </m:ctrlPr>
                                  </m:sSubPr>
                                  <m:e>
                                    <m:r>
                                      <a:rPr lang="el-GR" sz="2400" i="1">
                                        <a:latin typeface="Cambria Math"/>
                                        <a:ea typeface="Cambria Math"/>
                                      </a:rPr>
                                      <m:t>𝜂</m:t>
                                    </m:r>
                                  </m:e>
                                  <m:sub>
                                    <m:r>
                                      <a:rPr lang="en-US" sz="2400" i="1">
                                        <a:latin typeface="Cambria Math"/>
                                        <a:ea typeface="Cambria Math"/>
                                      </a:rPr>
                                      <m:t>𝑠</m:t>
                                    </m:r>
                                  </m:sub>
                                </m:sSub>
                                <m:r>
                                  <a:rPr lang="en-US" sz="2400" b="0" i="1" smtClean="0">
                                    <a:latin typeface="Cambria Math"/>
                                    <a:ea typeface="Cambria Math"/>
                                  </a:rPr>
                                  <m:t>𝐾</m:t>
                                </m:r>
                              </m:e>
                              <m:sub>
                                <m:r>
                                  <a:rPr lang="en-US" sz="2400" b="0" i="1" smtClean="0">
                                    <a:latin typeface="Cambria Math"/>
                                    <a:ea typeface="Cambria Math"/>
                                  </a:rPr>
                                  <m:t>2</m:t>
                                </m:r>
                              </m:sub>
                            </m:sSub>
                            <m:r>
                              <a:rPr lang="en-US" sz="2400" b="0" i="1" smtClean="0">
                                <a:latin typeface="Cambria Math"/>
                                <a:ea typeface="Cambria Math"/>
                              </a:rPr>
                              <m:t>𝑙</m:t>
                            </m:r>
                            <m:r>
                              <a:rPr lang="en-US" sz="2400" b="0" i="1" smtClean="0">
                                <a:latin typeface="Cambria Math"/>
                                <a:ea typeface="Cambria Math"/>
                              </a:rPr>
                              <m:t>𝛿</m:t>
                            </m:r>
                          </m:e>
                        </m:box>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925956" y="3271583"/>
                  <a:ext cx="1954381" cy="5959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334839" y="3271583"/>
                  <a:ext cx="1582806"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ox>
                          <m:boxPr>
                            <m:ctrlPr>
                              <a:rPr lang="en-US" sz="2400" i="1" smtClean="0">
                                <a:latin typeface="Cambria Math"/>
                              </a:rPr>
                            </m:ctrlPr>
                          </m:boxPr>
                          <m:e>
                            <m:argPr>
                              <m:argSz m:val="-1"/>
                            </m:argPr>
                            <m:f>
                              <m:fPr>
                                <m:ctrlPr>
                                  <a:rPr lang="en-US" sz="2400" i="1" smtClean="0">
                                    <a:latin typeface="Cambria Math"/>
                                  </a:rPr>
                                </m:ctrlPr>
                              </m:fPr>
                              <m:num>
                                <m:r>
                                  <a:rPr lang="en-US" sz="2400" i="1" smtClean="0">
                                    <a:latin typeface="Cambria Math"/>
                                    <a:ea typeface="Cambria Math"/>
                                  </a:rPr>
                                  <m:t>∆</m:t>
                                </m:r>
                                <m:r>
                                  <a:rPr lang="en-US" sz="2400" i="1" smtClean="0">
                                    <a:latin typeface="Cambria Math"/>
                                    <a:ea typeface="Cambria Math"/>
                                  </a:rPr>
                                  <m:t>𝛽</m:t>
                                </m:r>
                              </m:num>
                              <m:den>
                                <m:r>
                                  <a:rPr lang="en-US" sz="2400" i="1" smtClean="0">
                                    <a:latin typeface="Cambria Math"/>
                                    <a:ea typeface="Cambria Math"/>
                                  </a:rPr>
                                  <m:t>𝛽</m:t>
                                </m:r>
                              </m:den>
                            </m:f>
                            <m:r>
                              <a:rPr lang="en-US" sz="2400" b="0" i="1" smtClean="0">
                                <a:latin typeface="Cambria Math"/>
                              </a:rPr>
                              <m:t> </m:t>
                            </m:r>
                            <m:r>
                              <a:rPr lang="en-US" sz="2400" b="0" i="1" smtClean="0">
                                <a:latin typeface="Cambria Math"/>
                                <a:ea typeface="Cambria Math"/>
                              </a:rPr>
                              <m:t>~ </m:t>
                            </m:r>
                            <m:sSub>
                              <m:sSubPr>
                                <m:ctrlPr>
                                  <a:rPr lang="en-US" sz="2400" b="0" i="1" smtClean="0">
                                    <a:latin typeface="Cambria Math"/>
                                    <a:ea typeface="Cambria Math"/>
                                  </a:rPr>
                                </m:ctrlPr>
                              </m:sSubPr>
                              <m:e>
                                <m:r>
                                  <a:rPr lang="en-US" sz="2400" b="0" i="1" smtClean="0">
                                    <a:latin typeface="Cambria Math"/>
                                    <a:ea typeface="Cambria Math"/>
                                  </a:rPr>
                                  <m:t>𝛽</m:t>
                                </m:r>
                              </m:e>
                              <m:sub>
                                <m:r>
                                  <a:rPr lang="en-US" sz="2400" b="0" i="1" smtClean="0">
                                    <a:latin typeface="Cambria Math"/>
                                    <a:ea typeface="Cambria Math"/>
                                  </a:rPr>
                                  <m:t>𝑞</m:t>
                                </m:r>
                              </m:sub>
                            </m:sSub>
                            <m:sSub>
                              <m:sSubPr>
                                <m:ctrlPr>
                                  <a:rPr lang="en-US" sz="2400" b="0" i="1" smtClean="0">
                                    <a:latin typeface="Cambria Math"/>
                                    <a:ea typeface="Cambria Math"/>
                                  </a:rPr>
                                </m:ctrlPr>
                              </m:sSubPr>
                              <m:e>
                                <m:r>
                                  <a:rPr lang="en-US" sz="2400" b="0" i="1" smtClean="0">
                                    <a:latin typeface="Cambria Math"/>
                                    <a:ea typeface="Cambria Math"/>
                                  </a:rPr>
                                  <m:t>𝐾</m:t>
                                </m:r>
                              </m:e>
                              <m:sub>
                                <m:r>
                                  <a:rPr lang="en-US" sz="2400" b="0" i="1" smtClean="0">
                                    <a:latin typeface="Cambria Math"/>
                                    <a:ea typeface="Cambria Math"/>
                                  </a:rPr>
                                  <m:t>1</m:t>
                                </m:r>
                              </m:sub>
                            </m:sSub>
                            <m:r>
                              <a:rPr lang="en-US" sz="2400" b="0" i="1" smtClean="0">
                                <a:latin typeface="Cambria Math"/>
                                <a:ea typeface="Cambria Math"/>
                              </a:rPr>
                              <m:t>𝑙</m:t>
                            </m:r>
                            <m:r>
                              <a:rPr lang="en-US" sz="2400" b="0" i="1" smtClean="0">
                                <a:latin typeface="Cambria Math"/>
                                <a:ea typeface="Cambria Math"/>
                              </a:rPr>
                              <m:t>𝛿</m:t>
                            </m:r>
                          </m:e>
                        </m:box>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334839" y="3271583"/>
                  <a:ext cx="1582806" cy="595932"/>
                </a:xfrm>
                <a:prstGeom prst="rect">
                  <a:avLst/>
                </a:prstGeom>
                <a:blipFill rotWithShape="1">
                  <a:blip r:embed="rId3"/>
                  <a:stretch>
                    <a:fillRect/>
                  </a:stretch>
                </a:blipFill>
              </p:spPr>
              <p:txBody>
                <a:bodyPr/>
                <a:lstStyle/>
                <a:p>
                  <a:r>
                    <a:rPr lang="en-US">
                      <a:noFill/>
                    </a:rPr>
                    <a:t> </a:t>
                  </a:r>
                </a:p>
              </p:txBody>
            </p:sp>
          </mc:Fallback>
        </mc:AlternateContent>
        <p:cxnSp>
          <p:nvCxnSpPr>
            <p:cNvPr id="34" name="Straight Arrow Connector 33"/>
            <p:cNvCxnSpPr/>
            <p:nvPr/>
          </p:nvCxnSpPr>
          <p:spPr>
            <a:xfrm flipV="1">
              <a:off x="1841585" y="2903729"/>
              <a:ext cx="0" cy="3657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072735" y="2905823"/>
              <a:ext cx="0" cy="3657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39365" y="2982858"/>
              <a:ext cx="468398" cy="400110"/>
            </a:xfrm>
            <a:prstGeom prst="rect">
              <a:avLst/>
            </a:prstGeom>
            <a:noFill/>
          </p:spPr>
          <p:txBody>
            <a:bodyPr wrap="none" rtlCol="0">
              <a:spAutoFit/>
            </a:bodyPr>
            <a:lstStyle/>
            <a:p>
              <a:r>
                <a:rPr lang="en-US" sz="2000" dirty="0" smtClean="0"/>
                <a:t>n</a:t>
              </a:r>
              <a:r>
                <a:rPr lang="en-US" sz="2000" dirty="0" smtClean="0">
                  <a:latin typeface="Symbol" panose="05050102010706020507" pitchFamily="18" charset="2"/>
                </a:rPr>
                <a:t>p</a:t>
              </a:r>
              <a:endParaRPr lang="en-US" sz="2000" dirty="0">
                <a:latin typeface="Symbol" panose="05050102010706020507" pitchFamily="18" charset="2"/>
              </a:endParaRPr>
            </a:p>
          </p:txBody>
        </p:sp>
        <p:cxnSp>
          <p:nvCxnSpPr>
            <p:cNvPr id="40" name="Straight Arrow Connector 39"/>
            <p:cNvCxnSpPr/>
            <p:nvPr/>
          </p:nvCxnSpPr>
          <p:spPr>
            <a:xfrm>
              <a:off x="5252469" y="3006545"/>
              <a:ext cx="1651415"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2936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a:t>
            </a:r>
            <a:r>
              <a:rPr lang="en-US" dirty="0" smtClean="0"/>
              <a:t> </a:t>
            </a:r>
            <a:r>
              <a:rPr lang="en-US" dirty="0" smtClean="0"/>
              <a:t>CCB design</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Footer Placeholder 3"/>
          <p:cNvSpPr>
            <a:spLocks noGrp="1"/>
          </p:cNvSpPr>
          <p:nvPr>
            <p:ph type="ftr" sz="quarter" idx="11"/>
          </p:nvPr>
        </p:nvSpPr>
        <p:spPr/>
        <p:txBody>
          <a:bodyPr/>
          <a:lstStyle/>
          <a:p>
            <a:pPr algn="l"/>
            <a:r>
              <a:rPr lang="en-US" b="1" smtClean="0"/>
              <a:t>MEIC Collaboration Meeting</a:t>
            </a:r>
            <a:endParaRPr lang="en-US" dirty="0"/>
          </a:p>
        </p:txBody>
      </p:sp>
      <p:sp>
        <p:nvSpPr>
          <p:cNvPr id="5" name="Slide Number Placeholder 4"/>
          <p:cNvSpPr>
            <a:spLocks noGrp="1"/>
          </p:cNvSpPr>
          <p:nvPr>
            <p:ph type="sldNum" sz="quarter" idx="12"/>
          </p:nvPr>
        </p:nvSpPr>
        <p:spPr/>
        <p:txBody>
          <a:bodyPr/>
          <a:lstStyle/>
          <a:p>
            <a:fld id="{D0C3B8FA-05D6-4874-AF42-6ABF4E27286C}" type="slidenum">
              <a:rPr lang="en-US" smtClean="0"/>
              <a:pPr/>
              <a:t>8</a:t>
            </a:fld>
            <a:endParaRPr lang="en-US" dirty="0"/>
          </a:p>
        </p:txBody>
      </p:sp>
      <p:sp>
        <p:nvSpPr>
          <p:cNvPr id="19" name="TextBox 18"/>
          <p:cNvSpPr txBox="1"/>
          <p:nvPr/>
        </p:nvSpPr>
        <p:spPr>
          <a:xfrm>
            <a:off x="228600" y="5715000"/>
            <a:ext cx="8778240" cy="1107996"/>
          </a:xfrm>
          <a:prstGeom prst="rect">
            <a:avLst/>
          </a:prstGeom>
          <a:noFill/>
        </p:spPr>
        <p:txBody>
          <a:bodyPr wrap="square" rtlCol="0">
            <a:spAutoFit/>
          </a:bodyPr>
          <a:lstStyle/>
          <a:p>
            <a:pPr marL="182880" indent="-182880">
              <a:buFont typeface="Arial" panose="020B0604020202020204" pitchFamily="34" charset="0"/>
              <a:buChar char="•"/>
            </a:pPr>
            <a:r>
              <a:rPr lang="en-US" sz="1600" dirty="0" smtClean="0"/>
              <a:t>Conceptual design by </a:t>
            </a:r>
            <a:r>
              <a:rPr lang="es-ES" sz="1600" dirty="0"/>
              <a:t>V. </a:t>
            </a:r>
            <a:r>
              <a:rPr lang="es-ES" sz="1600" dirty="0" smtClean="0"/>
              <a:t>Morozov, </a:t>
            </a:r>
            <a:r>
              <a:rPr lang="es-ES" sz="1600" dirty="0"/>
              <a:t>Ya. </a:t>
            </a:r>
            <a:r>
              <a:rPr lang="es-ES" sz="1600" dirty="0" smtClean="0"/>
              <a:t>Derbenev, et al.</a:t>
            </a:r>
            <a:endParaRPr lang="en-US" sz="1600" dirty="0" smtClean="0"/>
          </a:p>
          <a:p>
            <a:pPr marL="182880" indent="-182880">
              <a:buFont typeface="Arial" panose="020B0604020202020204" pitchFamily="34" charset="0"/>
              <a:buChar char="•"/>
            </a:pPr>
            <a:r>
              <a:rPr lang="en-US" sz="1600" dirty="0" smtClean="0"/>
              <a:t>Compact  optics, large </a:t>
            </a:r>
            <a:r>
              <a:rPr lang="en-US" sz="1600" dirty="0" smtClean="0">
                <a:latin typeface="Symbol" panose="05050102010706020507" pitchFamily="18" charset="2"/>
              </a:rPr>
              <a:t>b</a:t>
            </a:r>
            <a:r>
              <a:rPr lang="en-US" sz="1600" dirty="0" smtClean="0"/>
              <a:t> and </a:t>
            </a:r>
            <a:r>
              <a:rPr lang="en-US" sz="1600" dirty="0" smtClean="0">
                <a:latin typeface="Symbol" panose="05050102010706020507" pitchFamily="18" charset="2"/>
              </a:rPr>
              <a:t>h</a:t>
            </a:r>
            <a:r>
              <a:rPr lang="en-US" sz="1600" dirty="0" smtClean="0"/>
              <a:t> at sextupoles </a:t>
            </a:r>
            <a:r>
              <a:rPr lang="en-US" dirty="0" smtClean="0"/>
              <a:t>→</a:t>
            </a:r>
            <a:r>
              <a:rPr lang="en-US" sz="1600" dirty="0" smtClean="0"/>
              <a:t> weak sextupoles, good chromatic correction.</a:t>
            </a:r>
          </a:p>
          <a:p>
            <a:pPr marL="182880" indent="-182880">
              <a:buFont typeface="Arial" panose="020B0604020202020204" pitchFamily="34" charset="0"/>
              <a:buChar char="•"/>
            </a:pPr>
            <a:r>
              <a:rPr lang="en-US" sz="1600" dirty="0" smtClean="0"/>
              <a:t>However, recent studies (V. M.) showed that uncompensated non-linear geometric effects (</a:t>
            </a:r>
            <a:r>
              <a:rPr lang="en-US" sz="1600" dirty="0" err="1" smtClean="0"/>
              <a:t>d</a:t>
            </a:r>
            <a:r>
              <a:rPr lang="en-US" sz="1600" dirty="0" err="1" smtClean="0">
                <a:latin typeface="Symbol" panose="05050102010706020507" pitchFamily="18" charset="2"/>
              </a:rPr>
              <a:t>n</a:t>
            </a:r>
            <a:r>
              <a:rPr lang="en-US" sz="1600" baseline="-25000" dirty="0" err="1" smtClean="0"/>
              <a:t>x</a:t>
            </a:r>
            <a:r>
              <a:rPr lang="en-US" sz="1600" dirty="0" smtClean="0"/>
              <a:t>/</a:t>
            </a:r>
            <a:r>
              <a:rPr lang="en-US" sz="1600" dirty="0" err="1" smtClean="0"/>
              <a:t>dJ</a:t>
            </a:r>
            <a:r>
              <a:rPr lang="en-US" sz="1600" baseline="-25000" dirty="0" err="1" smtClean="0"/>
              <a:t>y</a:t>
            </a:r>
            <a:r>
              <a:rPr lang="en-US" sz="1600" dirty="0" smtClean="0"/>
              <a:t>), caused by interleaved SX, SY sextupoles, limit dynamic aperture. </a:t>
            </a:r>
            <a:endParaRPr lang="en-US" sz="1600" dirty="0"/>
          </a:p>
        </p:txBody>
      </p:sp>
      <p:grpSp>
        <p:nvGrpSpPr>
          <p:cNvPr id="22" name="Group 21"/>
          <p:cNvGrpSpPr/>
          <p:nvPr/>
        </p:nvGrpSpPr>
        <p:grpSpPr>
          <a:xfrm>
            <a:off x="1143000" y="1097280"/>
            <a:ext cx="6858000" cy="4597615"/>
            <a:chOff x="1143000" y="1097280"/>
            <a:chExt cx="6858000" cy="459761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97280"/>
              <a:ext cx="6858000" cy="4203832"/>
            </a:xfrm>
            <a:prstGeom prst="rect">
              <a:avLst/>
            </a:prstGeom>
          </p:spPr>
        </p:pic>
        <p:cxnSp>
          <p:nvCxnSpPr>
            <p:cNvPr id="8" name="Straight Arrow Connector 7"/>
            <p:cNvCxnSpPr/>
            <p:nvPr/>
          </p:nvCxnSpPr>
          <p:spPr>
            <a:xfrm>
              <a:off x="3688685" y="3236975"/>
              <a:ext cx="3017520"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72750" y="3582620"/>
              <a:ext cx="2651760"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58255" y="5522976"/>
              <a:ext cx="137160" cy="0"/>
            </a:xfrm>
            <a:prstGeom prst="straightConnector1">
              <a:avLst/>
            </a:prstGeom>
            <a:ln w="19050">
              <a:solidFill>
                <a:schemeClr val="tx1"/>
              </a:solidFill>
              <a:headEnd type="stealth" w="lg" len="med"/>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35065" y="5301112"/>
              <a:ext cx="311304" cy="369332"/>
            </a:xfrm>
            <a:prstGeom prst="rect">
              <a:avLst/>
            </a:prstGeom>
            <a:noFill/>
          </p:spPr>
          <p:txBody>
            <a:bodyPr wrap="none" rtlCol="0">
              <a:spAutoFit/>
            </a:bodyPr>
            <a:lstStyle/>
            <a:p>
              <a:r>
                <a:rPr lang="en-US" dirty="0" smtClean="0">
                  <a:latin typeface="Symbol" panose="05050102010706020507" pitchFamily="18" charset="2"/>
                </a:rPr>
                <a:t>p</a:t>
              </a:r>
              <a:endParaRPr lang="en-US" dirty="0">
                <a:latin typeface="Symbol" panose="05050102010706020507" pitchFamily="18" charset="2"/>
              </a:endParaRPr>
            </a:p>
          </p:txBody>
        </p:sp>
        <p:sp>
          <p:nvSpPr>
            <p:cNvPr id="11" name="TextBox 10"/>
            <p:cNvSpPr txBox="1"/>
            <p:nvPr/>
          </p:nvSpPr>
          <p:spPr>
            <a:xfrm>
              <a:off x="5018295" y="3213288"/>
              <a:ext cx="976549" cy="369332"/>
            </a:xfrm>
            <a:prstGeom prst="rect">
              <a:avLst/>
            </a:prstGeom>
            <a:noFill/>
          </p:spPr>
          <p:txBody>
            <a:bodyPr wrap="none" rtlCol="0">
              <a:spAutoFit/>
            </a:bodyPr>
            <a:lstStyle/>
            <a:p>
              <a:r>
                <a:rPr lang="en-US" dirty="0">
                  <a:latin typeface="Symbol" panose="05050102010706020507" pitchFamily="18" charset="2"/>
                </a:rPr>
                <a:t>m</a:t>
              </a:r>
              <a:r>
                <a:rPr lang="en-US" baseline="-25000" dirty="0" smtClean="0"/>
                <a:t>x</a:t>
              </a:r>
              <a:r>
                <a:rPr lang="en-US" dirty="0" smtClean="0"/>
                <a:t> = </a:t>
              </a:r>
              <a:r>
                <a:rPr lang="en-US" dirty="0" err="1" smtClean="0"/>
                <a:t>m</a:t>
              </a:r>
              <a:r>
                <a:rPr lang="en-US" dirty="0" err="1" smtClean="0">
                  <a:latin typeface="Symbol" panose="05050102010706020507" pitchFamily="18" charset="2"/>
                </a:rPr>
                <a:t>p</a:t>
              </a:r>
              <a:endParaRPr lang="en-US" dirty="0">
                <a:latin typeface="Symbol" panose="05050102010706020507" pitchFamily="18" charset="2"/>
              </a:endParaRPr>
            </a:p>
          </p:txBody>
        </p:sp>
        <p:sp>
          <p:nvSpPr>
            <p:cNvPr id="12" name="TextBox 11"/>
            <p:cNvSpPr txBox="1"/>
            <p:nvPr/>
          </p:nvSpPr>
          <p:spPr>
            <a:xfrm>
              <a:off x="4801580" y="2852925"/>
              <a:ext cx="912429" cy="369332"/>
            </a:xfrm>
            <a:prstGeom prst="rect">
              <a:avLst/>
            </a:prstGeom>
            <a:noFill/>
          </p:spPr>
          <p:txBody>
            <a:bodyPr wrap="none" rtlCol="0">
              <a:spAutoFit/>
            </a:bodyPr>
            <a:lstStyle/>
            <a:p>
              <a:r>
                <a:rPr lang="en-US" dirty="0" smtClean="0">
                  <a:latin typeface="Symbol" panose="05050102010706020507" pitchFamily="18" charset="2"/>
                </a:rPr>
                <a:t>m</a:t>
              </a:r>
              <a:r>
                <a:rPr lang="en-US" baseline="-25000" dirty="0"/>
                <a:t>y</a:t>
              </a:r>
              <a:r>
                <a:rPr lang="en-US" dirty="0" smtClean="0"/>
                <a:t> = n</a:t>
              </a:r>
              <a:r>
                <a:rPr lang="en-US" dirty="0" smtClean="0">
                  <a:latin typeface="Symbol" panose="05050102010706020507" pitchFamily="18" charset="2"/>
                </a:rPr>
                <a:t>p</a:t>
              </a:r>
              <a:endParaRPr lang="en-US" dirty="0">
                <a:latin typeface="Symbol" panose="05050102010706020507" pitchFamily="18" charset="2"/>
              </a:endParaRPr>
            </a:p>
          </p:txBody>
        </p:sp>
        <p:sp>
          <p:nvSpPr>
            <p:cNvPr id="13" name="TextBox 12"/>
            <p:cNvSpPr txBox="1"/>
            <p:nvPr/>
          </p:nvSpPr>
          <p:spPr>
            <a:xfrm>
              <a:off x="3452118" y="5087774"/>
              <a:ext cx="492443" cy="369332"/>
            </a:xfrm>
            <a:prstGeom prst="rect">
              <a:avLst/>
            </a:prstGeom>
            <a:noFill/>
          </p:spPr>
          <p:txBody>
            <a:bodyPr wrap="none" rtlCol="0">
              <a:spAutoFit/>
            </a:bodyPr>
            <a:lstStyle/>
            <a:p>
              <a:r>
                <a:rPr lang="en-US" dirty="0" smtClean="0">
                  <a:solidFill>
                    <a:srgbClr val="C00000"/>
                  </a:solidFill>
                </a:rPr>
                <a:t>SY</a:t>
              </a:r>
              <a:endParaRPr lang="en-US" dirty="0">
                <a:solidFill>
                  <a:srgbClr val="C00000"/>
                </a:solidFill>
              </a:endParaRPr>
            </a:p>
          </p:txBody>
        </p:sp>
        <p:sp>
          <p:nvSpPr>
            <p:cNvPr id="14" name="TextBox 13"/>
            <p:cNvSpPr txBox="1"/>
            <p:nvPr/>
          </p:nvSpPr>
          <p:spPr>
            <a:xfrm>
              <a:off x="3035800" y="5325563"/>
              <a:ext cx="492443" cy="369332"/>
            </a:xfrm>
            <a:prstGeom prst="rect">
              <a:avLst/>
            </a:prstGeom>
            <a:noFill/>
          </p:spPr>
          <p:txBody>
            <a:bodyPr wrap="none" rtlCol="0">
              <a:spAutoFit/>
            </a:bodyPr>
            <a:lstStyle/>
            <a:p>
              <a:r>
                <a:rPr lang="en-US" dirty="0" smtClean="0"/>
                <a:t>SX</a:t>
              </a:r>
              <a:endParaRPr lang="en-US" dirty="0"/>
            </a:p>
          </p:txBody>
        </p:sp>
        <p:sp>
          <p:nvSpPr>
            <p:cNvPr id="15" name="TextBox 14"/>
            <p:cNvSpPr txBox="1"/>
            <p:nvPr/>
          </p:nvSpPr>
          <p:spPr>
            <a:xfrm>
              <a:off x="3849127" y="5321808"/>
              <a:ext cx="492443" cy="369332"/>
            </a:xfrm>
            <a:prstGeom prst="rect">
              <a:avLst/>
            </a:prstGeom>
            <a:noFill/>
          </p:spPr>
          <p:txBody>
            <a:bodyPr wrap="none" rtlCol="0">
              <a:spAutoFit/>
            </a:bodyPr>
            <a:lstStyle/>
            <a:p>
              <a:r>
                <a:rPr lang="en-US" dirty="0" smtClean="0"/>
                <a:t>SX</a:t>
              </a:r>
              <a:endParaRPr lang="en-US" dirty="0"/>
            </a:p>
          </p:txBody>
        </p:sp>
        <p:sp>
          <p:nvSpPr>
            <p:cNvPr id="16" name="TextBox 15"/>
            <p:cNvSpPr txBox="1"/>
            <p:nvPr/>
          </p:nvSpPr>
          <p:spPr>
            <a:xfrm>
              <a:off x="6761085" y="4504340"/>
              <a:ext cx="402674" cy="369332"/>
            </a:xfrm>
            <a:prstGeom prst="rect">
              <a:avLst/>
            </a:prstGeom>
            <a:noFill/>
          </p:spPr>
          <p:txBody>
            <a:bodyPr wrap="none" rtlCol="0">
              <a:spAutoFit/>
            </a:bodyPr>
            <a:lstStyle/>
            <a:p>
              <a:r>
                <a:rPr lang="en-US" dirty="0" smtClean="0">
                  <a:solidFill>
                    <a:srgbClr val="0070C0"/>
                  </a:solidFill>
                </a:rPr>
                <a:t>IP</a:t>
              </a:r>
              <a:endParaRPr lang="en-US" dirty="0">
                <a:solidFill>
                  <a:srgbClr val="0070C0"/>
                </a:solidFill>
              </a:endParaRPr>
            </a:p>
          </p:txBody>
        </p:sp>
        <p:cxnSp>
          <p:nvCxnSpPr>
            <p:cNvPr id="17" name="Straight Arrow Connector 16"/>
            <p:cNvCxnSpPr/>
            <p:nvPr/>
          </p:nvCxnSpPr>
          <p:spPr>
            <a:xfrm>
              <a:off x="3781955" y="5522976"/>
              <a:ext cx="137160" cy="0"/>
            </a:xfrm>
            <a:prstGeom prst="straightConnector1">
              <a:avLst/>
            </a:prstGeom>
            <a:ln w="19050">
              <a:solidFill>
                <a:schemeClr val="tx1"/>
              </a:solidFill>
              <a:headEnd type="none" w="lg" len="lg"/>
              <a:tailEnd type="stealth"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62351" y="2238445"/>
              <a:ext cx="671979" cy="369332"/>
            </a:xfrm>
            <a:prstGeom prst="rect">
              <a:avLst/>
            </a:prstGeom>
            <a:noFill/>
          </p:spPr>
          <p:txBody>
            <a:bodyPr wrap="none" rtlCol="0">
              <a:spAutoFit/>
            </a:bodyPr>
            <a:lstStyle/>
            <a:p>
              <a:r>
                <a:rPr lang="en-US" dirty="0" smtClean="0">
                  <a:solidFill>
                    <a:srgbClr val="0070C0"/>
                  </a:solidFill>
                </a:rPr>
                <a:t>CCB</a:t>
              </a:r>
              <a:endParaRPr lang="en-US" dirty="0">
                <a:solidFill>
                  <a:srgbClr val="0070C0"/>
                </a:solidFill>
              </a:endParaRPr>
            </a:p>
          </p:txBody>
        </p:sp>
        <p:sp>
          <p:nvSpPr>
            <p:cNvPr id="21" name="TextBox 20"/>
            <p:cNvSpPr txBox="1"/>
            <p:nvPr/>
          </p:nvSpPr>
          <p:spPr>
            <a:xfrm>
              <a:off x="6294291" y="2238445"/>
              <a:ext cx="466794" cy="369332"/>
            </a:xfrm>
            <a:prstGeom prst="rect">
              <a:avLst/>
            </a:prstGeom>
            <a:noFill/>
          </p:spPr>
          <p:txBody>
            <a:bodyPr wrap="none" rtlCol="0">
              <a:spAutoFit/>
            </a:bodyPr>
            <a:lstStyle/>
            <a:p>
              <a:r>
                <a:rPr lang="en-US" dirty="0" smtClean="0">
                  <a:solidFill>
                    <a:srgbClr val="0070C0"/>
                  </a:solidFill>
                </a:rPr>
                <a:t>FF</a:t>
              </a:r>
              <a:endParaRPr lang="en-US" dirty="0">
                <a:solidFill>
                  <a:srgbClr val="0070C0"/>
                </a:solidFill>
              </a:endParaRPr>
            </a:p>
          </p:txBody>
        </p:sp>
      </p:grpSp>
    </p:spTree>
    <p:extLst>
      <p:ext uri="{BB962C8B-B14F-4D97-AF65-F5344CB8AC3E}">
        <p14:creationId xmlns:p14="http://schemas.microsoft.com/office/powerpoint/2010/main" val="378760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CCB </a:t>
            </a:r>
            <a:r>
              <a:rPr lang="en-US" dirty="0" smtClean="0"/>
              <a:t>schemes based on –I sextupole pairs</a:t>
            </a:r>
            <a:endParaRPr lang="en-US" dirty="0"/>
          </a:p>
        </p:txBody>
      </p:sp>
      <p:sp>
        <p:nvSpPr>
          <p:cNvPr id="3" name="Date Placeholder 2"/>
          <p:cNvSpPr>
            <a:spLocks noGrp="1"/>
          </p:cNvSpPr>
          <p:nvPr>
            <p:ph type="dt" sz="half" idx="10"/>
          </p:nvPr>
        </p:nvSpPr>
        <p:spPr/>
        <p:txBody>
          <a:bodyPr/>
          <a:lstStyle/>
          <a:p>
            <a:r>
              <a:rPr lang="en-US" smtClean="0"/>
              <a:t>October 05, 2015</a:t>
            </a:r>
            <a:endParaRPr lang="en-US" dirty="0"/>
          </a:p>
        </p:txBody>
      </p:sp>
      <p:sp>
        <p:nvSpPr>
          <p:cNvPr id="4" name="Slide Number Placeholder 3"/>
          <p:cNvSpPr>
            <a:spLocks noGrp="1"/>
          </p:cNvSpPr>
          <p:nvPr>
            <p:ph type="sldNum" sz="quarter" idx="12"/>
          </p:nvPr>
        </p:nvSpPr>
        <p:spPr/>
        <p:txBody>
          <a:bodyPr/>
          <a:lstStyle/>
          <a:p>
            <a:fld id="{D0C3B8FA-05D6-4874-AF42-6ABF4E27286C}" type="slidenum">
              <a:rPr lang="en-US" smtClean="0"/>
              <a:pPr/>
              <a:t>9</a:t>
            </a:fld>
            <a:endParaRPr lang="en-US"/>
          </a:p>
        </p:txBody>
      </p:sp>
      <p:sp>
        <p:nvSpPr>
          <p:cNvPr id="5" name="TextBox 4"/>
          <p:cNvSpPr txBox="1"/>
          <p:nvPr/>
        </p:nvSpPr>
        <p:spPr>
          <a:xfrm>
            <a:off x="457200" y="1005840"/>
            <a:ext cx="8229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Advantage: sextupole non-linear geometric effects in </a:t>
            </a:r>
            <a:r>
              <a:rPr lang="en-US" dirty="0"/>
              <a:t>a –I </a:t>
            </a:r>
            <a:r>
              <a:rPr lang="en-US" dirty="0" smtClean="0"/>
              <a:t>pair are self-compensated (if no other sextupoles </a:t>
            </a:r>
            <a:r>
              <a:rPr lang="en-US" dirty="0" smtClean="0"/>
              <a:t>within the pair</a:t>
            </a:r>
            <a:r>
              <a:rPr lang="en-US" dirty="0" smtClean="0"/>
              <a:t>).</a:t>
            </a:r>
            <a:endParaRPr lang="en-US" dirty="0" smtClean="0"/>
          </a:p>
          <a:p>
            <a:pPr marL="285750" indent="-285750">
              <a:buFont typeface="Arial" panose="020B0604020202020204" pitchFamily="34" charset="0"/>
              <a:buChar char="•"/>
            </a:pPr>
            <a:r>
              <a:rPr lang="en-US" dirty="0" smtClean="0"/>
              <a:t>Disadvantage: the CCB section becomes </a:t>
            </a:r>
            <a:r>
              <a:rPr lang="en-US" dirty="0" smtClean="0"/>
              <a:t>longer compared to original CCB.</a:t>
            </a:r>
            <a:endParaRPr lang="en-US" dirty="0" smtClean="0"/>
          </a:p>
          <a:p>
            <a:pPr marL="285750" indent="-285750">
              <a:buFont typeface="Arial" panose="020B0604020202020204" pitchFamily="34" charset="0"/>
              <a:buChar char="•"/>
            </a:pPr>
            <a:r>
              <a:rPr lang="en-US" u="sng" dirty="0" smtClean="0">
                <a:solidFill>
                  <a:srgbClr val="C00000"/>
                </a:solidFill>
              </a:rPr>
              <a:t>Three sextupole schemes have been studied</a:t>
            </a:r>
            <a:r>
              <a:rPr lang="en-US" dirty="0" smtClean="0">
                <a:solidFill>
                  <a:srgbClr val="C00000"/>
                </a:solidFill>
              </a:rPr>
              <a:t>:</a:t>
            </a:r>
          </a:p>
          <a:p>
            <a:pPr marL="800100" lvl="1" indent="-342900">
              <a:buFont typeface="+mj-lt"/>
              <a:buAutoNum type="arabicPeriod"/>
            </a:pPr>
            <a:r>
              <a:rPr lang="en-US" dirty="0" smtClean="0"/>
              <a:t>Two non-interleaved –I pairs (X and Y) per each side of IP.</a:t>
            </a:r>
          </a:p>
          <a:p>
            <a:pPr marL="800100" lvl="1" indent="-342900">
              <a:buFont typeface="+mj-lt"/>
              <a:buAutoNum type="arabicPeriod"/>
            </a:pPr>
            <a:r>
              <a:rPr lang="en-US" dirty="0" smtClean="0"/>
              <a:t>Several interleaved –I pairs distributed in 90° arc cells nearest to IP with nominal arc </a:t>
            </a:r>
            <a:r>
              <a:rPr lang="en-US" dirty="0" smtClean="0">
                <a:latin typeface="Symbol" panose="05050102010706020507" pitchFamily="18" charset="2"/>
              </a:rPr>
              <a:t>b</a:t>
            </a:r>
            <a:r>
              <a:rPr lang="en-US" dirty="0" smtClean="0"/>
              <a:t> functions.</a:t>
            </a:r>
          </a:p>
          <a:p>
            <a:pPr marL="800100" lvl="1" indent="-342900">
              <a:buFont typeface="+mj-lt"/>
              <a:buAutoNum type="arabicPeriod"/>
            </a:pPr>
            <a:r>
              <a:rPr lang="en-US" dirty="0" smtClean="0"/>
              <a:t>Distributed interleaved –I pairs in arc cells where </a:t>
            </a:r>
            <a:r>
              <a:rPr lang="en-US" dirty="0" smtClean="0">
                <a:latin typeface="Symbol" panose="05050102010706020507" pitchFamily="18" charset="2"/>
              </a:rPr>
              <a:t>b</a:t>
            </a:r>
            <a:r>
              <a:rPr lang="en-US" dirty="0" smtClean="0"/>
              <a:t> functions at CCB sextupoles are </a:t>
            </a:r>
            <a:r>
              <a:rPr lang="en-US" dirty="0" smtClean="0"/>
              <a:t>locally increased</a:t>
            </a:r>
            <a:r>
              <a:rPr lang="en-US" dirty="0" smtClean="0"/>
              <a:t>.</a:t>
            </a:r>
            <a:endParaRPr lang="en-US" dirty="0"/>
          </a:p>
          <a:p>
            <a:pPr marL="285750" lvl="1" indent="-285750">
              <a:buFont typeface="Arial" panose="020B0604020202020204" pitchFamily="34" charset="0"/>
              <a:buChar char="•"/>
            </a:pPr>
            <a:r>
              <a:rPr lang="en-US" dirty="0" smtClean="0"/>
              <a:t>The -I sextupoles </a:t>
            </a:r>
            <a:r>
              <a:rPr lang="en-US" dirty="0" smtClean="0"/>
              <a:t>can be</a:t>
            </a:r>
            <a:r>
              <a:rPr lang="en-US" dirty="0" smtClean="0"/>
              <a:t> </a:t>
            </a:r>
            <a:r>
              <a:rPr lang="en-US" dirty="0" smtClean="0"/>
              <a:t>implemented using pairs of 90° arc cells</a:t>
            </a:r>
            <a:r>
              <a:rPr lang="en-US" dirty="0" smtClean="0"/>
              <a:t>.</a:t>
            </a:r>
          </a:p>
          <a:p>
            <a:pPr marL="285750" lvl="1" indent="-285750">
              <a:buFont typeface="Arial" panose="020B0604020202020204" pitchFamily="34" charset="0"/>
              <a:buChar char="•"/>
            </a:pPr>
            <a:r>
              <a:rPr lang="en-US" dirty="0" smtClean="0"/>
              <a:t>Two family sextupoles in the other arc cells compensate linear chromaticity.</a:t>
            </a:r>
            <a:endParaRPr lang="en-US" dirty="0"/>
          </a:p>
        </p:txBody>
      </p:sp>
      <p:sp>
        <p:nvSpPr>
          <p:cNvPr id="6" name="Footer Placeholder 5"/>
          <p:cNvSpPr>
            <a:spLocks noGrp="1"/>
          </p:cNvSpPr>
          <p:nvPr>
            <p:ph type="ftr" sz="quarter" idx="11"/>
          </p:nvPr>
        </p:nvSpPr>
        <p:spPr/>
        <p:txBody>
          <a:bodyPr/>
          <a:lstStyle/>
          <a:p>
            <a:pPr algn="l"/>
            <a:r>
              <a:rPr lang="en-US" b="1" dirty="0" smtClean="0"/>
              <a:t>MEIC Collaboration Meeting</a:t>
            </a:r>
            <a:endParaRPr lang="en-US" dirty="0"/>
          </a:p>
        </p:txBody>
      </p:sp>
      <p:grpSp>
        <p:nvGrpSpPr>
          <p:cNvPr id="17" name="Group 16"/>
          <p:cNvGrpSpPr/>
          <p:nvPr/>
        </p:nvGrpSpPr>
        <p:grpSpPr>
          <a:xfrm>
            <a:off x="232235" y="4088439"/>
            <a:ext cx="8717935" cy="2681796"/>
            <a:chOff x="232235" y="4195270"/>
            <a:chExt cx="8717935" cy="268179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195270"/>
              <a:ext cx="3701375"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301" y="4195270"/>
              <a:ext cx="4041844" cy="1600200"/>
            </a:xfrm>
            <a:prstGeom prst="rect">
              <a:avLst/>
            </a:prstGeom>
          </p:spPr>
        </p:pic>
        <p:sp>
          <p:nvSpPr>
            <p:cNvPr id="10" name="Left Brace 9"/>
            <p:cNvSpPr/>
            <p:nvPr/>
          </p:nvSpPr>
          <p:spPr>
            <a:xfrm rot="16200000">
              <a:off x="2381037" y="5292550"/>
              <a:ext cx="182880" cy="109728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6200000">
              <a:off x="6851523" y="5108765"/>
              <a:ext cx="182880" cy="150876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158929" y="5932630"/>
              <a:ext cx="627095" cy="338554"/>
            </a:xfrm>
            <a:prstGeom prst="rect">
              <a:avLst/>
            </a:prstGeom>
            <a:noFill/>
          </p:spPr>
          <p:txBody>
            <a:bodyPr wrap="none" rtlCol="0">
              <a:spAutoFit/>
            </a:bodyPr>
            <a:lstStyle/>
            <a:p>
              <a:r>
                <a:rPr lang="en-US" sz="1600" b="1" dirty="0" smtClean="0"/>
                <a:t>CCB</a:t>
              </a:r>
              <a:endParaRPr lang="en-US" b="1" dirty="0"/>
            </a:p>
          </p:txBody>
        </p:sp>
        <p:sp>
          <p:nvSpPr>
            <p:cNvPr id="13" name="TextBox 12"/>
            <p:cNvSpPr txBox="1"/>
            <p:nvPr/>
          </p:nvSpPr>
          <p:spPr>
            <a:xfrm>
              <a:off x="6629415" y="5954585"/>
              <a:ext cx="627095" cy="338554"/>
            </a:xfrm>
            <a:prstGeom prst="rect">
              <a:avLst/>
            </a:prstGeom>
            <a:noFill/>
          </p:spPr>
          <p:txBody>
            <a:bodyPr wrap="none" rtlCol="0">
              <a:spAutoFit/>
            </a:bodyPr>
            <a:lstStyle/>
            <a:p>
              <a:r>
                <a:rPr lang="en-US" sz="1600" b="1" dirty="0" smtClean="0"/>
                <a:t>CCB</a:t>
              </a:r>
              <a:endParaRPr lang="en-US" b="1" dirty="0"/>
            </a:p>
          </p:txBody>
        </p:sp>
        <p:sp>
          <p:nvSpPr>
            <p:cNvPr id="14" name="TextBox 13"/>
            <p:cNvSpPr txBox="1"/>
            <p:nvPr/>
          </p:nvSpPr>
          <p:spPr>
            <a:xfrm>
              <a:off x="232235" y="6230735"/>
              <a:ext cx="4258602" cy="646331"/>
            </a:xfrm>
            <a:prstGeom prst="rect">
              <a:avLst/>
            </a:prstGeom>
            <a:noFill/>
          </p:spPr>
          <p:txBody>
            <a:bodyPr wrap="none" rtlCol="0">
              <a:spAutoFit/>
            </a:bodyPr>
            <a:lstStyle/>
            <a:p>
              <a:r>
                <a:rPr lang="en-US" dirty="0" smtClean="0">
                  <a:solidFill>
                    <a:srgbClr val="C00000"/>
                  </a:solidFill>
                </a:rPr>
                <a:t>Scheme 1: two non-interleaved –I pairs</a:t>
              </a:r>
            </a:p>
            <a:p>
              <a:r>
                <a:rPr lang="en-US" dirty="0" smtClean="0">
                  <a:solidFill>
                    <a:srgbClr val="C00000"/>
                  </a:solidFill>
                </a:rPr>
                <a:t>(cancellation of geometric effects)</a:t>
              </a:r>
              <a:endParaRPr lang="en-US" dirty="0">
                <a:solidFill>
                  <a:srgbClr val="C00000"/>
                </a:solidFill>
              </a:endParaRPr>
            </a:p>
          </p:txBody>
        </p:sp>
        <p:sp>
          <p:nvSpPr>
            <p:cNvPr id="15" name="TextBox 14"/>
            <p:cNvSpPr txBox="1"/>
            <p:nvPr/>
          </p:nvSpPr>
          <p:spPr>
            <a:xfrm>
              <a:off x="4537744" y="6230735"/>
              <a:ext cx="4412426" cy="646331"/>
            </a:xfrm>
            <a:prstGeom prst="rect">
              <a:avLst/>
            </a:prstGeom>
            <a:noFill/>
          </p:spPr>
          <p:txBody>
            <a:bodyPr wrap="none" rtlCol="0">
              <a:spAutoFit/>
            </a:bodyPr>
            <a:lstStyle/>
            <a:p>
              <a:r>
                <a:rPr lang="en-US" dirty="0" smtClean="0">
                  <a:solidFill>
                    <a:srgbClr val="C00000"/>
                  </a:solidFill>
                </a:rPr>
                <a:t>Schemes 2,3: Distributed interleaved</a:t>
              </a:r>
            </a:p>
            <a:p>
              <a:r>
                <a:rPr lang="en-US" dirty="0" smtClean="0">
                  <a:solidFill>
                    <a:srgbClr val="C00000"/>
                  </a:solidFill>
                </a:rPr>
                <a:t>–I pairs (some residual geometric effects)</a:t>
              </a:r>
              <a:endParaRPr lang="en-US" dirty="0">
                <a:solidFill>
                  <a:srgbClr val="C00000"/>
                </a:solidFill>
              </a:endParaRPr>
            </a:p>
          </p:txBody>
        </p:sp>
      </p:grpSp>
    </p:spTree>
    <p:extLst>
      <p:ext uri="{BB962C8B-B14F-4D97-AF65-F5344CB8AC3E}">
        <p14:creationId xmlns:p14="http://schemas.microsoft.com/office/powerpoint/2010/main" val="181727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10245</TotalTime>
  <Words>2116</Words>
  <Application>Microsoft Office PowerPoint</Application>
  <PresentationFormat>On-screen Show (4:3)</PresentationFormat>
  <Paragraphs>293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Chromaticity compensation options for the ion collider ring</vt:lpstr>
      <vt:lpstr>Introduction</vt:lpstr>
      <vt:lpstr>Lattice without CCB</vt:lpstr>
      <vt:lpstr>Final Focus and IR</vt:lpstr>
      <vt:lpstr>FF and linear chromaticity</vt:lpstr>
      <vt:lpstr>FF and non-linear chromaticity</vt:lpstr>
      <vt:lpstr>Local compensation of FF Db/b (d)</vt:lpstr>
      <vt:lpstr>Original CCB design</vt:lpstr>
      <vt:lpstr>Alternative CCB schemes based on –I sextupole pairs</vt:lpstr>
      <vt:lpstr>Scheme-1: non-interleaved –I sextupole pairs</vt:lpstr>
      <vt:lpstr>Scheme-2: distributed interleaved –I pairs with nominal arc b functions</vt:lpstr>
      <vt:lpstr>Scheme-3: distributed interleaved –I pairs with increased b functions</vt:lpstr>
      <vt:lpstr>Compensation of Db/b (d) (W-function)</vt:lpstr>
      <vt:lpstr>Non-linear chromatic tune shift (for d=±10sp)</vt:lpstr>
      <vt:lpstr>Variation of chromatic b* (for d=±10sp)</vt:lpstr>
      <vt:lpstr>Sextupole K-values and parameters</vt:lpstr>
      <vt:lpstr>Conclusions</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LCLS2 LTU Modifications</dc:title>
  <dc:creator>yuri nosochkov</dc:creator>
  <cp:lastModifiedBy>Nosochkov, Yuri M.</cp:lastModifiedBy>
  <cp:revision>555</cp:revision>
  <cp:lastPrinted>2015-09-29T22:09:32Z</cp:lastPrinted>
  <dcterms:created xsi:type="dcterms:W3CDTF">2012-01-27T04:04:13Z</dcterms:created>
  <dcterms:modified xsi:type="dcterms:W3CDTF">2015-10-05T01:47:43Z</dcterms:modified>
</cp:coreProperties>
</file>