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Default Extension="wdp" ContentType="image/vnd.ms-photo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58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9933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17" d="100"/>
          <a:sy n="117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10/4/15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D57BF-9709-4F95-A032-C1177D04A7B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89367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Times" pitchFamily="-10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B816CE-CB8D-B248-83F6-819F55F70105}" type="slidenum">
              <a:rPr lang="en-US" smtClean="0">
                <a:solidFill>
                  <a:srgbClr val="000000"/>
                </a:solidFill>
                <a:latin typeface="Times" pitchFamily="-104" charset="0"/>
              </a:rPr>
              <a:pPr/>
              <a:t>4</a:t>
            </a:fld>
            <a:endParaRPr lang="en-US" smtClean="0">
              <a:solidFill>
                <a:srgbClr val="000000"/>
              </a:solidFill>
              <a:latin typeface="Times" pitchFamily="-1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10/4/15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Minion Pro"/>
              </a:rPr>
              <a:t>Click to add title</a:t>
            </a:r>
            <a:endParaRPr lang="en-US" dirty="0">
              <a:latin typeface="Mini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Minion Pro"/>
              </a:rPr>
              <a:t>Click to add subtitle</a:t>
            </a:r>
            <a:endParaRPr lang="en-US" dirty="0">
              <a:latin typeface="Minion Pro"/>
            </a:endParaRPr>
          </a:p>
        </p:txBody>
      </p:sp>
      <p:pic>
        <p:nvPicPr>
          <p:cNvPr id="4" name="Picture 3" descr="Screen Shot 2015-09-30 at 3.18.4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6281"/>
            <a:ext cx="9144000" cy="4622519"/>
          </a:xfrm>
          <a:prstGeom prst="rect">
            <a:avLst/>
          </a:prstGeom>
        </p:spPr>
      </p:pic>
      <p:pic>
        <p:nvPicPr>
          <p:cNvPr id="5" name="Picture 4" descr="Screen Shot 2015-09-30 at 3.18.2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7500"/>
            <a:ext cx="2125980" cy="2781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0" y="5638800"/>
            <a:ext cx="58663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20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nd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MEIC Collaboration Meeting       October 5-7, 2015 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18204" y="1195920"/>
            <a:ext cx="461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Welcome and Charge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6268" y="554616"/>
            <a:ext cx="1582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Fulvia Pilat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837247"/>
            <a:ext cx="4648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MEIC Figure 8 Concept</a:t>
            </a:r>
          </a:p>
          <a:p>
            <a:pPr>
              <a:defRPr/>
            </a:pPr>
            <a:endParaRPr lang="en-US" sz="1000" b="1" dirty="0" smtClean="0">
              <a:solidFill>
                <a:srgbClr val="002060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>
              <a:buFontTx/>
              <a:buBlip>
                <a:blip r:embed="rId3"/>
              </a:buBlip>
              <a:defRPr/>
            </a:pP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  </a:t>
            </a:r>
            <a:r>
              <a:rPr lang="en-US" sz="17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Initial configuration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:</a:t>
            </a:r>
          </a:p>
          <a:p>
            <a:pPr marL="461963" lvl="1" indent="-176213"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3-10 </a:t>
            </a:r>
            <a:r>
              <a:rPr lang="en-US" sz="1700" dirty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GeV on 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20-100 </a:t>
            </a:r>
            <a:r>
              <a:rPr lang="en-US" sz="1700" dirty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GeV </a:t>
            </a:r>
            <a:r>
              <a:rPr lang="en-US" sz="1700" dirty="0" err="1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ep/eA</a:t>
            </a:r>
            <a:r>
              <a:rPr lang="en-US" sz="1700" dirty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collider</a:t>
            </a:r>
          </a:p>
          <a:p>
            <a:pPr marL="461963" lvl="1" indent="-176213"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Optimized for high ion beam polarization:</a:t>
            </a:r>
          </a:p>
          <a:p>
            <a:pPr marL="1028700" lvl="2" indent="-285750">
              <a:buFont typeface="Wingdings" panose="05000000000000000000" pitchFamily="2" charset="2"/>
              <a:buChar char="§"/>
              <a:defRPr/>
            </a:pP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polarized deuterons</a:t>
            </a:r>
          </a:p>
          <a:p>
            <a:pPr marL="461963" lvl="1" indent="-176213"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Luminosity</a:t>
            </a:r>
            <a:r>
              <a:rPr lang="en-US" sz="1700" dirty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: </a:t>
            </a:r>
          </a:p>
          <a:p>
            <a:pPr marL="1028700" lvl="2" indent="-285750">
              <a:buFont typeface="Wingdings" panose="05000000000000000000" pitchFamily="2" charset="2"/>
              <a:buChar char="§"/>
              <a:defRPr/>
            </a:pP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up </a:t>
            </a:r>
            <a:r>
              <a:rPr lang="en-US" sz="1700" dirty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to few x 10</a:t>
            </a:r>
            <a:r>
              <a:rPr lang="en-US" sz="1700" baseline="30000" dirty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34</a:t>
            </a:r>
            <a:r>
              <a:rPr lang="en-US" sz="1700" dirty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 e-nucleons cm</a:t>
            </a:r>
            <a:r>
              <a:rPr lang="en-US" sz="1700" baseline="30000" dirty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-2</a:t>
            </a:r>
            <a:r>
              <a:rPr lang="en-US" sz="1700" dirty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s</a:t>
            </a:r>
            <a:r>
              <a:rPr lang="en-US" sz="1700" baseline="30000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-1 </a:t>
            </a:r>
          </a:p>
          <a:p>
            <a:pPr marL="461963" lvl="1" indent="-176213">
              <a:defRPr/>
            </a:pPr>
            <a:endParaRPr lang="en-US" sz="6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0" lvl="2">
              <a:spcBef>
                <a:spcPts val="0"/>
              </a:spcBef>
              <a:spcAft>
                <a:spcPts val="600"/>
              </a:spcAft>
              <a:buSzPct val="70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 </a:t>
            </a:r>
            <a:r>
              <a:rPr lang="en-US" sz="17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Low technical risk</a:t>
            </a:r>
          </a:p>
          <a:p>
            <a:pPr marL="0" lvl="2">
              <a:spcBef>
                <a:spcPts val="0"/>
              </a:spcBef>
              <a:spcAft>
                <a:spcPts val="600"/>
              </a:spcAft>
              <a:defRPr/>
            </a:pPr>
            <a:endParaRPr lang="en-US" sz="600" b="1" dirty="0" smtClean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0" lvl="2">
              <a:buFontTx/>
              <a:buBlip>
                <a:blip r:embed="rId3"/>
              </a:buBlip>
              <a:defRPr/>
            </a:pP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   </a:t>
            </a:r>
            <a:r>
              <a:rPr lang="en-US" sz="17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Upgradable </a:t>
            </a:r>
            <a:r>
              <a:rPr lang="en-US" sz="1700" b="1" dirty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to higher </a:t>
            </a:r>
            <a:r>
              <a:rPr lang="en-US" sz="17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energies </a:t>
            </a:r>
          </a:p>
          <a:p>
            <a:pPr marL="0" lvl="2">
              <a:defRPr/>
            </a:pP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	</a:t>
            </a: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250 GeV protons + 20 GeV electrons</a:t>
            </a:r>
          </a:p>
          <a:p>
            <a:pPr marL="461963" lvl="1" indent="-176213">
              <a:defRPr/>
            </a:pPr>
            <a:endParaRPr lang="en-US" sz="6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0" lvl="2">
              <a:buSzPct val="70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  </a:t>
            </a:r>
            <a:r>
              <a:rPr lang="en-US" sz="17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Flexible timeframe for Construction 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	</a:t>
            </a: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consistent w/running 12 GeV CEBAF</a:t>
            </a:r>
          </a:p>
          <a:p>
            <a:pPr marL="0" lvl="2">
              <a:defRPr/>
            </a:pPr>
            <a:endParaRPr lang="en-US" sz="600" dirty="0" smtClean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0" lvl="2"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n-US" sz="1700" dirty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  </a:t>
            </a:r>
            <a:r>
              <a:rPr lang="en-US" sz="17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Thorough cost estimate completed</a:t>
            </a:r>
          </a:p>
          <a:p>
            <a:pPr marL="457200" lvl="3">
              <a:spcAft>
                <a:spcPts val="0"/>
              </a:spcAft>
              <a:defRPr/>
            </a:pPr>
            <a:r>
              <a:rPr lang="en-US" sz="1700" b="1" dirty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	</a:t>
            </a: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presented to NSAC EIC Review</a:t>
            </a:r>
          </a:p>
          <a:p>
            <a:pPr marL="0" lvl="2">
              <a:spcAft>
                <a:spcPts val="600"/>
              </a:spcAft>
              <a:defRPr/>
            </a:pPr>
            <a:endParaRPr lang="en-US" sz="600" b="1" dirty="0" smtClean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0" lvl="2">
              <a:buFontTx/>
              <a:buBlip>
                <a:blip r:embed="rId3"/>
              </a:buBlip>
              <a:defRPr/>
            </a:pPr>
            <a:r>
              <a:rPr lang="en-US" sz="1700" b="1" dirty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 </a:t>
            </a:r>
            <a:r>
              <a:rPr lang="en-US" sz="17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  Cost effective operations</a:t>
            </a:r>
            <a:endParaRPr lang="en-US" sz="1700" dirty="0" smtClean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0" lvl="2">
              <a:defRPr/>
            </a:pPr>
            <a:endParaRPr lang="en-US" sz="6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0" lvl="2">
              <a:defRPr/>
            </a:pPr>
            <a:r>
              <a:rPr lang="en-US" sz="17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  <a:sym typeface="Wingdings 3"/>
              </a:rPr>
              <a:t> Fulfills White Paper Requirements</a:t>
            </a:r>
            <a:endParaRPr lang="en-US" sz="17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0"/>
            <a:ext cx="817924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pitchFamily="34" charset="0"/>
              </a:rPr>
              <a:t>MEIC Overview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1852" r="1"/>
          <a:stretch/>
        </p:blipFill>
        <p:spPr>
          <a:xfrm>
            <a:off x="4797661" y="841774"/>
            <a:ext cx="4169354" cy="389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853479" y="6453278"/>
            <a:ext cx="2133600" cy="365125"/>
          </a:xfrm>
          <a:prstGeom prst="rect">
            <a:avLst/>
          </a:prstGeom>
        </p:spPr>
        <p:txBody>
          <a:bodyPr/>
          <a:lstStyle/>
          <a:p>
            <a:fld id="{B9A5DFB4-3D23-4866-8D46-AE36D04BFD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4322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MEIC Timeline and context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31026"/>
            <a:ext cx="8229600" cy="453337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MEIC design (10+ years)</a:t>
            </a:r>
          </a:p>
          <a:p>
            <a:r>
              <a:rPr lang="en-US" dirty="0" smtClean="0"/>
              <a:t>Physics case and machine requirements defined by White Paper (2011) and refined (2012-14) in preparation for the LRP</a:t>
            </a:r>
          </a:p>
          <a:p>
            <a:r>
              <a:rPr lang="en-US" dirty="0" smtClean="0"/>
              <a:t>Preliminary conceptual design report (2012)</a:t>
            </a:r>
          </a:p>
          <a:p>
            <a:r>
              <a:rPr lang="en-US" dirty="0" smtClean="0"/>
              <a:t>Design optimization, EICAC reviews, internal reviews</a:t>
            </a:r>
          </a:p>
          <a:p>
            <a:r>
              <a:rPr lang="en-US" dirty="0" smtClean="0"/>
              <a:t>NSAC/LRP process starts (2014)</a:t>
            </a:r>
          </a:p>
          <a:p>
            <a:r>
              <a:rPr lang="en-US" dirty="0" smtClean="0"/>
              <a:t>NASC/LRP Cost Review (January 2015)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MEIC Collaboration Meeting (March 2015)</a:t>
            </a:r>
          </a:p>
          <a:p>
            <a:r>
              <a:rPr lang="en-US" dirty="0" smtClean="0"/>
              <a:t>NSAC/LRP concluded and (almost) approved (October 2015)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CC0000"/>
              </a:solidFill>
            </a:endParaRPr>
          </a:p>
          <a:p>
            <a:r>
              <a:rPr lang="en-US" dirty="0" smtClean="0">
                <a:solidFill>
                  <a:srgbClr val="CC0000"/>
                </a:solidFill>
                <a:sym typeface="Wingdings"/>
              </a:rPr>
              <a:t>Baseline design optimization</a:t>
            </a:r>
          </a:p>
          <a:p>
            <a:r>
              <a:rPr lang="en-US" dirty="0" smtClean="0">
                <a:solidFill>
                  <a:srgbClr val="CC0000"/>
                </a:solidFill>
                <a:sym typeface="Wingdings"/>
              </a:rPr>
              <a:t>Pre-project R&amp;D planning and </a:t>
            </a:r>
            <a:r>
              <a:rPr lang="en-US" dirty="0" smtClean="0">
                <a:solidFill>
                  <a:srgbClr val="CC0000"/>
                </a:solidFill>
                <a:sym typeface="Wingdings"/>
              </a:rPr>
              <a:t>execution</a:t>
            </a:r>
          </a:p>
          <a:p>
            <a:r>
              <a:rPr lang="en-US" i="1" dirty="0" smtClean="0">
                <a:solidFill>
                  <a:srgbClr val="CC0000"/>
                </a:solidFill>
                <a:sym typeface="Wingdings"/>
              </a:rPr>
              <a:t>Conceptual Design Report planning and </a:t>
            </a:r>
            <a:r>
              <a:rPr lang="en-US" i="1" dirty="0" smtClean="0">
                <a:solidFill>
                  <a:srgbClr val="CC0000"/>
                </a:solidFill>
                <a:sym typeface="Wingdings"/>
              </a:rPr>
              <a:t>execution</a:t>
            </a:r>
          </a:p>
          <a:p>
            <a:endParaRPr lang="en-US" dirty="0" smtClean="0">
              <a:sym typeface="Wingdings"/>
            </a:endParaRPr>
          </a:p>
          <a:p>
            <a:pPr>
              <a:buNone/>
            </a:pPr>
            <a:r>
              <a:rPr lang="en-US" dirty="0" smtClean="0">
                <a:sym typeface="Wingdings"/>
              </a:rPr>
              <a:t>GOAL:	Ready for CD1 and down-select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>
                <a:latin typeface="Arial" pitchFamily="-104" charset="0"/>
              </a:rPr>
              <a:t>(Earliest) EIC Realization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22238" y="1106488"/>
          <a:ext cx="8945893" cy="4563259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4757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</a:tblGrid>
              <a:tr h="27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Activity Name                                            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12 GeV Operations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12 GeV Upgrade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FRIB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EIC Physics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NSAC LRP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CD0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363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EIC Machine Design</a:t>
                      </a: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R&amp;D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 CD1</a:t>
                      </a: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Down-select)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CD2/CD3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EIC Construction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7797" name="Straight Connector 27"/>
          <p:cNvCxnSpPr>
            <a:cxnSpLocks noChangeShapeType="1"/>
          </p:cNvCxnSpPr>
          <p:nvPr/>
        </p:nvCxnSpPr>
        <p:spPr bwMode="auto">
          <a:xfrm>
            <a:off x="3962400" y="3124200"/>
            <a:ext cx="812685" cy="1588"/>
          </a:xfrm>
          <a:prstGeom prst="line">
            <a:avLst/>
          </a:prstGeom>
          <a:noFill/>
          <a:ln w="152400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67798" name="Straight Connector 28"/>
          <p:cNvCxnSpPr>
            <a:cxnSpLocks noChangeShapeType="1"/>
          </p:cNvCxnSpPr>
          <p:nvPr/>
        </p:nvCxnSpPr>
        <p:spPr bwMode="auto">
          <a:xfrm>
            <a:off x="4775085" y="3507582"/>
            <a:ext cx="775230" cy="1588"/>
          </a:xfrm>
          <a:prstGeom prst="line">
            <a:avLst/>
          </a:prstGeom>
          <a:noFill/>
          <a:ln w="15240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67799" name="Straight Connector 29"/>
          <p:cNvCxnSpPr>
            <a:cxnSpLocks noChangeShapeType="1"/>
          </p:cNvCxnSpPr>
          <p:nvPr/>
        </p:nvCxnSpPr>
        <p:spPr bwMode="auto">
          <a:xfrm>
            <a:off x="6444613" y="5410200"/>
            <a:ext cx="2597787" cy="1588"/>
          </a:xfrm>
          <a:prstGeom prst="line">
            <a:avLst/>
          </a:prstGeom>
          <a:noFill/>
          <a:ln w="1524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67800" name="Straight Connector 33"/>
          <p:cNvCxnSpPr>
            <a:cxnSpLocks noChangeShapeType="1"/>
          </p:cNvCxnSpPr>
          <p:nvPr/>
        </p:nvCxnSpPr>
        <p:spPr bwMode="auto">
          <a:xfrm>
            <a:off x="5334000" y="4495800"/>
            <a:ext cx="653413" cy="1588"/>
          </a:xfrm>
          <a:prstGeom prst="line">
            <a:avLst/>
          </a:prstGeom>
          <a:noFill/>
          <a:ln w="15240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67801" name="Straight Connector 34"/>
          <p:cNvCxnSpPr>
            <a:cxnSpLocks noChangeShapeType="1"/>
          </p:cNvCxnSpPr>
          <p:nvPr/>
        </p:nvCxnSpPr>
        <p:spPr bwMode="auto">
          <a:xfrm>
            <a:off x="5690516" y="5032376"/>
            <a:ext cx="862684" cy="1588"/>
          </a:xfrm>
          <a:prstGeom prst="line">
            <a:avLst/>
          </a:prstGeom>
          <a:noFill/>
          <a:ln w="15240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67802" name="Straight Connector 35"/>
          <p:cNvCxnSpPr>
            <a:cxnSpLocks noChangeShapeType="1"/>
          </p:cNvCxnSpPr>
          <p:nvPr/>
        </p:nvCxnSpPr>
        <p:spPr bwMode="auto">
          <a:xfrm>
            <a:off x="2074863" y="4100513"/>
            <a:ext cx="3475452" cy="14287"/>
          </a:xfrm>
          <a:prstGeom prst="line">
            <a:avLst/>
          </a:prstGeom>
          <a:noFill/>
          <a:ln w="152400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37" name="Straight Connector 36"/>
          <p:cNvCxnSpPr/>
          <p:nvPr/>
        </p:nvCxnSpPr>
        <p:spPr bwMode="auto">
          <a:xfrm>
            <a:off x="5146206" y="1573213"/>
            <a:ext cx="3921594" cy="1588"/>
          </a:xfrm>
          <a:prstGeom prst="line">
            <a:avLst/>
          </a:prstGeom>
          <a:solidFill>
            <a:schemeClr val="accent1"/>
          </a:solidFill>
          <a:ln w="152400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6553200" y="2272270"/>
            <a:ext cx="2489200" cy="14514"/>
          </a:xfrm>
          <a:prstGeom prst="line">
            <a:avLst/>
          </a:prstGeom>
          <a:solidFill>
            <a:schemeClr val="accent1"/>
          </a:solidFill>
          <a:ln w="152400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806" name="Straight Connector 39"/>
          <p:cNvCxnSpPr>
            <a:cxnSpLocks noChangeShapeType="1"/>
          </p:cNvCxnSpPr>
          <p:nvPr/>
        </p:nvCxnSpPr>
        <p:spPr bwMode="auto">
          <a:xfrm>
            <a:off x="2057400" y="2286000"/>
            <a:ext cx="1371600" cy="0"/>
          </a:xfrm>
          <a:prstGeom prst="line">
            <a:avLst/>
          </a:prstGeom>
          <a:noFill/>
          <a:ln w="15240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67807" name="Straight Connector 40"/>
          <p:cNvCxnSpPr>
            <a:cxnSpLocks noChangeShapeType="1"/>
          </p:cNvCxnSpPr>
          <p:nvPr/>
        </p:nvCxnSpPr>
        <p:spPr bwMode="auto">
          <a:xfrm>
            <a:off x="3429000" y="2286000"/>
            <a:ext cx="3505200" cy="0"/>
          </a:xfrm>
          <a:prstGeom prst="line">
            <a:avLst/>
          </a:prstGeom>
          <a:noFill/>
          <a:ln w="152400">
            <a:solidFill>
              <a:srgbClr val="009933"/>
            </a:solidFill>
            <a:round/>
            <a:headEnd/>
            <a:tailEnd/>
          </a:ln>
        </p:spPr>
      </p:cxnSp>
      <p:cxnSp>
        <p:nvCxnSpPr>
          <p:cNvPr id="67808" name="Straight Connector 41"/>
          <p:cNvCxnSpPr>
            <a:cxnSpLocks noChangeShapeType="1"/>
          </p:cNvCxnSpPr>
          <p:nvPr/>
        </p:nvCxnSpPr>
        <p:spPr bwMode="auto">
          <a:xfrm>
            <a:off x="2057400" y="1905000"/>
            <a:ext cx="2895600" cy="0"/>
          </a:xfrm>
          <a:prstGeom prst="line">
            <a:avLst/>
          </a:prstGeom>
          <a:noFill/>
          <a:ln w="152400">
            <a:solidFill>
              <a:srgbClr val="009933"/>
            </a:solidFill>
            <a:round/>
            <a:headEnd/>
            <a:tailEnd/>
          </a:ln>
        </p:spPr>
      </p:cxnSp>
      <p:cxnSp>
        <p:nvCxnSpPr>
          <p:cNvPr id="30" name="Straight Connector 41"/>
          <p:cNvCxnSpPr>
            <a:cxnSpLocks noChangeShapeType="1"/>
          </p:cNvCxnSpPr>
          <p:nvPr/>
        </p:nvCxnSpPr>
        <p:spPr bwMode="auto">
          <a:xfrm>
            <a:off x="3859655" y="1573213"/>
            <a:ext cx="1245745" cy="1588"/>
          </a:xfrm>
          <a:prstGeom prst="line">
            <a:avLst/>
          </a:prstGeom>
          <a:noFill/>
          <a:ln w="152400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35" name="Straight Connector 35"/>
          <p:cNvCxnSpPr>
            <a:cxnSpLocks noChangeShapeType="1"/>
          </p:cNvCxnSpPr>
          <p:nvPr/>
        </p:nvCxnSpPr>
        <p:spPr bwMode="auto">
          <a:xfrm>
            <a:off x="2057400" y="2756539"/>
            <a:ext cx="1905000" cy="1588"/>
          </a:xfrm>
          <a:prstGeom prst="line">
            <a:avLst/>
          </a:prstGeom>
          <a:noFill/>
          <a:ln w="152400">
            <a:solidFill>
              <a:srgbClr val="7030A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MEIC Collaboration Meeting Goals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68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2824" dirty="0" smtClean="0"/>
              <a:t>Overview MEIC design progress and identify remaining challenges and possible optimization</a:t>
            </a:r>
          </a:p>
          <a:p>
            <a:pPr>
              <a:buNone/>
            </a:pPr>
            <a:endParaRPr lang="en-US" sz="2824" dirty="0" smtClean="0"/>
          </a:p>
          <a:p>
            <a:r>
              <a:rPr lang="en-US" sz="2824" dirty="0" smtClean="0"/>
              <a:t>Review the plan for MEIC pre-project R&amp;D and establish priorities for R&amp;D funding</a:t>
            </a:r>
          </a:p>
          <a:p>
            <a:endParaRPr lang="en-US" sz="2824" dirty="0" smtClean="0"/>
          </a:p>
          <a:p>
            <a:r>
              <a:rPr lang="en-US" sz="2824" dirty="0" smtClean="0"/>
              <a:t>Discuss initial efforts and plans for Engineering, Civil Construction, Radiation protection </a:t>
            </a:r>
          </a:p>
          <a:p>
            <a:endParaRPr lang="en-US" sz="2824" dirty="0" smtClean="0"/>
          </a:p>
          <a:p>
            <a:r>
              <a:rPr lang="en-US" sz="2824" dirty="0" smtClean="0"/>
              <a:t>Overview detector R&amp;D and IR integration </a:t>
            </a:r>
          </a:p>
          <a:p>
            <a:endParaRPr lang="en-US" sz="2824" dirty="0" smtClean="0"/>
          </a:p>
          <a:p>
            <a:r>
              <a:rPr lang="en-US" sz="2824" dirty="0" smtClean="0"/>
              <a:t>Engage institutions and industrial partners to strengthen the MEIC Collaboration</a:t>
            </a:r>
          </a:p>
          <a:p>
            <a:endParaRPr lang="en-US" sz="2824" dirty="0" smtClean="0"/>
          </a:p>
          <a:p>
            <a:r>
              <a:rPr lang="en-US" sz="2824" dirty="0" smtClean="0"/>
              <a:t>Plan</a:t>
            </a:r>
            <a:r>
              <a:rPr lang="en-US" sz="2824" dirty="0" smtClean="0"/>
              <a:t> the next </a:t>
            </a:r>
            <a:r>
              <a:rPr lang="en-US" sz="2824" dirty="0" smtClean="0"/>
              <a:t>Collaboration Meeting</a:t>
            </a:r>
          </a:p>
          <a:p>
            <a:pPr>
              <a:buNone/>
            </a:pPr>
            <a:endParaRPr lang="en-US" sz="2824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/>
          <a:lstStyle/>
          <a:p>
            <a:fld id="{B9A5DFB4-3D23-4866-8D46-AE36D04BFD7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 (3).potx</Template>
  <TotalTime>73</TotalTime>
  <Words>368</Words>
  <Application>Microsoft Macintosh PowerPoint</Application>
  <PresentationFormat>On-screen Show (4:3)</PresentationFormat>
  <Paragraphs>90</Paragraphs>
  <Slides>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JLabPowerPointMain (3)</vt:lpstr>
      <vt:lpstr>Click to add title</vt:lpstr>
      <vt:lpstr>Slide 2</vt:lpstr>
      <vt:lpstr>MEIC Timeline and context</vt:lpstr>
      <vt:lpstr>(Earliest) EIC Realization</vt:lpstr>
      <vt:lpstr>2nd MEIC Collaboration Meeting Goals</vt:lpstr>
    </vt:vector>
  </TitlesOfParts>
  <Company>Jefferson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Fulvia Pilat</dc:creator>
  <cp:lastModifiedBy>Fulvia Pilat</cp:lastModifiedBy>
  <cp:revision>7</cp:revision>
  <cp:lastPrinted>2015-10-02T14:29:42Z</cp:lastPrinted>
  <dcterms:created xsi:type="dcterms:W3CDTF">2015-10-04T21:30:10Z</dcterms:created>
  <dcterms:modified xsi:type="dcterms:W3CDTF">2015-10-04T21:31:49Z</dcterms:modified>
</cp:coreProperties>
</file>