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sldIdLst>
    <p:sldId id="258" r:id="rId2"/>
    <p:sldId id="257" r:id="rId3"/>
    <p:sldId id="264" r:id="rId4"/>
    <p:sldId id="265" r:id="rId5"/>
    <p:sldId id="266" r:id="rId6"/>
    <p:sldId id="262" r:id="rId7"/>
    <p:sldId id="263" r:id="rId8"/>
    <p:sldId id="259" r:id="rId9"/>
    <p:sldId id="260" r:id="rId10"/>
    <p:sldId id="261" r:id="rId11"/>
    <p:sldId id="291" r:id="rId12"/>
    <p:sldId id="292" r:id="rId13"/>
    <p:sldId id="274" r:id="rId14"/>
    <p:sldId id="278" r:id="rId15"/>
    <p:sldId id="281" r:id="rId16"/>
    <p:sldId id="282" r:id="rId17"/>
    <p:sldId id="283" r:id="rId18"/>
    <p:sldId id="284" r:id="rId19"/>
    <p:sldId id="286" r:id="rId20"/>
    <p:sldId id="273" r:id="rId21"/>
    <p:sldId id="268" r:id="rId22"/>
    <p:sldId id="288" r:id="rId23"/>
    <p:sldId id="270" r:id="rId24"/>
    <p:sldId id="271" r:id="rId25"/>
    <p:sldId id="272" r:id="rId26"/>
    <p:sldId id="289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C3333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9" autoAdjust="0"/>
    <p:restoredTop sz="94668" autoAdjust="0"/>
  </p:normalViewPr>
  <p:slideViewPr>
    <p:cSldViewPr snapToGrid="0" snapToObjects="1" showGuides="1">
      <p:cViewPr varScale="1">
        <p:scale>
          <a:sx n="121" d="100"/>
          <a:sy n="121" d="100"/>
        </p:scale>
        <p:origin x="-3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26BE69-FDDF-E241-9412-A136E29E2FB8}" type="slidenum">
              <a:rPr lang="en-US">
                <a:latin typeface="Times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3</a:t>
            </a:fld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589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10/4/15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/>
              <a:pPr/>
              <a:t>10/4/15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Minion Pro"/>
              </a:rPr>
              <a:t>Click to add title</a:t>
            </a:r>
            <a:endParaRPr lang="en-US" dirty="0"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Minion Pro"/>
              </a:rPr>
              <a:t>Click to add subtitle</a:t>
            </a:r>
            <a:endParaRPr lang="en-US" dirty="0">
              <a:latin typeface="Minion Pro"/>
            </a:endParaRPr>
          </a:p>
        </p:txBody>
      </p:sp>
      <p:pic>
        <p:nvPicPr>
          <p:cNvPr id="4" name="Picture 3" descr="Screen Shot 2015-09-30 at 3.18.4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281"/>
            <a:ext cx="9144000" cy="4622519"/>
          </a:xfrm>
          <a:prstGeom prst="rect">
            <a:avLst/>
          </a:prstGeom>
        </p:spPr>
      </p:pic>
      <p:pic>
        <p:nvPicPr>
          <p:cNvPr id="5" name="Picture 4" descr="Screen Shot 2015-09-30 at 3.18.2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7500"/>
            <a:ext cx="2125980" cy="2781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0" y="5638800"/>
            <a:ext cx="586635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en-US" sz="2000" b="1" baseline="30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nd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MEIC Collaboration Meeting       October 5-7, 2015 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42751" y="1195920"/>
            <a:ext cx="4563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MEIC Program Status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36268" y="554616"/>
            <a:ext cx="15824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Fulvia Pilat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MEIC Engineering Plan</a:t>
            </a:r>
            <a:endParaRPr lang="en-US" sz="3600" dirty="0"/>
          </a:p>
        </p:txBody>
      </p:sp>
      <p:pic>
        <p:nvPicPr>
          <p:cNvPr id="4" name="Picture 3" descr="Engineer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632"/>
            <a:ext cx="9144000" cy="2534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078775"/>
            <a:ext cx="81868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We initiated Engineering support work in FY15, and plan to ramp up in FY16-17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Resources </a:t>
            </a:r>
            <a:r>
              <a:rPr lang="en-US" dirty="0" smtClean="0"/>
              <a:t>mostly internal redirect (12 GeV Project accelerator completed and overall</a:t>
            </a:r>
          </a:p>
          <a:p>
            <a:r>
              <a:rPr lang="en-US" dirty="0" smtClean="0"/>
              <a:t> Project ramping down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Acknowledge input from Tim </a:t>
            </a:r>
            <a:r>
              <a:rPr lang="en-US" dirty="0" err="1" smtClean="0"/>
              <a:t>Michalski</a:t>
            </a:r>
            <a:r>
              <a:rPr lang="en-US" dirty="0" smtClean="0"/>
              <a:t> (MEIC Engineering Leader)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00" y="2133600"/>
            <a:ext cx="4191000" cy="2590800"/>
          </a:xfrm>
        </p:spPr>
        <p:txBody>
          <a:bodyPr>
            <a:normAutofit fontScale="55000" lnSpcReduction="20000"/>
          </a:bodyPr>
          <a:lstStyle/>
          <a:p>
            <a:pPr marL="280988" indent="-280988"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/>
              <a:t>Proton KE:  285 </a:t>
            </a:r>
            <a:r>
              <a:rPr lang="en-US" b="1" dirty="0" smtClean="0">
                <a:sym typeface="Wingdings" pitchFamily="2" charset="2"/>
              </a:rPr>
              <a:t> 130 </a:t>
            </a:r>
            <a:r>
              <a:rPr lang="en-US" b="1" dirty="0" err="1" smtClean="0">
                <a:sym typeface="Wingdings" pitchFamily="2" charset="2"/>
              </a:rPr>
              <a:t>MeV</a:t>
            </a:r>
            <a:endParaRPr lang="en-US" b="1" dirty="0" smtClean="0">
              <a:sym typeface="Wingdings" pitchFamily="2" charset="2"/>
            </a:endParaRPr>
          </a:p>
          <a:p>
            <a:pPr marL="280988" indent="-280988"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>
                <a:sym typeface="Wingdings" pitchFamily="2" charset="2"/>
              </a:rPr>
              <a:t>Lead ions:  100  42 </a:t>
            </a:r>
            <a:r>
              <a:rPr lang="en-US" b="1" dirty="0" err="1" smtClean="0">
                <a:sym typeface="Wingdings" pitchFamily="2" charset="2"/>
              </a:rPr>
              <a:t>MeV</a:t>
            </a:r>
            <a:endParaRPr lang="en-US" b="1" dirty="0" smtClean="0">
              <a:sym typeface="Wingdings" pitchFamily="2" charset="2"/>
            </a:endParaRPr>
          </a:p>
          <a:p>
            <a:pPr marL="280988" indent="-280988"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>
                <a:sym typeface="Wingdings" pitchFamily="2" charset="2"/>
              </a:rPr>
              <a:t>QWR/HWR </a:t>
            </a:r>
            <a:r>
              <a:rPr lang="en-US" b="1" dirty="0" err="1" smtClean="0">
                <a:sym typeface="Wingdings" pitchFamily="2" charset="2"/>
              </a:rPr>
              <a:t>cryomodules</a:t>
            </a:r>
            <a:r>
              <a:rPr lang="en-US" b="1" dirty="0" smtClean="0">
                <a:sym typeface="Wingdings" pitchFamily="2" charset="2"/>
              </a:rPr>
              <a:t>:  16  5</a:t>
            </a:r>
          </a:p>
          <a:p>
            <a:pPr marL="280988" indent="-280988"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>
                <a:sym typeface="Wingdings" pitchFamily="2" charset="2"/>
              </a:rPr>
              <a:t>Total lengths: 110  55 m</a:t>
            </a:r>
          </a:p>
          <a:p>
            <a:pPr marL="280988" indent="-280988"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>
                <a:sym typeface="Wingdings" pitchFamily="2" charset="2"/>
              </a:rPr>
              <a:t>Total cost: 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smtClean="0">
                <a:sym typeface="Wingdings" pitchFamily="2" charset="2"/>
              </a:rPr>
              <a:t>~</a:t>
            </a:r>
            <a:r>
              <a:rPr lang="en-US" b="1" dirty="0" smtClean="0">
                <a:sym typeface="Wingdings" pitchFamily="2" charset="2"/>
              </a:rPr>
              <a:t>factor </a:t>
            </a:r>
            <a:r>
              <a:rPr lang="en-US" b="1" dirty="0" smtClean="0">
                <a:sym typeface="Wingdings" pitchFamily="2" charset="2"/>
              </a:rPr>
              <a:t>3 reduction</a:t>
            </a:r>
          </a:p>
          <a:p>
            <a:pPr marL="280988" indent="-280988">
              <a:spcBef>
                <a:spcPts val="0"/>
              </a:spcBef>
              <a:spcAft>
                <a:spcPts val="1800"/>
              </a:spcAft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dirty="0" smtClean="0"/>
              <a:t>Ion Injector: Short, Lower Energy/Cost </a:t>
            </a:r>
            <a:r>
              <a:rPr lang="en-US" sz="3200" dirty="0" err="1" smtClean="0"/>
              <a:t>Linac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E9226-580E-4738-8577-7947FA67ABA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564" t="9375" r="2564" b="15625"/>
          <a:stretch>
            <a:fillRect/>
          </a:stretch>
        </p:blipFill>
        <p:spPr bwMode="auto">
          <a:xfrm>
            <a:off x="152400" y="914400"/>
            <a:ext cx="5638800" cy="1828800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" y="2743200"/>
          <a:ext cx="4572000" cy="3657600"/>
        </p:xfrm>
        <a:graphic>
          <a:graphicData uri="http://schemas.openxmlformats.org/drawingml/2006/table">
            <a:tbl>
              <a:tblPr/>
              <a:tblGrid>
                <a:gridCol w="2540000"/>
                <a:gridCol w="931333"/>
                <a:gridCol w="1100667"/>
              </a:tblGrid>
              <a:tr h="23336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Parameter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Units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Value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Ion species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600" kern="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n-GB" sz="1600" kern="8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</a:t>
                      </a:r>
                      <a:r>
                        <a:rPr lang="en-GB" sz="1600" kern="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to </a:t>
                      </a:r>
                      <a:r>
                        <a:rPr lang="en-GB" sz="1600" kern="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Pb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Fundamental frequency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MHz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KE </a:t>
                      </a: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of </a:t>
                      </a:r>
                      <a:r>
                        <a:rPr lang="en-GB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H- </a:t>
                      </a: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&amp; lead ions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MeV</a:t>
                      </a: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/u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130&amp;42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Maximum pulse current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Light ions (A/q</a:t>
                      </a: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3)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Heavy ions (A/q&gt;3)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</a:t>
                      </a: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Pulse repetition rate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Hz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up to 10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Pulse length 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Light ions (A/q</a:t>
                      </a: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3)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Heavy ions (A/q&gt;3)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0.25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Max. </a:t>
                      </a: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pulsed beam power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kW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260 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# of QWR cryomodules 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# of HWR cryomodules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 length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~55 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81800" y="990600"/>
            <a:ext cx="20570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Talk M. Mustapha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657600" y="3429000"/>
            <a:ext cx="914400" cy="381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733800" y="5638800"/>
            <a:ext cx="685800" cy="914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38200"/>
            <a:ext cx="4267200" cy="533400"/>
          </a:xfrm>
        </p:spPr>
        <p:txBody>
          <a:bodyPr/>
          <a:lstStyle/>
          <a:p>
            <a:pPr marL="280988" indent="-280988"/>
            <a:r>
              <a:rPr lang="en-US" sz="2400" b="1" dirty="0" smtClean="0"/>
              <a:t>Hexagon Pre-booster </a:t>
            </a:r>
            <a:endParaRPr lang="en-US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 dirty="0" smtClean="0"/>
              <a:t>Ion Injector: Smaller Racetrack Booster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E9226-580E-4738-8577-7947FA67ABA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1295400"/>
            <a:ext cx="3352800" cy="30689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960" y="3439333"/>
            <a:ext cx="237744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Circumference: 120 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KE:  3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GeV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4431268"/>
            <a:ext cx="20570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Talk M. Mustapha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7" descr="racetrack_booster"/>
          <p:cNvPicPr>
            <a:picLocks noChangeAspect="1" noChangeArrowheads="1"/>
          </p:cNvPicPr>
          <p:nvPr/>
        </p:nvPicPr>
        <p:blipFill>
          <a:blip r:embed="rId3" cstate="print"/>
          <a:srcRect l="2083" t="6050" r="4167" b="3204"/>
          <a:stretch>
            <a:fillRect/>
          </a:stretch>
        </p:blipFill>
        <p:spPr bwMode="auto">
          <a:xfrm>
            <a:off x="5257800" y="1828800"/>
            <a:ext cx="3657600" cy="1411705"/>
          </a:xfrm>
          <a:prstGeom prst="rect">
            <a:avLst/>
          </a:prstGeom>
          <a:noFill/>
        </p:spPr>
      </p:pic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4724400" y="8382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0988" marR="0" lvl="0" indent="-2809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50000"/>
              <a:buFontTx/>
              <a:buBlip>
                <a:blip r:embed="rId4"/>
              </a:buBlip>
              <a:tabLst/>
              <a:defRPr/>
            </a:pPr>
            <a:r>
              <a:rPr lang="en-US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booster option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1219200"/>
            <a:ext cx="21336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Circumf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.: 180 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KE:  8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GeV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Polarization: good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Pol. Deuterons: yes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1162" y="1371600"/>
            <a:ext cx="22366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Talk A.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Kondratenko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 bwMode="auto">
          <a:xfrm>
            <a:off x="3352800" y="35052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0988" marR="0" lvl="0" indent="-2809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50000"/>
              <a:buFontTx/>
              <a:buBlip>
                <a:blip r:embed="rId4"/>
              </a:buBlip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Ion injection/formation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scheme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5867400"/>
            <a:ext cx="13388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Talk J.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Guo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98" name="Rectangle 10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733800" y="3886200"/>
            <a:ext cx="3810000" cy="2514600"/>
            <a:chOff x="0" y="0"/>
            <a:chExt cx="37937" cy="25517"/>
          </a:xfrm>
        </p:grpSpPr>
        <p:grpSp>
          <p:nvGrpSpPr>
            <p:cNvPr id="6" name="Group 520"/>
            <p:cNvGrpSpPr>
              <a:grpSpLocks/>
            </p:cNvGrpSpPr>
            <p:nvPr/>
          </p:nvGrpSpPr>
          <p:grpSpPr bwMode="auto">
            <a:xfrm>
              <a:off x="0" y="0"/>
              <a:ext cx="37937" cy="25517"/>
              <a:chOff x="0" y="0"/>
              <a:chExt cx="37937" cy="25517"/>
            </a:xfrm>
          </p:grpSpPr>
          <p:sp>
            <p:nvSpPr>
              <p:cNvPr id="8297" name="TextBox 5"/>
              <p:cNvSpPr txBox="1">
                <a:spLocks noChangeArrowheads="1"/>
              </p:cNvSpPr>
              <p:nvPr/>
            </p:nvSpPr>
            <p:spPr bwMode="auto">
              <a:xfrm>
                <a:off x="1147" y="0"/>
                <a:ext cx="12506" cy="3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SimSun" pitchFamily="2" charset="-122"/>
                    <a:cs typeface="Times New Roman" pitchFamily="18" charset="0"/>
                  </a:rPr>
                  <a:t>Step 2. Accumulating coasting beam</a:t>
                </a:r>
                <a:endParaRPr kumimoji="0" lang="en-US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96" name="TextBox 138"/>
              <p:cNvSpPr txBox="1">
                <a:spLocks noChangeArrowheads="1"/>
              </p:cNvSpPr>
              <p:nvPr/>
            </p:nvSpPr>
            <p:spPr bwMode="auto">
              <a:xfrm>
                <a:off x="0" y="15457"/>
                <a:ext cx="10060" cy="3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SimSun" pitchFamily="2" charset="-122"/>
                    <a:cs typeface="Times New Roman" pitchFamily="18" charset="0"/>
                  </a:rPr>
                  <a:t>Step 3. Capture to bucket</a:t>
                </a:r>
                <a:endParaRPr kumimoji="0" lang="en-US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7" name="Group 523"/>
              <p:cNvGrpSpPr>
                <a:grpSpLocks noChangeAspect="1"/>
              </p:cNvGrpSpPr>
              <p:nvPr/>
            </p:nvGrpSpPr>
            <p:grpSpPr bwMode="auto">
              <a:xfrm>
                <a:off x="1487" y="3089"/>
                <a:ext cx="5487" cy="5486"/>
                <a:chOff x="1487" y="3089"/>
                <a:chExt cx="18288" cy="18288"/>
              </a:xfrm>
            </p:grpSpPr>
            <p:grpSp>
              <p:nvGrpSpPr>
                <p:cNvPr id="8" name="Group 524"/>
                <p:cNvGrpSpPr>
                  <a:grpSpLocks noChangeAspect="1"/>
                </p:cNvGrpSpPr>
                <p:nvPr/>
              </p:nvGrpSpPr>
              <p:grpSpPr bwMode="auto">
                <a:xfrm>
                  <a:off x="1487" y="8026"/>
                  <a:ext cx="13351" cy="13351"/>
                  <a:chOff x="1487" y="8026"/>
                  <a:chExt cx="13350" cy="13350"/>
                </a:xfrm>
              </p:grpSpPr>
              <p:grpSp>
                <p:nvGrpSpPr>
                  <p:cNvPr id="16" name="Group 525"/>
                  <p:cNvGrpSpPr>
                    <a:grpSpLocks/>
                  </p:cNvGrpSpPr>
                  <p:nvPr/>
                </p:nvGrpSpPr>
                <p:grpSpPr bwMode="auto">
                  <a:xfrm>
                    <a:off x="1487" y="11501"/>
                    <a:ext cx="13351" cy="9876"/>
                    <a:chOff x="1487" y="11501"/>
                    <a:chExt cx="13350" cy="9875"/>
                  </a:xfrm>
                </p:grpSpPr>
                <p:sp>
                  <p:nvSpPr>
                    <p:cNvPr id="526" name="Rectangle 5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25" y="11501"/>
                      <a:ext cx="8413" cy="146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25400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7" name="Block Arc 527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1487" y="11501"/>
                      <a:ext cx="9876" cy="9876"/>
                    </a:xfrm>
                    <a:custGeom>
                      <a:avLst/>
                      <a:gdLst>
                        <a:gd name="T0" fmla="*/ 0 w 987552"/>
                        <a:gd name="T1" fmla="*/ 493776 h 987552"/>
                        <a:gd name="T2" fmla="*/ 306154 w 987552"/>
                        <a:gd name="T3" fmla="*/ 37035 h 987552"/>
                        <a:gd name="T4" fmla="*/ 844969 w 987552"/>
                        <a:gd name="T5" fmla="*/ 146677 h 987552"/>
                        <a:gd name="T6" fmla="*/ 948286 w 987552"/>
                        <a:gd name="T7" fmla="*/ 686740 h 987552"/>
                        <a:gd name="T8" fmla="*/ 487987 w 987552"/>
                        <a:gd name="T9" fmla="*/ 987518 h 987552"/>
                        <a:gd name="T10" fmla="*/ 489665 w 987552"/>
                        <a:gd name="T11" fmla="*/ 844432 h 987552"/>
                        <a:gd name="T12" fmla="*/ 816570 w 987552"/>
                        <a:gd name="T13" fmla="*/ 630819 h 987552"/>
                        <a:gd name="T14" fmla="*/ 743194 w 987552"/>
                        <a:gd name="T15" fmla="*/ 247266 h 987552"/>
                        <a:gd name="T16" fmla="*/ 360527 w 987552"/>
                        <a:gd name="T17" fmla="*/ 169398 h 987552"/>
                        <a:gd name="T18" fmla="*/ 143096 w 987552"/>
                        <a:gd name="T19" fmla="*/ 493776 h 987552"/>
                        <a:gd name="T20" fmla="*/ 0 w 987552"/>
                        <a:gd name="T21" fmla="*/ 493776 h 987552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0" t="0" r="r" b="b"/>
                      <a:pathLst>
                        <a:path w="987552" h="987552">
                          <a:moveTo>
                            <a:pt x="0" y="493776"/>
                          </a:moveTo>
                          <a:cubicBezTo>
                            <a:pt x="0" y="293535"/>
                            <a:pt x="120932" y="113121"/>
                            <a:pt x="306154" y="37035"/>
                          </a:cubicBezTo>
                          <a:cubicBezTo>
                            <a:pt x="491376" y="-39051"/>
                            <a:pt x="704210" y="4258"/>
                            <a:pt x="844969" y="146677"/>
                          </a:cubicBezTo>
                          <a:cubicBezTo>
                            <a:pt x="985728" y="289096"/>
                            <a:pt x="1026539" y="502423"/>
                            <a:pt x="948286" y="686740"/>
                          </a:cubicBezTo>
                          <a:cubicBezTo>
                            <a:pt x="870034" y="871057"/>
                            <a:pt x="688214" y="989866"/>
                            <a:pt x="487987" y="987518"/>
                          </a:cubicBezTo>
                          <a:cubicBezTo>
                            <a:pt x="488546" y="939823"/>
                            <a:pt x="489106" y="892127"/>
                            <a:pt x="489665" y="844432"/>
                          </a:cubicBezTo>
                          <a:cubicBezTo>
                            <a:pt x="631866" y="846099"/>
                            <a:pt x="760995" y="761721"/>
                            <a:pt x="816570" y="630819"/>
                          </a:cubicBezTo>
                          <a:cubicBezTo>
                            <a:pt x="872145" y="499917"/>
                            <a:pt x="843161" y="348412"/>
                            <a:pt x="743194" y="247266"/>
                          </a:cubicBezTo>
                          <a:cubicBezTo>
                            <a:pt x="643227" y="146120"/>
                            <a:pt x="492072" y="115362"/>
                            <a:pt x="360527" y="169398"/>
                          </a:cubicBezTo>
                          <a:cubicBezTo>
                            <a:pt x="228982" y="223434"/>
                            <a:pt x="143096" y="351565"/>
                            <a:pt x="143096" y="493776"/>
                          </a:cubicBezTo>
                          <a:lnTo>
                            <a:pt x="0" y="493776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25400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28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9900" y="8026"/>
                    <a:ext cx="1463" cy="8413"/>
                  </a:xfrm>
                  <a:prstGeom prst="rect">
                    <a:avLst/>
                  </a:prstGeom>
                  <a:solidFill>
                    <a:srgbClr val="00B050"/>
                  </a:solidFill>
                  <a:ln w="254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9" name="Block Arc 529"/>
                <p:cNvSpPr>
                  <a:spLocks/>
                </p:cNvSpPr>
                <p:nvPr/>
              </p:nvSpPr>
              <p:spPr bwMode="auto">
                <a:xfrm>
                  <a:off x="9900" y="3089"/>
                  <a:ext cx="9875" cy="9875"/>
                </a:xfrm>
                <a:custGeom>
                  <a:avLst/>
                  <a:gdLst>
                    <a:gd name="T0" fmla="*/ 0 w 987552"/>
                    <a:gd name="T1" fmla="*/ 493776 h 987552"/>
                    <a:gd name="T2" fmla="*/ 306154 w 987552"/>
                    <a:gd name="T3" fmla="*/ 37035 h 987552"/>
                    <a:gd name="T4" fmla="*/ 844969 w 987552"/>
                    <a:gd name="T5" fmla="*/ 146677 h 987552"/>
                    <a:gd name="T6" fmla="*/ 948286 w 987552"/>
                    <a:gd name="T7" fmla="*/ 686740 h 987552"/>
                    <a:gd name="T8" fmla="*/ 487987 w 987552"/>
                    <a:gd name="T9" fmla="*/ 987518 h 987552"/>
                    <a:gd name="T10" fmla="*/ 489665 w 987552"/>
                    <a:gd name="T11" fmla="*/ 844432 h 987552"/>
                    <a:gd name="T12" fmla="*/ 816570 w 987552"/>
                    <a:gd name="T13" fmla="*/ 630819 h 987552"/>
                    <a:gd name="T14" fmla="*/ 743194 w 987552"/>
                    <a:gd name="T15" fmla="*/ 247266 h 987552"/>
                    <a:gd name="T16" fmla="*/ 360527 w 987552"/>
                    <a:gd name="T17" fmla="*/ 169398 h 987552"/>
                    <a:gd name="T18" fmla="*/ 143096 w 987552"/>
                    <a:gd name="T19" fmla="*/ 493776 h 987552"/>
                    <a:gd name="T20" fmla="*/ 0 w 987552"/>
                    <a:gd name="T21" fmla="*/ 493776 h 9875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87552" h="987552">
                      <a:moveTo>
                        <a:pt x="0" y="493776"/>
                      </a:moveTo>
                      <a:cubicBezTo>
                        <a:pt x="0" y="293535"/>
                        <a:pt x="120932" y="113121"/>
                        <a:pt x="306154" y="37035"/>
                      </a:cubicBezTo>
                      <a:cubicBezTo>
                        <a:pt x="491376" y="-39051"/>
                        <a:pt x="704210" y="4258"/>
                        <a:pt x="844969" y="146677"/>
                      </a:cubicBezTo>
                      <a:cubicBezTo>
                        <a:pt x="985728" y="289096"/>
                        <a:pt x="1026539" y="502423"/>
                        <a:pt x="948286" y="686740"/>
                      </a:cubicBezTo>
                      <a:cubicBezTo>
                        <a:pt x="870034" y="871057"/>
                        <a:pt x="688214" y="989866"/>
                        <a:pt x="487987" y="987518"/>
                      </a:cubicBezTo>
                      <a:cubicBezTo>
                        <a:pt x="488546" y="939823"/>
                        <a:pt x="489106" y="892127"/>
                        <a:pt x="489665" y="844432"/>
                      </a:cubicBezTo>
                      <a:cubicBezTo>
                        <a:pt x="631866" y="846099"/>
                        <a:pt x="760995" y="761721"/>
                        <a:pt x="816570" y="630819"/>
                      </a:cubicBezTo>
                      <a:cubicBezTo>
                        <a:pt x="872145" y="499917"/>
                        <a:pt x="843161" y="348412"/>
                        <a:pt x="743194" y="247266"/>
                      </a:cubicBezTo>
                      <a:cubicBezTo>
                        <a:pt x="643227" y="146120"/>
                        <a:pt x="492072" y="115362"/>
                        <a:pt x="360527" y="169398"/>
                      </a:cubicBezTo>
                      <a:cubicBezTo>
                        <a:pt x="228982" y="223434"/>
                        <a:pt x="143096" y="351565"/>
                        <a:pt x="143096" y="493776"/>
                      </a:cubicBezTo>
                      <a:lnTo>
                        <a:pt x="0" y="49377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530"/>
              <p:cNvGrpSpPr>
                <a:grpSpLocks noChangeAspect="1"/>
              </p:cNvGrpSpPr>
              <p:nvPr/>
            </p:nvGrpSpPr>
            <p:grpSpPr bwMode="auto">
              <a:xfrm>
                <a:off x="1296" y="10859"/>
                <a:ext cx="5486" cy="5486"/>
                <a:chOff x="1296" y="10859"/>
                <a:chExt cx="18288" cy="18288"/>
              </a:xfrm>
            </p:grpSpPr>
            <p:grpSp>
              <p:nvGrpSpPr>
                <p:cNvPr id="20" name="Group 531"/>
                <p:cNvGrpSpPr>
                  <a:grpSpLocks noChangeAspect="1"/>
                </p:cNvGrpSpPr>
                <p:nvPr/>
              </p:nvGrpSpPr>
              <p:grpSpPr bwMode="auto">
                <a:xfrm>
                  <a:off x="1296" y="15797"/>
                  <a:ext cx="13350" cy="13350"/>
                  <a:chOff x="1296" y="15797"/>
                  <a:chExt cx="13350" cy="13350"/>
                </a:xfrm>
              </p:grpSpPr>
              <p:grpSp>
                <p:nvGrpSpPr>
                  <p:cNvPr id="21" name="Group 532"/>
                  <p:cNvGrpSpPr>
                    <a:grpSpLocks/>
                  </p:cNvGrpSpPr>
                  <p:nvPr/>
                </p:nvGrpSpPr>
                <p:grpSpPr bwMode="auto">
                  <a:xfrm>
                    <a:off x="1296" y="19271"/>
                    <a:ext cx="13350" cy="9876"/>
                    <a:chOff x="1296" y="19271"/>
                    <a:chExt cx="13350" cy="9875"/>
                  </a:xfrm>
                </p:grpSpPr>
                <p:sp>
                  <p:nvSpPr>
                    <p:cNvPr id="533" name="Rectangle 5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33" y="19781"/>
                      <a:ext cx="8413" cy="366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4" name="Block Arc 534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1296" y="19271"/>
                      <a:ext cx="9875" cy="9876"/>
                    </a:xfrm>
                    <a:custGeom>
                      <a:avLst/>
                      <a:gdLst>
                        <a:gd name="T0" fmla="*/ 0 w 987552"/>
                        <a:gd name="T1" fmla="*/ 493776 h 987552"/>
                        <a:gd name="T2" fmla="*/ 306154 w 987552"/>
                        <a:gd name="T3" fmla="*/ 37035 h 987552"/>
                        <a:gd name="T4" fmla="*/ 844969 w 987552"/>
                        <a:gd name="T5" fmla="*/ 146677 h 987552"/>
                        <a:gd name="T6" fmla="*/ 948286 w 987552"/>
                        <a:gd name="T7" fmla="*/ 686740 h 987552"/>
                        <a:gd name="T8" fmla="*/ 487987 w 987552"/>
                        <a:gd name="T9" fmla="*/ 987518 h 987552"/>
                        <a:gd name="T10" fmla="*/ 489665 w 987552"/>
                        <a:gd name="T11" fmla="*/ 844432 h 987552"/>
                        <a:gd name="T12" fmla="*/ 816570 w 987552"/>
                        <a:gd name="T13" fmla="*/ 630819 h 987552"/>
                        <a:gd name="T14" fmla="*/ 743194 w 987552"/>
                        <a:gd name="T15" fmla="*/ 247266 h 987552"/>
                        <a:gd name="T16" fmla="*/ 360527 w 987552"/>
                        <a:gd name="T17" fmla="*/ 169398 h 987552"/>
                        <a:gd name="T18" fmla="*/ 143096 w 987552"/>
                        <a:gd name="T19" fmla="*/ 493776 h 987552"/>
                        <a:gd name="T20" fmla="*/ 0 w 987552"/>
                        <a:gd name="T21" fmla="*/ 493776 h 987552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0" t="0" r="r" b="b"/>
                      <a:pathLst>
                        <a:path w="987552" h="987552">
                          <a:moveTo>
                            <a:pt x="0" y="493776"/>
                          </a:moveTo>
                          <a:cubicBezTo>
                            <a:pt x="0" y="293535"/>
                            <a:pt x="120932" y="113121"/>
                            <a:pt x="306154" y="37035"/>
                          </a:cubicBezTo>
                          <a:cubicBezTo>
                            <a:pt x="491376" y="-39051"/>
                            <a:pt x="704210" y="4258"/>
                            <a:pt x="844969" y="146677"/>
                          </a:cubicBezTo>
                          <a:cubicBezTo>
                            <a:pt x="985728" y="289096"/>
                            <a:pt x="1026539" y="502423"/>
                            <a:pt x="948286" y="686740"/>
                          </a:cubicBezTo>
                          <a:cubicBezTo>
                            <a:pt x="870034" y="871057"/>
                            <a:pt x="688214" y="989866"/>
                            <a:pt x="487987" y="987518"/>
                          </a:cubicBezTo>
                          <a:cubicBezTo>
                            <a:pt x="488546" y="939823"/>
                            <a:pt x="489106" y="892127"/>
                            <a:pt x="489665" y="844432"/>
                          </a:cubicBezTo>
                          <a:cubicBezTo>
                            <a:pt x="631866" y="846099"/>
                            <a:pt x="760995" y="761721"/>
                            <a:pt x="816570" y="630819"/>
                          </a:cubicBezTo>
                          <a:cubicBezTo>
                            <a:pt x="872145" y="499917"/>
                            <a:pt x="843161" y="348412"/>
                            <a:pt x="743194" y="247266"/>
                          </a:cubicBezTo>
                          <a:cubicBezTo>
                            <a:pt x="643227" y="146120"/>
                            <a:pt x="492072" y="115362"/>
                            <a:pt x="360527" y="169398"/>
                          </a:cubicBezTo>
                          <a:cubicBezTo>
                            <a:pt x="228982" y="223434"/>
                            <a:pt x="143096" y="351565"/>
                            <a:pt x="143096" y="493776"/>
                          </a:cubicBezTo>
                          <a:lnTo>
                            <a:pt x="0" y="493776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25400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35" name="Rectangle 535"/>
                  <p:cNvSpPr>
                    <a:spLocks noChangeArrowheads="1"/>
                  </p:cNvSpPr>
                  <p:nvPr/>
                </p:nvSpPr>
                <p:spPr bwMode="auto">
                  <a:xfrm>
                    <a:off x="9708" y="15797"/>
                    <a:ext cx="1463" cy="8412"/>
                  </a:xfrm>
                  <a:prstGeom prst="rect">
                    <a:avLst/>
                  </a:prstGeom>
                  <a:solidFill>
                    <a:srgbClr val="00B050"/>
                  </a:solidFill>
                  <a:ln w="254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6" name="Block Arc 536"/>
                <p:cNvSpPr>
                  <a:spLocks/>
                </p:cNvSpPr>
                <p:nvPr/>
              </p:nvSpPr>
              <p:spPr bwMode="auto">
                <a:xfrm>
                  <a:off x="9708" y="10859"/>
                  <a:ext cx="9876" cy="9875"/>
                </a:xfrm>
                <a:custGeom>
                  <a:avLst/>
                  <a:gdLst>
                    <a:gd name="T0" fmla="*/ 0 w 987552"/>
                    <a:gd name="T1" fmla="*/ 493776 h 987552"/>
                    <a:gd name="T2" fmla="*/ 306154 w 987552"/>
                    <a:gd name="T3" fmla="*/ 37035 h 987552"/>
                    <a:gd name="T4" fmla="*/ 844969 w 987552"/>
                    <a:gd name="T5" fmla="*/ 146677 h 987552"/>
                    <a:gd name="T6" fmla="*/ 948286 w 987552"/>
                    <a:gd name="T7" fmla="*/ 686740 h 987552"/>
                    <a:gd name="T8" fmla="*/ 487987 w 987552"/>
                    <a:gd name="T9" fmla="*/ 987518 h 987552"/>
                    <a:gd name="T10" fmla="*/ 489665 w 987552"/>
                    <a:gd name="T11" fmla="*/ 844432 h 987552"/>
                    <a:gd name="T12" fmla="*/ 816570 w 987552"/>
                    <a:gd name="T13" fmla="*/ 630819 h 987552"/>
                    <a:gd name="T14" fmla="*/ 743194 w 987552"/>
                    <a:gd name="T15" fmla="*/ 247266 h 987552"/>
                    <a:gd name="T16" fmla="*/ 360527 w 987552"/>
                    <a:gd name="T17" fmla="*/ 169398 h 987552"/>
                    <a:gd name="T18" fmla="*/ 143096 w 987552"/>
                    <a:gd name="T19" fmla="*/ 493776 h 987552"/>
                    <a:gd name="T20" fmla="*/ 0 w 987552"/>
                    <a:gd name="T21" fmla="*/ 493776 h 9875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87552" h="987552">
                      <a:moveTo>
                        <a:pt x="0" y="493776"/>
                      </a:moveTo>
                      <a:cubicBezTo>
                        <a:pt x="0" y="293535"/>
                        <a:pt x="120932" y="113121"/>
                        <a:pt x="306154" y="37035"/>
                      </a:cubicBezTo>
                      <a:cubicBezTo>
                        <a:pt x="491376" y="-39051"/>
                        <a:pt x="704210" y="4258"/>
                        <a:pt x="844969" y="146677"/>
                      </a:cubicBezTo>
                      <a:cubicBezTo>
                        <a:pt x="985728" y="289096"/>
                        <a:pt x="1026539" y="502423"/>
                        <a:pt x="948286" y="686740"/>
                      </a:cubicBezTo>
                      <a:cubicBezTo>
                        <a:pt x="870034" y="871057"/>
                        <a:pt x="688214" y="989866"/>
                        <a:pt x="487987" y="987518"/>
                      </a:cubicBezTo>
                      <a:cubicBezTo>
                        <a:pt x="488546" y="939823"/>
                        <a:pt x="489106" y="892127"/>
                        <a:pt x="489665" y="844432"/>
                      </a:cubicBezTo>
                      <a:cubicBezTo>
                        <a:pt x="631866" y="846099"/>
                        <a:pt x="760995" y="761721"/>
                        <a:pt x="816570" y="630819"/>
                      </a:cubicBezTo>
                      <a:cubicBezTo>
                        <a:pt x="872145" y="499917"/>
                        <a:pt x="843161" y="348412"/>
                        <a:pt x="743194" y="247266"/>
                      </a:cubicBezTo>
                      <a:cubicBezTo>
                        <a:pt x="643227" y="146120"/>
                        <a:pt x="492072" y="115362"/>
                        <a:pt x="360527" y="169398"/>
                      </a:cubicBezTo>
                      <a:cubicBezTo>
                        <a:pt x="228982" y="223434"/>
                        <a:pt x="143096" y="351565"/>
                        <a:pt x="143096" y="493776"/>
                      </a:cubicBezTo>
                      <a:lnTo>
                        <a:pt x="0" y="49377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537"/>
              <p:cNvGrpSpPr>
                <a:grpSpLocks noChangeAspect="1"/>
              </p:cNvGrpSpPr>
              <p:nvPr/>
            </p:nvGrpSpPr>
            <p:grpSpPr bwMode="auto">
              <a:xfrm>
                <a:off x="8679" y="10174"/>
                <a:ext cx="5499" cy="5486"/>
                <a:chOff x="8679" y="10174"/>
                <a:chExt cx="18327" cy="18288"/>
              </a:xfrm>
            </p:grpSpPr>
            <p:grpSp>
              <p:nvGrpSpPr>
                <p:cNvPr id="23" name="Group 538"/>
                <p:cNvGrpSpPr>
                  <a:grpSpLocks/>
                </p:cNvGrpSpPr>
                <p:nvPr/>
              </p:nvGrpSpPr>
              <p:grpSpPr bwMode="auto">
                <a:xfrm>
                  <a:off x="8679" y="18952"/>
                  <a:ext cx="13754" cy="9510"/>
                  <a:chOff x="8679" y="18952"/>
                  <a:chExt cx="13753" cy="9509"/>
                </a:xfrm>
              </p:grpSpPr>
              <p:sp>
                <p:nvSpPr>
                  <p:cNvPr id="539" name="Rectangle 539"/>
                  <p:cNvSpPr>
                    <a:spLocks noChangeArrowheads="1"/>
                  </p:cNvSpPr>
                  <p:nvPr/>
                </p:nvSpPr>
                <p:spPr bwMode="auto">
                  <a:xfrm>
                    <a:off x="13289" y="19102"/>
                    <a:ext cx="9144" cy="366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0" name="Block Arc 540"/>
                  <p:cNvSpPr>
                    <a:spLocks/>
                  </p:cNvSpPr>
                  <p:nvPr/>
                </p:nvSpPr>
                <p:spPr bwMode="auto">
                  <a:xfrm rot="10800000">
                    <a:off x="8679" y="18952"/>
                    <a:ext cx="9510" cy="9510"/>
                  </a:xfrm>
                  <a:custGeom>
                    <a:avLst/>
                    <a:gdLst>
                      <a:gd name="T0" fmla="*/ 0 w 950976"/>
                      <a:gd name="T1" fmla="*/ 475488 h 950976"/>
                      <a:gd name="T2" fmla="*/ 470849 w 950976"/>
                      <a:gd name="T3" fmla="*/ 23 h 950976"/>
                      <a:gd name="T4" fmla="*/ 950886 w 950976"/>
                      <a:gd name="T5" fmla="*/ 466211 h 950976"/>
                      <a:gd name="T6" fmla="*/ 489404 w 950976"/>
                      <a:gd name="T7" fmla="*/ 950773 h 950976"/>
                      <a:gd name="T8" fmla="*/ 487386 w 950976"/>
                      <a:gd name="T9" fmla="*/ 881866 h 950976"/>
                      <a:gd name="T10" fmla="*/ 881963 w 950976"/>
                      <a:gd name="T11" fmla="*/ 467556 h 950976"/>
                      <a:gd name="T12" fmla="*/ 471522 w 950976"/>
                      <a:gd name="T13" fmla="*/ 68956 h 950976"/>
                      <a:gd name="T14" fmla="*/ 68937 w 950976"/>
                      <a:gd name="T15" fmla="*/ 475489 h 950976"/>
                      <a:gd name="T16" fmla="*/ 0 w 950976"/>
                      <a:gd name="T17" fmla="*/ 475488 h 95097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950976" h="950976">
                        <a:moveTo>
                          <a:pt x="0" y="475488"/>
                        </a:moveTo>
                        <a:cubicBezTo>
                          <a:pt x="0" y="214693"/>
                          <a:pt x="210066" y="2567"/>
                          <a:pt x="470849" y="23"/>
                        </a:cubicBezTo>
                        <a:cubicBezTo>
                          <a:pt x="731631" y="-2521"/>
                          <a:pt x="945797" y="205465"/>
                          <a:pt x="950886" y="466211"/>
                        </a:cubicBezTo>
                        <a:cubicBezTo>
                          <a:pt x="955975" y="726956"/>
                          <a:pt x="750087" y="943141"/>
                          <a:pt x="489404" y="950773"/>
                        </a:cubicBezTo>
                        <a:cubicBezTo>
                          <a:pt x="488731" y="927804"/>
                          <a:pt x="488059" y="904835"/>
                          <a:pt x="487386" y="881866"/>
                        </a:cubicBezTo>
                        <a:cubicBezTo>
                          <a:pt x="710275" y="875340"/>
                          <a:pt x="886313" y="690498"/>
                          <a:pt x="881963" y="467556"/>
                        </a:cubicBezTo>
                        <a:cubicBezTo>
                          <a:pt x="877612" y="244613"/>
                          <a:pt x="694496" y="66780"/>
                          <a:pt x="471522" y="68956"/>
                        </a:cubicBezTo>
                        <a:cubicBezTo>
                          <a:pt x="248548" y="71132"/>
                          <a:pt x="68937" y="252504"/>
                          <a:pt x="68937" y="475489"/>
                        </a:cubicBezTo>
                        <a:lnTo>
                          <a:pt x="0" y="475488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1" name="Rectangle 541"/>
                <p:cNvSpPr>
                  <a:spLocks noChangeArrowheads="1"/>
                </p:cNvSpPr>
                <p:nvPr/>
              </p:nvSpPr>
              <p:spPr bwMode="auto">
                <a:xfrm>
                  <a:off x="17458" y="14928"/>
                  <a:ext cx="731" cy="8779"/>
                </a:xfrm>
                <a:prstGeom prst="rect">
                  <a:avLst/>
                </a:prstGeom>
                <a:solidFill>
                  <a:srgbClr val="00B050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2" name="Block Arc 542"/>
                <p:cNvSpPr>
                  <a:spLocks/>
                </p:cNvSpPr>
                <p:nvPr/>
              </p:nvSpPr>
              <p:spPr bwMode="auto">
                <a:xfrm>
                  <a:off x="17497" y="10174"/>
                  <a:ext cx="9510" cy="9509"/>
                </a:xfrm>
                <a:custGeom>
                  <a:avLst/>
                  <a:gdLst>
                    <a:gd name="T0" fmla="*/ 0 w 950976"/>
                    <a:gd name="T1" fmla="*/ 475488 h 950976"/>
                    <a:gd name="T2" fmla="*/ 470849 w 950976"/>
                    <a:gd name="T3" fmla="*/ 23 h 950976"/>
                    <a:gd name="T4" fmla="*/ 950886 w 950976"/>
                    <a:gd name="T5" fmla="*/ 466211 h 950976"/>
                    <a:gd name="T6" fmla="*/ 489404 w 950976"/>
                    <a:gd name="T7" fmla="*/ 950773 h 950976"/>
                    <a:gd name="T8" fmla="*/ 487386 w 950976"/>
                    <a:gd name="T9" fmla="*/ 881866 h 950976"/>
                    <a:gd name="T10" fmla="*/ 881963 w 950976"/>
                    <a:gd name="T11" fmla="*/ 467556 h 950976"/>
                    <a:gd name="T12" fmla="*/ 471522 w 950976"/>
                    <a:gd name="T13" fmla="*/ 68956 h 950976"/>
                    <a:gd name="T14" fmla="*/ 68937 w 950976"/>
                    <a:gd name="T15" fmla="*/ 475489 h 950976"/>
                    <a:gd name="T16" fmla="*/ 0 w 950976"/>
                    <a:gd name="T17" fmla="*/ 475488 h 9509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50976" h="950976">
                      <a:moveTo>
                        <a:pt x="0" y="475488"/>
                      </a:moveTo>
                      <a:cubicBezTo>
                        <a:pt x="0" y="214693"/>
                        <a:pt x="210066" y="2567"/>
                        <a:pt x="470849" y="23"/>
                      </a:cubicBezTo>
                      <a:cubicBezTo>
                        <a:pt x="731631" y="-2521"/>
                        <a:pt x="945797" y="205465"/>
                        <a:pt x="950886" y="466211"/>
                      </a:cubicBezTo>
                      <a:cubicBezTo>
                        <a:pt x="955975" y="726956"/>
                        <a:pt x="750087" y="943141"/>
                        <a:pt x="489404" y="950773"/>
                      </a:cubicBezTo>
                      <a:cubicBezTo>
                        <a:pt x="488731" y="927804"/>
                        <a:pt x="488059" y="904835"/>
                        <a:pt x="487386" y="881866"/>
                      </a:cubicBezTo>
                      <a:cubicBezTo>
                        <a:pt x="710275" y="875340"/>
                        <a:pt x="886313" y="690498"/>
                        <a:pt x="881963" y="467556"/>
                      </a:cubicBezTo>
                      <a:cubicBezTo>
                        <a:pt x="877612" y="244613"/>
                        <a:pt x="694496" y="66780"/>
                        <a:pt x="471522" y="68956"/>
                      </a:cubicBezTo>
                      <a:cubicBezTo>
                        <a:pt x="248548" y="71132"/>
                        <a:pt x="68937" y="252504"/>
                        <a:pt x="68937" y="475489"/>
                      </a:cubicBezTo>
                      <a:lnTo>
                        <a:pt x="0" y="475488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543"/>
              <p:cNvGrpSpPr>
                <a:grpSpLocks noChangeAspect="1"/>
              </p:cNvGrpSpPr>
              <p:nvPr/>
            </p:nvGrpSpPr>
            <p:grpSpPr bwMode="auto">
              <a:xfrm>
                <a:off x="5383" y="18080"/>
                <a:ext cx="5459" cy="5486"/>
                <a:chOff x="5383" y="18080"/>
                <a:chExt cx="18196" cy="18287"/>
              </a:xfrm>
            </p:grpSpPr>
            <p:grpSp>
              <p:nvGrpSpPr>
                <p:cNvPr id="25" name="Group 384"/>
                <p:cNvGrpSpPr>
                  <a:grpSpLocks/>
                </p:cNvGrpSpPr>
                <p:nvPr/>
              </p:nvGrpSpPr>
              <p:grpSpPr bwMode="auto">
                <a:xfrm>
                  <a:off x="5383" y="18080"/>
                  <a:ext cx="18197" cy="18288"/>
                  <a:chOff x="5383" y="18080"/>
                  <a:chExt cx="18196" cy="18287"/>
                </a:xfrm>
              </p:grpSpPr>
              <p:grpSp>
                <p:nvGrpSpPr>
                  <p:cNvPr id="26" name="Group 385"/>
                  <p:cNvGrpSpPr>
                    <a:grpSpLocks/>
                  </p:cNvGrpSpPr>
                  <p:nvPr/>
                </p:nvGrpSpPr>
                <p:grpSpPr bwMode="auto">
                  <a:xfrm>
                    <a:off x="5383" y="27041"/>
                    <a:ext cx="13533" cy="9327"/>
                    <a:chOff x="5383" y="27041"/>
                    <a:chExt cx="13533" cy="9326"/>
                  </a:xfrm>
                </p:grpSpPr>
                <p:sp>
                  <p:nvSpPr>
                    <p:cNvPr id="386" name="Rectangle 3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72" y="27041"/>
                      <a:ext cx="9144" cy="365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7" name="Block Arc 387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5383" y="27041"/>
                      <a:ext cx="9327" cy="9327"/>
                    </a:xfrm>
                    <a:custGeom>
                      <a:avLst/>
                      <a:gdLst>
                        <a:gd name="T0" fmla="*/ 0 w 932688"/>
                        <a:gd name="T1" fmla="*/ 466344 h 932688"/>
                        <a:gd name="T2" fmla="*/ 465378 w 932688"/>
                        <a:gd name="T3" fmla="*/ 1 h 932688"/>
                        <a:gd name="T4" fmla="*/ 932684 w 932688"/>
                        <a:gd name="T5" fmla="*/ 464413 h 932688"/>
                        <a:gd name="T6" fmla="*/ 469241 w 932688"/>
                        <a:gd name="T7" fmla="*/ 932679 h 932688"/>
                        <a:gd name="T8" fmla="*/ 469010 w 932688"/>
                        <a:gd name="T9" fmla="*/ 895559 h 932688"/>
                        <a:gd name="T10" fmla="*/ 895563 w 932688"/>
                        <a:gd name="T11" fmla="*/ 464567 h 932688"/>
                        <a:gd name="T12" fmla="*/ 465455 w 932688"/>
                        <a:gd name="T13" fmla="*/ 37122 h 932688"/>
                        <a:gd name="T14" fmla="*/ 37121 w 932688"/>
                        <a:gd name="T15" fmla="*/ 466344 h 932688"/>
                        <a:gd name="T16" fmla="*/ 0 w 932688"/>
                        <a:gd name="T17" fmla="*/ 466344 h 932688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932688" h="932688">
                          <a:moveTo>
                            <a:pt x="0" y="466344"/>
                          </a:moveTo>
                          <a:cubicBezTo>
                            <a:pt x="0" y="209166"/>
                            <a:pt x="208201" y="533"/>
                            <a:pt x="465378" y="1"/>
                          </a:cubicBezTo>
                          <a:cubicBezTo>
                            <a:pt x="722555" y="-531"/>
                            <a:pt x="931619" y="207237"/>
                            <a:pt x="932684" y="464413"/>
                          </a:cubicBezTo>
                          <a:cubicBezTo>
                            <a:pt x="933749" y="721588"/>
                            <a:pt x="726413" y="931082"/>
                            <a:pt x="469241" y="932679"/>
                          </a:cubicBezTo>
                          <a:lnTo>
                            <a:pt x="469010" y="895559"/>
                          </a:lnTo>
                          <a:cubicBezTo>
                            <a:pt x="705712" y="894089"/>
                            <a:pt x="896543" y="701271"/>
                            <a:pt x="895563" y="464567"/>
                          </a:cubicBezTo>
                          <a:cubicBezTo>
                            <a:pt x="894583" y="227863"/>
                            <a:pt x="702161" y="36632"/>
                            <a:pt x="465455" y="37122"/>
                          </a:cubicBezTo>
                          <a:cubicBezTo>
                            <a:pt x="228749" y="37612"/>
                            <a:pt x="37121" y="229638"/>
                            <a:pt x="37121" y="466344"/>
                          </a:cubicBezTo>
                          <a:lnTo>
                            <a:pt x="0" y="46634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5400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8" name="Block Arc 388"/>
                  <p:cNvSpPr>
                    <a:spLocks/>
                  </p:cNvSpPr>
                  <p:nvPr/>
                </p:nvSpPr>
                <p:spPr bwMode="auto">
                  <a:xfrm>
                    <a:off x="14253" y="18080"/>
                    <a:ext cx="9327" cy="9326"/>
                  </a:xfrm>
                  <a:custGeom>
                    <a:avLst/>
                    <a:gdLst>
                      <a:gd name="T0" fmla="*/ 0 w 932688"/>
                      <a:gd name="T1" fmla="*/ 466344 h 932688"/>
                      <a:gd name="T2" fmla="*/ 465562 w 932688"/>
                      <a:gd name="T3" fmla="*/ 1 h 932688"/>
                      <a:gd name="T4" fmla="*/ 932685 w 932688"/>
                      <a:gd name="T5" fmla="*/ 464781 h 932688"/>
                      <a:gd name="T6" fmla="*/ 468688 w 932688"/>
                      <a:gd name="T7" fmla="*/ 932682 h 932688"/>
                      <a:gd name="T8" fmla="*/ 468508 w 932688"/>
                      <a:gd name="T9" fmla="*/ 896793 h 932688"/>
                      <a:gd name="T10" fmla="*/ 896796 w 932688"/>
                      <a:gd name="T11" fmla="*/ 464902 h 932688"/>
                      <a:gd name="T12" fmla="*/ 465623 w 932688"/>
                      <a:gd name="T13" fmla="*/ 35891 h 932688"/>
                      <a:gd name="T14" fmla="*/ 35890 w 932688"/>
                      <a:gd name="T15" fmla="*/ 466344 h 932688"/>
                      <a:gd name="T16" fmla="*/ 0 w 932688"/>
                      <a:gd name="T17" fmla="*/ 466344 h 93268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932688" h="932688">
                        <a:moveTo>
                          <a:pt x="0" y="466344"/>
                        </a:moveTo>
                        <a:cubicBezTo>
                          <a:pt x="0" y="209094"/>
                          <a:pt x="208313" y="432"/>
                          <a:pt x="465562" y="1"/>
                        </a:cubicBezTo>
                        <a:cubicBezTo>
                          <a:pt x="722811" y="-430"/>
                          <a:pt x="931823" y="207533"/>
                          <a:pt x="932685" y="464781"/>
                        </a:cubicBezTo>
                        <a:cubicBezTo>
                          <a:pt x="933547" y="722029"/>
                          <a:pt x="725934" y="931389"/>
                          <a:pt x="468688" y="932682"/>
                        </a:cubicBezTo>
                        <a:lnTo>
                          <a:pt x="468508" y="896793"/>
                        </a:lnTo>
                        <a:cubicBezTo>
                          <a:pt x="705957" y="895599"/>
                          <a:pt x="897591" y="702352"/>
                          <a:pt x="896796" y="464902"/>
                        </a:cubicBezTo>
                        <a:cubicBezTo>
                          <a:pt x="896000" y="227452"/>
                          <a:pt x="703074" y="35493"/>
                          <a:pt x="465623" y="35891"/>
                        </a:cubicBezTo>
                        <a:cubicBezTo>
                          <a:pt x="228172" y="36289"/>
                          <a:pt x="35890" y="228893"/>
                          <a:pt x="35890" y="466344"/>
                        </a:cubicBezTo>
                        <a:lnTo>
                          <a:pt x="0" y="46634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9" name="Oval 389"/>
                <p:cNvSpPr>
                  <a:spLocks noChangeArrowheads="1"/>
                </p:cNvSpPr>
                <p:nvPr/>
              </p:nvSpPr>
              <p:spPr bwMode="auto">
                <a:xfrm>
                  <a:off x="13909" y="21416"/>
                  <a:ext cx="1215" cy="11249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90" name="Right Arrow 390"/>
              <p:cNvSpPr>
                <a:spLocks/>
              </p:cNvSpPr>
              <p:nvPr/>
            </p:nvSpPr>
            <p:spPr bwMode="auto">
              <a:xfrm rot="-1996157">
                <a:off x="13560" y="8952"/>
                <a:ext cx="1829" cy="915"/>
              </a:xfrm>
              <a:prstGeom prst="rightArrow">
                <a:avLst>
                  <a:gd name="adj1" fmla="val 50000"/>
                  <a:gd name="adj2" fmla="val 49973"/>
                </a:avLst>
              </a:pr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Right Arrow 391"/>
              <p:cNvSpPr>
                <a:spLocks/>
              </p:cNvSpPr>
              <p:nvPr/>
            </p:nvSpPr>
            <p:spPr bwMode="auto">
              <a:xfrm rot="6611676">
                <a:off x="8620" y="16361"/>
                <a:ext cx="1829" cy="914"/>
              </a:xfrm>
              <a:prstGeom prst="rightArrow">
                <a:avLst>
                  <a:gd name="adj1" fmla="val 50000"/>
                  <a:gd name="adj2" fmla="val 50027"/>
                </a:avLst>
              </a:pr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Right Arrow 392"/>
              <p:cNvSpPr>
                <a:spLocks/>
              </p:cNvSpPr>
              <p:nvPr/>
            </p:nvSpPr>
            <p:spPr bwMode="auto">
              <a:xfrm rot="4882159">
                <a:off x="3536" y="9393"/>
                <a:ext cx="1828" cy="91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Right Arrow 393"/>
              <p:cNvSpPr>
                <a:spLocks/>
              </p:cNvSpPr>
              <p:nvPr/>
            </p:nvSpPr>
            <p:spPr bwMode="auto">
              <a:xfrm rot="454632">
                <a:off x="6820" y="13079"/>
                <a:ext cx="1829" cy="914"/>
              </a:xfrm>
              <a:prstGeom prst="rightArrow">
                <a:avLst>
                  <a:gd name="adj1" fmla="val 50000"/>
                  <a:gd name="adj2" fmla="val 50027"/>
                </a:avLst>
              </a:pr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Right Arrow 394"/>
              <p:cNvSpPr>
                <a:spLocks/>
              </p:cNvSpPr>
              <p:nvPr/>
            </p:nvSpPr>
            <p:spPr bwMode="auto">
              <a:xfrm rot="-752404">
                <a:off x="11728" y="19759"/>
                <a:ext cx="1829" cy="915"/>
              </a:xfrm>
              <a:prstGeom prst="rightArrow">
                <a:avLst>
                  <a:gd name="adj1" fmla="val 50000"/>
                  <a:gd name="adj2" fmla="val 49973"/>
                </a:avLst>
              </a:pr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Rectangle 395"/>
              <p:cNvSpPr>
                <a:spLocks noChangeArrowheads="1"/>
              </p:cNvSpPr>
              <p:nvPr/>
            </p:nvSpPr>
            <p:spPr bwMode="auto">
              <a:xfrm>
                <a:off x="11826" y="12454"/>
                <a:ext cx="563" cy="935"/>
              </a:xfrm>
              <a:prstGeom prst="rect">
                <a:avLst/>
              </a:prstGeom>
              <a:solidFill>
                <a:srgbClr val="0000CC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2" name="TextBox 141"/>
              <p:cNvSpPr txBox="1">
                <a:spLocks noChangeArrowheads="1"/>
              </p:cNvSpPr>
              <p:nvPr/>
            </p:nvSpPr>
            <p:spPr bwMode="auto">
              <a:xfrm>
                <a:off x="4563" y="7279"/>
                <a:ext cx="12588" cy="3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SimSun" pitchFamily="2" charset="-122"/>
                    <a:cs typeface="Times New Roman" pitchFamily="18" charset="0"/>
                  </a:rPr>
                  <a:t>Step 4/5. Cool and accelerate to 7.9GeV</a:t>
                </a:r>
                <a:endParaRPr kumimoji="0" lang="en-US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61" name="TextBox 142"/>
              <p:cNvSpPr txBox="1">
                <a:spLocks noChangeArrowheads="1"/>
              </p:cNvSpPr>
              <p:nvPr/>
            </p:nvSpPr>
            <p:spPr bwMode="auto">
              <a:xfrm>
                <a:off x="7074" y="21208"/>
                <a:ext cx="10044" cy="3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SimSun" pitchFamily="2" charset="-122"/>
                    <a:cs typeface="Times New Roman" pitchFamily="18" charset="0"/>
                  </a:rPr>
                  <a:t>Step 6. Bunch compression</a:t>
                </a:r>
                <a:endParaRPr kumimoji="0" lang="en-US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60" name="TextBox 13"/>
              <p:cNvSpPr txBox="1">
                <a:spLocks noChangeArrowheads="1"/>
              </p:cNvSpPr>
              <p:nvPr/>
            </p:nvSpPr>
            <p:spPr bwMode="auto">
              <a:xfrm>
                <a:off x="10953" y="13169"/>
                <a:ext cx="7146" cy="2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700" b="0" i="0" u="none" strike="noStrike" cap="none" normalizeH="0" baseline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itchFamily="18" charset="0"/>
                    <a:ea typeface="SimSun" pitchFamily="2" charset="-122"/>
                    <a:cs typeface="Times New Roman" pitchFamily="18" charset="0"/>
                  </a:rPr>
                  <a:t>DC cooler</a:t>
                </a:r>
                <a:endParaRPr kumimoji="0" lang="en-US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7" name="Group 399"/>
              <p:cNvGrpSpPr>
                <a:grpSpLocks/>
              </p:cNvGrpSpPr>
              <p:nvPr/>
            </p:nvGrpSpPr>
            <p:grpSpPr bwMode="auto">
              <a:xfrm>
                <a:off x="15005" y="1184"/>
                <a:ext cx="22932" cy="10617"/>
                <a:chOff x="15005" y="1184"/>
                <a:chExt cx="22931" cy="10617"/>
              </a:xfrm>
            </p:grpSpPr>
            <p:sp>
              <p:nvSpPr>
                <p:cNvPr id="400" name="Rectangle 400"/>
                <p:cNvSpPr>
                  <a:spLocks noChangeArrowheads="1"/>
                </p:cNvSpPr>
                <p:nvPr/>
              </p:nvSpPr>
              <p:spPr bwMode="auto">
                <a:xfrm rot="-2657443">
                  <a:off x="27713" y="3757"/>
                  <a:ext cx="1933" cy="1027"/>
                </a:xfrm>
                <a:prstGeom prst="rect">
                  <a:avLst/>
                </a:prstGeom>
                <a:solidFill>
                  <a:srgbClr val="0000CC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Rectangle 401"/>
                <p:cNvSpPr>
                  <a:spLocks noChangeArrowheads="1"/>
                </p:cNvSpPr>
                <p:nvPr/>
              </p:nvSpPr>
              <p:spPr bwMode="auto">
                <a:xfrm rot="2700000">
                  <a:off x="21702" y="6295"/>
                  <a:ext cx="9510" cy="365"/>
                </a:xfrm>
                <a:prstGeom prst="rect">
                  <a:avLst/>
                </a:prstGeom>
                <a:solidFill>
                  <a:srgbClr val="000000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1" name="Block Arc 431"/>
                <p:cNvSpPr>
                  <a:spLocks/>
                </p:cNvSpPr>
                <p:nvPr/>
              </p:nvSpPr>
              <p:spPr bwMode="auto">
                <a:xfrm rot="-8100000">
                  <a:off x="15457" y="1814"/>
                  <a:ext cx="9327" cy="9327"/>
                </a:xfrm>
                <a:custGeom>
                  <a:avLst/>
                  <a:gdLst>
                    <a:gd name="T0" fmla="*/ 0 w 932688"/>
                    <a:gd name="T1" fmla="*/ 466344 h 932688"/>
                    <a:gd name="T2" fmla="*/ 465378 w 932688"/>
                    <a:gd name="T3" fmla="*/ 1 h 932688"/>
                    <a:gd name="T4" fmla="*/ 932684 w 932688"/>
                    <a:gd name="T5" fmla="*/ 464413 h 932688"/>
                    <a:gd name="T6" fmla="*/ 469241 w 932688"/>
                    <a:gd name="T7" fmla="*/ 932679 h 932688"/>
                    <a:gd name="T8" fmla="*/ 469010 w 932688"/>
                    <a:gd name="T9" fmla="*/ 895559 h 932688"/>
                    <a:gd name="T10" fmla="*/ 895563 w 932688"/>
                    <a:gd name="T11" fmla="*/ 464567 h 932688"/>
                    <a:gd name="T12" fmla="*/ 465455 w 932688"/>
                    <a:gd name="T13" fmla="*/ 37122 h 932688"/>
                    <a:gd name="T14" fmla="*/ 37121 w 932688"/>
                    <a:gd name="T15" fmla="*/ 466344 h 932688"/>
                    <a:gd name="T16" fmla="*/ 0 w 932688"/>
                    <a:gd name="T17" fmla="*/ 466344 h 93268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2688" h="932688">
                      <a:moveTo>
                        <a:pt x="0" y="466344"/>
                      </a:moveTo>
                      <a:cubicBezTo>
                        <a:pt x="0" y="209166"/>
                        <a:pt x="208201" y="533"/>
                        <a:pt x="465378" y="1"/>
                      </a:cubicBezTo>
                      <a:cubicBezTo>
                        <a:pt x="722555" y="-531"/>
                        <a:pt x="931619" y="207237"/>
                        <a:pt x="932684" y="464413"/>
                      </a:cubicBezTo>
                      <a:cubicBezTo>
                        <a:pt x="933749" y="721588"/>
                        <a:pt x="726413" y="931082"/>
                        <a:pt x="469241" y="932679"/>
                      </a:cubicBezTo>
                      <a:lnTo>
                        <a:pt x="469010" y="895559"/>
                      </a:lnTo>
                      <a:cubicBezTo>
                        <a:pt x="705712" y="894089"/>
                        <a:pt x="896543" y="701271"/>
                        <a:pt x="895563" y="464567"/>
                      </a:cubicBezTo>
                      <a:cubicBezTo>
                        <a:pt x="894583" y="227863"/>
                        <a:pt x="702161" y="36632"/>
                        <a:pt x="465455" y="37122"/>
                      </a:cubicBezTo>
                      <a:cubicBezTo>
                        <a:pt x="228749" y="37612"/>
                        <a:pt x="37121" y="229638"/>
                        <a:pt x="37121" y="466344"/>
                      </a:cubicBezTo>
                      <a:lnTo>
                        <a:pt x="0" y="4663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2" name="Block Arc 432"/>
                <p:cNvSpPr>
                  <a:spLocks/>
                </p:cNvSpPr>
                <p:nvPr/>
              </p:nvSpPr>
              <p:spPr bwMode="auto">
                <a:xfrm rot="2700000">
                  <a:off x="28126" y="1811"/>
                  <a:ext cx="9327" cy="9327"/>
                </a:xfrm>
                <a:custGeom>
                  <a:avLst/>
                  <a:gdLst>
                    <a:gd name="T0" fmla="*/ 0 w 932688"/>
                    <a:gd name="T1" fmla="*/ 466344 h 932688"/>
                    <a:gd name="T2" fmla="*/ 465562 w 932688"/>
                    <a:gd name="T3" fmla="*/ 1 h 932688"/>
                    <a:gd name="T4" fmla="*/ 932685 w 932688"/>
                    <a:gd name="T5" fmla="*/ 464781 h 932688"/>
                    <a:gd name="T6" fmla="*/ 468688 w 932688"/>
                    <a:gd name="T7" fmla="*/ 932682 h 932688"/>
                    <a:gd name="T8" fmla="*/ 468508 w 932688"/>
                    <a:gd name="T9" fmla="*/ 896793 h 932688"/>
                    <a:gd name="T10" fmla="*/ 896796 w 932688"/>
                    <a:gd name="T11" fmla="*/ 464902 h 932688"/>
                    <a:gd name="T12" fmla="*/ 465623 w 932688"/>
                    <a:gd name="T13" fmla="*/ 35891 h 932688"/>
                    <a:gd name="T14" fmla="*/ 35890 w 932688"/>
                    <a:gd name="T15" fmla="*/ 466344 h 932688"/>
                    <a:gd name="T16" fmla="*/ 0 w 932688"/>
                    <a:gd name="T17" fmla="*/ 466344 h 93268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2688" h="932688">
                      <a:moveTo>
                        <a:pt x="0" y="466344"/>
                      </a:moveTo>
                      <a:cubicBezTo>
                        <a:pt x="0" y="209094"/>
                        <a:pt x="208313" y="432"/>
                        <a:pt x="465562" y="1"/>
                      </a:cubicBezTo>
                      <a:cubicBezTo>
                        <a:pt x="722811" y="-430"/>
                        <a:pt x="931823" y="207533"/>
                        <a:pt x="932685" y="464781"/>
                      </a:cubicBezTo>
                      <a:cubicBezTo>
                        <a:pt x="933547" y="722029"/>
                        <a:pt x="725934" y="931389"/>
                        <a:pt x="468688" y="932682"/>
                      </a:cubicBezTo>
                      <a:lnTo>
                        <a:pt x="468508" y="896793"/>
                      </a:lnTo>
                      <a:cubicBezTo>
                        <a:pt x="705957" y="895599"/>
                        <a:pt x="897591" y="702352"/>
                        <a:pt x="896796" y="464902"/>
                      </a:cubicBezTo>
                      <a:cubicBezTo>
                        <a:pt x="896000" y="227452"/>
                        <a:pt x="703074" y="35493"/>
                        <a:pt x="465623" y="35891"/>
                      </a:cubicBezTo>
                      <a:cubicBezTo>
                        <a:pt x="228172" y="36289"/>
                        <a:pt x="35890" y="228893"/>
                        <a:pt x="35890" y="466344"/>
                      </a:cubicBezTo>
                      <a:lnTo>
                        <a:pt x="0" y="4663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" name="Rectangle 433"/>
                <p:cNvSpPr>
                  <a:spLocks noChangeArrowheads="1"/>
                </p:cNvSpPr>
                <p:nvPr/>
              </p:nvSpPr>
              <p:spPr bwMode="auto">
                <a:xfrm rot="2700000">
                  <a:off x="26206" y="1967"/>
                  <a:ext cx="366" cy="9144"/>
                </a:xfrm>
                <a:prstGeom prst="rect">
                  <a:avLst/>
                </a:prstGeom>
                <a:solidFill>
                  <a:srgbClr val="000000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4" name="Oval 434"/>
                <p:cNvSpPr>
                  <a:spLocks noChangeArrowheads="1"/>
                </p:cNvSpPr>
                <p:nvPr/>
              </p:nvSpPr>
              <p:spPr bwMode="auto">
                <a:xfrm rot="2700000">
                  <a:off x="25999" y="3731"/>
                  <a:ext cx="915" cy="5487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5" name="Oval 435"/>
                <p:cNvSpPr>
                  <a:spLocks noChangeArrowheads="1"/>
                </p:cNvSpPr>
                <p:nvPr/>
              </p:nvSpPr>
              <p:spPr bwMode="auto">
                <a:xfrm rot="-2700000">
                  <a:off x="23264" y="1184"/>
                  <a:ext cx="915" cy="5486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6" name="Oval 436"/>
                <p:cNvSpPr>
                  <a:spLocks noChangeArrowheads="1"/>
                </p:cNvSpPr>
                <p:nvPr/>
              </p:nvSpPr>
              <p:spPr bwMode="auto">
                <a:xfrm rot="4500000">
                  <a:off x="31050" y="-589"/>
                  <a:ext cx="915" cy="5487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7" name="Oval 437"/>
                <p:cNvSpPr>
                  <a:spLocks noChangeArrowheads="1"/>
                </p:cNvSpPr>
                <p:nvPr/>
              </p:nvSpPr>
              <p:spPr bwMode="auto">
                <a:xfrm rot="-2700000">
                  <a:off x="28614" y="6315"/>
                  <a:ext cx="914" cy="5486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8" name="Oval 438"/>
                <p:cNvSpPr>
                  <a:spLocks noChangeArrowheads="1"/>
                </p:cNvSpPr>
                <p:nvPr/>
              </p:nvSpPr>
              <p:spPr bwMode="auto">
                <a:xfrm rot="4500000">
                  <a:off x="20667" y="7818"/>
                  <a:ext cx="914" cy="5486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9" name="Oval 439"/>
                <p:cNvSpPr>
                  <a:spLocks noChangeArrowheads="1"/>
                </p:cNvSpPr>
                <p:nvPr/>
              </p:nvSpPr>
              <p:spPr bwMode="auto">
                <a:xfrm rot="9000000">
                  <a:off x="16004" y="5676"/>
                  <a:ext cx="915" cy="5487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" name="Oval 440"/>
                <p:cNvSpPr>
                  <a:spLocks noChangeArrowheads="1"/>
                </p:cNvSpPr>
                <p:nvPr/>
              </p:nvSpPr>
              <p:spPr bwMode="auto">
                <a:xfrm rot="9000000">
                  <a:off x="35692" y="1265"/>
                  <a:ext cx="915" cy="5487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1" name="Oval 441"/>
                <p:cNvSpPr>
                  <a:spLocks noChangeArrowheads="1"/>
                </p:cNvSpPr>
                <p:nvPr/>
              </p:nvSpPr>
              <p:spPr bwMode="auto">
                <a:xfrm rot="3300000">
                  <a:off x="34737" y="7225"/>
                  <a:ext cx="914" cy="5487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2" name="Oval 442"/>
                <p:cNvSpPr>
                  <a:spLocks noChangeArrowheads="1"/>
                </p:cNvSpPr>
                <p:nvPr/>
              </p:nvSpPr>
              <p:spPr bwMode="auto">
                <a:xfrm rot="3300000">
                  <a:off x="17291" y="225"/>
                  <a:ext cx="915" cy="5487"/>
                </a:xfrm>
                <a:prstGeom prst="ellipse">
                  <a:avLst/>
                </a:prstGeom>
                <a:solidFill>
                  <a:srgbClr val="00B050"/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45" name="TextBox 143"/>
                <p:cNvSpPr txBox="1">
                  <a:spLocks noChangeArrowheads="1"/>
                </p:cNvSpPr>
                <p:nvPr/>
              </p:nvSpPr>
              <p:spPr bwMode="auto">
                <a:xfrm>
                  <a:off x="27802" y="4081"/>
                  <a:ext cx="7080" cy="25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zh-CN" sz="700" b="0" i="0" u="none" strike="noStrike" cap="none" normalizeH="0" baseline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latin typeface="Times New Roman" pitchFamily="18" charset="0"/>
                      <a:ea typeface="SimSun" pitchFamily="2" charset="-122"/>
                      <a:cs typeface="Times New Roman" pitchFamily="18" charset="0"/>
                    </a:rPr>
                    <a:t>BB cooler</a:t>
                  </a:r>
                  <a:endParaRPr kumimoji="0" lang="en-US" altLang="zh-CN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444"/>
              <p:cNvGrpSpPr>
                <a:grpSpLocks/>
              </p:cNvGrpSpPr>
              <p:nvPr/>
            </p:nvGrpSpPr>
            <p:grpSpPr bwMode="auto">
              <a:xfrm>
                <a:off x="15230" y="15843"/>
                <a:ext cx="21645" cy="9674"/>
                <a:chOff x="15230" y="15843"/>
                <a:chExt cx="21645" cy="9673"/>
              </a:xfrm>
            </p:grpSpPr>
            <p:sp>
              <p:nvSpPr>
                <p:cNvPr id="445" name="Rectangle 445"/>
                <p:cNvSpPr>
                  <a:spLocks noChangeArrowheads="1"/>
                </p:cNvSpPr>
                <p:nvPr/>
              </p:nvSpPr>
              <p:spPr bwMode="auto">
                <a:xfrm rot="-2657443">
                  <a:off x="27135" y="17974"/>
                  <a:ext cx="1934" cy="1026"/>
                </a:xfrm>
                <a:prstGeom prst="rect">
                  <a:avLst/>
                </a:prstGeom>
                <a:solidFill>
                  <a:srgbClr val="0000CC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9" name="Group 446"/>
                <p:cNvGrpSpPr>
                  <a:grpSpLocks/>
                </p:cNvGrpSpPr>
                <p:nvPr/>
              </p:nvGrpSpPr>
              <p:grpSpPr bwMode="auto">
                <a:xfrm>
                  <a:off x="15230" y="15843"/>
                  <a:ext cx="21645" cy="9674"/>
                  <a:chOff x="15230" y="15843"/>
                  <a:chExt cx="21645" cy="9673"/>
                </a:xfrm>
              </p:grpSpPr>
              <p:sp>
                <p:nvSpPr>
                  <p:cNvPr id="447" name="Straight Connector 447"/>
                  <p:cNvSpPr>
                    <a:spLocks noChangeShapeType="1"/>
                  </p:cNvSpPr>
                  <p:nvPr/>
                </p:nvSpPr>
                <p:spPr bwMode="auto">
                  <a:xfrm rot="8100000">
                    <a:off x="21807" y="20584"/>
                    <a:ext cx="8425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30" name="Group 544"/>
                  <p:cNvGrpSpPr>
                    <a:grpSpLocks/>
                  </p:cNvGrpSpPr>
                  <p:nvPr/>
                </p:nvGrpSpPr>
                <p:grpSpPr bwMode="auto">
                  <a:xfrm rot="2700000">
                    <a:off x="27653" y="16572"/>
                    <a:ext cx="9013" cy="8418"/>
                    <a:chOff x="27672" y="16578"/>
                    <a:chExt cx="3053" cy="3045"/>
                  </a:xfrm>
                </p:grpSpPr>
                <p:sp>
                  <p:nvSpPr>
                    <p:cNvPr id="545" name="Arc 545"/>
                    <p:cNvSpPr>
                      <a:spLocks/>
                    </p:cNvSpPr>
                    <p:nvPr/>
                  </p:nvSpPr>
                  <p:spPr bwMode="auto">
                    <a:xfrm>
                      <a:off x="27672" y="16578"/>
                      <a:ext cx="3053" cy="3046"/>
                    </a:xfrm>
                    <a:custGeom>
                      <a:avLst/>
                      <a:gdLst>
                        <a:gd name="T0" fmla="*/ 152669 w 305339"/>
                        <a:gd name="T1" fmla="*/ 0 h 304577"/>
                        <a:gd name="T2" fmla="*/ 305339 w 305339"/>
                        <a:gd name="T3" fmla="*/ 152289 h 304577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305339" h="304577" stroke="0">
                          <a:moveTo>
                            <a:pt x="152669" y="0"/>
                          </a:moveTo>
                          <a:cubicBezTo>
                            <a:pt x="236986" y="0"/>
                            <a:pt x="305339" y="68182"/>
                            <a:pt x="305339" y="152289"/>
                          </a:cubicBezTo>
                          <a:lnTo>
                            <a:pt x="152670" y="152289"/>
                          </a:lnTo>
                          <a:cubicBezTo>
                            <a:pt x="152670" y="101526"/>
                            <a:pt x="152669" y="50763"/>
                            <a:pt x="152669" y="0"/>
                          </a:cubicBezTo>
                          <a:close/>
                        </a:path>
                        <a:path w="305339" h="304577" fill="none">
                          <a:moveTo>
                            <a:pt x="152669" y="0"/>
                          </a:moveTo>
                          <a:cubicBezTo>
                            <a:pt x="236986" y="0"/>
                            <a:pt x="305339" y="68182"/>
                            <a:pt x="305339" y="152289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6" name="Arc 546"/>
                    <p:cNvSpPr>
                      <a:spLocks/>
                    </p:cNvSpPr>
                    <p:nvPr/>
                  </p:nvSpPr>
                  <p:spPr bwMode="auto">
                    <a:xfrm rot="-5400000">
                      <a:off x="27676" y="16574"/>
                      <a:ext cx="3046" cy="3053"/>
                    </a:xfrm>
                    <a:custGeom>
                      <a:avLst/>
                      <a:gdLst>
                        <a:gd name="T0" fmla="*/ 152288 w 304577"/>
                        <a:gd name="T1" fmla="*/ 0 h 305339"/>
                        <a:gd name="T2" fmla="*/ 304577 w 304577"/>
                        <a:gd name="T3" fmla="*/ 152670 h 305339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304577" h="305339" stroke="0">
                          <a:moveTo>
                            <a:pt x="152288" y="0"/>
                          </a:moveTo>
                          <a:cubicBezTo>
                            <a:pt x="236395" y="0"/>
                            <a:pt x="304577" y="68353"/>
                            <a:pt x="304577" y="152670"/>
                          </a:cubicBezTo>
                          <a:lnTo>
                            <a:pt x="152289" y="152670"/>
                          </a:lnTo>
                          <a:cubicBezTo>
                            <a:pt x="152289" y="101780"/>
                            <a:pt x="152288" y="50890"/>
                            <a:pt x="152288" y="0"/>
                          </a:cubicBezTo>
                          <a:close/>
                        </a:path>
                        <a:path w="304577" h="305339" fill="none">
                          <a:moveTo>
                            <a:pt x="152288" y="0"/>
                          </a:moveTo>
                          <a:cubicBezTo>
                            <a:pt x="236395" y="0"/>
                            <a:pt x="304577" y="68353"/>
                            <a:pt x="304577" y="15267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7" name="Arc 54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27676" y="16574"/>
                      <a:ext cx="3046" cy="3053"/>
                    </a:xfrm>
                    <a:custGeom>
                      <a:avLst/>
                      <a:gdLst>
                        <a:gd name="T0" fmla="*/ 152288 w 304577"/>
                        <a:gd name="T1" fmla="*/ 0 h 305339"/>
                        <a:gd name="T2" fmla="*/ 304577 w 304577"/>
                        <a:gd name="T3" fmla="*/ 152670 h 305339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304577" h="305339" stroke="0">
                          <a:moveTo>
                            <a:pt x="152288" y="0"/>
                          </a:moveTo>
                          <a:cubicBezTo>
                            <a:pt x="236395" y="0"/>
                            <a:pt x="304577" y="68353"/>
                            <a:pt x="304577" y="152670"/>
                          </a:cubicBezTo>
                          <a:lnTo>
                            <a:pt x="152289" y="152670"/>
                          </a:lnTo>
                          <a:cubicBezTo>
                            <a:pt x="152289" y="101780"/>
                            <a:pt x="152288" y="50890"/>
                            <a:pt x="152288" y="0"/>
                          </a:cubicBezTo>
                          <a:close/>
                        </a:path>
                        <a:path w="304577" h="305339" fill="none">
                          <a:moveTo>
                            <a:pt x="152288" y="0"/>
                          </a:moveTo>
                          <a:cubicBezTo>
                            <a:pt x="236395" y="0"/>
                            <a:pt x="304577" y="68353"/>
                            <a:pt x="304577" y="15267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" name="Group 548"/>
                  <p:cNvGrpSpPr>
                    <a:grpSpLocks/>
                  </p:cNvGrpSpPr>
                  <p:nvPr/>
                </p:nvGrpSpPr>
                <p:grpSpPr bwMode="auto">
                  <a:xfrm rot="-8100000">
                    <a:off x="15316" y="16132"/>
                    <a:ext cx="8989" cy="8438"/>
                    <a:chOff x="15382" y="16162"/>
                    <a:chExt cx="3045" cy="3052"/>
                  </a:xfrm>
                </p:grpSpPr>
                <p:sp>
                  <p:nvSpPr>
                    <p:cNvPr id="549" name="Arc 549"/>
                    <p:cNvSpPr>
                      <a:spLocks/>
                    </p:cNvSpPr>
                    <p:nvPr/>
                  </p:nvSpPr>
                  <p:spPr bwMode="auto">
                    <a:xfrm>
                      <a:off x="15382" y="16162"/>
                      <a:ext cx="3045" cy="3053"/>
                    </a:xfrm>
                    <a:custGeom>
                      <a:avLst/>
                      <a:gdLst>
                        <a:gd name="T0" fmla="*/ 152270 w 304540"/>
                        <a:gd name="T1" fmla="*/ 0 h 305269"/>
                        <a:gd name="T2" fmla="*/ 304540 w 304540"/>
                        <a:gd name="T3" fmla="*/ 152635 h 305269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304540" h="305269" stroke="0">
                          <a:moveTo>
                            <a:pt x="152270" y="0"/>
                          </a:moveTo>
                          <a:cubicBezTo>
                            <a:pt x="236366" y="0"/>
                            <a:pt x="304540" y="68337"/>
                            <a:pt x="304540" y="152635"/>
                          </a:cubicBezTo>
                          <a:lnTo>
                            <a:pt x="152270" y="152635"/>
                          </a:lnTo>
                          <a:lnTo>
                            <a:pt x="152270" y="0"/>
                          </a:lnTo>
                          <a:close/>
                        </a:path>
                        <a:path w="304540" h="305269" fill="none">
                          <a:moveTo>
                            <a:pt x="152270" y="0"/>
                          </a:moveTo>
                          <a:cubicBezTo>
                            <a:pt x="236366" y="0"/>
                            <a:pt x="304540" y="68337"/>
                            <a:pt x="304540" y="152635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0" name="Arc 550"/>
                    <p:cNvSpPr>
                      <a:spLocks/>
                    </p:cNvSpPr>
                    <p:nvPr/>
                  </p:nvSpPr>
                  <p:spPr bwMode="auto">
                    <a:xfrm rot="-5400000">
                      <a:off x="15378" y="16166"/>
                      <a:ext cx="3053" cy="3045"/>
                    </a:xfrm>
                    <a:custGeom>
                      <a:avLst/>
                      <a:gdLst>
                        <a:gd name="T0" fmla="*/ 152634 w 305269"/>
                        <a:gd name="T1" fmla="*/ 0 h 304540"/>
                        <a:gd name="T2" fmla="*/ 305269 w 305269"/>
                        <a:gd name="T3" fmla="*/ 152270 h 304540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305269" h="304540" stroke="0">
                          <a:moveTo>
                            <a:pt x="152634" y="0"/>
                          </a:moveTo>
                          <a:cubicBezTo>
                            <a:pt x="236932" y="0"/>
                            <a:pt x="305269" y="68174"/>
                            <a:pt x="305269" y="152270"/>
                          </a:cubicBezTo>
                          <a:lnTo>
                            <a:pt x="152635" y="152270"/>
                          </a:lnTo>
                          <a:cubicBezTo>
                            <a:pt x="152635" y="101513"/>
                            <a:pt x="152634" y="50757"/>
                            <a:pt x="152634" y="0"/>
                          </a:cubicBezTo>
                          <a:close/>
                        </a:path>
                        <a:path w="305269" h="304540" fill="none">
                          <a:moveTo>
                            <a:pt x="152634" y="0"/>
                          </a:moveTo>
                          <a:cubicBezTo>
                            <a:pt x="236932" y="0"/>
                            <a:pt x="305269" y="68174"/>
                            <a:pt x="305269" y="15227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1" name="Arc 551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5378" y="16166"/>
                      <a:ext cx="3053" cy="3045"/>
                    </a:xfrm>
                    <a:custGeom>
                      <a:avLst/>
                      <a:gdLst>
                        <a:gd name="T0" fmla="*/ 152634 w 305269"/>
                        <a:gd name="T1" fmla="*/ 0 h 304540"/>
                        <a:gd name="T2" fmla="*/ 305269 w 305269"/>
                        <a:gd name="T3" fmla="*/ 152270 h 304540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305269" h="304540" stroke="0">
                          <a:moveTo>
                            <a:pt x="152634" y="0"/>
                          </a:moveTo>
                          <a:cubicBezTo>
                            <a:pt x="236932" y="0"/>
                            <a:pt x="305269" y="68174"/>
                            <a:pt x="305269" y="152270"/>
                          </a:cubicBezTo>
                          <a:lnTo>
                            <a:pt x="152635" y="152270"/>
                          </a:lnTo>
                          <a:cubicBezTo>
                            <a:pt x="152635" y="101513"/>
                            <a:pt x="152634" y="50757"/>
                            <a:pt x="152634" y="0"/>
                          </a:cubicBezTo>
                          <a:close/>
                        </a:path>
                        <a:path w="305269" h="304540" fill="none">
                          <a:moveTo>
                            <a:pt x="152634" y="0"/>
                          </a:moveTo>
                          <a:cubicBezTo>
                            <a:pt x="236932" y="0"/>
                            <a:pt x="305269" y="68174"/>
                            <a:pt x="305269" y="15227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52" name="Straight Connector 552"/>
                  <p:cNvSpPr>
                    <a:spLocks noChangeShapeType="1"/>
                  </p:cNvSpPr>
                  <p:nvPr/>
                </p:nvSpPr>
                <p:spPr bwMode="auto">
                  <a:xfrm rot="-8100000">
                    <a:off x="21520" y="20584"/>
                    <a:ext cx="8997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3" name="Oval 553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6830" y="19113"/>
                    <a:ext cx="519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4" name="Oval 554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8095" y="17778"/>
                    <a:ext cx="518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5" name="Oval 555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9594" y="16679"/>
                    <a:ext cx="519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6" name="Oval 556"/>
                  <p:cNvSpPr>
                    <a:spLocks noChangeArrowheads="1"/>
                  </p:cNvSpPr>
                  <p:nvPr/>
                </p:nvSpPr>
                <p:spPr bwMode="auto">
                  <a:xfrm rot="4680000">
                    <a:off x="31398" y="15938"/>
                    <a:ext cx="518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7" name="Oval 557"/>
                  <p:cNvSpPr>
                    <a:spLocks noChangeArrowheads="1"/>
                  </p:cNvSpPr>
                  <p:nvPr/>
                </p:nvSpPr>
                <p:spPr bwMode="auto">
                  <a:xfrm rot="5820000">
                    <a:off x="32923" y="16162"/>
                    <a:ext cx="561" cy="1092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8" name="Oval 558"/>
                  <p:cNvSpPr>
                    <a:spLocks noChangeArrowheads="1"/>
                  </p:cNvSpPr>
                  <p:nvPr/>
                </p:nvSpPr>
                <p:spPr bwMode="auto">
                  <a:xfrm rot="7560000">
                    <a:off x="34307" y="16781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9" name="Oval 559"/>
                  <p:cNvSpPr>
                    <a:spLocks noChangeArrowheads="1"/>
                  </p:cNvSpPr>
                  <p:nvPr/>
                </p:nvSpPr>
                <p:spPr bwMode="auto">
                  <a:xfrm rot="8820000">
                    <a:off x="35494" y="18007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0" name="Oval 560"/>
                  <p:cNvSpPr>
                    <a:spLocks noChangeArrowheads="1"/>
                  </p:cNvSpPr>
                  <p:nvPr/>
                </p:nvSpPr>
                <p:spPr bwMode="auto">
                  <a:xfrm rot="9720000">
                    <a:off x="36127" y="19378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1" name="Oval 561"/>
                  <p:cNvSpPr>
                    <a:spLocks noChangeArrowheads="1"/>
                  </p:cNvSpPr>
                  <p:nvPr/>
                </p:nvSpPr>
                <p:spPr bwMode="auto">
                  <a:xfrm rot="18900000" flipV="1">
                    <a:off x="26860" y="20977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2" name="Oval 562"/>
                  <p:cNvSpPr>
                    <a:spLocks noChangeArrowheads="1"/>
                  </p:cNvSpPr>
                  <p:nvPr/>
                </p:nvSpPr>
                <p:spPr bwMode="auto">
                  <a:xfrm rot="18900000" flipV="1">
                    <a:off x="28061" y="22178"/>
                    <a:ext cx="562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3" name="Oval 563"/>
                  <p:cNvSpPr>
                    <a:spLocks noChangeArrowheads="1"/>
                  </p:cNvSpPr>
                  <p:nvPr/>
                </p:nvSpPr>
                <p:spPr bwMode="auto">
                  <a:xfrm rot="18600000" flipV="1">
                    <a:off x="29261" y="23380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4" name="Oval 564"/>
                  <p:cNvSpPr>
                    <a:spLocks noChangeArrowheads="1"/>
                  </p:cNvSpPr>
                  <p:nvPr/>
                </p:nvSpPr>
                <p:spPr bwMode="auto">
                  <a:xfrm rot="16920000" flipV="1">
                    <a:off x="30631" y="24360"/>
                    <a:ext cx="561" cy="1092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5" name="Oval 565"/>
                  <p:cNvSpPr>
                    <a:spLocks noChangeArrowheads="1"/>
                  </p:cNvSpPr>
                  <p:nvPr/>
                </p:nvSpPr>
                <p:spPr bwMode="auto">
                  <a:xfrm rot="15780000" flipV="1">
                    <a:off x="32419" y="24667"/>
                    <a:ext cx="519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6" name="Oval 566"/>
                  <p:cNvSpPr>
                    <a:spLocks noChangeArrowheads="1"/>
                  </p:cNvSpPr>
                  <p:nvPr/>
                </p:nvSpPr>
                <p:spPr bwMode="auto">
                  <a:xfrm rot="14040000" flipV="1">
                    <a:off x="34099" y="24235"/>
                    <a:ext cx="518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7" name="Oval 567"/>
                  <p:cNvSpPr>
                    <a:spLocks noChangeArrowheads="1"/>
                  </p:cNvSpPr>
                  <p:nvPr/>
                </p:nvSpPr>
                <p:spPr bwMode="auto">
                  <a:xfrm rot="12780000" flipV="1">
                    <a:off x="35410" y="22960"/>
                    <a:ext cx="518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8" name="Oval 568"/>
                  <p:cNvSpPr>
                    <a:spLocks noChangeArrowheads="1"/>
                  </p:cNvSpPr>
                  <p:nvPr/>
                </p:nvSpPr>
                <p:spPr bwMode="auto">
                  <a:xfrm rot="11880000" flipV="1">
                    <a:off x="36357" y="21217"/>
                    <a:ext cx="518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9" name="Oval 569"/>
                  <p:cNvSpPr>
                    <a:spLocks noChangeArrowheads="1"/>
                  </p:cNvSpPr>
                  <p:nvPr/>
                </p:nvSpPr>
                <p:spPr bwMode="auto">
                  <a:xfrm rot="-7800000">
                    <a:off x="24757" y="21066"/>
                    <a:ext cx="519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0" name="Oval 570"/>
                  <p:cNvSpPr>
                    <a:spLocks noChangeArrowheads="1"/>
                  </p:cNvSpPr>
                  <p:nvPr/>
                </p:nvSpPr>
                <p:spPr bwMode="auto">
                  <a:xfrm rot="-7800000">
                    <a:off x="23493" y="22401"/>
                    <a:ext cx="519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1" name="Oval 571"/>
                  <p:cNvSpPr>
                    <a:spLocks noChangeArrowheads="1"/>
                  </p:cNvSpPr>
                  <p:nvPr/>
                </p:nvSpPr>
                <p:spPr bwMode="auto">
                  <a:xfrm rot="-7800000">
                    <a:off x="21994" y="23500"/>
                    <a:ext cx="518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2" name="Oval 572"/>
                  <p:cNvSpPr>
                    <a:spLocks noChangeArrowheads="1"/>
                  </p:cNvSpPr>
                  <p:nvPr/>
                </p:nvSpPr>
                <p:spPr bwMode="auto">
                  <a:xfrm rot="-6120000">
                    <a:off x="20190" y="24240"/>
                    <a:ext cx="518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3" name="Oval 573"/>
                  <p:cNvSpPr>
                    <a:spLocks noChangeArrowheads="1"/>
                  </p:cNvSpPr>
                  <p:nvPr/>
                </p:nvSpPr>
                <p:spPr bwMode="auto">
                  <a:xfrm rot="-4980000">
                    <a:off x="18621" y="24107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4" name="Oval 574"/>
                  <p:cNvSpPr>
                    <a:spLocks noChangeArrowheads="1"/>
                  </p:cNvSpPr>
                  <p:nvPr/>
                </p:nvSpPr>
                <p:spPr bwMode="auto">
                  <a:xfrm rot="-3240000">
                    <a:off x="17238" y="23488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5" name="Oval 575"/>
                  <p:cNvSpPr>
                    <a:spLocks noChangeArrowheads="1"/>
                  </p:cNvSpPr>
                  <p:nvPr/>
                </p:nvSpPr>
                <p:spPr bwMode="auto">
                  <a:xfrm rot="-1980000">
                    <a:off x="16051" y="22262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6" name="Oval 576"/>
                  <p:cNvSpPr>
                    <a:spLocks noChangeArrowheads="1"/>
                  </p:cNvSpPr>
                  <p:nvPr/>
                </p:nvSpPr>
                <p:spPr bwMode="auto">
                  <a:xfrm rot="-1080000">
                    <a:off x="15418" y="20891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7" name="Oval 577"/>
                  <p:cNvSpPr>
                    <a:spLocks noChangeArrowheads="1"/>
                  </p:cNvSpPr>
                  <p:nvPr/>
                </p:nvSpPr>
                <p:spPr bwMode="auto">
                  <a:xfrm rot="8100000" flipV="1">
                    <a:off x="24685" y="19292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8" name="Oval 578"/>
                  <p:cNvSpPr>
                    <a:spLocks noChangeArrowheads="1"/>
                  </p:cNvSpPr>
                  <p:nvPr/>
                </p:nvSpPr>
                <p:spPr bwMode="auto">
                  <a:xfrm rot="8100000" flipV="1">
                    <a:off x="23484" y="18091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9" name="Oval 579"/>
                  <p:cNvSpPr>
                    <a:spLocks noChangeArrowheads="1"/>
                  </p:cNvSpPr>
                  <p:nvPr/>
                </p:nvSpPr>
                <p:spPr bwMode="auto">
                  <a:xfrm rot="7800000" flipV="1">
                    <a:off x="22284" y="16889"/>
                    <a:ext cx="561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0" name="Oval 580"/>
                  <p:cNvSpPr>
                    <a:spLocks noChangeArrowheads="1"/>
                  </p:cNvSpPr>
                  <p:nvPr/>
                </p:nvSpPr>
                <p:spPr bwMode="auto">
                  <a:xfrm rot="6120000" flipV="1">
                    <a:off x="20913" y="15909"/>
                    <a:ext cx="562" cy="109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" name="Oval 581"/>
                  <p:cNvSpPr>
                    <a:spLocks noChangeArrowheads="1"/>
                  </p:cNvSpPr>
                  <p:nvPr/>
                </p:nvSpPr>
                <p:spPr bwMode="auto">
                  <a:xfrm rot="4980000" flipV="1">
                    <a:off x="19167" y="15512"/>
                    <a:ext cx="519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2" name="Oval 582"/>
                  <p:cNvSpPr>
                    <a:spLocks noChangeArrowheads="1"/>
                  </p:cNvSpPr>
                  <p:nvPr/>
                </p:nvSpPr>
                <p:spPr bwMode="auto">
                  <a:xfrm rot="3240000" flipV="1">
                    <a:off x="17490" y="15943"/>
                    <a:ext cx="518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3" name="Oval 583"/>
                  <p:cNvSpPr>
                    <a:spLocks noChangeArrowheads="1"/>
                  </p:cNvSpPr>
                  <p:nvPr/>
                </p:nvSpPr>
                <p:spPr bwMode="auto">
                  <a:xfrm rot="1980000" flipV="1">
                    <a:off x="16177" y="17219"/>
                    <a:ext cx="519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4" name="Oval 584"/>
                  <p:cNvSpPr>
                    <a:spLocks noChangeArrowheads="1"/>
                  </p:cNvSpPr>
                  <p:nvPr/>
                </p:nvSpPr>
                <p:spPr bwMode="auto">
                  <a:xfrm rot="1080000" flipV="1">
                    <a:off x="15230" y="18962"/>
                    <a:ext cx="519" cy="11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99" name="TextBox 144"/>
                <p:cNvSpPr txBox="1">
                  <a:spLocks noChangeArrowheads="1"/>
                </p:cNvSpPr>
                <p:nvPr/>
              </p:nvSpPr>
              <p:spPr bwMode="auto">
                <a:xfrm>
                  <a:off x="27224" y="18624"/>
                  <a:ext cx="7080" cy="25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zh-CN" sz="700" b="0" i="0" u="none" strike="noStrike" cap="none" normalizeH="0" baseline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latin typeface="Times New Roman" pitchFamily="18" charset="0"/>
                      <a:ea typeface="SimSun" pitchFamily="2" charset="-122"/>
                      <a:cs typeface="Times New Roman" pitchFamily="18" charset="0"/>
                    </a:rPr>
                    <a:t>BB cooler</a:t>
                  </a:r>
                  <a:endParaRPr kumimoji="0" lang="en-US" altLang="zh-CN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86" name="Rectangle 586"/>
              <p:cNvSpPr>
                <a:spLocks noChangeArrowheads="1"/>
              </p:cNvSpPr>
              <p:nvPr/>
            </p:nvSpPr>
            <p:spPr bwMode="auto">
              <a:xfrm>
                <a:off x="4563" y="5364"/>
                <a:ext cx="562" cy="936"/>
              </a:xfrm>
              <a:prstGeom prst="rect">
                <a:avLst/>
              </a:prstGeom>
              <a:solidFill>
                <a:srgbClr val="0000CC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6" name="TextBox 146"/>
              <p:cNvSpPr txBox="1">
                <a:spLocks noChangeArrowheads="1"/>
              </p:cNvSpPr>
              <p:nvPr/>
            </p:nvSpPr>
            <p:spPr bwMode="auto">
              <a:xfrm>
                <a:off x="3819" y="5581"/>
                <a:ext cx="7147" cy="2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700" b="0" i="0" u="none" strike="noStrike" cap="none" normalizeH="0" baseline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itchFamily="18" charset="0"/>
                    <a:ea typeface="SimSun" pitchFamily="2" charset="-122"/>
                    <a:cs typeface="Times New Roman" pitchFamily="18" charset="0"/>
                  </a:rPr>
                  <a:t>DC cooler</a:t>
                </a:r>
                <a:endParaRPr kumimoji="0" lang="en-US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194" name="TextBox 121"/>
            <p:cNvSpPr txBox="1">
              <a:spLocks noChangeArrowheads="1"/>
            </p:cNvSpPr>
            <p:nvPr/>
          </p:nvSpPr>
          <p:spPr bwMode="auto">
            <a:xfrm>
              <a:off x="18378" y="11127"/>
              <a:ext cx="18895" cy="5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SimSun" pitchFamily="2" charset="-122"/>
                  <a:cs typeface="Times New Roman" pitchFamily="18" charset="0"/>
                </a:rPr>
                <a:t>Step 7/8. Bucket-to-bucket transfer to the collider ring, repeat 9 (above) or 27 (below) times </a:t>
              </a:r>
              <a:endParaRPr kumimoji="0" lang="en-US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486400"/>
          </a:xfrm>
        </p:spPr>
        <p:txBody>
          <a:bodyPr>
            <a:noAutofit/>
          </a:bodyPr>
          <a:lstStyle/>
          <a:p>
            <a:pPr algn="just">
              <a:buSzPct val="100000"/>
            </a:pPr>
            <a:r>
              <a:rPr lang="en-US" sz="1600" dirty="0" smtClean="0"/>
              <a:t>The adoption of PEP-II lattice and magnets is cost effective but limits </a:t>
            </a:r>
            <a:r>
              <a:rPr lang="en-US" sz="1600" dirty="0" err="1" smtClean="0"/>
              <a:t>lumi</a:t>
            </a:r>
            <a:r>
              <a:rPr lang="en-US" sz="1600" dirty="0" smtClean="0"/>
              <a:t> performance because of large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.</a:t>
            </a:r>
          </a:p>
          <a:p>
            <a:pPr algn="just">
              <a:buSzPct val="100000"/>
            </a:pPr>
            <a:r>
              <a:rPr lang="en-US" sz="1600" dirty="0" smtClean="0"/>
              <a:t>Investigated several options to reduce </a:t>
            </a:r>
            <a:r>
              <a:rPr lang="en-US" sz="1600" dirty="0" err="1" smtClean="0"/>
              <a:t>emaittance</a:t>
            </a:r>
            <a:endParaRPr lang="en-US" sz="1600" dirty="0" smtClean="0"/>
          </a:p>
          <a:p>
            <a:pPr marL="800100" lvl="1" indent="-342900" algn="just">
              <a:buSzPct val="100000"/>
              <a:buFont typeface="Wingdings" charset="2"/>
              <a:buChar char="§"/>
            </a:pPr>
            <a:r>
              <a:rPr lang="en-US" sz="1400" dirty="0" smtClean="0"/>
              <a:t>Optimizing the </a:t>
            </a:r>
            <a:r>
              <a:rPr lang="en-US" sz="1400" b="1" dirty="0" smtClean="0"/>
              <a:t>optics </a:t>
            </a:r>
            <a:r>
              <a:rPr lang="en-US" sz="1400" dirty="0" smtClean="0"/>
              <a:t>in a couple of sections</a:t>
            </a:r>
          </a:p>
          <a:p>
            <a:pPr marL="800100" lvl="1" indent="-342900" algn="just">
              <a:buSzPct val="100000"/>
              <a:buFont typeface="Wingdings" charset="2"/>
              <a:buChar char="§"/>
            </a:pPr>
            <a:r>
              <a:rPr lang="en-US" sz="1400" dirty="0" smtClean="0"/>
              <a:t>Adding (dipole) </a:t>
            </a:r>
            <a:r>
              <a:rPr lang="en-US" sz="1400" b="1" dirty="0" smtClean="0"/>
              <a:t>damping wigglers </a:t>
            </a:r>
            <a:r>
              <a:rPr lang="en-US" sz="1400" dirty="0" smtClean="0"/>
              <a:t>in the straight</a:t>
            </a:r>
          </a:p>
          <a:p>
            <a:pPr marL="800100" lvl="1" indent="-342900" algn="just">
              <a:buSzPct val="100000"/>
              <a:buFont typeface="Wingdings" charset="2"/>
              <a:buChar char="§"/>
            </a:pPr>
            <a:r>
              <a:rPr lang="en-US" sz="1400" b="1" dirty="0" smtClean="0"/>
              <a:t>Offsetting the beam in quads </a:t>
            </a:r>
            <a:r>
              <a:rPr lang="en-US" sz="1400" dirty="0" smtClean="0"/>
              <a:t>(~7 to 8 mm)</a:t>
            </a:r>
          </a:p>
          <a:p>
            <a:pPr marL="800100" lvl="1" indent="-342900" algn="just">
              <a:buSzPct val="100000"/>
              <a:buFont typeface="Wingdings" charset="2"/>
              <a:buChar char="§"/>
            </a:pPr>
            <a:r>
              <a:rPr lang="en-US" sz="1400" b="1" dirty="0" smtClean="0"/>
              <a:t>New magnets </a:t>
            </a:r>
            <a:r>
              <a:rPr lang="en-US" sz="1400" dirty="0" smtClean="0"/>
              <a:t>(instead of PEP-II magnets) but sill FODO cell arcs</a:t>
            </a:r>
          </a:p>
          <a:p>
            <a:pPr marL="800100" lvl="1" indent="-342900" algn="just">
              <a:buSzPct val="100000"/>
              <a:buFont typeface="Wingdings" charset="2"/>
              <a:buChar char="§"/>
            </a:pPr>
            <a:r>
              <a:rPr lang="en-US" sz="1400" dirty="0" smtClean="0"/>
              <a:t>Different types of arc cell, such as </a:t>
            </a:r>
            <a:r>
              <a:rPr lang="en-US" sz="1400" b="1" dirty="0" smtClean="0"/>
              <a:t>DBA, TME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just">
              <a:buSzPct val="100000"/>
            </a:pPr>
            <a:endParaRPr lang="en-US" sz="1600" dirty="0" smtClean="0"/>
          </a:p>
          <a:p>
            <a:pPr algn="just">
              <a:buSzPct val="100000"/>
            </a:pPr>
            <a:r>
              <a:rPr lang="en-US" sz="1600" dirty="0" smtClean="0"/>
              <a:t>She will show </a:t>
            </a:r>
            <a:r>
              <a:rPr lang="en-US" sz="1600" dirty="0" smtClean="0"/>
              <a:t>that </a:t>
            </a:r>
            <a:r>
              <a:rPr lang="en-US" sz="1600" dirty="0" smtClean="0">
                <a:solidFill>
                  <a:srgbClr val="CC3333"/>
                </a:solidFill>
              </a:rPr>
              <a:t>“optimizing the optics in a couple of sections” </a:t>
            </a:r>
            <a:r>
              <a:rPr lang="en-US" sz="1600" dirty="0" smtClean="0"/>
              <a:t>already  gives ~30% emittance reduction,</a:t>
            </a:r>
            <a:r>
              <a:rPr lang="en-US" sz="1600" dirty="0" smtClean="0"/>
              <a:t> at the cost </a:t>
            </a:r>
            <a:r>
              <a:rPr lang="en-US" sz="1600" dirty="0" smtClean="0"/>
              <a:t>of</a:t>
            </a:r>
            <a:r>
              <a:rPr lang="en-US" sz="1600" dirty="0" smtClean="0"/>
              <a:t> ~110m added length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0790" y="0"/>
            <a:ext cx="4235478" cy="914400"/>
          </a:xfrm>
        </p:spPr>
        <p:txBody>
          <a:bodyPr/>
          <a:lstStyle/>
          <a:p>
            <a:r>
              <a:rPr lang="en-US" sz="3200" dirty="0" smtClean="0"/>
              <a:t>e-ring </a:t>
            </a:r>
            <a:r>
              <a:rPr lang="en-US" sz="3200" dirty="0" err="1" smtClean="0"/>
              <a:t>emittance</a:t>
            </a:r>
            <a:r>
              <a:rPr lang="en-US" sz="3200" dirty="0" smtClean="0"/>
              <a:t>     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143E2-8B5C-420F-B773-4C0D976E94B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5" name="Group 27"/>
          <p:cNvGrpSpPr/>
          <p:nvPr/>
        </p:nvGrpSpPr>
        <p:grpSpPr>
          <a:xfrm>
            <a:off x="228600" y="4074629"/>
            <a:ext cx="4235478" cy="2146228"/>
            <a:chOff x="145210" y="2647950"/>
            <a:chExt cx="4235478" cy="3577046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1562637" y="3429000"/>
              <a:ext cx="68526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2248789" y="3429000"/>
              <a:ext cx="91208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866775" y="3429000"/>
              <a:ext cx="68526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3149942" y="3429000"/>
              <a:ext cx="514848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Group 26"/>
            <p:cNvGrpSpPr/>
            <p:nvPr/>
          </p:nvGrpSpPr>
          <p:grpSpPr>
            <a:xfrm>
              <a:off x="145210" y="2647950"/>
              <a:ext cx="4235478" cy="3577046"/>
              <a:chOff x="145210" y="2647950"/>
              <a:chExt cx="4235478" cy="3577046"/>
            </a:xfrm>
          </p:grpSpPr>
          <p:grpSp>
            <p:nvGrpSpPr>
              <p:cNvPr id="11" name="Group 4"/>
              <p:cNvGrpSpPr/>
              <p:nvPr/>
            </p:nvGrpSpPr>
            <p:grpSpPr>
              <a:xfrm>
                <a:off x="235817" y="3467100"/>
                <a:ext cx="4144871" cy="2757896"/>
                <a:chOff x="235817" y="3467100"/>
                <a:chExt cx="4144871" cy="2757896"/>
              </a:xfrm>
            </p:grpSpPr>
            <p:pic>
              <p:nvPicPr>
                <p:cNvPr id="18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5817" y="3467100"/>
                  <a:ext cx="4144871" cy="27578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Content Placeholder 1"/>
                <p:cNvSpPr txBox="1">
                  <a:spLocks/>
                </p:cNvSpPr>
                <p:nvPr/>
              </p:nvSpPr>
              <p:spPr bwMode="auto">
                <a:xfrm>
                  <a:off x="1104900" y="4438650"/>
                  <a:ext cx="876300" cy="3048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50000"/>
                    <a:buFontTx/>
                    <a:buBlip>
                      <a:blip r:embed="rId3"/>
                    </a:buBlip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Tx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defRPr>
                  </a:lvl5pPr>
                  <a:lvl6pPr marL="25146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6pPr>
                  <a:lvl7pPr marL="29718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7pPr>
                  <a:lvl8pPr marL="3429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8pPr>
                  <a:lvl9pPr marL="3886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4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 algn="ctr">
                    <a:buSzPct val="100000"/>
                    <a:buNone/>
                  </a:pPr>
                  <a:r>
                    <a:rPr lang="en-US" sz="1400" dirty="0" smtClean="0"/>
                    <a:t>Baseline</a:t>
                  </a:r>
                  <a:endParaRPr lang="en-US" sz="1400" dirty="0"/>
                </a:p>
              </p:txBody>
            </p:sp>
          </p:grpSp>
          <p:sp>
            <p:nvSpPr>
              <p:cNvPr id="12" name="Content Placeholder 1"/>
              <p:cNvSpPr txBox="1">
                <a:spLocks/>
              </p:cNvSpPr>
              <p:nvPr/>
            </p:nvSpPr>
            <p:spPr bwMode="auto">
              <a:xfrm>
                <a:off x="1469539" y="3078237"/>
                <a:ext cx="826875" cy="274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Pct val="100000"/>
                  <a:buFontTx/>
                  <a:buNone/>
                </a:pPr>
                <a:r>
                  <a:rPr lang="en-US" sz="1100" kern="0" dirty="0" smtClean="0">
                    <a:solidFill>
                      <a:srgbClr val="FF0000"/>
                    </a:solidFill>
                  </a:rPr>
                  <a:t>Dipole set</a:t>
                </a:r>
              </a:p>
            </p:txBody>
          </p:sp>
          <p:sp>
            <p:nvSpPr>
              <p:cNvPr id="13" name="Content Placeholder 1"/>
              <p:cNvSpPr txBox="1">
                <a:spLocks/>
              </p:cNvSpPr>
              <p:nvPr/>
            </p:nvSpPr>
            <p:spPr bwMode="auto">
              <a:xfrm>
                <a:off x="3059325" y="3076575"/>
                <a:ext cx="826875" cy="274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Pct val="100000"/>
                  <a:buFontTx/>
                  <a:buNone/>
                </a:pPr>
                <a:r>
                  <a:rPr lang="en-US" sz="1100" kern="0" dirty="0" smtClean="0">
                    <a:solidFill>
                      <a:srgbClr val="FF0000"/>
                    </a:solidFill>
                  </a:rPr>
                  <a:t>Dipole set</a:t>
                </a:r>
              </a:p>
            </p:txBody>
          </p:sp>
          <p:sp>
            <p:nvSpPr>
              <p:cNvPr id="14" name="Content Placeholder 1"/>
              <p:cNvSpPr txBox="1">
                <a:spLocks/>
              </p:cNvSpPr>
              <p:nvPr/>
            </p:nvSpPr>
            <p:spPr bwMode="auto">
              <a:xfrm>
                <a:off x="1831135" y="2647950"/>
                <a:ext cx="1912190" cy="274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Pct val="100000"/>
                  <a:buFontTx/>
                  <a:buNone/>
                </a:pPr>
                <a:r>
                  <a:rPr lang="en-US" sz="1100" kern="0" dirty="0" smtClean="0"/>
                  <a:t>2</a:t>
                </a:r>
                <a:r>
                  <a:rPr lang="en-US" sz="1100" kern="0" baseline="30000" dirty="0" smtClean="0"/>
                  <a:t>nd</a:t>
                </a:r>
                <a:r>
                  <a:rPr lang="en-US" sz="1100" kern="0" dirty="0" smtClean="0"/>
                  <a:t> sol. + decoupling quads</a:t>
                </a:r>
              </a:p>
            </p:txBody>
          </p:sp>
          <p:sp>
            <p:nvSpPr>
              <p:cNvPr id="15" name="Content Placeholder 1"/>
              <p:cNvSpPr txBox="1">
                <a:spLocks/>
              </p:cNvSpPr>
              <p:nvPr/>
            </p:nvSpPr>
            <p:spPr bwMode="auto">
              <a:xfrm>
                <a:off x="145210" y="2849637"/>
                <a:ext cx="1912190" cy="274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Pct val="100000"/>
                  <a:buFontTx/>
                  <a:buNone/>
                </a:pPr>
                <a:r>
                  <a:rPr lang="en-US" sz="1100" kern="0" dirty="0" smtClean="0"/>
                  <a:t>1</a:t>
                </a:r>
                <a:r>
                  <a:rPr lang="en-US" sz="1100" kern="0" baseline="30000" dirty="0" smtClean="0"/>
                  <a:t>st</a:t>
                </a:r>
                <a:r>
                  <a:rPr lang="en-US" sz="1100" kern="0" dirty="0" smtClean="0"/>
                  <a:t> sol. + decoupling quads</a:t>
                </a:r>
              </a:p>
            </p:txBody>
          </p:sp>
          <p:cxnSp>
            <p:nvCxnSpPr>
              <p:cNvPr id="16" name="Straight Arrow Connector 7"/>
              <p:cNvCxnSpPr>
                <a:stCxn id="15" idx="2"/>
              </p:cNvCxnSpPr>
              <p:nvPr/>
            </p:nvCxnSpPr>
            <p:spPr bwMode="auto">
              <a:xfrm>
                <a:off x="1101305" y="3124200"/>
                <a:ext cx="0" cy="2286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>
                <a:stCxn id="14" idx="2"/>
              </p:cNvCxnSpPr>
              <p:nvPr/>
            </p:nvCxnSpPr>
            <p:spPr bwMode="auto">
              <a:xfrm>
                <a:off x="2787230" y="2922513"/>
                <a:ext cx="0" cy="43028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0" name="Group 1"/>
          <p:cNvGrpSpPr/>
          <p:nvPr/>
        </p:nvGrpSpPr>
        <p:grpSpPr>
          <a:xfrm>
            <a:off x="4464078" y="4047281"/>
            <a:ext cx="4380031" cy="2173576"/>
            <a:chOff x="4526710" y="2647950"/>
            <a:chExt cx="4380031" cy="3622627"/>
          </a:xfrm>
        </p:grpSpPr>
        <p:grpSp>
          <p:nvGrpSpPr>
            <p:cNvPr id="21" name="Group 5"/>
            <p:cNvGrpSpPr/>
            <p:nvPr/>
          </p:nvGrpSpPr>
          <p:grpSpPr>
            <a:xfrm>
              <a:off x="4542559" y="3475629"/>
              <a:ext cx="4364182" cy="2794948"/>
              <a:chOff x="4542559" y="3475629"/>
              <a:chExt cx="4364182" cy="2794948"/>
            </a:xfrm>
          </p:grpSpPr>
          <p:pic>
            <p:nvPicPr>
              <p:cNvPr id="32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2559" y="3475629"/>
                <a:ext cx="4364182" cy="279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Content Placeholder 1"/>
              <p:cNvSpPr txBox="1">
                <a:spLocks/>
              </p:cNvSpPr>
              <p:nvPr/>
            </p:nvSpPr>
            <p:spPr bwMode="auto">
              <a:xfrm>
                <a:off x="6620764" y="4419601"/>
                <a:ext cx="990600" cy="3048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SzPct val="100000"/>
                  <a:buNone/>
                </a:pPr>
                <a:r>
                  <a:rPr lang="en-US" sz="1400" dirty="0" smtClean="0"/>
                  <a:t>New </a:t>
                </a:r>
                <a:endParaRPr lang="en-US" sz="1400" dirty="0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 bwMode="auto">
            <a:xfrm>
              <a:off x="5944137" y="3429000"/>
              <a:ext cx="68526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620764" y="3429000"/>
              <a:ext cx="91208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5248275" y="3429000"/>
              <a:ext cx="68526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7505700" y="3429000"/>
              <a:ext cx="622966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Content Placeholder 1"/>
            <p:cNvSpPr txBox="1">
              <a:spLocks/>
            </p:cNvSpPr>
            <p:nvPr/>
          </p:nvSpPr>
          <p:spPr bwMode="auto">
            <a:xfrm>
              <a:off x="5851039" y="3078237"/>
              <a:ext cx="826875" cy="27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Pct val="100000"/>
                <a:buFontTx/>
                <a:buNone/>
              </a:pPr>
              <a:r>
                <a:rPr lang="en-US" sz="1100" kern="0" dirty="0" smtClean="0">
                  <a:solidFill>
                    <a:srgbClr val="FF0000"/>
                  </a:solidFill>
                </a:rPr>
                <a:t>Dipole set</a:t>
              </a:r>
            </a:p>
          </p:txBody>
        </p:sp>
        <p:sp>
          <p:nvSpPr>
            <p:cNvPr id="27" name="Content Placeholder 1"/>
            <p:cNvSpPr txBox="1">
              <a:spLocks/>
            </p:cNvSpPr>
            <p:nvPr/>
          </p:nvSpPr>
          <p:spPr bwMode="auto">
            <a:xfrm>
              <a:off x="7440825" y="3076575"/>
              <a:ext cx="826875" cy="27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Pct val="100000"/>
                <a:buFontTx/>
                <a:buNone/>
              </a:pPr>
              <a:r>
                <a:rPr lang="en-US" sz="1100" kern="0" dirty="0" smtClean="0">
                  <a:solidFill>
                    <a:srgbClr val="FF0000"/>
                  </a:solidFill>
                </a:rPr>
                <a:t>Dipole set</a:t>
              </a:r>
            </a:p>
          </p:txBody>
        </p:sp>
        <p:sp>
          <p:nvSpPr>
            <p:cNvPr id="28" name="Content Placeholder 1"/>
            <p:cNvSpPr txBox="1">
              <a:spLocks/>
            </p:cNvSpPr>
            <p:nvPr/>
          </p:nvSpPr>
          <p:spPr bwMode="auto">
            <a:xfrm>
              <a:off x="6212635" y="2647950"/>
              <a:ext cx="1912190" cy="27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Pct val="100000"/>
                <a:buFontTx/>
                <a:buNone/>
              </a:pPr>
              <a:r>
                <a:rPr lang="en-US" sz="1100" kern="0" dirty="0" smtClean="0"/>
                <a:t>2</a:t>
              </a:r>
              <a:r>
                <a:rPr lang="en-US" sz="1100" kern="0" baseline="30000" dirty="0" smtClean="0"/>
                <a:t>nd</a:t>
              </a:r>
              <a:r>
                <a:rPr lang="en-US" sz="1100" kern="0" dirty="0" smtClean="0"/>
                <a:t> sol. + decoupling quads</a:t>
              </a:r>
            </a:p>
          </p:txBody>
        </p:sp>
        <p:sp>
          <p:nvSpPr>
            <p:cNvPr id="29" name="Content Placeholder 1"/>
            <p:cNvSpPr txBox="1">
              <a:spLocks/>
            </p:cNvSpPr>
            <p:nvPr/>
          </p:nvSpPr>
          <p:spPr bwMode="auto">
            <a:xfrm>
              <a:off x="4526710" y="2849637"/>
              <a:ext cx="1912190" cy="27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Pct val="100000"/>
                <a:buFontTx/>
                <a:buNone/>
              </a:pPr>
              <a:r>
                <a:rPr lang="en-US" sz="1100" kern="0" dirty="0" smtClean="0"/>
                <a:t>1</a:t>
              </a:r>
              <a:r>
                <a:rPr lang="en-US" sz="1100" kern="0" baseline="30000" dirty="0" smtClean="0"/>
                <a:t>st</a:t>
              </a:r>
              <a:r>
                <a:rPr lang="en-US" sz="1100" kern="0" dirty="0" smtClean="0"/>
                <a:t> sol. + decoupling quads</a:t>
              </a:r>
            </a:p>
          </p:txBody>
        </p:sp>
        <p:cxnSp>
          <p:nvCxnSpPr>
            <p:cNvPr id="30" name="Straight Arrow Connector 29"/>
            <p:cNvCxnSpPr>
              <a:stCxn id="29" idx="2"/>
            </p:cNvCxnSpPr>
            <p:nvPr/>
          </p:nvCxnSpPr>
          <p:spPr bwMode="auto">
            <a:xfrm>
              <a:off x="5482805" y="31242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>
              <a:stCxn id="28" idx="2"/>
            </p:cNvCxnSpPr>
            <p:nvPr/>
          </p:nvCxnSpPr>
          <p:spPr bwMode="auto">
            <a:xfrm>
              <a:off x="7168730" y="2922513"/>
              <a:ext cx="0" cy="43028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5" name="TextBox 34"/>
          <p:cNvSpPr txBox="1"/>
          <p:nvPr/>
        </p:nvSpPr>
        <p:spPr>
          <a:xfrm>
            <a:off x="7378193" y="151709"/>
            <a:ext cx="10658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Talk F. Lin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37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399"/>
            <a:ext cx="8839200" cy="2138575"/>
          </a:xfrm>
        </p:spPr>
        <p:txBody>
          <a:bodyPr>
            <a:normAutofit fontScale="92500" lnSpcReduction="20000"/>
          </a:bodyPr>
          <a:lstStyle/>
          <a:p>
            <a:pPr>
              <a:buSzPct val="100000"/>
            </a:pPr>
            <a:endParaRPr lang="en-US" dirty="0" smtClean="0"/>
          </a:p>
          <a:p>
            <a:pPr algn="just">
              <a:buSzPct val="100000"/>
            </a:pPr>
            <a:r>
              <a:rPr lang="en-US" sz="1800" dirty="0" smtClean="0"/>
              <a:t>Spin tune scan for the electron beam at </a:t>
            </a:r>
            <a:r>
              <a:rPr lang="en-US" sz="1800" b="1" dirty="0" smtClean="0"/>
              <a:t>5 GeV </a:t>
            </a:r>
            <a:r>
              <a:rPr lang="en-US" sz="1800" dirty="0" smtClean="0"/>
              <a:t>is performed based on a Monte-Carlo simulation. The result </a:t>
            </a:r>
            <a:r>
              <a:rPr lang="en-US" sz="1800" dirty="0"/>
              <a:t>shows </a:t>
            </a:r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CC3333"/>
                </a:solidFill>
              </a:rPr>
              <a:t>polarization lifetime is about 8 hours </a:t>
            </a:r>
            <a:r>
              <a:rPr lang="en-US" sz="1800" dirty="0" smtClean="0"/>
              <a:t>at 5 GeV, and more important, a figure-8 </a:t>
            </a:r>
            <a:r>
              <a:rPr lang="en-US" sz="1800" dirty="0"/>
              <a:t>shape MEIC collider ring has </a:t>
            </a:r>
            <a:r>
              <a:rPr lang="en-US" sz="1800" dirty="0">
                <a:solidFill>
                  <a:srgbClr val="CC3333"/>
                </a:solidFill>
              </a:rPr>
              <a:t>no synchrotron sideband </a:t>
            </a:r>
            <a:r>
              <a:rPr lang="en-US" sz="1800" dirty="0" smtClean="0">
                <a:solidFill>
                  <a:srgbClr val="CC3333"/>
                </a:solidFill>
              </a:rPr>
              <a:t>resonances. </a:t>
            </a:r>
          </a:p>
          <a:p>
            <a:pPr algn="just">
              <a:buSzPct val="100000"/>
            </a:pPr>
            <a:endParaRPr lang="en-US" sz="1800" dirty="0"/>
          </a:p>
          <a:p>
            <a:pPr algn="just">
              <a:buSzPct val="100000"/>
            </a:pPr>
            <a:r>
              <a:rPr lang="en-US" sz="1800" b="1" dirty="0" smtClean="0"/>
              <a:t>Continuous injection </a:t>
            </a:r>
            <a:r>
              <a:rPr lang="en-US" sz="1800" dirty="0" smtClean="0"/>
              <a:t>is not in the baseline design, but should be (re)considered to reach an even higher average polarization. 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just">
              <a:buSzPct val="100000"/>
            </a:pPr>
            <a:endParaRPr lang="en-US" dirty="0" smtClean="0"/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endParaRPr lang="en-US" dirty="0" smtClean="0"/>
          </a:p>
          <a:p>
            <a:pPr>
              <a:buSzPct val="100000"/>
            </a:pPr>
            <a:endParaRPr lang="en-US" dirty="0" smtClean="0"/>
          </a:p>
          <a:p>
            <a:pPr lvl="1">
              <a:buSzPct val="100000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r>
              <a:rPr lang="en-US" sz="3600" dirty="0" smtClean="0"/>
              <a:t>e-ring spin tracking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143E2-8B5C-420F-B773-4C0D976E94B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5" name="Group 6"/>
          <p:cNvGrpSpPr/>
          <p:nvPr/>
        </p:nvGrpSpPr>
        <p:grpSpPr>
          <a:xfrm>
            <a:off x="1106110" y="3524718"/>
            <a:ext cx="6894890" cy="2342682"/>
            <a:chOff x="953710" y="2991318"/>
            <a:chExt cx="6894890" cy="2342682"/>
          </a:xfrm>
        </p:grpSpPr>
        <p:grpSp>
          <p:nvGrpSpPr>
            <p:cNvPr id="6" name="Group 1"/>
            <p:cNvGrpSpPr/>
            <p:nvPr/>
          </p:nvGrpSpPr>
          <p:grpSpPr>
            <a:xfrm>
              <a:off x="953710" y="2991318"/>
              <a:ext cx="6894890" cy="2342677"/>
              <a:chOff x="953710" y="2991318"/>
              <a:chExt cx="6894890" cy="2342677"/>
            </a:xfrm>
          </p:grpSpPr>
          <p:grpSp>
            <p:nvGrpSpPr>
              <p:cNvPr id="9" name="Group 76"/>
              <p:cNvGrpSpPr/>
              <p:nvPr/>
            </p:nvGrpSpPr>
            <p:grpSpPr>
              <a:xfrm>
                <a:off x="953710" y="2991318"/>
                <a:ext cx="6894890" cy="2342677"/>
                <a:chOff x="76200" y="1676400"/>
                <a:chExt cx="6894890" cy="2342677"/>
              </a:xfrm>
            </p:grpSpPr>
            <p:grpSp>
              <p:nvGrpSpPr>
                <p:cNvPr id="11" name="Group 15"/>
                <p:cNvGrpSpPr>
                  <a:grpSpLocks/>
                </p:cNvGrpSpPr>
                <p:nvPr/>
              </p:nvGrpSpPr>
              <p:grpSpPr bwMode="auto">
                <a:xfrm>
                  <a:off x="76200" y="2089633"/>
                  <a:ext cx="6894890" cy="1929444"/>
                  <a:chOff x="739871" y="2498187"/>
                  <a:chExt cx="7097850" cy="1935699"/>
                </a:xfrm>
              </p:grpSpPr>
              <p:cxnSp>
                <p:nvCxnSpPr>
                  <p:cNvPr id="62" name="Straight Connector 6"/>
                  <p:cNvCxnSpPr>
                    <a:cxnSpLocks noChangeShapeType="1"/>
                    <a:stCxn id="65" idx="2"/>
                    <a:endCxn id="64" idx="2"/>
                  </p:cNvCxnSpPr>
                  <p:nvPr/>
                </p:nvCxnSpPr>
                <p:spPr bwMode="auto">
                  <a:xfrm>
                    <a:off x="2055126" y="2674970"/>
                    <a:ext cx="4467340" cy="1582133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  <a:ext uri="{AF507438-7753-43E0-B8FC-AC1667EBCBE1}">
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" name="Straight Connector 8"/>
                  <p:cNvCxnSpPr>
                    <a:cxnSpLocks noChangeShapeType="1"/>
                    <a:stCxn id="65" idx="0"/>
                    <a:endCxn id="64" idx="0"/>
                  </p:cNvCxnSpPr>
                  <p:nvPr/>
                </p:nvCxnSpPr>
                <p:spPr bwMode="auto">
                  <a:xfrm flipV="1">
                    <a:off x="2065060" y="2578268"/>
                    <a:ext cx="4447472" cy="1775538"/>
                  </a:xfrm>
                  <a:prstGeom prst="line">
                    <a:avLst/>
                  </a:prstGeom>
                  <a:noFill/>
                  <a:ln w="2857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  <a:ext uri="{AF507438-7753-43E0-B8FC-AC1667EBCBE1}">
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64" name="Arc 63"/>
                  <p:cNvSpPr/>
                  <p:nvPr/>
                </p:nvSpPr>
                <p:spPr bwMode="auto">
                  <a:xfrm>
                    <a:off x="5956176" y="2498187"/>
                    <a:ext cx="1881545" cy="1834727"/>
                  </a:xfrm>
                  <a:prstGeom prst="arc">
                    <a:avLst>
                      <a:gd name="adj1" fmla="val 14753656"/>
                      <a:gd name="adj2" fmla="val 6806687"/>
                    </a:avLst>
                  </a:prstGeom>
                  <a:noFill/>
                  <a:ln w="101600" cap="flat" cmpd="sng" algn="ctr">
                    <a:solidFill>
                      <a:srgbClr val="00B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65" name="Arc 64"/>
                  <p:cNvSpPr/>
                  <p:nvPr/>
                </p:nvSpPr>
                <p:spPr bwMode="auto">
                  <a:xfrm rot="10800000">
                    <a:off x="739871" y="2599159"/>
                    <a:ext cx="1881545" cy="1834727"/>
                  </a:xfrm>
                  <a:prstGeom prst="arc">
                    <a:avLst>
                      <a:gd name="adj1" fmla="val 14753656"/>
                      <a:gd name="adj2" fmla="val 6806687"/>
                    </a:avLst>
                  </a:prstGeom>
                  <a:noFill/>
                  <a:ln w="101600" cap="flat" cmpd="sng" algn="ctr">
                    <a:solidFill>
                      <a:srgbClr val="00B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ＭＳ Ｐゴシック" pitchFamily="34" charset="-128"/>
                    </a:endParaRPr>
                  </a:p>
                </p:txBody>
              </p:sp>
            </p:grpSp>
            <p:grpSp>
              <p:nvGrpSpPr>
                <p:cNvPr id="12" name="Group 80"/>
                <p:cNvGrpSpPr>
                  <a:grpSpLocks/>
                </p:cNvGrpSpPr>
                <p:nvPr/>
              </p:nvGrpSpPr>
              <p:grpSpPr bwMode="auto">
                <a:xfrm rot="1382800">
                  <a:off x="1300218" y="2401364"/>
                  <a:ext cx="1336076" cy="221107"/>
                  <a:chOff x="1489077" y="4397396"/>
                  <a:chExt cx="1375376" cy="221787"/>
                </a:xfrm>
              </p:grpSpPr>
              <p:grpSp>
                <p:nvGrpSpPr>
                  <p:cNvPr id="55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1489077" y="4397396"/>
                    <a:ext cx="1375376" cy="221787"/>
                    <a:chOff x="1738655" y="1359526"/>
                    <a:chExt cx="1375376" cy="221787"/>
                  </a:xfrm>
                </p:grpSpPr>
                <p:sp>
                  <p:nvSpPr>
                    <p:cNvPr id="58" name="Flowchart: Direct Access Storage 126"/>
                    <p:cNvSpPr/>
                    <p:nvPr/>
                  </p:nvSpPr>
                  <p:spPr bwMode="auto">
                    <a:xfrm rot="10800000">
                      <a:off x="1738655" y="1418817"/>
                      <a:ext cx="276089" cy="138358"/>
                    </a:xfrm>
                    <a:prstGeom prst="flowChartMagneticDrum">
                      <a:avLst/>
                    </a:pr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59" name="Isosceles Triangle 109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2129763" y="1398433"/>
                      <a:ext cx="274320" cy="18288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33CC33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Blip>
                          <a:blip r:embed="rId2"/>
                        </a:buBlip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>
                        <a:latin typeface="Times" charset="0"/>
                      </a:endParaRPr>
                    </a:p>
                  </p:txBody>
                </p:sp>
                <p:sp>
                  <p:nvSpPr>
                    <p:cNvPr id="60" name="Flowchart: Direct Access Storage 128"/>
                    <p:cNvSpPr/>
                    <p:nvPr/>
                  </p:nvSpPr>
                  <p:spPr bwMode="auto">
                    <a:xfrm rot="10800000">
                      <a:off x="2503259" y="1376705"/>
                      <a:ext cx="365901" cy="138356"/>
                    </a:xfrm>
                    <a:prstGeom prst="flowChartMagneticDrum">
                      <a:avLst/>
                    </a:pr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61" name="Isosceles Triangle 111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2976871" y="1359526"/>
                      <a:ext cx="137160" cy="18288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33CC33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Blip>
                          <a:blip r:embed="rId2"/>
                        </a:buBlip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>
                        <a:latin typeface="Times" charset="0"/>
                      </a:endParaRPr>
                    </a:p>
                  </p:txBody>
                </p:sp>
              </p:grpSp>
              <p:cxnSp>
                <p:nvCxnSpPr>
                  <p:cNvPr id="56" name="Straight Arrow Connector 106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1578426" y="4521371"/>
                    <a:ext cx="182880" cy="0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3333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  <a:ext uri="{AF507438-7753-43E0-B8FC-AC1667EBCBE1}">
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7" name="Straight Arrow Connector 107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2349626" y="4481375"/>
                    <a:ext cx="265176" cy="0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3333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  <a:ext uri="{AF507438-7753-43E0-B8FC-AC1667EBCBE1}">
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3" name="Group 81"/>
                <p:cNvGrpSpPr>
                  <a:grpSpLocks/>
                </p:cNvGrpSpPr>
                <p:nvPr/>
              </p:nvGrpSpPr>
              <p:grpSpPr bwMode="auto">
                <a:xfrm rot="20291813">
                  <a:off x="1310998" y="3571387"/>
                  <a:ext cx="1352019" cy="200672"/>
                  <a:chOff x="1479125" y="4435866"/>
                  <a:chExt cx="1391790" cy="201287"/>
                </a:xfrm>
              </p:grpSpPr>
              <p:grpSp>
                <p:nvGrpSpPr>
                  <p:cNvPr id="48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1479125" y="4435866"/>
                    <a:ext cx="1391790" cy="201287"/>
                    <a:chOff x="1728703" y="1397996"/>
                    <a:chExt cx="1391790" cy="201287"/>
                  </a:xfrm>
                </p:grpSpPr>
                <p:sp>
                  <p:nvSpPr>
                    <p:cNvPr id="51" name="Flowchart: Direct Access Storage 119"/>
                    <p:cNvSpPr/>
                    <p:nvPr/>
                  </p:nvSpPr>
                  <p:spPr bwMode="auto">
                    <a:xfrm rot="10800000">
                      <a:off x="1728703" y="1439893"/>
                      <a:ext cx="272763" cy="138359"/>
                    </a:xfrm>
                    <a:prstGeom prst="flowChartMagneticDrum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52" name="Isosceles Triangle 102"/>
                    <p:cNvSpPr>
                      <a:spLocks noChangeArrowheads="1"/>
                    </p:cNvSpPr>
                    <p:nvPr/>
                  </p:nvSpPr>
                  <p:spPr bwMode="auto">
                    <a:xfrm rot="-11813">
                      <a:off x="2121927" y="1397996"/>
                      <a:ext cx="274321" cy="182879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33CC33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Blip>
                          <a:blip r:embed="rId2"/>
                        </a:buBlip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>
                        <a:latin typeface="Times" charset="0"/>
                      </a:endParaRPr>
                    </a:p>
                  </p:txBody>
                </p:sp>
                <p:sp>
                  <p:nvSpPr>
                    <p:cNvPr id="53" name="Flowchart: Direct Access Storage 121"/>
                    <p:cNvSpPr/>
                    <p:nvPr/>
                  </p:nvSpPr>
                  <p:spPr bwMode="auto">
                    <a:xfrm rot="10800000">
                      <a:off x="2498896" y="1430332"/>
                      <a:ext cx="362575" cy="135066"/>
                    </a:xfrm>
                    <a:prstGeom prst="flowChartMagneticDrum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54" name="Isosceles Triangle 104"/>
                    <p:cNvSpPr>
                      <a:spLocks noChangeArrowheads="1"/>
                    </p:cNvSpPr>
                    <p:nvPr/>
                  </p:nvSpPr>
                  <p:spPr bwMode="auto">
                    <a:xfrm rot="-11813">
                      <a:off x="2983333" y="1416403"/>
                      <a:ext cx="137160" cy="18288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33CC33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Blip>
                          <a:blip r:embed="rId2"/>
                        </a:buBlip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>
                        <a:latin typeface="Times" charset="0"/>
                      </a:endParaRPr>
                    </a:p>
                  </p:txBody>
                </p:sp>
              </p:grpSp>
              <p:cxnSp>
                <p:nvCxnSpPr>
                  <p:cNvPr id="49" name="Straight Arrow Connector 99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1576428" y="4550533"/>
                    <a:ext cx="182879" cy="0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3333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  <a:ext uri="{AF507438-7753-43E0-B8FC-AC1667EBCBE1}">
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0" name="Straight Arrow Connector 100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2355212" y="4536149"/>
                    <a:ext cx="265176" cy="0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3333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  <a:ext uri="{AF507438-7753-43E0-B8FC-AC1667EBCBE1}">
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4" name="Group 82"/>
                <p:cNvGrpSpPr>
                  <a:grpSpLocks/>
                </p:cNvGrpSpPr>
                <p:nvPr/>
              </p:nvGrpSpPr>
              <p:grpSpPr bwMode="auto">
                <a:xfrm rot="20361444">
                  <a:off x="4395961" y="2344820"/>
                  <a:ext cx="1348515" cy="194507"/>
                  <a:chOff x="1529158" y="4459372"/>
                  <a:chExt cx="1388183" cy="195103"/>
                </a:xfrm>
              </p:grpSpPr>
              <p:grpSp>
                <p:nvGrpSpPr>
                  <p:cNvPr id="41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1529158" y="4459372"/>
                    <a:ext cx="1388183" cy="195103"/>
                    <a:chOff x="1778736" y="1421502"/>
                    <a:chExt cx="1388183" cy="195103"/>
                  </a:xfrm>
                </p:grpSpPr>
                <p:sp>
                  <p:nvSpPr>
                    <p:cNvPr id="44" name="Flowchart: Direct Access Storage 112"/>
                    <p:cNvSpPr/>
                    <p:nvPr/>
                  </p:nvSpPr>
                  <p:spPr bwMode="auto">
                    <a:xfrm>
                      <a:off x="2895820" y="1421502"/>
                      <a:ext cx="271099" cy="133417"/>
                    </a:xfrm>
                    <a:prstGeom prst="flowChartMagneticDrum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45" name="Isosceles Triangle 95"/>
                    <p:cNvSpPr>
                      <a:spLocks noChangeArrowheads="1"/>
                    </p:cNvSpPr>
                    <p:nvPr/>
                  </p:nvSpPr>
                  <p:spPr bwMode="auto">
                    <a:xfrm rot="10778556">
                      <a:off x="2513671" y="1429416"/>
                      <a:ext cx="274321" cy="182879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33CC33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Blip>
                          <a:blip r:embed="rId2"/>
                        </a:buBlip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>
                        <a:latin typeface="Times" charset="0"/>
                      </a:endParaRPr>
                    </a:p>
                  </p:txBody>
                </p:sp>
                <p:sp>
                  <p:nvSpPr>
                    <p:cNvPr id="46" name="Flowchart: Direct Access Storage 114"/>
                    <p:cNvSpPr/>
                    <p:nvPr/>
                  </p:nvSpPr>
                  <p:spPr bwMode="auto">
                    <a:xfrm>
                      <a:off x="2020380" y="1435593"/>
                      <a:ext cx="365901" cy="136711"/>
                    </a:xfrm>
                    <a:prstGeom prst="flowChartMagneticDrum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47" name="Isosceles Triangle 97"/>
                    <p:cNvSpPr>
                      <a:spLocks noChangeArrowheads="1"/>
                    </p:cNvSpPr>
                    <p:nvPr/>
                  </p:nvSpPr>
                  <p:spPr bwMode="auto">
                    <a:xfrm rot="10718556">
                      <a:off x="1778736" y="1433725"/>
                      <a:ext cx="137160" cy="18288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33CC33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Blip>
                          <a:blip r:embed="rId2"/>
                        </a:buBlip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>
                        <a:latin typeface="Times" charset="0"/>
                      </a:endParaRPr>
                    </a:p>
                  </p:txBody>
                </p:sp>
              </p:grpSp>
              <p:cxnSp>
                <p:nvCxnSpPr>
                  <p:cNvPr id="42" name="Straight Arrow Connector 92"/>
                  <p:cNvCxnSpPr>
                    <a:cxnSpLocks noChangeShapeType="1"/>
                  </p:cNvCxnSpPr>
                  <p:nvPr/>
                </p:nvCxnSpPr>
                <p:spPr bwMode="auto">
                  <a:xfrm rot="10800000" flipH="1" flipV="1">
                    <a:off x="2659845" y="4527747"/>
                    <a:ext cx="182880" cy="0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3333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  <a:ext uri="{AF507438-7753-43E0-B8FC-AC1667EBCBE1}">
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3" name="Straight Arrow Connector 93"/>
                  <p:cNvCxnSpPr>
                    <a:cxnSpLocks noChangeShapeType="1"/>
                  </p:cNvCxnSpPr>
                  <p:nvPr/>
                </p:nvCxnSpPr>
                <p:spPr bwMode="auto">
                  <a:xfrm rot="10800000" flipH="1" flipV="1">
                    <a:off x="1784931" y="4548916"/>
                    <a:ext cx="265176" cy="0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3333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  <a:ext uri="{AF507438-7753-43E0-B8FC-AC1667EBCBE1}">
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5" name="Group 83"/>
                <p:cNvGrpSpPr>
                  <a:grpSpLocks/>
                </p:cNvGrpSpPr>
                <p:nvPr/>
              </p:nvGrpSpPr>
              <p:grpSpPr bwMode="auto">
                <a:xfrm rot="1163040">
                  <a:off x="4420588" y="3524528"/>
                  <a:ext cx="1353143" cy="182666"/>
                  <a:chOff x="1539240" y="4445095"/>
                  <a:chExt cx="1392947" cy="183228"/>
                </a:xfrm>
              </p:grpSpPr>
              <p:grpSp>
                <p:nvGrpSpPr>
                  <p:cNvPr id="34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1539240" y="4445095"/>
                    <a:ext cx="1392947" cy="183228"/>
                    <a:chOff x="1788818" y="1407225"/>
                    <a:chExt cx="1392947" cy="183228"/>
                  </a:xfrm>
                </p:grpSpPr>
                <p:sp>
                  <p:nvSpPr>
                    <p:cNvPr id="37" name="Flowchart: Direct Access Storage 105"/>
                    <p:cNvSpPr/>
                    <p:nvPr/>
                  </p:nvSpPr>
                  <p:spPr bwMode="auto">
                    <a:xfrm>
                      <a:off x="2907339" y="1453741"/>
                      <a:ext cx="274426" cy="136712"/>
                    </a:xfrm>
                    <a:prstGeom prst="flowChartMagneticDrum">
                      <a:avLst/>
                    </a:pr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38" name="Isosceles Triangl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168" y="1407225"/>
                      <a:ext cx="274320" cy="18288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33CC33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Blip>
                          <a:blip r:embed="rId2"/>
                        </a:buBlip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>
                        <a:latin typeface="Times" charset="0"/>
                      </a:endParaRPr>
                    </a:p>
                  </p:txBody>
                </p:sp>
                <p:sp>
                  <p:nvSpPr>
                    <p:cNvPr id="39" name="Flowchart: Direct Access Storage 107"/>
                    <p:cNvSpPr/>
                    <p:nvPr/>
                  </p:nvSpPr>
                  <p:spPr bwMode="auto">
                    <a:xfrm>
                      <a:off x="2027551" y="1440978"/>
                      <a:ext cx="372554" cy="135064"/>
                    </a:xfrm>
                    <a:prstGeom prst="flowChartMagneticDrum">
                      <a:avLst/>
                    </a:pr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pitchFamily="34" charset="-128"/>
                      </a:endParaRPr>
                    </a:p>
                  </p:txBody>
                </p:sp>
                <p:sp>
                  <p:nvSpPr>
                    <p:cNvPr id="40" name="Isosceles Tri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88818" y="1407225"/>
                      <a:ext cx="137160" cy="18288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33CC33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Blip>
                          <a:blip r:embed="rId2"/>
                        </a:buBlip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>
                        <a:latin typeface="Times" charset="0"/>
                      </a:endParaRPr>
                    </a:p>
                  </p:txBody>
                </p:sp>
              </p:grpSp>
              <p:cxnSp>
                <p:nvCxnSpPr>
                  <p:cNvPr id="35" name="Straight Arrow Connector 85"/>
                  <p:cNvCxnSpPr>
                    <a:cxnSpLocks noChangeShapeType="1"/>
                  </p:cNvCxnSpPr>
                  <p:nvPr/>
                </p:nvCxnSpPr>
                <p:spPr bwMode="auto">
                  <a:xfrm rot="10800000" flipH="1" flipV="1">
                    <a:off x="2665119" y="4556639"/>
                    <a:ext cx="182880" cy="0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3333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  <a:ext uri="{AF507438-7753-43E0-B8FC-AC1667EBCBE1}">
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6" name="Straight Arrow Connector 86"/>
                  <p:cNvCxnSpPr>
                    <a:cxnSpLocks noChangeShapeType="1"/>
                  </p:cNvCxnSpPr>
                  <p:nvPr/>
                </p:nvCxnSpPr>
                <p:spPr bwMode="auto">
                  <a:xfrm rot="10800000" flipH="1" flipV="1">
                    <a:off x="1784931" y="4548916"/>
                    <a:ext cx="265176" cy="0"/>
                  </a:xfrm>
                  <a:prstGeom prst="straightConnector1">
                    <a:avLst/>
                  </a:prstGeom>
                  <a:noFill/>
                  <a:ln w="19050" algn="ctr">
                    <a:solidFill>
                      <a:srgbClr val="3333FF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  <a:ext uri="{AF507438-7753-43E0-B8FC-AC1667EBCBE1}">
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16" name="Oval 16"/>
                <p:cNvSpPr>
                  <a:spLocks noChangeArrowheads="1"/>
                </p:cNvSpPr>
                <p:nvPr/>
              </p:nvSpPr>
              <p:spPr bwMode="auto">
                <a:xfrm>
                  <a:off x="2734943" y="3275816"/>
                  <a:ext cx="139600" cy="141920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>
                    <a:latin typeface="Times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auto">
                <a:xfrm>
                  <a:off x="4189771" y="3254497"/>
                  <a:ext cx="139600" cy="141920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>
                    <a:latin typeface="Times" charset="0"/>
                  </a:endParaRPr>
                </a:p>
              </p:txBody>
            </p:sp>
            <p:cxnSp>
              <p:nvCxnSpPr>
                <p:cNvPr id="18" name="Straight Arrow Connector 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414783" y="2629768"/>
                  <a:ext cx="581445" cy="256243"/>
                </a:xfrm>
                <a:prstGeom prst="straightConnector1">
                  <a:avLst/>
                </a:prstGeom>
                <a:noFill/>
                <a:ln w="19050" algn="ctr">
                  <a:solidFill>
                    <a:srgbClr val="990099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" name="Straight Arrow Connector 2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3414783" y="2738179"/>
                  <a:ext cx="581445" cy="256243"/>
                </a:xfrm>
                <a:prstGeom prst="straightConnector1">
                  <a:avLst/>
                </a:prstGeom>
                <a:noFill/>
                <a:ln w="19050" algn="ctr">
                  <a:solidFill>
                    <a:srgbClr val="990099"/>
                  </a:solidFill>
                  <a:prstDash val="sysDash"/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0" name="TextBox 77"/>
                <p:cNvSpPr txBox="1">
                  <a:spLocks noChangeArrowheads="1"/>
                </p:cNvSpPr>
                <p:nvPr/>
              </p:nvSpPr>
              <p:spPr bwMode="auto">
                <a:xfrm>
                  <a:off x="3215418" y="3624983"/>
                  <a:ext cx="775557" cy="270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100" b="1" dirty="0">
                      <a:latin typeface="Times" charset="0"/>
                    </a:rPr>
                    <a:t>IP</a:t>
                  </a:r>
                </a:p>
              </p:txBody>
            </p:sp>
            <p:sp>
              <p:nvSpPr>
                <p:cNvPr id="21" name="TextBox 77"/>
                <p:cNvSpPr txBox="1">
                  <a:spLocks noChangeArrowheads="1"/>
                </p:cNvSpPr>
                <p:nvPr/>
              </p:nvSpPr>
              <p:spPr bwMode="auto">
                <a:xfrm rot="20213963">
                  <a:off x="1183309" y="3292532"/>
                  <a:ext cx="1420741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Spin Rotator</a:t>
                  </a:r>
                  <a:endParaRPr lang="en-US" altLang="en-US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Arc 21"/>
                <p:cNvSpPr/>
                <p:nvPr/>
              </p:nvSpPr>
              <p:spPr bwMode="auto">
                <a:xfrm rot="3754092">
                  <a:off x="6093797" y="1982386"/>
                  <a:ext cx="709276" cy="597718"/>
                </a:xfrm>
                <a:prstGeom prst="arc">
                  <a:avLst>
                    <a:gd name="adj1" fmla="val 10401753"/>
                    <a:gd name="adj2" fmla="val 16965415"/>
                  </a:avLst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stealth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ＭＳ Ｐゴシック" pitchFamily="34" charset="-128"/>
                  </a:endParaRPr>
                </a:p>
              </p:txBody>
            </p:sp>
            <p:sp>
              <p:nvSpPr>
                <p:cNvPr id="23" name="TextBox 77"/>
                <p:cNvSpPr txBox="1">
                  <a:spLocks noChangeArrowheads="1"/>
                </p:cNvSpPr>
                <p:nvPr/>
              </p:nvSpPr>
              <p:spPr bwMode="auto">
                <a:xfrm>
                  <a:off x="6400800" y="1676400"/>
                  <a:ext cx="482760" cy="318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 dirty="0">
                      <a:latin typeface="Times" charset="0"/>
                    </a:rPr>
                    <a:t>e</a:t>
                  </a:r>
                  <a:r>
                    <a:rPr lang="en-US" altLang="en-US" sz="1400" b="1" baseline="30000" dirty="0">
                      <a:latin typeface="Times" charset="0"/>
                    </a:rPr>
                    <a:t>-</a:t>
                  </a:r>
                  <a:endParaRPr lang="en-US" altLang="en-US" sz="1400" b="1" dirty="0">
                    <a:latin typeface="Times" charset="0"/>
                  </a:endParaRPr>
                </a:p>
              </p:txBody>
            </p:sp>
            <p:sp>
              <p:nvSpPr>
                <p:cNvPr id="24" name="TextBox 144"/>
                <p:cNvSpPr txBox="1">
                  <a:spLocks noChangeArrowheads="1"/>
                </p:cNvSpPr>
                <p:nvPr/>
              </p:nvSpPr>
              <p:spPr bwMode="auto">
                <a:xfrm flipH="1">
                  <a:off x="5527938" y="2726394"/>
                  <a:ext cx="110146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b="1" dirty="0"/>
                    <a:t>Magnetic field</a:t>
                  </a:r>
                </a:p>
              </p:txBody>
            </p:sp>
            <p:cxnSp>
              <p:nvCxnSpPr>
                <p:cNvPr id="25" name="Straight Arrow Connector 4"/>
                <p:cNvCxnSpPr>
                  <a:cxnSpLocks noChangeShapeType="1"/>
                </p:cNvCxnSpPr>
                <p:nvPr/>
              </p:nvCxnSpPr>
              <p:spPr bwMode="auto">
                <a:xfrm flipV="1">
                  <a:off x="547628" y="2624223"/>
                  <a:ext cx="0" cy="403909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99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6" name="TextBox 144"/>
                <p:cNvSpPr txBox="1">
                  <a:spLocks noChangeArrowheads="1"/>
                </p:cNvSpPr>
                <p:nvPr/>
              </p:nvSpPr>
              <p:spPr bwMode="auto">
                <a:xfrm flipH="1">
                  <a:off x="5546999" y="3116716"/>
                  <a:ext cx="93476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2"/>
                    </a:buBlip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b="1" dirty="0"/>
                    <a:t>Polarization</a:t>
                  </a:r>
                </a:p>
              </p:txBody>
            </p:sp>
            <p:cxnSp>
              <p:nvCxnSpPr>
                <p:cNvPr id="27" name="Straight Arrow Connector 16"/>
                <p:cNvCxnSpPr>
                  <a:cxnSpLocks noChangeShapeType="1"/>
                </p:cNvCxnSpPr>
                <p:nvPr/>
              </p:nvCxnSpPr>
              <p:spPr bwMode="auto">
                <a:xfrm flipV="1">
                  <a:off x="6535370" y="3078496"/>
                  <a:ext cx="0" cy="415448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990099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Straight Arrow Connector 18"/>
                <p:cNvCxnSpPr>
                  <a:cxnSpLocks noChangeShapeType="1"/>
                </p:cNvCxnSpPr>
                <p:nvPr/>
              </p:nvCxnSpPr>
              <p:spPr bwMode="auto">
                <a:xfrm>
                  <a:off x="6676584" y="3086277"/>
                  <a:ext cx="0" cy="415101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990099"/>
                  </a:solidFill>
                  <a:prstDash val="sysDot"/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" name="Straight Arrow Connector 28"/>
                <p:cNvCxnSpPr>
                  <a:endCxn id="16" idx="5"/>
                </p:cNvCxnSpPr>
                <p:nvPr/>
              </p:nvCxnSpPr>
              <p:spPr bwMode="auto">
                <a:xfrm flipH="1" flipV="1">
                  <a:off x="2854100" y="3396958"/>
                  <a:ext cx="589258" cy="261263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/>
                </a:ln>
                <a:effectLst/>
                <a:extLs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" name="Straight Arrow Connector 29"/>
                <p:cNvCxnSpPr>
                  <a:endCxn id="17" idx="3"/>
                </p:cNvCxnSpPr>
                <p:nvPr/>
              </p:nvCxnSpPr>
              <p:spPr bwMode="auto">
                <a:xfrm flipV="1">
                  <a:off x="3675063" y="3375633"/>
                  <a:ext cx="535152" cy="28667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/>
                </a:ln>
                <a:effectLst/>
                <a:extLs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" name="Straight Arrow Connector 14"/>
                <p:cNvCxnSpPr>
                  <a:cxnSpLocks noChangeShapeType="1"/>
                </p:cNvCxnSpPr>
                <p:nvPr/>
              </p:nvCxnSpPr>
              <p:spPr bwMode="auto">
                <a:xfrm>
                  <a:off x="6590930" y="2624223"/>
                  <a:ext cx="0" cy="415101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0099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" name="Straight Arrow Connector 16"/>
                <p:cNvCxnSpPr>
                  <a:cxnSpLocks noChangeShapeType="1"/>
                </p:cNvCxnSpPr>
                <p:nvPr/>
              </p:nvCxnSpPr>
              <p:spPr bwMode="auto">
                <a:xfrm flipV="1">
                  <a:off x="442891" y="3018705"/>
                  <a:ext cx="0" cy="415448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990099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" name="Straight Arrow Connector 18"/>
                <p:cNvCxnSpPr>
                  <a:cxnSpLocks noChangeShapeType="1"/>
                </p:cNvCxnSpPr>
                <p:nvPr/>
              </p:nvCxnSpPr>
              <p:spPr bwMode="auto">
                <a:xfrm>
                  <a:off x="601154" y="3044788"/>
                  <a:ext cx="0" cy="415101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990099"/>
                  </a:solidFill>
                  <a:prstDash val="sysDot"/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0" name="Flowchart: Direct Access Storage 167"/>
              <p:cNvSpPr/>
              <p:nvPr/>
            </p:nvSpPr>
            <p:spPr bwMode="auto">
              <a:xfrm rot="20256013">
                <a:off x="3887380" y="4446992"/>
                <a:ext cx="352541" cy="135682"/>
              </a:xfrm>
              <a:prstGeom prst="flowChartMagneticDrum">
                <a:avLst/>
              </a:prstGeom>
              <a:solidFill>
                <a:srgbClr val="FF993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 bwMode="auto">
            <a:xfrm>
              <a:off x="4017334" y="3429000"/>
              <a:ext cx="0" cy="9522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Content Placeholder 1"/>
            <p:cNvSpPr txBox="1">
              <a:spLocks/>
            </p:cNvSpPr>
            <p:nvPr/>
          </p:nvSpPr>
          <p:spPr bwMode="auto">
            <a:xfrm>
              <a:off x="2895600" y="3124200"/>
              <a:ext cx="2133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50000"/>
                <a:buFontTx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SzPct val="100000"/>
                <a:buNone/>
              </a:pPr>
              <a:r>
                <a:rPr lang="en-US" sz="1600" kern="0" dirty="0" smtClean="0"/>
                <a:t>Spin tuning solenoid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378193" y="151709"/>
            <a:ext cx="10658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Talk F. Lin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87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Content Placeholder 1"/>
          <p:cNvSpPr>
            <a:spLocks noGrp="1"/>
          </p:cNvSpPr>
          <p:nvPr>
            <p:ph idx="4294967295"/>
          </p:nvPr>
        </p:nvSpPr>
        <p:spPr>
          <a:xfrm>
            <a:off x="153988" y="835025"/>
            <a:ext cx="8869362" cy="5653088"/>
          </a:xfrm>
        </p:spPr>
        <p:txBody>
          <a:bodyPr lIns="45720" rIns="0"/>
          <a:lstStyle/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Issue: energy-dependence of ion velocity desynchronizes ions with electrons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Explored various options without and in combination with harmonic jump</a:t>
            </a:r>
            <a:endParaRPr lang="en-US" sz="1100" dirty="0">
              <a:latin typeface="Arial" charset="0"/>
              <a:cs typeface="Arial" charset="0"/>
            </a:endParaRPr>
          </a:p>
          <a:p>
            <a:pPr marL="681038" lvl="1" indent="-222250">
              <a:spcBef>
                <a:spcPct val="0"/>
              </a:spcBef>
            </a:pPr>
            <a:r>
              <a:rPr lang="en-US" sz="1200" dirty="0">
                <a:latin typeface="Arial" charset="0"/>
                <a:cs typeface="Arial" charset="0"/>
              </a:rPr>
              <a:t>Moving ion orbit </a:t>
            </a:r>
          </a:p>
          <a:p>
            <a:pPr marL="681038" lvl="1" indent="-222250">
              <a:spcBef>
                <a:spcPct val="0"/>
              </a:spcBef>
            </a:pPr>
            <a:r>
              <a:rPr lang="en-US" sz="1200" dirty="0">
                <a:latin typeface="Arial" charset="0"/>
                <a:cs typeface="Arial" charset="0"/>
              </a:rPr>
              <a:t>Moving electron orbit and RF adjustment</a:t>
            </a:r>
          </a:p>
          <a:p>
            <a:pPr marL="681038" lvl="1" indent="-222250">
              <a:spcBef>
                <a:spcPct val="0"/>
              </a:spcBef>
            </a:pPr>
            <a:r>
              <a:rPr lang="en-US" sz="1200" dirty="0">
                <a:latin typeface="Arial" charset="0"/>
                <a:cs typeface="Arial" charset="0"/>
              </a:rPr>
              <a:t>Scanning synchronization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Considered engineering implications</a:t>
            </a:r>
            <a:endParaRPr lang="en-US" sz="1100" dirty="0">
              <a:latin typeface="Arial" charset="0"/>
              <a:cs typeface="Arial" charset="0"/>
            </a:endParaRP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Proposed baseline</a:t>
            </a:r>
            <a:endParaRPr lang="en-US" sz="1100" dirty="0">
              <a:latin typeface="Arial" charset="0"/>
              <a:cs typeface="Arial" charset="0"/>
            </a:endParaRPr>
          </a:p>
          <a:p>
            <a:pPr marL="681038" lvl="1" indent="-222250">
              <a:spcBef>
                <a:spcPct val="0"/>
              </a:spcBef>
            </a:pPr>
            <a:r>
              <a:rPr lang="en-US" sz="1200" dirty="0">
                <a:solidFill>
                  <a:srgbClr val="CC3333"/>
                </a:solidFill>
                <a:latin typeface="Arial" charset="0"/>
                <a:cs typeface="Arial" charset="0"/>
              </a:rPr>
              <a:t>Harmonic jump </a:t>
            </a:r>
            <a:r>
              <a:rPr lang="en-US" sz="1200" dirty="0">
                <a:latin typeface="Arial" charset="0"/>
                <a:cs typeface="Arial" charset="0"/>
              </a:rPr>
              <a:t>(to be demonstrated in simulations) </a:t>
            </a:r>
          </a:p>
          <a:p>
            <a:pPr marL="681038" lvl="1" indent="-222250">
              <a:spcBef>
                <a:spcPct val="0"/>
              </a:spcBef>
            </a:pPr>
            <a:r>
              <a:rPr lang="en-US" sz="1200" dirty="0">
                <a:latin typeface="Arial" charset="0"/>
                <a:cs typeface="Arial" charset="0"/>
              </a:rPr>
              <a:t>Adjusting electron path length using a </a:t>
            </a:r>
            <a:r>
              <a:rPr lang="en-US" sz="1200" dirty="0">
                <a:solidFill>
                  <a:srgbClr val="CC3333"/>
                </a:solidFill>
                <a:latin typeface="Arial" charset="0"/>
                <a:cs typeface="Arial" charset="0"/>
              </a:rPr>
              <a:t>movable chicane</a:t>
            </a:r>
          </a:p>
          <a:p>
            <a:pPr marL="344488" indent="-344488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Conclusions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endParaRPr lang="en-US" sz="1100" dirty="0" smtClean="0">
              <a:latin typeface="Arial" charset="0"/>
              <a:cs typeface="Arial" charset="0"/>
            </a:endParaRPr>
          </a:p>
          <a:p>
            <a:pPr marL="681038" lvl="1" indent="-222250">
              <a:spcBef>
                <a:spcPct val="0"/>
              </a:spcBef>
            </a:pPr>
            <a:r>
              <a:rPr lang="en-US" sz="1400" dirty="0">
                <a:latin typeface="Arial" charset="0"/>
                <a:cs typeface="Arial" charset="0"/>
              </a:rPr>
              <a:t>Moving magnets is feasible: 10-15 shifts by a 3-person crew </a:t>
            </a:r>
          </a:p>
          <a:p>
            <a:pPr marL="681038" lvl="1" indent="-222250">
              <a:spcBef>
                <a:spcPct val="0"/>
              </a:spcBef>
            </a:pPr>
            <a:r>
              <a:rPr lang="en-US" sz="1400" dirty="0">
                <a:latin typeface="Arial" charset="0"/>
                <a:cs typeface="Arial" charset="0"/>
              </a:rPr>
              <a:t>Frequency adjustment is within tuning range</a:t>
            </a:r>
          </a:p>
          <a:p>
            <a:pPr marL="681038" lvl="1" indent="-222250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83299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700088"/>
          </a:xfrm>
        </p:spPr>
        <p:txBody>
          <a:bodyPr/>
          <a:lstStyle/>
          <a:p>
            <a:r>
              <a:rPr lang="en-US" sz="3600" dirty="0">
                <a:latin typeface="Arial" charset="0"/>
                <a:cs typeface="Arial" charset="0"/>
              </a:rPr>
              <a:t>Beam Synchronization</a:t>
            </a:r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8" y="4227513"/>
            <a:ext cx="46323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2138363" y="4227513"/>
            <a:ext cx="9429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latin typeface="Arial" charset="0"/>
                <a:ea typeface="Arial" charset="0"/>
                <a:cs typeface="Arial" charset="0"/>
                <a:sym typeface="Symbol" charset="2"/>
              </a:rPr>
              <a:t>x</a:t>
            </a:r>
            <a:r>
              <a:rPr lang="en-US" sz="1200" dirty="0">
                <a:latin typeface="Arial" charset="0"/>
                <a:ea typeface="Arial" charset="0"/>
                <a:cs typeface="Arial" charset="0"/>
                <a:sym typeface="Symbol" charset="2"/>
              </a:rPr>
              <a:t> = 44 cm</a:t>
            </a:r>
          </a:p>
        </p:txBody>
      </p:sp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2117725" y="4803775"/>
            <a:ext cx="993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 charset="0"/>
                <a:ea typeface="Arial" charset="0"/>
                <a:cs typeface="Arial" charset="0"/>
                <a:sym typeface="Symbol" charset="2"/>
              </a:rPr>
              <a:t>x = -50 cm</a:t>
            </a:r>
          </a:p>
        </p:txBody>
      </p:sp>
      <p:sp>
        <p:nvSpPr>
          <p:cNvPr id="183303" name="Line 7"/>
          <p:cNvSpPr>
            <a:spLocks noChangeShapeType="1"/>
          </p:cNvSpPr>
          <p:nvPr/>
        </p:nvSpPr>
        <p:spPr bwMode="auto">
          <a:xfrm>
            <a:off x="2609850" y="4468813"/>
            <a:ext cx="1588" cy="128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sm" len="sm"/>
            <a:tailEnd type="stealth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4" name="Line 8"/>
          <p:cNvSpPr>
            <a:spLocks noChangeShapeType="1"/>
          </p:cNvSpPr>
          <p:nvPr/>
        </p:nvSpPr>
        <p:spPr bwMode="auto">
          <a:xfrm>
            <a:off x="2609850" y="4605338"/>
            <a:ext cx="1588" cy="141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sm" len="sm"/>
            <a:tailEnd type="stealth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1098550" y="5513388"/>
            <a:ext cx="3011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 charset="0"/>
                <a:ea typeface="Arial" charset="0"/>
                <a:cs typeface="Arial" charset="0"/>
                <a:sym typeface="Symbol" charset="2"/>
              </a:rPr>
              <a:t>Total bending angle and z length are fixed</a:t>
            </a:r>
          </a:p>
        </p:txBody>
      </p:sp>
      <p:pic>
        <p:nvPicPr>
          <p:cNvPr id="18330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3513" y="4113213"/>
            <a:ext cx="2478087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8" name="Picture 4"/>
          <p:cNvPicPr>
            <a:picLocks noChangeAspect="1" noChangeArrowheads="1"/>
          </p:cNvPicPr>
          <p:nvPr/>
        </p:nvPicPr>
        <p:blipFill>
          <a:blip r:embed="rId5"/>
          <a:srcRect l="14389" r="12842"/>
          <a:stretch>
            <a:fillRect/>
          </a:stretch>
        </p:blipFill>
        <p:spPr bwMode="auto">
          <a:xfrm>
            <a:off x="4983163" y="4105275"/>
            <a:ext cx="1268412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497395" y="151709"/>
            <a:ext cx="16466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Talk V. </a:t>
            </a:r>
            <a:r>
              <a:rPr lang="en-US" dirty="0" err="1" smtClean="0"/>
              <a:t>Morozov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>
                <a:latin typeface="Arial" charset="0"/>
                <a:cs typeface="Arial" charset="0"/>
              </a:rPr>
              <a:t>Nonlinear Dynamics: Ion 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938" y="806450"/>
            <a:ext cx="9136062" cy="5286375"/>
          </a:xfrm>
        </p:spPr>
        <p:txBody>
          <a:bodyPr/>
          <a:lstStyle/>
          <a:p>
            <a:pPr algn="just">
              <a:spcBef>
                <a:spcPct val="0"/>
              </a:spcBef>
            </a:pPr>
            <a:r>
              <a:rPr lang="en-US" sz="2000" dirty="0">
                <a:latin typeface="Arial" charset="0"/>
                <a:cs typeface="Arial" charset="0"/>
              </a:rPr>
              <a:t>Explored multiple compensation schemes </a:t>
            </a:r>
            <a:r>
              <a:rPr lang="en-US" sz="2000" dirty="0" err="1">
                <a:latin typeface="Arial" charset="0"/>
                <a:cs typeface="Arial" charset="0"/>
                <a:sym typeface="Symbol" charset="2"/>
              </a:rPr>
              <a:t></a:t>
            </a:r>
            <a:r>
              <a:rPr lang="en-US" sz="2000" dirty="0">
                <a:latin typeface="Arial" charset="0"/>
                <a:cs typeface="Arial" charset="0"/>
              </a:rPr>
              <a:t> –</a:t>
            </a:r>
            <a:r>
              <a:rPr lang="en-US" sz="2000" i="1" dirty="0">
                <a:latin typeface="Arial" charset="0"/>
                <a:cs typeface="Arial" charset="0"/>
              </a:rPr>
              <a:t>I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sextupoles</a:t>
            </a:r>
            <a:r>
              <a:rPr lang="en-US" sz="2000" dirty="0">
                <a:latin typeface="Arial" charset="0"/>
                <a:cs typeface="Arial" charset="0"/>
              </a:rPr>
              <a:t> pairs in the arcs</a:t>
            </a:r>
          </a:p>
          <a:p>
            <a:pPr lvl="1">
              <a:spcBef>
                <a:spcPct val="0"/>
              </a:spcBef>
            </a:pPr>
            <a:r>
              <a:rPr lang="en-US" sz="1600" dirty="0">
                <a:latin typeface="Arial" charset="0"/>
                <a:cs typeface="Arial" charset="0"/>
              </a:rPr>
              <a:t>Compensate chromatic smear at the IP</a:t>
            </a:r>
          </a:p>
          <a:p>
            <a:pPr lvl="1">
              <a:spcBef>
                <a:spcPct val="0"/>
              </a:spcBef>
            </a:pPr>
            <a:r>
              <a:rPr lang="en-US" sz="1600" dirty="0">
                <a:latin typeface="Arial" charset="0"/>
                <a:cs typeface="Arial" charset="0"/>
              </a:rPr>
              <a:t>Compensate residual linear chromaticity with additional </a:t>
            </a:r>
            <a:r>
              <a:rPr lang="en-US" sz="1600" dirty="0" err="1">
                <a:latin typeface="Arial" charset="0"/>
                <a:cs typeface="Arial" charset="0"/>
              </a:rPr>
              <a:t>sextupoles</a:t>
            </a:r>
            <a:endParaRPr lang="en-US" sz="1600" dirty="0">
              <a:latin typeface="Arial" charset="0"/>
              <a:cs typeface="Arial" charset="0"/>
            </a:endParaRPr>
          </a:p>
        </p:txBody>
      </p:sp>
      <p:pic>
        <p:nvPicPr>
          <p:cNvPr id="217098" name="Picture 5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3983038"/>
            <a:ext cx="4640262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9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3983038"/>
            <a:ext cx="4054475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100" name="Content Placeholder 2"/>
          <p:cNvSpPr txBox="1">
            <a:spLocks/>
          </p:cNvSpPr>
          <p:nvPr/>
        </p:nvSpPr>
        <p:spPr bwMode="auto">
          <a:xfrm>
            <a:off x="1528763" y="4598988"/>
            <a:ext cx="1898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457200" eaLnBrk="1" hangingPunct="1">
              <a:spcBef>
                <a:spcPct val="20000"/>
              </a:spcBef>
              <a:buSzPct val="85000"/>
            </a:pPr>
            <a:r>
              <a:rPr lang="en-US" sz="1200">
                <a:latin typeface="Arial" charset="0"/>
                <a:ea typeface="Arial" charset="0"/>
                <a:cs typeface="Arial" charset="0"/>
              </a:rPr>
              <a:t>(- 8</a:t>
            </a:r>
            <a:r>
              <a:rPr lang="en-US" sz="1200">
                <a:latin typeface="Arial" charset="0"/>
                <a:ea typeface="Arial" charset="0"/>
                <a:cs typeface="Arial" charset="0"/>
                <a:sym typeface="Symbol" charset="2"/>
              </a:rPr>
              <a:t></a:t>
            </a:r>
            <a:r>
              <a:rPr lang="en-US" sz="1200" baseline="-25000">
                <a:latin typeface="Arial" charset="0"/>
                <a:ea typeface="Arial" charset="0"/>
                <a:cs typeface="Arial" charset="0"/>
                <a:sym typeface="Symbol" charset="2"/>
              </a:rPr>
              <a:t>p/p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 , + 13</a:t>
            </a:r>
            <a:r>
              <a:rPr lang="en-US" sz="1200">
                <a:latin typeface="Arial" charset="0"/>
                <a:ea typeface="Arial" charset="0"/>
                <a:cs typeface="Arial" charset="0"/>
                <a:sym typeface="Symbol" charset="2"/>
              </a:rPr>
              <a:t></a:t>
            </a:r>
            <a:r>
              <a:rPr lang="en-US" sz="1200" baseline="-25000">
                <a:latin typeface="Arial" charset="0"/>
                <a:ea typeface="Arial" charset="0"/>
                <a:cs typeface="Arial" charset="0"/>
                <a:sym typeface="Symbol" charset="2"/>
              </a:rPr>
              <a:t>p/p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217101" name="Content Placeholder 2"/>
          <p:cNvSpPr txBox="1">
            <a:spLocks/>
          </p:cNvSpPr>
          <p:nvPr/>
        </p:nvSpPr>
        <p:spPr bwMode="auto">
          <a:xfrm>
            <a:off x="7037388" y="4171950"/>
            <a:ext cx="137318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457200" eaLnBrk="1" hangingPunct="1">
              <a:spcBef>
                <a:spcPct val="20000"/>
              </a:spcBef>
              <a:buSzPct val="85000"/>
            </a:pPr>
            <a:r>
              <a:rPr lang="en-US" sz="1200">
                <a:latin typeface="Arial" charset="0"/>
                <a:ea typeface="Arial" charset="0"/>
                <a:cs typeface="Arial" charset="0"/>
              </a:rPr>
              <a:t>At </a:t>
            </a:r>
            <a:r>
              <a:rPr lang="en-US" sz="1200">
                <a:latin typeface="Arial" charset="0"/>
                <a:ea typeface="Arial" charset="0"/>
                <a:cs typeface="Arial" charset="0"/>
                <a:sym typeface="Symbol" charset="2"/>
              </a:rPr>
              <a:t>p/p = 0.3%</a:t>
            </a:r>
            <a:endParaRPr lang="en-US" sz="1200">
              <a:latin typeface="Arial" charset="0"/>
              <a:ea typeface="Arial" charset="0"/>
              <a:cs typeface="Arial" charset="0"/>
            </a:endParaRPr>
          </a:p>
          <a:p>
            <a:pPr algn="ctr" defTabSz="457200" eaLnBrk="1" hangingPunct="1">
              <a:spcBef>
                <a:spcPct val="20000"/>
              </a:spcBef>
              <a:buSzPct val="85000"/>
            </a:pPr>
            <a:r>
              <a:rPr lang="en-US" sz="1200">
                <a:latin typeface="Arial" charset="0"/>
                <a:ea typeface="Arial" charset="0"/>
                <a:cs typeface="Arial" charset="0"/>
              </a:rPr>
              <a:t>(- 40</a:t>
            </a:r>
            <a:r>
              <a:rPr lang="en-US" sz="1200">
                <a:latin typeface="Arial" charset="0"/>
                <a:ea typeface="Arial" charset="0"/>
                <a:cs typeface="Arial" charset="0"/>
                <a:sym typeface="Symbol" charset="2"/>
              </a:rPr>
              <a:t></a:t>
            </a:r>
            <a:r>
              <a:rPr lang="en-US" sz="1200" baseline="-25000">
                <a:latin typeface="Arial" charset="0"/>
                <a:ea typeface="Arial" charset="0"/>
                <a:cs typeface="Arial" charset="0"/>
                <a:sym typeface="Symbol" charset="2"/>
              </a:rPr>
              <a:t>x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 , + 40</a:t>
            </a:r>
            <a:r>
              <a:rPr lang="en-US" sz="1200">
                <a:latin typeface="Arial" charset="0"/>
                <a:ea typeface="Arial" charset="0"/>
                <a:cs typeface="Arial" charset="0"/>
                <a:sym typeface="Symbol" charset="2"/>
              </a:rPr>
              <a:t></a:t>
            </a:r>
            <a:r>
              <a:rPr lang="en-US" sz="1200" baseline="-25000">
                <a:latin typeface="Arial" charset="0"/>
                <a:ea typeface="Arial" charset="0"/>
                <a:cs typeface="Arial" charset="0"/>
                <a:sym typeface="Symbol" charset="2"/>
              </a:rPr>
              <a:t>x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algn="ctr" defTabSz="457200" eaLnBrk="1" hangingPunct="1">
              <a:spcBef>
                <a:spcPct val="20000"/>
              </a:spcBef>
              <a:buSzPct val="85000"/>
            </a:pPr>
            <a:r>
              <a:rPr lang="en-US" sz="1200">
                <a:latin typeface="Arial" charset="0"/>
                <a:ea typeface="Arial" charset="0"/>
                <a:cs typeface="Arial" charset="0"/>
              </a:rPr>
              <a:t>(- 40</a:t>
            </a:r>
            <a:r>
              <a:rPr lang="en-US" sz="1200">
                <a:latin typeface="Arial" charset="0"/>
                <a:ea typeface="Arial" charset="0"/>
                <a:cs typeface="Arial" charset="0"/>
                <a:sym typeface="Symbol" charset="2"/>
              </a:rPr>
              <a:t></a:t>
            </a:r>
            <a:r>
              <a:rPr lang="en-US" sz="1200" baseline="-25000">
                <a:latin typeface="Arial" charset="0"/>
                <a:ea typeface="Arial" charset="0"/>
                <a:cs typeface="Arial" charset="0"/>
                <a:sym typeface="Symbol" charset="2"/>
              </a:rPr>
              <a:t>y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 , + 40</a:t>
            </a:r>
            <a:r>
              <a:rPr lang="en-US" sz="1200">
                <a:latin typeface="Arial" charset="0"/>
                <a:ea typeface="Arial" charset="0"/>
                <a:cs typeface="Arial" charset="0"/>
                <a:sym typeface="Symbol" charset="2"/>
              </a:rPr>
              <a:t></a:t>
            </a:r>
            <a:r>
              <a:rPr lang="en-US" sz="1200" baseline="-25000">
                <a:latin typeface="Arial" charset="0"/>
                <a:ea typeface="Arial" charset="0"/>
                <a:cs typeface="Arial" charset="0"/>
                <a:sym typeface="Symbol" charset="2"/>
              </a:rPr>
              <a:t>y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pic>
        <p:nvPicPr>
          <p:cNvPr id="217092" name="Picture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50" y="1660525"/>
            <a:ext cx="42957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3" name="Picture 4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4075" y="1685925"/>
            <a:ext cx="429577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4" name="Content Placeholder 2"/>
          <p:cNvSpPr txBox="1">
            <a:spLocks/>
          </p:cNvSpPr>
          <p:nvPr/>
        </p:nvSpPr>
        <p:spPr bwMode="auto">
          <a:xfrm>
            <a:off x="776288" y="3633788"/>
            <a:ext cx="4921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457200" eaLnBrk="1" hangingPunct="1">
              <a:spcBef>
                <a:spcPct val="20000"/>
              </a:spcBef>
              <a:buSzPct val="85000"/>
            </a:pPr>
            <a:r>
              <a:rPr lang="en-US" sz="1400" b="1">
                <a:latin typeface="Arial" charset="0"/>
                <a:ea typeface="Arial" charset="0"/>
                <a:cs typeface="Arial" charset="0"/>
              </a:rPr>
              <a:t>IP</a:t>
            </a:r>
          </a:p>
        </p:txBody>
      </p:sp>
      <p:sp>
        <p:nvSpPr>
          <p:cNvPr id="217103" name="Line 15"/>
          <p:cNvSpPr>
            <a:spLocks noChangeShapeType="1"/>
          </p:cNvSpPr>
          <p:nvPr/>
        </p:nvSpPr>
        <p:spPr bwMode="auto">
          <a:xfrm>
            <a:off x="671513" y="3657600"/>
            <a:ext cx="0" cy="130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med"/>
            <a:tailEnd type="none" w="med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104" name="Line 16"/>
          <p:cNvSpPr>
            <a:spLocks noChangeShapeType="1"/>
          </p:cNvSpPr>
          <p:nvPr/>
        </p:nvSpPr>
        <p:spPr bwMode="auto">
          <a:xfrm flipH="1" flipV="1">
            <a:off x="665163" y="3789363"/>
            <a:ext cx="2047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sm"/>
            <a:tailEnd type="none" w="med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105" name="Text Box 17"/>
          <p:cNvSpPr txBox="1">
            <a:spLocks noChangeArrowheads="1"/>
          </p:cNvSpPr>
          <p:nvPr/>
        </p:nvSpPr>
        <p:spPr bwMode="auto">
          <a:xfrm>
            <a:off x="2511425" y="3721100"/>
            <a:ext cx="4119563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talks by Y.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Nosochkov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M.-H. Wang, G. Wei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532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Ion Polarization</a:t>
            </a:r>
          </a:p>
        </p:txBody>
      </p:sp>
      <p:sp>
        <p:nvSpPr>
          <p:cNvPr id="218115" name="Content Placeholder 2"/>
          <p:cNvSpPr>
            <a:spLocks noGrp="1"/>
          </p:cNvSpPr>
          <p:nvPr>
            <p:ph idx="4294967295"/>
          </p:nvPr>
        </p:nvSpPr>
        <p:spPr>
          <a:xfrm>
            <a:off x="34925" y="827088"/>
            <a:ext cx="8985250" cy="5570537"/>
          </a:xfrm>
        </p:spPr>
        <p:txBody>
          <a:bodyPr>
            <a:normAutofit fontScale="70000" lnSpcReduction="20000"/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en-US" dirty="0">
                <a:latin typeface="Arial" charset="0"/>
                <a:cs typeface="Arial" charset="0"/>
              </a:rPr>
              <a:t>Figure-8 design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endParaRPr lang="en-US" b="1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marL="690563" lvl="1" indent="-233363" defTabSz="457200" eaLnBrk="1" hangingPunct="1">
              <a:spcBef>
                <a:spcPct val="0"/>
              </a:spcBef>
            </a:pPr>
            <a:r>
              <a:rPr lang="en-US" sz="2000" dirty="0">
                <a:latin typeface="Arial" charset="0"/>
                <a:cs typeface="Arial" charset="0"/>
              </a:rPr>
              <a:t>Zero spin tune independent of energy: spin precession in one arc is cancelled in the other</a:t>
            </a:r>
          </a:p>
          <a:p>
            <a:pPr marL="690563" lvl="1" indent="-233363" defTabSz="457200" eaLnBrk="1" hangingPunct="1">
              <a:spcBef>
                <a:spcPct val="0"/>
              </a:spcBef>
            </a:pPr>
            <a:r>
              <a:rPr lang="en-US" sz="2000" dirty="0">
                <a:latin typeface="Arial" charset="0"/>
                <a:cs typeface="Arial" charset="0"/>
              </a:rPr>
              <a:t>Spin control and stabilization with small solenoids or other compact spin rotators</a:t>
            </a: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r>
              <a:rPr lang="en-US" dirty="0">
                <a:latin typeface="Arial" charset="0"/>
                <a:cs typeface="Arial" charset="0"/>
              </a:rPr>
              <a:t>Spin tracking in progress</a:t>
            </a:r>
            <a:endParaRPr lang="en-US" b="1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marL="690563" lvl="1" indent="-233363" defTabSz="457200" eaLnBrk="1" hangingPunct="1">
              <a:spcBef>
                <a:spcPct val="0"/>
              </a:spcBef>
            </a:pPr>
            <a:r>
              <a:rPr lang="en-US" sz="1600" dirty="0">
                <a:latin typeface="Arial" charset="0"/>
                <a:cs typeface="Arial" charset="0"/>
              </a:rPr>
              <a:t>figure-8 with an error</a:t>
            </a: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 dirty="0">
              <a:latin typeface="Arial" charset="0"/>
              <a:cs typeface="Arial" charset="0"/>
            </a:endParaRPr>
          </a:p>
          <a:p>
            <a:pPr defTabSz="457200" eaLnBrk="1" hangingPunct="1">
              <a:spcBef>
                <a:spcPct val="0"/>
              </a:spcBef>
            </a:pPr>
            <a:r>
              <a:rPr lang="en-US" sz="2857" dirty="0">
                <a:latin typeface="Arial" charset="0"/>
                <a:cs typeface="Arial" charset="0"/>
              </a:rPr>
              <a:t>2 T </a:t>
            </a:r>
            <a:r>
              <a:rPr lang="en-US" sz="2857" dirty="0" err="1">
                <a:latin typeface="Arial" charset="0"/>
                <a:cs typeface="Arial" charset="0"/>
                <a:sym typeface="Symbol" charset="2"/>
              </a:rPr>
              <a:t></a:t>
            </a:r>
            <a:r>
              <a:rPr lang="en-US" sz="2857" dirty="0">
                <a:latin typeface="Arial" charset="0"/>
                <a:cs typeface="Arial" charset="0"/>
                <a:sym typeface="Symbol" charset="2"/>
              </a:rPr>
              <a:t> 2 </a:t>
            </a:r>
            <a:r>
              <a:rPr lang="en-US" sz="2857" dirty="0" err="1">
                <a:latin typeface="Arial" charset="0"/>
                <a:cs typeface="Arial" charset="0"/>
                <a:sym typeface="Symbol" charset="2"/>
              </a:rPr>
              <a:t>m</a:t>
            </a:r>
            <a:r>
              <a:rPr lang="en-US" sz="2857" dirty="0">
                <a:latin typeface="Arial" charset="0"/>
                <a:cs typeface="Arial" charset="0"/>
                <a:sym typeface="Symbol" charset="2"/>
              </a:rPr>
              <a:t> control solenoids can stabilize proton and deuteron spins up to 100 GeV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533525" y="1882775"/>
            <a:ext cx="6076950" cy="887413"/>
            <a:chOff x="798513" y="2654300"/>
            <a:chExt cx="7497762" cy="581025"/>
          </a:xfrm>
        </p:grpSpPr>
        <p:graphicFrame>
          <p:nvGraphicFramePr>
            <p:cNvPr id="218117" name="Object 5"/>
            <p:cNvGraphicFramePr>
              <a:graphicFrameLocks noChangeAspect="1"/>
            </p:cNvGraphicFramePr>
            <p:nvPr/>
          </p:nvGraphicFramePr>
          <p:xfrm>
            <a:off x="6884079" y="2706688"/>
            <a:ext cx="504147" cy="431800"/>
          </p:xfrm>
          <a:graphic>
            <a:graphicData uri="http://schemas.openxmlformats.org/presentationml/2006/ole">
              <p:oleObj spid="_x0000_s46082" name="Equation" r:id="rId4" imgW="152268" imgH="203024" progId="">
                <p:embed/>
              </p:oleObj>
            </a:graphicData>
          </a:graphic>
        </p:graphicFrame>
        <p:cxnSp>
          <p:nvCxnSpPr>
            <p:cNvPr id="87" name="Straight Arrow Connector 86"/>
            <p:cNvCxnSpPr>
              <a:cxnSpLocks noChangeShapeType="1"/>
            </p:cNvCxnSpPr>
            <p:nvPr/>
          </p:nvCxnSpPr>
          <p:spPr bwMode="auto">
            <a:xfrm flipV="1">
              <a:off x="7588250" y="2724150"/>
              <a:ext cx="0" cy="423863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graphicFrame>
          <p:nvGraphicFramePr>
            <p:cNvPr id="218119" name="Object 7"/>
            <p:cNvGraphicFramePr>
              <a:graphicFrameLocks noChangeAspect="1"/>
            </p:cNvGraphicFramePr>
            <p:nvPr/>
          </p:nvGraphicFramePr>
          <p:xfrm>
            <a:off x="1608137" y="2724150"/>
            <a:ext cx="528141" cy="431800"/>
          </p:xfrm>
          <a:graphic>
            <a:graphicData uri="http://schemas.openxmlformats.org/presentationml/2006/ole">
              <p:oleObj spid="_x0000_s46083" name="Equation" r:id="rId5" imgW="152268" imgH="203024" progId="Equation.3">
                <p:embed/>
              </p:oleObj>
            </a:graphicData>
          </a:graphic>
        </p:graphicFrame>
        <p:cxnSp>
          <p:nvCxnSpPr>
            <p:cNvPr id="89" name="Straight Arrow Connector 88"/>
            <p:cNvCxnSpPr>
              <a:cxnSpLocks noChangeShapeType="1"/>
            </p:cNvCxnSpPr>
            <p:nvPr/>
          </p:nvCxnSpPr>
          <p:spPr bwMode="auto">
            <a:xfrm rot="10800000" flipV="1">
              <a:off x="1422400" y="2727325"/>
              <a:ext cx="0" cy="423863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18121" name="Arc 19"/>
            <p:cNvSpPr>
              <a:spLocks/>
            </p:cNvSpPr>
            <p:nvPr/>
          </p:nvSpPr>
          <p:spPr bwMode="auto">
            <a:xfrm flipH="1">
              <a:off x="798513" y="2654300"/>
              <a:ext cx="1816100" cy="581025"/>
            </a:xfrm>
            <a:custGeom>
              <a:avLst/>
              <a:gdLst>
                <a:gd name="T0" fmla="*/ 5761 w 31838"/>
                <a:gd name="T1" fmla="*/ 33974 h 43200"/>
                <a:gd name="T2" fmla="*/ 0 w 31838"/>
                <a:gd name="T3" fmla="*/ 546325 h 43200"/>
                <a:gd name="T4" fmla="*/ 583995 w 31838"/>
                <a:gd name="T5" fmla="*/ 290513 h 43200"/>
                <a:gd name="T6" fmla="*/ 0 60000 65536"/>
                <a:gd name="T7" fmla="*/ 0 60000 65536"/>
                <a:gd name="T8" fmla="*/ 0 60000 65536"/>
                <a:gd name="T9" fmla="*/ 0 w 31838"/>
                <a:gd name="T10" fmla="*/ 0 h 43200"/>
                <a:gd name="T11" fmla="*/ 31838 w 318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38" h="43200" fill="none" extrusionOk="0">
                  <a:moveTo>
                    <a:pt x="101" y="2526"/>
                  </a:moveTo>
                  <a:cubicBezTo>
                    <a:pt x="3222" y="867"/>
                    <a:pt x="6703" y="-1"/>
                    <a:pt x="10238" y="0"/>
                  </a:cubicBezTo>
                  <a:cubicBezTo>
                    <a:pt x="22167" y="0"/>
                    <a:pt x="31838" y="9670"/>
                    <a:pt x="31838" y="21600"/>
                  </a:cubicBezTo>
                  <a:cubicBezTo>
                    <a:pt x="31838" y="33529"/>
                    <a:pt x="22167" y="43200"/>
                    <a:pt x="10238" y="43200"/>
                  </a:cubicBezTo>
                  <a:cubicBezTo>
                    <a:pt x="6664" y="43200"/>
                    <a:pt x="3146" y="42313"/>
                    <a:pt x="0" y="40619"/>
                  </a:cubicBezTo>
                </a:path>
                <a:path w="31838" h="43200" stroke="0" extrusionOk="0">
                  <a:moveTo>
                    <a:pt x="101" y="2526"/>
                  </a:moveTo>
                  <a:cubicBezTo>
                    <a:pt x="3222" y="867"/>
                    <a:pt x="6703" y="-1"/>
                    <a:pt x="10238" y="0"/>
                  </a:cubicBezTo>
                  <a:cubicBezTo>
                    <a:pt x="22167" y="0"/>
                    <a:pt x="31838" y="9670"/>
                    <a:pt x="31838" y="21600"/>
                  </a:cubicBezTo>
                  <a:cubicBezTo>
                    <a:pt x="31838" y="33529"/>
                    <a:pt x="22167" y="43200"/>
                    <a:pt x="10238" y="43200"/>
                  </a:cubicBezTo>
                  <a:cubicBezTo>
                    <a:pt x="6664" y="43200"/>
                    <a:pt x="3146" y="42313"/>
                    <a:pt x="0" y="40619"/>
                  </a:cubicBezTo>
                  <a:lnTo>
                    <a:pt x="10238" y="2160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22" name="Arc 20"/>
            <p:cNvSpPr>
              <a:spLocks/>
            </p:cNvSpPr>
            <p:nvPr/>
          </p:nvSpPr>
          <p:spPr bwMode="auto">
            <a:xfrm rot="10800000" flipH="1">
              <a:off x="6480175" y="2654300"/>
              <a:ext cx="1816100" cy="581025"/>
            </a:xfrm>
            <a:custGeom>
              <a:avLst/>
              <a:gdLst>
                <a:gd name="T0" fmla="*/ 5761 w 31838"/>
                <a:gd name="T1" fmla="*/ 33974 h 43200"/>
                <a:gd name="T2" fmla="*/ 0 w 31838"/>
                <a:gd name="T3" fmla="*/ 546325 h 43200"/>
                <a:gd name="T4" fmla="*/ 583995 w 31838"/>
                <a:gd name="T5" fmla="*/ 290513 h 43200"/>
                <a:gd name="T6" fmla="*/ 0 60000 65536"/>
                <a:gd name="T7" fmla="*/ 0 60000 65536"/>
                <a:gd name="T8" fmla="*/ 0 60000 65536"/>
                <a:gd name="T9" fmla="*/ 0 w 31838"/>
                <a:gd name="T10" fmla="*/ 0 h 43200"/>
                <a:gd name="T11" fmla="*/ 31838 w 318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38" h="43200" fill="none" extrusionOk="0">
                  <a:moveTo>
                    <a:pt x="101" y="2526"/>
                  </a:moveTo>
                  <a:cubicBezTo>
                    <a:pt x="3222" y="867"/>
                    <a:pt x="6703" y="-1"/>
                    <a:pt x="10238" y="0"/>
                  </a:cubicBezTo>
                  <a:cubicBezTo>
                    <a:pt x="22167" y="0"/>
                    <a:pt x="31838" y="9670"/>
                    <a:pt x="31838" y="21600"/>
                  </a:cubicBezTo>
                  <a:cubicBezTo>
                    <a:pt x="31838" y="33529"/>
                    <a:pt x="22167" y="43200"/>
                    <a:pt x="10238" y="43200"/>
                  </a:cubicBezTo>
                  <a:cubicBezTo>
                    <a:pt x="6664" y="43200"/>
                    <a:pt x="3146" y="42313"/>
                    <a:pt x="0" y="40619"/>
                  </a:cubicBezTo>
                </a:path>
                <a:path w="31838" h="43200" stroke="0" extrusionOk="0">
                  <a:moveTo>
                    <a:pt x="101" y="2526"/>
                  </a:moveTo>
                  <a:cubicBezTo>
                    <a:pt x="3222" y="867"/>
                    <a:pt x="6703" y="-1"/>
                    <a:pt x="10238" y="0"/>
                  </a:cubicBezTo>
                  <a:cubicBezTo>
                    <a:pt x="22167" y="0"/>
                    <a:pt x="31838" y="9670"/>
                    <a:pt x="31838" y="21600"/>
                  </a:cubicBezTo>
                  <a:cubicBezTo>
                    <a:pt x="31838" y="33529"/>
                    <a:pt x="22167" y="43200"/>
                    <a:pt x="10238" y="43200"/>
                  </a:cubicBezTo>
                  <a:cubicBezTo>
                    <a:pt x="6664" y="43200"/>
                    <a:pt x="3146" y="42313"/>
                    <a:pt x="0" y="40619"/>
                  </a:cubicBezTo>
                  <a:lnTo>
                    <a:pt x="10238" y="2160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23" name="Line 21"/>
            <p:cNvSpPr>
              <a:spLocks noChangeShapeType="1"/>
            </p:cNvSpPr>
            <p:nvPr/>
          </p:nvSpPr>
          <p:spPr bwMode="auto">
            <a:xfrm>
              <a:off x="2540000" y="2679701"/>
              <a:ext cx="3940175" cy="52070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24" name="Line 22"/>
            <p:cNvSpPr>
              <a:spLocks noChangeShapeType="1"/>
            </p:cNvSpPr>
            <p:nvPr/>
          </p:nvSpPr>
          <p:spPr bwMode="auto">
            <a:xfrm flipV="1">
              <a:off x="2614613" y="2679699"/>
              <a:ext cx="3938588" cy="520702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18130" name="Picture 6" descr="0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647288"/>
            <a:ext cx="4113213" cy="185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31" name="Picture 7" descr="0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5988" y="3647288"/>
            <a:ext cx="41132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32" name="Text Box 20"/>
          <p:cNvSpPr txBox="1">
            <a:spLocks noChangeArrowheads="1"/>
          </p:cNvSpPr>
          <p:nvPr/>
        </p:nvSpPr>
        <p:spPr bwMode="auto">
          <a:xfrm>
            <a:off x="1854992" y="3190875"/>
            <a:ext cx="1525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no stabilization</a:t>
            </a:r>
          </a:p>
        </p:txBody>
      </p:sp>
      <p:sp>
        <p:nvSpPr>
          <p:cNvPr id="218133" name="Text Box 21"/>
          <p:cNvSpPr txBox="1">
            <a:spLocks noChangeArrowheads="1"/>
          </p:cNvSpPr>
          <p:nvPr/>
        </p:nvSpPr>
        <p:spPr bwMode="auto">
          <a:xfrm>
            <a:off x="5748363" y="3190875"/>
            <a:ext cx="2576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stabilization by 1</a:t>
            </a:r>
            <a:r>
              <a:rPr lang="en-US" sz="1600" dirty="0">
                <a:latin typeface="Arial" charset="0"/>
                <a:ea typeface="Arial" charset="0"/>
                <a:cs typeface="Arial" charset="0"/>
                <a:sym typeface="Symbol" charset="2"/>
              </a:rPr>
              <a:t> solenoid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6970" y="325993"/>
            <a:ext cx="19870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Talk </a:t>
            </a:r>
            <a:r>
              <a:rPr lang="en-US" dirty="0" err="1" smtClean="0"/>
              <a:t>A.Kondratenko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Cooler specs and challenges</a:t>
            </a:r>
            <a:endParaRPr lang="en-US" sz="3600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0" y="797844"/>
            <a:ext cx="6934200" cy="276803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tabLst>
                <a:tab pos="4572000" algn="l"/>
              </a:tabLst>
            </a:pPr>
            <a:r>
              <a:rPr lang="en-US" sz="1400" dirty="0" smtClean="0"/>
              <a:t>Energy	20-55 MeV</a:t>
            </a:r>
          </a:p>
          <a:p>
            <a:pPr>
              <a:tabLst>
                <a:tab pos="4572000" algn="l"/>
              </a:tabLst>
            </a:pPr>
            <a:r>
              <a:rPr lang="en-US" sz="1400" dirty="0" smtClean="0"/>
              <a:t>Charge	420 </a:t>
            </a:r>
            <a:r>
              <a:rPr lang="en-US" sz="1400" dirty="0" err="1" smtClean="0"/>
              <a:t>pC</a:t>
            </a:r>
            <a:endParaRPr lang="en-US" sz="1400" dirty="0" smtClean="0"/>
          </a:p>
          <a:p>
            <a:pPr>
              <a:tabLst>
                <a:tab pos="4572000" algn="l"/>
              </a:tabLst>
            </a:pPr>
            <a:r>
              <a:rPr lang="en-US" sz="1400" dirty="0" smtClean="0"/>
              <a:t>Repetition rate	476 MHz</a:t>
            </a:r>
          </a:p>
          <a:p>
            <a:pPr>
              <a:tabLst>
                <a:tab pos="4572000" algn="l"/>
              </a:tabLst>
            </a:pPr>
            <a:r>
              <a:rPr lang="en-US" sz="1400" i="1" dirty="0"/>
              <a:t>r</a:t>
            </a:r>
            <a:r>
              <a:rPr lang="en-US" sz="1400" i="1" dirty="0" smtClean="0"/>
              <a:t>ms </a:t>
            </a:r>
            <a:r>
              <a:rPr lang="en-US" sz="1400" dirty="0" smtClean="0"/>
              <a:t>Bunch length	70 psec</a:t>
            </a:r>
          </a:p>
          <a:p>
            <a:pPr>
              <a:tabLst>
                <a:tab pos="4572000" algn="l"/>
              </a:tabLst>
            </a:pPr>
            <a:r>
              <a:rPr lang="en-US" sz="1400" i="1" dirty="0"/>
              <a:t>r</a:t>
            </a:r>
            <a:r>
              <a:rPr lang="en-US" sz="1400" i="1" dirty="0" smtClean="0"/>
              <a:t>ms</a:t>
            </a:r>
            <a:r>
              <a:rPr lang="en-US" sz="1400" dirty="0" smtClean="0"/>
              <a:t> emittance	30 mm-</a:t>
            </a:r>
            <a:r>
              <a:rPr lang="en-US" sz="1400" dirty="0" err="1" smtClean="0"/>
              <a:t>mrad</a:t>
            </a:r>
            <a:endParaRPr lang="en-US" sz="1400" dirty="0" smtClean="0"/>
          </a:p>
          <a:p>
            <a:pPr>
              <a:tabLst>
                <a:tab pos="4572000" algn="l"/>
              </a:tabLst>
            </a:pPr>
            <a:r>
              <a:rPr lang="en-US" sz="1400" i="1" dirty="0"/>
              <a:t>r</a:t>
            </a:r>
            <a:r>
              <a:rPr lang="en-US" sz="1400" i="1" dirty="0" smtClean="0"/>
              <a:t>ms</a:t>
            </a:r>
            <a:r>
              <a:rPr lang="en-US" sz="1400" dirty="0" smtClean="0"/>
              <a:t> Energy spread (</a:t>
            </a:r>
            <a:r>
              <a:rPr lang="en-US" sz="1400" dirty="0" err="1" smtClean="0"/>
              <a:t>uncorr</a:t>
            </a:r>
            <a:r>
              <a:rPr lang="en-US" sz="1400" dirty="0" smtClean="0"/>
              <a:t>.)*	3x10</a:t>
            </a:r>
            <a:r>
              <a:rPr lang="en-US" sz="1400" baseline="30000" dirty="0" smtClean="0"/>
              <a:t>-4</a:t>
            </a:r>
            <a:endParaRPr lang="en-US" sz="1400" dirty="0" smtClean="0"/>
          </a:p>
          <a:p>
            <a:pPr>
              <a:tabLst>
                <a:tab pos="4572000" algn="l"/>
              </a:tabLst>
            </a:pPr>
            <a:r>
              <a:rPr lang="en-US" sz="1400" dirty="0" smtClean="0"/>
              <a:t>Energy spread (p-p corr.)*	&lt;2x10</a:t>
            </a:r>
            <a:r>
              <a:rPr lang="en-US" sz="1400" baseline="30000" dirty="0" smtClean="0"/>
              <a:t>-3</a:t>
            </a:r>
          </a:p>
          <a:p>
            <a:pPr>
              <a:tabLst>
                <a:tab pos="4572000" algn="l"/>
              </a:tabLst>
            </a:pPr>
            <a:r>
              <a:rPr lang="en-US" sz="1400" dirty="0" smtClean="0"/>
              <a:t>Solenoid </a:t>
            </a:r>
            <a:r>
              <a:rPr lang="en-US" sz="1050" dirty="0" smtClean="0"/>
              <a:t>field	2 T</a:t>
            </a:r>
          </a:p>
          <a:p>
            <a:pPr>
              <a:tabLst>
                <a:tab pos="4572000" algn="l"/>
              </a:tabLst>
            </a:pPr>
            <a:r>
              <a:rPr lang="en-US" sz="1400" dirty="0" smtClean="0"/>
              <a:t>Solenoid length	30 m</a:t>
            </a:r>
          </a:p>
          <a:p>
            <a:pPr>
              <a:tabLst>
                <a:tab pos="4572000" algn="l"/>
              </a:tabLst>
            </a:pPr>
            <a:r>
              <a:rPr lang="en-US" sz="1400" dirty="0" smtClean="0"/>
              <a:t>Injector	</a:t>
            </a:r>
            <a:r>
              <a:rPr lang="en-US" sz="1400" b="1" dirty="0" smtClean="0">
                <a:solidFill>
                  <a:srgbClr val="CC3333"/>
                </a:solidFill>
              </a:rPr>
              <a:t>Magnetized</a:t>
            </a:r>
          </a:p>
          <a:p>
            <a:pPr>
              <a:tabLst>
                <a:tab pos="4572000" algn="l"/>
              </a:tabLst>
            </a:pPr>
            <a:endParaRPr lang="en-US" sz="2400" dirty="0" smtClean="0"/>
          </a:p>
          <a:p>
            <a:pPr marL="0" indent="0">
              <a:buNone/>
              <a:tabLst>
                <a:tab pos="4572000" algn="l"/>
              </a:tabLst>
            </a:pPr>
            <a:endParaRPr lang="en-US" sz="2400" dirty="0" smtClean="0"/>
          </a:p>
          <a:p>
            <a:pPr>
              <a:tabLst>
                <a:tab pos="4176713" algn="l"/>
              </a:tabLst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COOL 15, Sept. 28-Oct. 2, 2015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914400" y="3999317"/>
            <a:ext cx="8229600" cy="2446010"/>
          </a:xfrm>
          <a:prstGeom prst="rect">
            <a:avLst/>
          </a:prstGeom>
          <a:solidFill>
            <a:srgbClr val="FCD5B5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Have to run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33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very high current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Must have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energy recovery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or cost is too high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Also need SRF cavities but this means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no magnetic fields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in the cavities.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The current varies with position in the micro-bunch so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33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space charge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 forces vary and cannot be perfectly compensated.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Any realistic design must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33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bend the beam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with discreet magnet elements.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No micro-pulsed high current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33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source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has been demonstrated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33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Bunch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is very long in the cooler solenoid.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nion Pro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6970" y="895539"/>
            <a:ext cx="15044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Talk S. </a:t>
            </a:r>
            <a:r>
              <a:rPr lang="en-US" dirty="0" err="1" smtClean="0"/>
              <a:t>Bensen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3629985"/>
            <a:ext cx="308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So…what’s so hard about that?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46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2400" dirty="0" smtClean="0"/>
              <a:t>Architectures: Traditional ERL and Linac-2-Linac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9257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Same-cell energy recovery</a:t>
            </a: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Bends</a:t>
            </a: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Possible R2F/F2R with space charge</a:t>
            </a: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Dump energy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2166870"/>
            <a:ext cx="4693920" cy="197104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COOL 15, Sept. 28-Oct. 2, 2015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76053" y="4316185"/>
            <a:ext cx="7426960" cy="166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820595" y="1975436"/>
            <a:ext cx="6104175" cy="17784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No merger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Up and down are linked in the same way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Minion Pro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 as traditional ERL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Bend happens after the cooling solenoid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May need bends for bunch stretcher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nion Pro"/>
                <a:ea typeface="+mn-ea"/>
                <a:cs typeface="+mn-cs"/>
              </a:rPr>
              <a:t>Cavity phasing and positioning important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inion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43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Outline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540"/>
            <a:ext cx="8484766" cy="523062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Recall baseline</a:t>
            </a:r>
          </a:p>
          <a:p>
            <a:r>
              <a:rPr lang="en-US" sz="2400" dirty="0" smtClean="0"/>
              <a:t>Program Update since last Collaboration Meeting (</a:t>
            </a:r>
            <a:r>
              <a:rPr lang="en-US" sz="2400" dirty="0" smtClean="0"/>
              <a:t>March 2105)</a:t>
            </a:r>
            <a:endParaRPr lang="en-US" sz="2400" dirty="0" smtClean="0"/>
          </a:p>
          <a:p>
            <a:r>
              <a:rPr lang="en-US" sz="2400" dirty="0" smtClean="0"/>
              <a:t>Plans for:</a:t>
            </a:r>
          </a:p>
          <a:p>
            <a:pPr>
              <a:buNone/>
            </a:pPr>
            <a:r>
              <a:rPr lang="en-US" sz="2400" dirty="0" smtClean="0"/>
              <a:t>	Design, R&amp;D, Engineering (FY16-17)</a:t>
            </a:r>
            <a:endParaRPr lang="en-US" sz="2400" dirty="0" smtClean="0"/>
          </a:p>
          <a:p>
            <a:r>
              <a:rPr lang="en-US" sz="2400" dirty="0" smtClean="0">
                <a:latin typeface="Minion Pro"/>
              </a:rPr>
              <a:t>Selected design and R&amp;D topics</a:t>
            </a:r>
            <a:endParaRPr lang="en-US" sz="2400" dirty="0" smtClean="0">
              <a:latin typeface="Minion Pro"/>
            </a:endParaRPr>
          </a:p>
          <a:p>
            <a:endParaRPr lang="en-US" sz="2400" dirty="0" smtClean="0"/>
          </a:p>
          <a:p>
            <a:pPr>
              <a:buNone/>
            </a:pPr>
            <a:r>
              <a:rPr lang="en-US" sz="2400" u="sng" dirty="0" smtClean="0">
                <a:latin typeface="Minion Pro"/>
              </a:rPr>
              <a:t>At the Collaboration </a:t>
            </a:r>
            <a:r>
              <a:rPr lang="en-US" sz="2400" u="sng" dirty="0" smtClean="0">
                <a:latin typeface="Minion Pro"/>
              </a:rPr>
              <a:t>Meeting</a:t>
            </a:r>
            <a:r>
              <a:rPr lang="en-US" sz="2400" dirty="0" smtClean="0">
                <a:latin typeface="Minion Pro"/>
              </a:rPr>
              <a:t>:</a:t>
            </a:r>
          </a:p>
          <a:p>
            <a:pPr>
              <a:buNone/>
            </a:pPr>
            <a:r>
              <a:rPr lang="en-US" sz="2400" dirty="0" smtClean="0"/>
              <a:t>Collect </a:t>
            </a:r>
            <a:r>
              <a:rPr lang="en-US" sz="2400" dirty="0" smtClean="0"/>
              <a:t>Further </a:t>
            </a:r>
            <a:r>
              <a:rPr lang="en-US" sz="2400" dirty="0" smtClean="0"/>
              <a:t>input and feedback to plans</a:t>
            </a:r>
          </a:p>
          <a:p>
            <a:pPr>
              <a:buNone/>
            </a:pPr>
            <a:r>
              <a:rPr lang="en-US" sz="2400" dirty="0" smtClean="0">
                <a:latin typeface="Minion Pro"/>
              </a:rPr>
              <a:t>Discussion </a:t>
            </a:r>
            <a:r>
              <a:rPr lang="en-US" sz="2400" dirty="0" smtClean="0">
                <a:latin typeface="Minion Pro"/>
              </a:rPr>
              <a:t>of </a:t>
            </a:r>
            <a:r>
              <a:rPr lang="en-US" sz="2400" dirty="0" smtClean="0"/>
              <a:t>priorities</a:t>
            </a:r>
          </a:p>
          <a:p>
            <a:pPr>
              <a:buFont typeface="Wingdings" charset="2"/>
              <a:buChar char="à"/>
            </a:pPr>
            <a:r>
              <a:rPr lang="en-US" sz="2400" dirty="0" smtClean="0">
                <a:latin typeface="Minion Pro"/>
                <a:sym typeface="Wingdings"/>
              </a:rPr>
              <a:t>Plan and Expectations for the next 6 months (talk)</a:t>
            </a:r>
          </a:p>
          <a:p>
            <a:pPr>
              <a:buNone/>
            </a:pPr>
            <a:endParaRPr lang="en-US" sz="2400" dirty="0" smtClean="0">
              <a:sym typeface="Wingdings"/>
            </a:endParaRPr>
          </a:p>
          <a:p>
            <a:pPr>
              <a:buNone/>
            </a:pPr>
            <a:r>
              <a:rPr lang="en-US" sz="2400" u="sng" dirty="0" smtClean="0">
                <a:sym typeface="Wingdings"/>
              </a:rPr>
              <a:t>After the Collaboration Meeting</a:t>
            </a:r>
          </a:p>
          <a:p>
            <a:r>
              <a:rPr lang="en-US" sz="2400" dirty="0" smtClean="0">
                <a:latin typeface="Minion Pro"/>
              </a:rPr>
              <a:t>Establish and communicate priorities for R&amp;D funding</a:t>
            </a:r>
          </a:p>
          <a:p>
            <a:r>
              <a:rPr lang="en-US" sz="2400" dirty="0" smtClean="0"/>
              <a:t>Plan Pre-Conceptual Design Report</a:t>
            </a:r>
            <a:endParaRPr lang="en-US" sz="2400" dirty="0" smtClean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10/4/15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Status of the </a:t>
            </a:r>
            <a:r>
              <a:rPr lang="en-US" sz="2800" dirty="0" smtClean="0"/>
              <a:t>Super-ferric </a:t>
            </a:r>
            <a:r>
              <a:rPr lang="en-US" sz="2800" dirty="0" smtClean="0"/>
              <a:t>Magnet R&amp;D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26" y="921716"/>
            <a:ext cx="8939174" cy="5058144"/>
          </a:xfrm>
        </p:spPr>
        <p:txBody>
          <a:bodyPr>
            <a:noAutofit/>
          </a:bodyPr>
          <a:lstStyle/>
          <a:p>
            <a:r>
              <a:rPr lang="en-US" sz="2000" dirty="0" smtClean="0"/>
              <a:t>JLab has contracted TAMU to develop a 1.2m superferric model dipole</a:t>
            </a:r>
          </a:p>
          <a:p>
            <a:r>
              <a:rPr lang="en-US" sz="2000" dirty="0" smtClean="0"/>
              <a:t>Deliverable 1 – Concept Design – COMPLETE</a:t>
            </a:r>
          </a:p>
          <a:p>
            <a:r>
              <a:rPr lang="en-US" sz="2000" dirty="0" smtClean="0"/>
              <a:t>Deliverable 2 – Prototype Cable-In-Conduit winding – In Process, due at the end of CY’15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1326" y="3386914"/>
            <a:ext cx="3709721" cy="278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315" t="7776" r="15188"/>
          <a:stretch/>
        </p:blipFill>
        <p:spPr bwMode="auto">
          <a:xfrm>
            <a:off x="58524" y="3812385"/>
            <a:ext cx="2238450" cy="247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6974" y="3386914"/>
            <a:ext cx="2451797" cy="235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676549"/>
            <a:ext cx="434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SF Dipole – With and Without </a:t>
            </a:r>
            <a:r>
              <a:rPr lang="en-US" u="sng" dirty="0"/>
              <a:t>C</a:t>
            </a:r>
            <a:r>
              <a:rPr lang="en-US" u="sng" dirty="0" smtClean="0"/>
              <a:t>oil Supports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7409443" y="2353383"/>
            <a:ext cx="173455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Talks P. McIntyre</a:t>
            </a:r>
          </a:p>
          <a:p>
            <a:r>
              <a:rPr lang="en-US" dirty="0" smtClean="0"/>
              <a:t>T. </a:t>
            </a:r>
            <a:r>
              <a:rPr lang="en-US" dirty="0" err="1" smtClean="0"/>
              <a:t>Michalski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3291034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Cabling techniques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5341186" y="1828800"/>
            <a:ext cx="3802814" cy="3077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228600" y="1905000"/>
            <a:ext cx="4297027" cy="2904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914400"/>
            <a:ext cx="8491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NbTi Rutherford cable			</a:t>
            </a:r>
            <a:r>
              <a:rPr lang="en-US" sz="2400" dirty="0" err="1" smtClean="0"/>
              <a:t>NbTi</a:t>
            </a:r>
            <a:r>
              <a:rPr lang="en-US" sz="2400" dirty="0" smtClean="0"/>
              <a:t> Cable-in-Conduit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876800"/>
            <a:ext cx="9144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79450" algn="l"/>
                <a:tab pos="4459288" algn="l"/>
              </a:tabLst>
            </a:pPr>
            <a:r>
              <a:rPr lang="en-US" b="1" dirty="0" smtClean="0"/>
              <a:t>Pros:	</a:t>
            </a:r>
            <a:r>
              <a:rPr lang="en-US" dirty="0" smtClean="0"/>
              <a:t>Uses mature cable technology (LHC).	Semi-rigid cable makes simpler end winding.</a:t>
            </a:r>
          </a:p>
          <a:p>
            <a:pPr>
              <a:tabLst>
                <a:tab pos="679450" algn="l"/>
                <a:tab pos="4459288" algn="l"/>
              </a:tabLst>
            </a:pPr>
            <a:r>
              <a:rPr lang="en-US" dirty="0"/>
              <a:t>	</a:t>
            </a:r>
            <a:r>
              <a:rPr lang="en-US" dirty="0" smtClean="0"/>
              <a:t>	Semi-rigid round cable can be  precisely located.</a:t>
            </a:r>
          </a:p>
          <a:p>
            <a:pPr>
              <a:tabLst>
                <a:tab pos="679450" algn="l"/>
                <a:tab pos="4459288" algn="l"/>
              </a:tabLst>
            </a:pPr>
            <a:r>
              <a:rPr lang="en-US" b="1" dirty="0" smtClean="0"/>
              <a:t>		</a:t>
            </a:r>
            <a:r>
              <a:rPr lang="en-US" dirty="0" smtClean="0"/>
              <a:t>Cryogenics contained within cable.</a:t>
            </a:r>
          </a:p>
          <a:p>
            <a:pPr>
              <a:spcBef>
                <a:spcPts val="600"/>
              </a:spcBef>
              <a:tabLst>
                <a:tab pos="679450" algn="l"/>
                <a:tab pos="4459288" algn="l"/>
              </a:tabLst>
            </a:pPr>
            <a:r>
              <a:rPr lang="en-US" b="1" dirty="0" smtClean="0"/>
              <a:t>Cons:	</a:t>
            </a:r>
            <a:r>
              <a:rPr lang="en-US" dirty="0" smtClean="0"/>
              <a:t>Ends tricky to support axial forces.	Cable requires development and validation.</a:t>
            </a:r>
          </a:p>
          <a:p>
            <a:pPr>
              <a:tabLst>
                <a:tab pos="679450" algn="l"/>
                <a:tab pos="4459288" algn="l"/>
              </a:tabLst>
            </a:pPr>
            <a:r>
              <a:rPr lang="en-US" dirty="0"/>
              <a:t>	</a:t>
            </a:r>
            <a:r>
              <a:rPr lang="en-US" dirty="0" smtClean="0"/>
              <a:t>Entire cold mass is a He vessel.		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58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199321" y="-1"/>
            <a:ext cx="6752805" cy="7239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b="0" kern="0" dirty="0" smtClean="0">
                <a:solidFill>
                  <a:schemeClr val="tx1"/>
                </a:solidFill>
              </a:rPr>
              <a:t>Source for Magnetized Cooling</a:t>
            </a:r>
            <a:endParaRPr lang="en-US" b="0" kern="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56970" y="169902"/>
            <a:ext cx="17010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Talk R. Suleiman</a:t>
            </a:r>
            <a:endParaRPr lang="en-US" dirty="0"/>
          </a:p>
        </p:txBody>
      </p:sp>
      <p:graphicFrame>
        <p:nvGraphicFramePr>
          <p:cNvPr id="39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mv="urn:schemas-microsoft-com:mac:vml" xmlns:p14="http://schemas.microsoft.com/office/powerpoint/2010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495247352"/>
              </p:ext>
            </p:extLst>
          </p:nvPr>
        </p:nvGraphicFramePr>
        <p:xfrm>
          <a:off x="1637243" y="898284"/>
          <a:ext cx="4054719" cy="25189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61489"/>
                <a:gridCol w="1193230"/>
              </a:tblGrid>
              <a:tr h="314864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Bunch length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100 ps (3 cm)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</a:tr>
              <a:tr h="31486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Repetition</a:t>
                      </a:r>
                      <a:r>
                        <a:rPr lang="en-US" sz="1400" baseline="0" dirty="0" smtClean="0"/>
                        <a:t> rate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476 MHz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</a:tr>
              <a:tr h="31486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Bunch</a:t>
                      </a:r>
                      <a:r>
                        <a:rPr lang="en-US" sz="1400" baseline="0" dirty="0" smtClean="0"/>
                        <a:t> charge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420 pC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</a:tr>
              <a:tr h="31486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Peak current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4.2 A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</a:tr>
              <a:tr h="31486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Average current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 mA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</a:tr>
              <a:tr h="31486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Transverse normalized emittance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10s</a:t>
                      </a:r>
                      <a:r>
                        <a:rPr lang="en-US" sz="1400" dirty="0" smtClean="0"/>
                        <a:t> microns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</a:tr>
              <a:tr h="314864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720" marR="45720" marT="22860" marB="22860">
                    <a:blipFill rotWithShape="1">
                      <a:blip r:embed="rId2"/>
                      <a:stretch>
                        <a:fillRect t="-605769" r="-41747" b="-10769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mm</a:t>
                      </a:r>
                      <a:endParaRPr lang="en-US" sz="1400" b="0" dirty="0">
                        <a:latin typeface="Mathematica5Mono" pitchFamily="2" charset="2"/>
                      </a:endParaRPr>
                    </a:p>
                  </a:txBody>
                  <a:tcPr marL="45720" marR="45720" marT="22860" marB="22860"/>
                </a:tc>
              </a:tr>
              <a:tr h="31486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Solenoid field at cathode (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baseline="-25000" dirty="0" err="1" smtClean="0"/>
                        <a:t>z</a:t>
                      </a:r>
                      <a:r>
                        <a:rPr lang="en-US" sz="1400" dirty="0" smtClean="0"/>
                        <a:t>)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</a:t>
                      </a:r>
                      <a:r>
                        <a:rPr lang="en-US" sz="1400" dirty="0" err="1" smtClean="0"/>
                        <a:t>kG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L="45720" marR="45720" marT="22860" marB="22860"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6300873" y="1620112"/>
            <a:ext cx="1868120" cy="646331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Proposal awarded</a:t>
            </a:r>
          </a:p>
          <a:p>
            <a:r>
              <a:rPr lang="en-US" dirty="0" smtClean="0"/>
              <a:t>2016 LDRD</a:t>
            </a:r>
            <a:endParaRPr lang="en-US" dirty="0"/>
          </a:p>
        </p:txBody>
      </p:sp>
      <p:pic>
        <p:nvPicPr>
          <p:cNvPr id="41" name="Picture 40" descr="Screen Shot 2015-10-02 at 5.59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16" y="3525169"/>
            <a:ext cx="7672070" cy="28092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362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69" y="127651"/>
            <a:ext cx="8229600" cy="575876"/>
          </a:xfrm>
        </p:spPr>
        <p:txBody>
          <a:bodyPr>
            <a:noAutofit/>
          </a:bodyPr>
          <a:lstStyle/>
          <a:p>
            <a:r>
              <a:rPr lang="en-US" sz="3200" dirty="0" smtClean="0"/>
              <a:t>SRF R&amp;D:  </a:t>
            </a:r>
            <a:r>
              <a:rPr lang="en-US" sz="3200" dirty="0" err="1" smtClean="0"/>
              <a:t>e</a:t>
            </a:r>
            <a:r>
              <a:rPr lang="en-US" sz="3200" dirty="0" smtClean="0"/>
              <a:t>-ring RF design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98384"/>
            <a:ext cx="5217044" cy="4525963"/>
          </a:xfrm>
        </p:spPr>
        <p:txBody>
          <a:bodyPr>
            <a:normAutofit/>
          </a:bodyPr>
          <a:lstStyle/>
          <a:p>
            <a:r>
              <a:rPr lang="en-US" sz="2000" dirty="0"/>
              <a:t>Re-use proven PEP-II RF stations</a:t>
            </a:r>
          </a:p>
          <a:p>
            <a:r>
              <a:rPr lang="en-US" sz="2000" dirty="0" smtClean="0"/>
              <a:t>476 MHz HOM damped 1-cell cavities</a:t>
            </a:r>
          </a:p>
          <a:p>
            <a:pPr lvl="1"/>
            <a:r>
              <a:rPr lang="en-US" sz="2000" dirty="0" smtClean="0"/>
              <a:t>34 cavities available</a:t>
            </a:r>
          </a:p>
          <a:p>
            <a:r>
              <a:rPr lang="en-US" sz="2000" dirty="0" smtClean="0"/>
              <a:t>1.2 MW klystrons, 13 available</a:t>
            </a:r>
          </a:p>
          <a:p>
            <a:pPr lvl="1"/>
            <a:r>
              <a:rPr lang="en-US" sz="2000" dirty="0" smtClean="0"/>
              <a:t>Including power supplies etc.</a:t>
            </a:r>
          </a:p>
          <a:p>
            <a:r>
              <a:rPr lang="en-US" sz="2000" dirty="0" smtClean="0"/>
              <a:t>Current limited by synch. rad. power at high energy, impedance at low energy</a:t>
            </a:r>
            <a:endParaRPr lang="en-US" sz="2000" dirty="0"/>
          </a:p>
        </p:txBody>
      </p:sp>
      <p:grpSp>
        <p:nvGrpSpPr>
          <p:cNvPr id="5" name="Group 5"/>
          <p:cNvGrpSpPr/>
          <p:nvPr/>
        </p:nvGrpSpPr>
        <p:grpSpPr>
          <a:xfrm>
            <a:off x="5094943" y="966059"/>
            <a:ext cx="3842370" cy="2557148"/>
            <a:chOff x="5094943" y="966059"/>
            <a:chExt cx="3842370" cy="25571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4943" y="966059"/>
              <a:ext cx="3842370" cy="25571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52216" y="1910161"/>
              <a:ext cx="1279453" cy="482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Synchrotron power limited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99581" y="1896654"/>
              <a:ext cx="1041057" cy="482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Impedance limited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72158" y="1358109"/>
              <a:ext cx="713652" cy="289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nominal</a:t>
              </a:r>
              <a:endParaRPr lang="en-US" sz="12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2069" y="589309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PEP-II RF cavity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08544" y="5906037"/>
            <a:ext cx="326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PEP-II Cavities in the SLAC tunnel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072" y="3738018"/>
            <a:ext cx="1418649" cy="2078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844" y="3738019"/>
            <a:ext cx="1374316" cy="2078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6875" y="5889270"/>
            <a:ext cx="175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 MW Klystron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2342" y="5893093"/>
            <a:ext cx="136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MVA HVPS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12" y="3732351"/>
            <a:ext cx="2482892" cy="20837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3813" y="3738019"/>
            <a:ext cx="3212880" cy="20780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42918" y="334195"/>
            <a:ext cx="15791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Talk R. </a:t>
            </a:r>
            <a:r>
              <a:rPr lang="en-US" dirty="0" err="1" smtClean="0"/>
              <a:t>Rimmer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43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9"/>
          <p:cNvGrpSpPr>
            <a:grpSpLocks noChangeAspect="1"/>
          </p:cNvGrpSpPr>
          <p:nvPr/>
        </p:nvGrpSpPr>
        <p:grpSpPr>
          <a:xfrm>
            <a:off x="2743200" y="2667000"/>
            <a:ext cx="6064968" cy="2212848"/>
            <a:chOff x="217433" y="2186902"/>
            <a:chExt cx="8560808" cy="31234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433" y="2186902"/>
              <a:ext cx="1650368" cy="312347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3097" y="2504903"/>
              <a:ext cx="6775144" cy="280547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69" y="115781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SRF R&amp;D: ion-ring RF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30" y="898384"/>
            <a:ext cx="8892476" cy="452596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952.6 MHz </a:t>
            </a:r>
            <a:r>
              <a:rPr lang="en-US" sz="2000" dirty="0" smtClean="0"/>
              <a:t>HOM damped 1-cell cavities, modular JLab type cryomodule</a:t>
            </a:r>
          </a:p>
          <a:p>
            <a:endParaRPr lang="en-US" sz="2000" dirty="0" smtClean="0"/>
          </a:p>
          <a:p>
            <a:pPr lvl="1"/>
            <a:r>
              <a:rPr lang="en-US" sz="2000" dirty="0" smtClean="0"/>
              <a:t>High frequency/high voltage for short bunch (re-bucket at energy)</a:t>
            </a:r>
          </a:p>
          <a:p>
            <a:pPr lvl="1"/>
            <a:r>
              <a:rPr lang="en-US" sz="2000" dirty="0" smtClean="0"/>
              <a:t>Double repetition rate for future luminosity upgrade </a:t>
            </a:r>
          </a:p>
          <a:p>
            <a:endParaRPr lang="en-US" sz="2000" dirty="0" smtClean="0"/>
          </a:p>
        </p:txBody>
      </p:sp>
      <p:pic>
        <p:nvPicPr>
          <p:cNvPr id="4" name="Picture 3" descr="undefined-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800" y="2667000"/>
            <a:ext cx="2282716" cy="21605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0" y="4876800"/>
            <a:ext cx="3023870" cy="58477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952.6 </a:t>
            </a:r>
            <a:r>
              <a:rPr lang="en-US" sz="1600" dirty="0"/>
              <a:t>MHz single cell 4-</a:t>
            </a:r>
            <a:r>
              <a:rPr lang="en-US" sz="1600" dirty="0" smtClean="0"/>
              <a:t>seater CM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(~4.3m flange to flange)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181600"/>
            <a:ext cx="3032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New HOM </a:t>
            </a:r>
            <a:r>
              <a:rPr lang="en-US" sz="1600" dirty="0"/>
              <a:t>damped cavity concept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630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50" y="3488544"/>
            <a:ext cx="6370320" cy="2616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654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SRF R&amp;D: Crab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91" y="931755"/>
            <a:ext cx="844940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Design by ODU (A. </a:t>
            </a:r>
            <a:r>
              <a:rPr lang="en-US" sz="2000" dirty="0" err="1" smtClean="0"/>
              <a:t>Castilla</a:t>
            </a:r>
            <a:r>
              <a:rPr lang="en-US" sz="2000" dirty="0" smtClean="0"/>
              <a:t> </a:t>
            </a:r>
            <a:r>
              <a:rPr lang="en-US" sz="2000" dirty="0" err="1" smtClean="0"/>
              <a:t>Ph.D</a:t>
            </a:r>
            <a:r>
              <a:rPr lang="en-US" sz="2000" dirty="0" smtClean="0"/>
              <a:t> project)</a:t>
            </a:r>
          </a:p>
          <a:p>
            <a:endParaRPr lang="en-US" dirty="0" smtClean="0"/>
          </a:p>
          <a:p>
            <a:r>
              <a:rPr lang="en-US" sz="1800" b="1" dirty="0" smtClean="0"/>
              <a:t>952.6 MHz </a:t>
            </a:r>
            <a:r>
              <a:rPr lang="en-US" sz="1800" dirty="0" smtClean="0"/>
              <a:t>“RF dipole” like LHC</a:t>
            </a:r>
          </a:p>
          <a:p>
            <a:r>
              <a:rPr lang="en-US" sz="1800" dirty="0" smtClean="0"/>
              <a:t>Modest RF system (no beam loading)</a:t>
            </a:r>
          </a:p>
          <a:p>
            <a:r>
              <a:rPr lang="en-US" sz="1800" dirty="0" smtClean="0"/>
              <a:t>Must have good HOM damping</a:t>
            </a:r>
          </a:p>
          <a:p>
            <a:r>
              <a:rPr lang="en-US" sz="1800" dirty="0" smtClean="0"/>
              <a:t>Count for 1 IP in baseline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Assume cryostat cost/cavity same as ion storage ring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7" name="Picture 6" descr="C:\Users\physics\Documents\Alx CST\na-pac13\WEPAC39\750_bd00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995" b="14975"/>
          <a:stretch/>
        </p:blipFill>
        <p:spPr bwMode="auto">
          <a:xfrm>
            <a:off x="5574347" y="1169669"/>
            <a:ext cx="2872105" cy="1508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sp>
        <p:nvSpPr>
          <p:cNvPr id="10" name="Oval 9"/>
          <p:cNvSpPr/>
          <p:nvPr/>
        </p:nvSpPr>
        <p:spPr>
          <a:xfrm>
            <a:off x="6008017" y="5719917"/>
            <a:ext cx="2050773" cy="4660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20125" y="58199"/>
            <a:ext cx="162387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Talks J. </a:t>
            </a:r>
            <a:r>
              <a:rPr lang="en-US" dirty="0" err="1" smtClean="0"/>
              <a:t>Delayen</a:t>
            </a:r>
            <a:endParaRPr lang="en-US" dirty="0" smtClean="0"/>
          </a:p>
          <a:p>
            <a:r>
              <a:rPr lang="en-US" dirty="0" smtClean="0"/>
              <a:t>          A. </a:t>
            </a:r>
            <a:r>
              <a:rPr lang="en-US" dirty="0" err="1" smtClean="0"/>
              <a:t>Castilla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39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13007" y="866731"/>
            <a:ext cx="7448922" cy="554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6893574" cy="397933"/>
          </a:xfrm>
        </p:spPr>
        <p:txBody>
          <a:bodyPr/>
          <a:lstStyle/>
          <a:p>
            <a:r>
              <a:rPr lang="en-US" sz="3200" dirty="0" smtClean="0"/>
              <a:t>MEIC Civil: site planning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601525" y="3545450"/>
            <a:ext cx="1250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1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2124" y="2826589"/>
            <a:ext cx="1250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3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8170" y="4027463"/>
            <a:ext cx="1250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8554" y="1112807"/>
            <a:ext cx="1250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3281" y="3113066"/>
            <a:ext cx="1250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89557" y="3902215"/>
            <a:ext cx="1250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47393" y="4524925"/>
            <a:ext cx="1250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6608" y="3040184"/>
            <a:ext cx="48236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14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8487" y="4959652"/>
            <a:ext cx="1250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6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2203" y="4419076"/>
            <a:ext cx="1250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9944" y="4091122"/>
            <a:ext cx="4176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10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43570" y="3130413"/>
            <a:ext cx="4176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13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28763" y="2457889"/>
            <a:ext cx="4176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12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73665" y="3203374"/>
            <a:ext cx="4176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11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75629" y="3883583"/>
            <a:ext cx="35224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0850" y="3784161"/>
            <a:ext cx="35224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cs2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9596" y="3690712"/>
            <a:ext cx="35224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cs3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16969" y="3425376"/>
            <a:ext cx="35224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cs4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0602" y="2989119"/>
            <a:ext cx="35224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cs5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1462" y="2478322"/>
            <a:ext cx="35224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cs6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0601" y="1951263"/>
            <a:ext cx="35224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cs7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64483" y="1508442"/>
            <a:ext cx="35224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cs8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30468" y="1023269"/>
            <a:ext cx="35224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cs9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01510" y="997006"/>
            <a:ext cx="43850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cs10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2028" y="1301199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cs11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54277" y="6035020"/>
            <a:ext cx="48703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et1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95324" y="2749070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cs14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35988" y="2873112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cs15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17767" y="4048683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cs17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31494" y="4563397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cs18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89597" y="5003284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cs19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65747" y="5272588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cs20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507191" y="5432139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cs21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12610" y="5331690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cs22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667188" y="5101448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cs23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252402" y="4882708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cs24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012610" y="2838608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cs13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557665" y="1704466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cs12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588364" y="3522077"/>
            <a:ext cx="4147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cs16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943235" y="6124558"/>
            <a:ext cx="48703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et2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33069" y="5957386"/>
            <a:ext cx="48703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et3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68008" y="5542207"/>
            <a:ext cx="48703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et4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88650" y="5243910"/>
            <a:ext cx="48703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</a:rPr>
              <a:t>et5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89530" y="3476384"/>
            <a:ext cx="48236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15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42918" y="334195"/>
            <a:ext cx="13443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Talk R. Yasky</a:t>
            </a:r>
          </a:p>
        </p:txBody>
      </p:sp>
      <p:pic>
        <p:nvPicPr>
          <p:cNvPr id="50" name="Picture 49" descr="Screen Shot 2015-10-03 at 1.49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1373750"/>
            <a:ext cx="3246120" cy="2171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67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111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400" dirty="0" smtClean="0"/>
              <a:t>The accelerator program is progressing well: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Solid baseline and first pass cost estimate</a:t>
            </a:r>
            <a:endParaRPr lang="en-US" sz="2400" dirty="0" smtClean="0"/>
          </a:p>
          <a:p>
            <a:r>
              <a:rPr lang="en-US" sz="2400" dirty="0" smtClean="0"/>
              <a:t>Plan for FY16-17 in place</a:t>
            </a:r>
          </a:p>
          <a:p>
            <a:r>
              <a:rPr lang="en-US" sz="2400" dirty="0" smtClean="0"/>
              <a:t>Ongoing </a:t>
            </a:r>
            <a:r>
              <a:rPr lang="en-US" sz="2400" dirty="0" smtClean="0"/>
              <a:t>baseline design improvements</a:t>
            </a:r>
          </a:p>
          <a:p>
            <a:r>
              <a:rPr lang="en-US" sz="2400" dirty="0" smtClean="0"/>
              <a:t>Critical R&amp;D initiated</a:t>
            </a:r>
          </a:p>
          <a:p>
            <a:r>
              <a:rPr lang="en-US" sz="2400" dirty="0" smtClean="0"/>
              <a:t>Progress on critical issues:</a:t>
            </a:r>
          </a:p>
          <a:p>
            <a:pPr>
              <a:buNone/>
            </a:pPr>
            <a:r>
              <a:rPr lang="en-US" sz="2400" dirty="0" smtClean="0"/>
              <a:t>	synchronization, beam stripping and formation, spin tracking, beam-beam and collective effects, cooler design and cooling simulations</a:t>
            </a:r>
          </a:p>
          <a:p>
            <a:r>
              <a:rPr lang="en-US" sz="2400" dirty="0" smtClean="0"/>
              <a:t>Started engineering, civil and ESH&amp;Q activities</a:t>
            </a:r>
          </a:p>
          <a:p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I will discuss future plans and priorities in my closing talk</a:t>
            </a:r>
          </a:p>
          <a:p>
            <a:pPr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Design </a:t>
            </a:r>
            <a:r>
              <a:rPr lang="en-US" sz="2800" dirty="0" smtClean="0">
                <a:solidFill>
                  <a:srgbClr val="000000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Strategy: </a:t>
            </a:r>
            <a:r>
              <a:rPr lang="en-US" sz="2800" dirty="0">
                <a:solidFill>
                  <a:srgbClr val="000000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High </a:t>
            </a:r>
            <a:r>
              <a:rPr lang="en-US" sz="2800" dirty="0" smtClean="0">
                <a:solidFill>
                  <a:srgbClr val="000000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Luminosity and polarization</a:t>
            </a:r>
            <a:endParaRPr lang="en-US" sz="2800" dirty="0">
              <a:solidFill>
                <a:srgbClr val="000000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839200" cy="838200"/>
          </a:xfrm>
        </p:spPr>
        <p:txBody>
          <a:bodyPr>
            <a:normAutofit/>
          </a:bodyPr>
          <a:lstStyle/>
          <a:p>
            <a:pPr marL="227013" indent="-227013">
              <a:spcBef>
                <a:spcPts val="400"/>
              </a:spcBef>
            </a:pPr>
            <a:r>
              <a:rPr lang="en-US" sz="2000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The MEIC design concept for high luminosity is based on </a:t>
            </a:r>
            <a:r>
              <a:rPr lang="en-US" sz="2000" i="1" dirty="0" smtClean="0">
                <a:solidFill>
                  <a:srgbClr val="CC0000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high bunch repetition rate CW colliding beams</a:t>
            </a:r>
            <a:endParaRPr lang="en-US" sz="2000" dirty="0">
              <a:solidFill>
                <a:srgbClr val="CC0000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86000"/>
            <a:ext cx="3879057" cy="3936206"/>
            <a:chOff x="207315" y="1920241"/>
            <a:chExt cx="3106281" cy="3391340"/>
          </a:xfrm>
        </p:grpSpPr>
        <p:sp>
          <p:nvSpPr>
            <p:cNvPr id="18442" name="Oval 10"/>
            <p:cNvSpPr>
              <a:spLocks noChangeArrowheads="1"/>
            </p:cNvSpPr>
            <p:nvPr/>
          </p:nvSpPr>
          <p:spPr bwMode="auto">
            <a:xfrm>
              <a:off x="533401" y="1920241"/>
              <a:ext cx="2200077" cy="23680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7475" indent="-233363" algn="ctr" eaLnBrk="1" hangingPunct="1">
                <a:spcAft>
                  <a:spcPts val="600"/>
                </a:spcAft>
                <a:tabLst>
                  <a:tab pos="461963" algn="l"/>
                </a:tabLst>
              </a:pPr>
              <a:endParaRPr lang="en-US" sz="1600" b="1"/>
            </a:p>
          </p:txBody>
        </p:sp>
        <p:sp>
          <p:nvSpPr>
            <p:cNvPr id="18443" name="Oval 13"/>
            <p:cNvSpPr>
              <a:spLocks/>
            </p:cNvSpPr>
            <p:nvPr/>
          </p:nvSpPr>
          <p:spPr bwMode="auto">
            <a:xfrm>
              <a:off x="207315" y="3459218"/>
              <a:ext cx="1713397" cy="1840547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7475" indent="-233363" eaLnBrk="1" hangingPunct="1">
                <a:spcBef>
                  <a:spcPts val="400"/>
                </a:spcBef>
                <a:tabLst>
                  <a:tab pos="461963" algn="l"/>
                </a:tabLst>
              </a:pPr>
              <a:endParaRPr lang="en-US" sz="1600">
                <a:latin typeface="Arial" pitchFamily="-109" charset="0"/>
                <a:ea typeface="Arial" pitchFamily="-109" charset="0"/>
                <a:cs typeface="Arial" pitchFamily="-109" charset="0"/>
              </a:endParaRPr>
            </a:p>
          </p:txBody>
        </p:sp>
        <p:sp>
          <p:nvSpPr>
            <p:cNvPr id="18444" name="Oval 15"/>
            <p:cNvSpPr>
              <a:spLocks/>
            </p:cNvSpPr>
            <p:nvPr/>
          </p:nvSpPr>
          <p:spPr bwMode="auto">
            <a:xfrm>
              <a:off x="1599707" y="3468809"/>
              <a:ext cx="1713889" cy="184277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7475" indent="-233363" eaLnBrk="1" hangingPunct="1">
                <a:spcBef>
                  <a:spcPts val="400"/>
                </a:spcBef>
                <a:tabLst>
                  <a:tab pos="461963" algn="l"/>
                </a:tabLst>
              </a:pPr>
              <a:endParaRPr lang="en-US" sz="1600">
                <a:latin typeface="Arial" pitchFamily="-109" charset="0"/>
                <a:ea typeface="Arial" pitchFamily="-109" charset="0"/>
                <a:cs typeface="Arial" pitchFamily="-109" charset="0"/>
              </a:endParaRPr>
            </a:p>
            <a:p>
              <a:pPr marL="117475" indent="-233363" algn="ctr">
                <a:spcBef>
                  <a:spcPts val="400"/>
                </a:spcBef>
                <a:tabLst>
                  <a:tab pos="461963" algn="l"/>
                </a:tabLst>
              </a:pPr>
              <a:endParaRPr lang="en-US" sz="2000" b="1">
                <a:latin typeface="Arial" pitchFamily="-109" charset="0"/>
                <a:ea typeface="Arial" pitchFamily="-109" charset="0"/>
                <a:cs typeface="Arial" pitchFamily="-109" charset="0"/>
              </a:endParaRPr>
            </a:p>
          </p:txBody>
        </p:sp>
        <p:sp>
          <p:nvSpPr>
            <p:cNvPr id="18445" name="Rectangle 9"/>
            <p:cNvSpPr>
              <a:spLocks noChangeArrowheads="1"/>
            </p:cNvSpPr>
            <p:nvPr/>
          </p:nvSpPr>
          <p:spPr bwMode="auto">
            <a:xfrm>
              <a:off x="838200" y="2258556"/>
              <a:ext cx="1981200" cy="1140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117475" indent="-117475" eaLnBrk="1" hangingPunct="1">
                <a:tabLst>
                  <a:tab pos="111125" algn="l"/>
                </a:tabLst>
              </a:pPr>
              <a:r>
                <a:rPr lang="en-US" sz="1600" b="1" i="1" dirty="0">
                  <a:solidFill>
                    <a:srgbClr val="CC0000"/>
                  </a:solidFill>
                  <a:latin typeface="Arial" pitchFamily="-109" charset="0"/>
                  <a:ea typeface="Arial" pitchFamily="-109" charset="0"/>
                  <a:cs typeface="Arial" pitchFamily="-109" charset="0"/>
                </a:rPr>
                <a:t>Beam Design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High repetition rate</a:t>
              </a:r>
            </a:p>
            <a:p>
              <a:pPr marL="117475" indent="-117475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Low bunch charge 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Short bunch length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Small emittance</a:t>
              </a:r>
              <a:endParaRPr lang="en-US" sz="1600" b="1" dirty="0"/>
            </a:p>
          </p:txBody>
        </p:sp>
        <p:sp>
          <p:nvSpPr>
            <p:cNvPr id="18446" name="Rectangle 12"/>
            <p:cNvSpPr>
              <a:spLocks noChangeArrowheads="1"/>
            </p:cNvSpPr>
            <p:nvPr/>
          </p:nvSpPr>
          <p:spPr bwMode="auto">
            <a:xfrm>
              <a:off x="317149" y="3832520"/>
              <a:ext cx="1372914" cy="74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117475" indent="-117475" eaLnBrk="1" hangingPunct="1">
                <a:spcAft>
                  <a:spcPts val="300"/>
                </a:spcAft>
                <a:tabLst>
                  <a:tab pos="111125" algn="l"/>
                </a:tabLst>
              </a:pPr>
              <a:r>
                <a:rPr lang="en-US" sz="1600" b="1" i="1" dirty="0">
                  <a:solidFill>
                    <a:srgbClr val="CC0000"/>
                  </a:solidFill>
                  <a:latin typeface="Arial" pitchFamily="-109" charset="0"/>
                  <a:ea typeface="Arial" pitchFamily="-109" charset="0"/>
                  <a:cs typeface="Arial" pitchFamily="-109" charset="0"/>
                </a:rPr>
                <a:t>IR Design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Small </a:t>
              </a:r>
              <a:r>
                <a:rPr lang="el-GR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β</a:t>
              </a: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*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Crab crossing</a:t>
              </a:r>
              <a:endParaRPr lang="en-US" sz="1600" b="1" dirty="0"/>
            </a:p>
          </p:txBody>
        </p:sp>
        <p:sp>
          <p:nvSpPr>
            <p:cNvPr id="18447" name="Rectangle 29"/>
            <p:cNvSpPr>
              <a:spLocks noChangeArrowheads="1"/>
            </p:cNvSpPr>
            <p:nvPr/>
          </p:nvSpPr>
          <p:spPr bwMode="auto">
            <a:xfrm>
              <a:off x="1799927" y="3855569"/>
              <a:ext cx="1356067" cy="11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117475" indent="-117475" eaLnBrk="1" hangingPunct="1">
                <a:spcAft>
                  <a:spcPts val="300"/>
                </a:spcAft>
                <a:tabLst>
                  <a:tab pos="111125" algn="l"/>
                </a:tabLst>
              </a:pPr>
              <a:r>
                <a:rPr lang="en-US" sz="1600" b="1" i="1" dirty="0">
                  <a:solidFill>
                    <a:srgbClr val="CC0000"/>
                  </a:solidFill>
                  <a:latin typeface="Arial" pitchFamily="-109" charset="0"/>
                  <a:ea typeface="Arial" pitchFamily="-109" charset="0"/>
                  <a:cs typeface="Arial" pitchFamily="-109" charset="0"/>
                </a:rPr>
                <a:t>Damping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Synchrotron radiation</a:t>
              </a:r>
            </a:p>
            <a:p>
              <a:pPr marL="117475" indent="-117475" eaLnBrk="1" hangingPunct="1">
                <a:buFont typeface="Arial" pitchFamily="-109" charset="0"/>
                <a:buChar char="•"/>
                <a:tabLst>
                  <a:tab pos="111125" algn="l"/>
                </a:tabLst>
              </a:pPr>
              <a:r>
                <a:rPr lang="en-US" sz="1600" b="1" dirty="0">
                  <a:latin typeface="Arial" pitchFamily="-109" charset="0"/>
                  <a:ea typeface="Arial" pitchFamily="-109" charset="0"/>
                  <a:cs typeface="Arial" pitchFamily="-109" charset="0"/>
                </a:rPr>
                <a:t>Electron cooling</a:t>
              </a:r>
            </a:p>
          </p:txBody>
        </p:sp>
      </p:grp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1447800"/>
          <a:ext cx="3581400" cy="838200"/>
        </p:xfrm>
        <a:graphic>
          <a:graphicData uri="http://schemas.openxmlformats.org/presentationml/2006/ole">
            <p:oleObj spid="_x0000_s24578" name="Equation" r:id="rId4" imgW="1022819" imgH="1022819" progId="Equation.3">
              <p:embed/>
            </p:oleObj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657600" y="1524000"/>
            <a:ext cx="54864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BE0E3"/>
            </a:solidFill>
            <a:miter lim="800000"/>
            <a:headEnd/>
            <a:tailEnd/>
          </a:ln>
          <a:effectLst/>
          <a:ex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ts val="200"/>
              </a:spcBef>
              <a:defRPr/>
            </a:pPr>
            <a:r>
              <a:rPr lang="en-US" sz="1800" dirty="0">
                <a:latin typeface="Arial" pitchFamily="-106" charset="0"/>
                <a:ea typeface="Arial" pitchFamily="-106" charset="0"/>
                <a:cs typeface="Arial" pitchFamily="-106" charset="0"/>
                <a:sym typeface="Wingdings" pitchFamily="-106" charset="2"/>
              </a:rPr>
              <a:t>KEK-B </a:t>
            </a:r>
            <a:r>
              <a:rPr lang="en-US" sz="1800" dirty="0">
                <a:latin typeface="Arial" pitchFamily="-106" charset="0"/>
                <a:ea typeface="Arial" pitchFamily="-106" charset="0"/>
                <a:cs typeface="Arial" pitchFamily="-106" charset="0"/>
              </a:rPr>
              <a:t>already </a:t>
            </a:r>
            <a:r>
              <a:rPr lang="en-US" sz="1800" dirty="0" smtClean="0">
                <a:latin typeface="Arial" pitchFamily="-106" charset="0"/>
                <a:ea typeface="Arial" pitchFamily="-106" charset="0"/>
                <a:cs typeface="Arial" pitchFamily="-106" charset="0"/>
              </a:rPr>
              <a:t>reached </a:t>
            </a:r>
            <a:r>
              <a:rPr lang="en-US" sz="1800" dirty="0">
                <a:latin typeface="Arial" pitchFamily="-106" charset="0"/>
                <a:ea typeface="Arial" pitchFamily="-106" charset="0"/>
                <a:cs typeface="Arial" pitchFamily="-106" charset="0"/>
              </a:rPr>
              <a:t>above</a:t>
            </a:r>
            <a:r>
              <a:rPr lang="en-US" sz="1800" dirty="0">
                <a:solidFill>
                  <a:srgbClr val="00206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2x10</a:t>
            </a:r>
            <a:r>
              <a:rPr lang="en-US" sz="1800" baseline="30000" dirty="0">
                <a:solidFill>
                  <a:srgbClr val="FF00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34</a:t>
            </a:r>
            <a:r>
              <a:rPr lang="en-US" sz="1800" dirty="0">
                <a:solidFill>
                  <a:srgbClr val="FF00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 </a:t>
            </a:r>
            <a:r>
              <a:rPr lang="en-US" sz="1800" dirty="0">
                <a:latin typeface="Arial" pitchFamily="-106" charset="0"/>
                <a:ea typeface="Arial" pitchFamily="-106" charset="0"/>
                <a:cs typeface="Arial" pitchFamily="-106" charset="0"/>
              </a:rPr>
              <a:t>/cm</a:t>
            </a:r>
            <a:r>
              <a:rPr lang="en-US" sz="1800" baseline="30000" dirty="0">
                <a:latin typeface="Arial" pitchFamily="-106" charset="0"/>
                <a:ea typeface="Arial" pitchFamily="-106" charset="0"/>
                <a:cs typeface="Arial" pitchFamily="-106" charset="0"/>
              </a:rPr>
              <a:t>2</a:t>
            </a:r>
            <a:r>
              <a:rPr lang="en-US" sz="1800" dirty="0">
                <a:latin typeface="Arial" pitchFamily="-106" charset="0"/>
                <a:ea typeface="Arial" pitchFamily="-106" charset="0"/>
                <a:cs typeface="Arial" pitchFamily="-106" charset="0"/>
              </a:rPr>
              <a:t>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4572000" cy="36625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228600" indent="-228600">
              <a:spcBef>
                <a:spcPts val="300"/>
              </a:spcBef>
              <a:buFontTx/>
              <a:buNone/>
            </a:pPr>
            <a:r>
              <a:rPr lang="en-US" sz="2400" dirty="0" smtClean="0">
                <a:solidFill>
                  <a:srgbClr val="CC0000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	All rings are figure-8 </a:t>
            </a:r>
            <a:r>
              <a:rPr lang="en-US" sz="2400" dirty="0" err="1" smtClean="0">
                <a:solidFill>
                  <a:srgbClr val="CC0000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  <a:sym typeface="Wingdings"/>
              </a:rPr>
              <a:t></a:t>
            </a:r>
            <a:r>
              <a:rPr lang="en-US" sz="2400" dirty="0" smtClean="0">
                <a:solidFill>
                  <a:srgbClr val="CC0000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  <a:sym typeface="Wingdings"/>
              </a:rPr>
              <a:t> </a:t>
            </a:r>
            <a:r>
              <a:rPr lang="en-US" sz="2400" dirty="0" smtClean="0">
                <a:solidFill>
                  <a:srgbClr val="CC0000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critical advantages for both ion and electron beam polarization</a:t>
            </a:r>
            <a:endParaRPr lang="en-US" dirty="0" smtClean="0">
              <a:solidFill>
                <a:srgbClr val="00B050"/>
              </a:solidFill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marL="509588" lvl="1" indent="-220663">
              <a:spcBef>
                <a:spcPct val="0"/>
              </a:spcBef>
              <a:buClr>
                <a:srgbClr val="CC0000"/>
              </a:buClr>
              <a:buFont typeface="Wingdings" pitchFamily="-104" charset="2"/>
              <a:buChar char="§"/>
            </a:pPr>
            <a:endParaRPr lang="en-US" sz="1600" dirty="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marL="509588" lvl="1" indent="-220663">
              <a:spcBef>
                <a:spcPct val="0"/>
              </a:spcBef>
              <a:buClr>
                <a:srgbClr val="CC0000"/>
              </a:buClr>
              <a:buFont typeface="Wingdings" pitchFamily="-104" charset="2"/>
              <a:buChar char="§"/>
            </a:pPr>
            <a:r>
              <a:rPr lang="en-US" sz="1600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Spin precessions in the left &amp; right parts of the ring are </a:t>
            </a:r>
            <a:r>
              <a:rPr lang="en-US" sz="1600" u="sng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exactly cancelled</a:t>
            </a:r>
          </a:p>
          <a:p>
            <a:pPr marL="509588" lvl="1" indent="-220663">
              <a:spcBef>
                <a:spcPct val="0"/>
              </a:spcBef>
              <a:buClr>
                <a:srgbClr val="CC0000"/>
              </a:buClr>
            </a:pPr>
            <a:endParaRPr lang="en-US" sz="1600" u="sng" dirty="0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marL="509588" lvl="1" indent="-220663">
              <a:spcBef>
                <a:spcPct val="0"/>
              </a:spcBef>
              <a:buClr>
                <a:srgbClr val="CC0000"/>
              </a:buClr>
              <a:buFont typeface="Wingdings" pitchFamily="-104" charset="2"/>
              <a:buChar char="§"/>
            </a:pPr>
            <a:r>
              <a:rPr lang="en-US" sz="1600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Net spin precession (</a:t>
            </a:r>
            <a:r>
              <a:rPr lang="en-US" sz="1600" b="1" i="1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spin tune</a:t>
            </a:r>
            <a:r>
              <a:rPr lang="en-US" sz="1600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) is zero, thus </a:t>
            </a:r>
            <a:r>
              <a:rPr lang="en-US" sz="1600" u="sng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energy independent</a:t>
            </a:r>
          </a:p>
          <a:p>
            <a:pPr marL="509588" lvl="1" indent="-220663">
              <a:spcBef>
                <a:spcPct val="0"/>
              </a:spcBef>
              <a:buClr>
                <a:srgbClr val="CC0000"/>
              </a:buClr>
            </a:pPr>
            <a:endParaRPr lang="en-US" sz="1600" u="sng" dirty="0" smtClean="0">
              <a:solidFill>
                <a:srgbClr val="FCD5B5"/>
              </a:solidFill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marL="509588" lvl="1" indent="-220663">
              <a:spcBef>
                <a:spcPct val="0"/>
              </a:spcBef>
              <a:buClr>
                <a:srgbClr val="CC0000"/>
              </a:buClr>
              <a:buFont typeface="Wingdings" pitchFamily="-104" charset="2"/>
              <a:buChar char="§"/>
            </a:pPr>
            <a:r>
              <a:rPr lang="en-US" sz="1600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Spin is </a:t>
            </a:r>
            <a:r>
              <a:rPr lang="en-US" sz="1600" u="sng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easily controlled </a:t>
            </a:r>
            <a:r>
              <a:rPr lang="en-US" sz="1600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and stabilized by small solenoids or other compact spin rotators</a:t>
            </a:r>
            <a:endParaRPr lang="en-US" sz="1600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304800" y="846734"/>
            <a:ext cx="8839200" cy="5512725"/>
          </a:xfrm>
        </p:spPr>
        <p:txBody>
          <a:bodyPr>
            <a:normAutofit/>
          </a:bodyPr>
          <a:lstStyle/>
          <a:p>
            <a:pPr marL="280988" indent="-280988">
              <a:buFontTx/>
              <a:buNone/>
            </a:pPr>
            <a:r>
              <a:rPr lang="en-US" sz="2000" b="1" dirty="0" smtClean="0">
                <a:latin typeface="Arial" pitchFamily="-106" charset="0"/>
                <a:ea typeface="ＭＳ Ｐゴシック" pitchFamily="-106" charset="-128"/>
              </a:rPr>
              <a:t>Baseline for the cost estimate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Collider ring circumference: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~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220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0 </a:t>
            </a:r>
            <a:r>
              <a:rPr lang="en-US" sz="1600" dirty="0" err="1" smtClean="0">
                <a:latin typeface="Arial" pitchFamily="-106" charset="0"/>
                <a:ea typeface="ＭＳ Ｐゴシック" pitchFamily="-106" charset="-128"/>
              </a:rPr>
              <a:t>m</a:t>
            </a:r>
            <a:endParaRPr lang="en-US" sz="1600" dirty="0" smtClean="0">
              <a:latin typeface="Arial" pitchFamily="-106" charset="0"/>
              <a:ea typeface="ＭＳ Ｐゴシック" pitchFamily="-106" charset="-128"/>
            </a:endParaRP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Electron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collider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ring and lines :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PEP-II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magnets, RF (476 MHz) and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vacuum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chambers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Ion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collider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 and booster ring: super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-ferric magnets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 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SRF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ion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linac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Electron cooling: DC cooler and single-pass ERL, bunched-beam </a:t>
            </a:r>
            <a:r>
              <a:rPr lang="en-US" sz="1600" dirty="0" err="1" smtClean="0">
                <a:latin typeface="Arial" pitchFamily="-106" charset="0"/>
                <a:ea typeface="ＭＳ Ｐゴシック" pitchFamily="-106" charset="-128"/>
              </a:rPr>
              <a:t>e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-cooler</a:t>
            </a:r>
          </a:p>
          <a:p>
            <a:pPr marL="280988" indent="-280988">
              <a:spcBef>
                <a:spcPts val="200"/>
              </a:spcBef>
              <a:buFontTx/>
              <a:buNone/>
            </a:pPr>
            <a:endParaRPr lang="en-US" sz="1200" b="1" dirty="0" smtClean="0">
              <a:latin typeface="Arial" pitchFamily="-106" charset="0"/>
              <a:ea typeface="ＭＳ Ｐゴシック" pitchFamily="-106" charset="-128"/>
            </a:endParaRPr>
          </a:p>
          <a:p>
            <a:pPr marL="280988" indent="-280988">
              <a:spcBef>
                <a:spcPts val="200"/>
              </a:spcBef>
              <a:buFontTx/>
              <a:buNone/>
            </a:pPr>
            <a:r>
              <a:rPr lang="en-US" sz="2200" b="1" dirty="0" smtClean="0">
                <a:latin typeface="Arial" pitchFamily="-106" charset="0"/>
                <a:ea typeface="ＭＳ Ｐゴシック" pitchFamily="-106" charset="-128"/>
              </a:rPr>
              <a:t>Energy </a:t>
            </a:r>
            <a:r>
              <a:rPr lang="en-US" sz="2200" b="1" dirty="0">
                <a:latin typeface="Arial" pitchFamily="-106" charset="0"/>
                <a:ea typeface="ＭＳ Ｐゴシック" pitchFamily="-106" charset="-128"/>
              </a:rPr>
              <a:t>range 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Electron:        3 to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10 GeV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Proton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:        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 20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to 100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GeV</a:t>
            </a:r>
          </a:p>
          <a:p>
            <a:pPr marL="280988" indent="-280988">
              <a:spcBef>
                <a:spcPts val="30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Lead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ions:   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 up </a:t>
            </a:r>
            <a:r>
              <a:rPr lang="en-US" sz="1600" dirty="0">
                <a:latin typeface="Arial" pitchFamily="-106" charset="0"/>
                <a:ea typeface="ＭＳ Ｐゴシック" pitchFamily="-106" charset="-128"/>
              </a:rPr>
              <a:t>to 40 </a:t>
            </a:r>
            <a:r>
              <a:rPr lang="en-US" sz="1600" dirty="0" smtClean="0">
                <a:latin typeface="Arial" pitchFamily="-106" charset="0"/>
                <a:ea typeface="ＭＳ Ｐゴシック" pitchFamily="-106" charset="-128"/>
              </a:rPr>
              <a:t>GeV</a:t>
            </a:r>
          </a:p>
        </p:txBody>
      </p:sp>
      <p:sp>
        <p:nvSpPr>
          <p:cNvPr id="1024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latin typeface="Arial" pitchFamily="-106" charset="0"/>
                <a:ea typeface="ＭＳ Ｐゴシック" pitchFamily="-106" charset="-128"/>
              </a:rPr>
              <a:t>MEIC </a:t>
            </a:r>
            <a:r>
              <a:rPr lang="en-US" dirty="0">
                <a:latin typeface="Arial" pitchFamily="-106" charset="0"/>
                <a:ea typeface="ＭＳ Ｐゴシック" pitchFamily="-106" charset="-128"/>
              </a:rPr>
              <a:t>Baseline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4505559"/>
          <a:ext cx="8587783" cy="185389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909672"/>
                <a:gridCol w="1723650"/>
                <a:gridCol w="1896838"/>
                <a:gridCol w="3057623"/>
              </a:tblGrid>
              <a:tr h="370539">
                <a:tc>
                  <a:txBody>
                    <a:bodyPr/>
                    <a:lstStyle/>
                    <a:p>
                      <a:r>
                        <a:rPr lang="en-US" dirty="0" smtClean="0"/>
                        <a:t>Design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</a:t>
                      </a:r>
                      <a:r>
                        <a:rPr lang="en-US" dirty="0" smtClean="0"/>
                        <a:t> energy (GeV)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-</a:t>
                      </a:r>
                      <a:r>
                        <a:rPr lang="en-US" baseline="0" dirty="0" smtClean="0"/>
                        <a:t> energy (GeV)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Main</a:t>
                      </a:r>
                      <a:r>
                        <a:rPr lang="en-US" baseline="0" dirty="0" smtClean="0"/>
                        <a:t> luminosity driver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low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space charge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medium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beam beam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high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synchrotron</a:t>
                      </a:r>
                      <a:r>
                        <a:rPr lang="en-US" baseline="0" dirty="0" smtClean="0"/>
                        <a:t> radiation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4-12-13 at 16.03.2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309" r="-6309"/>
          <a:stretch>
            <a:fillRect/>
          </a:stretch>
        </p:blipFill>
        <p:spPr>
          <a:xfrm>
            <a:off x="3295483" y="958381"/>
            <a:ext cx="6225669" cy="35115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Layout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88032" y="2505867"/>
            <a:ext cx="24489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 rot="19179518">
            <a:off x="6097487" y="1846586"/>
            <a:ext cx="1905978" cy="2032016"/>
            <a:chOff x="3729138" y="2658040"/>
            <a:chExt cx="1905978" cy="2032016"/>
          </a:xfrm>
        </p:grpSpPr>
        <p:sp>
          <p:nvSpPr>
            <p:cNvPr id="15" name="TextBox 39"/>
            <p:cNvSpPr txBox="1">
              <a:spLocks noChangeArrowheads="1"/>
            </p:cNvSpPr>
            <p:nvPr/>
          </p:nvSpPr>
          <p:spPr bwMode="auto">
            <a:xfrm rot="2998941">
              <a:off x="4983414" y="4038353"/>
              <a:ext cx="99562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FF0000"/>
                  </a:solidFill>
                </a:rPr>
                <a:t>Ion Source</a:t>
              </a:r>
            </a:p>
          </p:txBody>
        </p:sp>
        <p:sp>
          <p:nvSpPr>
            <p:cNvPr id="16" name="TextBox 41"/>
            <p:cNvSpPr txBox="1">
              <a:spLocks noChangeArrowheads="1"/>
            </p:cNvSpPr>
            <p:nvPr/>
          </p:nvSpPr>
          <p:spPr bwMode="auto">
            <a:xfrm rot="2420482">
              <a:off x="3729138" y="2767557"/>
              <a:ext cx="8636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457200"/>
              <a:r>
                <a:rPr lang="en-US" sz="1400" b="1" dirty="0">
                  <a:solidFill>
                    <a:srgbClr val="FF0000"/>
                  </a:solidFill>
                </a:rPr>
                <a:t>Booster</a:t>
              </a:r>
            </a:p>
          </p:txBody>
        </p:sp>
        <p:sp>
          <p:nvSpPr>
            <p:cNvPr id="17" name="TextBox 39"/>
            <p:cNvSpPr txBox="1">
              <a:spLocks noChangeArrowheads="1"/>
            </p:cNvSpPr>
            <p:nvPr/>
          </p:nvSpPr>
          <p:spPr bwMode="auto">
            <a:xfrm rot="2959711">
              <a:off x="4718666" y="3499160"/>
              <a:ext cx="6138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b="1" dirty="0" err="1" smtClean="0">
                  <a:solidFill>
                    <a:srgbClr val="FF0000"/>
                  </a:solidFill>
                </a:rPr>
                <a:t>Linac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04705" y="3020667"/>
              <a:ext cx="533203" cy="513978"/>
              <a:chOff x="4204705" y="3020667"/>
              <a:chExt cx="533203" cy="513978"/>
            </a:xfrm>
          </p:grpSpPr>
          <p:sp>
            <p:nvSpPr>
              <p:cNvPr id="27" name="Arc 12"/>
              <p:cNvSpPr>
                <a:spLocks/>
              </p:cNvSpPr>
              <p:nvPr/>
            </p:nvSpPr>
            <p:spPr bwMode="auto">
              <a:xfrm rot="17723535">
                <a:off x="4524390" y="3021461"/>
                <a:ext cx="214312" cy="212724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8" name="Arc 13"/>
              <p:cNvSpPr>
                <a:spLocks/>
              </p:cNvSpPr>
              <p:nvPr/>
            </p:nvSpPr>
            <p:spPr bwMode="auto">
              <a:xfrm rot="17723535" flipH="1" flipV="1">
                <a:off x="4205498" y="3322714"/>
                <a:ext cx="211138" cy="212724"/>
              </a:xfrm>
              <a:custGeom>
                <a:avLst/>
                <a:gdLst>
                  <a:gd name="T0" fmla="*/ 82821 w 212726"/>
                  <a:gd name="T1" fmla="*/ 2499 h 212727"/>
                  <a:gd name="T2" fmla="*/ 105569 w 212726"/>
                  <a:gd name="T3" fmla="*/ 106363 h 212727"/>
                  <a:gd name="T4" fmla="*/ 1662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29" name="Straight Connector 15"/>
              <p:cNvCxnSpPr>
                <a:cxnSpLocks noChangeShapeType="1"/>
              </p:cNvCxnSpPr>
              <p:nvPr/>
            </p:nvCxnSpPr>
            <p:spPr bwMode="auto">
              <a:xfrm rot="17723535" flipH="1">
                <a:off x="4273662" y="3257275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0" name="Straight Connector 17"/>
              <p:cNvCxnSpPr>
                <a:cxnSpLocks noChangeShapeType="1"/>
                <a:endCxn id="27" idx="2"/>
              </p:cNvCxnSpPr>
              <p:nvPr/>
            </p:nvCxnSpPr>
            <p:spPr bwMode="auto">
              <a:xfrm rot="17723535">
                <a:off x="4348324" y="3138552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 rot="16478584">
              <a:off x="4655985" y="3105384"/>
              <a:ext cx="886659" cy="841624"/>
              <a:chOff x="2816838" y="2616062"/>
              <a:chExt cx="886438" cy="840723"/>
            </a:xfrm>
          </p:grpSpPr>
          <p:sp>
            <p:nvSpPr>
              <p:cNvPr id="24" name="Rectangle 99"/>
              <p:cNvSpPr>
                <a:spLocks noChangeArrowheads="1"/>
              </p:cNvSpPr>
              <p:nvPr/>
            </p:nvSpPr>
            <p:spPr bwMode="auto">
              <a:xfrm rot="18959870">
                <a:off x="2816838" y="3347364"/>
                <a:ext cx="201562" cy="109421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5" name="Rectangle 100"/>
              <p:cNvSpPr>
                <a:spLocks noChangeArrowheads="1"/>
              </p:cNvSpPr>
              <p:nvPr/>
            </p:nvSpPr>
            <p:spPr bwMode="auto">
              <a:xfrm rot="18889389">
                <a:off x="3019716" y="3020235"/>
                <a:ext cx="456713" cy="109509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cxnSp>
            <p:nvCxnSpPr>
              <p:cNvPr id="26" name="Straight Connector 54"/>
              <p:cNvCxnSpPr>
                <a:cxnSpLocks noChangeShapeType="1"/>
              </p:cNvCxnSpPr>
              <p:nvPr/>
            </p:nvCxnSpPr>
            <p:spPr bwMode="auto">
              <a:xfrm flipH="1">
                <a:off x="3398476" y="2616062"/>
                <a:ext cx="304800" cy="304800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22" name="Arc 12"/>
            <p:cNvSpPr>
              <a:spLocks/>
            </p:cNvSpPr>
            <p:nvPr/>
          </p:nvSpPr>
          <p:spPr bwMode="auto">
            <a:xfrm rot="11827163">
              <a:off x="3729253" y="2658040"/>
              <a:ext cx="1157140" cy="595586"/>
            </a:xfrm>
            <a:custGeom>
              <a:avLst/>
              <a:gdLst>
                <a:gd name="T0" fmla="*/ 82401 w 212726"/>
                <a:gd name="T1" fmla="*/ 2877 h 212727"/>
                <a:gd name="T2" fmla="*/ 107156 w 212726"/>
                <a:gd name="T3" fmla="*/ 106363 h 212727"/>
                <a:gd name="T4" fmla="*/ 16876 w 212726"/>
                <a:gd name="T5" fmla="*/ 163657 h 212727"/>
                <a:gd name="T6" fmla="*/ 11796480 60000 65536"/>
                <a:gd name="T7" fmla="*/ 11796480 60000 65536"/>
                <a:gd name="T8" fmla="*/ 17694720 60000 65536"/>
                <a:gd name="T9" fmla="*/ 16751 w 212726"/>
                <a:gd name="T10" fmla="*/ 0 h 212727"/>
                <a:gd name="T11" fmla="*/ 212726 w 212726"/>
                <a:gd name="T12" fmla="*/ 212727 h 212727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5" fmla="*/ 0 w 195976"/>
                <a:gd name="connsiteY5" fmla="*/ 163659 h 212729"/>
                <a:gd name="connsiteX6" fmla="*/ 89613 w 195976"/>
                <a:gd name="connsiteY6" fmla="*/ 106365 h 212729"/>
                <a:gd name="connsiteX7" fmla="*/ 65041 w 195976"/>
                <a:gd name="connsiteY7" fmla="*/ 2878 h 212729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24572 w 130935"/>
                <a:gd name="connsiteY1" fmla="*/ 0 h 212729"/>
                <a:gd name="connsiteX2" fmla="*/ 130935 w 130935"/>
                <a:gd name="connsiteY2" fmla="*/ 106365 h 212729"/>
                <a:gd name="connsiteX3" fmla="*/ 24572 w 130935"/>
                <a:gd name="connsiteY3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24572 w 130935"/>
                <a:gd name="connsiteY0" fmla="*/ 0 h 212729"/>
                <a:gd name="connsiteX1" fmla="*/ 130935 w 130935"/>
                <a:gd name="connsiteY1" fmla="*/ 106365 h 212729"/>
                <a:gd name="connsiteX2" fmla="*/ 24572 w 130935"/>
                <a:gd name="connsiteY2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0935"/>
                <a:gd name="connsiteY0" fmla="*/ 106365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1066"/>
                <a:gd name="connsiteY0" fmla="*/ 103487 h 209851"/>
                <a:gd name="connsiteX1" fmla="*/ 0 w 131066"/>
                <a:gd name="connsiteY1" fmla="*/ 0 h 209851"/>
                <a:gd name="connsiteX2" fmla="*/ 130935 w 131066"/>
                <a:gd name="connsiteY2" fmla="*/ 103487 h 209851"/>
                <a:gd name="connsiteX3" fmla="*/ 24572 w 131066"/>
                <a:gd name="connsiteY3" fmla="*/ 209851 h 209851"/>
                <a:gd name="connsiteX4" fmla="*/ 24572 w 131066"/>
                <a:gd name="connsiteY4" fmla="*/ 103487 h 209851"/>
                <a:gd name="connsiteX0" fmla="*/ 130935 w 131066"/>
                <a:gd name="connsiteY0" fmla="*/ 103487 h 209851"/>
                <a:gd name="connsiteX1" fmla="*/ 24572 w 131066"/>
                <a:gd name="connsiteY1" fmla="*/ 209851 h 209851"/>
                <a:gd name="connsiteX0" fmla="*/ 7045 w 113539"/>
                <a:gd name="connsiteY0" fmla="*/ 0 h 106364"/>
                <a:gd name="connsiteX1" fmla="*/ 113408 w 113539"/>
                <a:gd name="connsiteY1" fmla="*/ 0 h 106364"/>
                <a:gd name="connsiteX2" fmla="*/ 7045 w 113539"/>
                <a:gd name="connsiteY2" fmla="*/ 106364 h 106364"/>
                <a:gd name="connsiteX3" fmla="*/ 7045 w 113539"/>
                <a:gd name="connsiteY3" fmla="*/ 0 h 106364"/>
                <a:gd name="connsiteX0" fmla="*/ 113408 w 113539"/>
                <a:gd name="connsiteY0" fmla="*/ 0 h 106364"/>
                <a:gd name="connsiteX1" fmla="*/ 7045 w 113539"/>
                <a:gd name="connsiteY1" fmla="*/ 106364 h 106364"/>
                <a:gd name="connsiteX0" fmla="*/ 7045 w 114609"/>
                <a:gd name="connsiteY0" fmla="*/ 19102 h 125466"/>
                <a:gd name="connsiteX1" fmla="*/ 113408 w 114609"/>
                <a:gd name="connsiteY1" fmla="*/ 19102 h 125466"/>
                <a:gd name="connsiteX2" fmla="*/ 7045 w 114609"/>
                <a:gd name="connsiteY2" fmla="*/ 125466 h 125466"/>
                <a:gd name="connsiteX3" fmla="*/ 7045 w 114609"/>
                <a:gd name="connsiteY3" fmla="*/ 19102 h 125466"/>
                <a:gd name="connsiteX0" fmla="*/ 113408 w 114609"/>
                <a:gd name="connsiteY0" fmla="*/ 19102 h 125466"/>
                <a:gd name="connsiteX1" fmla="*/ 7045 w 114609"/>
                <a:gd name="connsiteY1" fmla="*/ 125466 h 125466"/>
                <a:gd name="connsiteX0" fmla="*/ 7045 w 116947"/>
                <a:gd name="connsiteY0" fmla="*/ 14579 h 120943"/>
                <a:gd name="connsiteX1" fmla="*/ 113408 w 116947"/>
                <a:gd name="connsiteY1" fmla="*/ 14579 h 120943"/>
                <a:gd name="connsiteX2" fmla="*/ 7045 w 116947"/>
                <a:gd name="connsiteY2" fmla="*/ 120943 h 120943"/>
                <a:gd name="connsiteX3" fmla="*/ 7045 w 116947"/>
                <a:gd name="connsiteY3" fmla="*/ 14579 h 120943"/>
                <a:gd name="connsiteX0" fmla="*/ 113408 w 116947"/>
                <a:gd name="connsiteY0" fmla="*/ 14579 h 120943"/>
                <a:gd name="connsiteX1" fmla="*/ 7045 w 116947"/>
                <a:gd name="connsiteY1" fmla="*/ 120943 h 120943"/>
                <a:gd name="connsiteX0" fmla="*/ 7045 w 113631"/>
                <a:gd name="connsiteY0" fmla="*/ 43231 h 149595"/>
                <a:gd name="connsiteX1" fmla="*/ 113408 w 113631"/>
                <a:gd name="connsiteY1" fmla="*/ 43231 h 149595"/>
                <a:gd name="connsiteX2" fmla="*/ 7045 w 113631"/>
                <a:gd name="connsiteY2" fmla="*/ 149595 h 149595"/>
                <a:gd name="connsiteX3" fmla="*/ 7045 w 113631"/>
                <a:gd name="connsiteY3" fmla="*/ 43231 h 149595"/>
                <a:gd name="connsiteX0" fmla="*/ 113408 w 113631"/>
                <a:gd name="connsiteY0" fmla="*/ 43231 h 149595"/>
                <a:gd name="connsiteX1" fmla="*/ 7045 w 113631"/>
                <a:gd name="connsiteY1" fmla="*/ 149595 h 149595"/>
                <a:gd name="connsiteX0" fmla="*/ 71034 w 111065"/>
                <a:gd name="connsiteY0" fmla="*/ 0 h 183367"/>
                <a:gd name="connsiteX1" fmla="*/ 106676 w 111065"/>
                <a:gd name="connsiteY1" fmla="*/ 75780 h 183367"/>
                <a:gd name="connsiteX2" fmla="*/ 313 w 111065"/>
                <a:gd name="connsiteY2" fmla="*/ 182144 h 183367"/>
                <a:gd name="connsiteX3" fmla="*/ 71034 w 111065"/>
                <a:gd name="connsiteY3" fmla="*/ 0 h 183367"/>
                <a:gd name="connsiteX0" fmla="*/ 106676 w 111065"/>
                <a:gd name="connsiteY0" fmla="*/ 75780 h 183367"/>
                <a:gd name="connsiteX1" fmla="*/ 313 w 111065"/>
                <a:gd name="connsiteY1" fmla="*/ 182144 h 183367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2" fmla="*/ 95920 w 106675"/>
                <a:gd name="connsiteY2" fmla="*/ 0 h 151526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2" fmla="*/ 95920 w 106675"/>
                <a:gd name="connsiteY2" fmla="*/ 11844 h 163370"/>
                <a:gd name="connsiteX3" fmla="*/ 96067 w 106675"/>
                <a:gd name="connsiteY3" fmla="*/ 9455 h 163370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2" fmla="*/ 95920 w 115515"/>
                <a:gd name="connsiteY2" fmla="*/ 8569 h 160095"/>
                <a:gd name="connsiteX3" fmla="*/ 115515 w 115515"/>
                <a:gd name="connsiteY3" fmla="*/ 22015 h 160095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2" fmla="*/ 95920 w 108078"/>
                <a:gd name="connsiteY2" fmla="*/ 5726 h 157252"/>
                <a:gd name="connsiteX3" fmla="*/ 107559 w 108078"/>
                <a:gd name="connsiteY3" fmla="*/ 47448 h 157252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0" fmla="*/ 176201 w 177604"/>
                <a:gd name="connsiteY0" fmla="*/ 49665 h 157252"/>
                <a:gd name="connsiteX1" fmla="*/ 69838 w 177604"/>
                <a:gd name="connsiteY1" fmla="*/ 156029 h 157252"/>
                <a:gd name="connsiteX2" fmla="*/ 165446 w 177604"/>
                <a:gd name="connsiteY2" fmla="*/ 5726 h 157252"/>
                <a:gd name="connsiteX3" fmla="*/ 177085 w 177604"/>
                <a:gd name="connsiteY3" fmla="*/ 47448 h 157252"/>
                <a:gd name="connsiteX0" fmla="*/ 176201 w 177604"/>
                <a:gd name="connsiteY0" fmla="*/ 49665 h 157252"/>
                <a:gd name="connsiteX1" fmla="*/ 0 w 177604"/>
                <a:gd name="connsiteY1" fmla="*/ 137932 h 157252"/>
                <a:gd name="connsiteX0" fmla="*/ 176201 w 177604"/>
                <a:gd name="connsiteY0" fmla="*/ 49665 h 195515"/>
                <a:gd name="connsiteX1" fmla="*/ 69838 w 177604"/>
                <a:gd name="connsiteY1" fmla="*/ 156029 h 195515"/>
                <a:gd name="connsiteX2" fmla="*/ 165446 w 177604"/>
                <a:gd name="connsiteY2" fmla="*/ 5726 h 195515"/>
                <a:gd name="connsiteX3" fmla="*/ 177085 w 177604"/>
                <a:gd name="connsiteY3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206339"/>
                <a:gd name="connsiteY0" fmla="*/ 49665 h 195515"/>
                <a:gd name="connsiteX1" fmla="*/ 69838 w 206339"/>
                <a:gd name="connsiteY1" fmla="*/ 156029 h 195515"/>
                <a:gd name="connsiteX2" fmla="*/ 165446 w 206339"/>
                <a:gd name="connsiteY2" fmla="*/ 5726 h 195515"/>
                <a:gd name="connsiteX3" fmla="*/ 177085 w 206339"/>
                <a:gd name="connsiteY3" fmla="*/ 47448 h 195515"/>
                <a:gd name="connsiteX0" fmla="*/ 176201 w 206339"/>
                <a:gd name="connsiteY0" fmla="*/ 49665 h 195515"/>
                <a:gd name="connsiteX1" fmla="*/ 0 w 206339"/>
                <a:gd name="connsiteY1" fmla="*/ 137932 h 195515"/>
                <a:gd name="connsiteX0" fmla="*/ 176201 w 177604"/>
                <a:gd name="connsiteY0" fmla="*/ 49665 h 195515"/>
                <a:gd name="connsiteX1" fmla="*/ 165446 w 177604"/>
                <a:gd name="connsiteY1" fmla="*/ 5726 h 195515"/>
                <a:gd name="connsiteX2" fmla="*/ 177085 w 177604"/>
                <a:gd name="connsiteY2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2" fmla="*/ 176201 w 177085"/>
                <a:gd name="connsiteY2" fmla="*/ 2217 h 148067"/>
                <a:gd name="connsiteX0" fmla="*/ 176201 w 201088"/>
                <a:gd name="connsiteY0" fmla="*/ 2217 h 148067"/>
                <a:gd name="connsiteX1" fmla="*/ 177085 w 201088"/>
                <a:gd name="connsiteY1" fmla="*/ 0 h 148067"/>
                <a:gd name="connsiteX0" fmla="*/ 176201 w 201088"/>
                <a:gd name="connsiteY0" fmla="*/ 2217 h 148067"/>
                <a:gd name="connsiteX1" fmla="*/ 0 w 201088"/>
                <a:gd name="connsiteY1" fmla="*/ 90484 h 148067"/>
                <a:gd name="connsiteX2" fmla="*/ 201088 w 201088"/>
                <a:gd name="connsiteY2" fmla="*/ 34058 h 148067"/>
                <a:gd name="connsiteX0" fmla="*/ 228826 w 229710"/>
                <a:gd name="connsiteY0" fmla="*/ 2217 h 90489"/>
                <a:gd name="connsiteX1" fmla="*/ 229710 w 229710"/>
                <a:gd name="connsiteY1" fmla="*/ 0 h 90489"/>
                <a:gd name="connsiteX0" fmla="*/ 228826 w 229710"/>
                <a:gd name="connsiteY0" fmla="*/ 2217 h 90489"/>
                <a:gd name="connsiteX1" fmla="*/ 52625 w 229710"/>
                <a:gd name="connsiteY1" fmla="*/ 90484 h 90489"/>
                <a:gd name="connsiteX2" fmla="*/ 0 w 229710"/>
                <a:gd name="connsiteY2" fmla="*/ 6913 h 90489"/>
                <a:gd name="connsiteX0" fmla="*/ 228826 w 229710"/>
                <a:gd name="connsiteY0" fmla="*/ 2217 h 139122"/>
                <a:gd name="connsiteX1" fmla="*/ 229710 w 229710"/>
                <a:gd name="connsiteY1" fmla="*/ 0 h 139122"/>
                <a:gd name="connsiteX0" fmla="*/ 228826 w 229710"/>
                <a:gd name="connsiteY0" fmla="*/ 2217 h 139122"/>
                <a:gd name="connsiteX1" fmla="*/ 115390 w 229710"/>
                <a:gd name="connsiteY1" fmla="*/ 139119 h 139122"/>
                <a:gd name="connsiteX2" fmla="*/ 0 w 229710"/>
                <a:gd name="connsiteY2" fmla="*/ 6913 h 139122"/>
                <a:gd name="connsiteX0" fmla="*/ 228826 w 229710"/>
                <a:gd name="connsiteY0" fmla="*/ 2217 h 139120"/>
                <a:gd name="connsiteX1" fmla="*/ 229710 w 229710"/>
                <a:gd name="connsiteY1" fmla="*/ 0 h 139120"/>
                <a:gd name="connsiteX0" fmla="*/ 228826 w 229710"/>
                <a:gd name="connsiteY0" fmla="*/ 2217 h 139120"/>
                <a:gd name="connsiteX1" fmla="*/ 115390 w 229710"/>
                <a:gd name="connsiteY1" fmla="*/ 139119 h 139120"/>
                <a:gd name="connsiteX2" fmla="*/ 0 w 229710"/>
                <a:gd name="connsiteY2" fmla="*/ 6913 h 139120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40255"/>
                <a:gd name="connsiteX1" fmla="*/ 227058 w 227058"/>
                <a:gd name="connsiteY1" fmla="*/ 0 h 140255"/>
                <a:gd name="connsiteX0" fmla="*/ 226174 w 227058"/>
                <a:gd name="connsiteY0" fmla="*/ 2217 h 140255"/>
                <a:gd name="connsiteX1" fmla="*/ 111854 w 227058"/>
                <a:gd name="connsiteY1" fmla="*/ 140250 h 140255"/>
                <a:gd name="connsiteX2" fmla="*/ 0 w 227058"/>
                <a:gd name="connsiteY2" fmla="*/ 8044 h 140255"/>
                <a:gd name="connsiteX0" fmla="*/ 226174 w 227058"/>
                <a:gd name="connsiteY0" fmla="*/ 2217 h 150364"/>
                <a:gd name="connsiteX1" fmla="*/ 227058 w 227058"/>
                <a:gd name="connsiteY1" fmla="*/ 0 h 150364"/>
                <a:gd name="connsiteX0" fmla="*/ 226174 w 227058"/>
                <a:gd name="connsiteY0" fmla="*/ 2217 h 150364"/>
                <a:gd name="connsiteX1" fmla="*/ 111854 w 227058"/>
                <a:gd name="connsiteY1" fmla="*/ 140250 h 150364"/>
                <a:gd name="connsiteX2" fmla="*/ 0 w 227058"/>
                <a:gd name="connsiteY2" fmla="*/ 8044 h 150364"/>
                <a:gd name="connsiteX0" fmla="*/ 226174 w 227058"/>
                <a:gd name="connsiteY0" fmla="*/ 2217 h 140265"/>
                <a:gd name="connsiteX1" fmla="*/ 227058 w 227058"/>
                <a:gd name="connsiteY1" fmla="*/ 0 h 140265"/>
                <a:gd name="connsiteX0" fmla="*/ 226174 w 227058"/>
                <a:gd name="connsiteY0" fmla="*/ 2217 h 140265"/>
                <a:gd name="connsiteX1" fmla="*/ 111854 w 227058"/>
                <a:gd name="connsiteY1" fmla="*/ 140250 h 140265"/>
                <a:gd name="connsiteX2" fmla="*/ 0 w 227058"/>
                <a:gd name="connsiteY2" fmla="*/ 8044 h 140265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01421 w 221754"/>
                <a:gd name="connsiteY0" fmla="*/ 20187 h 169090"/>
                <a:gd name="connsiteX1" fmla="*/ 202305 w 221754"/>
                <a:gd name="connsiteY1" fmla="*/ 17970 h 169090"/>
                <a:gd name="connsiteX0" fmla="*/ 221754 w 221754"/>
                <a:gd name="connsiteY0" fmla="*/ 109540 h 169090"/>
                <a:gd name="connsiteX1" fmla="*/ 87101 w 221754"/>
                <a:gd name="connsiteY1" fmla="*/ 158220 h 169090"/>
                <a:gd name="connsiteX2" fmla="*/ 0 w 221754"/>
                <a:gd name="connsiteY2" fmla="*/ 0 h 169090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65954 w 286287"/>
                <a:gd name="connsiteY0" fmla="*/ 2217 h 153616"/>
                <a:gd name="connsiteX1" fmla="*/ 266838 w 286287"/>
                <a:gd name="connsiteY1" fmla="*/ 0 h 153616"/>
                <a:gd name="connsiteX0" fmla="*/ 286287 w 286287"/>
                <a:gd name="connsiteY0" fmla="*/ 91570 h 153616"/>
                <a:gd name="connsiteX1" fmla="*/ 151634 w 286287"/>
                <a:gd name="connsiteY1" fmla="*/ 140250 h 153616"/>
                <a:gd name="connsiteX2" fmla="*/ 0 w 286287"/>
                <a:gd name="connsiteY2" fmla="*/ 99659 h 153616"/>
                <a:gd name="connsiteX0" fmla="*/ 257114 w 277447"/>
                <a:gd name="connsiteY0" fmla="*/ 2217 h 183356"/>
                <a:gd name="connsiteX1" fmla="*/ 257998 w 277447"/>
                <a:gd name="connsiteY1" fmla="*/ 0 h 183356"/>
                <a:gd name="connsiteX0" fmla="*/ 277447 w 277447"/>
                <a:gd name="connsiteY0" fmla="*/ 91570 h 183356"/>
                <a:gd name="connsiteX1" fmla="*/ 142794 w 277447"/>
                <a:gd name="connsiteY1" fmla="*/ 140250 h 183356"/>
                <a:gd name="connsiteX2" fmla="*/ 0 w 277447"/>
                <a:gd name="connsiteY2" fmla="*/ 183356 h 183356"/>
                <a:gd name="connsiteX0" fmla="*/ 257114 w 277447"/>
                <a:gd name="connsiteY0" fmla="*/ 2217 h 236425"/>
                <a:gd name="connsiteX1" fmla="*/ 257998 w 277447"/>
                <a:gd name="connsiteY1" fmla="*/ 0 h 236425"/>
                <a:gd name="connsiteX0" fmla="*/ 277447 w 277447"/>
                <a:gd name="connsiteY0" fmla="*/ 91570 h 236425"/>
                <a:gd name="connsiteX1" fmla="*/ 163126 w 277447"/>
                <a:gd name="connsiteY1" fmla="*/ 234127 h 236425"/>
                <a:gd name="connsiteX2" fmla="*/ 0 w 277447"/>
                <a:gd name="connsiteY2" fmla="*/ 183356 h 236425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9277"/>
                <a:gd name="connsiteX1" fmla="*/ 257998 w 257998"/>
                <a:gd name="connsiteY1" fmla="*/ 0 h 239277"/>
                <a:gd name="connsiteX0" fmla="*/ 223522 w 257998"/>
                <a:gd name="connsiteY0" fmla="*/ 45197 h 239277"/>
                <a:gd name="connsiteX1" fmla="*/ 163126 w 257998"/>
                <a:gd name="connsiteY1" fmla="*/ 234127 h 239277"/>
                <a:gd name="connsiteX2" fmla="*/ 0 w 257998"/>
                <a:gd name="connsiteY2" fmla="*/ 183356 h 239277"/>
                <a:gd name="connsiteX0" fmla="*/ 221753 w 222637"/>
                <a:gd name="connsiteY0" fmla="*/ 2217 h 241679"/>
                <a:gd name="connsiteX1" fmla="*/ 222637 w 222637"/>
                <a:gd name="connsiteY1" fmla="*/ 0 h 241679"/>
                <a:gd name="connsiteX0" fmla="*/ 188161 w 222637"/>
                <a:gd name="connsiteY0" fmla="*/ 45197 h 241679"/>
                <a:gd name="connsiteX1" fmla="*/ 127765 w 222637"/>
                <a:gd name="connsiteY1" fmla="*/ 234127 h 241679"/>
                <a:gd name="connsiteX2" fmla="*/ 0 w 222637"/>
                <a:gd name="connsiteY2" fmla="*/ 207108 h 241679"/>
                <a:gd name="connsiteX0" fmla="*/ 221753 w 222637"/>
                <a:gd name="connsiteY0" fmla="*/ 2217 h 229838"/>
                <a:gd name="connsiteX1" fmla="*/ 222637 w 222637"/>
                <a:gd name="connsiteY1" fmla="*/ 0 h 229838"/>
                <a:gd name="connsiteX0" fmla="*/ 188161 w 222637"/>
                <a:gd name="connsiteY0" fmla="*/ 45197 h 229838"/>
                <a:gd name="connsiteX1" fmla="*/ 143677 w 222637"/>
                <a:gd name="connsiteY1" fmla="*/ 220555 h 229838"/>
                <a:gd name="connsiteX2" fmla="*/ 0 w 222637"/>
                <a:gd name="connsiteY2" fmla="*/ 207108 h 229838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90433"/>
                <a:gd name="connsiteY0" fmla="*/ 2217 h 226894"/>
                <a:gd name="connsiteX1" fmla="*/ 185508 w 190433"/>
                <a:gd name="connsiteY1" fmla="*/ 0 h 226894"/>
                <a:gd name="connsiteX0" fmla="*/ 151032 w 190433"/>
                <a:gd name="connsiteY0" fmla="*/ 45197 h 226894"/>
                <a:gd name="connsiteX1" fmla="*/ 106548 w 190433"/>
                <a:gd name="connsiteY1" fmla="*/ 220555 h 226894"/>
                <a:gd name="connsiteX2" fmla="*/ 0 w 190433"/>
                <a:gd name="connsiteY2" fmla="*/ 191273 h 226894"/>
                <a:gd name="connsiteX0" fmla="*/ 184624 w 201611"/>
                <a:gd name="connsiteY0" fmla="*/ 2217 h 194122"/>
                <a:gd name="connsiteX1" fmla="*/ 185508 w 201611"/>
                <a:gd name="connsiteY1" fmla="*/ 0 h 194122"/>
                <a:gd name="connsiteX0" fmla="*/ 151032 w 201611"/>
                <a:gd name="connsiteY0" fmla="*/ 45197 h 194122"/>
                <a:gd name="connsiteX1" fmla="*/ 150749 w 201611"/>
                <a:gd name="connsiteY1" fmla="*/ 178707 h 194122"/>
                <a:gd name="connsiteX2" fmla="*/ 0 w 201611"/>
                <a:gd name="connsiteY2" fmla="*/ 191273 h 194122"/>
                <a:gd name="connsiteX0" fmla="*/ 184624 w 210376"/>
                <a:gd name="connsiteY0" fmla="*/ 2217 h 234649"/>
                <a:gd name="connsiteX1" fmla="*/ 185508 w 210376"/>
                <a:gd name="connsiteY1" fmla="*/ 0 h 234649"/>
                <a:gd name="connsiteX0" fmla="*/ 151032 w 210376"/>
                <a:gd name="connsiteY0" fmla="*/ 45197 h 234649"/>
                <a:gd name="connsiteX1" fmla="*/ 150749 w 210376"/>
                <a:gd name="connsiteY1" fmla="*/ 178707 h 234649"/>
                <a:gd name="connsiteX2" fmla="*/ 0 w 210376"/>
                <a:gd name="connsiteY2" fmla="*/ 191273 h 234649"/>
                <a:gd name="connsiteX0" fmla="*/ 184624 w 219726"/>
                <a:gd name="connsiteY0" fmla="*/ 2217 h 221817"/>
                <a:gd name="connsiteX1" fmla="*/ 185508 w 219726"/>
                <a:gd name="connsiteY1" fmla="*/ 0 h 221817"/>
                <a:gd name="connsiteX0" fmla="*/ 151032 w 219726"/>
                <a:gd name="connsiteY0" fmla="*/ 45197 h 221817"/>
                <a:gd name="connsiteX1" fmla="*/ 150749 w 219726"/>
                <a:gd name="connsiteY1" fmla="*/ 178707 h 221817"/>
                <a:gd name="connsiteX2" fmla="*/ 0 w 219726"/>
                <a:gd name="connsiteY2" fmla="*/ 191273 h 221817"/>
                <a:gd name="connsiteX0" fmla="*/ 33875 w 68977"/>
                <a:gd name="connsiteY0" fmla="*/ 2217 h 221817"/>
                <a:gd name="connsiteX1" fmla="*/ 34759 w 68977"/>
                <a:gd name="connsiteY1" fmla="*/ 0 h 221817"/>
                <a:gd name="connsiteX0" fmla="*/ 283 w 68977"/>
                <a:gd name="connsiteY0" fmla="*/ 45197 h 221817"/>
                <a:gd name="connsiteX1" fmla="*/ 0 w 68977"/>
                <a:gd name="connsiteY1" fmla="*/ 178707 h 221817"/>
                <a:gd name="connsiteX0" fmla="*/ 33875 w 93237"/>
                <a:gd name="connsiteY0" fmla="*/ 2217 h 178707"/>
                <a:gd name="connsiteX1" fmla="*/ 34759 w 93237"/>
                <a:gd name="connsiteY1" fmla="*/ 0 h 178707"/>
                <a:gd name="connsiteX0" fmla="*/ 283 w 93237"/>
                <a:gd name="connsiteY0" fmla="*/ 45197 h 178707"/>
                <a:gd name="connsiteX1" fmla="*/ 0 w 93237"/>
                <a:gd name="connsiteY1" fmla="*/ 178707 h 178707"/>
                <a:gd name="connsiteX0" fmla="*/ 33875 w 93897"/>
                <a:gd name="connsiteY0" fmla="*/ 2217 h 178707"/>
                <a:gd name="connsiteX1" fmla="*/ 34759 w 93897"/>
                <a:gd name="connsiteY1" fmla="*/ 0 h 178707"/>
                <a:gd name="connsiteX0" fmla="*/ 283 w 93897"/>
                <a:gd name="connsiteY0" fmla="*/ 45197 h 178707"/>
                <a:gd name="connsiteX1" fmla="*/ 0 w 93897"/>
                <a:gd name="connsiteY1" fmla="*/ 178707 h 178707"/>
                <a:gd name="connsiteX0" fmla="*/ 136234 w 144370"/>
                <a:gd name="connsiteY0" fmla="*/ 2217 h 178707"/>
                <a:gd name="connsiteX1" fmla="*/ 137118 w 144370"/>
                <a:gd name="connsiteY1" fmla="*/ 0 h 178707"/>
                <a:gd name="connsiteX0" fmla="*/ 102642 w 144370"/>
                <a:gd name="connsiteY0" fmla="*/ 45197 h 178707"/>
                <a:gd name="connsiteX1" fmla="*/ 1862 w 144370"/>
                <a:gd name="connsiteY1" fmla="*/ 145903 h 178707"/>
                <a:gd name="connsiteX2" fmla="*/ 102359 w 144370"/>
                <a:gd name="connsiteY2" fmla="*/ 178707 h 178707"/>
                <a:gd name="connsiteX0" fmla="*/ 33875 w 109306"/>
                <a:gd name="connsiteY0" fmla="*/ 2217 h 178707"/>
                <a:gd name="connsiteX1" fmla="*/ 34759 w 109306"/>
                <a:gd name="connsiteY1" fmla="*/ 0 h 178707"/>
                <a:gd name="connsiteX0" fmla="*/ 283 w 109306"/>
                <a:gd name="connsiteY0" fmla="*/ 45197 h 178707"/>
                <a:gd name="connsiteX1" fmla="*/ 90451 w 109306"/>
                <a:gd name="connsiteY1" fmla="*/ 57682 h 178707"/>
                <a:gd name="connsiteX2" fmla="*/ 0 w 109306"/>
                <a:gd name="connsiteY2" fmla="*/ 178707 h 178707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68963 w 134199"/>
                <a:gd name="connsiteY0" fmla="*/ 2217 h 187003"/>
                <a:gd name="connsiteX1" fmla="*/ 69847 w 134199"/>
                <a:gd name="connsiteY1" fmla="*/ 0 h 187003"/>
                <a:gd name="connsiteX0" fmla="*/ 35371 w 134199"/>
                <a:gd name="connsiteY0" fmla="*/ 45197 h 187003"/>
                <a:gd name="connsiteX1" fmla="*/ 2661 w 134199"/>
                <a:gd name="connsiteY1" fmla="*/ 110841 h 187003"/>
                <a:gd name="connsiteX2" fmla="*/ 125539 w 134199"/>
                <a:gd name="connsiteY2" fmla="*/ 57682 h 187003"/>
                <a:gd name="connsiteX3" fmla="*/ 35088 w 134199"/>
                <a:gd name="connsiteY3" fmla="*/ 178707 h 187003"/>
                <a:gd name="connsiteX0" fmla="*/ 68569 w 133805"/>
                <a:gd name="connsiteY0" fmla="*/ 2217 h 187003"/>
                <a:gd name="connsiteX1" fmla="*/ 69453 w 133805"/>
                <a:gd name="connsiteY1" fmla="*/ 0 h 187003"/>
                <a:gd name="connsiteX0" fmla="*/ 34977 w 133805"/>
                <a:gd name="connsiteY0" fmla="*/ 45197 h 187003"/>
                <a:gd name="connsiteX1" fmla="*/ 2267 w 133805"/>
                <a:gd name="connsiteY1" fmla="*/ 110841 h 187003"/>
                <a:gd name="connsiteX2" fmla="*/ 125145 w 133805"/>
                <a:gd name="connsiteY2" fmla="*/ 57682 h 187003"/>
                <a:gd name="connsiteX3" fmla="*/ 34694 w 133805"/>
                <a:gd name="connsiteY3" fmla="*/ 178707 h 187003"/>
                <a:gd name="connsiteX0" fmla="*/ 142420 w 207656"/>
                <a:gd name="connsiteY0" fmla="*/ 2217 h 187003"/>
                <a:gd name="connsiteX1" fmla="*/ 143304 w 207656"/>
                <a:gd name="connsiteY1" fmla="*/ 0 h 187003"/>
                <a:gd name="connsiteX0" fmla="*/ 108828 w 207656"/>
                <a:gd name="connsiteY0" fmla="*/ 45197 h 187003"/>
                <a:gd name="connsiteX1" fmla="*/ 76118 w 207656"/>
                <a:gd name="connsiteY1" fmla="*/ 110841 h 187003"/>
                <a:gd name="connsiteX2" fmla="*/ 198996 w 207656"/>
                <a:gd name="connsiteY2" fmla="*/ 57682 h 187003"/>
                <a:gd name="connsiteX3" fmla="*/ 108545 w 207656"/>
                <a:gd name="connsiteY3" fmla="*/ 178707 h 187003"/>
                <a:gd name="connsiteX0" fmla="*/ 138405 w 139289"/>
                <a:gd name="connsiteY0" fmla="*/ 2217 h 178707"/>
                <a:gd name="connsiteX1" fmla="*/ 139289 w 139289"/>
                <a:gd name="connsiteY1" fmla="*/ 0 h 178707"/>
                <a:gd name="connsiteX0" fmla="*/ 104813 w 139289"/>
                <a:gd name="connsiteY0" fmla="*/ 45197 h 178707"/>
                <a:gd name="connsiteX1" fmla="*/ 72103 w 139289"/>
                <a:gd name="connsiteY1" fmla="*/ 110841 h 178707"/>
                <a:gd name="connsiteX2" fmla="*/ 104530 w 139289"/>
                <a:gd name="connsiteY2" fmla="*/ 178707 h 178707"/>
                <a:gd name="connsiteX0" fmla="*/ 163398 w 164282"/>
                <a:gd name="connsiteY0" fmla="*/ 2217 h 178707"/>
                <a:gd name="connsiteX1" fmla="*/ 164282 w 164282"/>
                <a:gd name="connsiteY1" fmla="*/ 0 h 178707"/>
                <a:gd name="connsiteX0" fmla="*/ 129806 w 164282"/>
                <a:gd name="connsiteY0" fmla="*/ 45197 h 178707"/>
                <a:gd name="connsiteX1" fmla="*/ 31678 w 164282"/>
                <a:gd name="connsiteY1" fmla="*/ 107448 h 178707"/>
                <a:gd name="connsiteX2" fmla="*/ 129523 w 164282"/>
                <a:gd name="connsiteY2" fmla="*/ 178707 h 178707"/>
                <a:gd name="connsiteX0" fmla="*/ 188886 w 189770"/>
                <a:gd name="connsiteY0" fmla="*/ 2217 h 178707"/>
                <a:gd name="connsiteX1" fmla="*/ 189770 w 189770"/>
                <a:gd name="connsiteY1" fmla="*/ 0 h 178707"/>
                <a:gd name="connsiteX0" fmla="*/ 155294 w 189770"/>
                <a:gd name="connsiteY0" fmla="*/ 45197 h 178707"/>
                <a:gd name="connsiteX1" fmla="*/ 57166 w 189770"/>
                <a:gd name="connsiteY1" fmla="*/ 107448 h 178707"/>
                <a:gd name="connsiteX2" fmla="*/ 155011 w 189770"/>
                <a:gd name="connsiteY2" fmla="*/ 178707 h 178707"/>
                <a:gd name="connsiteX0" fmla="*/ 188886 w 189770"/>
                <a:gd name="connsiteY0" fmla="*/ 2217 h 140251"/>
                <a:gd name="connsiteX1" fmla="*/ 189770 w 189770"/>
                <a:gd name="connsiteY1" fmla="*/ 0 h 140251"/>
                <a:gd name="connsiteX0" fmla="*/ 155294 w 189770"/>
                <a:gd name="connsiteY0" fmla="*/ 45197 h 140251"/>
                <a:gd name="connsiteX1" fmla="*/ 57166 w 189770"/>
                <a:gd name="connsiteY1" fmla="*/ 107448 h 140251"/>
                <a:gd name="connsiteX2" fmla="*/ 187720 w 189770"/>
                <a:gd name="connsiteY2" fmla="*/ 140251 h 140251"/>
                <a:gd name="connsiteX0" fmla="*/ 190905 w 191789"/>
                <a:gd name="connsiteY0" fmla="*/ 2217 h 194797"/>
                <a:gd name="connsiteX1" fmla="*/ 191789 w 191789"/>
                <a:gd name="connsiteY1" fmla="*/ 0 h 194797"/>
                <a:gd name="connsiteX0" fmla="*/ 157313 w 191789"/>
                <a:gd name="connsiteY0" fmla="*/ 45197 h 194797"/>
                <a:gd name="connsiteX1" fmla="*/ 55649 w 191789"/>
                <a:gd name="connsiteY1" fmla="*/ 191145 h 194797"/>
                <a:gd name="connsiteX2" fmla="*/ 189739 w 191789"/>
                <a:gd name="connsiteY2" fmla="*/ 140251 h 194797"/>
                <a:gd name="connsiteX0" fmla="*/ 194535 w 195419"/>
                <a:gd name="connsiteY0" fmla="*/ 2217 h 194797"/>
                <a:gd name="connsiteX1" fmla="*/ 195419 w 195419"/>
                <a:gd name="connsiteY1" fmla="*/ 0 h 194797"/>
                <a:gd name="connsiteX0" fmla="*/ 160943 w 195419"/>
                <a:gd name="connsiteY0" fmla="*/ 45197 h 194797"/>
                <a:gd name="connsiteX1" fmla="*/ 59279 w 195419"/>
                <a:gd name="connsiteY1" fmla="*/ 191145 h 194797"/>
                <a:gd name="connsiteX2" fmla="*/ 193369 w 195419"/>
                <a:gd name="connsiteY2" fmla="*/ 140251 h 194797"/>
                <a:gd name="connsiteX0" fmla="*/ 194535 w 195419"/>
                <a:gd name="connsiteY0" fmla="*/ 2217 h 217155"/>
                <a:gd name="connsiteX1" fmla="*/ 195419 w 195419"/>
                <a:gd name="connsiteY1" fmla="*/ 0 h 217155"/>
                <a:gd name="connsiteX0" fmla="*/ 160943 w 195419"/>
                <a:gd name="connsiteY0" fmla="*/ 45197 h 217155"/>
                <a:gd name="connsiteX1" fmla="*/ 59279 w 195419"/>
                <a:gd name="connsiteY1" fmla="*/ 191145 h 217155"/>
                <a:gd name="connsiteX2" fmla="*/ 193369 w 195419"/>
                <a:gd name="connsiteY2" fmla="*/ 140251 h 217155"/>
                <a:gd name="connsiteX0" fmla="*/ 217546 w 218430"/>
                <a:gd name="connsiteY0" fmla="*/ 2217 h 251511"/>
                <a:gd name="connsiteX1" fmla="*/ 218430 w 218430"/>
                <a:gd name="connsiteY1" fmla="*/ 0 h 251511"/>
                <a:gd name="connsiteX0" fmla="*/ 183954 w 218430"/>
                <a:gd name="connsiteY0" fmla="*/ 45197 h 251511"/>
                <a:gd name="connsiteX1" fmla="*/ 46045 w 218430"/>
                <a:gd name="connsiteY1" fmla="*/ 229601 h 251511"/>
                <a:gd name="connsiteX2" fmla="*/ 216380 w 218430"/>
                <a:gd name="connsiteY2" fmla="*/ 140251 h 251511"/>
                <a:gd name="connsiteX0" fmla="*/ 205152 w 206036"/>
                <a:gd name="connsiteY0" fmla="*/ 2217 h 251511"/>
                <a:gd name="connsiteX1" fmla="*/ 206036 w 206036"/>
                <a:gd name="connsiteY1" fmla="*/ 0 h 251511"/>
                <a:gd name="connsiteX0" fmla="*/ 171560 w 206036"/>
                <a:gd name="connsiteY0" fmla="*/ 45197 h 251511"/>
                <a:gd name="connsiteX1" fmla="*/ 33651 w 206036"/>
                <a:gd name="connsiteY1" fmla="*/ 229601 h 251511"/>
                <a:gd name="connsiteX2" fmla="*/ 203986 w 206036"/>
                <a:gd name="connsiteY2" fmla="*/ 140251 h 251511"/>
                <a:gd name="connsiteX0" fmla="*/ 199480 w 200364"/>
                <a:gd name="connsiteY0" fmla="*/ 2217 h 251511"/>
                <a:gd name="connsiteX1" fmla="*/ 200364 w 200364"/>
                <a:gd name="connsiteY1" fmla="*/ 0 h 251511"/>
                <a:gd name="connsiteX0" fmla="*/ 165888 w 200364"/>
                <a:gd name="connsiteY0" fmla="*/ 45197 h 251511"/>
                <a:gd name="connsiteX1" fmla="*/ 27979 w 200364"/>
                <a:gd name="connsiteY1" fmla="*/ 229601 h 251511"/>
                <a:gd name="connsiteX2" fmla="*/ 198314 w 200364"/>
                <a:gd name="connsiteY2" fmla="*/ 140251 h 251511"/>
                <a:gd name="connsiteX0" fmla="*/ 277181 w 278065"/>
                <a:gd name="connsiteY0" fmla="*/ 17421 h 266715"/>
                <a:gd name="connsiteX1" fmla="*/ 278065 w 278065"/>
                <a:gd name="connsiteY1" fmla="*/ 15204 h 266715"/>
                <a:gd name="connsiteX0" fmla="*/ 93306 w 278065"/>
                <a:gd name="connsiteY0" fmla="*/ 21945 h 266715"/>
                <a:gd name="connsiteX1" fmla="*/ 105680 w 278065"/>
                <a:gd name="connsiteY1" fmla="*/ 244805 h 266715"/>
                <a:gd name="connsiteX2" fmla="*/ 276015 w 278065"/>
                <a:gd name="connsiteY2" fmla="*/ 155455 h 266715"/>
                <a:gd name="connsiteX0" fmla="*/ 277181 w 333476"/>
                <a:gd name="connsiteY0" fmla="*/ 17421 h 285709"/>
                <a:gd name="connsiteX1" fmla="*/ 278065 w 333476"/>
                <a:gd name="connsiteY1" fmla="*/ 15204 h 285709"/>
                <a:gd name="connsiteX0" fmla="*/ 93306 w 333476"/>
                <a:gd name="connsiteY0" fmla="*/ 21945 h 285709"/>
                <a:gd name="connsiteX1" fmla="*/ 105680 w 333476"/>
                <a:gd name="connsiteY1" fmla="*/ 244805 h 285709"/>
                <a:gd name="connsiteX2" fmla="*/ 333476 w 333476"/>
                <a:gd name="connsiteY2" fmla="*/ 268559 h 285709"/>
                <a:gd name="connsiteX0" fmla="*/ 228203 w 284498"/>
                <a:gd name="connsiteY0" fmla="*/ 2217 h 270505"/>
                <a:gd name="connsiteX1" fmla="*/ 229087 w 284498"/>
                <a:gd name="connsiteY1" fmla="*/ 0 h 270505"/>
                <a:gd name="connsiteX0" fmla="*/ 44328 w 284498"/>
                <a:gd name="connsiteY0" fmla="*/ 6741 h 270505"/>
                <a:gd name="connsiteX1" fmla="*/ 56702 w 284498"/>
                <a:gd name="connsiteY1" fmla="*/ 229601 h 270505"/>
                <a:gd name="connsiteX2" fmla="*/ 284498 w 284498"/>
                <a:gd name="connsiteY2" fmla="*/ 253355 h 270505"/>
                <a:gd name="connsiteX0" fmla="*/ 228203 w 234109"/>
                <a:gd name="connsiteY0" fmla="*/ 2217 h 265506"/>
                <a:gd name="connsiteX1" fmla="*/ 229087 w 234109"/>
                <a:gd name="connsiteY1" fmla="*/ 0 h 265506"/>
                <a:gd name="connsiteX0" fmla="*/ 44328 w 234109"/>
                <a:gd name="connsiteY0" fmla="*/ 6741 h 265506"/>
                <a:gd name="connsiteX1" fmla="*/ 56702 w 234109"/>
                <a:gd name="connsiteY1" fmla="*/ 229601 h 265506"/>
                <a:gd name="connsiteX2" fmla="*/ 234109 w 234109"/>
                <a:gd name="connsiteY2" fmla="*/ 235258 h 265506"/>
                <a:gd name="connsiteX0" fmla="*/ 228203 w 234109"/>
                <a:gd name="connsiteY0" fmla="*/ 2217 h 269901"/>
                <a:gd name="connsiteX1" fmla="*/ 229087 w 234109"/>
                <a:gd name="connsiteY1" fmla="*/ 0 h 269901"/>
                <a:gd name="connsiteX0" fmla="*/ 44328 w 234109"/>
                <a:gd name="connsiteY0" fmla="*/ 6741 h 269901"/>
                <a:gd name="connsiteX1" fmla="*/ 56702 w 234109"/>
                <a:gd name="connsiteY1" fmla="*/ 229601 h 269901"/>
                <a:gd name="connsiteX2" fmla="*/ 234109 w 234109"/>
                <a:gd name="connsiteY2" fmla="*/ 235258 h 269901"/>
                <a:gd name="connsiteX0" fmla="*/ 257971 w 263877"/>
                <a:gd name="connsiteY0" fmla="*/ 2217 h 284134"/>
                <a:gd name="connsiteX1" fmla="*/ 258855 w 263877"/>
                <a:gd name="connsiteY1" fmla="*/ 0 h 284134"/>
                <a:gd name="connsiteX0" fmla="*/ 74096 w 263877"/>
                <a:gd name="connsiteY0" fmla="*/ 6741 h 284134"/>
                <a:gd name="connsiteX1" fmla="*/ 27241 w 263877"/>
                <a:gd name="connsiteY1" fmla="*/ 248829 h 284134"/>
                <a:gd name="connsiteX2" fmla="*/ 263877 w 263877"/>
                <a:gd name="connsiteY2" fmla="*/ 235258 h 284134"/>
                <a:gd name="connsiteX0" fmla="*/ 257971 w 263877"/>
                <a:gd name="connsiteY0" fmla="*/ 2217 h 272135"/>
                <a:gd name="connsiteX1" fmla="*/ 258855 w 263877"/>
                <a:gd name="connsiteY1" fmla="*/ 0 h 272135"/>
                <a:gd name="connsiteX0" fmla="*/ 74096 w 263877"/>
                <a:gd name="connsiteY0" fmla="*/ 6741 h 272135"/>
                <a:gd name="connsiteX1" fmla="*/ 27241 w 263877"/>
                <a:gd name="connsiteY1" fmla="*/ 248829 h 272135"/>
                <a:gd name="connsiteX2" fmla="*/ 263877 w 263877"/>
                <a:gd name="connsiteY2" fmla="*/ 235258 h 272135"/>
                <a:gd name="connsiteX0" fmla="*/ 253732 w 259638"/>
                <a:gd name="connsiteY0" fmla="*/ 2217 h 272135"/>
                <a:gd name="connsiteX1" fmla="*/ 254616 w 259638"/>
                <a:gd name="connsiteY1" fmla="*/ 0 h 272135"/>
                <a:gd name="connsiteX0" fmla="*/ 69857 w 259638"/>
                <a:gd name="connsiteY0" fmla="*/ 6741 h 272135"/>
                <a:gd name="connsiteX1" fmla="*/ 23002 w 259638"/>
                <a:gd name="connsiteY1" fmla="*/ 248829 h 272135"/>
                <a:gd name="connsiteX2" fmla="*/ 259638 w 259638"/>
                <a:gd name="connsiteY2" fmla="*/ 235258 h 272135"/>
                <a:gd name="connsiteX0" fmla="*/ 253732 w 259638"/>
                <a:gd name="connsiteY0" fmla="*/ 2217 h 269145"/>
                <a:gd name="connsiteX1" fmla="*/ 254616 w 259638"/>
                <a:gd name="connsiteY1" fmla="*/ 0 h 269145"/>
                <a:gd name="connsiteX0" fmla="*/ 69857 w 259638"/>
                <a:gd name="connsiteY0" fmla="*/ 6741 h 269145"/>
                <a:gd name="connsiteX1" fmla="*/ 23002 w 259638"/>
                <a:gd name="connsiteY1" fmla="*/ 248829 h 269145"/>
                <a:gd name="connsiteX2" fmla="*/ 259638 w 259638"/>
                <a:gd name="connsiteY2" fmla="*/ 235258 h 269145"/>
                <a:gd name="connsiteX0" fmla="*/ 263007 w 268913"/>
                <a:gd name="connsiteY0" fmla="*/ 2217 h 269145"/>
                <a:gd name="connsiteX1" fmla="*/ 263891 w 268913"/>
                <a:gd name="connsiteY1" fmla="*/ 0 h 269145"/>
                <a:gd name="connsiteX0" fmla="*/ 79132 w 268913"/>
                <a:gd name="connsiteY0" fmla="*/ 6741 h 269145"/>
                <a:gd name="connsiteX1" fmla="*/ 32277 w 268913"/>
                <a:gd name="connsiteY1" fmla="*/ 248829 h 269145"/>
                <a:gd name="connsiteX2" fmla="*/ 268913 w 268913"/>
                <a:gd name="connsiteY2" fmla="*/ 235258 h 269145"/>
                <a:gd name="connsiteX0" fmla="*/ 263007 w 268913"/>
                <a:gd name="connsiteY0" fmla="*/ 2217 h 261709"/>
                <a:gd name="connsiteX1" fmla="*/ 263891 w 268913"/>
                <a:gd name="connsiteY1" fmla="*/ 0 h 261709"/>
                <a:gd name="connsiteX0" fmla="*/ 79132 w 268913"/>
                <a:gd name="connsiteY0" fmla="*/ 6741 h 261709"/>
                <a:gd name="connsiteX1" fmla="*/ 32277 w 268913"/>
                <a:gd name="connsiteY1" fmla="*/ 248829 h 261709"/>
                <a:gd name="connsiteX2" fmla="*/ 268913 w 268913"/>
                <a:gd name="connsiteY2" fmla="*/ 235258 h 261709"/>
                <a:gd name="connsiteX0" fmla="*/ 263007 w 263891"/>
                <a:gd name="connsiteY0" fmla="*/ 2217 h 268564"/>
                <a:gd name="connsiteX1" fmla="*/ 263891 w 263891"/>
                <a:gd name="connsiteY1" fmla="*/ 0 h 268564"/>
                <a:gd name="connsiteX0" fmla="*/ 79132 w 263891"/>
                <a:gd name="connsiteY0" fmla="*/ 6741 h 268564"/>
                <a:gd name="connsiteX1" fmla="*/ 32277 w 263891"/>
                <a:gd name="connsiteY1" fmla="*/ 248829 h 268564"/>
                <a:gd name="connsiteX2" fmla="*/ 180511 w 263891"/>
                <a:gd name="connsiteY2" fmla="*/ 259010 h 268564"/>
                <a:gd name="connsiteX0" fmla="*/ 266979 w 267863"/>
                <a:gd name="connsiteY0" fmla="*/ 2217 h 268564"/>
                <a:gd name="connsiteX1" fmla="*/ 267863 w 267863"/>
                <a:gd name="connsiteY1" fmla="*/ 0 h 268564"/>
                <a:gd name="connsiteX0" fmla="*/ 71612 w 267863"/>
                <a:gd name="connsiteY0" fmla="*/ 22576 h 268564"/>
                <a:gd name="connsiteX1" fmla="*/ 36249 w 267863"/>
                <a:gd name="connsiteY1" fmla="*/ 248829 h 268564"/>
                <a:gd name="connsiteX2" fmla="*/ 184483 w 267863"/>
                <a:gd name="connsiteY2" fmla="*/ 259010 h 268564"/>
                <a:gd name="connsiteX0" fmla="*/ 257337 w 258221"/>
                <a:gd name="connsiteY0" fmla="*/ 2217 h 268564"/>
                <a:gd name="connsiteX1" fmla="*/ 258221 w 258221"/>
                <a:gd name="connsiteY1" fmla="*/ 0 h 268564"/>
                <a:gd name="connsiteX0" fmla="*/ 61970 w 258221"/>
                <a:gd name="connsiteY0" fmla="*/ 22576 h 268564"/>
                <a:gd name="connsiteX1" fmla="*/ 26607 w 258221"/>
                <a:gd name="connsiteY1" fmla="*/ 248829 h 268564"/>
                <a:gd name="connsiteX2" fmla="*/ 174841 w 258221"/>
                <a:gd name="connsiteY2" fmla="*/ 259010 h 268564"/>
                <a:gd name="connsiteX0" fmla="*/ 267476 w 268360"/>
                <a:gd name="connsiteY0" fmla="*/ 2217 h 268564"/>
                <a:gd name="connsiteX1" fmla="*/ 268360 w 268360"/>
                <a:gd name="connsiteY1" fmla="*/ 0 h 268564"/>
                <a:gd name="connsiteX0" fmla="*/ 41169 w 268360"/>
                <a:gd name="connsiteY0" fmla="*/ 62163 h 268564"/>
                <a:gd name="connsiteX1" fmla="*/ 36746 w 268360"/>
                <a:gd name="connsiteY1" fmla="*/ 248829 h 268564"/>
                <a:gd name="connsiteX2" fmla="*/ 184980 w 268360"/>
                <a:gd name="connsiteY2" fmla="*/ 259010 h 268564"/>
                <a:gd name="connsiteX0" fmla="*/ 272693 w 273577"/>
                <a:gd name="connsiteY0" fmla="*/ 2217 h 268564"/>
                <a:gd name="connsiteX1" fmla="*/ 273577 w 273577"/>
                <a:gd name="connsiteY1" fmla="*/ 0 h 268564"/>
                <a:gd name="connsiteX0" fmla="*/ 46386 w 273577"/>
                <a:gd name="connsiteY0" fmla="*/ 62163 h 268564"/>
                <a:gd name="connsiteX1" fmla="*/ 41963 w 273577"/>
                <a:gd name="connsiteY1" fmla="*/ 248829 h 268564"/>
                <a:gd name="connsiteX2" fmla="*/ 190197 w 273577"/>
                <a:gd name="connsiteY2" fmla="*/ 259010 h 268564"/>
                <a:gd name="connsiteX0" fmla="*/ 279343 w 280227"/>
                <a:gd name="connsiteY0" fmla="*/ 2217 h 268564"/>
                <a:gd name="connsiteX1" fmla="*/ 280227 w 280227"/>
                <a:gd name="connsiteY1" fmla="*/ 0 h 268564"/>
                <a:gd name="connsiteX0" fmla="*/ 53036 w 280227"/>
                <a:gd name="connsiteY0" fmla="*/ 62163 h 268564"/>
                <a:gd name="connsiteX1" fmla="*/ 48613 w 280227"/>
                <a:gd name="connsiteY1" fmla="*/ 248829 h 268564"/>
                <a:gd name="connsiteX2" fmla="*/ 196847 w 280227"/>
                <a:gd name="connsiteY2" fmla="*/ 259010 h 268564"/>
                <a:gd name="connsiteX0" fmla="*/ 267186 w 268070"/>
                <a:gd name="connsiteY0" fmla="*/ 2217 h 268564"/>
                <a:gd name="connsiteX1" fmla="*/ 268070 w 268070"/>
                <a:gd name="connsiteY1" fmla="*/ 0 h 268564"/>
                <a:gd name="connsiteX0" fmla="*/ 40879 w 268070"/>
                <a:gd name="connsiteY0" fmla="*/ 62163 h 268564"/>
                <a:gd name="connsiteX1" fmla="*/ 36456 w 268070"/>
                <a:gd name="connsiteY1" fmla="*/ 248829 h 268564"/>
                <a:gd name="connsiteX2" fmla="*/ 184690 w 268070"/>
                <a:gd name="connsiteY2" fmla="*/ 259010 h 268564"/>
                <a:gd name="connsiteX0" fmla="*/ 264383 w 265267"/>
                <a:gd name="connsiteY0" fmla="*/ 2217 h 268564"/>
                <a:gd name="connsiteX1" fmla="*/ 265267 w 265267"/>
                <a:gd name="connsiteY1" fmla="*/ 0 h 268564"/>
                <a:gd name="connsiteX0" fmla="*/ 38076 w 265267"/>
                <a:gd name="connsiteY0" fmla="*/ 62163 h 268564"/>
                <a:gd name="connsiteX1" fmla="*/ 33653 w 265267"/>
                <a:gd name="connsiteY1" fmla="*/ 248829 h 268564"/>
                <a:gd name="connsiteX2" fmla="*/ 181887 w 265267"/>
                <a:gd name="connsiteY2" fmla="*/ 259010 h 268564"/>
                <a:gd name="connsiteX0" fmla="*/ 264383 w 265267"/>
                <a:gd name="connsiteY0" fmla="*/ 2217 h 285424"/>
                <a:gd name="connsiteX1" fmla="*/ 265267 w 265267"/>
                <a:gd name="connsiteY1" fmla="*/ 0 h 285424"/>
                <a:gd name="connsiteX0" fmla="*/ 38076 w 265267"/>
                <a:gd name="connsiteY0" fmla="*/ 62163 h 285424"/>
                <a:gd name="connsiteX1" fmla="*/ 33653 w 265267"/>
                <a:gd name="connsiteY1" fmla="*/ 248829 h 285424"/>
                <a:gd name="connsiteX2" fmla="*/ 134150 w 265267"/>
                <a:gd name="connsiteY2" fmla="*/ 283893 h 285424"/>
                <a:gd name="connsiteX0" fmla="*/ 264383 w 265267"/>
                <a:gd name="connsiteY0" fmla="*/ 2217 h 305357"/>
                <a:gd name="connsiteX1" fmla="*/ 265267 w 265267"/>
                <a:gd name="connsiteY1" fmla="*/ 0 h 305357"/>
                <a:gd name="connsiteX0" fmla="*/ 38076 w 265267"/>
                <a:gd name="connsiteY0" fmla="*/ 62163 h 305357"/>
                <a:gd name="connsiteX1" fmla="*/ 33653 w 265267"/>
                <a:gd name="connsiteY1" fmla="*/ 248829 h 305357"/>
                <a:gd name="connsiteX2" fmla="*/ 134150 w 265267"/>
                <a:gd name="connsiteY2" fmla="*/ 283893 h 305357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5006"/>
                <a:gd name="connsiteX1" fmla="*/ 265267 w 265267"/>
                <a:gd name="connsiteY1" fmla="*/ 0 h 285006"/>
                <a:gd name="connsiteX0" fmla="*/ 38076 w 265267"/>
                <a:gd name="connsiteY0" fmla="*/ 62163 h 285006"/>
                <a:gd name="connsiteX1" fmla="*/ 33653 w 265267"/>
                <a:gd name="connsiteY1" fmla="*/ 248829 h 285006"/>
                <a:gd name="connsiteX2" fmla="*/ 134150 w 265267"/>
                <a:gd name="connsiteY2" fmla="*/ 283893 h 285006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3787 w 264671"/>
                <a:gd name="connsiteY0" fmla="*/ 2217 h 295203"/>
                <a:gd name="connsiteX1" fmla="*/ 264671 w 264671"/>
                <a:gd name="connsiteY1" fmla="*/ 0 h 295203"/>
                <a:gd name="connsiteX0" fmla="*/ 37480 w 264671"/>
                <a:gd name="connsiteY0" fmla="*/ 62163 h 295203"/>
                <a:gd name="connsiteX1" fmla="*/ 14493 w 264671"/>
                <a:gd name="connsiteY1" fmla="*/ 221684 h 295203"/>
                <a:gd name="connsiteX2" fmla="*/ 127366 w 264671"/>
                <a:gd name="connsiteY2" fmla="*/ 295203 h 295203"/>
                <a:gd name="connsiteX0" fmla="*/ 265834 w 266718"/>
                <a:gd name="connsiteY0" fmla="*/ 2217 h 295203"/>
                <a:gd name="connsiteX1" fmla="*/ 266718 w 266718"/>
                <a:gd name="connsiteY1" fmla="*/ 0 h 295203"/>
                <a:gd name="connsiteX0" fmla="*/ 39527 w 266718"/>
                <a:gd name="connsiteY0" fmla="*/ 62163 h 295203"/>
                <a:gd name="connsiteX1" fmla="*/ 16540 w 266718"/>
                <a:gd name="connsiteY1" fmla="*/ 221684 h 295203"/>
                <a:gd name="connsiteX2" fmla="*/ 129413 w 266718"/>
                <a:gd name="connsiteY2" fmla="*/ 295203 h 295203"/>
                <a:gd name="connsiteX0" fmla="*/ 268985 w 269869"/>
                <a:gd name="connsiteY0" fmla="*/ 2217 h 295203"/>
                <a:gd name="connsiteX1" fmla="*/ 269869 w 269869"/>
                <a:gd name="connsiteY1" fmla="*/ 0 h 295203"/>
                <a:gd name="connsiteX0" fmla="*/ 42678 w 269869"/>
                <a:gd name="connsiteY0" fmla="*/ 62163 h 295203"/>
                <a:gd name="connsiteX1" fmla="*/ 19691 w 269869"/>
                <a:gd name="connsiteY1" fmla="*/ 221684 h 295203"/>
                <a:gd name="connsiteX2" fmla="*/ 132564 w 269869"/>
                <a:gd name="connsiteY2" fmla="*/ 295203 h 295203"/>
                <a:gd name="connsiteX0" fmla="*/ 278772 w 279656"/>
                <a:gd name="connsiteY0" fmla="*/ 2217 h 295203"/>
                <a:gd name="connsiteX1" fmla="*/ 279656 w 279656"/>
                <a:gd name="connsiteY1" fmla="*/ 0 h 295203"/>
                <a:gd name="connsiteX0" fmla="*/ 52465 w 279656"/>
                <a:gd name="connsiteY0" fmla="*/ 62163 h 295203"/>
                <a:gd name="connsiteX1" fmla="*/ 15334 w 279656"/>
                <a:gd name="connsiteY1" fmla="*/ 231863 h 295203"/>
                <a:gd name="connsiteX2" fmla="*/ 142351 w 279656"/>
                <a:gd name="connsiteY2" fmla="*/ 295203 h 295203"/>
                <a:gd name="connsiteX0" fmla="*/ 278772 w 279656"/>
                <a:gd name="connsiteY0" fmla="*/ 2217 h 298395"/>
                <a:gd name="connsiteX1" fmla="*/ 279656 w 279656"/>
                <a:gd name="connsiteY1" fmla="*/ 0 h 298395"/>
                <a:gd name="connsiteX0" fmla="*/ 52465 w 279656"/>
                <a:gd name="connsiteY0" fmla="*/ 62163 h 298395"/>
                <a:gd name="connsiteX1" fmla="*/ 15334 w 279656"/>
                <a:gd name="connsiteY1" fmla="*/ 231863 h 298395"/>
                <a:gd name="connsiteX2" fmla="*/ 142351 w 279656"/>
                <a:gd name="connsiteY2" fmla="*/ 295203 h 298395"/>
                <a:gd name="connsiteX0" fmla="*/ 278772 w 279656"/>
                <a:gd name="connsiteY0" fmla="*/ 2217 h 276043"/>
                <a:gd name="connsiteX1" fmla="*/ 279656 w 279656"/>
                <a:gd name="connsiteY1" fmla="*/ 0 h 276043"/>
                <a:gd name="connsiteX0" fmla="*/ 52465 w 279656"/>
                <a:gd name="connsiteY0" fmla="*/ 62163 h 276043"/>
                <a:gd name="connsiteX1" fmla="*/ 15334 w 279656"/>
                <a:gd name="connsiteY1" fmla="*/ 231863 h 276043"/>
                <a:gd name="connsiteX2" fmla="*/ 106990 w 279656"/>
                <a:gd name="connsiteY2" fmla="*/ 268058 h 276043"/>
                <a:gd name="connsiteX0" fmla="*/ 288785 w 289669"/>
                <a:gd name="connsiteY0" fmla="*/ 2217 h 276043"/>
                <a:gd name="connsiteX1" fmla="*/ 289669 w 289669"/>
                <a:gd name="connsiteY1" fmla="*/ 0 h 276043"/>
                <a:gd name="connsiteX0" fmla="*/ 35073 w 289669"/>
                <a:gd name="connsiteY0" fmla="*/ 136812 h 276043"/>
                <a:gd name="connsiteX1" fmla="*/ 25347 w 289669"/>
                <a:gd name="connsiteY1" fmla="*/ 231863 h 276043"/>
                <a:gd name="connsiteX2" fmla="*/ 117003 w 289669"/>
                <a:gd name="connsiteY2" fmla="*/ 268058 h 276043"/>
                <a:gd name="connsiteX0" fmla="*/ 315645 w 316529"/>
                <a:gd name="connsiteY0" fmla="*/ 2217 h 276043"/>
                <a:gd name="connsiteX1" fmla="*/ 316529 w 316529"/>
                <a:gd name="connsiteY1" fmla="*/ 0 h 276043"/>
                <a:gd name="connsiteX0" fmla="*/ 61933 w 316529"/>
                <a:gd name="connsiteY0" fmla="*/ 136812 h 276043"/>
                <a:gd name="connsiteX1" fmla="*/ 50 w 316529"/>
                <a:gd name="connsiteY1" fmla="*/ 226208 h 276043"/>
                <a:gd name="connsiteX2" fmla="*/ 52207 w 316529"/>
                <a:gd name="connsiteY2" fmla="*/ 231863 h 276043"/>
                <a:gd name="connsiteX3" fmla="*/ 143863 w 316529"/>
                <a:gd name="connsiteY3" fmla="*/ 268058 h 276043"/>
                <a:gd name="connsiteX0" fmla="*/ 315645 w 316529"/>
                <a:gd name="connsiteY0" fmla="*/ 2217 h 233166"/>
                <a:gd name="connsiteX1" fmla="*/ 316529 w 316529"/>
                <a:gd name="connsiteY1" fmla="*/ 0 h 233166"/>
                <a:gd name="connsiteX0" fmla="*/ 61933 w 316529"/>
                <a:gd name="connsiteY0" fmla="*/ 136812 h 233166"/>
                <a:gd name="connsiteX1" fmla="*/ 50 w 316529"/>
                <a:gd name="connsiteY1" fmla="*/ 226208 h 233166"/>
                <a:gd name="connsiteX2" fmla="*/ 52207 w 316529"/>
                <a:gd name="connsiteY2" fmla="*/ 231863 h 233166"/>
                <a:gd name="connsiteX0" fmla="*/ 316527 w 317411"/>
                <a:gd name="connsiteY0" fmla="*/ 2217 h 231863"/>
                <a:gd name="connsiteX1" fmla="*/ 317411 w 317411"/>
                <a:gd name="connsiteY1" fmla="*/ 0 h 231863"/>
                <a:gd name="connsiteX0" fmla="*/ 62815 w 317411"/>
                <a:gd name="connsiteY0" fmla="*/ 136812 h 231863"/>
                <a:gd name="connsiteX1" fmla="*/ 48 w 317411"/>
                <a:gd name="connsiteY1" fmla="*/ 174180 h 231863"/>
                <a:gd name="connsiteX2" fmla="*/ 53089 w 317411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8120 w 332716"/>
                <a:gd name="connsiteY0" fmla="*/ 136812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3700 w 332716"/>
                <a:gd name="connsiteY0" fmla="*/ 75735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3849 w 332865"/>
                <a:gd name="connsiteY0" fmla="*/ 75735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2081 w 332865"/>
                <a:gd name="connsiteY0" fmla="*/ 62162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53919 w 354803"/>
                <a:gd name="connsiteY0" fmla="*/ 2217 h 274843"/>
                <a:gd name="connsiteX1" fmla="*/ 354803 w 354803"/>
                <a:gd name="connsiteY1" fmla="*/ 0 h 274843"/>
                <a:gd name="connsiteX0" fmla="*/ 94019 w 354803"/>
                <a:gd name="connsiteY0" fmla="*/ 62162 h 274843"/>
                <a:gd name="connsiteX1" fmla="*/ 311 w 354803"/>
                <a:gd name="connsiteY1" fmla="*/ 173049 h 274843"/>
                <a:gd name="connsiteX2" fmla="*/ 71032 w 354803"/>
                <a:gd name="connsiteY2" fmla="*/ 274843 h 274843"/>
                <a:gd name="connsiteX0" fmla="*/ 349523 w 350407"/>
                <a:gd name="connsiteY0" fmla="*/ 2217 h 274843"/>
                <a:gd name="connsiteX1" fmla="*/ 350407 w 350407"/>
                <a:gd name="connsiteY1" fmla="*/ 0 h 274843"/>
                <a:gd name="connsiteX0" fmla="*/ 89623 w 350407"/>
                <a:gd name="connsiteY0" fmla="*/ 62162 h 274843"/>
                <a:gd name="connsiteX1" fmla="*/ 335 w 350407"/>
                <a:gd name="connsiteY1" fmla="*/ 151559 h 274843"/>
                <a:gd name="connsiteX2" fmla="*/ 66636 w 350407"/>
                <a:gd name="connsiteY2" fmla="*/ 274843 h 274843"/>
                <a:gd name="connsiteX0" fmla="*/ 349500 w 350384"/>
                <a:gd name="connsiteY0" fmla="*/ 2217 h 243174"/>
                <a:gd name="connsiteX1" fmla="*/ 350384 w 350384"/>
                <a:gd name="connsiteY1" fmla="*/ 0 h 243174"/>
                <a:gd name="connsiteX0" fmla="*/ 89600 w 350384"/>
                <a:gd name="connsiteY0" fmla="*/ 62162 h 243174"/>
                <a:gd name="connsiteX1" fmla="*/ 312 w 350384"/>
                <a:gd name="connsiteY1" fmla="*/ 151559 h 243174"/>
                <a:gd name="connsiteX2" fmla="*/ 71033 w 350384"/>
                <a:gd name="connsiteY2" fmla="*/ 243174 h 243174"/>
                <a:gd name="connsiteX0" fmla="*/ 339832 w 340716"/>
                <a:gd name="connsiteY0" fmla="*/ 2217 h 243174"/>
                <a:gd name="connsiteX1" fmla="*/ 340716 w 340716"/>
                <a:gd name="connsiteY1" fmla="*/ 0 h 243174"/>
                <a:gd name="connsiteX0" fmla="*/ 79932 w 340716"/>
                <a:gd name="connsiteY0" fmla="*/ 62162 h 243174"/>
                <a:gd name="connsiteX1" fmla="*/ 368 w 340716"/>
                <a:gd name="connsiteY1" fmla="*/ 145904 h 243174"/>
                <a:gd name="connsiteX2" fmla="*/ 61365 w 340716"/>
                <a:gd name="connsiteY2" fmla="*/ 243174 h 243174"/>
                <a:gd name="connsiteX0" fmla="*/ 339870 w 340754"/>
                <a:gd name="connsiteY0" fmla="*/ 2217 h 217160"/>
                <a:gd name="connsiteX1" fmla="*/ 340754 w 340754"/>
                <a:gd name="connsiteY1" fmla="*/ 0 h 217160"/>
                <a:gd name="connsiteX0" fmla="*/ 79970 w 340754"/>
                <a:gd name="connsiteY0" fmla="*/ 62162 h 217160"/>
                <a:gd name="connsiteX1" fmla="*/ 406 w 340754"/>
                <a:gd name="connsiteY1" fmla="*/ 145904 h 217160"/>
                <a:gd name="connsiteX2" fmla="*/ 56099 w 340754"/>
                <a:gd name="connsiteY2" fmla="*/ 217160 h 217160"/>
                <a:gd name="connsiteX0" fmla="*/ 337242 w 338126"/>
                <a:gd name="connsiteY0" fmla="*/ 2217 h 217160"/>
                <a:gd name="connsiteX1" fmla="*/ 338126 w 338126"/>
                <a:gd name="connsiteY1" fmla="*/ 0 h 217160"/>
                <a:gd name="connsiteX0" fmla="*/ 77342 w 338126"/>
                <a:gd name="connsiteY0" fmla="*/ 62162 h 217160"/>
                <a:gd name="connsiteX1" fmla="*/ 430 w 338126"/>
                <a:gd name="connsiteY1" fmla="*/ 123283 h 217160"/>
                <a:gd name="connsiteX2" fmla="*/ 53471 w 338126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79094 w 339878"/>
                <a:gd name="connsiteY0" fmla="*/ 62162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9363 w 340247"/>
                <a:gd name="connsiteY0" fmla="*/ 2217 h 203588"/>
                <a:gd name="connsiteX1" fmla="*/ 340247 w 340247"/>
                <a:gd name="connsiteY1" fmla="*/ 0 h 203588"/>
                <a:gd name="connsiteX0" fmla="*/ 55594 w 340247"/>
                <a:gd name="connsiteY0" fmla="*/ 67817 h 203588"/>
                <a:gd name="connsiteX1" fmla="*/ 783 w 340247"/>
                <a:gd name="connsiteY1" fmla="*/ 132331 h 203588"/>
                <a:gd name="connsiteX2" fmla="*/ 32608 w 340247"/>
                <a:gd name="connsiteY2" fmla="*/ 203588 h 203588"/>
                <a:gd name="connsiteX0" fmla="*/ 339294 w 340178"/>
                <a:gd name="connsiteY0" fmla="*/ 2217 h 203588"/>
                <a:gd name="connsiteX1" fmla="*/ 340178 w 340178"/>
                <a:gd name="connsiteY1" fmla="*/ 0 h 203588"/>
                <a:gd name="connsiteX0" fmla="*/ 55525 w 340178"/>
                <a:gd name="connsiteY0" fmla="*/ 67817 h 203588"/>
                <a:gd name="connsiteX1" fmla="*/ 714 w 340178"/>
                <a:gd name="connsiteY1" fmla="*/ 132331 h 203588"/>
                <a:gd name="connsiteX2" fmla="*/ 32539 w 340178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81699 w 366352"/>
                <a:gd name="connsiteY0" fmla="*/ 67817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62251 w 366352"/>
                <a:gd name="connsiteY0" fmla="*/ 75734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62555 w 366656"/>
                <a:gd name="connsiteY0" fmla="*/ 7573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37802 w 366656"/>
                <a:gd name="connsiteY0" fmla="*/ 8704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95493 w 396377"/>
                <a:gd name="connsiteY0" fmla="*/ 2217 h 194540"/>
                <a:gd name="connsiteX1" fmla="*/ 396377 w 396377"/>
                <a:gd name="connsiteY1" fmla="*/ 0 h 194540"/>
                <a:gd name="connsiteX0" fmla="*/ 67523 w 396377"/>
                <a:gd name="connsiteY0" fmla="*/ 87044 h 194540"/>
                <a:gd name="connsiteX1" fmla="*/ 335 w 396377"/>
                <a:gd name="connsiteY1" fmla="*/ 134594 h 194540"/>
                <a:gd name="connsiteX2" fmla="*/ 63985 w 396377"/>
                <a:gd name="connsiteY2" fmla="*/ 194540 h 194540"/>
                <a:gd name="connsiteX0" fmla="*/ 377079 w 377963"/>
                <a:gd name="connsiteY0" fmla="*/ 2217 h 194540"/>
                <a:gd name="connsiteX1" fmla="*/ 377963 w 377963"/>
                <a:gd name="connsiteY1" fmla="*/ 0 h 194540"/>
                <a:gd name="connsiteX0" fmla="*/ 49109 w 377963"/>
                <a:gd name="connsiteY0" fmla="*/ 87044 h 194540"/>
                <a:gd name="connsiteX1" fmla="*/ 486 w 377963"/>
                <a:gd name="connsiteY1" fmla="*/ 136856 h 194540"/>
                <a:gd name="connsiteX2" fmla="*/ 45571 w 377963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31827 w 377477"/>
                <a:gd name="connsiteY0" fmla="*/ 91568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1147"/>
                <a:gd name="connsiteX1" fmla="*/ 377477 w 377477"/>
                <a:gd name="connsiteY1" fmla="*/ 0 h 191147"/>
                <a:gd name="connsiteX0" fmla="*/ 31827 w 377477"/>
                <a:gd name="connsiteY0" fmla="*/ 91568 h 191147"/>
                <a:gd name="connsiteX1" fmla="*/ 0 w 377477"/>
                <a:gd name="connsiteY1" fmla="*/ 136856 h 191147"/>
                <a:gd name="connsiteX2" fmla="*/ 30941 w 377477"/>
                <a:gd name="connsiteY2" fmla="*/ 191147 h 191147"/>
                <a:gd name="connsiteX0" fmla="*/ 389854 w 390738"/>
                <a:gd name="connsiteY0" fmla="*/ 2217 h 191147"/>
                <a:gd name="connsiteX1" fmla="*/ 390738 w 390738"/>
                <a:gd name="connsiteY1" fmla="*/ 0 h 191147"/>
                <a:gd name="connsiteX0" fmla="*/ 45088 w 390738"/>
                <a:gd name="connsiteY0" fmla="*/ 91568 h 191147"/>
                <a:gd name="connsiteX1" fmla="*/ 0 w 390738"/>
                <a:gd name="connsiteY1" fmla="*/ 134594 h 191147"/>
                <a:gd name="connsiteX2" fmla="*/ 44202 w 390738"/>
                <a:gd name="connsiteY2" fmla="*/ 191147 h 191147"/>
                <a:gd name="connsiteX0" fmla="*/ 390738 w 391622"/>
                <a:gd name="connsiteY0" fmla="*/ 2217 h 191147"/>
                <a:gd name="connsiteX1" fmla="*/ 391622 w 391622"/>
                <a:gd name="connsiteY1" fmla="*/ 0 h 191147"/>
                <a:gd name="connsiteX0" fmla="*/ 45972 w 391622"/>
                <a:gd name="connsiteY0" fmla="*/ 91568 h 191147"/>
                <a:gd name="connsiteX1" fmla="*/ 0 w 391622"/>
                <a:gd name="connsiteY1" fmla="*/ 140249 h 191147"/>
                <a:gd name="connsiteX2" fmla="*/ 45086 w 391622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3463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41380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4594 h 191147"/>
                <a:gd name="connsiteX2" fmla="*/ 45970 w 392506"/>
                <a:gd name="connsiteY2" fmla="*/ 191147 h 191147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46856 w 392506"/>
                <a:gd name="connsiteY0" fmla="*/ 91568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55743 w 393436"/>
                <a:gd name="connsiteY0" fmla="*/ 50851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1674 w 392558"/>
                <a:gd name="connsiteY0" fmla="*/ 2217 h 228472"/>
                <a:gd name="connsiteX1" fmla="*/ 392558 w 392558"/>
                <a:gd name="connsiteY1" fmla="*/ 0 h 228472"/>
                <a:gd name="connsiteX0" fmla="*/ 54865 w 392558"/>
                <a:gd name="connsiteY0" fmla="*/ 50851 h 228472"/>
                <a:gd name="connsiteX1" fmla="*/ 52 w 392558"/>
                <a:gd name="connsiteY1" fmla="*/ 134594 h 228472"/>
                <a:gd name="connsiteX2" fmla="*/ 48674 w 392558"/>
                <a:gd name="connsiteY2" fmla="*/ 228472 h 2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558" h="228472" stroke="0">
                  <a:moveTo>
                    <a:pt x="391674" y="2217"/>
                  </a:moveTo>
                  <a:lnTo>
                    <a:pt x="392558" y="0"/>
                  </a:lnTo>
                </a:path>
                <a:path w="392558" h="228472" fill="none">
                  <a:moveTo>
                    <a:pt x="54865" y="50851"/>
                  </a:moveTo>
                  <a:cubicBezTo>
                    <a:pt x="50297" y="48784"/>
                    <a:pt x="-1864" y="78034"/>
                    <a:pt x="52" y="134594"/>
                  </a:cubicBezTo>
                  <a:cubicBezTo>
                    <a:pt x="-685" y="187761"/>
                    <a:pt x="35755" y="219235"/>
                    <a:pt x="48674" y="22847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3" name="Straight Connector 54"/>
            <p:cNvCxnSpPr>
              <a:cxnSpLocks noChangeShapeType="1"/>
            </p:cNvCxnSpPr>
            <p:nvPr/>
          </p:nvCxnSpPr>
          <p:spPr bwMode="auto">
            <a:xfrm>
              <a:off x="5288933" y="3723774"/>
              <a:ext cx="76823" cy="93893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31" name="TextBox 30"/>
          <p:cNvSpPr txBox="1"/>
          <p:nvPr/>
        </p:nvSpPr>
        <p:spPr>
          <a:xfrm rot="20968875">
            <a:off x="5704979" y="2118080"/>
            <a:ext cx="5809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grpSp>
        <p:nvGrpSpPr>
          <p:cNvPr id="9" name="Group 7"/>
          <p:cNvGrpSpPr/>
          <p:nvPr/>
        </p:nvGrpSpPr>
        <p:grpSpPr>
          <a:xfrm>
            <a:off x="21205" y="2432128"/>
            <a:ext cx="4219575" cy="3762375"/>
            <a:chOff x="-735939" y="2432128"/>
            <a:chExt cx="4219575" cy="3762375"/>
          </a:xfrm>
        </p:grpSpPr>
        <p:pic>
          <p:nvPicPr>
            <p:cNvPr id="7" name="Picture 6" descr="Screen Shot 2014-12-13 at 16.03.5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35939" y="2432128"/>
              <a:ext cx="4219575" cy="376237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 rot="20968875">
              <a:off x="719725" y="3724084"/>
              <a:ext cx="794113" cy="6243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  <p:sp>
          <p:nvSpPr>
            <p:cNvPr id="53" name="TextBox 52"/>
            <p:cNvSpPr txBox="1"/>
            <p:nvPr/>
          </p:nvSpPr>
          <p:spPr>
            <a:xfrm rot="19625555">
              <a:off x="788896" y="4022156"/>
              <a:ext cx="987845" cy="6243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  <p:sp>
          <p:nvSpPr>
            <p:cNvPr id="54" name="TextBox 53"/>
            <p:cNvSpPr txBox="1"/>
            <p:nvPr/>
          </p:nvSpPr>
          <p:spPr>
            <a:xfrm rot="20968875">
              <a:off x="1180745" y="4371981"/>
              <a:ext cx="7941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</a:p>
          </p:txBody>
        </p:sp>
        <p:sp>
          <p:nvSpPr>
            <p:cNvPr id="36" name="TextBox 39"/>
            <p:cNvSpPr txBox="1">
              <a:spLocks noChangeArrowheads="1"/>
            </p:cNvSpPr>
            <p:nvPr/>
          </p:nvSpPr>
          <p:spPr bwMode="auto">
            <a:xfrm>
              <a:off x="1268551" y="4684525"/>
              <a:ext cx="8604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200" b="1">
                  <a:solidFill>
                    <a:srgbClr val="FF0000"/>
                  </a:solidFill>
                </a:rPr>
                <a:t>Ion Source</a:t>
              </a:r>
            </a:p>
          </p:txBody>
        </p:sp>
        <p:sp>
          <p:nvSpPr>
            <p:cNvPr id="37" name="TextBox 41"/>
            <p:cNvSpPr txBox="1">
              <a:spLocks noChangeArrowheads="1"/>
            </p:cNvSpPr>
            <p:nvPr/>
          </p:nvSpPr>
          <p:spPr bwMode="auto">
            <a:xfrm>
              <a:off x="574223" y="3992375"/>
              <a:ext cx="68480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457200"/>
              <a:r>
                <a:rPr lang="en-US" sz="1200" b="1" dirty="0">
                  <a:solidFill>
                    <a:srgbClr val="FF0000"/>
                  </a:solidFill>
                </a:rPr>
                <a:t>Booster</a:t>
              </a:r>
            </a:p>
          </p:txBody>
        </p:sp>
        <p:sp>
          <p:nvSpPr>
            <p:cNvPr id="38" name="TextBox 39"/>
            <p:cNvSpPr txBox="1">
              <a:spLocks noChangeArrowheads="1"/>
            </p:cNvSpPr>
            <p:nvPr/>
          </p:nvSpPr>
          <p:spPr bwMode="auto">
            <a:xfrm>
              <a:off x="1354894" y="4370365"/>
              <a:ext cx="5104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200" b="1" dirty="0" err="1" smtClean="0">
                  <a:solidFill>
                    <a:srgbClr val="FF0000"/>
                  </a:solidFill>
                </a:rPr>
                <a:t>Linac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1" name="Group 40"/>
            <p:cNvGrpSpPr/>
            <p:nvPr/>
          </p:nvGrpSpPr>
          <p:grpSpPr>
            <a:xfrm>
              <a:off x="964302" y="4019471"/>
              <a:ext cx="533203" cy="513978"/>
              <a:chOff x="4204705" y="3020667"/>
              <a:chExt cx="533203" cy="513978"/>
            </a:xfrm>
          </p:grpSpPr>
          <p:sp>
            <p:nvSpPr>
              <p:cNvPr id="48" name="Arc 12"/>
              <p:cNvSpPr>
                <a:spLocks/>
              </p:cNvSpPr>
              <p:nvPr/>
            </p:nvSpPr>
            <p:spPr bwMode="auto">
              <a:xfrm rot="17723535">
                <a:off x="4524390" y="3021461"/>
                <a:ext cx="214312" cy="212724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9" name="Arc 13"/>
              <p:cNvSpPr>
                <a:spLocks/>
              </p:cNvSpPr>
              <p:nvPr/>
            </p:nvSpPr>
            <p:spPr bwMode="auto">
              <a:xfrm rot="17723535" flipH="1" flipV="1">
                <a:off x="4205498" y="3322714"/>
                <a:ext cx="211138" cy="212724"/>
              </a:xfrm>
              <a:custGeom>
                <a:avLst/>
                <a:gdLst>
                  <a:gd name="T0" fmla="*/ 82821 w 212726"/>
                  <a:gd name="T1" fmla="*/ 2499 h 212727"/>
                  <a:gd name="T2" fmla="*/ 105569 w 212726"/>
                  <a:gd name="T3" fmla="*/ 106363 h 212727"/>
                  <a:gd name="T4" fmla="*/ 1662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50" name="Straight Connector 15"/>
              <p:cNvCxnSpPr>
                <a:cxnSpLocks noChangeShapeType="1"/>
              </p:cNvCxnSpPr>
              <p:nvPr/>
            </p:nvCxnSpPr>
            <p:spPr bwMode="auto">
              <a:xfrm rot="17723535" flipH="1">
                <a:off x="4273662" y="3257275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1" name="Straight Connector 17"/>
              <p:cNvCxnSpPr>
                <a:cxnSpLocks noChangeShapeType="1"/>
                <a:endCxn id="48" idx="2"/>
              </p:cNvCxnSpPr>
              <p:nvPr/>
            </p:nvCxnSpPr>
            <p:spPr bwMode="auto">
              <a:xfrm rot="17723535">
                <a:off x="4348324" y="3138552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45" name="Rectangle 99"/>
            <p:cNvSpPr>
              <a:spLocks noChangeArrowheads="1"/>
            </p:cNvSpPr>
            <p:nvPr/>
          </p:nvSpPr>
          <p:spPr bwMode="auto">
            <a:xfrm rot="13838454">
              <a:off x="2063896" y="4752751"/>
              <a:ext cx="118978" cy="10953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6" name="Rectangle 100"/>
            <p:cNvSpPr>
              <a:spLocks noChangeArrowheads="1"/>
            </p:cNvSpPr>
            <p:nvPr/>
          </p:nvSpPr>
          <p:spPr bwMode="auto">
            <a:xfrm rot="13767973">
              <a:off x="1685302" y="4470612"/>
              <a:ext cx="369676" cy="6732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47" name="Straight Connector 54"/>
            <p:cNvCxnSpPr>
              <a:cxnSpLocks noChangeShapeType="1"/>
            </p:cNvCxnSpPr>
            <p:nvPr/>
          </p:nvCxnSpPr>
          <p:spPr bwMode="auto">
            <a:xfrm rot="16478584" flipH="1">
              <a:off x="1462655" y="4063958"/>
              <a:ext cx="304876" cy="305127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43" name="Arc 12"/>
            <p:cNvSpPr>
              <a:spLocks/>
            </p:cNvSpPr>
            <p:nvPr/>
          </p:nvSpPr>
          <p:spPr bwMode="auto">
            <a:xfrm rot="11827163">
              <a:off x="488850" y="3656844"/>
              <a:ext cx="1157140" cy="595586"/>
            </a:xfrm>
            <a:custGeom>
              <a:avLst/>
              <a:gdLst>
                <a:gd name="T0" fmla="*/ 82401 w 212726"/>
                <a:gd name="T1" fmla="*/ 2877 h 212727"/>
                <a:gd name="T2" fmla="*/ 107156 w 212726"/>
                <a:gd name="T3" fmla="*/ 106363 h 212727"/>
                <a:gd name="T4" fmla="*/ 16876 w 212726"/>
                <a:gd name="T5" fmla="*/ 163657 h 212727"/>
                <a:gd name="T6" fmla="*/ 11796480 60000 65536"/>
                <a:gd name="T7" fmla="*/ 11796480 60000 65536"/>
                <a:gd name="T8" fmla="*/ 17694720 60000 65536"/>
                <a:gd name="T9" fmla="*/ 16751 w 212726"/>
                <a:gd name="T10" fmla="*/ 0 h 212727"/>
                <a:gd name="T11" fmla="*/ 212726 w 212726"/>
                <a:gd name="T12" fmla="*/ 212727 h 212727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5" fmla="*/ 0 w 195976"/>
                <a:gd name="connsiteY5" fmla="*/ 163659 h 212729"/>
                <a:gd name="connsiteX6" fmla="*/ 89613 w 195976"/>
                <a:gd name="connsiteY6" fmla="*/ 106365 h 212729"/>
                <a:gd name="connsiteX7" fmla="*/ 65041 w 195976"/>
                <a:gd name="connsiteY7" fmla="*/ 2878 h 212729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24572 w 130935"/>
                <a:gd name="connsiteY1" fmla="*/ 0 h 212729"/>
                <a:gd name="connsiteX2" fmla="*/ 130935 w 130935"/>
                <a:gd name="connsiteY2" fmla="*/ 106365 h 212729"/>
                <a:gd name="connsiteX3" fmla="*/ 24572 w 130935"/>
                <a:gd name="connsiteY3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24572 w 130935"/>
                <a:gd name="connsiteY0" fmla="*/ 0 h 212729"/>
                <a:gd name="connsiteX1" fmla="*/ 130935 w 130935"/>
                <a:gd name="connsiteY1" fmla="*/ 106365 h 212729"/>
                <a:gd name="connsiteX2" fmla="*/ 24572 w 130935"/>
                <a:gd name="connsiteY2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0935"/>
                <a:gd name="connsiteY0" fmla="*/ 106365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1066"/>
                <a:gd name="connsiteY0" fmla="*/ 103487 h 209851"/>
                <a:gd name="connsiteX1" fmla="*/ 0 w 131066"/>
                <a:gd name="connsiteY1" fmla="*/ 0 h 209851"/>
                <a:gd name="connsiteX2" fmla="*/ 130935 w 131066"/>
                <a:gd name="connsiteY2" fmla="*/ 103487 h 209851"/>
                <a:gd name="connsiteX3" fmla="*/ 24572 w 131066"/>
                <a:gd name="connsiteY3" fmla="*/ 209851 h 209851"/>
                <a:gd name="connsiteX4" fmla="*/ 24572 w 131066"/>
                <a:gd name="connsiteY4" fmla="*/ 103487 h 209851"/>
                <a:gd name="connsiteX0" fmla="*/ 130935 w 131066"/>
                <a:gd name="connsiteY0" fmla="*/ 103487 h 209851"/>
                <a:gd name="connsiteX1" fmla="*/ 24572 w 131066"/>
                <a:gd name="connsiteY1" fmla="*/ 209851 h 209851"/>
                <a:gd name="connsiteX0" fmla="*/ 7045 w 113539"/>
                <a:gd name="connsiteY0" fmla="*/ 0 h 106364"/>
                <a:gd name="connsiteX1" fmla="*/ 113408 w 113539"/>
                <a:gd name="connsiteY1" fmla="*/ 0 h 106364"/>
                <a:gd name="connsiteX2" fmla="*/ 7045 w 113539"/>
                <a:gd name="connsiteY2" fmla="*/ 106364 h 106364"/>
                <a:gd name="connsiteX3" fmla="*/ 7045 w 113539"/>
                <a:gd name="connsiteY3" fmla="*/ 0 h 106364"/>
                <a:gd name="connsiteX0" fmla="*/ 113408 w 113539"/>
                <a:gd name="connsiteY0" fmla="*/ 0 h 106364"/>
                <a:gd name="connsiteX1" fmla="*/ 7045 w 113539"/>
                <a:gd name="connsiteY1" fmla="*/ 106364 h 106364"/>
                <a:gd name="connsiteX0" fmla="*/ 7045 w 114609"/>
                <a:gd name="connsiteY0" fmla="*/ 19102 h 125466"/>
                <a:gd name="connsiteX1" fmla="*/ 113408 w 114609"/>
                <a:gd name="connsiteY1" fmla="*/ 19102 h 125466"/>
                <a:gd name="connsiteX2" fmla="*/ 7045 w 114609"/>
                <a:gd name="connsiteY2" fmla="*/ 125466 h 125466"/>
                <a:gd name="connsiteX3" fmla="*/ 7045 w 114609"/>
                <a:gd name="connsiteY3" fmla="*/ 19102 h 125466"/>
                <a:gd name="connsiteX0" fmla="*/ 113408 w 114609"/>
                <a:gd name="connsiteY0" fmla="*/ 19102 h 125466"/>
                <a:gd name="connsiteX1" fmla="*/ 7045 w 114609"/>
                <a:gd name="connsiteY1" fmla="*/ 125466 h 125466"/>
                <a:gd name="connsiteX0" fmla="*/ 7045 w 116947"/>
                <a:gd name="connsiteY0" fmla="*/ 14579 h 120943"/>
                <a:gd name="connsiteX1" fmla="*/ 113408 w 116947"/>
                <a:gd name="connsiteY1" fmla="*/ 14579 h 120943"/>
                <a:gd name="connsiteX2" fmla="*/ 7045 w 116947"/>
                <a:gd name="connsiteY2" fmla="*/ 120943 h 120943"/>
                <a:gd name="connsiteX3" fmla="*/ 7045 w 116947"/>
                <a:gd name="connsiteY3" fmla="*/ 14579 h 120943"/>
                <a:gd name="connsiteX0" fmla="*/ 113408 w 116947"/>
                <a:gd name="connsiteY0" fmla="*/ 14579 h 120943"/>
                <a:gd name="connsiteX1" fmla="*/ 7045 w 116947"/>
                <a:gd name="connsiteY1" fmla="*/ 120943 h 120943"/>
                <a:gd name="connsiteX0" fmla="*/ 7045 w 113631"/>
                <a:gd name="connsiteY0" fmla="*/ 43231 h 149595"/>
                <a:gd name="connsiteX1" fmla="*/ 113408 w 113631"/>
                <a:gd name="connsiteY1" fmla="*/ 43231 h 149595"/>
                <a:gd name="connsiteX2" fmla="*/ 7045 w 113631"/>
                <a:gd name="connsiteY2" fmla="*/ 149595 h 149595"/>
                <a:gd name="connsiteX3" fmla="*/ 7045 w 113631"/>
                <a:gd name="connsiteY3" fmla="*/ 43231 h 149595"/>
                <a:gd name="connsiteX0" fmla="*/ 113408 w 113631"/>
                <a:gd name="connsiteY0" fmla="*/ 43231 h 149595"/>
                <a:gd name="connsiteX1" fmla="*/ 7045 w 113631"/>
                <a:gd name="connsiteY1" fmla="*/ 149595 h 149595"/>
                <a:gd name="connsiteX0" fmla="*/ 71034 w 111065"/>
                <a:gd name="connsiteY0" fmla="*/ 0 h 183367"/>
                <a:gd name="connsiteX1" fmla="*/ 106676 w 111065"/>
                <a:gd name="connsiteY1" fmla="*/ 75780 h 183367"/>
                <a:gd name="connsiteX2" fmla="*/ 313 w 111065"/>
                <a:gd name="connsiteY2" fmla="*/ 182144 h 183367"/>
                <a:gd name="connsiteX3" fmla="*/ 71034 w 111065"/>
                <a:gd name="connsiteY3" fmla="*/ 0 h 183367"/>
                <a:gd name="connsiteX0" fmla="*/ 106676 w 111065"/>
                <a:gd name="connsiteY0" fmla="*/ 75780 h 183367"/>
                <a:gd name="connsiteX1" fmla="*/ 313 w 111065"/>
                <a:gd name="connsiteY1" fmla="*/ 182144 h 183367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2" fmla="*/ 95920 w 106675"/>
                <a:gd name="connsiteY2" fmla="*/ 0 h 151526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2" fmla="*/ 95920 w 106675"/>
                <a:gd name="connsiteY2" fmla="*/ 11844 h 163370"/>
                <a:gd name="connsiteX3" fmla="*/ 96067 w 106675"/>
                <a:gd name="connsiteY3" fmla="*/ 9455 h 163370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2" fmla="*/ 95920 w 115515"/>
                <a:gd name="connsiteY2" fmla="*/ 8569 h 160095"/>
                <a:gd name="connsiteX3" fmla="*/ 115515 w 115515"/>
                <a:gd name="connsiteY3" fmla="*/ 22015 h 160095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2" fmla="*/ 95920 w 108078"/>
                <a:gd name="connsiteY2" fmla="*/ 5726 h 157252"/>
                <a:gd name="connsiteX3" fmla="*/ 107559 w 108078"/>
                <a:gd name="connsiteY3" fmla="*/ 47448 h 157252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0" fmla="*/ 176201 w 177604"/>
                <a:gd name="connsiteY0" fmla="*/ 49665 h 157252"/>
                <a:gd name="connsiteX1" fmla="*/ 69838 w 177604"/>
                <a:gd name="connsiteY1" fmla="*/ 156029 h 157252"/>
                <a:gd name="connsiteX2" fmla="*/ 165446 w 177604"/>
                <a:gd name="connsiteY2" fmla="*/ 5726 h 157252"/>
                <a:gd name="connsiteX3" fmla="*/ 177085 w 177604"/>
                <a:gd name="connsiteY3" fmla="*/ 47448 h 157252"/>
                <a:gd name="connsiteX0" fmla="*/ 176201 w 177604"/>
                <a:gd name="connsiteY0" fmla="*/ 49665 h 157252"/>
                <a:gd name="connsiteX1" fmla="*/ 0 w 177604"/>
                <a:gd name="connsiteY1" fmla="*/ 137932 h 157252"/>
                <a:gd name="connsiteX0" fmla="*/ 176201 w 177604"/>
                <a:gd name="connsiteY0" fmla="*/ 49665 h 195515"/>
                <a:gd name="connsiteX1" fmla="*/ 69838 w 177604"/>
                <a:gd name="connsiteY1" fmla="*/ 156029 h 195515"/>
                <a:gd name="connsiteX2" fmla="*/ 165446 w 177604"/>
                <a:gd name="connsiteY2" fmla="*/ 5726 h 195515"/>
                <a:gd name="connsiteX3" fmla="*/ 177085 w 177604"/>
                <a:gd name="connsiteY3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206339"/>
                <a:gd name="connsiteY0" fmla="*/ 49665 h 195515"/>
                <a:gd name="connsiteX1" fmla="*/ 69838 w 206339"/>
                <a:gd name="connsiteY1" fmla="*/ 156029 h 195515"/>
                <a:gd name="connsiteX2" fmla="*/ 165446 w 206339"/>
                <a:gd name="connsiteY2" fmla="*/ 5726 h 195515"/>
                <a:gd name="connsiteX3" fmla="*/ 177085 w 206339"/>
                <a:gd name="connsiteY3" fmla="*/ 47448 h 195515"/>
                <a:gd name="connsiteX0" fmla="*/ 176201 w 206339"/>
                <a:gd name="connsiteY0" fmla="*/ 49665 h 195515"/>
                <a:gd name="connsiteX1" fmla="*/ 0 w 206339"/>
                <a:gd name="connsiteY1" fmla="*/ 137932 h 195515"/>
                <a:gd name="connsiteX0" fmla="*/ 176201 w 177604"/>
                <a:gd name="connsiteY0" fmla="*/ 49665 h 195515"/>
                <a:gd name="connsiteX1" fmla="*/ 165446 w 177604"/>
                <a:gd name="connsiteY1" fmla="*/ 5726 h 195515"/>
                <a:gd name="connsiteX2" fmla="*/ 177085 w 177604"/>
                <a:gd name="connsiteY2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2" fmla="*/ 176201 w 177085"/>
                <a:gd name="connsiteY2" fmla="*/ 2217 h 148067"/>
                <a:gd name="connsiteX0" fmla="*/ 176201 w 201088"/>
                <a:gd name="connsiteY0" fmla="*/ 2217 h 148067"/>
                <a:gd name="connsiteX1" fmla="*/ 177085 w 201088"/>
                <a:gd name="connsiteY1" fmla="*/ 0 h 148067"/>
                <a:gd name="connsiteX0" fmla="*/ 176201 w 201088"/>
                <a:gd name="connsiteY0" fmla="*/ 2217 h 148067"/>
                <a:gd name="connsiteX1" fmla="*/ 0 w 201088"/>
                <a:gd name="connsiteY1" fmla="*/ 90484 h 148067"/>
                <a:gd name="connsiteX2" fmla="*/ 201088 w 201088"/>
                <a:gd name="connsiteY2" fmla="*/ 34058 h 148067"/>
                <a:gd name="connsiteX0" fmla="*/ 228826 w 229710"/>
                <a:gd name="connsiteY0" fmla="*/ 2217 h 90489"/>
                <a:gd name="connsiteX1" fmla="*/ 229710 w 229710"/>
                <a:gd name="connsiteY1" fmla="*/ 0 h 90489"/>
                <a:gd name="connsiteX0" fmla="*/ 228826 w 229710"/>
                <a:gd name="connsiteY0" fmla="*/ 2217 h 90489"/>
                <a:gd name="connsiteX1" fmla="*/ 52625 w 229710"/>
                <a:gd name="connsiteY1" fmla="*/ 90484 h 90489"/>
                <a:gd name="connsiteX2" fmla="*/ 0 w 229710"/>
                <a:gd name="connsiteY2" fmla="*/ 6913 h 90489"/>
                <a:gd name="connsiteX0" fmla="*/ 228826 w 229710"/>
                <a:gd name="connsiteY0" fmla="*/ 2217 h 139122"/>
                <a:gd name="connsiteX1" fmla="*/ 229710 w 229710"/>
                <a:gd name="connsiteY1" fmla="*/ 0 h 139122"/>
                <a:gd name="connsiteX0" fmla="*/ 228826 w 229710"/>
                <a:gd name="connsiteY0" fmla="*/ 2217 h 139122"/>
                <a:gd name="connsiteX1" fmla="*/ 115390 w 229710"/>
                <a:gd name="connsiteY1" fmla="*/ 139119 h 139122"/>
                <a:gd name="connsiteX2" fmla="*/ 0 w 229710"/>
                <a:gd name="connsiteY2" fmla="*/ 6913 h 139122"/>
                <a:gd name="connsiteX0" fmla="*/ 228826 w 229710"/>
                <a:gd name="connsiteY0" fmla="*/ 2217 h 139120"/>
                <a:gd name="connsiteX1" fmla="*/ 229710 w 229710"/>
                <a:gd name="connsiteY1" fmla="*/ 0 h 139120"/>
                <a:gd name="connsiteX0" fmla="*/ 228826 w 229710"/>
                <a:gd name="connsiteY0" fmla="*/ 2217 h 139120"/>
                <a:gd name="connsiteX1" fmla="*/ 115390 w 229710"/>
                <a:gd name="connsiteY1" fmla="*/ 139119 h 139120"/>
                <a:gd name="connsiteX2" fmla="*/ 0 w 229710"/>
                <a:gd name="connsiteY2" fmla="*/ 6913 h 139120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40255"/>
                <a:gd name="connsiteX1" fmla="*/ 227058 w 227058"/>
                <a:gd name="connsiteY1" fmla="*/ 0 h 140255"/>
                <a:gd name="connsiteX0" fmla="*/ 226174 w 227058"/>
                <a:gd name="connsiteY0" fmla="*/ 2217 h 140255"/>
                <a:gd name="connsiteX1" fmla="*/ 111854 w 227058"/>
                <a:gd name="connsiteY1" fmla="*/ 140250 h 140255"/>
                <a:gd name="connsiteX2" fmla="*/ 0 w 227058"/>
                <a:gd name="connsiteY2" fmla="*/ 8044 h 140255"/>
                <a:gd name="connsiteX0" fmla="*/ 226174 w 227058"/>
                <a:gd name="connsiteY0" fmla="*/ 2217 h 150364"/>
                <a:gd name="connsiteX1" fmla="*/ 227058 w 227058"/>
                <a:gd name="connsiteY1" fmla="*/ 0 h 150364"/>
                <a:gd name="connsiteX0" fmla="*/ 226174 w 227058"/>
                <a:gd name="connsiteY0" fmla="*/ 2217 h 150364"/>
                <a:gd name="connsiteX1" fmla="*/ 111854 w 227058"/>
                <a:gd name="connsiteY1" fmla="*/ 140250 h 150364"/>
                <a:gd name="connsiteX2" fmla="*/ 0 w 227058"/>
                <a:gd name="connsiteY2" fmla="*/ 8044 h 150364"/>
                <a:gd name="connsiteX0" fmla="*/ 226174 w 227058"/>
                <a:gd name="connsiteY0" fmla="*/ 2217 h 140265"/>
                <a:gd name="connsiteX1" fmla="*/ 227058 w 227058"/>
                <a:gd name="connsiteY1" fmla="*/ 0 h 140265"/>
                <a:gd name="connsiteX0" fmla="*/ 226174 w 227058"/>
                <a:gd name="connsiteY0" fmla="*/ 2217 h 140265"/>
                <a:gd name="connsiteX1" fmla="*/ 111854 w 227058"/>
                <a:gd name="connsiteY1" fmla="*/ 140250 h 140265"/>
                <a:gd name="connsiteX2" fmla="*/ 0 w 227058"/>
                <a:gd name="connsiteY2" fmla="*/ 8044 h 140265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01421 w 221754"/>
                <a:gd name="connsiteY0" fmla="*/ 20187 h 169090"/>
                <a:gd name="connsiteX1" fmla="*/ 202305 w 221754"/>
                <a:gd name="connsiteY1" fmla="*/ 17970 h 169090"/>
                <a:gd name="connsiteX0" fmla="*/ 221754 w 221754"/>
                <a:gd name="connsiteY0" fmla="*/ 109540 h 169090"/>
                <a:gd name="connsiteX1" fmla="*/ 87101 w 221754"/>
                <a:gd name="connsiteY1" fmla="*/ 158220 h 169090"/>
                <a:gd name="connsiteX2" fmla="*/ 0 w 221754"/>
                <a:gd name="connsiteY2" fmla="*/ 0 h 169090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65954 w 286287"/>
                <a:gd name="connsiteY0" fmla="*/ 2217 h 153616"/>
                <a:gd name="connsiteX1" fmla="*/ 266838 w 286287"/>
                <a:gd name="connsiteY1" fmla="*/ 0 h 153616"/>
                <a:gd name="connsiteX0" fmla="*/ 286287 w 286287"/>
                <a:gd name="connsiteY0" fmla="*/ 91570 h 153616"/>
                <a:gd name="connsiteX1" fmla="*/ 151634 w 286287"/>
                <a:gd name="connsiteY1" fmla="*/ 140250 h 153616"/>
                <a:gd name="connsiteX2" fmla="*/ 0 w 286287"/>
                <a:gd name="connsiteY2" fmla="*/ 99659 h 153616"/>
                <a:gd name="connsiteX0" fmla="*/ 257114 w 277447"/>
                <a:gd name="connsiteY0" fmla="*/ 2217 h 183356"/>
                <a:gd name="connsiteX1" fmla="*/ 257998 w 277447"/>
                <a:gd name="connsiteY1" fmla="*/ 0 h 183356"/>
                <a:gd name="connsiteX0" fmla="*/ 277447 w 277447"/>
                <a:gd name="connsiteY0" fmla="*/ 91570 h 183356"/>
                <a:gd name="connsiteX1" fmla="*/ 142794 w 277447"/>
                <a:gd name="connsiteY1" fmla="*/ 140250 h 183356"/>
                <a:gd name="connsiteX2" fmla="*/ 0 w 277447"/>
                <a:gd name="connsiteY2" fmla="*/ 183356 h 183356"/>
                <a:gd name="connsiteX0" fmla="*/ 257114 w 277447"/>
                <a:gd name="connsiteY0" fmla="*/ 2217 h 236425"/>
                <a:gd name="connsiteX1" fmla="*/ 257998 w 277447"/>
                <a:gd name="connsiteY1" fmla="*/ 0 h 236425"/>
                <a:gd name="connsiteX0" fmla="*/ 277447 w 277447"/>
                <a:gd name="connsiteY0" fmla="*/ 91570 h 236425"/>
                <a:gd name="connsiteX1" fmla="*/ 163126 w 277447"/>
                <a:gd name="connsiteY1" fmla="*/ 234127 h 236425"/>
                <a:gd name="connsiteX2" fmla="*/ 0 w 277447"/>
                <a:gd name="connsiteY2" fmla="*/ 183356 h 236425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9277"/>
                <a:gd name="connsiteX1" fmla="*/ 257998 w 257998"/>
                <a:gd name="connsiteY1" fmla="*/ 0 h 239277"/>
                <a:gd name="connsiteX0" fmla="*/ 223522 w 257998"/>
                <a:gd name="connsiteY0" fmla="*/ 45197 h 239277"/>
                <a:gd name="connsiteX1" fmla="*/ 163126 w 257998"/>
                <a:gd name="connsiteY1" fmla="*/ 234127 h 239277"/>
                <a:gd name="connsiteX2" fmla="*/ 0 w 257998"/>
                <a:gd name="connsiteY2" fmla="*/ 183356 h 239277"/>
                <a:gd name="connsiteX0" fmla="*/ 221753 w 222637"/>
                <a:gd name="connsiteY0" fmla="*/ 2217 h 241679"/>
                <a:gd name="connsiteX1" fmla="*/ 222637 w 222637"/>
                <a:gd name="connsiteY1" fmla="*/ 0 h 241679"/>
                <a:gd name="connsiteX0" fmla="*/ 188161 w 222637"/>
                <a:gd name="connsiteY0" fmla="*/ 45197 h 241679"/>
                <a:gd name="connsiteX1" fmla="*/ 127765 w 222637"/>
                <a:gd name="connsiteY1" fmla="*/ 234127 h 241679"/>
                <a:gd name="connsiteX2" fmla="*/ 0 w 222637"/>
                <a:gd name="connsiteY2" fmla="*/ 207108 h 241679"/>
                <a:gd name="connsiteX0" fmla="*/ 221753 w 222637"/>
                <a:gd name="connsiteY0" fmla="*/ 2217 h 229838"/>
                <a:gd name="connsiteX1" fmla="*/ 222637 w 222637"/>
                <a:gd name="connsiteY1" fmla="*/ 0 h 229838"/>
                <a:gd name="connsiteX0" fmla="*/ 188161 w 222637"/>
                <a:gd name="connsiteY0" fmla="*/ 45197 h 229838"/>
                <a:gd name="connsiteX1" fmla="*/ 143677 w 222637"/>
                <a:gd name="connsiteY1" fmla="*/ 220555 h 229838"/>
                <a:gd name="connsiteX2" fmla="*/ 0 w 222637"/>
                <a:gd name="connsiteY2" fmla="*/ 207108 h 229838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90433"/>
                <a:gd name="connsiteY0" fmla="*/ 2217 h 226894"/>
                <a:gd name="connsiteX1" fmla="*/ 185508 w 190433"/>
                <a:gd name="connsiteY1" fmla="*/ 0 h 226894"/>
                <a:gd name="connsiteX0" fmla="*/ 151032 w 190433"/>
                <a:gd name="connsiteY0" fmla="*/ 45197 h 226894"/>
                <a:gd name="connsiteX1" fmla="*/ 106548 w 190433"/>
                <a:gd name="connsiteY1" fmla="*/ 220555 h 226894"/>
                <a:gd name="connsiteX2" fmla="*/ 0 w 190433"/>
                <a:gd name="connsiteY2" fmla="*/ 191273 h 226894"/>
                <a:gd name="connsiteX0" fmla="*/ 184624 w 201611"/>
                <a:gd name="connsiteY0" fmla="*/ 2217 h 194122"/>
                <a:gd name="connsiteX1" fmla="*/ 185508 w 201611"/>
                <a:gd name="connsiteY1" fmla="*/ 0 h 194122"/>
                <a:gd name="connsiteX0" fmla="*/ 151032 w 201611"/>
                <a:gd name="connsiteY0" fmla="*/ 45197 h 194122"/>
                <a:gd name="connsiteX1" fmla="*/ 150749 w 201611"/>
                <a:gd name="connsiteY1" fmla="*/ 178707 h 194122"/>
                <a:gd name="connsiteX2" fmla="*/ 0 w 201611"/>
                <a:gd name="connsiteY2" fmla="*/ 191273 h 194122"/>
                <a:gd name="connsiteX0" fmla="*/ 184624 w 210376"/>
                <a:gd name="connsiteY0" fmla="*/ 2217 h 234649"/>
                <a:gd name="connsiteX1" fmla="*/ 185508 w 210376"/>
                <a:gd name="connsiteY1" fmla="*/ 0 h 234649"/>
                <a:gd name="connsiteX0" fmla="*/ 151032 w 210376"/>
                <a:gd name="connsiteY0" fmla="*/ 45197 h 234649"/>
                <a:gd name="connsiteX1" fmla="*/ 150749 w 210376"/>
                <a:gd name="connsiteY1" fmla="*/ 178707 h 234649"/>
                <a:gd name="connsiteX2" fmla="*/ 0 w 210376"/>
                <a:gd name="connsiteY2" fmla="*/ 191273 h 234649"/>
                <a:gd name="connsiteX0" fmla="*/ 184624 w 219726"/>
                <a:gd name="connsiteY0" fmla="*/ 2217 h 221817"/>
                <a:gd name="connsiteX1" fmla="*/ 185508 w 219726"/>
                <a:gd name="connsiteY1" fmla="*/ 0 h 221817"/>
                <a:gd name="connsiteX0" fmla="*/ 151032 w 219726"/>
                <a:gd name="connsiteY0" fmla="*/ 45197 h 221817"/>
                <a:gd name="connsiteX1" fmla="*/ 150749 w 219726"/>
                <a:gd name="connsiteY1" fmla="*/ 178707 h 221817"/>
                <a:gd name="connsiteX2" fmla="*/ 0 w 219726"/>
                <a:gd name="connsiteY2" fmla="*/ 191273 h 221817"/>
                <a:gd name="connsiteX0" fmla="*/ 33875 w 68977"/>
                <a:gd name="connsiteY0" fmla="*/ 2217 h 221817"/>
                <a:gd name="connsiteX1" fmla="*/ 34759 w 68977"/>
                <a:gd name="connsiteY1" fmla="*/ 0 h 221817"/>
                <a:gd name="connsiteX0" fmla="*/ 283 w 68977"/>
                <a:gd name="connsiteY0" fmla="*/ 45197 h 221817"/>
                <a:gd name="connsiteX1" fmla="*/ 0 w 68977"/>
                <a:gd name="connsiteY1" fmla="*/ 178707 h 221817"/>
                <a:gd name="connsiteX0" fmla="*/ 33875 w 93237"/>
                <a:gd name="connsiteY0" fmla="*/ 2217 h 178707"/>
                <a:gd name="connsiteX1" fmla="*/ 34759 w 93237"/>
                <a:gd name="connsiteY1" fmla="*/ 0 h 178707"/>
                <a:gd name="connsiteX0" fmla="*/ 283 w 93237"/>
                <a:gd name="connsiteY0" fmla="*/ 45197 h 178707"/>
                <a:gd name="connsiteX1" fmla="*/ 0 w 93237"/>
                <a:gd name="connsiteY1" fmla="*/ 178707 h 178707"/>
                <a:gd name="connsiteX0" fmla="*/ 33875 w 93897"/>
                <a:gd name="connsiteY0" fmla="*/ 2217 h 178707"/>
                <a:gd name="connsiteX1" fmla="*/ 34759 w 93897"/>
                <a:gd name="connsiteY1" fmla="*/ 0 h 178707"/>
                <a:gd name="connsiteX0" fmla="*/ 283 w 93897"/>
                <a:gd name="connsiteY0" fmla="*/ 45197 h 178707"/>
                <a:gd name="connsiteX1" fmla="*/ 0 w 93897"/>
                <a:gd name="connsiteY1" fmla="*/ 178707 h 178707"/>
                <a:gd name="connsiteX0" fmla="*/ 136234 w 144370"/>
                <a:gd name="connsiteY0" fmla="*/ 2217 h 178707"/>
                <a:gd name="connsiteX1" fmla="*/ 137118 w 144370"/>
                <a:gd name="connsiteY1" fmla="*/ 0 h 178707"/>
                <a:gd name="connsiteX0" fmla="*/ 102642 w 144370"/>
                <a:gd name="connsiteY0" fmla="*/ 45197 h 178707"/>
                <a:gd name="connsiteX1" fmla="*/ 1862 w 144370"/>
                <a:gd name="connsiteY1" fmla="*/ 145903 h 178707"/>
                <a:gd name="connsiteX2" fmla="*/ 102359 w 144370"/>
                <a:gd name="connsiteY2" fmla="*/ 178707 h 178707"/>
                <a:gd name="connsiteX0" fmla="*/ 33875 w 109306"/>
                <a:gd name="connsiteY0" fmla="*/ 2217 h 178707"/>
                <a:gd name="connsiteX1" fmla="*/ 34759 w 109306"/>
                <a:gd name="connsiteY1" fmla="*/ 0 h 178707"/>
                <a:gd name="connsiteX0" fmla="*/ 283 w 109306"/>
                <a:gd name="connsiteY0" fmla="*/ 45197 h 178707"/>
                <a:gd name="connsiteX1" fmla="*/ 90451 w 109306"/>
                <a:gd name="connsiteY1" fmla="*/ 57682 h 178707"/>
                <a:gd name="connsiteX2" fmla="*/ 0 w 109306"/>
                <a:gd name="connsiteY2" fmla="*/ 178707 h 178707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68963 w 134199"/>
                <a:gd name="connsiteY0" fmla="*/ 2217 h 187003"/>
                <a:gd name="connsiteX1" fmla="*/ 69847 w 134199"/>
                <a:gd name="connsiteY1" fmla="*/ 0 h 187003"/>
                <a:gd name="connsiteX0" fmla="*/ 35371 w 134199"/>
                <a:gd name="connsiteY0" fmla="*/ 45197 h 187003"/>
                <a:gd name="connsiteX1" fmla="*/ 2661 w 134199"/>
                <a:gd name="connsiteY1" fmla="*/ 110841 h 187003"/>
                <a:gd name="connsiteX2" fmla="*/ 125539 w 134199"/>
                <a:gd name="connsiteY2" fmla="*/ 57682 h 187003"/>
                <a:gd name="connsiteX3" fmla="*/ 35088 w 134199"/>
                <a:gd name="connsiteY3" fmla="*/ 178707 h 187003"/>
                <a:gd name="connsiteX0" fmla="*/ 68569 w 133805"/>
                <a:gd name="connsiteY0" fmla="*/ 2217 h 187003"/>
                <a:gd name="connsiteX1" fmla="*/ 69453 w 133805"/>
                <a:gd name="connsiteY1" fmla="*/ 0 h 187003"/>
                <a:gd name="connsiteX0" fmla="*/ 34977 w 133805"/>
                <a:gd name="connsiteY0" fmla="*/ 45197 h 187003"/>
                <a:gd name="connsiteX1" fmla="*/ 2267 w 133805"/>
                <a:gd name="connsiteY1" fmla="*/ 110841 h 187003"/>
                <a:gd name="connsiteX2" fmla="*/ 125145 w 133805"/>
                <a:gd name="connsiteY2" fmla="*/ 57682 h 187003"/>
                <a:gd name="connsiteX3" fmla="*/ 34694 w 133805"/>
                <a:gd name="connsiteY3" fmla="*/ 178707 h 187003"/>
                <a:gd name="connsiteX0" fmla="*/ 142420 w 207656"/>
                <a:gd name="connsiteY0" fmla="*/ 2217 h 187003"/>
                <a:gd name="connsiteX1" fmla="*/ 143304 w 207656"/>
                <a:gd name="connsiteY1" fmla="*/ 0 h 187003"/>
                <a:gd name="connsiteX0" fmla="*/ 108828 w 207656"/>
                <a:gd name="connsiteY0" fmla="*/ 45197 h 187003"/>
                <a:gd name="connsiteX1" fmla="*/ 76118 w 207656"/>
                <a:gd name="connsiteY1" fmla="*/ 110841 h 187003"/>
                <a:gd name="connsiteX2" fmla="*/ 198996 w 207656"/>
                <a:gd name="connsiteY2" fmla="*/ 57682 h 187003"/>
                <a:gd name="connsiteX3" fmla="*/ 108545 w 207656"/>
                <a:gd name="connsiteY3" fmla="*/ 178707 h 187003"/>
                <a:gd name="connsiteX0" fmla="*/ 138405 w 139289"/>
                <a:gd name="connsiteY0" fmla="*/ 2217 h 178707"/>
                <a:gd name="connsiteX1" fmla="*/ 139289 w 139289"/>
                <a:gd name="connsiteY1" fmla="*/ 0 h 178707"/>
                <a:gd name="connsiteX0" fmla="*/ 104813 w 139289"/>
                <a:gd name="connsiteY0" fmla="*/ 45197 h 178707"/>
                <a:gd name="connsiteX1" fmla="*/ 72103 w 139289"/>
                <a:gd name="connsiteY1" fmla="*/ 110841 h 178707"/>
                <a:gd name="connsiteX2" fmla="*/ 104530 w 139289"/>
                <a:gd name="connsiteY2" fmla="*/ 178707 h 178707"/>
                <a:gd name="connsiteX0" fmla="*/ 163398 w 164282"/>
                <a:gd name="connsiteY0" fmla="*/ 2217 h 178707"/>
                <a:gd name="connsiteX1" fmla="*/ 164282 w 164282"/>
                <a:gd name="connsiteY1" fmla="*/ 0 h 178707"/>
                <a:gd name="connsiteX0" fmla="*/ 129806 w 164282"/>
                <a:gd name="connsiteY0" fmla="*/ 45197 h 178707"/>
                <a:gd name="connsiteX1" fmla="*/ 31678 w 164282"/>
                <a:gd name="connsiteY1" fmla="*/ 107448 h 178707"/>
                <a:gd name="connsiteX2" fmla="*/ 129523 w 164282"/>
                <a:gd name="connsiteY2" fmla="*/ 178707 h 178707"/>
                <a:gd name="connsiteX0" fmla="*/ 188886 w 189770"/>
                <a:gd name="connsiteY0" fmla="*/ 2217 h 178707"/>
                <a:gd name="connsiteX1" fmla="*/ 189770 w 189770"/>
                <a:gd name="connsiteY1" fmla="*/ 0 h 178707"/>
                <a:gd name="connsiteX0" fmla="*/ 155294 w 189770"/>
                <a:gd name="connsiteY0" fmla="*/ 45197 h 178707"/>
                <a:gd name="connsiteX1" fmla="*/ 57166 w 189770"/>
                <a:gd name="connsiteY1" fmla="*/ 107448 h 178707"/>
                <a:gd name="connsiteX2" fmla="*/ 155011 w 189770"/>
                <a:gd name="connsiteY2" fmla="*/ 178707 h 178707"/>
                <a:gd name="connsiteX0" fmla="*/ 188886 w 189770"/>
                <a:gd name="connsiteY0" fmla="*/ 2217 h 140251"/>
                <a:gd name="connsiteX1" fmla="*/ 189770 w 189770"/>
                <a:gd name="connsiteY1" fmla="*/ 0 h 140251"/>
                <a:gd name="connsiteX0" fmla="*/ 155294 w 189770"/>
                <a:gd name="connsiteY0" fmla="*/ 45197 h 140251"/>
                <a:gd name="connsiteX1" fmla="*/ 57166 w 189770"/>
                <a:gd name="connsiteY1" fmla="*/ 107448 h 140251"/>
                <a:gd name="connsiteX2" fmla="*/ 187720 w 189770"/>
                <a:gd name="connsiteY2" fmla="*/ 140251 h 140251"/>
                <a:gd name="connsiteX0" fmla="*/ 190905 w 191789"/>
                <a:gd name="connsiteY0" fmla="*/ 2217 h 194797"/>
                <a:gd name="connsiteX1" fmla="*/ 191789 w 191789"/>
                <a:gd name="connsiteY1" fmla="*/ 0 h 194797"/>
                <a:gd name="connsiteX0" fmla="*/ 157313 w 191789"/>
                <a:gd name="connsiteY0" fmla="*/ 45197 h 194797"/>
                <a:gd name="connsiteX1" fmla="*/ 55649 w 191789"/>
                <a:gd name="connsiteY1" fmla="*/ 191145 h 194797"/>
                <a:gd name="connsiteX2" fmla="*/ 189739 w 191789"/>
                <a:gd name="connsiteY2" fmla="*/ 140251 h 194797"/>
                <a:gd name="connsiteX0" fmla="*/ 194535 w 195419"/>
                <a:gd name="connsiteY0" fmla="*/ 2217 h 194797"/>
                <a:gd name="connsiteX1" fmla="*/ 195419 w 195419"/>
                <a:gd name="connsiteY1" fmla="*/ 0 h 194797"/>
                <a:gd name="connsiteX0" fmla="*/ 160943 w 195419"/>
                <a:gd name="connsiteY0" fmla="*/ 45197 h 194797"/>
                <a:gd name="connsiteX1" fmla="*/ 59279 w 195419"/>
                <a:gd name="connsiteY1" fmla="*/ 191145 h 194797"/>
                <a:gd name="connsiteX2" fmla="*/ 193369 w 195419"/>
                <a:gd name="connsiteY2" fmla="*/ 140251 h 194797"/>
                <a:gd name="connsiteX0" fmla="*/ 194535 w 195419"/>
                <a:gd name="connsiteY0" fmla="*/ 2217 h 217155"/>
                <a:gd name="connsiteX1" fmla="*/ 195419 w 195419"/>
                <a:gd name="connsiteY1" fmla="*/ 0 h 217155"/>
                <a:gd name="connsiteX0" fmla="*/ 160943 w 195419"/>
                <a:gd name="connsiteY0" fmla="*/ 45197 h 217155"/>
                <a:gd name="connsiteX1" fmla="*/ 59279 w 195419"/>
                <a:gd name="connsiteY1" fmla="*/ 191145 h 217155"/>
                <a:gd name="connsiteX2" fmla="*/ 193369 w 195419"/>
                <a:gd name="connsiteY2" fmla="*/ 140251 h 217155"/>
                <a:gd name="connsiteX0" fmla="*/ 217546 w 218430"/>
                <a:gd name="connsiteY0" fmla="*/ 2217 h 251511"/>
                <a:gd name="connsiteX1" fmla="*/ 218430 w 218430"/>
                <a:gd name="connsiteY1" fmla="*/ 0 h 251511"/>
                <a:gd name="connsiteX0" fmla="*/ 183954 w 218430"/>
                <a:gd name="connsiteY0" fmla="*/ 45197 h 251511"/>
                <a:gd name="connsiteX1" fmla="*/ 46045 w 218430"/>
                <a:gd name="connsiteY1" fmla="*/ 229601 h 251511"/>
                <a:gd name="connsiteX2" fmla="*/ 216380 w 218430"/>
                <a:gd name="connsiteY2" fmla="*/ 140251 h 251511"/>
                <a:gd name="connsiteX0" fmla="*/ 205152 w 206036"/>
                <a:gd name="connsiteY0" fmla="*/ 2217 h 251511"/>
                <a:gd name="connsiteX1" fmla="*/ 206036 w 206036"/>
                <a:gd name="connsiteY1" fmla="*/ 0 h 251511"/>
                <a:gd name="connsiteX0" fmla="*/ 171560 w 206036"/>
                <a:gd name="connsiteY0" fmla="*/ 45197 h 251511"/>
                <a:gd name="connsiteX1" fmla="*/ 33651 w 206036"/>
                <a:gd name="connsiteY1" fmla="*/ 229601 h 251511"/>
                <a:gd name="connsiteX2" fmla="*/ 203986 w 206036"/>
                <a:gd name="connsiteY2" fmla="*/ 140251 h 251511"/>
                <a:gd name="connsiteX0" fmla="*/ 199480 w 200364"/>
                <a:gd name="connsiteY0" fmla="*/ 2217 h 251511"/>
                <a:gd name="connsiteX1" fmla="*/ 200364 w 200364"/>
                <a:gd name="connsiteY1" fmla="*/ 0 h 251511"/>
                <a:gd name="connsiteX0" fmla="*/ 165888 w 200364"/>
                <a:gd name="connsiteY0" fmla="*/ 45197 h 251511"/>
                <a:gd name="connsiteX1" fmla="*/ 27979 w 200364"/>
                <a:gd name="connsiteY1" fmla="*/ 229601 h 251511"/>
                <a:gd name="connsiteX2" fmla="*/ 198314 w 200364"/>
                <a:gd name="connsiteY2" fmla="*/ 140251 h 251511"/>
                <a:gd name="connsiteX0" fmla="*/ 277181 w 278065"/>
                <a:gd name="connsiteY0" fmla="*/ 17421 h 266715"/>
                <a:gd name="connsiteX1" fmla="*/ 278065 w 278065"/>
                <a:gd name="connsiteY1" fmla="*/ 15204 h 266715"/>
                <a:gd name="connsiteX0" fmla="*/ 93306 w 278065"/>
                <a:gd name="connsiteY0" fmla="*/ 21945 h 266715"/>
                <a:gd name="connsiteX1" fmla="*/ 105680 w 278065"/>
                <a:gd name="connsiteY1" fmla="*/ 244805 h 266715"/>
                <a:gd name="connsiteX2" fmla="*/ 276015 w 278065"/>
                <a:gd name="connsiteY2" fmla="*/ 155455 h 266715"/>
                <a:gd name="connsiteX0" fmla="*/ 277181 w 333476"/>
                <a:gd name="connsiteY0" fmla="*/ 17421 h 285709"/>
                <a:gd name="connsiteX1" fmla="*/ 278065 w 333476"/>
                <a:gd name="connsiteY1" fmla="*/ 15204 h 285709"/>
                <a:gd name="connsiteX0" fmla="*/ 93306 w 333476"/>
                <a:gd name="connsiteY0" fmla="*/ 21945 h 285709"/>
                <a:gd name="connsiteX1" fmla="*/ 105680 w 333476"/>
                <a:gd name="connsiteY1" fmla="*/ 244805 h 285709"/>
                <a:gd name="connsiteX2" fmla="*/ 333476 w 333476"/>
                <a:gd name="connsiteY2" fmla="*/ 268559 h 285709"/>
                <a:gd name="connsiteX0" fmla="*/ 228203 w 284498"/>
                <a:gd name="connsiteY0" fmla="*/ 2217 h 270505"/>
                <a:gd name="connsiteX1" fmla="*/ 229087 w 284498"/>
                <a:gd name="connsiteY1" fmla="*/ 0 h 270505"/>
                <a:gd name="connsiteX0" fmla="*/ 44328 w 284498"/>
                <a:gd name="connsiteY0" fmla="*/ 6741 h 270505"/>
                <a:gd name="connsiteX1" fmla="*/ 56702 w 284498"/>
                <a:gd name="connsiteY1" fmla="*/ 229601 h 270505"/>
                <a:gd name="connsiteX2" fmla="*/ 284498 w 284498"/>
                <a:gd name="connsiteY2" fmla="*/ 253355 h 270505"/>
                <a:gd name="connsiteX0" fmla="*/ 228203 w 234109"/>
                <a:gd name="connsiteY0" fmla="*/ 2217 h 265506"/>
                <a:gd name="connsiteX1" fmla="*/ 229087 w 234109"/>
                <a:gd name="connsiteY1" fmla="*/ 0 h 265506"/>
                <a:gd name="connsiteX0" fmla="*/ 44328 w 234109"/>
                <a:gd name="connsiteY0" fmla="*/ 6741 h 265506"/>
                <a:gd name="connsiteX1" fmla="*/ 56702 w 234109"/>
                <a:gd name="connsiteY1" fmla="*/ 229601 h 265506"/>
                <a:gd name="connsiteX2" fmla="*/ 234109 w 234109"/>
                <a:gd name="connsiteY2" fmla="*/ 235258 h 265506"/>
                <a:gd name="connsiteX0" fmla="*/ 228203 w 234109"/>
                <a:gd name="connsiteY0" fmla="*/ 2217 h 269901"/>
                <a:gd name="connsiteX1" fmla="*/ 229087 w 234109"/>
                <a:gd name="connsiteY1" fmla="*/ 0 h 269901"/>
                <a:gd name="connsiteX0" fmla="*/ 44328 w 234109"/>
                <a:gd name="connsiteY0" fmla="*/ 6741 h 269901"/>
                <a:gd name="connsiteX1" fmla="*/ 56702 w 234109"/>
                <a:gd name="connsiteY1" fmla="*/ 229601 h 269901"/>
                <a:gd name="connsiteX2" fmla="*/ 234109 w 234109"/>
                <a:gd name="connsiteY2" fmla="*/ 235258 h 269901"/>
                <a:gd name="connsiteX0" fmla="*/ 257971 w 263877"/>
                <a:gd name="connsiteY0" fmla="*/ 2217 h 284134"/>
                <a:gd name="connsiteX1" fmla="*/ 258855 w 263877"/>
                <a:gd name="connsiteY1" fmla="*/ 0 h 284134"/>
                <a:gd name="connsiteX0" fmla="*/ 74096 w 263877"/>
                <a:gd name="connsiteY0" fmla="*/ 6741 h 284134"/>
                <a:gd name="connsiteX1" fmla="*/ 27241 w 263877"/>
                <a:gd name="connsiteY1" fmla="*/ 248829 h 284134"/>
                <a:gd name="connsiteX2" fmla="*/ 263877 w 263877"/>
                <a:gd name="connsiteY2" fmla="*/ 235258 h 284134"/>
                <a:gd name="connsiteX0" fmla="*/ 257971 w 263877"/>
                <a:gd name="connsiteY0" fmla="*/ 2217 h 272135"/>
                <a:gd name="connsiteX1" fmla="*/ 258855 w 263877"/>
                <a:gd name="connsiteY1" fmla="*/ 0 h 272135"/>
                <a:gd name="connsiteX0" fmla="*/ 74096 w 263877"/>
                <a:gd name="connsiteY0" fmla="*/ 6741 h 272135"/>
                <a:gd name="connsiteX1" fmla="*/ 27241 w 263877"/>
                <a:gd name="connsiteY1" fmla="*/ 248829 h 272135"/>
                <a:gd name="connsiteX2" fmla="*/ 263877 w 263877"/>
                <a:gd name="connsiteY2" fmla="*/ 235258 h 272135"/>
                <a:gd name="connsiteX0" fmla="*/ 253732 w 259638"/>
                <a:gd name="connsiteY0" fmla="*/ 2217 h 272135"/>
                <a:gd name="connsiteX1" fmla="*/ 254616 w 259638"/>
                <a:gd name="connsiteY1" fmla="*/ 0 h 272135"/>
                <a:gd name="connsiteX0" fmla="*/ 69857 w 259638"/>
                <a:gd name="connsiteY0" fmla="*/ 6741 h 272135"/>
                <a:gd name="connsiteX1" fmla="*/ 23002 w 259638"/>
                <a:gd name="connsiteY1" fmla="*/ 248829 h 272135"/>
                <a:gd name="connsiteX2" fmla="*/ 259638 w 259638"/>
                <a:gd name="connsiteY2" fmla="*/ 235258 h 272135"/>
                <a:gd name="connsiteX0" fmla="*/ 253732 w 259638"/>
                <a:gd name="connsiteY0" fmla="*/ 2217 h 269145"/>
                <a:gd name="connsiteX1" fmla="*/ 254616 w 259638"/>
                <a:gd name="connsiteY1" fmla="*/ 0 h 269145"/>
                <a:gd name="connsiteX0" fmla="*/ 69857 w 259638"/>
                <a:gd name="connsiteY0" fmla="*/ 6741 h 269145"/>
                <a:gd name="connsiteX1" fmla="*/ 23002 w 259638"/>
                <a:gd name="connsiteY1" fmla="*/ 248829 h 269145"/>
                <a:gd name="connsiteX2" fmla="*/ 259638 w 259638"/>
                <a:gd name="connsiteY2" fmla="*/ 235258 h 269145"/>
                <a:gd name="connsiteX0" fmla="*/ 263007 w 268913"/>
                <a:gd name="connsiteY0" fmla="*/ 2217 h 269145"/>
                <a:gd name="connsiteX1" fmla="*/ 263891 w 268913"/>
                <a:gd name="connsiteY1" fmla="*/ 0 h 269145"/>
                <a:gd name="connsiteX0" fmla="*/ 79132 w 268913"/>
                <a:gd name="connsiteY0" fmla="*/ 6741 h 269145"/>
                <a:gd name="connsiteX1" fmla="*/ 32277 w 268913"/>
                <a:gd name="connsiteY1" fmla="*/ 248829 h 269145"/>
                <a:gd name="connsiteX2" fmla="*/ 268913 w 268913"/>
                <a:gd name="connsiteY2" fmla="*/ 235258 h 269145"/>
                <a:gd name="connsiteX0" fmla="*/ 263007 w 268913"/>
                <a:gd name="connsiteY0" fmla="*/ 2217 h 261709"/>
                <a:gd name="connsiteX1" fmla="*/ 263891 w 268913"/>
                <a:gd name="connsiteY1" fmla="*/ 0 h 261709"/>
                <a:gd name="connsiteX0" fmla="*/ 79132 w 268913"/>
                <a:gd name="connsiteY0" fmla="*/ 6741 h 261709"/>
                <a:gd name="connsiteX1" fmla="*/ 32277 w 268913"/>
                <a:gd name="connsiteY1" fmla="*/ 248829 h 261709"/>
                <a:gd name="connsiteX2" fmla="*/ 268913 w 268913"/>
                <a:gd name="connsiteY2" fmla="*/ 235258 h 261709"/>
                <a:gd name="connsiteX0" fmla="*/ 263007 w 263891"/>
                <a:gd name="connsiteY0" fmla="*/ 2217 h 268564"/>
                <a:gd name="connsiteX1" fmla="*/ 263891 w 263891"/>
                <a:gd name="connsiteY1" fmla="*/ 0 h 268564"/>
                <a:gd name="connsiteX0" fmla="*/ 79132 w 263891"/>
                <a:gd name="connsiteY0" fmla="*/ 6741 h 268564"/>
                <a:gd name="connsiteX1" fmla="*/ 32277 w 263891"/>
                <a:gd name="connsiteY1" fmla="*/ 248829 h 268564"/>
                <a:gd name="connsiteX2" fmla="*/ 180511 w 263891"/>
                <a:gd name="connsiteY2" fmla="*/ 259010 h 268564"/>
                <a:gd name="connsiteX0" fmla="*/ 266979 w 267863"/>
                <a:gd name="connsiteY0" fmla="*/ 2217 h 268564"/>
                <a:gd name="connsiteX1" fmla="*/ 267863 w 267863"/>
                <a:gd name="connsiteY1" fmla="*/ 0 h 268564"/>
                <a:gd name="connsiteX0" fmla="*/ 71612 w 267863"/>
                <a:gd name="connsiteY0" fmla="*/ 22576 h 268564"/>
                <a:gd name="connsiteX1" fmla="*/ 36249 w 267863"/>
                <a:gd name="connsiteY1" fmla="*/ 248829 h 268564"/>
                <a:gd name="connsiteX2" fmla="*/ 184483 w 267863"/>
                <a:gd name="connsiteY2" fmla="*/ 259010 h 268564"/>
                <a:gd name="connsiteX0" fmla="*/ 257337 w 258221"/>
                <a:gd name="connsiteY0" fmla="*/ 2217 h 268564"/>
                <a:gd name="connsiteX1" fmla="*/ 258221 w 258221"/>
                <a:gd name="connsiteY1" fmla="*/ 0 h 268564"/>
                <a:gd name="connsiteX0" fmla="*/ 61970 w 258221"/>
                <a:gd name="connsiteY0" fmla="*/ 22576 h 268564"/>
                <a:gd name="connsiteX1" fmla="*/ 26607 w 258221"/>
                <a:gd name="connsiteY1" fmla="*/ 248829 h 268564"/>
                <a:gd name="connsiteX2" fmla="*/ 174841 w 258221"/>
                <a:gd name="connsiteY2" fmla="*/ 259010 h 268564"/>
                <a:gd name="connsiteX0" fmla="*/ 267476 w 268360"/>
                <a:gd name="connsiteY0" fmla="*/ 2217 h 268564"/>
                <a:gd name="connsiteX1" fmla="*/ 268360 w 268360"/>
                <a:gd name="connsiteY1" fmla="*/ 0 h 268564"/>
                <a:gd name="connsiteX0" fmla="*/ 41169 w 268360"/>
                <a:gd name="connsiteY0" fmla="*/ 62163 h 268564"/>
                <a:gd name="connsiteX1" fmla="*/ 36746 w 268360"/>
                <a:gd name="connsiteY1" fmla="*/ 248829 h 268564"/>
                <a:gd name="connsiteX2" fmla="*/ 184980 w 268360"/>
                <a:gd name="connsiteY2" fmla="*/ 259010 h 268564"/>
                <a:gd name="connsiteX0" fmla="*/ 272693 w 273577"/>
                <a:gd name="connsiteY0" fmla="*/ 2217 h 268564"/>
                <a:gd name="connsiteX1" fmla="*/ 273577 w 273577"/>
                <a:gd name="connsiteY1" fmla="*/ 0 h 268564"/>
                <a:gd name="connsiteX0" fmla="*/ 46386 w 273577"/>
                <a:gd name="connsiteY0" fmla="*/ 62163 h 268564"/>
                <a:gd name="connsiteX1" fmla="*/ 41963 w 273577"/>
                <a:gd name="connsiteY1" fmla="*/ 248829 h 268564"/>
                <a:gd name="connsiteX2" fmla="*/ 190197 w 273577"/>
                <a:gd name="connsiteY2" fmla="*/ 259010 h 268564"/>
                <a:gd name="connsiteX0" fmla="*/ 279343 w 280227"/>
                <a:gd name="connsiteY0" fmla="*/ 2217 h 268564"/>
                <a:gd name="connsiteX1" fmla="*/ 280227 w 280227"/>
                <a:gd name="connsiteY1" fmla="*/ 0 h 268564"/>
                <a:gd name="connsiteX0" fmla="*/ 53036 w 280227"/>
                <a:gd name="connsiteY0" fmla="*/ 62163 h 268564"/>
                <a:gd name="connsiteX1" fmla="*/ 48613 w 280227"/>
                <a:gd name="connsiteY1" fmla="*/ 248829 h 268564"/>
                <a:gd name="connsiteX2" fmla="*/ 196847 w 280227"/>
                <a:gd name="connsiteY2" fmla="*/ 259010 h 268564"/>
                <a:gd name="connsiteX0" fmla="*/ 267186 w 268070"/>
                <a:gd name="connsiteY0" fmla="*/ 2217 h 268564"/>
                <a:gd name="connsiteX1" fmla="*/ 268070 w 268070"/>
                <a:gd name="connsiteY1" fmla="*/ 0 h 268564"/>
                <a:gd name="connsiteX0" fmla="*/ 40879 w 268070"/>
                <a:gd name="connsiteY0" fmla="*/ 62163 h 268564"/>
                <a:gd name="connsiteX1" fmla="*/ 36456 w 268070"/>
                <a:gd name="connsiteY1" fmla="*/ 248829 h 268564"/>
                <a:gd name="connsiteX2" fmla="*/ 184690 w 268070"/>
                <a:gd name="connsiteY2" fmla="*/ 259010 h 268564"/>
                <a:gd name="connsiteX0" fmla="*/ 264383 w 265267"/>
                <a:gd name="connsiteY0" fmla="*/ 2217 h 268564"/>
                <a:gd name="connsiteX1" fmla="*/ 265267 w 265267"/>
                <a:gd name="connsiteY1" fmla="*/ 0 h 268564"/>
                <a:gd name="connsiteX0" fmla="*/ 38076 w 265267"/>
                <a:gd name="connsiteY0" fmla="*/ 62163 h 268564"/>
                <a:gd name="connsiteX1" fmla="*/ 33653 w 265267"/>
                <a:gd name="connsiteY1" fmla="*/ 248829 h 268564"/>
                <a:gd name="connsiteX2" fmla="*/ 181887 w 265267"/>
                <a:gd name="connsiteY2" fmla="*/ 259010 h 268564"/>
                <a:gd name="connsiteX0" fmla="*/ 264383 w 265267"/>
                <a:gd name="connsiteY0" fmla="*/ 2217 h 285424"/>
                <a:gd name="connsiteX1" fmla="*/ 265267 w 265267"/>
                <a:gd name="connsiteY1" fmla="*/ 0 h 285424"/>
                <a:gd name="connsiteX0" fmla="*/ 38076 w 265267"/>
                <a:gd name="connsiteY0" fmla="*/ 62163 h 285424"/>
                <a:gd name="connsiteX1" fmla="*/ 33653 w 265267"/>
                <a:gd name="connsiteY1" fmla="*/ 248829 h 285424"/>
                <a:gd name="connsiteX2" fmla="*/ 134150 w 265267"/>
                <a:gd name="connsiteY2" fmla="*/ 283893 h 285424"/>
                <a:gd name="connsiteX0" fmla="*/ 264383 w 265267"/>
                <a:gd name="connsiteY0" fmla="*/ 2217 h 305357"/>
                <a:gd name="connsiteX1" fmla="*/ 265267 w 265267"/>
                <a:gd name="connsiteY1" fmla="*/ 0 h 305357"/>
                <a:gd name="connsiteX0" fmla="*/ 38076 w 265267"/>
                <a:gd name="connsiteY0" fmla="*/ 62163 h 305357"/>
                <a:gd name="connsiteX1" fmla="*/ 33653 w 265267"/>
                <a:gd name="connsiteY1" fmla="*/ 248829 h 305357"/>
                <a:gd name="connsiteX2" fmla="*/ 134150 w 265267"/>
                <a:gd name="connsiteY2" fmla="*/ 283893 h 305357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5006"/>
                <a:gd name="connsiteX1" fmla="*/ 265267 w 265267"/>
                <a:gd name="connsiteY1" fmla="*/ 0 h 285006"/>
                <a:gd name="connsiteX0" fmla="*/ 38076 w 265267"/>
                <a:gd name="connsiteY0" fmla="*/ 62163 h 285006"/>
                <a:gd name="connsiteX1" fmla="*/ 33653 w 265267"/>
                <a:gd name="connsiteY1" fmla="*/ 248829 h 285006"/>
                <a:gd name="connsiteX2" fmla="*/ 134150 w 265267"/>
                <a:gd name="connsiteY2" fmla="*/ 283893 h 285006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3787 w 264671"/>
                <a:gd name="connsiteY0" fmla="*/ 2217 h 295203"/>
                <a:gd name="connsiteX1" fmla="*/ 264671 w 264671"/>
                <a:gd name="connsiteY1" fmla="*/ 0 h 295203"/>
                <a:gd name="connsiteX0" fmla="*/ 37480 w 264671"/>
                <a:gd name="connsiteY0" fmla="*/ 62163 h 295203"/>
                <a:gd name="connsiteX1" fmla="*/ 14493 w 264671"/>
                <a:gd name="connsiteY1" fmla="*/ 221684 h 295203"/>
                <a:gd name="connsiteX2" fmla="*/ 127366 w 264671"/>
                <a:gd name="connsiteY2" fmla="*/ 295203 h 295203"/>
                <a:gd name="connsiteX0" fmla="*/ 265834 w 266718"/>
                <a:gd name="connsiteY0" fmla="*/ 2217 h 295203"/>
                <a:gd name="connsiteX1" fmla="*/ 266718 w 266718"/>
                <a:gd name="connsiteY1" fmla="*/ 0 h 295203"/>
                <a:gd name="connsiteX0" fmla="*/ 39527 w 266718"/>
                <a:gd name="connsiteY0" fmla="*/ 62163 h 295203"/>
                <a:gd name="connsiteX1" fmla="*/ 16540 w 266718"/>
                <a:gd name="connsiteY1" fmla="*/ 221684 h 295203"/>
                <a:gd name="connsiteX2" fmla="*/ 129413 w 266718"/>
                <a:gd name="connsiteY2" fmla="*/ 295203 h 295203"/>
                <a:gd name="connsiteX0" fmla="*/ 268985 w 269869"/>
                <a:gd name="connsiteY0" fmla="*/ 2217 h 295203"/>
                <a:gd name="connsiteX1" fmla="*/ 269869 w 269869"/>
                <a:gd name="connsiteY1" fmla="*/ 0 h 295203"/>
                <a:gd name="connsiteX0" fmla="*/ 42678 w 269869"/>
                <a:gd name="connsiteY0" fmla="*/ 62163 h 295203"/>
                <a:gd name="connsiteX1" fmla="*/ 19691 w 269869"/>
                <a:gd name="connsiteY1" fmla="*/ 221684 h 295203"/>
                <a:gd name="connsiteX2" fmla="*/ 132564 w 269869"/>
                <a:gd name="connsiteY2" fmla="*/ 295203 h 295203"/>
                <a:gd name="connsiteX0" fmla="*/ 278772 w 279656"/>
                <a:gd name="connsiteY0" fmla="*/ 2217 h 295203"/>
                <a:gd name="connsiteX1" fmla="*/ 279656 w 279656"/>
                <a:gd name="connsiteY1" fmla="*/ 0 h 295203"/>
                <a:gd name="connsiteX0" fmla="*/ 52465 w 279656"/>
                <a:gd name="connsiteY0" fmla="*/ 62163 h 295203"/>
                <a:gd name="connsiteX1" fmla="*/ 15334 w 279656"/>
                <a:gd name="connsiteY1" fmla="*/ 231863 h 295203"/>
                <a:gd name="connsiteX2" fmla="*/ 142351 w 279656"/>
                <a:gd name="connsiteY2" fmla="*/ 295203 h 295203"/>
                <a:gd name="connsiteX0" fmla="*/ 278772 w 279656"/>
                <a:gd name="connsiteY0" fmla="*/ 2217 h 298395"/>
                <a:gd name="connsiteX1" fmla="*/ 279656 w 279656"/>
                <a:gd name="connsiteY1" fmla="*/ 0 h 298395"/>
                <a:gd name="connsiteX0" fmla="*/ 52465 w 279656"/>
                <a:gd name="connsiteY0" fmla="*/ 62163 h 298395"/>
                <a:gd name="connsiteX1" fmla="*/ 15334 w 279656"/>
                <a:gd name="connsiteY1" fmla="*/ 231863 h 298395"/>
                <a:gd name="connsiteX2" fmla="*/ 142351 w 279656"/>
                <a:gd name="connsiteY2" fmla="*/ 295203 h 298395"/>
                <a:gd name="connsiteX0" fmla="*/ 278772 w 279656"/>
                <a:gd name="connsiteY0" fmla="*/ 2217 h 276043"/>
                <a:gd name="connsiteX1" fmla="*/ 279656 w 279656"/>
                <a:gd name="connsiteY1" fmla="*/ 0 h 276043"/>
                <a:gd name="connsiteX0" fmla="*/ 52465 w 279656"/>
                <a:gd name="connsiteY0" fmla="*/ 62163 h 276043"/>
                <a:gd name="connsiteX1" fmla="*/ 15334 w 279656"/>
                <a:gd name="connsiteY1" fmla="*/ 231863 h 276043"/>
                <a:gd name="connsiteX2" fmla="*/ 106990 w 279656"/>
                <a:gd name="connsiteY2" fmla="*/ 268058 h 276043"/>
                <a:gd name="connsiteX0" fmla="*/ 288785 w 289669"/>
                <a:gd name="connsiteY0" fmla="*/ 2217 h 276043"/>
                <a:gd name="connsiteX1" fmla="*/ 289669 w 289669"/>
                <a:gd name="connsiteY1" fmla="*/ 0 h 276043"/>
                <a:gd name="connsiteX0" fmla="*/ 35073 w 289669"/>
                <a:gd name="connsiteY0" fmla="*/ 136812 h 276043"/>
                <a:gd name="connsiteX1" fmla="*/ 25347 w 289669"/>
                <a:gd name="connsiteY1" fmla="*/ 231863 h 276043"/>
                <a:gd name="connsiteX2" fmla="*/ 117003 w 289669"/>
                <a:gd name="connsiteY2" fmla="*/ 268058 h 276043"/>
                <a:gd name="connsiteX0" fmla="*/ 315645 w 316529"/>
                <a:gd name="connsiteY0" fmla="*/ 2217 h 276043"/>
                <a:gd name="connsiteX1" fmla="*/ 316529 w 316529"/>
                <a:gd name="connsiteY1" fmla="*/ 0 h 276043"/>
                <a:gd name="connsiteX0" fmla="*/ 61933 w 316529"/>
                <a:gd name="connsiteY0" fmla="*/ 136812 h 276043"/>
                <a:gd name="connsiteX1" fmla="*/ 50 w 316529"/>
                <a:gd name="connsiteY1" fmla="*/ 226208 h 276043"/>
                <a:gd name="connsiteX2" fmla="*/ 52207 w 316529"/>
                <a:gd name="connsiteY2" fmla="*/ 231863 h 276043"/>
                <a:gd name="connsiteX3" fmla="*/ 143863 w 316529"/>
                <a:gd name="connsiteY3" fmla="*/ 268058 h 276043"/>
                <a:gd name="connsiteX0" fmla="*/ 315645 w 316529"/>
                <a:gd name="connsiteY0" fmla="*/ 2217 h 233166"/>
                <a:gd name="connsiteX1" fmla="*/ 316529 w 316529"/>
                <a:gd name="connsiteY1" fmla="*/ 0 h 233166"/>
                <a:gd name="connsiteX0" fmla="*/ 61933 w 316529"/>
                <a:gd name="connsiteY0" fmla="*/ 136812 h 233166"/>
                <a:gd name="connsiteX1" fmla="*/ 50 w 316529"/>
                <a:gd name="connsiteY1" fmla="*/ 226208 h 233166"/>
                <a:gd name="connsiteX2" fmla="*/ 52207 w 316529"/>
                <a:gd name="connsiteY2" fmla="*/ 231863 h 233166"/>
                <a:gd name="connsiteX0" fmla="*/ 316527 w 317411"/>
                <a:gd name="connsiteY0" fmla="*/ 2217 h 231863"/>
                <a:gd name="connsiteX1" fmla="*/ 317411 w 317411"/>
                <a:gd name="connsiteY1" fmla="*/ 0 h 231863"/>
                <a:gd name="connsiteX0" fmla="*/ 62815 w 317411"/>
                <a:gd name="connsiteY0" fmla="*/ 136812 h 231863"/>
                <a:gd name="connsiteX1" fmla="*/ 48 w 317411"/>
                <a:gd name="connsiteY1" fmla="*/ 174180 h 231863"/>
                <a:gd name="connsiteX2" fmla="*/ 53089 w 317411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8120 w 332716"/>
                <a:gd name="connsiteY0" fmla="*/ 136812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3700 w 332716"/>
                <a:gd name="connsiteY0" fmla="*/ 75735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3849 w 332865"/>
                <a:gd name="connsiteY0" fmla="*/ 75735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2081 w 332865"/>
                <a:gd name="connsiteY0" fmla="*/ 62162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53919 w 354803"/>
                <a:gd name="connsiteY0" fmla="*/ 2217 h 274843"/>
                <a:gd name="connsiteX1" fmla="*/ 354803 w 354803"/>
                <a:gd name="connsiteY1" fmla="*/ 0 h 274843"/>
                <a:gd name="connsiteX0" fmla="*/ 94019 w 354803"/>
                <a:gd name="connsiteY0" fmla="*/ 62162 h 274843"/>
                <a:gd name="connsiteX1" fmla="*/ 311 w 354803"/>
                <a:gd name="connsiteY1" fmla="*/ 173049 h 274843"/>
                <a:gd name="connsiteX2" fmla="*/ 71032 w 354803"/>
                <a:gd name="connsiteY2" fmla="*/ 274843 h 274843"/>
                <a:gd name="connsiteX0" fmla="*/ 349523 w 350407"/>
                <a:gd name="connsiteY0" fmla="*/ 2217 h 274843"/>
                <a:gd name="connsiteX1" fmla="*/ 350407 w 350407"/>
                <a:gd name="connsiteY1" fmla="*/ 0 h 274843"/>
                <a:gd name="connsiteX0" fmla="*/ 89623 w 350407"/>
                <a:gd name="connsiteY0" fmla="*/ 62162 h 274843"/>
                <a:gd name="connsiteX1" fmla="*/ 335 w 350407"/>
                <a:gd name="connsiteY1" fmla="*/ 151559 h 274843"/>
                <a:gd name="connsiteX2" fmla="*/ 66636 w 350407"/>
                <a:gd name="connsiteY2" fmla="*/ 274843 h 274843"/>
                <a:gd name="connsiteX0" fmla="*/ 349500 w 350384"/>
                <a:gd name="connsiteY0" fmla="*/ 2217 h 243174"/>
                <a:gd name="connsiteX1" fmla="*/ 350384 w 350384"/>
                <a:gd name="connsiteY1" fmla="*/ 0 h 243174"/>
                <a:gd name="connsiteX0" fmla="*/ 89600 w 350384"/>
                <a:gd name="connsiteY0" fmla="*/ 62162 h 243174"/>
                <a:gd name="connsiteX1" fmla="*/ 312 w 350384"/>
                <a:gd name="connsiteY1" fmla="*/ 151559 h 243174"/>
                <a:gd name="connsiteX2" fmla="*/ 71033 w 350384"/>
                <a:gd name="connsiteY2" fmla="*/ 243174 h 243174"/>
                <a:gd name="connsiteX0" fmla="*/ 339832 w 340716"/>
                <a:gd name="connsiteY0" fmla="*/ 2217 h 243174"/>
                <a:gd name="connsiteX1" fmla="*/ 340716 w 340716"/>
                <a:gd name="connsiteY1" fmla="*/ 0 h 243174"/>
                <a:gd name="connsiteX0" fmla="*/ 79932 w 340716"/>
                <a:gd name="connsiteY0" fmla="*/ 62162 h 243174"/>
                <a:gd name="connsiteX1" fmla="*/ 368 w 340716"/>
                <a:gd name="connsiteY1" fmla="*/ 145904 h 243174"/>
                <a:gd name="connsiteX2" fmla="*/ 61365 w 340716"/>
                <a:gd name="connsiteY2" fmla="*/ 243174 h 243174"/>
                <a:gd name="connsiteX0" fmla="*/ 339870 w 340754"/>
                <a:gd name="connsiteY0" fmla="*/ 2217 h 217160"/>
                <a:gd name="connsiteX1" fmla="*/ 340754 w 340754"/>
                <a:gd name="connsiteY1" fmla="*/ 0 h 217160"/>
                <a:gd name="connsiteX0" fmla="*/ 79970 w 340754"/>
                <a:gd name="connsiteY0" fmla="*/ 62162 h 217160"/>
                <a:gd name="connsiteX1" fmla="*/ 406 w 340754"/>
                <a:gd name="connsiteY1" fmla="*/ 145904 h 217160"/>
                <a:gd name="connsiteX2" fmla="*/ 56099 w 340754"/>
                <a:gd name="connsiteY2" fmla="*/ 217160 h 217160"/>
                <a:gd name="connsiteX0" fmla="*/ 337242 w 338126"/>
                <a:gd name="connsiteY0" fmla="*/ 2217 h 217160"/>
                <a:gd name="connsiteX1" fmla="*/ 338126 w 338126"/>
                <a:gd name="connsiteY1" fmla="*/ 0 h 217160"/>
                <a:gd name="connsiteX0" fmla="*/ 77342 w 338126"/>
                <a:gd name="connsiteY0" fmla="*/ 62162 h 217160"/>
                <a:gd name="connsiteX1" fmla="*/ 430 w 338126"/>
                <a:gd name="connsiteY1" fmla="*/ 123283 h 217160"/>
                <a:gd name="connsiteX2" fmla="*/ 53471 w 338126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79094 w 339878"/>
                <a:gd name="connsiteY0" fmla="*/ 62162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9363 w 340247"/>
                <a:gd name="connsiteY0" fmla="*/ 2217 h 203588"/>
                <a:gd name="connsiteX1" fmla="*/ 340247 w 340247"/>
                <a:gd name="connsiteY1" fmla="*/ 0 h 203588"/>
                <a:gd name="connsiteX0" fmla="*/ 55594 w 340247"/>
                <a:gd name="connsiteY0" fmla="*/ 67817 h 203588"/>
                <a:gd name="connsiteX1" fmla="*/ 783 w 340247"/>
                <a:gd name="connsiteY1" fmla="*/ 132331 h 203588"/>
                <a:gd name="connsiteX2" fmla="*/ 32608 w 340247"/>
                <a:gd name="connsiteY2" fmla="*/ 203588 h 203588"/>
                <a:gd name="connsiteX0" fmla="*/ 339294 w 340178"/>
                <a:gd name="connsiteY0" fmla="*/ 2217 h 203588"/>
                <a:gd name="connsiteX1" fmla="*/ 340178 w 340178"/>
                <a:gd name="connsiteY1" fmla="*/ 0 h 203588"/>
                <a:gd name="connsiteX0" fmla="*/ 55525 w 340178"/>
                <a:gd name="connsiteY0" fmla="*/ 67817 h 203588"/>
                <a:gd name="connsiteX1" fmla="*/ 714 w 340178"/>
                <a:gd name="connsiteY1" fmla="*/ 132331 h 203588"/>
                <a:gd name="connsiteX2" fmla="*/ 32539 w 340178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81699 w 366352"/>
                <a:gd name="connsiteY0" fmla="*/ 67817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62251 w 366352"/>
                <a:gd name="connsiteY0" fmla="*/ 75734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62555 w 366656"/>
                <a:gd name="connsiteY0" fmla="*/ 7573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37802 w 366656"/>
                <a:gd name="connsiteY0" fmla="*/ 8704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95493 w 396377"/>
                <a:gd name="connsiteY0" fmla="*/ 2217 h 194540"/>
                <a:gd name="connsiteX1" fmla="*/ 396377 w 396377"/>
                <a:gd name="connsiteY1" fmla="*/ 0 h 194540"/>
                <a:gd name="connsiteX0" fmla="*/ 67523 w 396377"/>
                <a:gd name="connsiteY0" fmla="*/ 87044 h 194540"/>
                <a:gd name="connsiteX1" fmla="*/ 335 w 396377"/>
                <a:gd name="connsiteY1" fmla="*/ 134594 h 194540"/>
                <a:gd name="connsiteX2" fmla="*/ 63985 w 396377"/>
                <a:gd name="connsiteY2" fmla="*/ 194540 h 194540"/>
                <a:gd name="connsiteX0" fmla="*/ 377079 w 377963"/>
                <a:gd name="connsiteY0" fmla="*/ 2217 h 194540"/>
                <a:gd name="connsiteX1" fmla="*/ 377963 w 377963"/>
                <a:gd name="connsiteY1" fmla="*/ 0 h 194540"/>
                <a:gd name="connsiteX0" fmla="*/ 49109 w 377963"/>
                <a:gd name="connsiteY0" fmla="*/ 87044 h 194540"/>
                <a:gd name="connsiteX1" fmla="*/ 486 w 377963"/>
                <a:gd name="connsiteY1" fmla="*/ 136856 h 194540"/>
                <a:gd name="connsiteX2" fmla="*/ 45571 w 377963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31827 w 377477"/>
                <a:gd name="connsiteY0" fmla="*/ 91568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1147"/>
                <a:gd name="connsiteX1" fmla="*/ 377477 w 377477"/>
                <a:gd name="connsiteY1" fmla="*/ 0 h 191147"/>
                <a:gd name="connsiteX0" fmla="*/ 31827 w 377477"/>
                <a:gd name="connsiteY0" fmla="*/ 91568 h 191147"/>
                <a:gd name="connsiteX1" fmla="*/ 0 w 377477"/>
                <a:gd name="connsiteY1" fmla="*/ 136856 h 191147"/>
                <a:gd name="connsiteX2" fmla="*/ 30941 w 377477"/>
                <a:gd name="connsiteY2" fmla="*/ 191147 h 191147"/>
                <a:gd name="connsiteX0" fmla="*/ 389854 w 390738"/>
                <a:gd name="connsiteY0" fmla="*/ 2217 h 191147"/>
                <a:gd name="connsiteX1" fmla="*/ 390738 w 390738"/>
                <a:gd name="connsiteY1" fmla="*/ 0 h 191147"/>
                <a:gd name="connsiteX0" fmla="*/ 45088 w 390738"/>
                <a:gd name="connsiteY0" fmla="*/ 91568 h 191147"/>
                <a:gd name="connsiteX1" fmla="*/ 0 w 390738"/>
                <a:gd name="connsiteY1" fmla="*/ 134594 h 191147"/>
                <a:gd name="connsiteX2" fmla="*/ 44202 w 390738"/>
                <a:gd name="connsiteY2" fmla="*/ 191147 h 191147"/>
                <a:gd name="connsiteX0" fmla="*/ 390738 w 391622"/>
                <a:gd name="connsiteY0" fmla="*/ 2217 h 191147"/>
                <a:gd name="connsiteX1" fmla="*/ 391622 w 391622"/>
                <a:gd name="connsiteY1" fmla="*/ 0 h 191147"/>
                <a:gd name="connsiteX0" fmla="*/ 45972 w 391622"/>
                <a:gd name="connsiteY0" fmla="*/ 91568 h 191147"/>
                <a:gd name="connsiteX1" fmla="*/ 0 w 391622"/>
                <a:gd name="connsiteY1" fmla="*/ 140249 h 191147"/>
                <a:gd name="connsiteX2" fmla="*/ 45086 w 391622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3463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41380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4594 h 191147"/>
                <a:gd name="connsiteX2" fmla="*/ 45970 w 392506"/>
                <a:gd name="connsiteY2" fmla="*/ 191147 h 191147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46856 w 392506"/>
                <a:gd name="connsiteY0" fmla="*/ 91568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55743 w 393436"/>
                <a:gd name="connsiteY0" fmla="*/ 50851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1674 w 392558"/>
                <a:gd name="connsiteY0" fmla="*/ 2217 h 228472"/>
                <a:gd name="connsiteX1" fmla="*/ 392558 w 392558"/>
                <a:gd name="connsiteY1" fmla="*/ 0 h 228472"/>
                <a:gd name="connsiteX0" fmla="*/ 54865 w 392558"/>
                <a:gd name="connsiteY0" fmla="*/ 50851 h 228472"/>
                <a:gd name="connsiteX1" fmla="*/ 52 w 392558"/>
                <a:gd name="connsiteY1" fmla="*/ 134594 h 228472"/>
                <a:gd name="connsiteX2" fmla="*/ 48674 w 392558"/>
                <a:gd name="connsiteY2" fmla="*/ 228472 h 2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558" h="228472" stroke="0">
                  <a:moveTo>
                    <a:pt x="391674" y="2217"/>
                  </a:moveTo>
                  <a:lnTo>
                    <a:pt x="392558" y="0"/>
                  </a:lnTo>
                </a:path>
                <a:path w="392558" h="228472" fill="none">
                  <a:moveTo>
                    <a:pt x="54865" y="50851"/>
                  </a:moveTo>
                  <a:cubicBezTo>
                    <a:pt x="50297" y="48784"/>
                    <a:pt x="-1864" y="78034"/>
                    <a:pt x="52" y="134594"/>
                  </a:cubicBezTo>
                  <a:cubicBezTo>
                    <a:pt x="-685" y="187761"/>
                    <a:pt x="35755" y="219235"/>
                    <a:pt x="48674" y="22847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44" name="Straight Connector 54"/>
            <p:cNvCxnSpPr>
              <a:cxnSpLocks noChangeShapeType="1"/>
            </p:cNvCxnSpPr>
            <p:nvPr/>
          </p:nvCxnSpPr>
          <p:spPr bwMode="auto">
            <a:xfrm>
              <a:off x="1998723" y="4652357"/>
              <a:ext cx="76823" cy="93893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1" name="Footer Placeholder 1"/>
          <p:cNvSpPr txBox="1">
            <a:spLocks/>
          </p:cNvSpPr>
          <p:nvPr/>
        </p:nvSpPr>
        <p:spPr>
          <a:xfrm>
            <a:off x="4866995" y="56880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MEIC Cost Review December 18 2014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95765" y="4888250"/>
            <a:ext cx="382129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CEBAF is a </a:t>
            </a:r>
            <a:r>
              <a:rPr lang="en-US" dirty="0" smtClean="0">
                <a:solidFill>
                  <a:srgbClr val="CC0000"/>
                </a:solidFill>
              </a:rPr>
              <a:t>full energy injector.</a:t>
            </a:r>
            <a:endParaRPr lang="en-US" dirty="0" smtClean="0"/>
          </a:p>
          <a:p>
            <a:r>
              <a:rPr lang="en-US" dirty="0" smtClean="0"/>
              <a:t>Only minor gun modification is needed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228100" y="2206014"/>
            <a:ext cx="12777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Warm Electron</a:t>
            </a:r>
          </a:p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Collider Ring</a:t>
            </a:r>
          </a:p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(3 to 10 GeV)</a:t>
            </a:r>
            <a:endParaRPr lang="en-US" sz="1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Updates from last MEIC CM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116"/>
            <a:ext cx="8229600" cy="538951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800" dirty="0" smtClean="0"/>
              <a:t>Last MEIC CM in March</a:t>
            </a:r>
            <a:r>
              <a:rPr lang="en-US" sz="1800" dirty="0" smtClean="0"/>
              <a:t> 2015, </a:t>
            </a:r>
            <a:r>
              <a:rPr lang="en-US" sz="1800" dirty="0" smtClean="0"/>
              <a:t>soon after the January EIC Cost Review</a:t>
            </a:r>
          </a:p>
          <a:p>
            <a:pPr>
              <a:buNone/>
            </a:pPr>
            <a:r>
              <a:rPr lang="en-US" sz="1800" dirty="0" smtClean="0"/>
              <a:t>Focus on:</a:t>
            </a:r>
          </a:p>
          <a:p>
            <a:pPr>
              <a:buNone/>
            </a:pPr>
            <a:r>
              <a:rPr lang="en-US" sz="1800" dirty="0" smtClean="0"/>
              <a:t>Baseline design optimization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100 MEV SRF </a:t>
            </a:r>
            <a:r>
              <a:rPr lang="en-US" sz="1400" dirty="0" smtClean="0">
                <a:solidFill>
                  <a:srgbClr val="CC3333"/>
                </a:solidFill>
              </a:rPr>
              <a:t>linac </a:t>
            </a:r>
            <a:r>
              <a:rPr lang="en-US" sz="1400" dirty="0" smtClean="0">
                <a:solidFill>
                  <a:srgbClr val="000000"/>
                </a:solidFill>
              </a:rPr>
              <a:t>option</a:t>
            </a:r>
          </a:p>
          <a:p>
            <a:r>
              <a:rPr lang="en-US" sz="1400" dirty="0" smtClean="0">
                <a:solidFill>
                  <a:srgbClr val="CC3333"/>
                </a:solidFill>
              </a:rPr>
              <a:t>Racetrack vs. figure-8</a:t>
            </a:r>
            <a:r>
              <a:rPr lang="en-US" sz="1400" dirty="0" smtClean="0">
                <a:solidFill>
                  <a:srgbClr val="CC3333"/>
                </a:solidFill>
              </a:rPr>
              <a:t> </a:t>
            </a:r>
            <a:r>
              <a:rPr lang="en-US" sz="1400" dirty="0" smtClean="0"/>
              <a:t>(Figure-8 for collider, studying racetrack option for booster)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CC3333"/>
                </a:solidFill>
              </a:rPr>
              <a:t>Emittance </a:t>
            </a:r>
            <a:r>
              <a:rPr lang="en-US" sz="1400" dirty="0" smtClean="0"/>
              <a:t>reduction in the </a:t>
            </a:r>
            <a:r>
              <a:rPr lang="en-US" sz="1400" dirty="0" err="1" smtClean="0"/>
              <a:t>e</a:t>
            </a:r>
            <a:r>
              <a:rPr lang="en-US" sz="1400" dirty="0" smtClean="0"/>
              <a:t>-ring</a:t>
            </a:r>
          </a:p>
          <a:p>
            <a:r>
              <a:rPr lang="en-US" sz="1400" dirty="0" smtClean="0">
                <a:solidFill>
                  <a:srgbClr val="CC3333"/>
                </a:solidFill>
              </a:rPr>
              <a:t>Synchronization</a:t>
            </a:r>
          </a:p>
          <a:p>
            <a:r>
              <a:rPr lang="en-US" sz="1400" dirty="0" smtClean="0"/>
              <a:t>ERL </a:t>
            </a:r>
            <a:r>
              <a:rPr lang="en-US" sz="1400" dirty="0" smtClean="0">
                <a:solidFill>
                  <a:srgbClr val="CC3333"/>
                </a:solidFill>
              </a:rPr>
              <a:t>Cooler </a:t>
            </a:r>
            <a:r>
              <a:rPr lang="en-US" sz="1400" dirty="0" smtClean="0"/>
              <a:t>design group </a:t>
            </a:r>
            <a:r>
              <a:rPr lang="en-US" sz="1400" dirty="0" smtClean="0"/>
              <a:t>started, cooling </a:t>
            </a:r>
            <a:r>
              <a:rPr lang="en-US" sz="1400" dirty="0" smtClean="0">
                <a:solidFill>
                  <a:srgbClr val="CC3333"/>
                </a:solidFill>
              </a:rPr>
              <a:t>simulations</a:t>
            </a:r>
          </a:p>
          <a:p>
            <a:r>
              <a:rPr lang="en-US" sz="1400" dirty="0" smtClean="0">
                <a:solidFill>
                  <a:srgbClr val="CC3333"/>
                </a:solidFill>
              </a:rPr>
              <a:t>Nonlinear Correction </a:t>
            </a:r>
            <a:r>
              <a:rPr lang="en-US" sz="1400" dirty="0" smtClean="0"/>
              <a:t>design group (SLAC/JLAB)</a:t>
            </a:r>
          </a:p>
          <a:p>
            <a:r>
              <a:rPr lang="en-US" sz="1400" dirty="0" smtClean="0">
                <a:solidFill>
                  <a:srgbClr val="CC3333"/>
                </a:solidFill>
              </a:rPr>
              <a:t>Polarization</a:t>
            </a:r>
            <a:r>
              <a:rPr lang="en-US" sz="1400" dirty="0" smtClean="0"/>
              <a:t>: design updates and </a:t>
            </a:r>
            <a:r>
              <a:rPr lang="en-US" sz="1400" dirty="0" smtClean="0"/>
              <a:t>tracking</a:t>
            </a:r>
          </a:p>
          <a:p>
            <a:r>
              <a:rPr lang="en-US" sz="1400" dirty="0" smtClean="0">
                <a:solidFill>
                  <a:srgbClr val="CC3333"/>
                </a:solidFill>
              </a:rPr>
              <a:t>Collective effects</a:t>
            </a:r>
            <a:endParaRPr lang="en-US" sz="1400" dirty="0" smtClean="0">
              <a:solidFill>
                <a:srgbClr val="CC3333"/>
              </a:solidFill>
            </a:endParaRPr>
          </a:p>
          <a:p>
            <a:r>
              <a:rPr lang="en-US" sz="1400" dirty="0" smtClean="0">
                <a:solidFill>
                  <a:srgbClr val="CC3333"/>
                </a:solidFill>
              </a:rPr>
              <a:t>Beam formation</a:t>
            </a:r>
          </a:p>
          <a:p>
            <a:pPr>
              <a:buNone/>
            </a:pPr>
            <a:r>
              <a:rPr lang="en-US" sz="1800" dirty="0" smtClean="0"/>
              <a:t>R&amp;D, </a:t>
            </a:r>
          </a:p>
          <a:p>
            <a:r>
              <a:rPr lang="en-US" sz="1400" dirty="0" smtClean="0"/>
              <a:t>External review of R&amp;D for </a:t>
            </a:r>
            <a:r>
              <a:rPr lang="en-US" sz="1400" dirty="0" smtClean="0">
                <a:solidFill>
                  <a:srgbClr val="CC3333"/>
                </a:solidFill>
              </a:rPr>
              <a:t>super-ferric </a:t>
            </a:r>
            <a:r>
              <a:rPr lang="en-US" sz="1400" dirty="0" smtClean="0"/>
              <a:t>program</a:t>
            </a:r>
          </a:p>
          <a:p>
            <a:r>
              <a:rPr lang="en-US" sz="1400" dirty="0" smtClean="0"/>
              <a:t>Internal reviews of: </a:t>
            </a:r>
            <a:r>
              <a:rPr lang="en-US" sz="1400" dirty="0" smtClean="0">
                <a:solidFill>
                  <a:srgbClr val="CC3333"/>
                </a:solidFill>
              </a:rPr>
              <a:t>SRF R&amp;</a:t>
            </a:r>
            <a:r>
              <a:rPr lang="en-US" sz="1400" dirty="0" smtClean="0">
                <a:solidFill>
                  <a:srgbClr val="CC3333"/>
                </a:solidFill>
              </a:rPr>
              <a:t>D</a:t>
            </a:r>
            <a:r>
              <a:rPr lang="en-US" sz="1400" dirty="0" smtClean="0"/>
              <a:t> including </a:t>
            </a:r>
            <a:r>
              <a:rPr lang="en-US" sz="1400" dirty="0" smtClean="0">
                <a:solidFill>
                  <a:srgbClr val="CC3333"/>
                </a:solidFill>
              </a:rPr>
              <a:t>crab cavity</a:t>
            </a:r>
            <a:r>
              <a:rPr lang="en-US" sz="1400" dirty="0" smtClean="0"/>
              <a:t> and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CC3333"/>
                </a:solidFill>
              </a:rPr>
              <a:t>Engineering</a:t>
            </a:r>
          </a:p>
          <a:p>
            <a:r>
              <a:rPr lang="en-US" sz="1400" dirty="0" smtClean="0"/>
              <a:t>MEIC related </a:t>
            </a:r>
            <a:r>
              <a:rPr lang="en-US" sz="1400" dirty="0" smtClean="0">
                <a:solidFill>
                  <a:srgbClr val="CC3333"/>
                </a:solidFill>
              </a:rPr>
              <a:t>LDRD </a:t>
            </a:r>
            <a:r>
              <a:rPr lang="en-US" sz="1400" dirty="0" smtClean="0"/>
              <a:t>proposals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Selected magnetized source R&amp;D, </a:t>
            </a:r>
            <a:r>
              <a:rPr lang="en-US" sz="1400" dirty="0" err="1" smtClean="0">
                <a:sym typeface="Wingdings"/>
              </a:rPr>
              <a:t>e</a:t>
            </a:r>
            <a:r>
              <a:rPr lang="en-US" sz="1400" dirty="0" smtClean="0">
                <a:sym typeface="Wingdings"/>
              </a:rPr>
              <a:t>-cooling modeling, nuclear gluons with charm</a:t>
            </a:r>
          </a:p>
          <a:p>
            <a:pPr>
              <a:buNone/>
            </a:pPr>
            <a:r>
              <a:rPr lang="en-US" sz="1600" dirty="0" smtClean="0">
                <a:sym typeface="Wingdings"/>
              </a:rPr>
              <a:t>Engineering, ESH&amp;Q, Civil</a:t>
            </a:r>
          </a:p>
          <a:p>
            <a:r>
              <a:rPr lang="en-US" sz="1400" dirty="0" smtClean="0">
                <a:sym typeface="Wingdings"/>
              </a:rPr>
              <a:t>Started </a:t>
            </a:r>
            <a:r>
              <a:rPr lang="en-US" sz="1400" dirty="0" smtClean="0">
                <a:solidFill>
                  <a:srgbClr val="CC3333"/>
                </a:solidFill>
                <a:sym typeface="Wingdings"/>
              </a:rPr>
              <a:t>engineering support </a:t>
            </a:r>
            <a:r>
              <a:rPr lang="en-US" sz="1400" dirty="0" smtClean="0">
                <a:sym typeface="Wingdings"/>
              </a:rPr>
              <a:t>activities (magnets, PEP-II…)</a:t>
            </a:r>
          </a:p>
          <a:p>
            <a:r>
              <a:rPr lang="en-US" sz="1400" dirty="0" smtClean="0">
                <a:sym typeface="Wingdings"/>
              </a:rPr>
              <a:t>Started </a:t>
            </a:r>
            <a:r>
              <a:rPr lang="en-US" sz="1400" dirty="0" smtClean="0">
                <a:solidFill>
                  <a:srgbClr val="CC3333"/>
                </a:solidFill>
                <a:sym typeface="Wingdings"/>
              </a:rPr>
              <a:t>soil evaluation study </a:t>
            </a:r>
            <a:r>
              <a:rPr lang="en-US" sz="1400" dirty="0" smtClean="0">
                <a:sym typeface="Wingdings"/>
              </a:rPr>
              <a:t>(funding from VA)</a:t>
            </a:r>
          </a:p>
          <a:p>
            <a:r>
              <a:rPr lang="en-US" sz="1400" dirty="0" smtClean="0">
                <a:sym typeface="Wingdings"/>
              </a:rPr>
              <a:t>Started study of </a:t>
            </a:r>
            <a:r>
              <a:rPr lang="en-US" sz="1400" dirty="0" smtClean="0">
                <a:solidFill>
                  <a:srgbClr val="CC3333"/>
                </a:solidFill>
                <a:sym typeface="Wingdings"/>
              </a:rPr>
              <a:t>radiation </a:t>
            </a:r>
            <a:r>
              <a:rPr lang="en-US" sz="1400" dirty="0" smtClean="0">
                <a:sym typeface="Wingdings"/>
              </a:rPr>
              <a:t>protection</a:t>
            </a:r>
            <a:endParaRPr lang="en-US" sz="1400" dirty="0" smtClean="0"/>
          </a:p>
          <a:p>
            <a:pPr>
              <a:buNone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1567543" y="3486341"/>
            <a:ext cx="5802651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Organization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7203" y="1082010"/>
            <a:ext cx="2158347" cy="70788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Hugh Montgomery</a:t>
            </a:r>
          </a:p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Bob McKeown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6667" y="2543552"/>
            <a:ext cx="1478226" cy="67710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Accelerators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Fulvia Pilat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4714" y="2543552"/>
            <a:ext cx="930959" cy="67710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Physics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Rolf 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745" y="3825453"/>
            <a:ext cx="1545616" cy="67710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Design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Yuhong Zhang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7708" y="3851419"/>
            <a:ext cx="1519968" cy="67710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Engineering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Tim Michalski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544" y="2543552"/>
            <a:ext cx="1605248" cy="67710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Cost </a:t>
            </a:r>
            <a:r>
              <a:rPr lang="en-US" sz="2000" dirty="0" smtClean="0">
                <a:solidFill>
                  <a:prstClr val="black"/>
                </a:solidFill>
              </a:rPr>
              <a:t>Estimate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Leigh Harwood</a:t>
            </a:r>
          </a:p>
        </p:txBody>
      </p:sp>
      <p:cxnSp>
        <p:nvCxnSpPr>
          <p:cNvPr id="15" name="Straight Connector 14"/>
          <p:cNvCxnSpPr>
            <a:stCxn id="7" idx="2"/>
          </p:cNvCxnSpPr>
          <p:nvPr/>
        </p:nvCxnSpPr>
        <p:spPr>
          <a:xfrm>
            <a:off x="4315780" y="3220660"/>
            <a:ext cx="1" cy="26568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567543" y="1980301"/>
            <a:ext cx="274823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15780" y="1980301"/>
            <a:ext cx="305441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31616" y="3849204"/>
            <a:ext cx="1195647" cy="67710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R&amp;D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Fulvia Pilat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7370194" y="1980301"/>
            <a:ext cx="0" cy="56325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2"/>
            <a:endCxn id="7" idx="0"/>
          </p:cNvCxnSpPr>
          <p:nvPr/>
        </p:nvCxnSpPr>
        <p:spPr>
          <a:xfrm flipH="1">
            <a:off x="4315780" y="1789896"/>
            <a:ext cx="597" cy="75365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36351" y="5527154"/>
            <a:ext cx="8146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MEIC Organization established in July 2014</a:t>
            </a:r>
          </a:p>
          <a:p>
            <a:pPr defTabSz="457200"/>
            <a:r>
              <a:rPr lang="en-US" b="1" dirty="0">
                <a:solidFill>
                  <a:prstClr val="black"/>
                </a:solidFill>
              </a:rPr>
              <a:t>Funding</a:t>
            </a:r>
            <a:r>
              <a:rPr lang="en-US" dirty="0">
                <a:solidFill>
                  <a:prstClr val="black"/>
                </a:solidFill>
              </a:rPr>
              <a:t>:	NP Accelerator R&amp;D, JLAB re-direct, LDRD, SBIR, Commonwealth of Virginia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567543" y="1995812"/>
            <a:ext cx="0" cy="56325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02512" y="3839544"/>
            <a:ext cx="1521314" cy="67710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</a:rPr>
              <a:t>Facilities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Rebecca Yasky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64484" y="3474465"/>
            <a:ext cx="3059" cy="3509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429440" y="3475122"/>
            <a:ext cx="0" cy="39042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252065" y="3486341"/>
            <a:ext cx="3059" cy="3509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362754" y="3486341"/>
            <a:ext cx="7440" cy="36286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S&amp;T Review July 28-30, 2015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7632D8-191F-466C-AAEC-EF2308AA4DB2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23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MEIC Design Plan</a:t>
            </a:r>
            <a:endParaRPr lang="en-US" sz="4000" dirty="0"/>
          </a:p>
        </p:txBody>
      </p:sp>
      <p:pic>
        <p:nvPicPr>
          <p:cNvPr id="4" name="Picture 3" descr="Desig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869"/>
            <a:ext cx="9144000" cy="2378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08" y="3565875"/>
            <a:ext cx="89120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 activities are mostly based in CASA at JLAB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Redirected </a:t>
            </a:r>
            <a:r>
              <a:rPr lang="en-US" dirty="0" smtClean="0"/>
              <a:t>resources to MEIC in 2015, effort level constant for FY2015-16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Acknowledge </a:t>
            </a:r>
            <a:r>
              <a:rPr lang="en-US" dirty="0" smtClean="0"/>
              <a:t>input from Mike Spata (CASA Director) and </a:t>
            </a:r>
            <a:r>
              <a:rPr lang="en-US" dirty="0" err="1" smtClean="0"/>
              <a:t>Yuhong</a:t>
            </a:r>
            <a:r>
              <a:rPr lang="en-US" dirty="0" smtClean="0"/>
              <a:t> Zhang (MEIC Design Leader)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MEIC Pre-project R&amp;D plan</a:t>
            </a:r>
            <a:endParaRPr lang="en-US" sz="3600" dirty="0"/>
          </a:p>
        </p:txBody>
      </p:sp>
      <p:pic>
        <p:nvPicPr>
          <p:cNvPr id="4" name="Picture 3" descr="R&amp;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609"/>
            <a:ext cx="9144000" cy="2695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778657"/>
            <a:ext cx="77123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The MEIC pre-project R&amp;D level is cost-effective , total &lt;5M$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Resources </a:t>
            </a:r>
            <a:r>
              <a:rPr lang="en-US" dirty="0" smtClean="0"/>
              <a:t>so far from NP EIC R&amp;D funds, LDRD, SBIR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Anticipate increase of NP EIC R&amp;D funds in FY16 after the LRP recommendation</a:t>
            </a:r>
          </a:p>
          <a:p>
            <a:r>
              <a:rPr lang="en-US" dirty="0" smtClean="0"/>
              <a:t>  (Meeting at NP November 12)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Request </a:t>
            </a:r>
            <a:r>
              <a:rPr lang="en-US" dirty="0" smtClean="0"/>
              <a:t>submitted to VA for 2.4 M$ in FY16-17 for MEIC Accelerator R&amp;D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 (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 (3).potx</Template>
  <TotalTime>326</TotalTime>
  <Words>2381</Words>
  <Application>Microsoft Macintosh PowerPoint</Application>
  <PresentationFormat>On-screen Show (4:3)</PresentationFormat>
  <Paragraphs>476</Paragraphs>
  <Slides>27</Slides>
  <Notes>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JLabPowerPointMain (3)</vt:lpstr>
      <vt:lpstr>Equation</vt:lpstr>
      <vt:lpstr>Click to add title</vt:lpstr>
      <vt:lpstr>Outline</vt:lpstr>
      <vt:lpstr>Design Strategy: High Luminosity and polarization</vt:lpstr>
      <vt:lpstr>MEIC Baseline</vt:lpstr>
      <vt:lpstr>Baseline Layout </vt:lpstr>
      <vt:lpstr>Updates from last MEIC CM</vt:lpstr>
      <vt:lpstr>MEIC Organization</vt:lpstr>
      <vt:lpstr>MEIC Design Plan</vt:lpstr>
      <vt:lpstr>MEIC Pre-project R&amp;D plan</vt:lpstr>
      <vt:lpstr>MEIC Engineering Plan</vt:lpstr>
      <vt:lpstr>Ion Injector: Short, Lower Energy/Cost Linac</vt:lpstr>
      <vt:lpstr>Ion Injector: Smaller Racetrack Booster</vt:lpstr>
      <vt:lpstr>e-ring emittance      </vt:lpstr>
      <vt:lpstr>e-ring spin tracking</vt:lpstr>
      <vt:lpstr>Beam Synchronization</vt:lpstr>
      <vt:lpstr>Nonlinear Dynamics: Ion Ring</vt:lpstr>
      <vt:lpstr>Ion Polarization</vt:lpstr>
      <vt:lpstr>Cooler specs and challenges</vt:lpstr>
      <vt:lpstr>Architectures: Traditional ERL and Linac-2-Linac </vt:lpstr>
      <vt:lpstr>Status of the Super-ferric Magnet R&amp;D</vt:lpstr>
      <vt:lpstr>Cabling techniques</vt:lpstr>
      <vt:lpstr>Slide 22</vt:lpstr>
      <vt:lpstr>SRF R&amp;D:  e-ring RF design</vt:lpstr>
      <vt:lpstr>SRF R&amp;D: ion-ring RF design</vt:lpstr>
      <vt:lpstr>SRF R&amp;D: Crab cavity</vt:lpstr>
      <vt:lpstr>MEIC Civil: site planning</vt:lpstr>
      <vt:lpstr>Conclusion</vt:lpstr>
    </vt:vector>
  </TitlesOfParts>
  <Company>Jefferson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Fulvia Pilat</dc:creator>
  <cp:lastModifiedBy>Fulvia Pilat</cp:lastModifiedBy>
  <cp:revision>24</cp:revision>
  <dcterms:created xsi:type="dcterms:W3CDTF">2015-10-04T20:46:54Z</dcterms:created>
  <dcterms:modified xsi:type="dcterms:W3CDTF">2015-10-04T21:27:39Z</dcterms:modified>
</cp:coreProperties>
</file>