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358" r:id="rId3"/>
    <p:sldId id="327" r:id="rId4"/>
    <p:sldId id="328" r:id="rId5"/>
    <p:sldId id="341" r:id="rId6"/>
    <p:sldId id="336" r:id="rId7"/>
    <p:sldId id="334" r:id="rId8"/>
    <p:sldId id="351" r:id="rId9"/>
    <p:sldId id="353" r:id="rId10"/>
    <p:sldId id="352" r:id="rId11"/>
    <p:sldId id="354" r:id="rId12"/>
    <p:sldId id="333" r:id="rId13"/>
    <p:sldId id="338" r:id="rId14"/>
    <p:sldId id="344" r:id="rId15"/>
    <p:sldId id="345" r:id="rId16"/>
    <p:sldId id="339" r:id="rId17"/>
    <p:sldId id="347" r:id="rId18"/>
    <p:sldId id="357" r:id="rId19"/>
    <p:sldId id="355" r:id="rId20"/>
    <p:sldId id="356" r:id="rId21"/>
    <p:sldId id="350"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5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76779" autoAdjust="0"/>
  </p:normalViewPr>
  <p:slideViewPr>
    <p:cSldViewPr snapToGrid="0">
      <p:cViewPr>
        <p:scale>
          <a:sx n="70" d="100"/>
          <a:sy n="70" d="100"/>
        </p:scale>
        <p:origin x="-1450" y="1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83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95844-B8F1-479D-A242-2DFDEA80674E}" type="datetimeFigureOut">
              <a:rPr lang="en-US" smtClean="0"/>
              <a:pPr/>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A35DD-D53E-40A0-9181-000F786E08E9}" type="slidenum">
              <a:rPr lang="en-US" smtClean="0"/>
              <a:pPr/>
              <a:t>‹#›</a:t>
            </a:fld>
            <a:endParaRPr lang="en-US"/>
          </a:p>
        </p:txBody>
      </p:sp>
    </p:spTree>
    <p:extLst>
      <p:ext uri="{BB962C8B-B14F-4D97-AF65-F5344CB8AC3E}">
        <p14:creationId xmlns:p14="http://schemas.microsoft.com/office/powerpoint/2010/main" val="60457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a:t>
            </a:fld>
            <a:endParaRPr lang="en-US"/>
          </a:p>
        </p:txBody>
      </p:sp>
    </p:spTree>
    <p:extLst>
      <p:ext uri="{BB962C8B-B14F-4D97-AF65-F5344CB8AC3E}">
        <p14:creationId xmlns:p14="http://schemas.microsoft.com/office/powerpoint/2010/main" val="213691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one drops the FEL booster cavities, the new injector only utilizes warm RF and hence, does not require </a:t>
            </a:r>
            <a:r>
              <a:rPr lang="en-US" baseline="0" dirty="0" err="1" smtClean="0"/>
              <a:t>cryoline</a:t>
            </a:r>
            <a:r>
              <a:rPr lang="en-US" baseline="0" dirty="0" smtClean="0"/>
              <a:t> hookups.</a:t>
            </a:r>
          </a:p>
          <a:p>
            <a:r>
              <a:rPr lang="en-US" baseline="0" dirty="0" smtClean="0"/>
              <a:t>The first few cavities in the first </a:t>
            </a:r>
            <a:r>
              <a:rPr lang="en-US" baseline="0" dirty="0" err="1" smtClean="0"/>
              <a:t>cryozone</a:t>
            </a:r>
            <a:r>
              <a:rPr lang="en-US" baseline="0" dirty="0" smtClean="0"/>
              <a:t> of the injector linac are used to capture the beam.</a:t>
            </a:r>
          </a:p>
          <a:p>
            <a:r>
              <a:rPr lang="en-US" baseline="0" dirty="0" smtClean="0"/>
              <a:t> This is just one example of an optimization with a small </a:t>
            </a:r>
            <a:r>
              <a:rPr lang="en-US" baseline="0" dirty="0" err="1" smtClean="0"/>
              <a:t>bunchlength</a:t>
            </a:r>
            <a:r>
              <a:rPr lang="en-US" baseline="0" dirty="0" smtClean="0"/>
              <a:t>. Likewise, it is possible to reach a broad range of parameters.</a:t>
            </a:r>
          </a:p>
          <a:p>
            <a:endParaRPr lang="en-US" baseline="0" dirty="0" smtClean="0"/>
          </a:p>
          <a:p>
            <a:r>
              <a:rPr lang="en-US" baseline="0" dirty="0" smtClean="0"/>
              <a:t>The final choice will be made when we carry out the detailed front to end simulations in preparation for the proposal for the actual experiment.</a:t>
            </a:r>
          </a:p>
          <a:p>
            <a:endParaRPr lang="en-US" baseline="0" dirty="0" smtClean="0"/>
          </a:p>
          <a:p>
            <a:r>
              <a:rPr lang="en-US" baseline="0" dirty="0" smtClean="0"/>
              <a:t>Note that both of these options can easily produce and transport 10’s of </a:t>
            </a:r>
            <a:r>
              <a:rPr lang="en-US" baseline="0" dirty="0" err="1" smtClean="0"/>
              <a:t>pC</a:t>
            </a:r>
            <a:r>
              <a:rPr lang="en-US" baseline="0" dirty="0" smtClean="0"/>
              <a:t>. This is something we need for that experiment. It also will be beneficial for the MEIC injection scheme. One needs a similar amount of bunch charge.</a:t>
            </a:r>
          </a:p>
        </p:txBody>
      </p:sp>
      <p:sp>
        <p:nvSpPr>
          <p:cNvPr id="4" name="Slide Number Placeholder 3"/>
          <p:cNvSpPr>
            <a:spLocks noGrp="1"/>
          </p:cNvSpPr>
          <p:nvPr>
            <p:ph type="sldNum" sz="quarter" idx="10"/>
          </p:nvPr>
        </p:nvSpPr>
        <p:spPr/>
        <p:txBody>
          <a:bodyPr/>
          <a:lstStyle/>
          <a:p>
            <a:fld id="{869A35DD-D53E-40A0-9181-000F786E08E9}" type="slidenum">
              <a:rPr lang="en-US" smtClean="0"/>
              <a:pPr/>
              <a:t>10</a:t>
            </a:fld>
            <a:endParaRPr lang="en-US"/>
          </a:p>
        </p:txBody>
      </p:sp>
    </p:spTree>
    <p:extLst>
      <p:ext uri="{BB962C8B-B14F-4D97-AF65-F5344CB8AC3E}">
        <p14:creationId xmlns:p14="http://schemas.microsoft.com/office/powerpoint/2010/main" val="131423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generated beam at the injector is then send through the injector linac (0L03+0L04). It is chirped and undergoes compression in the injector chicane.</a:t>
            </a:r>
          </a:p>
          <a:p>
            <a:endParaRPr lang="en-US" baseline="0" dirty="0" smtClean="0"/>
          </a:p>
          <a:p>
            <a:r>
              <a:rPr lang="en-US" baseline="0" dirty="0" smtClean="0"/>
              <a:t>After acceleration in the linac where it is further manipulated (half the linac is run off crest to rotate the phase space)</a:t>
            </a:r>
          </a:p>
        </p:txBody>
      </p:sp>
      <p:sp>
        <p:nvSpPr>
          <p:cNvPr id="4" name="Slide Number Placeholder 3"/>
          <p:cNvSpPr>
            <a:spLocks noGrp="1"/>
          </p:cNvSpPr>
          <p:nvPr>
            <p:ph type="sldNum" sz="quarter" idx="10"/>
          </p:nvPr>
        </p:nvSpPr>
        <p:spPr/>
        <p:txBody>
          <a:bodyPr/>
          <a:lstStyle/>
          <a:p>
            <a:fld id="{869A35DD-D53E-40A0-9181-000F786E08E9}" type="slidenum">
              <a:rPr lang="en-US" smtClean="0"/>
              <a:pPr/>
              <a:t>11</a:t>
            </a:fld>
            <a:endParaRPr lang="en-US"/>
          </a:p>
        </p:txBody>
      </p:sp>
    </p:spTree>
    <p:extLst>
      <p:ext uri="{BB962C8B-B14F-4D97-AF65-F5344CB8AC3E}">
        <p14:creationId xmlns:p14="http://schemas.microsoft.com/office/powerpoint/2010/main" val="420160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achromatic and isochronous</a:t>
            </a:r>
            <a:r>
              <a:rPr lang="en-US" baseline="0" dirty="0" smtClean="0"/>
              <a:t> to 2</a:t>
            </a:r>
            <a:r>
              <a:rPr lang="en-US" baseline="30000" dirty="0" smtClean="0"/>
              <a:t>nd</a:t>
            </a:r>
            <a:r>
              <a:rPr lang="en-US" baseline="0" dirty="0" smtClean="0"/>
              <a:t> order. Shown are R56, T166, T266 and T566. (T16 is shown on previous slide as dispersion)</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13</a:t>
            </a:fld>
            <a:endParaRPr lang="en-US"/>
          </a:p>
        </p:txBody>
      </p:sp>
    </p:spTree>
    <p:extLst>
      <p:ext uri="{BB962C8B-B14F-4D97-AF65-F5344CB8AC3E}">
        <p14:creationId xmlns:p14="http://schemas.microsoft.com/office/powerpoint/2010/main" val="374727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 mismatched dispersion pattern.</a:t>
            </a:r>
            <a:r>
              <a:rPr lang="en-US" baseline="0" dirty="0" smtClean="0"/>
              <a:t> </a:t>
            </a:r>
            <a:r>
              <a:rPr lang="en-US" baseline="0" dirty="0" err="1" smtClean="0"/>
              <a:t>Superperiods</a:t>
            </a:r>
            <a:r>
              <a:rPr lang="en-US" baseline="0" dirty="0" smtClean="0"/>
              <a:t> are not individually achromatic and isochronous. Instead the whole arc is corrected to 2</a:t>
            </a:r>
            <a:r>
              <a:rPr lang="en-US" baseline="30000" dirty="0" smtClean="0"/>
              <a:t>nd</a:t>
            </a:r>
            <a:r>
              <a:rPr lang="en-US" baseline="0" dirty="0" smtClean="0"/>
              <a:t> order globally. This results in large variations in R56 inside the lattice and produce</a:t>
            </a:r>
          </a:p>
          <a:p>
            <a:r>
              <a:rPr lang="en-US" baseline="0" dirty="0" smtClean="0"/>
              <a:t> a large </a:t>
            </a:r>
            <a:r>
              <a:rPr lang="en-US" baseline="0" dirty="0" err="1" smtClean="0"/>
              <a:t>microbunching</a:t>
            </a:r>
            <a:r>
              <a:rPr lang="en-US" baseline="0" dirty="0" smtClean="0"/>
              <a:t> gain.</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14</a:t>
            </a:fld>
            <a:endParaRPr lang="en-US"/>
          </a:p>
        </p:txBody>
      </p:sp>
    </p:spTree>
    <p:extLst>
      <p:ext uri="{BB962C8B-B14F-4D97-AF65-F5344CB8AC3E}">
        <p14:creationId xmlns:p14="http://schemas.microsoft.com/office/powerpoint/2010/main" val="199761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is for 1mm.mrad transverse emittance and 300fs </a:t>
            </a:r>
            <a:r>
              <a:rPr lang="en-US" baseline="0" dirty="0" err="1" smtClean="0"/>
              <a:t>bunchlength</a:t>
            </a:r>
            <a:r>
              <a:rPr lang="en-US" baseline="0" dirty="0" smtClean="0"/>
              <a:t>. </a:t>
            </a:r>
          </a:p>
          <a:p>
            <a:endParaRPr lang="en-US" dirty="0" smtClean="0"/>
          </a:p>
          <a:p>
            <a:r>
              <a:rPr lang="en-US" dirty="0" smtClean="0"/>
              <a:t>We start seeing emittance growth right away at 5pC. Note that we can not go much beyond 40pC in the machine for lack of place to dump the beam (dump limit=2kW) unless we recirculate and energy recover in the south linac…</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15</a:t>
            </a:fld>
            <a:endParaRPr lang="en-US"/>
          </a:p>
        </p:txBody>
      </p:sp>
    </p:spTree>
    <p:extLst>
      <p:ext uri="{BB962C8B-B14F-4D97-AF65-F5344CB8AC3E}">
        <p14:creationId xmlns:p14="http://schemas.microsoft.com/office/powerpoint/2010/main" val="1888742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for 1mm.mrad of transverse emittance and xxx fs </a:t>
            </a:r>
            <a:r>
              <a:rPr lang="en-US" baseline="0" dirty="0" err="1" smtClean="0"/>
              <a:t>bunchlength</a:t>
            </a:r>
            <a:r>
              <a:rPr lang="en-US" baseline="0" dirty="0" smtClean="0"/>
              <a:t>.  No sign of emittance growth at end of arc up to 40 </a:t>
            </a:r>
            <a:r>
              <a:rPr lang="en-US" baseline="0" dirty="0" err="1" smtClean="0"/>
              <a:t>pC</a:t>
            </a:r>
            <a:r>
              <a:rPr lang="en-US" baseline="0" dirty="0" smtClean="0"/>
              <a:t>. Its true for much higher bunch charges too but we cant reach them in CEBAF (</a:t>
            </a:r>
            <a:r>
              <a:rPr lang="en-US" baseline="0" dirty="0" err="1" smtClean="0"/>
              <a:t>insertable</a:t>
            </a:r>
            <a:r>
              <a:rPr lang="en-US" baseline="0" dirty="0" smtClean="0"/>
              <a:t> dump power limit amongst other things)</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16</a:t>
            </a:fld>
            <a:endParaRPr lang="en-US"/>
          </a:p>
        </p:txBody>
      </p:sp>
    </p:spTree>
    <p:extLst>
      <p:ext uri="{BB962C8B-B14F-4D97-AF65-F5344CB8AC3E}">
        <p14:creationId xmlns:p14="http://schemas.microsoft.com/office/powerpoint/2010/main" val="377867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those 7.5 kW, 400 watts </a:t>
            </a:r>
            <a:r>
              <a:rPr lang="en-US" baseline="0" dirty="0" smtClean="0"/>
              <a:t> exit the dump in the form of gamma and neutrons.  </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18</a:t>
            </a:fld>
            <a:endParaRPr lang="en-US"/>
          </a:p>
        </p:txBody>
      </p:sp>
    </p:spTree>
    <p:extLst>
      <p:ext uri="{BB962C8B-B14F-4D97-AF65-F5344CB8AC3E}">
        <p14:creationId xmlns:p14="http://schemas.microsoft.com/office/powerpoint/2010/main" val="232003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designed an </a:t>
            </a:r>
            <a:r>
              <a:rPr lang="en-US" dirty="0" err="1" smtClean="0"/>
              <a:t>insertable</a:t>
            </a:r>
            <a:r>
              <a:rPr lang="en-US" baseline="0" dirty="0" smtClean="0"/>
              <a:t> dump in order to terminate the beam at the end of ARC3.</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19</a:t>
            </a:fld>
            <a:endParaRPr lang="en-US"/>
          </a:p>
        </p:txBody>
      </p:sp>
    </p:spTree>
    <p:extLst>
      <p:ext uri="{BB962C8B-B14F-4D97-AF65-F5344CB8AC3E}">
        <p14:creationId xmlns:p14="http://schemas.microsoft.com/office/powerpoint/2010/main" val="323832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final iteration, we</a:t>
            </a:r>
            <a:r>
              <a:rPr lang="en-US" baseline="0" dirty="0" smtClean="0"/>
              <a:t> </a:t>
            </a:r>
            <a:r>
              <a:rPr lang="en-US" dirty="0" smtClean="0"/>
              <a:t>will calculate</a:t>
            </a:r>
            <a:r>
              <a:rPr lang="en-US" baseline="0" dirty="0" smtClean="0"/>
              <a:t> the radiation load in the tunnel as a consequence of this and dictate the design for the shielding.</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20</a:t>
            </a:fld>
            <a:endParaRPr lang="en-US"/>
          </a:p>
        </p:txBody>
      </p:sp>
    </p:spTree>
    <p:extLst>
      <p:ext uri="{BB962C8B-B14F-4D97-AF65-F5344CB8AC3E}">
        <p14:creationId xmlns:p14="http://schemas.microsoft.com/office/powerpoint/2010/main" val="279885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stage of cooling will occur in the collider ring. It is more challenging.</a:t>
            </a:r>
            <a:endParaRPr lang="en-US" dirty="0" smtClean="0"/>
          </a:p>
          <a:p>
            <a:endParaRPr lang="en-US" dirty="0" smtClean="0"/>
          </a:p>
          <a:p>
            <a:r>
              <a:rPr lang="en-US" dirty="0" smtClean="0"/>
              <a:t>Once we have the beam</a:t>
            </a:r>
            <a:r>
              <a:rPr lang="en-US" baseline="0" dirty="0" smtClean="0"/>
              <a:t> in the collider ring, it will be bunched. In order to keep lifetime and luminosity high, we will provide cooling by an electron beam. We have several cooler designs all of them challenging.  Space charge and beam breakup also are investigated in the acceleration of the magnetized beam.</a:t>
            </a:r>
          </a:p>
          <a:p>
            <a:endParaRPr lang="en-US" baseline="0" dirty="0" smtClean="0"/>
          </a:p>
          <a:p>
            <a:r>
              <a:rPr lang="en-US" baseline="0" dirty="0" smtClean="0"/>
              <a:t>What we are trying to address is whether or not the electron beam can be recirculated long enough to cool the ion beam. The main impediment is the </a:t>
            </a:r>
            <a:r>
              <a:rPr lang="en-US" baseline="0" dirty="0" err="1" smtClean="0"/>
              <a:t>microbunching</a:t>
            </a:r>
            <a:r>
              <a:rPr lang="en-US" baseline="0" dirty="0" smtClean="0"/>
              <a:t> from coherent synchrotron radiation.  The goal of this proposal is to explore which kind of lattices are needed in the circulating cooler ring to overcome this.</a:t>
            </a:r>
          </a:p>
          <a:p>
            <a:endParaRPr lang="en-US" baseline="0" dirty="0" smtClean="0"/>
          </a:p>
          <a:p>
            <a:r>
              <a:rPr lang="en-US" baseline="0" dirty="0" smtClean="0"/>
              <a:t>Shown here is an option where one uses a very high current </a:t>
            </a:r>
            <a:r>
              <a:rPr lang="en-US" baseline="0" dirty="0" err="1" smtClean="0"/>
              <a:t>electrron</a:t>
            </a:r>
            <a:r>
              <a:rPr lang="en-US" baseline="0" dirty="0" smtClean="0"/>
              <a:t> beam (200mA) and recover it via an ERL in order to dump it. The Beam is magnetized in order to keep the electron emittance as cool as possible. </a:t>
            </a:r>
          </a:p>
          <a:p>
            <a:endParaRPr lang="en-US" baseline="0" dirty="0" smtClean="0"/>
          </a:p>
          <a:p>
            <a:r>
              <a:rPr lang="en-US" baseline="0" dirty="0" smtClean="0"/>
              <a:t>State of the art is a few 10’s of </a:t>
            </a:r>
            <a:r>
              <a:rPr lang="en-US" baseline="0" dirty="0" err="1" smtClean="0"/>
              <a:t>millamps</a:t>
            </a:r>
            <a:r>
              <a:rPr lang="en-US" baseline="0" dirty="0" smtClean="0"/>
              <a:t>, not 200 mA. One option is to combine three injectors in a </a:t>
            </a:r>
            <a:r>
              <a:rPr lang="en-US" baseline="0" dirty="0" err="1" smtClean="0"/>
              <a:t>gatling</a:t>
            </a:r>
            <a:r>
              <a:rPr lang="en-US" baseline="0" dirty="0" smtClean="0"/>
              <a:t> gun </a:t>
            </a:r>
            <a:r>
              <a:rPr lang="en-US" baseline="0" dirty="0" err="1" smtClean="0"/>
              <a:t>arrangment</a:t>
            </a:r>
            <a:r>
              <a:rPr lang="en-US" baseline="0" dirty="0" smtClean="0"/>
              <a:t>... Lots of opportunities and needs here for simulations.  We have formed a working group to evaluate all the options and determine what is needed.</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ru-RU"/>
          </a:p>
        </p:txBody>
      </p:sp>
      <p:sp>
        <p:nvSpPr>
          <p:cNvPr id="5" name="Slide Number Placeholder 4"/>
          <p:cNvSpPr>
            <a:spLocks noGrp="1"/>
          </p:cNvSpPr>
          <p:nvPr>
            <p:ph type="sldNum" sz="quarter" idx="11"/>
          </p:nvPr>
        </p:nvSpPr>
        <p:spPr/>
        <p:txBody>
          <a:bodyPr/>
          <a:lstStyle/>
          <a:p>
            <a:pPr>
              <a:defRPr/>
            </a:pPr>
            <a:fld id="{451A5439-5556-4392-9631-155E20E6CC54}" type="slidenum">
              <a:rPr lang="ru-RU" smtClean="0"/>
              <a:pPr>
                <a:defRPr/>
              </a:pPr>
              <a:t>2</a:t>
            </a:fld>
            <a:endParaRPr lang="ru-RU"/>
          </a:p>
        </p:txBody>
      </p:sp>
    </p:spTree>
    <p:extLst>
      <p:ext uri="{BB962C8B-B14F-4D97-AF65-F5344CB8AC3E}">
        <p14:creationId xmlns:p14="http://schemas.microsoft.com/office/powerpoint/2010/main" val="118059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a:t>
            </a:r>
            <a:r>
              <a:rPr lang="en-US" baseline="0" dirty="0" smtClean="0"/>
              <a:t> reexamined by </a:t>
            </a:r>
            <a:r>
              <a:rPr lang="en-US" baseline="0" dirty="0" err="1" smtClean="0"/>
              <a:t>DiMitri</a:t>
            </a:r>
            <a:r>
              <a:rPr lang="en-US" baseline="0" dirty="0" smtClean="0"/>
              <a:t> et al, although there has been earlier work on that.</a:t>
            </a:r>
          </a:p>
          <a:p>
            <a:r>
              <a:rPr lang="en-US" baseline="0" dirty="0" smtClean="0"/>
              <a:t>Based on the fact that transverse momentum kicks coming from CSR can be compensated by the opposite kick half a </a:t>
            </a:r>
            <a:r>
              <a:rPr lang="en-US" baseline="0" dirty="0" err="1" smtClean="0"/>
              <a:t>betatron</a:t>
            </a:r>
            <a:r>
              <a:rPr lang="en-US" baseline="0" dirty="0" smtClean="0"/>
              <a:t> phase away given a properly configured lattice.  Its easy to see with even number of super periods.</a:t>
            </a:r>
          </a:p>
          <a:p>
            <a:r>
              <a:rPr lang="en-US" baseline="0" dirty="0" smtClean="0"/>
              <a:t>It was recently extended to arbitrary number of super periods by realizing that this cancelation occurs on a slice by slice</a:t>
            </a:r>
          </a:p>
          <a:p>
            <a:r>
              <a:rPr lang="en-US" baseline="0" dirty="0" smtClean="0"/>
              <a:t> basic in the longitudinal phase space.</a:t>
            </a:r>
          </a:p>
        </p:txBody>
      </p:sp>
      <p:sp>
        <p:nvSpPr>
          <p:cNvPr id="4" name="Slide Number Placeholder 3"/>
          <p:cNvSpPr>
            <a:spLocks noGrp="1"/>
          </p:cNvSpPr>
          <p:nvPr>
            <p:ph type="sldNum" sz="quarter" idx="10"/>
          </p:nvPr>
        </p:nvSpPr>
        <p:spPr/>
        <p:txBody>
          <a:bodyPr/>
          <a:lstStyle/>
          <a:p>
            <a:fld id="{869A35DD-D53E-40A0-9181-000F786E08E9}" type="slidenum">
              <a:rPr lang="en-US" smtClean="0"/>
              <a:pPr/>
              <a:t>3</a:t>
            </a:fld>
            <a:endParaRPr lang="en-US"/>
          </a:p>
        </p:txBody>
      </p:sp>
    </p:spTree>
    <p:extLst>
      <p:ext uri="{BB962C8B-B14F-4D97-AF65-F5344CB8AC3E}">
        <p14:creationId xmlns:p14="http://schemas.microsoft.com/office/powerpoint/2010/main" val="288473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Amongst</a:t>
            </a:r>
            <a:r>
              <a:rPr lang="en-US" baseline="0" dirty="0" smtClean="0"/>
              <a:t> the things to do are :</a:t>
            </a:r>
          </a:p>
          <a:p>
            <a:r>
              <a:rPr lang="en-US" baseline="0" dirty="0" smtClean="0"/>
              <a:t>1) Find the optimal longitudinal phase space configuration that is supported by CEBAF conducive to this experiment.</a:t>
            </a:r>
          </a:p>
          <a:p>
            <a:r>
              <a:rPr lang="en-US" baseline="0" dirty="0" smtClean="0"/>
              <a:t>2) Design optimal lattices for CEBAF, find what are the requirements on the beam properties out of the injector</a:t>
            </a:r>
          </a:p>
          <a:p>
            <a:r>
              <a:rPr lang="en-US" baseline="0" dirty="0" smtClean="0"/>
              <a:t>3) Recommend an injector configuration to support this.</a:t>
            </a:r>
          </a:p>
          <a:p>
            <a:r>
              <a:rPr lang="en-US" baseline="0" dirty="0" smtClean="0"/>
              <a:t>4) We have extensive experience from FEL to build upon.</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4</a:t>
            </a:fld>
            <a:endParaRPr lang="en-US"/>
          </a:p>
        </p:txBody>
      </p:sp>
    </p:spTree>
    <p:extLst>
      <p:ext uri="{BB962C8B-B14F-4D97-AF65-F5344CB8AC3E}">
        <p14:creationId xmlns:p14="http://schemas.microsoft.com/office/powerpoint/2010/main" val="30329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normAutofit fontScale="92500" lnSpcReduction="10000"/>
          </a:bodyPr>
          <a:lstStyle/>
          <a:p>
            <a:r>
              <a:rPr lang="en-US" dirty="0" smtClean="0"/>
              <a:t>6GeV:</a:t>
            </a:r>
            <a:r>
              <a:rPr lang="en-US" baseline="0" dirty="0" smtClean="0"/>
              <a:t> </a:t>
            </a:r>
            <a:r>
              <a:rPr lang="en-US" dirty="0" err="1" smtClean="0"/>
              <a:t>Recirculating</a:t>
            </a:r>
            <a:r>
              <a:rPr lang="en-US" baseline="0" dirty="0" smtClean="0"/>
              <a:t> SRF </a:t>
            </a:r>
            <a:r>
              <a:rPr lang="en-US" baseline="0" dirty="0" err="1" smtClean="0"/>
              <a:t>linacs</a:t>
            </a:r>
            <a:r>
              <a:rPr lang="en-US" baseline="0" dirty="0" smtClean="0"/>
              <a:t>, low emittance, low </a:t>
            </a:r>
            <a:r>
              <a:rPr lang="en-US" baseline="0" dirty="0" err="1" smtClean="0"/>
              <a:t>dp</a:t>
            </a:r>
            <a:r>
              <a:rPr lang="en-US" baseline="0" dirty="0" smtClean="0"/>
              <a:t>/p machine.  </a:t>
            </a:r>
            <a:r>
              <a:rPr lang="en-US" baseline="0" dirty="0" err="1" smtClean="0"/>
              <a:t>Dp</a:t>
            </a:r>
            <a:r>
              <a:rPr lang="en-US" baseline="0" dirty="0" smtClean="0"/>
              <a:t>/p dominated by </a:t>
            </a:r>
            <a:r>
              <a:rPr lang="en-US" baseline="0" dirty="0" err="1" smtClean="0"/>
              <a:t>bunchlength</a:t>
            </a:r>
            <a:r>
              <a:rPr lang="en-US" baseline="0" dirty="0" smtClean="0"/>
              <a:t> and </a:t>
            </a:r>
            <a:r>
              <a:rPr lang="en-US" baseline="0" dirty="0" err="1" smtClean="0"/>
              <a:t>rf</a:t>
            </a:r>
            <a:r>
              <a:rPr lang="en-US" baseline="0" dirty="0" smtClean="0"/>
              <a:t> linac phases</a:t>
            </a:r>
          </a:p>
          <a:p>
            <a:r>
              <a:rPr lang="en-US" baseline="0" dirty="0" smtClean="0"/>
              <a:t>Arcs are isochronous bends to keep M56=0, and hence, keep bunch short (avoid head-tail effects which grows emittance)</a:t>
            </a:r>
          </a:p>
          <a:p>
            <a:r>
              <a:rPr lang="en-US" baseline="0" dirty="0" smtClean="0"/>
              <a:t>We will reconfigure CEBAF to accelerate at around 500 MeV and go through ARC3, terminating the beam at the end of the ARC. No recirculation. We have a 123 MeV/c  injector followed by a chicane with tunable M56, a linac and a two step spreader leading to a recirculation arc for each pass. We propose to do the experiment in the recirculation arc. We will reconfigure the injector to deliver a high brilliance beam, compressing at the chicane and at the spreader. Lattices will be installed in the east ARC (ARC3) for “good” and “bad” CSR.</a:t>
            </a:r>
          </a:p>
          <a:p>
            <a:endParaRPr lang="en-US" baseline="0" dirty="0" smtClean="0"/>
          </a:p>
          <a:p>
            <a:endParaRPr lang="en-US" baseline="0" dirty="0" smtClean="0"/>
          </a:p>
          <a:p>
            <a:endParaRPr lang="en-US" baseline="0" dirty="0" smtClean="0"/>
          </a:p>
          <a:p>
            <a:r>
              <a:rPr lang="en-US" baseline="0" dirty="0" smtClean="0"/>
              <a:t>12GeV: emittance growth and </a:t>
            </a:r>
            <a:r>
              <a:rPr lang="en-US" baseline="0" dirty="0" err="1" smtClean="0"/>
              <a:t>dp</a:t>
            </a:r>
            <a:r>
              <a:rPr lang="en-US" baseline="0" dirty="0" smtClean="0"/>
              <a:t>/p now dominated by Synch. Rad. We can relax M56 condition and go to DBA to reduce transverse emittance</a:t>
            </a:r>
          </a:p>
          <a:p>
            <a:endParaRPr lang="en-US" baseline="0" dirty="0" smtClean="0"/>
          </a:p>
          <a:p>
            <a:r>
              <a:rPr lang="en-US" dirty="0" smtClean="0"/>
              <a:t>Added</a:t>
            </a:r>
            <a:r>
              <a:rPr lang="en-US" baseline="0" dirty="0" smtClean="0"/>
              <a:t> an extra half pass and another arc to deliver to </a:t>
            </a:r>
            <a:r>
              <a:rPr lang="en-US" baseline="0" dirty="0" err="1" smtClean="0"/>
              <a:t>hallD</a:t>
            </a:r>
            <a:r>
              <a:rPr lang="en-US" baseline="0" dirty="0" smtClean="0"/>
              <a:t> a 12 </a:t>
            </a:r>
            <a:r>
              <a:rPr lang="en-US" baseline="0" dirty="0" err="1" smtClean="0"/>
              <a:t>GeV</a:t>
            </a:r>
            <a:r>
              <a:rPr lang="en-US" baseline="0" dirty="0" smtClean="0"/>
              <a:t> beam.</a:t>
            </a:r>
          </a:p>
          <a:p>
            <a:endParaRPr lang="en-US" baseline="0" dirty="0" smtClean="0"/>
          </a:p>
          <a:p>
            <a:r>
              <a:rPr lang="en-US" baseline="0" dirty="0" smtClean="0"/>
              <a:t>ARC1 and ARC2, high dispersion arcs for </a:t>
            </a:r>
            <a:r>
              <a:rPr lang="en-US" baseline="0" dirty="0" err="1" smtClean="0"/>
              <a:t>centroid</a:t>
            </a:r>
            <a:r>
              <a:rPr lang="en-US" baseline="0" dirty="0" smtClean="0"/>
              <a:t> and energy spread monitoring</a:t>
            </a:r>
          </a:p>
          <a:p>
            <a:r>
              <a:rPr lang="en-US" baseline="0" dirty="0" smtClean="0"/>
              <a:t>SPREADER: </a:t>
            </a:r>
            <a:r>
              <a:rPr lang="en-US" baseline="0" dirty="0" err="1" smtClean="0"/>
              <a:t>achro</a:t>
            </a:r>
            <a:r>
              <a:rPr lang="en-US" baseline="0" dirty="0" smtClean="0"/>
              <a:t>. Vert. bend to move beam from linac to arc    + matching section</a:t>
            </a:r>
          </a:p>
          <a:p>
            <a:r>
              <a:rPr lang="en-US" baseline="0" dirty="0" smtClean="0"/>
              <a:t>RECOMBINER </a:t>
            </a:r>
            <a:r>
              <a:rPr lang="en-US" baseline="0" dirty="0" err="1" smtClean="0"/>
              <a:t>achro</a:t>
            </a:r>
            <a:r>
              <a:rPr lang="en-US" baseline="0" dirty="0" smtClean="0"/>
              <a:t>. Vert. bend to move beam from arc to linac. + matching section</a:t>
            </a:r>
          </a:p>
          <a:p>
            <a:r>
              <a:rPr lang="en-US" baseline="0" dirty="0" smtClean="0"/>
              <a:t>ARC3-ARCA  180 isochronous achromatic bends (unless its DBA) l</a:t>
            </a:r>
          </a:p>
          <a:p>
            <a:endParaRPr lang="en-US" baseline="0" dirty="0" smtClean="0"/>
          </a:p>
          <a:p>
            <a:r>
              <a:rPr lang="en-US" baseline="0" dirty="0" smtClean="0"/>
              <a:t>Beam is send to </a:t>
            </a:r>
            <a:r>
              <a:rPr lang="en-US" baseline="0" dirty="0" err="1" smtClean="0"/>
              <a:t>hallD</a:t>
            </a:r>
            <a:r>
              <a:rPr lang="en-US" baseline="0" dirty="0" smtClean="0"/>
              <a:t> on a target which produces photons. Electron beam is then deflected into a tagger magnet for momentum determination  and terminates at the dump. Photon beam is collimated and goes to the experimental target located in the detector package.  </a:t>
            </a:r>
          </a:p>
          <a:p>
            <a:endParaRPr lang="en-US" baseline="0" dirty="0" smtClean="0"/>
          </a:p>
          <a:p>
            <a:endParaRPr lang="en-US" baseline="0" dirty="0" smtClean="0"/>
          </a:p>
          <a:p>
            <a:endParaRPr lang="en-US" baseline="0"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keep transverse emit well below 5 </a:t>
            </a:r>
            <a:r>
              <a:rPr lang="en-US" dirty="0" err="1" smtClean="0"/>
              <a:t>mm.mrad</a:t>
            </a:r>
            <a:r>
              <a:rPr lang="en-US" baseline="0" dirty="0" smtClean="0"/>
              <a:t> ?  To get significant growth (measurable) for 20pC.</a:t>
            </a:r>
          </a:p>
          <a:p>
            <a:r>
              <a:rPr lang="en-US" baseline="0" dirty="0" smtClean="0"/>
              <a:t>Brightness is important. We have to control both charge and transverse emittance.</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6</a:t>
            </a:fld>
            <a:endParaRPr lang="en-US"/>
          </a:p>
        </p:txBody>
      </p:sp>
    </p:spTree>
    <p:extLst>
      <p:ext uri="{BB962C8B-B14F-4D97-AF65-F5344CB8AC3E}">
        <p14:creationId xmlns:p14="http://schemas.microsoft.com/office/powerpoint/2010/main" val="376885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was with</a:t>
            </a:r>
            <a:r>
              <a:rPr lang="en-US" baseline="0" dirty="0" smtClean="0"/>
              <a:t> 350 </a:t>
            </a:r>
            <a:r>
              <a:rPr lang="en-US" baseline="0" dirty="0" err="1" smtClean="0"/>
              <a:t>KeV</a:t>
            </a:r>
            <a:r>
              <a:rPr lang="en-US" baseline="0" dirty="0" smtClean="0"/>
              <a:t> gun in front of machine. GA optimization. That’s the </a:t>
            </a:r>
            <a:r>
              <a:rPr lang="en-US" baseline="0" dirty="0" err="1" smtClean="0"/>
              <a:t>pareto</a:t>
            </a:r>
            <a:r>
              <a:rPr lang="en-US" baseline="0" dirty="0" smtClean="0"/>
              <a:t> front at entrance of ¼ </a:t>
            </a:r>
            <a:r>
              <a:rPr lang="en-US" baseline="0" dirty="0" err="1" smtClean="0"/>
              <a:t>cryo</a:t>
            </a:r>
            <a:r>
              <a:rPr lang="en-US" baseline="0" dirty="0" smtClean="0"/>
              <a:t>.</a:t>
            </a:r>
          </a:p>
          <a:p>
            <a:r>
              <a:rPr lang="en-US" baseline="0" dirty="0" smtClean="0"/>
              <a:t>This study shows that one has to consider an alternate injector configuration. Reaching low transverse emittance while achieving high bunch charge is impossible due to the long injector transport line (that was designed for fractions of </a:t>
            </a:r>
            <a:r>
              <a:rPr lang="en-US" baseline="0" dirty="0" err="1" smtClean="0"/>
              <a:t>pC</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7</a:t>
            </a:fld>
            <a:endParaRPr lang="en-US"/>
          </a:p>
        </p:txBody>
      </p:sp>
    </p:spTree>
    <p:extLst>
      <p:ext uri="{BB962C8B-B14F-4D97-AF65-F5344CB8AC3E}">
        <p14:creationId xmlns:p14="http://schemas.microsoft.com/office/powerpoint/2010/main" val="333561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 run new </a:t>
            </a:r>
            <a:r>
              <a:rPr lang="en-US" dirty="0" err="1" smtClean="0"/>
              <a:t>cryo</a:t>
            </a:r>
            <a:r>
              <a:rPr lang="en-US" baseline="0" dirty="0" smtClean="0"/>
              <a:t> lines. This can be a temporary installation for the duration of the experiment.</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8</a:t>
            </a:fld>
            <a:endParaRPr lang="en-US"/>
          </a:p>
        </p:txBody>
      </p:sp>
    </p:spTree>
    <p:extLst>
      <p:ext uri="{BB962C8B-B14F-4D97-AF65-F5344CB8AC3E}">
        <p14:creationId xmlns:p14="http://schemas.microsoft.com/office/powerpoint/2010/main" val="375406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utilizes a 350 </a:t>
            </a:r>
            <a:r>
              <a:rPr lang="en-US" baseline="0" dirty="0" err="1" smtClean="0"/>
              <a:t>KeV</a:t>
            </a:r>
            <a:r>
              <a:rPr lang="en-US" baseline="0" dirty="0" smtClean="0"/>
              <a:t> gun and a configuration similar to the FEL without the merger. One can reach a pretty small transverse emittance.</a:t>
            </a:r>
          </a:p>
          <a:p>
            <a:r>
              <a:rPr lang="en-US" baseline="0" dirty="0" smtClean="0"/>
              <a:t>The plot on the left shows the </a:t>
            </a:r>
            <a:r>
              <a:rPr lang="en-US" baseline="0" dirty="0" err="1" smtClean="0"/>
              <a:t>pareto</a:t>
            </a:r>
            <a:r>
              <a:rPr lang="en-US" baseline="0" dirty="0" smtClean="0"/>
              <a:t> front. A Genetic algorithm was employed for this. There is a wide range of solutions, for which we can trade</a:t>
            </a:r>
          </a:p>
          <a:p>
            <a:r>
              <a:rPr lang="en-US" baseline="0" dirty="0" smtClean="0"/>
              <a:t> bunch length with transverse emittance.</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9</a:t>
            </a:fld>
            <a:endParaRPr lang="en-US"/>
          </a:p>
        </p:txBody>
      </p:sp>
    </p:spTree>
    <p:extLst>
      <p:ext uri="{BB962C8B-B14F-4D97-AF65-F5344CB8AC3E}">
        <p14:creationId xmlns:p14="http://schemas.microsoft.com/office/powerpoint/2010/main" val="390477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Box 3"/>
          <p:cNvSpPr txBox="1"/>
          <p:nvPr/>
        </p:nvSpPr>
        <p:spPr>
          <a:xfrm>
            <a:off x="4746170" y="6491555"/>
            <a:ext cx="3238161" cy="246221"/>
          </a:xfrm>
          <a:prstGeom prst="rect">
            <a:avLst/>
          </a:prstGeom>
          <a:noFill/>
        </p:spPr>
        <p:txBody>
          <a:bodyPr wrap="square" rtlCol="0">
            <a:spAutoFit/>
          </a:bodyPr>
          <a:lstStyle/>
          <a:p>
            <a:r>
              <a:rPr lang="en-US" altLang="en-US" sz="1000" dirty="0" smtClean="0">
                <a:solidFill>
                  <a:schemeClr val="tx1"/>
                </a:solidFill>
                <a:latin typeface="Arial Narrow" pitchFamily="34" charset="0"/>
              </a:rPr>
              <a:t>Y. Roblin, D.</a:t>
            </a:r>
            <a:r>
              <a:rPr lang="en-US" altLang="en-US" sz="1000" baseline="0" dirty="0" smtClean="0">
                <a:solidFill>
                  <a:schemeClr val="tx1"/>
                </a:solidFill>
                <a:latin typeface="Arial Narrow" pitchFamily="34" charset="0"/>
              </a:rPr>
              <a:t> </a:t>
            </a:r>
            <a:r>
              <a:rPr lang="en-US" altLang="en-US" sz="1000" dirty="0" smtClean="0">
                <a:solidFill>
                  <a:schemeClr val="tx1"/>
                </a:solidFill>
                <a:latin typeface="Arial Narrow" pitchFamily="34" charset="0"/>
              </a:rPr>
              <a:t>Douglas, F. Hannon, A. </a:t>
            </a:r>
            <a:r>
              <a:rPr lang="en-US" altLang="en-US" sz="1000" dirty="0" err="1" smtClean="0">
                <a:solidFill>
                  <a:schemeClr val="tx1"/>
                </a:solidFill>
                <a:latin typeface="Arial Narrow" pitchFamily="34" charset="0"/>
              </a:rPr>
              <a:t>Hofler</a:t>
            </a:r>
            <a:r>
              <a:rPr lang="en-US" altLang="en-US" sz="1000" dirty="0" smtClean="0">
                <a:solidFill>
                  <a:schemeClr val="tx1"/>
                </a:solidFill>
                <a:latin typeface="Arial Narrow" pitchFamily="34" charset="0"/>
              </a:rPr>
              <a:t>, G. </a:t>
            </a:r>
            <a:r>
              <a:rPr lang="en-US" altLang="en-US" sz="1000" dirty="0" err="1" smtClean="0">
                <a:solidFill>
                  <a:schemeClr val="tx1"/>
                </a:solidFill>
                <a:latin typeface="Arial Narrow" pitchFamily="34" charset="0"/>
              </a:rPr>
              <a:t>Krafft</a:t>
            </a:r>
            <a:r>
              <a:rPr lang="en-US" altLang="en-US" sz="1000" dirty="0" smtClean="0">
                <a:solidFill>
                  <a:schemeClr val="tx1"/>
                </a:solidFill>
                <a:latin typeface="Arial Narrow" pitchFamily="34" charset="0"/>
              </a:rPr>
              <a:t>, C. Tennant</a:t>
            </a:r>
            <a:endParaRPr lang="en-US" sz="10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ct val="20000"/>
        </a:spcBef>
        <a:spcAft>
          <a:spcPct val="0"/>
        </a:spcAft>
        <a:buChar char="•"/>
        <a:defRPr sz="2400" baseline="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Char char="–"/>
        <a:defRPr sz="2400" baseline="0">
          <a:solidFill>
            <a:schemeClr val="tx1"/>
          </a:solidFill>
          <a:latin typeface="Arial" pitchFamily="34" charset="0"/>
        </a:defRPr>
      </a:lvl2pPr>
      <a:lvl3pPr marL="1143000" indent="-228600" algn="l" rtl="0" eaLnBrk="1" fontAlgn="base" hangingPunct="1">
        <a:spcBef>
          <a:spcPct val="20000"/>
        </a:spcBef>
        <a:spcAft>
          <a:spcPct val="0"/>
        </a:spcAft>
        <a:buChar char="•"/>
        <a:defRPr sz="2400" baseline="0">
          <a:solidFill>
            <a:schemeClr val="tx1"/>
          </a:solidFill>
          <a:latin typeface="Arial" pitchFamily="34" charset="0"/>
        </a:defRPr>
      </a:lvl3pPr>
      <a:lvl4pPr marL="1600200" indent="-228600" algn="l" rtl="0" eaLnBrk="1" fontAlgn="base" hangingPunct="1">
        <a:spcBef>
          <a:spcPct val="20000"/>
        </a:spcBef>
        <a:spcAft>
          <a:spcPct val="0"/>
        </a:spcAft>
        <a:buChar char="–"/>
        <a:defRPr sz="2400" baseline="0">
          <a:solidFill>
            <a:schemeClr val="tx1"/>
          </a:solidFill>
          <a:latin typeface="Arial" pitchFamily="34" charset="0"/>
        </a:defRPr>
      </a:lvl4pPr>
      <a:lvl5pPr marL="2057400" indent="-228600" algn="l" rtl="0" eaLnBrk="1" fontAlgn="base" hangingPunct="1">
        <a:spcBef>
          <a:spcPct val="20000"/>
        </a:spcBef>
        <a:spcAft>
          <a:spcPct val="0"/>
        </a:spcAft>
        <a:buChar char="»"/>
        <a:defRPr sz="2400" baseline="0">
          <a:solidFill>
            <a:schemeClr val="tx1"/>
          </a:solidFill>
          <a:latin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24.png"/><Relationship Id="rId3" Type="http://schemas.openxmlformats.org/officeDocument/2006/relationships/image" Target="../media/image14.png"/><Relationship Id="rId2" Type="http://schemas.openxmlformats.org/officeDocument/2006/relationships/notesSlide" Target="../notesSlides/notesSlide10.xml"/><Relationship Id="rId29" Type="http://schemas.openxmlformats.org/officeDocument/2006/relationships/image" Target="../media/image17.png"/><Relationship Id="rId1" Type="http://schemas.openxmlformats.org/officeDocument/2006/relationships/slideLayout" Target="../slideLayouts/slideLayout2.xml"/><Relationship Id="rId28" Type="http://schemas.openxmlformats.org/officeDocument/2006/relationships/image" Target="../media/image16.png"/><Relationship Id="rId4" Type="http://schemas.openxmlformats.org/officeDocument/2006/relationships/image" Target="../media/image15.png"/><Relationship Id="rId27"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emf"/><Relationship Id="rId23" Type="http://schemas.openxmlformats.org/officeDocument/2006/relationships/image" Target="../media/image21.png"/><Relationship Id="rId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2129" y="2554967"/>
            <a:ext cx="7772400" cy="1470025"/>
          </a:xfrm>
        </p:spPr>
        <p:txBody>
          <a:bodyPr/>
          <a:lstStyle/>
          <a:p>
            <a:r>
              <a:rPr lang="en-US" dirty="0">
                <a:latin typeface="Arial" panose="020B0604020202020204" pitchFamily="34" charset="0"/>
                <a:cs typeface="Arial" panose="020B0604020202020204" pitchFamily="34" charset="0"/>
              </a:rPr>
              <a:t>EXPERIMENTAL STUDIES OF OPTICS SCHEMES AT CEBAF FOR SUPPRESSION OF COHERENT SYNCHROTRON </a:t>
            </a:r>
            <a:r>
              <a:rPr lang="en-US" dirty="0" smtClean="0">
                <a:latin typeface="Arial" panose="020B0604020202020204" pitchFamily="34" charset="0"/>
                <a:cs typeface="Arial" panose="020B0604020202020204" pitchFamily="34" charset="0"/>
              </a:rPr>
              <a:t>RADIATION INDUCED EMITTANCE GROWTH</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Yves Roblin, Computational Accelerator Physics </a:t>
            </a:r>
            <a:r>
              <a:rPr lang="en-US" sz="1800" dirty="0">
                <a:latin typeface="Arial" panose="020B0604020202020204" pitchFamily="34" charset="0"/>
                <a:cs typeface="Arial" panose="020B0604020202020204" pitchFamily="34" charset="0"/>
              </a:rPr>
              <a:t>G</a:t>
            </a:r>
            <a:r>
              <a:rPr lang="en-US" sz="1800" dirty="0" smtClean="0">
                <a:latin typeface="Arial" panose="020B0604020202020204" pitchFamily="34" charset="0"/>
                <a:cs typeface="Arial" panose="020B0604020202020204" pitchFamily="34" charset="0"/>
              </a:rPr>
              <a:t>roup, CASA</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altLang="en-US" sz="1800" dirty="0">
                <a:solidFill>
                  <a:schemeClr val="tx1"/>
                </a:solidFill>
                <a:latin typeface="Arial Narrow" pitchFamily="34" charset="0"/>
              </a:rPr>
              <a:t>David Douglas, Fay Hannon, Alicia </a:t>
            </a:r>
            <a:r>
              <a:rPr lang="en-US" altLang="en-US" sz="1800" dirty="0" err="1">
                <a:solidFill>
                  <a:schemeClr val="tx1"/>
                </a:solidFill>
                <a:latin typeface="Arial Narrow" pitchFamily="34" charset="0"/>
              </a:rPr>
              <a:t>Hofler</a:t>
            </a:r>
            <a:r>
              <a:rPr lang="en-US" altLang="en-US" sz="1800" dirty="0">
                <a:solidFill>
                  <a:schemeClr val="tx1"/>
                </a:solidFill>
                <a:latin typeface="Arial Narrow" pitchFamily="34" charset="0"/>
              </a:rPr>
              <a:t>, Geoff </a:t>
            </a:r>
            <a:r>
              <a:rPr lang="en-US" altLang="en-US" sz="1800" dirty="0" err="1">
                <a:solidFill>
                  <a:schemeClr val="tx1"/>
                </a:solidFill>
                <a:latin typeface="Arial Narrow" pitchFamily="34" charset="0"/>
              </a:rPr>
              <a:t>Krafft</a:t>
            </a:r>
            <a:r>
              <a:rPr lang="en-US" altLang="en-US" sz="1800" dirty="0">
                <a:solidFill>
                  <a:schemeClr val="tx1"/>
                </a:solidFill>
                <a:latin typeface="Arial Narrow" pitchFamily="34" charset="0"/>
              </a:rPr>
              <a:t>, Chris Tennant</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Option 2: Capture via 0L03</a:t>
            </a:r>
            <a:endParaRPr lang="en-US" dirty="0">
              <a:solidFill>
                <a:srgbClr val="FF0000"/>
              </a:solidFill>
            </a:endParaRPr>
          </a:p>
        </p:txBody>
      </p:sp>
      <p:grpSp>
        <p:nvGrpSpPr>
          <p:cNvPr id="4" name="Group 3"/>
          <p:cNvGrpSpPr/>
          <p:nvPr/>
        </p:nvGrpSpPr>
        <p:grpSpPr>
          <a:xfrm>
            <a:off x="1089424" y="2198837"/>
            <a:ext cx="7418470" cy="3493988"/>
            <a:chOff x="21175635" y="23308923"/>
            <a:chExt cx="10600224" cy="559171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635" y="26602227"/>
              <a:ext cx="4139375" cy="22984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8398" y="26552361"/>
              <a:ext cx="6717461" cy="224761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718827" y="26113714"/>
                  <a:ext cx="282436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𝜖</m:t>
                            </m:r>
                          </m:e>
                          <m:sub>
                            <m:r>
                              <a:rPr lang="en-US" b="0" i="1" smtClean="0">
                                <a:latin typeface="Cambria Math"/>
                              </a:rPr>
                              <m:t>𝑥</m:t>
                            </m:r>
                          </m:sub>
                        </m:sSub>
                        <m:r>
                          <a:rPr lang="en-US" b="0" i="1" smtClean="0">
                            <a:latin typeface="Cambria Math"/>
                          </a:rPr>
                          <m:t>=0.7 </m:t>
                        </m:r>
                        <m:r>
                          <a:rPr lang="en-US" b="0" i="1" smtClean="0">
                            <a:latin typeface="Cambria Math"/>
                          </a:rPr>
                          <m:t>𝑚𝑚</m:t>
                        </m:r>
                        <m:r>
                          <a:rPr lang="en-US" b="0" i="1" smtClean="0">
                            <a:latin typeface="Cambria Math"/>
                          </a:rPr>
                          <m:t>.</m:t>
                        </m:r>
                        <m:r>
                          <a:rPr lang="en-US" b="0" i="1" smtClean="0">
                            <a:latin typeface="Cambria Math"/>
                          </a:rPr>
                          <m:t>𝑚𝑟𝑎𝑑</m:t>
                        </m:r>
                      </m:oMath>
                    </m:oMathPara>
                  </a14:m>
                  <a:endParaRPr lang="en-US" dirty="0"/>
                </a:p>
              </p:txBody>
            </p:sp>
          </mc:Choice>
          <mc:Fallback xmlns="">
            <p:sp>
              <p:nvSpPr>
                <p:cNvPr id="14336" name="TextBox 14335"/>
                <p:cNvSpPr txBox="1">
                  <a:spLocks noRot="1" noChangeAspect="1" noMove="1" noResize="1" noEditPoints="1" noAdjustHandles="1" noChangeArrowheads="1" noChangeShapeType="1" noTextEdit="1"/>
                </p:cNvSpPr>
                <p:nvPr/>
              </p:nvSpPr>
              <p:spPr>
                <a:xfrm>
                  <a:off x="21718827" y="26113714"/>
                  <a:ext cx="2824363" cy="461665"/>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728177" y="26140562"/>
                  <a:ext cx="3328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𝜎</m:t>
                            </m:r>
                          </m:e>
                          <m:sub>
                            <m:r>
                              <a:rPr lang="en-US" b="0" i="1" smtClean="0">
                                <a:latin typeface="Cambria Math"/>
                              </a:rPr>
                              <m:t>𝑧</m:t>
                            </m:r>
                          </m:sub>
                        </m:sSub>
                        <m:r>
                          <a:rPr lang="en-US" b="0" i="1" smtClean="0">
                            <a:latin typeface="Cambria Math"/>
                          </a:rPr>
                          <m:t>=0.25 </m:t>
                        </m:r>
                        <m:r>
                          <a:rPr lang="en-US" b="0" i="1" smtClean="0">
                            <a:latin typeface="Cambria Math"/>
                          </a:rPr>
                          <m:t>𝑚𝑚</m:t>
                        </m:r>
                        <m:r>
                          <a:rPr lang="en-US" b="0" i="1" smtClean="0">
                            <a:latin typeface="Cambria Math"/>
                          </a:rPr>
                          <m:t>=0.8 </m:t>
                        </m:r>
                        <m:r>
                          <a:rPr lang="en-US" b="0" i="1" smtClean="0">
                            <a:latin typeface="Cambria Math"/>
                          </a:rPr>
                          <m:t>𝑝𝑆</m:t>
                        </m:r>
                      </m:oMath>
                    </m:oMathPara>
                  </a14:m>
                  <a:endParaRPr lang="en-US" dirty="0"/>
                </a:p>
              </p:txBody>
            </p:sp>
          </mc:Choice>
          <mc:Fallback xmlns="">
            <p:sp>
              <p:nvSpPr>
                <p:cNvPr id="138" name="TextBox 137"/>
                <p:cNvSpPr txBox="1">
                  <a:spLocks noRot="1" noChangeAspect="1" noMove="1" noResize="1" noEditPoints="1" noAdjustHandles="1" noChangeArrowheads="1" noChangeShapeType="1" noTextEdit="1"/>
                </p:cNvSpPr>
                <p:nvPr/>
              </p:nvSpPr>
              <p:spPr>
                <a:xfrm>
                  <a:off x="25728177" y="26140562"/>
                  <a:ext cx="3328540" cy="461665"/>
                </a:xfrm>
                <a:prstGeom prst="rect">
                  <a:avLst/>
                </a:prstGeom>
                <a:blipFill rotWithShape="1">
                  <a:blip r:embed="rId27"/>
                  <a:stretch>
                    <a:fillRect b="-17105"/>
                  </a:stretch>
                </a:blipFill>
              </p:spPr>
              <p:txBody>
                <a:bodyPr/>
                <a:lstStyle/>
                <a:p>
                  <a:r>
                    <a:rPr lang="en-US">
                      <a:noFill/>
                    </a:rPr>
                    <a:t> </a:t>
                  </a:r>
                </a:p>
              </p:txBody>
            </p:sp>
          </mc:Fallback>
        </mc:AlternateContent>
        <p:grpSp>
          <p:nvGrpSpPr>
            <p:cNvPr id="9" name="Group 8"/>
            <p:cNvGrpSpPr/>
            <p:nvPr/>
          </p:nvGrpSpPr>
          <p:grpSpPr>
            <a:xfrm>
              <a:off x="23194121" y="23308923"/>
              <a:ext cx="6821561" cy="1980953"/>
              <a:chOff x="23366700" y="20330442"/>
              <a:chExt cx="6821561" cy="1980953"/>
            </a:xfrm>
          </p:grpSpPr>
          <p:pic>
            <p:nvPicPr>
              <p:cNvPr id="10" name="Picture 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3366700" y="20473793"/>
                <a:ext cx="2599924" cy="1807122"/>
              </a:xfrm>
              <a:prstGeom prst="rect">
                <a:avLst/>
              </a:prstGeom>
            </p:spPr>
          </p:pic>
          <p:pic>
            <p:nvPicPr>
              <p:cNvPr id="11" name="Picture 1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5985086" y="20330442"/>
                <a:ext cx="4203175" cy="1980953"/>
              </a:xfrm>
              <a:prstGeom prst="rect">
                <a:avLst/>
              </a:prstGeom>
            </p:spPr>
          </p:pic>
        </p:grpSp>
      </p:grpSp>
    </p:spTree>
    <p:extLst>
      <p:ext uri="{BB962C8B-B14F-4D97-AF65-F5344CB8AC3E}">
        <p14:creationId xmlns:p14="http://schemas.microsoft.com/office/powerpoint/2010/main" val="95382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92"/>
            <a:ext cx="7772400" cy="1143000"/>
          </a:xfrm>
        </p:spPr>
        <p:txBody>
          <a:bodyPr/>
          <a:lstStyle/>
          <a:p>
            <a:r>
              <a:rPr lang="en-US" dirty="0" smtClean="0">
                <a:solidFill>
                  <a:srgbClr val="FF0000"/>
                </a:solidFill>
              </a:rPr>
              <a:t>Longitudinal match</a:t>
            </a:r>
            <a:endParaRPr lang="en-US" dirty="0">
              <a:solidFill>
                <a:srgbClr val="FF0000"/>
              </a:solidFill>
            </a:endParaRPr>
          </a:p>
        </p:txBody>
      </p:sp>
      <p:grpSp>
        <p:nvGrpSpPr>
          <p:cNvPr id="4" name="Group 3"/>
          <p:cNvGrpSpPr/>
          <p:nvPr/>
        </p:nvGrpSpPr>
        <p:grpSpPr>
          <a:xfrm>
            <a:off x="279400" y="1492725"/>
            <a:ext cx="8851900" cy="4368799"/>
            <a:chOff x="12604808" y="27065596"/>
            <a:chExt cx="17429105" cy="839676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4097" y="31155051"/>
              <a:ext cx="5419816" cy="430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2604808" y="27065596"/>
              <a:ext cx="16602743" cy="7572557"/>
              <a:chOff x="12569824" y="25203223"/>
              <a:chExt cx="16602743" cy="7572557"/>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9825" y="25203224"/>
                <a:ext cx="5718353" cy="36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17270" y="25203224"/>
                <a:ext cx="5718351" cy="36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3993" y="25203223"/>
                <a:ext cx="5508574" cy="36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69824" y="29163899"/>
                <a:ext cx="5712923" cy="360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2747" y="29163900"/>
                <a:ext cx="5718353" cy="36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7" name="TextBox 16"/>
          <p:cNvSpPr txBox="1"/>
          <p:nvPr/>
        </p:nvSpPr>
        <p:spPr>
          <a:xfrm>
            <a:off x="279401" y="1031060"/>
            <a:ext cx="2002471" cy="461665"/>
          </a:xfrm>
          <a:prstGeom prst="rect">
            <a:avLst/>
          </a:prstGeom>
          <a:noFill/>
        </p:spPr>
        <p:txBody>
          <a:bodyPr wrap="none" rtlCol="0">
            <a:spAutoFit/>
          </a:bodyPr>
          <a:lstStyle/>
          <a:p>
            <a:r>
              <a:rPr lang="en-US" dirty="0" smtClean="0"/>
              <a:t>Entrance 0L04</a:t>
            </a:r>
            <a:endParaRPr lang="en-US" dirty="0"/>
          </a:p>
        </p:txBody>
      </p:sp>
      <p:sp>
        <p:nvSpPr>
          <p:cNvPr id="18" name="TextBox 17"/>
          <p:cNvSpPr txBox="1"/>
          <p:nvPr/>
        </p:nvSpPr>
        <p:spPr>
          <a:xfrm>
            <a:off x="3150579" y="1033421"/>
            <a:ext cx="1422184" cy="461665"/>
          </a:xfrm>
          <a:prstGeom prst="rect">
            <a:avLst/>
          </a:prstGeom>
          <a:noFill/>
        </p:spPr>
        <p:txBody>
          <a:bodyPr wrap="none" rtlCol="0">
            <a:spAutoFit/>
          </a:bodyPr>
          <a:lstStyle/>
          <a:p>
            <a:r>
              <a:rPr lang="en-US" dirty="0" smtClean="0"/>
              <a:t>Exit 0L04</a:t>
            </a:r>
            <a:endParaRPr lang="en-US" dirty="0"/>
          </a:p>
        </p:txBody>
      </p:sp>
      <p:sp>
        <p:nvSpPr>
          <p:cNvPr id="19" name="TextBox 18"/>
          <p:cNvSpPr txBox="1"/>
          <p:nvPr/>
        </p:nvSpPr>
        <p:spPr>
          <a:xfrm>
            <a:off x="6001077" y="1018487"/>
            <a:ext cx="1710725" cy="461665"/>
          </a:xfrm>
          <a:prstGeom prst="rect">
            <a:avLst/>
          </a:prstGeom>
          <a:noFill/>
        </p:spPr>
        <p:txBody>
          <a:bodyPr wrap="none" rtlCol="0">
            <a:spAutoFit/>
          </a:bodyPr>
          <a:lstStyle/>
          <a:p>
            <a:r>
              <a:rPr lang="en-US" dirty="0" smtClean="0"/>
              <a:t>Exit chicane</a:t>
            </a:r>
            <a:endParaRPr lang="en-US" dirty="0"/>
          </a:p>
        </p:txBody>
      </p:sp>
      <p:sp>
        <p:nvSpPr>
          <p:cNvPr id="20" name="TextBox 19"/>
          <p:cNvSpPr txBox="1"/>
          <p:nvPr/>
        </p:nvSpPr>
        <p:spPr>
          <a:xfrm>
            <a:off x="279401" y="5460452"/>
            <a:ext cx="2266967" cy="461665"/>
          </a:xfrm>
          <a:prstGeom prst="rect">
            <a:avLst/>
          </a:prstGeom>
          <a:noFill/>
        </p:spPr>
        <p:txBody>
          <a:bodyPr wrap="none" rtlCol="0">
            <a:spAutoFit/>
          </a:bodyPr>
          <a:lstStyle/>
          <a:p>
            <a:r>
              <a:rPr lang="en-US" dirty="0" smtClean="0"/>
              <a:t>Exit North Linac</a:t>
            </a:r>
            <a:endParaRPr lang="en-US" dirty="0"/>
          </a:p>
        </p:txBody>
      </p:sp>
      <p:sp>
        <p:nvSpPr>
          <p:cNvPr id="21" name="TextBox 20"/>
          <p:cNvSpPr txBox="1"/>
          <p:nvPr/>
        </p:nvSpPr>
        <p:spPr>
          <a:xfrm>
            <a:off x="3150579" y="5462812"/>
            <a:ext cx="2123338" cy="461665"/>
          </a:xfrm>
          <a:prstGeom prst="rect">
            <a:avLst/>
          </a:prstGeom>
          <a:noFill/>
        </p:spPr>
        <p:txBody>
          <a:bodyPr wrap="none" rtlCol="0">
            <a:spAutoFit/>
          </a:bodyPr>
          <a:lstStyle/>
          <a:p>
            <a:r>
              <a:rPr lang="en-US" dirty="0" smtClean="0"/>
              <a:t>Entrance ARC3</a:t>
            </a:r>
            <a:endParaRPr lang="en-US" dirty="0"/>
          </a:p>
        </p:txBody>
      </p:sp>
    </p:spTree>
    <p:extLst>
      <p:ext uri="{BB962C8B-B14F-4D97-AF65-F5344CB8AC3E}">
        <p14:creationId xmlns:p14="http://schemas.microsoft.com/office/powerpoint/2010/main" val="257897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312420"/>
            <a:ext cx="7772400" cy="1143000"/>
          </a:xfrm>
        </p:spPr>
        <p:txBody>
          <a:bodyPr/>
          <a:lstStyle/>
          <a:p>
            <a:r>
              <a:rPr lang="en-US" dirty="0" smtClean="0">
                <a:solidFill>
                  <a:srgbClr val="FF0000"/>
                </a:solidFill>
              </a:rPr>
              <a:t>CSR suppression lattice</a:t>
            </a:r>
            <a:endParaRPr lang="en-US" dirty="0">
              <a:solidFill>
                <a:srgbClr val="FF0000"/>
              </a:solidFill>
            </a:endParaRPr>
          </a:p>
        </p:txBody>
      </p:sp>
      <p:sp>
        <p:nvSpPr>
          <p:cNvPr id="3" name="Content Placeholder 2"/>
          <p:cNvSpPr>
            <a:spLocks noGrp="1"/>
          </p:cNvSpPr>
          <p:nvPr>
            <p:ph idx="1"/>
          </p:nvPr>
        </p:nvSpPr>
        <p:spPr>
          <a:xfrm>
            <a:off x="720090" y="1661160"/>
            <a:ext cx="7772400" cy="4659630"/>
          </a:xfrm>
        </p:spPr>
        <p:txBody>
          <a:bodyPr/>
          <a:lstStyle/>
          <a:p>
            <a:r>
              <a:rPr lang="en-US" dirty="0" smtClean="0"/>
              <a:t>Recipe: </a:t>
            </a:r>
          </a:p>
          <a:p>
            <a:pPr lvl="1"/>
            <a:r>
              <a:rPr lang="en-US" dirty="0" smtClean="0"/>
              <a:t>2</a:t>
            </a:r>
            <a:r>
              <a:rPr lang="en-US" baseline="30000" dirty="0" smtClean="0"/>
              <a:t>nd</a:t>
            </a:r>
            <a:r>
              <a:rPr lang="en-US" dirty="0" smtClean="0"/>
              <a:t> order </a:t>
            </a:r>
            <a:r>
              <a:rPr lang="en-US" dirty="0" err="1" smtClean="0"/>
              <a:t>achromat</a:t>
            </a:r>
            <a:r>
              <a:rPr lang="en-US" dirty="0" smtClean="0"/>
              <a:t> with  achromatic and isochronous super periods to suppress CSR induced emittance growth in transverse emittance</a:t>
            </a:r>
          </a:p>
          <a:p>
            <a:pPr lvl="1"/>
            <a:endParaRPr lang="en-US" dirty="0" smtClean="0"/>
          </a:p>
          <a:p>
            <a:pPr lvl="1"/>
            <a:r>
              <a:rPr lang="en-US" dirty="0" smtClean="0"/>
              <a:t>Low M56 variations within the lattice to also reduce the </a:t>
            </a:r>
            <a:r>
              <a:rPr lang="en-US" dirty="0" err="1" smtClean="0"/>
              <a:t>microbunching</a:t>
            </a:r>
            <a:r>
              <a:rPr lang="en-US" dirty="0" smtClean="0"/>
              <a:t> gain.</a:t>
            </a:r>
          </a:p>
          <a:p>
            <a:pPr marL="457200" lvl="1" indent="0">
              <a:buNone/>
            </a:pPr>
            <a:endParaRPr lang="en-US" dirty="0" smtClean="0"/>
          </a:p>
          <a:p>
            <a:pPr marL="457200" lvl="1" indent="0" algn="ctr">
              <a:buNone/>
            </a:pPr>
            <a:r>
              <a:rPr lang="en-US" sz="3200" dirty="0" smtClean="0">
                <a:solidFill>
                  <a:srgbClr val="FF0000"/>
                </a:solidFill>
              </a:rPr>
              <a:t>CEBAF lattices can meet that requirement</a:t>
            </a:r>
            <a:r>
              <a:rPr lang="en-US" dirty="0" smtClean="0"/>
              <a:t>.</a:t>
            </a:r>
            <a:br>
              <a:rPr lang="en-US" dirty="0" smtClean="0"/>
            </a:br>
            <a:endParaRPr lang="en-US" dirty="0"/>
          </a:p>
        </p:txBody>
      </p:sp>
    </p:spTree>
    <p:extLst>
      <p:ext uri="{BB962C8B-B14F-4D97-AF65-F5344CB8AC3E}">
        <p14:creationId xmlns:p14="http://schemas.microsoft.com/office/powerpoint/2010/main" val="3388989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550"/>
            <a:ext cx="7772400" cy="1143000"/>
          </a:xfrm>
        </p:spPr>
        <p:txBody>
          <a:bodyPr/>
          <a:lstStyle/>
          <a:p>
            <a:r>
              <a:rPr lang="en-US" dirty="0" smtClean="0">
                <a:solidFill>
                  <a:srgbClr val="FF0000"/>
                </a:solidFill>
              </a:rPr>
              <a:t>CSR ARC3 suppressed lattice (</a:t>
            </a:r>
            <a:r>
              <a:rPr lang="en-US" dirty="0" err="1" smtClean="0">
                <a:solidFill>
                  <a:srgbClr val="FF0000"/>
                </a:solidFill>
              </a:rPr>
              <a:t>cont</a:t>
            </a:r>
            <a:r>
              <a:rPr lang="en-US" dirty="0" smtClean="0">
                <a:solidFill>
                  <a:srgbClr val="FF0000"/>
                </a:solidFill>
              </a:rPr>
              <a:t>)</a:t>
            </a:r>
            <a:endParaRPr lang="en-US" dirty="0">
              <a:solidFill>
                <a:srgbClr val="FF0000"/>
              </a:solidFill>
            </a:endParaRPr>
          </a:p>
        </p:txBody>
      </p:sp>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89" y="1509619"/>
            <a:ext cx="3697924" cy="285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3786" y="2309718"/>
            <a:ext cx="4723956" cy="36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4227" y="4541102"/>
            <a:ext cx="2736647" cy="1200329"/>
          </a:xfrm>
          <a:prstGeom prst="rect">
            <a:avLst/>
          </a:prstGeom>
          <a:noFill/>
        </p:spPr>
        <p:txBody>
          <a:bodyPr wrap="none" rtlCol="0">
            <a:spAutoFit/>
          </a:bodyPr>
          <a:lstStyle/>
          <a:p>
            <a:r>
              <a:rPr lang="en-US" dirty="0" smtClean="0"/>
              <a:t>Small R56 variation,</a:t>
            </a:r>
          </a:p>
          <a:p>
            <a:r>
              <a:rPr lang="en-US" dirty="0" smtClean="0"/>
              <a:t>2</a:t>
            </a:r>
            <a:r>
              <a:rPr lang="en-US" baseline="30000" dirty="0" smtClean="0"/>
              <a:t>nd</a:t>
            </a:r>
            <a:r>
              <a:rPr lang="en-US" dirty="0" smtClean="0"/>
              <a:t> order </a:t>
            </a:r>
            <a:r>
              <a:rPr lang="en-US" dirty="0" err="1" smtClean="0"/>
              <a:t>achromat</a:t>
            </a:r>
            <a:r>
              <a:rPr lang="en-US" dirty="0" smtClean="0"/>
              <a:t>, </a:t>
            </a:r>
            <a:br>
              <a:rPr lang="en-US" dirty="0" smtClean="0"/>
            </a:br>
            <a:r>
              <a:rPr lang="en-US" dirty="0" smtClean="0"/>
              <a:t>4 </a:t>
            </a:r>
            <a:r>
              <a:rPr lang="en-US" dirty="0" err="1" smtClean="0"/>
              <a:t>superperiods</a:t>
            </a:r>
            <a:r>
              <a:rPr lang="en-US" dirty="0" smtClean="0"/>
              <a:t>.</a:t>
            </a:r>
          </a:p>
        </p:txBody>
      </p:sp>
    </p:spTree>
    <p:extLst>
      <p:ext uri="{BB962C8B-B14F-4D97-AF65-F5344CB8AC3E}">
        <p14:creationId xmlns:p14="http://schemas.microsoft.com/office/powerpoint/2010/main" val="11385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5280"/>
            <a:ext cx="7772400" cy="1143000"/>
          </a:xfrm>
        </p:spPr>
        <p:txBody>
          <a:bodyPr/>
          <a:lstStyle/>
          <a:p>
            <a:r>
              <a:rPr lang="en-US" dirty="0" smtClean="0">
                <a:solidFill>
                  <a:srgbClr val="FF0000"/>
                </a:solidFill>
              </a:rPr>
              <a:t>CSR </a:t>
            </a:r>
            <a:r>
              <a:rPr lang="en-US" dirty="0">
                <a:solidFill>
                  <a:srgbClr val="FF0000"/>
                </a:solidFill>
              </a:rPr>
              <a:t>E</a:t>
            </a:r>
            <a:r>
              <a:rPr lang="en-US" dirty="0" smtClean="0">
                <a:solidFill>
                  <a:srgbClr val="FF0000"/>
                </a:solidFill>
              </a:rPr>
              <a:t>nhancing </a:t>
            </a:r>
            <a:r>
              <a:rPr lang="en-US" dirty="0">
                <a:solidFill>
                  <a:srgbClr val="FF0000"/>
                </a:solidFill>
              </a:rPr>
              <a:t>L</a:t>
            </a:r>
            <a:r>
              <a:rPr lang="en-US" dirty="0" smtClean="0">
                <a:solidFill>
                  <a:srgbClr val="FF0000"/>
                </a:solidFill>
              </a:rPr>
              <a:t>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81694"/>
            <a:ext cx="7703820" cy="4324350"/>
          </a:xfrm>
        </p:spPr>
      </p:pic>
    </p:spTree>
    <p:extLst>
      <p:ext uri="{BB962C8B-B14F-4D97-AF65-F5344CB8AC3E}">
        <p14:creationId xmlns:p14="http://schemas.microsoft.com/office/powerpoint/2010/main" val="3263416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
            <a:ext cx="7772400" cy="1143000"/>
          </a:xfrm>
        </p:spPr>
        <p:txBody>
          <a:bodyPr/>
          <a:lstStyle/>
          <a:p>
            <a:r>
              <a:rPr lang="en-US" dirty="0" smtClean="0">
                <a:solidFill>
                  <a:srgbClr val="FF0000"/>
                </a:solidFill>
              </a:rPr>
              <a:t>CSR Enhancing </a:t>
            </a:r>
            <a:r>
              <a:rPr lang="en-US" dirty="0">
                <a:solidFill>
                  <a:srgbClr val="FF0000"/>
                </a:solidFill>
              </a:rPr>
              <a:t>L</a:t>
            </a:r>
            <a:r>
              <a:rPr lang="en-US" dirty="0" smtClean="0">
                <a:solidFill>
                  <a:srgbClr val="FF0000"/>
                </a:solidFill>
              </a:rPr>
              <a:t>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3990" y="1317598"/>
            <a:ext cx="6145529" cy="4740301"/>
          </a:xfrm>
        </p:spPr>
      </p:pic>
    </p:spTree>
    <p:extLst>
      <p:ext uri="{BB962C8B-B14F-4D97-AF65-F5344CB8AC3E}">
        <p14:creationId xmlns:p14="http://schemas.microsoft.com/office/powerpoint/2010/main" val="1501893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 y="92468"/>
            <a:ext cx="8322065" cy="1342404"/>
          </a:xfrm>
        </p:spPr>
        <p:txBody>
          <a:bodyPr/>
          <a:lstStyle/>
          <a:p>
            <a:r>
              <a:rPr lang="en-US" dirty="0" smtClean="0">
                <a:solidFill>
                  <a:srgbClr val="FF0000"/>
                </a:solidFill>
              </a:rPr>
              <a:t>Emittance Growth in ARC3</a:t>
            </a:r>
            <a:endParaRPr lang="en-US" dirty="0">
              <a:solidFill>
                <a:srgbClr val="FF0000"/>
              </a:solidFill>
            </a:endParaRPr>
          </a:p>
        </p:txBody>
      </p:sp>
      <p:sp>
        <p:nvSpPr>
          <p:cNvPr id="4" name="TextBox 3"/>
          <p:cNvSpPr txBox="1"/>
          <p:nvPr/>
        </p:nvSpPr>
        <p:spPr>
          <a:xfrm>
            <a:off x="894779" y="5793377"/>
            <a:ext cx="7489551" cy="461665"/>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Bunchlength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fs, transverse emittance 0.2 </a:t>
            </a:r>
            <a:r>
              <a:rPr lang="en-US" dirty="0" err="1" smtClean="0">
                <a:latin typeface="Arial" panose="020B0604020202020204" pitchFamily="34" charset="0"/>
                <a:cs typeface="Arial" panose="020B0604020202020204" pitchFamily="34" charset="0"/>
              </a:rPr>
              <a:t>mm.mrad</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2228" y="1359246"/>
            <a:ext cx="5676257" cy="437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4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t>Tomography at the FEL</a:t>
            </a:r>
            <a:endParaRPr lang="en-US" sz="3600" b="1" dirty="0"/>
          </a:p>
        </p:txBody>
      </p:sp>
      <p:sp>
        <p:nvSpPr>
          <p:cNvPr id="3" name="Content Placeholder 2"/>
          <p:cNvSpPr>
            <a:spLocks noGrp="1"/>
          </p:cNvSpPr>
          <p:nvPr>
            <p:ph idx="1"/>
          </p:nvPr>
        </p:nvSpPr>
        <p:spPr>
          <a:xfrm>
            <a:off x="76200" y="685800"/>
            <a:ext cx="8915400" cy="1066799"/>
          </a:xfrm>
        </p:spPr>
        <p:txBody>
          <a:bodyPr>
            <a:normAutofit lnSpcReduction="10000"/>
          </a:bodyPr>
          <a:lstStyle/>
          <a:p>
            <a:r>
              <a:rPr lang="en-US" sz="2400" dirty="0" smtClean="0"/>
              <a:t>With similar phase coverage (157°) we were able to reconstruct horizontal phase space in the FEL Upgrade Driver </a:t>
            </a:r>
            <a:r>
              <a:rPr lang="en-US" sz="2000" i="1" dirty="0" smtClean="0"/>
              <a:t>(TN-09-021)</a:t>
            </a:r>
            <a:endParaRPr lang="en-US" sz="2000" i="1" dirty="0"/>
          </a:p>
        </p:txBody>
      </p:sp>
      <p:grpSp>
        <p:nvGrpSpPr>
          <p:cNvPr id="13" name="Group 12"/>
          <p:cNvGrpSpPr/>
          <p:nvPr/>
        </p:nvGrpSpPr>
        <p:grpSpPr>
          <a:xfrm>
            <a:off x="343615" y="1584960"/>
            <a:ext cx="8720375" cy="2377440"/>
            <a:chOff x="-872923" y="1584960"/>
            <a:chExt cx="9041248" cy="2377440"/>
          </a:xfrm>
        </p:grpSpPr>
        <p:pic>
          <p:nvPicPr>
            <p:cNvPr id="6" name="Picture 5" descr="Picture3.png"/>
            <p:cNvPicPr>
              <a:picLocks noChangeAspect="1"/>
            </p:cNvPicPr>
            <p:nvPr/>
          </p:nvPicPr>
          <p:blipFill>
            <a:blip r:embed="rId2"/>
            <a:stretch>
              <a:fillRect/>
            </a:stretch>
          </p:blipFill>
          <p:spPr>
            <a:xfrm>
              <a:off x="1484106" y="1584960"/>
              <a:ext cx="6684219" cy="2377440"/>
            </a:xfrm>
            <a:prstGeom prst="rect">
              <a:avLst/>
            </a:prstGeom>
          </p:spPr>
        </p:pic>
        <p:sp>
          <p:nvSpPr>
            <p:cNvPr id="8" name="TextBox 7"/>
            <p:cNvSpPr txBox="1"/>
            <p:nvPr/>
          </p:nvSpPr>
          <p:spPr>
            <a:xfrm>
              <a:off x="-872923" y="2036772"/>
              <a:ext cx="1946519" cy="369332"/>
            </a:xfrm>
            <a:prstGeom prst="rect">
              <a:avLst/>
            </a:prstGeom>
            <a:noFill/>
          </p:spPr>
          <p:txBody>
            <a:bodyPr wrap="none" rtlCol="0">
              <a:spAutoFit/>
            </a:bodyPr>
            <a:lstStyle/>
            <a:p>
              <a:r>
                <a:rPr lang="en-US" sz="1800" i="1" dirty="0" smtClean="0"/>
                <a:t>Actual beam spots</a:t>
              </a:r>
              <a:endParaRPr lang="en-US" sz="1800" i="1" dirty="0"/>
            </a:p>
          </p:txBody>
        </p:sp>
        <p:sp>
          <p:nvSpPr>
            <p:cNvPr id="9" name="TextBox 8"/>
            <p:cNvSpPr txBox="1"/>
            <p:nvPr/>
          </p:nvSpPr>
          <p:spPr>
            <a:xfrm>
              <a:off x="-829541" y="2972276"/>
              <a:ext cx="2313647" cy="369332"/>
            </a:xfrm>
            <a:prstGeom prst="rect">
              <a:avLst/>
            </a:prstGeom>
            <a:noFill/>
          </p:spPr>
          <p:txBody>
            <a:bodyPr wrap="none" rtlCol="0">
              <a:spAutoFit/>
            </a:bodyPr>
            <a:lstStyle/>
            <a:p>
              <a:r>
                <a:rPr lang="en-US" sz="1800" i="1" dirty="0" smtClean="0"/>
                <a:t>Simulated beam spots</a:t>
              </a:r>
              <a:endParaRPr lang="en-US" sz="1800" i="1" dirty="0"/>
            </a:p>
          </p:txBody>
        </p:sp>
      </p:grpSp>
      <p:grpSp>
        <p:nvGrpSpPr>
          <p:cNvPr id="14" name="Group 13"/>
          <p:cNvGrpSpPr/>
          <p:nvPr/>
        </p:nvGrpSpPr>
        <p:grpSpPr>
          <a:xfrm>
            <a:off x="977627" y="3623846"/>
            <a:ext cx="7371711" cy="2918466"/>
            <a:chOff x="977627" y="3623846"/>
            <a:chExt cx="7371711" cy="2918466"/>
          </a:xfrm>
        </p:grpSpPr>
        <p:pic>
          <p:nvPicPr>
            <p:cNvPr id="4" name="Picture 3" descr="Day2_contour.png"/>
            <p:cNvPicPr>
              <a:picLocks noChangeAspect="1"/>
            </p:cNvPicPr>
            <p:nvPr/>
          </p:nvPicPr>
          <p:blipFill>
            <a:blip r:embed="rId3"/>
            <a:stretch>
              <a:fillRect/>
            </a:stretch>
          </p:blipFill>
          <p:spPr>
            <a:xfrm>
              <a:off x="3487782" y="4118955"/>
              <a:ext cx="2468880" cy="2423357"/>
            </a:xfrm>
            <a:prstGeom prst="rect">
              <a:avLst/>
            </a:prstGeom>
          </p:spPr>
        </p:pic>
        <p:pic>
          <p:nvPicPr>
            <p:cNvPr id="5" name="Picture 4" descr="Day2.png"/>
            <p:cNvPicPr>
              <a:picLocks noChangeAspect="1"/>
            </p:cNvPicPr>
            <p:nvPr/>
          </p:nvPicPr>
          <p:blipFill>
            <a:blip r:embed="rId4" cstate="print"/>
            <a:stretch>
              <a:fillRect/>
            </a:stretch>
          </p:blipFill>
          <p:spPr>
            <a:xfrm>
              <a:off x="1051558" y="4111537"/>
              <a:ext cx="2468880" cy="2396752"/>
            </a:xfrm>
            <a:prstGeom prst="rect">
              <a:avLst/>
            </a:prstGeom>
          </p:spPr>
        </p:pic>
        <p:pic>
          <p:nvPicPr>
            <p:cNvPr id="7" name="Picture 6" descr="C:\Users\tennant\Desktop\Elegant Simulation.png"/>
            <p:cNvPicPr>
              <a:picLocks noChangeAspect="1"/>
            </p:cNvPicPr>
            <p:nvPr/>
          </p:nvPicPr>
          <p:blipFill>
            <a:blip r:embed="rId5"/>
            <a:srcRect/>
            <a:stretch>
              <a:fillRect/>
            </a:stretch>
          </p:blipFill>
          <p:spPr bwMode="auto">
            <a:xfrm>
              <a:off x="5880458" y="4093030"/>
              <a:ext cx="2468880" cy="2410942"/>
            </a:xfrm>
            <a:prstGeom prst="rect">
              <a:avLst/>
            </a:prstGeom>
            <a:noFill/>
          </p:spPr>
        </p:pic>
        <p:sp>
          <p:nvSpPr>
            <p:cNvPr id="10" name="TextBox 9"/>
            <p:cNvSpPr txBox="1"/>
            <p:nvPr/>
          </p:nvSpPr>
          <p:spPr>
            <a:xfrm>
              <a:off x="977627" y="3623846"/>
              <a:ext cx="1308371" cy="338554"/>
            </a:xfrm>
            <a:prstGeom prst="rect">
              <a:avLst/>
            </a:prstGeom>
            <a:noFill/>
          </p:spPr>
          <p:txBody>
            <a:bodyPr wrap="none" rtlCol="0">
              <a:spAutoFit/>
            </a:bodyPr>
            <a:lstStyle/>
            <a:p>
              <a:r>
                <a:rPr lang="en-US" sz="1600" dirty="0" smtClean="0"/>
                <a:t>MENT output</a:t>
              </a:r>
              <a:endParaRPr lang="en-US" sz="1600" dirty="0"/>
            </a:p>
          </p:txBody>
        </p:sp>
        <p:sp>
          <p:nvSpPr>
            <p:cNvPr id="11" name="TextBox 10"/>
            <p:cNvSpPr txBox="1"/>
            <p:nvPr/>
          </p:nvSpPr>
          <p:spPr>
            <a:xfrm>
              <a:off x="3801072" y="5821978"/>
              <a:ext cx="1842299" cy="338554"/>
            </a:xfrm>
            <a:prstGeom prst="rect">
              <a:avLst/>
            </a:prstGeom>
            <a:noFill/>
          </p:spPr>
          <p:txBody>
            <a:bodyPr wrap="none" rtlCol="0">
              <a:spAutoFit/>
            </a:bodyPr>
            <a:lstStyle/>
            <a:p>
              <a:r>
                <a:rPr lang="en-US" sz="1600" dirty="0" smtClean="0"/>
                <a:t>Reconstructed (</a:t>
              </a:r>
              <a:r>
                <a:rPr lang="en-US" sz="1600" dirty="0" err="1" smtClean="0"/>
                <a:t>x,x</a:t>
              </a:r>
              <a:r>
                <a:rPr lang="en-US" sz="1600" dirty="0" smtClean="0"/>
                <a:t>’)</a:t>
              </a:r>
              <a:endParaRPr lang="en-US" sz="1600" dirty="0"/>
            </a:p>
          </p:txBody>
        </p:sp>
        <p:sp>
          <p:nvSpPr>
            <p:cNvPr id="12" name="TextBox 11"/>
            <p:cNvSpPr txBox="1"/>
            <p:nvPr/>
          </p:nvSpPr>
          <p:spPr>
            <a:xfrm>
              <a:off x="6379248" y="5821978"/>
              <a:ext cx="1471300" cy="338554"/>
            </a:xfrm>
            <a:prstGeom prst="rect">
              <a:avLst/>
            </a:prstGeom>
            <a:noFill/>
          </p:spPr>
          <p:txBody>
            <a:bodyPr wrap="none" rtlCol="0">
              <a:spAutoFit/>
            </a:bodyPr>
            <a:lstStyle/>
            <a:p>
              <a:r>
                <a:rPr lang="en-US" sz="1600" dirty="0" smtClean="0"/>
                <a:t>Simulated (</a:t>
              </a:r>
              <a:r>
                <a:rPr lang="en-US" sz="1600" dirty="0" err="1" smtClean="0"/>
                <a:t>x,x</a:t>
              </a:r>
              <a:r>
                <a:rPr lang="en-US" sz="1600" dirty="0" smtClean="0"/>
                <a:t>’)</a:t>
              </a:r>
              <a:endParaRPr lang="en-US" sz="1600" dirty="0"/>
            </a:p>
          </p:txBody>
        </p:sp>
      </p:grpSp>
      <p:sp>
        <p:nvSpPr>
          <p:cNvPr id="15" name="TextBox 14"/>
          <p:cNvSpPr txBox="1"/>
          <p:nvPr/>
        </p:nvSpPr>
        <p:spPr>
          <a:xfrm>
            <a:off x="7009837" y="4305393"/>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15952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83029"/>
            <a:ext cx="7772400" cy="1143000"/>
          </a:xfrm>
        </p:spPr>
        <p:txBody>
          <a:bodyPr/>
          <a:lstStyle/>
          <a:p>
            <a:r>
              <a:rPr lang="en-US" dirty="0" err="1" smtClean="0">
                <a:solidFill>
                  <a:srgbClr val="FF0000"/>
                </a:solidFill>
              </a:rPr>
              <a:t>Insertable</a:t>
            </a:r>
            <a:r>
              <a:rPr lang="en-US" dirty="0" smtClean="0">
                <a:solidFill>
                  <a:srgbClr val="FF0000"/>
                </a:solidFill>
              </a:rPr>
              <a:t> dump design (</a:t>
            </a:r>
            <a:r>
              <a:rPr lang="en-US" dirty="0" err="1" smtClean="0">
                <a:solidFill>
                  <a:srgbClr val="FF0000"/>
                </a:solidFill>
              </a:rPr>
              <a:t>cont</a:t>
            </a:r>
            <a:r>
              <a:rPr lang="en-US" dirty="0" smtClean="0">
                <a:solidFill>
                  <a:srgbClr val="FF0000"/>
                </a:solidFill>
              </a:rPr>
              <a:t>)</a:t>
            </a:r>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32374966"/>
              </p:ext>
            </p:extLst>
          </p:nvPr>
        </p:nvGraphicFramePr>
        <p:xfrm>
          <a:off x="1094014" y="1442574"/>
          <a:ext cx="6449787" cy="4887929"/>
        </p:xfrm>
        <a:graphic>
          <a:graphicData uri="http://schemas.openxmlformats.org/drawingml/2006/table">
            <a:tbl>
              <a:tblPr firstRow="1" bandRow="1">
                <a:tableStyleId>{5C22544A-7EE6-4342-B048-85BDC9FD1C3A}</a:tableStyleId>
              </a:tblPr>
              <a:tblGrid>
                <a:gridCol w="2809909"/>
                <a:gridCol w="3639878"/>
              </a:tblGrid>
              <a:tr h="486230">
                <a:tc gridSpan="2">
                  <a:txBody>
                    <a:bodyPr/>
                    <a:lstStyle/>
                    <a:p>
                      <a:r>
                        <a:rPr lang="en-US" dirty="0" smtClean="0"/>
                        <a:t>Beam parameters</a:t>
                      </a:r>
                      <a:r>
                        <a:rPr lang="en-US" baseline="0" dirty="0" smtClean="0"/>
                        <a:t> at dump</a:t>
                      </a:r>
                      <a:endParaRPr lang="en-US" dirty="0"/>
                    </a:p>
                  </a:txBody>
                  <a:tcPr/>
                </a:tc>
                <a:tc hMerge="1">
                  <a:txBody>
                    <a:bodyPr/>
                    <a:lstStyle/>
                    <a:p>
                      <a:endParaRPr lang="en-US" dirty="0"/>
                    </a:p>
                  </a:txBody>
                  <a:tcPr/>
                </a:tc>
              </a:tr>
              <a:tr h="694613">
                <a:tc>
                  <a:txBody>
                    <a:bodyPr/>
                    <a:lstStyle/>
                    <a:p>
                      <a:r>
                        <a:rPr lang="en-US" dirty="0" smtClean="0"/>
                        <a:t>Bunc</a:t>
                      </a:r>
                      <a:r>
                        <a:rPr lang="en-US" baseline="0" dirty="0" smtClean="0"/>
                        <a:t>h repetition rate</a:t>
                      </a:r>
                      <a:endParaRPr lang="en-US" dirty="0"/>
                    </a:p>
                  </a:txBody>
                  <a:tcPr/>
                </a:tc>
                <a:tc>
                  <a:txBody>
                    <a:bodyPr/>
                    <a:lstStyle/>
                    <a:p>
                      <a:r>
                        <a:rPr lang="en-US" dirty="0" smtClean="0"/>
                        <a:t>31 MHz</a:t>
                      </a:r>
                      <a:endParaRPr lang="en-US" dirty="0"/>
                    </a:p>
                  </a:txBody>
                  <a:tcPr/>
                </a:tc>
              </a:tr>
              <a:tr h="508992">
                <a:tc>
                  <a:txBody>
                    <a:bodyPr/>
                    <a:lstStyle/>
                    <a:p>
                      <a:r>
                        <a:rPr lang="en-US" dirty="0" smtClean="0"/>
                        <a:t>Transverse</a:t>
                      </a:r>
                      <a:r>
                        <a:rPr lang="en-US" baseline="0" dirty="0" smtClean="0"/>
                        <a:t> emittance</a:t>
                      </a:r>
                      <a:endParaRPr lang="en-US" dirty="0"/>
                    </a:p>
                  </a:txBody>
                  <a:tcPr/>
                </a:tc>
                <a:tc>
                  <a:txBody>
                    <a:bodyPr/>
                    <a:lstStyle/>
                    <a:p>
                      <a:r>
                        <a:rPr lang="en-US" dirty="0" smtClean="0"/>
                        <a:t>&lt; 1mm.mrad</a:t>
                      </a:r>
                      <a:endParaRPr lang="en-US" dirty="0"/>
                    </a:p>
                  </a:txBody>
                  <a:tcPr/>
                </a:tc>
              </a:tr>
              <a:tr h="452217">
                <a:tc>
                  <a:txBody>
                    <a:bodyPr/>
                    <a:lstStyle/>
                    <a:p>
                      <a:r>
                        <a:rPr lang="en-US" dirty="0" smtClean="0"/>
                        <a:t>Macro</a:t>
                      </a:r>
                      <a:r>
                        <a:rPr lang="en-US" baseline="0" dirty="0" smtClean="0"/>
                        <a:t> pulse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 </a:t>
                      </a:r>
                      <a:r>
                        <a:rPr lang="el-GR" baseline="0" dirty="0" smtClean="0"/>
                        <a:t>μ</a:t>
                      </a:r>
                      <a:r>
                        <a:rPr lang="en-US" baseline="0" dirty="0" smtClean="0"/>
                        <a:t>s , 60 Hz</a:t>
                      </a:r>
                      <a:endParaRPr lang="en-US" dirty="0" smtClean="0"/>
                    </a:p>
                  </a:txBody>
                  <a:tcPr/>
                </a:tc>
              </a:tr>
              <a:tr h="452217">
                <a:tc>
                  <a:txBody>
                    <a:bodyPr/>
                    <a:lstStyle/>
                    <a:p>
                      <a:r>
                        <a:rPr lang="en-US" dirty="0" smtClean="0"/>
                        <a:t>Charge</a:t>
                      </a:r>
                      <a:endParaRPr lang="en-US" dirty="0"/>
                    </a:p>
                  </a:txBody>
                  <a:tcPr/>
                </a:tc>
                <a:tc>
                  <a:txBody>
                    <a:bodyPr/>
                    <a:lstStyle/>
                    <a:p>
                      <a:r>
                        <a:rPr lang="en-US" dirty="0" smtClean="0"/>
                        <a:t>40 </a:t>
                      </a:r>
                      <a:r>
                        <a:rPr lang="en-US" dirty="0" err="1" smtClean="0"/>
                        <a:t>pC</a:t>
                      </a:r>
                      <a:r>
                        <a:rPr lang="en-US" dirty="0" smtClean="0"/>
                        <a:t>  (15 </a:t>
                      </a:r>
                      <a:r>
                        <a:rPr lang="el-GR" dirty="0" smtClean="0"/>
                        <a:t>μ</a:t>
                      </a:r>
                      <a:r>
                        <a:rPr lang="en-US" dirty="0" smtClean="0"/>
                        <a:t>A average)</a:t>
                      </a:r>
                      <a:endParaRPr lang="en-US" dirty="0"/>
                    </a:p>
                  </a:txBody>
                  <a:tcPr/>
                </a:tc>
              </a:tr>
              <a:tr h="694613">
                <a:tc>
                  <a:txBody>
                    <a:bodyPr/>
                    <a:lstStyle/>
                    <a:p>
                      <a:r>
                        <a:rPr lang="en-US" dirty="0" smtClean="0"/>
                        <a:t>Bunch Length </a:t>
                      </a:r>
                      <a:r>
                        <a:rPr lang="en-US" dirty="0" err="1" smtClean="0"/>
                        <a:t>rms</a:t>
                      </a:r>
                      <a:endParaRPr lang="en-US" dirty="0"/>
                    </a:p>
                  </a:txBody>
                  <a:tcPr/>
                </a:tc>
                <a:tc>
                  <a:txBody>
                    <a:bodyPr/>
                    <a:lstStyle/>
                    <a:p>
                      <a:r>
                        <a:rPr lang="en-US" dirty="0" smtClean="0"/>
                        <a:t>&lt; 0.1</a:t>
                      </a:r>
                      <a:r>
                        <a:rPr lang="en-US" baseline="0" dirty="0" smtClean="0"/>
                        <a:t> </a:t>
                      </a:r>
                      <a:r>
                        <a:rPr lang="en-US" baseline="0" dirty="0" err="1" smtClean="0"/>
                        <a:t>pS</a:t>
                      </a:r>
                      <a:endParaRPr lang="en-US" dirty="0"/>
                    </a:p>
                  </a:txBody>
                  <a:tcPr/>
                </a:tc>
              </a:tr>
              <a:tr h="694613">
                <a:tc>
                  <a:txBody>
                    <a:bodyPr/>
                    <a:lstStyle/>
                    <a:p>
                      <a:r>
                        <a:rPr lang="en-US" dirty="0" smtClean="0"/>
                        <a:t>Energy spreader </a:t>
                      </a:r>
                      <a:r>
                        <a:rPr lang="en-US" dirty="0" err="1" smtClean="0"/>
                        <a:t>rms</a:t>
                      </a:r>
                      <a:endParaRPr lang="en-US" dirty="0"/>
                    </a:p>
                  </a:txBody>
                  <a:tcPr/>
                </a:tc>
                <a:tc>
                  <a:txBody>
                    <a:bodyPr/>
                    <a:lstStyle/>
                    <a:p>
                      <a:r>
                        <a:rPr lang="en-US" dirty="0" smtClean="0"/>
                        <a:t>&lt; 10 </a:t>
                      </a:r>
                      <a:r>
                        <a:rPr lang="en-US" dirty="0" err="1" smtClean="0"/>
                        <a:t>KeV</a:t>
                      </a:r>
                      <a:endParaRPr lang="en-US" dirty="0"/>
                    </a:p>
                  </a:txBody>
                  <a:tcPr/>
                </a:tc>
              </a:tr>
              <a:tr h="452217">
                <a:tc>
                  <a:txBody>
                    <a:bodyPr/>
                    <a:lstStyle/>
                    <a:p>
                      <a:r>
                        <a:rPr lang="en-US" dirty="0" smtClean="0"/>
                        <a:t>Energy</a:t>
                      </a:r>
                      <a:endParaRPr lang="en-US" dirty="0"/>
                    </a:p>
                  </a:txBody>
                  <a:tcPr/>
                </a:tc>
                <a:tc>
                  <a:txBody>
                    <a:bodyPr/>
                    <a:lstStyle/>
                    <a:p>
                      <a:r>
                        <a:rPr lang="en-US" dirty="0" smtClean="0"/>
                        <a:t>500-600</a:t>
                      </a:r>
                      <a:r>
                        <a:rPr lang="en-US" baseline="0" dirty="0" smtClean="0"/>
                        <a:t> </a:t>
                      </a:r>
                      <a:r>
                        <a:rPr lang="en-US" baseline="0" dirty="0" err="1" smtClean="0"/>
                        <a:t>Mev</a:t>
                      </a:r>
                      <a:endParaRPr lang="en-US" dirty="0"/>
                    </a:p>
                  </a:txBody>
                  <a:tcPr/>
                </a:tc>
              </a:tr>
              <a:tr h="452217">
                <a:tc>
                  <a:txBody>
                    <a:bodyPr/>
                    <a:lstStyle/>
                    <a:p>
                      <a:r>
                        <a:rPr lang="en-US" dirty="0" smtClean="0"/>
                        <a:t>Power deposited</a:t>
                      </a:r>
                      <a:endParaRPr lang="en-US" dirty="0"/>
                    </a:p>
                  </a:txBody>
                  <a:tcPr/>
                </a:tc>
                <a:tc>
                  <a:txBody>
                    <a:bodyPr/>
                    <a:lstStyle/>
                    <a:p>
                      <a:r>
                        <a:rPr lang="en-US" dirty="0" smtClean="0"/>
                        <a:t>7.5 kW  (at 500 MeV)</a:t>
                      </a:r>
                      <a:endParaRPr lang="en-US" dirty="0"/>
                    </a:p>
                  </a:txBody>
                  <a:tcPr/>
                </a:tc>
              </a:tr>
            </a:tbl>
          </a:graphicData>
        </a:graphic>
      </p:graphicFrame>
    </p:spTree>
    <p:extLst>
      <p:ext uri="{BB962C8B-B14F-4D97-AF65-F5344CB8AC3E}">
        <p14:creationId xmlns:p14="http://schemas.microsoft.com/office/powerpoint/2010/main" val="993822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27000"/>
            <a:ext cx="7772400" cy="1143000"/>
          </a:xfrm>
        </p:spPr>
        <p:txBody>
          <a:bodyPr/>
          <a:lstStyle/>
          <a:p>
            <a:r>
              <a:rPr lang="en-US" dirty="0" err="1" smtClean="0">
                <a:solidFill>
                  <a:srgbClr val="FF0000"/>
                </a:solidFill>
              </a:rPr>
              <a:t>Insertable</a:t>
            </a:r>
            <a:r>
              <a:rPr lang="en-US" dirty="0" smtClean="0">
                <a:solidFill>
                  <a:srgbClr val="FF0000"/>
                </a:solidFill>
              </a:rPr>
              <a:t> dump design</a:t>
            </a:r>
            <a:endParaRPr lang="en-US" dirty="0">
              <a:solidFill>
                <a:srgbClr val="FF00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1447799"/>
            <a:ext cx="3661521" cy="3125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94" y="3189174"/>
            <a:ext cx="3962400" cy="2972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75494" y="2587127"/>
            <a:ext cx="3377848" cy="461665"/>
          </a:xfrm>
          <a:prstGeom prst="rect">
            <a:avLst/>
          </a:prstGeom>
          <a:noFill/>
        </p:spPr>
        <p:txBody>
          <a:bodyPr wrap="none" rtlCol="0">
            <a:spAutoFit/>
          </a:bodyPr>
          <a:lstStyle/>
          <a:p>
            <a:r>
              <a:rPr lang="en-US" dirty="0" smtClean="0"/>
              <a:t>Located past 3R04 girder </a:t>
            </a:r>
            <a:endParaRPr lang="en-US" dirty="0"/>
          </a:p>
        </p:txBody>
      </p:sp>
      <p:sp>
        <p:nvSpPr>
          <p:cNvPr id="7" name="TextBox 6"/>
          <p:cNvSpPr txBox="1"/>
          <p:nvPr/>
        </p:nvSpPr>
        <p:spPr>
          <a:xfrm>
            <a:off x="5188963" y="4925367"/>
            <a:ext cx="1785297" cy="461665"/>
          </a:xfrm>
          <a:prstGeom prst="rect">
            <a:avLst/>
          </a:prstGeom>
          <a:noFill/>
        </p:spPr>
        <p:txBody>
          <a:bodyPr wrap="none" rtlCol="0">
            <a:spAutoFit/>
          </a:bodyPr>
          <a:lstStyle/>
          <a:p>
            <a:r>
              <a:rPr lang="en-US" dirty="0" smtClean="0"/>
              <a:t>17 kW dump</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279" y="1156292"/>
            <a:ext cx="2406233" cy="1530909"/>
          </a:xfrm>
          <a:prstGeom prst="rect">
            <a:avLst/>
          </a:prstGeom>
        </p:spPr>
      </p:pic>
      <p:cxnSp>
        <p:nvCxnSpPr>
          <p:cNvPr id="11" name="Straight Arrow Connector 10"/>
          <p:cNvCxnSpPr/>
          <p:nvPr/>
        </p:nvCxnSpPr>
        <p:spPr bwMode="auto">
          <a:xfrm flipH="1" flipV="1">
            <a:off x="2351314" y="1730829"/>
            <a:ext cx="2688772" cy="190917"/>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49370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259" y="0"/>
            <a:ext cx="7772400" cy="1143000"/>
          </a:xfrm>
        </p:spPr>
        <p:txBody>
          <a:bodyPr/>
          <a:lstStyle/>
          <a:p>
            <a:r>
              <a:rPr lang="en-US" dirty="0" smtClean="0">
                <a:solidFill>
                  <a:srgbClr val="FF0000"/>
                </a:solidFill>
              </a:rPr>
              <a:t>Bunched Beam Electron Cooler</a:t>
            </a:r>
            <a:endParaRPr lang="en-US" dirty="0">
              <a:solidFill>
                <a:srgbClr val="FF0000"/>
              </a:solidFill>
            </a:endParaRPr>
          </a:p>
        </p:txBody>
      </p:sp>
      <p:sp>
        <p:nvSpPr>
          <p:cNvPr id="6" name="Content Placeholder 2"/>
          <p:cNvSpPr txBox="1">
            <a:spLocks/>
          </p:cNvSpPr>
          <p:nvPr/>
        </p:nvSpPr>
        <p:spPr bwMode="auto">
          <a:xfrm>
            <a:off x="0" y="931688"/>
            <a:ext cx="8453718" cy="235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SzPct val="85000"/>
              <a:buFontTx/>
              <a:buBlip>
                <a:blip r:embed="rId4"/>
              </a:buBlip>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Pct val="85000"/>
              <a:buFontTx/>
              <a:buBlip>
                <a:blip r:embed="rId4"/>
              </a:buBlip>
              <a:tabLst/>
              <a:defRPr/>
            </a:pPr>
            <a:r>
              <a:rPr kumimoji="0" lang="en-US" sz="1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Baseline cooling requirements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Emittance 0.5 to 1 mm-</a:t>
            </a:r>
            <a:r>
              <a:rPr kumimoji="0" lang="en-US" sz="1600" b="0" i="0" u="none" strike="noStrike" kern="1200" cap="none" spc="0" normalizeH="0" baseline="0" noProof="0" dirty="0" err="1" smtClean="0">
                <a:ln>
                  <a:noFill/>
                </a:ln>
                <a:solidFill>
                  <a:sysClr val="windowText" lastClr="000000"/>
                </a:solidFill>
                <a:effectLst/>
                <a:uLnTx/>
                <a:uFillTx/>
                <a:latin typeface="Arial" panose="020B0604020202020204" pitchFamily="34" charset="0"/>
                <a:ea typeface="+mn-ea"/>
                <a:cs typeface="Arial" panose="020B0604020202020204" pitchFamily="34" charset="0"/>
              </a:rPr>
              <a:t>mrad</a:t>
            </a: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-&gt; reduce IBS effect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Magnetized beam, up to 55 MeV energy, 200 mA current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Linac for acceleration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Must utilize energy-recovery-linac (beam power is 11 MW)</a:t>
            </a:r>
          </a:p>
          <a:p>
            <a:pPr marL="342900" marR="0" lvl="0" indent="-342900" algn="l" defTabSz="457200" rtl="0" eaLnBrk="1" fontAlgn="auto" latinLnBrk="0" hangingPunct="1">
              <a:lnSpc>
                <a:spcPct val="100000"/>
              </a:lnSpc>
              <a:spcBef>
                <a:spcPct val="20000"/>
              </a:spcBef>
              <a:spcAft>
                <a:spcPts val="0"/>
              </a:spcAft>
              <a:buClrTx/>
              <a:buSzPct val="85000"/>
              <a:buFontTx/>
              <a:buBlip>
                <a:blip r:embed="rId4"/>
              </a:buBlip>
              <a:tabLst/>
              <a:defRPr/>
            </a:pPr>
            <a:endParaRPr kumimoji="0" lang="en-US" sz="1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Pct val="85000"/>
              <a:buFontTx/>
              <a:buBlip>
                <a:blip r:embed="rId4"/>
              </a:buBlip>
              <a:tabLst/>
              <a:defRPr/>
            </a:pPr>
            <a:r>
              <a:rPr kumimoji="0" lang="en-US" sz="1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Solution : cooling by a bunched electron beam</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7" name="Group 2"/>
          <p:cNvGraphicFramePr>
            <a:graphicFrameLocks noGrp="1"/>
          </p:cNvGraphicFramePr>
          <p:nvPr>
            <p:extLst>
              <p:ext uri="{D42A27DB-BD31-4B8C-83A1-F6EECF244321}">
                <p14:modId xmlns:p14="http://schemas.microsoft.com/office/powerpoint/2010/main" val="4182956672"/>
              </p:ext>
            </p:extLst>
          </p:nvPr>
        </p:nvGraphicFramePr>
        <p:xfrm>
          <a:off x="5454434" y="2819400"/>
          <a:ext cx="3700583" cy="3639719"/>
        </p:xfrm>
        <a:graphic>
          <a:graphicData uri="http://schemas.openxmlformats.org/drawingml/2006/table">
            <a:tbl>
              <a:tblPr/>
              <a:tblGrid>
                <a:gridCol w="2302058"/>
                <a:gridCol w="616299"/>
                <a:gridCol w="782226"/>
              </a:tblGrid>
              <a:tr h="435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Electron energy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rPr>
                        <a:t>MeV</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 up to 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39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Current and bunch charge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A / </a:t>
                      </a:r>
                      <a:r>
                        <a:rPr kumimoji="0" lang="en-US" sz="1400" b="0" i="0" u="none" strike="noStrike" cap="none" normalizeH="0" baseline="0" dirty="0" err="1" smtClean="0">
                          <a:ln>
                            <a:noFill/>
                          </a:ln>
                          <a:solidFill>
                            <a:schemeClr val="tx1"/>
                          </a:solidFill>
                          <a:effectLst/>
                          <a:latin typeface="Arial" pitchFamily="34" charset="0"/>
                        </a:rPr>
                        <a:t>nC</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0.2 / 0.42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Bunch repetition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Cooling section length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RMS Bunch length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cm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Electron energy spread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10</a:t>
                      </a:r>
                      <a:r>
                        <a:rPr kumimoji="0" lang="en-US" sz="1400" b="0" i="0" u="none" strike="noStrike" cap="none" normalizeH="0" baseline="30000" dirty="0" smtClean="0">
                          <a:ln>
                            <a:noFill/>
                          </a:ln>
                          <a:solidFill>
                            <a:schemeClr val="tx1"/>
                          </a:solidFill>
                          <a:effectLst/>
                          <a:latin typeface="Arial" pitchFamily="34" charset="0"/>
                        </a:rPr>
                        <a:t>-4</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39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Cooling section solenoid field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39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Beam radius in solenoid/cathode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 /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8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Solenoid field at cathode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KG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93464736"/>
              </p:ext>
            </p:extLst>
          </p:nvPr>
        </p:nvGraphicFramePr>
        <p:xfrm>
          <a:off x="152400" y="3352800"/>
          <a:ext cx="5161746" cy="2773363"/>
        </p:xfrm>
        <a:graphic>
          <a:graphicData uri="http://schemas.openxmlformats.org/presentationml/2006/ole">
            <mc:AlternateContent xmlns:mc="http://schemas.openxmlformats.org/markup-compatibility/2006">
              <mc:Choice xmlns:v="urn:schemas-microsoft-com:vml" Requires="v">
                <p:oleObj spid="_x0000_s2058" name="Bitmap Image" r:id="rId5" imgW="6009524" imgH="3038095" progId="Paint.Picture">
                  <p:embed/>
                </p:oleObj>
              </mc:Choice>
              <mc:Fallback>
                <p:oleObj name="Bitmap Image" r:id="rId5" imgW="6009524" imgH="303809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929" r="4501"/>
                      <a:stretch>
                        <a:fillRect/>
                      </a:stretch>
                    </p:blipFill>
                    <p:spPr bwMode="auto">
                      <a:xfrm>
                        <a:off x="152400" y="3352800"/>
                        <a:ext cx="5161746" cy="27733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03282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78" y="214815"/>
            <a:ext cx="7772400" cy="1143000"/>
          </a:xfrm>
        </p:spPr>
        <p:txBody>
          <a:bodyPr/>
          <a:lstStyle/>
          <a:p>
            <a:r>
              <a:rPr lang="en-US" dirty="0" smtClean="0">
                <a:solidFill>
                  <a:srgbClr val="FF0000"/>
                </a:solidFill>
              </a:rPr>
              <a:t>Power density in dump</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0048" y="665714"/>
            <a:ext cx="5024575" cy="598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08581" y="1910443"/>
            <a:ext cx="2935419" cy="1569660"/>
          </a:xfrm>
          <a:prstGeom prst="rect">
            <a:avLst/>
          </a:prstGeom>
          <a:noFill/>
        </p:spPr>
        <p:txBody>
          <a:bodyPr wrap="none" rtlCol="0">
            <a:spAutoFit/>
          </a:bodyPr>
          <a:lstStyle/>
          <a:p>
            <a:r>
              <a:rPr lang="en-US" dirty="0" smtClean="0"/>
              <a:t>7.5 kW beam</a:t>
            </a:r>
          </a:p>
          <a:p>
            <a:r>
              <a:rPr lang="en-US" dirty="0" smtClean="0"/>
              <a:t>7.1 kW deposited</a:t>
            </a:r>
          </a:p>
          <a:p>
            <a:r>
              <a:rPr lang="en-US" dirty="0" smtClean="0"/>
              <a:t>0.4 escape as neutrons</a:t>
            </a:r>
            <a:br>
              <a:rPr lang="en-US" dirty="0" smtClean="0"/>
            </a:br>
            <a:r>
              <a:rPr lang="en-US" dirty="0" smtClean="0"/>
              <a:t>and gammas</a:t>
            </a:r>
          </a:p>
        </p:txBody>
      </p:sp>
    </p:spTree>
    <p:extLst>
      <p:ext uri="{BB962C8B-B14F-4D97-AF65-F5344CB8AC3E}">
        <p14:creationId xmlns:p14="http://schemas.microsoft.com/office/powerpoint/2010/main" val="1189178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a:t>
            </a:r>
            <a:endParaRPr lang="en-US" dirty="0">
              <a:solidFill>
                <a:srgbClr val="FF0000"/>
              </a:solidFill>
            </a:endParaRPr>
          </a:p>
        </p:txBody>
      </p:sp>
      <p:sp>
        <p:nvSpPr>
          <p:cNvPr id="3" name="Content Placeholder 2"/>
          <p:cNvSpPr>
            <a:spLocks noGrp="1"/>
          </p:cNvSpPr>
          <p:nvPr>
            <p:ph idx="1"/>
          </p:nvPr>
        </p:nvSpPr>
        <p:spPr>
          <a:xfrm>
            <a:off x="685800" y="1981200"/>
            <a:ext cx="8066314" cy="4114800"/>
          </a:xfrm>
        </p:spPr>
        <p:txBody>
          <a:bodyPr/>
          <a:lstStyle/>
          <a:p>
            <a:r>
              <a:rPr lang="en-US" dirty="0" smtClean="0"/>
              <a:t>Proof of principle CSR suppression experiment seems feasible at CEBAF</a:t>
            </a:r>
          </a:p>
          <a:p>
            <a:endParaRPr lang="en-US" dirty="0"/>
          </a:p>
          <a:p>
            <a:r>
              <a:rPr lang="en-US" dirty="0" smtClean="0"/>
              <a:t>Writing a proposal to the Program Advisory Committee</a:t>
            </a:r>
          </a:p>
          <a:p>
            <a:endParaRPr lang="en-US" dirty="0"/>
          </a:p>
          <a:p>
            <a:r>
              <a:rPr lang="en-US" dirty="0" smtClean="0"/>
              <a:t>Transporting high brilliance beam at CEBAF will also be needed for injection into MEIC</a:t>
            </a:r>
          </a:p>
          <a:p>
            <a:pPr marL="0" indent="0">
              <a:buNone/>
            </a:pPr>
            <a:endParaRPr lang="en-US" dirty="0"/>
          </a:p>
        </p:txBody>
      </p:sp>
    </p:spTree>
    <p:extLst>
      <p:ext uri="{BB962C8B-B14F-4D97-AF65-F5344CB8AC3E}">
        <p14:creationId xmlns:p14="http://schemas.microsoft.com/office/powerpoint/2010/main" val="3045877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20980"/>
            <a:ext cx="7772400" cy="1143000"/>
          </a:xfrm>
        </p:spPr>
        <p:txBody>
          <a:bodyPr/>
          <a:lstStyle/>
          <a:p>
            <a:r>
              <a:rPr lang="en-US" b="0" dirty="0" smtClean="0">
                <a:solidFill>
                  <a:srgbClr val="FF0000"/>
                </a:solidFill>
              </a:rPr>
              <a:t>Introduction</a:t>
            </a:r>
            <a:endParaRPr lang="en-US" b="0" dirty="0">
              <a:solidFill>
                <a:srgbClr val="FF0000"/>
              </a:solidFill>
            </a:endParaRPr>
          </a:p>
        </p:txBody>
      </p:sp>
      <p:sp>
        <p:nvSpPr>
          <p:cNvPr id="3" name="Content Placeholder 2"/>
          <p:cNvSpPr>
            <a:spLocks noGrp="1"/>
          </p:cNvSpPr>
          <p:nvPr>
            <p:ph idx="1"/>
          </p:nvPr>
        </p:nvSpPr>
        <p:spPr>
          <a:xfrm>
            <a:off x="777240" y="1649730"/>
            <a:ext cx="7772400" cy="4419600"/>
          </a:xfrm>
        </p:spPr>
        <p:txBody>
          <a:bodyPr/>
          <a:lstStyle/>
          <a:p>
            <a:r>
              <a:rPr lang="en-US" dirty="0" smtClean="0">
                <a:cs typeface="Arial" panose="020B0604020202020204" pitchFamily="34" charset="0"/>
              </a:rPr>
              <a:t>MEIC cooling design uses </a:t>
            </a:r>
            <a:r>
              <a:rPr lang="en-US" dirty="0" err="1" smtClean="0">
                <a:cs typeface="Arial" panose="020B0604020202020204" pitchFamily="34" charset="0"/>
              </a:rPr>
              <a:t>recirculator</a:t>
            </a:r>
            <a:endParaRPr lang="en-US" dirty="0" smtClean="0">
              <a:cs typeface="Arial" panose="020B0604020202020204" pitchFamily="34" charset="0"/>
            </a:endParaRPr>
          </a:p>
          <a:p>
            <a:endParaRPr lang="en-US" dirty="0" smtClean="0">
              <a:cs typeface="Arial" panose="020B0604020202020204" pitchFamily="34" charset="0"/>
            </a:endParaRPr>
          </a:p>
          <a:p>
            <a:pPr lvl="1"/>
            <a:r>
              <a:rPr lang="en-US" dirty="0" smtClean="0">
                <a:cs typeface="Arial" panose="020B0604020202020204" pitchFamily="34" charset="0"/>
              </a:rPr>
              <a:t>Very sensitive to CSR </a:t>
            </a:r>
            <a:r>
              <a:rPr lang="en-US" dirty="0" err="1" smtClean="0">
                <a:cs typeface="Arial" panose="020B0604020202020204" pitchFamily="34" charset="0"/>
              </a:rPr>
              <a:t>microbunching</a:t>
            </a:r>
            <a:endParaRPr lang="en-US" dirty="0" smtClean="0">
              <a:cs typeface="Arial" panose="020B0604020202020204" pitchFamily="34" charset="0"/>
            </a:endParaRPr>
          </a:p>
          <a:p>
            <a:pPr lvl="1"/>
            <a:r>
              <a:rPr lang="en-US" dirty="0" smtClean="0">
                <a:cs typeface="Arial" panose="020B0604020202020204" pitchFamily="34" charset="0"/>
              </a:rPr>
              <a:t>Methods to reduce effect of CSR </a:t>
            </a:r>
            <a:r>
              <a:rPr lang="en-US" dirty="0" err="1" smtClean="0">
                <a:cs typeface="Arial" panose="020B0604020202020204" pitchFamily="34" charset="0"/>
              </a:rPr>
              <a:t>microbunching</a:t>
            </a:r>
            <a:endParaRPr lang="en-US" dirty="0">
              <a:cs typeface="Arial" panose="020B0604020202020204" pitchFamily="34" charset="0"/>
            </a:endParaRPr>
          </a:p>
          <a:p>
            <a:pPr lvl="2"/>
            <a:r>
              <a:rPr lang="en-US" dirty="0" smtClean="0">
                <a:cs typeface="Arial" panose="020B0604020202020204" pitchFamily="34" charset="0"/>
              </a:rPr>
              <a:t>Di </a:t>
            </a:r>
            <a:r>
              <a:rPr lang="en-US" dirty="0" err="1" smtClean="0">
                <a:cs typeface="Arial" panose="020B0604020202020204" pitchFamily="34" charset="0"/>
              </a:rPr>
              <a:t>Mitri</a:t>
            </a:r>
            <a:r>
              <a:rPr lang="en-US" dirty="0">
                <a:cs typeface="Arial" panose="020B0604020202020204" pitchFamily="34" charset="0"/>
              </a:rPr>
              <a:t> et al, Phys. Rev. Lett. 110 (2013) </a:t>
            </a:r>
            <a:r>
              <a:rPr lang="en-US" dirty="0" smtClean="0">
                <a:cs typeface="Arial" panose="020B0604020202020204" pitchFamily="34" charset="0"/>
              </a:rPr>
              <a:t>014801</a:t>
            </a:r>
            <a:br>
              <a:rPr lang="en-US" dirty="0" smtClean="0">
                <a:cs typeface="Arial" panose="020B0604020202020204" pitchFamily="34" charset="0"/>
              </a:rPr>
            </a:br>
            <a:r>
              <a:rPr lang="en-US" dirty="0" smtClean="0">
                <a:cs typeface="Arial" panose="020B0604020202020204" pitchFamily="34" charset="0"/>
              </a:rPr>
              <a:t>outlined method based on symmetric CSR kicks, </a:t>
            </a:r>
            <a:r>
              <a:rPr lang="en-US" dirty="0" err="1" smtClean="0">
                <a:cs typeface="Arial" panose="020B0604020202020204" pitchFamily="34" charset="0"/>
              </a:rPr>
              <a:t>i.e</a:t>
            </a:r>
            <a:r>
              <a:rPr lang="en-US" dirty="0" smtClean="0">
                <a:cs typeface="Arial" panose="020B0604020202020204" pitchFamily="34" charset="0"/>
              </a:rPr>
              <a:t> lattice structure</a:t>
            </a:r>
          </a:p>
          <a:p>
            <a:pPr lvl="2"/>
            <a:r>
              <a:rPr lang="en-US" dirty="0">
                <a:cs typeface="Arial" panose="020B0604020202020204" pitchFamily="34" charset="0"/>
              </a:rPr>
              <a:t>Douglas et al, </a:t>
            </a:r>
            <a:r>
              <a:rPr lang="en-US" dirty="0" smtClean="0">
                <a:cs typeface="Arial" panose="020B0604020202020204" pitchFamily="34" charset="0"/>
              </a:rPr>
              <a:t>JLAB-ACP-14-1751 extended to more generic lattices</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243840"/>
            <a:ext cx="7772400" cy="1143000"/>
          </a:xfrm>
        </p:spPr>
        <p:txBody>
          <a:bodyPr/>
          <a:lstStyle/>
          <a:p>
            <a:r>
              <a:rPr lang="en-US" dirty="0" smtClean="0">
                <a:solidFill>
                  <a:srgbClr val="FF0000"/>
                </a:solidFill>
              </a:rPr>
              <a:t>Goal of this LDRD</a:t>
            </a:r>
            <a:endParaRPr lang="en-US" dirty="0">
              <a:solidFill>
                <a:srgbClr val="FF0000"/>
              </a:solidFill>
            </a:endParaRPr>
          </a:p>
        </p:txBody>
      </p:sp>
      <p:sp>
        <p:nvSpPr>
          <p:cNvPr id="3" name="Content Placeholder 2"/>
          <p:cNvSpPr>
            <a:spLocks noGrp="1"/>
          </p:cNvSpPr>
          <p:nvPr>
            <p:ph idx="1"/>
          </p:nvPr>
        </p:nvSpPr>
        <p:spPr>
          <a:xfrm>
            <a:off x="811530" y="1695450"/>
            <a:ext cx="7772400" cy="4602480"/>
          </a:xfrm>
        </p:spPr>
        <p:txBody>
          <a:bodyPr/>
          <a:lstStyle/>
          <a:p>
            <a:r>
              <a:rPr lang="en-US" dirty="0" smtClean="0"/>
              <a:t>Carry out studies to prepare a proposal for an actual experiment at CEBAF.</a:t>
            </a:r>
          </a:p>
          <a:p>
            <a:endParaRPr lang="en-US" dirty="0"/>
          </a:p>
          <a:p>
            <a:r>
              <a:rPr lang="en-US" dirty="0" smtClean="0"/>
              <a:t>Scope:</a:t>
            </a:r>
          </a:p>
          <a:p>
            <a:pPr lvl="1"/>
            <a:r>
              <a:rPr lang="en-US" dirty="0" smtClean="0"/>
              <a:t>Design optics to enhance/suppress CSR in east ARC </a:t>
            </a:r>
            <a:r>
              <a:rPr lang="en-US" dirty="0" smtClean="0"/>
              <a:t>(ARC3)</a:t>
            </a:r>
            <a:endParaRPr lang="en-US" dirty="0" smtClean="0"/>
          </a:p>
          <a:p>
            <a:pPr lvl="1"/>
            <a:r>
              <a:rPr lang="en-US" dirty="0" smtClean="0"/>
              <a:t>Study transport from injector to ARC, optimize</a:t>
            </a:r>
            <a:r>
              <a:rPr lang="en-US" dirty="0"/>
              <a:t> </a:t>
            </a:r>
            <a:r>
              <a:rPr lang="en-US" dirty="0" smtClean="0"/>
              <a:t/>
            </a:r>
            <a:br>
              <a:rPr lang="en-US" dirty="0" smtClean="0"/>
            </a:br>
            <a:r>
              <a:rPr lang="en-US" dirty="0" smtClean="0"/>
              <a:t>for high charge</a:t>
            </a:r>
            <a:r>
              <a:rPr lang="en-US" dirty="0" smtClean="0"/>
              <a:t>.</a:t>
            </a:r>
            <a:endParaRPr lang="en-US" dirty="0" smtClean="0"/>
          </a:p>
          <a:p>
            <a:pPr lvl="1"/>
            <a:r>
              <a:rPr lang="en-US" dirty="0" smtClean="0"/>
              <a:t>Determinate optimal injector setup</a:t>
            </a:r>
          </a:p>
        </p:txBody>
      </p:sp>
    </p:spTree>
    <p:extLst>
      <p:ext uri="{BB962C8B-B14F-4D97-AF65-F5344CB8AC3E}">
        <p14:creationId xmlns:p14="http://schemas.microsoft.com/office/powerpoint/2010/main" val="1705966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7064"/>
            <a:ext cx="7772400" cy="1143000"/>
          </a:xfrm>
        </p:spPr>
        <p:txBody>
          <a:bodyPr/>
          <a:lstStyle/>
          <a:p>
            <a:r>
              <a:rPr lang="en-US" dirty="0" smtClean="0">
                <a:solidFill>
                  <a:srgbClr val="FF0000"/>
                </a:solidFill>
              </a:rPr>
              <a:t>Experiment </a:t>
            </a:r>
            <a:r>
              <a:rPr lang="en-US" dirty="0">
                <a:solidFill>
                  <a:srgbClr val="FF0000"/>
                </a:solidFill>
              </a:rPr>
              <a:t>L</a:t>
            </a:r>
            <a:r>
              <a:rPr lang="en-US" dirty="0" smtClean="0">
                <a:solidFill>
                  <a:srgbClr val="FF0000"/>
                </a:solidFill>
              </a:rPr>
              <a:t>ayout</a:t>
            </a:r>
            <a:endParaRPr lang="en-US"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10" y="2171699"/>
            <a:ext cx="5908974" cy="3759445"/>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25821"/>
            <a:ext cx="5502275"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6" idx="2"/>
          </p:cNvCxnSpPr>
          <p:nvPr/>
        </p:nvCxnSpPr>
        <p:spPr bwMode="auto">
          <a:xfrm flipH="1">
            <a:off x="2269671" y="2043434"/>
            <a:ext cx="481467" cy="20079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pic>
        <p:nvPicPr>
          <p:cNvPr id="8"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54359" y="3192202"/>
            <a:ext cx="2810712" cy="204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flipH="1" flipV="1">
            <a:off x="5502275" y="3592286"/>
            <a:ext cx="1335772" cy="45913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33972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9560"/>
            <a:ext cx="7772400" cy="1143000"/>
          </a:xfrm>
        </p:spPr>
        <p:txBody>
          <a:bodyPr/>
          <a:lstStyle/>
          <a:p>
            <a:pPr algn="r"/>
            <a:r>
              <a:rPr lang="en-US" dirty="0" smtClean="0">
                <a:solidFill>
                  <a:srgbClr val="FF0000"/>
                </a:solidFill>
              </a:rPr>
              <a:t>CSR </a:t>
            </a:r>
            <a:r>
              <a:rPr lang="en-US" dirty="0">
                <a:solidFill>
                  <a:srgbClr val="FF0000"/>
                </a:solidFill>
              </a:rPr>
              <a:t>I</a:t>
            </a:r>
            <a:r>
              <a:rPr lang="en-US" dirty="0" smtClean="0">
                <a:solidFill>
                  <a:srgbClr val="FF0000"/>
                </a:solidFill>
              </a:rPr>
              <a:t>nduced Emittance </a:t>
            </a:r>
            <a:r>
              <a:rPr lang="en-US" dirty="0">
                <a:solidFill>
                  <a:srgbClr val="FF0000"/>
                </a:solidFill>
              </a:rPr>
              <a:t>G</a:t>
            </a:r>
            <a:r>
              <a:rPr lang="en-US" dirty="0" smtClean="0">
                <a:solidFill>
                  <a:srgbClr val="FF0000"/>
                </a:solidFill>
              </a:rPr>
              <a:t>rowth</a:t>
            </a:r>
            <a:endParaRPr lang="en-US" dirty="0">
              <a:solidFill>
                <a:srgbClr val="FF0000"/>
              </a:solidFill>
            </a:endParaRPr>
          </a:p>
        </p:txBody>
      </p:sp>
      <p:pic>
        <p:nvPicPr>
          <p:cNvPr id="4" name="Picture 2" descr="C:\Users\tennant\Desktop\Graph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0" y="1348288"/>
            <a:ext cx="7132320" cy="4755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7622" y="5671856"/>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14160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 y="209550"/>
            <a:ext cx="7772400" cy="1143000"/>
          </a:xfrm>
        </p:spPr>
        <p:txBody>
          <a:bodyPr/>
          <a:lstStyle/>
          <a:p>
            <a:r>
              <a:rPr lang="en-US" dirty="0" smtClean="0">
                <a:solidFill>
                  <a:srgbClr val="FF0000"/>
                </a:solidFill>
              </a:rPr>
              <a:t>Preliminary Injector simulations</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 y="1242060"/>
            <a:ext cx="69723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2342" y="5525044"/>
            <a:ext cx="1580048" cy="307777"/>
          </a:xfrm>
          <a:prstGeom prst="rect">
            <a:avLst/>
          </a:prstGeom>
          <a:solidFill>
            <a:schemeClr val="bg1"/>
          </a:solidFill>
        </p:spPr>
        <p:txBody>
          <a:bodyPr wrap="none" rtlCol="0">
            <a:spAutoFit/>
          </a:bodyPr>
          <a:lstStyle/>
          <a:p>
            <a:r>
              <a:rPr lang="en-US" sz="1400" i="1" dirty="0" smtClean="0"/>
              <a:t>(courtesy A. </a:t>
            </a:r>
            <a:r>
              <a:rPr lang="en-US" sz="1400" i="1" dirty="0" err="1" smtClean="0"/>
              <a:t>Hofler</a:t>
            </a:r>
            <a:r>
              <a:rPr lang="en-US" sz="1400" i="1" dirty="0" smtClean="0"/>
              <a:t>)</a:t>
            </a:r>
            <a:endParaRPr lang="en-US" sz="1400" i="1" dirty="0"/>
          </a:p>
        </p:txBody>
      </p:sp>
    </p:spTree>
    <p:extLst>
      <p:ext uri="{BB962C8B-B14F-4D97-AF65-F5344CB8AC3E}">
        <p14:creationId xmlns:p14="http://schemas.microsoft.com/office/powerpoint/2010/main" val="841191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Proposed location for new injector</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61" y="1975317"/>
            <a:ext cx="668123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5010150" y="2342029"/>
            <a:ext cx="1295400" cy="17811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8" name="TextBox 7"/>
          <p:cNvSpPr txBox="1"/>
          <p:nvPr/>
        </p:nvSpPr>
        <p:spPr>
          <a:xfrm>
            <a:off x="1278907" y="5038725"/>
            <a:ext cx="6400342" cy="830997"/>
          </a:xfrm>
          <a:prstGeom prst="rect">
            <a:avLst/>
          </a:prstGeom>
          <a:noFill/>
        </p:spPr>
        <p:txBody>
          <a:bodyPr wrap="none" rtlCol="0">
            <a:spAutoFit/>
          </a:bodyPr>
          <a:lstStyle/>
          <a:p>
            <a:r>
              <a:rPr lang="en-US" dirty="0" smtClean="0"/>
              <a:t>Minimal modifications. Remove differential pump</a:t>
            </a:r>
          </a:p>
          <a:p>
            <a:r>
              <a:rPr lang="en-US" dirty="0" smtClean="0"/>
              <a:t>And diagnostic girder, add new injector</a:t>
            </a:r>
            <a:endParaRPr lang="en-US" dirty="0"/>
          </a:p>
        </p:txBody>
      </p:sp>
      <p:cxnSp>
        <p:nvCxnSpPr>
          <p:cNvPr id="12" name="Straight Arrow Connector 11"/>
          <p:cNvCxnSpPr/>
          <p:nvPr/>
        </p:nvCxnSpPr>
        <p:spPr bwMode="auto">
          <a:xfrm>
            <a:off x="6136199" y="4829175"/>
            <a:ext cx="28956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3" name="TextBox 12"/>
          <p:cNvSpPr txBox="1"/>
          <p:nvPr/>
        </p:nvSpPr>
        <p:spPr>
          <a:xfrm>
            <a:off x="6515099" y="4400549"/>
            <a:ext cx="1813317" cy="461665"/>
          </a:xfrm>
          <a:prstGeom prst="rect">
            <a:avLst/>
          </a:prstGeom>
          <a:noFill/>
        </p:spPr>
        <p:txBody>
          <a:bodyPr wrap="none" rtlCol="0">
            <a:spAutoFit/>
          </a:bodyPr>
          <a:lstStyle/>
          <a:p>
            <a:r>
              <a:rPr lang="en-US" dirty="0" smtClean="0"/>
              <a:t>Injector linac</a:t>
            </a:r>
            <a:endParaRPr lang="en-US" dirty="0"/>
          </a:p>
        </p:txBody>
      </p:sp>
    </p:spTree>
    <p:extLst>
      <p:ext uri="{BB962C8B-B14F-4D97-AF65-F5344CB8AC3E}">
        <p14:creationId xmlns:p14="http://schemas.microsoft.com/office/powerpoint/2010/main" val="1105037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38" y="203200"/>
            <a:ext cx="7772400" cy="1143000"/>
          </a:xfrm>
        </p:spPr>
        <p:txBody>
          <a:bodyPr/>
          <a:lstStyle/>
          <a:p>
            <a:r>
              <a:rPr lang="en-US" dirty="0" smtClean="0">
                <a:solidFill>
                  <a:srgbClr val="FF0000"/>
                </a:solidFill>
              </a:rPr>
              <a:t>Option 1: Use FEL Booster cavity</a:t>
            </a:r>
            <a:endParaRPr lang="en-US" dirty="0">
              <a:solidFill>
                <a:srgbClr val="FF0000"/>
              </a:solidFill>
            </a:endParaRPr>
          </a:p>
        </p:txBody>
      </p:sp>
      <p:grpSp>
        <p:nvGrpSpPr>
          <p:cNvPr id="4" name="Group 3"/>
          <p:cNvGrpSpPr/>
          <p:nvPr/>
        </p:nvGrpSpPr>
        <p:grpSpPr>
          <a:xfrm>
            <a:off x="1382003" y="1210921"/>
            <a:ext cx="6175349" cy="5011456"/>
            <a:chOff x="12637627" y="23411669"/>
            <a:chExt cx="8024969" cy="539480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0984" y="23411669"/>
              <a:ext cx="7348748" cy="18083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7627" y="25971989"/>
              <a:ext cx="4049259" cy="2834481"/>
            </a:xfrm>
            <a:prstGeom prst="rect">
              <a:avLst/>
            </a:prstGeom>
          </p:spPr>
        </p:pic>
        <p:pic>
          <p:nvPicPr>
            <p:cNvPr id="7" name="Content Placeholder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41415" y="25921644"/>
              <a:ext cx="4121181" cy="2884826"/>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7355369" y="25579042"/>
                  <a:ext cx="282436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𝜖</m:t>
                            </m:r>
                          </m:e>
                          <m:sub>
                            <m:r>
                              <a:rPr lang="en-US" b="0" i="1" smtClean="0">
                                <a:latin typeface="Cambria Math"/>
                              </a:rPr>
                              <m:t>𝑥</m:t>
                            </m:r>
                          </m:sub>
                        </m:sSub>
                        <m:r>
                          <a:rPr lang="en-US" b="0" i="1" smtClean="0">
                            <a:latin typeface="Cambria Math"/>
                          </a:rPr>
                          <m:t>=0.2 </m:t>
                        </m:r>
                        <m:r>
                          <a:rPr lang="en-US" b="0" i="1" smtClean="0">
                            <a:latin typeface="Cambria Math"/>
                          </a:rPr>
                          <m:t>𝑚𝑚</m:t>
                        </m:r>
                        <m:r>
                          <a:rPr lang="en-US" b="0" i="1" smtClean="0">
                            <a:latin typeface="Cambria Math"/>
                          </a:rPr>
                          <m:t>.</m:t>
                        </m:r>
                        <m:r>
                          <a:rPr lang="en-US" b="0" i="1" smtClean="0">
                            <a:latin typeface="Cambria Math"/>
                          </a:rPr>
                          <m:t>𝑚𝑟𝑎𝑑</m:t>
                        </m:r>
                      </m:oMath>
                    </m:oMathPara>
                  </a14:m>
                  <a:endParaRPr lang="en-US"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7355369" y="25579042"/>
                  <a:ext cx="2824363" cy="461665"/>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435706" y="25511416"/>
                  <a:ext cx="223599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𝜎</m:t>
                            </m:r>
                          </m:e>
                          <m:sub>
                            <m:r>
                              <a:rPr lang="en-US" b="0" i="1" smtClean="0">
                                <a:latin typeface="Cambria Math"/>
                              </a:rPr>
                              <m:t>𝑧</m:t>
                            </m:r>
                          </m:sub>
                        </m:sSub>
                        <m:r>
                          <a:rPr lang="en-US" b="0" i="1" smtClean="0">
                            <a:latin typeface="Cambria Math"/>
                          </a:rPr>
                          <m:t>=2.5−3</m:t>
                        </m:r>
                        <m:r>
                          <a:rPr lang="en-US" b="0" i="1" smtClean="0">
                            <a:latin typeface="Cambria Math"/>
                          </a:rPr>
                          <m:t>𝑝𝑆</m:t>
                        </m:r>
                      </m:oMath>
                    </m:oMathPara>
                  </a14:m>
                  <a:endParaRPr lang="en-US" dirty="0"/>
                </a:p>
              </p:txBody>
            </p:sp>
          </mc:Choice>
          <mc:Fallback xmlns="">
            <p:sp>
              <p:nvSpPr>
                <p:cNvPr id="140" name="TextBox 139"/>
                <p:cNvSpPr txBox="1">
                  <a:spLocks noRot="1" noChangeAspect="1" noMove="1" noResize="1" noEditPoints="1" noAdjustHandles="1" noChangeArrowheads="1" noChangeShapeType="1" noTextEdit="1"/>
                </p:cNvSpPr>
                <p:nvPr/>
              </p:nvSpPr>
              <p:spPr>
                <a:xfrm>
                  <a:off x="13435706" y="25511416"/>
                  <a:ext cx="2235997" cy="461665"/>
                </a:xfrm>
                <a:prstGeom prst="rect">
                  <a:avLst/>
                </a:prstGeom>
                <a:blipFill rotWithShape="1">
                  <a:blip r:embed="rId23"/>
                  <a:stretch>
                    <a:fillRect b="-17105"/>
                  </a:stretch>
                </a:blipFill>
              </p:spPr>
              <p:txBody>
                <a:bodyPr/>
                <a:lstStyle/>
                <a:p>
                  <a:r>
                    <a:rPr lang="en-US">
                      <a:noFill/>
                    </a:rPr>
                    <a:t> </a:t>
                  </a:r>
                </a:p>
              </p:txBody>
            </p:sp>
          </mc:Fallback>
        </mc:AlternateContent>
      </p:grpSp>
    </p:spTree>
    <p:extLst>
      <p:ext uri="{BB962C8B-B14F-4D97-AF65-F5344CB8AC3E}">
        <p14:creationId xmlns:p14="http://schemas.microsoft.com/office/powerpoint/2010/main" val="3646117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jlab">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presentationtemplatejlab</Template>
  <TotalTime>7242</TotalTime>
  <Words>1856</Words>
  <Application>Microsoft Office PowerPoint</Application>
  <PresentationFormat>On-screen Show (4:3)</PresentationFormat>
  <Paragraphs>206</Paragraphs>
  <Slides>21</Slides>
  <Notes>18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presentationtemplatejlab</vt:lpstr>
      <vt:lpstr>Bitmap Image</vt:lpstr>
      <vt:lpstr>EXPERIMENTAL STUDIES OF OPTICS SCHEMES AT CEBAF FOR SUPPRESSION OF COHERENT SYNCHROTRON RADIATION INDUCED EMITTANCE GROWTH   Yves Roblin, Computational Accelerator Physics Group, CASA  David Douglas, Fay Hannon, Alicia Hofler, Geoff Krafft, Chris Tennant  </vt:lpstr>
      <vt:lpstr>Bunched Beam Electron Cooler</vt:lpstr>
      <vt:lpstr>Introduction</vt:lpstr>
      <vt:lpstr>Goal of this LDRD</vt:lpstr>
      <vt:lpstr>Experiment Layout</vt:lpstr>
      <vt:lpstr>CSR Induced Emittance Growth</vt:lpstr>
      <vt:lpstr>Preliminary Injector simulations</vt:lpstr>
      <vt:lpstr>Proposed location for new injector</vt:lpstr>
      <vt:lpstr>Option 1: Use FEL Booster cavity</vt:lpstr>
      <vt:lpstr>Option 2: Capture via 0L03</vt:lpstr>
      <vt:lpstr>Longitudinal match</vt:lpstr>
      <vt:lpstr>CSR suppression lattice</vt:lpstr>
      <vt:lpstr>CSR ARC3 suppressed lattice (cont)</vt:lpstr>
      <vt:lpstr>CSR Enhancing Lattice</vt:lpstr>
      <vt:lpstr>CSR Enhancing Lattice</vt:lpstr>
      <vt:lpstr>Emittance Growth in ARC3</vt:lpstr>
      <vt:lpstr>Tomography at the FEL</vt:lpstr>
      <vt:lpstr>Insertable dump design (cont)</vt:lpstr>
      <vt:lpstr>Insertable dump design</vt:lpstr>
      <vt:lpstr>Power density in dump</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STUDIES OF OPTICS SCHEMES AT CEBAF FOR SUPPRESSION OF COHERENT SYNCHROTRON RADIATION (CSR)</dc:title>
  <dc:creator>Yves Roblin</dc:creator>
  <cp:lastModifiedBy>Yves Roblin</cp:lastModifiedBy>
  <cp:revision>79</cp:revision>
  <dcterms:created xsi:type="dcterms:W3CDTF">2015-03-03T17:01:28Z</dcterms:created>
  <dcterms:modified xsi:type="dcterms:W3CDTF">2015-10-05T17:02:13Z</dcterms:modified>
</cp:coreProperties>
</file>