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322" r:id="rId3"/>
    <p:sldId id="323" r:id="rId4"/>
    <p:sldId id="324" r:id="rId5"/>
    <p:sldId id="256" r:id="rId6"/>
    <p:sldId id="302" r:id="rId7"/>
    <p:sldId id="301" r:id="rId8"/>
    <p:sldId id="340" r:id="rId9"/>
    <p:sldId id="276" r:id="rId10"/>
    <p:sldId id="306" r:id="rId11"/>
    <p:sldId id="325" r:id="rId12"/>
    <p:sldId id="327" r:id="rId13"/>
    <p:sldId id="338" r:id="rId14"/>
    <p:sldId id="259" r:id="rId15"/>
    <p:sldId id="329" r:id="rId16"/>
    <p:sldId id="334" r:id="rId17"/>
    <p:sldId id="330" r:id="rId18"/>
    <p:sldId id="331" r:id="rId19"/>
    <p:sldId id="332" r:id="rId20"/>
    <p:sldId id="333" r:id="rId21"/>
    <p:sldId id="337" r:id="rId22"/>
    <p:sldId id="341" r:id="rId23"/>
    <p:sldId id="342" r:id="rId24"/>
    <p:sldId id="344" r:id="rId25"/>
    <p:sldId id="346" r:id="rId26"/>
    <p:sldId id="271" r:id="rId27"/>
    <p:sldId id="279" r:id="rId28"/>
    <p:sldId id="294" r:id="rId29"/>
    <p:sldId id="281" r:id="rId30"/>
    <p:sldId id="307" r:id="rId31"/>
    <p:sldId id="317" r:id="rId32"/>
    <p:sldId id="345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54BFF"/>
    <a:srgbClr val="FFA70E"/>
    <a:srgbClr val="FFF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0" autoAdjust="0"/>
  </p:normalViewPr>
  <p:slideViewPr>
    <p:cSldViewPr snapToGrid="0" snapToObjects="1">
      <p:cViewPr varScale="1">
        <p:scale>
          <a:sx n="99" d="100"/>
          <a:sy n="99" d="100"/>
        </p:scale>
        <p:origin x="-1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hong\Desktop\MEIC%20lumi%20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7799650043745"/>
          <c:y val="0.0395600029163021"/>
          <c:w val="0.881845144356956"/>
          <c:h val="0.819344561096529"/>
        </c:manualLayout>
      </c:layout>
      <c:scatterChart>
        <c:scatterStyle val="smoothMarker"/>
        <c:varyColors val="0"/>
        <c:ser>
          <c:idx val="0"/>
          <c:order val="0"/>
          <c:tx>
            <c:v>A full acceptance detector</c:v>
          </c:tx>
          <c:xVal>
            <c:numRef>
              <c:f>Sheet1!$A$1:$A$3</c:f>
              <c:numCache>
                <c:formatCode>General</c:formatCode>
                <c:ptCount val="3"/>
                <c:pt idx="0">
                  <c:v>21.9</c:v>
                </c:pt>
                <c:pt idx="1">
                  <c:v>44.7</c:v>
                </c:pt>
                <c:pt idx="2">
                  <c:v>63.3</c:v>
                </c:pt>
              </c:numCache>
            </c:numRef>
          </c:xVal>
          <c:yVal>
            <c:numRef>
              <c:f>Sheet1!$B$1:$B$3</c:f>
              <c:numCache>
                <c:formatCode>General</c:formatCode>
                <c:ptCount val="3"/>
                <c:pt idx="0">
                  <c:v>1.9</c:v>
                </c:pt>
                <c:pt idx="1">
                  <c:v>4.4</c:v>
                </c:pt>
                <c:pt idx="2">
                  <c:v>1.2</c:v>
                </c:pt>
              </c:numCache>
            </c:numRef>
          </c:yVal>
          <c:smooth val="1"/>
        </c:ser>
        <c:ser>
          <c:idx val="1"/>
          <c:order val="1"/>
          <c:tx>
            <c:v>A high luminosity detector</c:v>
          </c:tx>
          <c:xVal>
            <c:numRef>
              <c:f>Sheet1!$A$1:$A$3</c:f>
              <c:numCache>
                <c:formatCode>General</c:formatCode>
                <c:ptCount val="3"/>
                <c:pt idx="0">
                  <c:v>21.9</c:v>
                </c:pt>
                <c:pt idx="1">
                  <c:v>44.7</c:v>
                </c:pt>
                <c:pt idx="2">
                  <c:v>63.3</c:v>
                </c:pt>
              </c:numCache>
            </c:numRef>
          </c:xVal>
          <c:yVal>
            <c:numRef>
              <c:f>Sheet1!$C$1:$C$3</c:f>
              <c:numCache>
                <c:formatCode>General</c:formatCode>
                <c:ptCount val="3"/>
                <c:pt idx="0">
                  <c:v>3.2</c:v>
                </c:pt>
                <c:pt idx="1">
                  <c:v>6.9</c:v>
                </c:pt>
                <c:pt idx="2">
                  <c:v>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8811336"/>
        <c:axId val="-2058808312"/>
      </c:scatterChart>
      <c:valAx>
        <c:axId val="-2058811336"/>
        <c:scaling>
          <c:orientation val="minMax"/>
          <c:min val="2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058808312"/>
        <c:crosses val="autoZero"/>
        <c:crossBetween val="midCat"/>
      </c:valAx>
      <c:valAx>
        <c:axId val="-2058808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20588113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3041534677047"/>
          <c:y val="0.60539526678411"/>
          <c:w val="0.542513998250218"/>
          <c:h val="0.226790760557098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2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1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C0E8-9CEC-0E45-BAAF-15D4BF1C2639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0961-CA95-7741-8ACE-01786AA9C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6.emf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oleObject" Target="../embeddings/oleObject30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18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Overview of Collective Effects 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in MEIC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Rui</a:t>
            </a:r>
            <a:r>
              <a:rPr lang="en-US" dirty="0" smtClean="0"/>
              <a:t> Li</a:t>
            </a:r>
          </a:p>
          <a:p>
            <a:endParaRPr lang="en-US" dirty="0"/>
          </a:p>
          <a:p>
            <a:r>
              <a:rPr lang="en-US" dirty="0" smtClean="0"/>
              <a:t>MEIC Collaboration Meeting</a:t>
            </a:r>
          </a:p>
          <a:p>
            <a:r>
              <a:rPr lang="en-US" dirty="0" smtClean="0"/>
              <a:t> Oct. 6-8,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5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ERL-based e-cooler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867"/>
            <a:ext cx="8229600" cy="39770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Generation and transport of magnetized beam </a:t>
            </a:r>
          </a:p>
          <a:p>
            <a:r>
              <a:rPr lang="en-US" sz="2400" dirty="0" smtClean="0"/>
              <a:t>Space charge effects</a:t>
            </a:r>
          </a:p>
          <a:p>
            <a:r>
              <a:rPr lang="en-US" sz="2400" dirty="0" smtClean="0"/>
              <a:t>BBU</a:t>
            </a:r>
          </a:p>
          <a:p>
            <a:r>
              <a:rPr lang="en-US" sz="2400" dirty="0" smtClean="0"/>
              <a:t>CSR effects and shielding by vacuum pipe</a:t>
            </a:r>
          </a:p>
          <a:p>
            <a:r>
              <a:rPr lang="en-US" sz="2400" dirty="0" smtClean="0"/>
              <a:t>Ion trapping</a:t>
            </a:r>
          </a:p>
          <a:p>
            <a:r>
              <a:rPr lang="en-US" sz="2400" dirty="0" err="1" smtClean="0"/>
              <a:t>Touschek</a:t>
            </a:r>
            <a:r>
              <a:rPr lang="en-US" sz="2400" dirty="0" smtClean="0"/>
              <a:t> scattering and halo management</a:t>
            </a:r>
          </a:p>
          <a:p>
            <a:r>
              <a:rPr lang="en-US" sz="2400" dirty="0" smtClean="0"/>
              <a:t>Single bunch head-tail dipole instability</a:t>
            </a:r>
          </a:p>
          <a:p>
            <a:r>
              <a:rPr lang="en-US" sz="2400" dirty="0" smtClean="0"/>
              <a:t>IBS</a:t>
            </a:r>
          </a:p>
          <a:p>
            <a:r>
              <a:rPr lang="en-US" sz="2400" dirty="0" smtClean="0"/>
              <a:t>Two stream instability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6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515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BBU in ERL Cooler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2172"/>
            <a:ext cx="8520723" cy="490968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For JLAB FEL, the lowest  BBU threshold was  observed for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y optics adjustment the current threshold can be increased by a factor of 100.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Mitigation of BBU</a:t>
            </a:r>
          </a:p>
          <a:p>
            <a:pPr lvl="1"/>
            <a:r>
              <a:rPr lang="en-US" sz="1600" dirty="0" smtClean="0"/>
              <a:t>Strong damping of HOM </a:t>
            </a:r>
          </a:p>
          <a:p>
            <a:pPr lvl="1"/>
            <a:r>
              <a:rPr lang="en-US" sz="1600" dirty="0" smtClean="0"/>
              <a:t>Optics </a:t>
            </a:r>
          </a:p>
          <a:p>
            <a:pPr lvl="1"/>
            <a:r>
              <a:rPr lang="en-US" sz="1600" dirty="0" smtClean="0"/>
              <a:t>Feedback system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 									</a:t>
            </a:r>
            <a:r>
              <a:rPr lang="en-US" sz="1800" dirty="0" smtClean="0"/>
              <a:t>(C. Tennant)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The optics prepared for magnetized beam transport will also play a role for BBU suppression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14102"/>
              </p:ext>
            </p:extLst>
          </p:nvPr>
        </p:nvGraphicFramePr>
        <p:xfrm>
          <a:off x="2559050" y="1580989"/>
          <a:ext cx="16446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889000" imgH="203200" progId="Equation.DSMT4">
                  <p:embed/>
                </p:oleObj>
              </mc:Choice>
              <mc:Fallback>
                <p:oleObj name="Equation" r:id="rId3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9050" y="1580989"/>
                        <a:ext cx="164465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5-10-04 at 1.57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63" y="3289759"/>
            <a:ext cx="4521200" cy="1727200"/>
          </a:xfrm>
          <a:prstGeom prst="rect">
            <a:avLst/>
          </a:prstGeom>
        </p:spPr>
      </p:pic>
      <p:pic>
        <p:nvPicPr>
          <p:cNvPr id="6" name="Picture 5" descr="Screen Shot 2015-10-04 at 2.03.4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71" y="2332028"/>
            <a:ext cx="4336682" cy="10350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39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8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LSC and CSR Induced Microbunching Instability in CCR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4" name="Picture 9" descr="TUPF13_f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65" y="1014179"/>
            <a:ext cx="4549632" cy="27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92769"/>
              </p:ext>
            </p:extLst>
          </p:nvPr>
        </p:nvGraphicFramePr>
        <p:xfrm>
          <a:off x="5228738" y="2810859"/>
          <a:ext cx="1048814" cy="2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749300" imgH="203200" progId="Equation.DSMT4">
                  <p:embed/>
                </p:oleObj>
              </mc:Choice>
              <mc:Fallback>
                <p:oleObj name="Equation" r:id="rId4" imgW="749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8738" y="2810859"/>
                        <a:ext cx="1048814" cy="284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2576"/>
              </p:ext>
            </p:extLst>
          </p:nvPr>
        </p:nvGraphicFramePr>
        <p:xfrm>
          <a:off x="163132" y="2602479"/>
          <a:ext cx="3865590" cy="38539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09233"/>
                <a:gridCol w="1387572"/>
                <a:gridCol w="668785"/>
              </a:tblGrid>
              <a:tr h="320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Value</a:t>
                      </a: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422" marR="76422" marT="35135" marB="35135" horzOverflow="overflow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Unit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eam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energy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unch current</a:t>
                      </a: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  <a:tr h="8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Norm.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both planes)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μm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  <a:tr h="5763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x0,y0</a:t>
                      </a:r>
                      <a:endParaRPr kumimoji="0" 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10.695/1.867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  <a:tr h="3209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r>
                        <a:rPr kumimoji="0" lang="en-US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x0, y0</a:t>
                      </a:r>
                      <a:endParaRPr kumimoji="0" 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0.0/0.0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  <a:tr h="576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Slice energy spread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×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8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-4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  <a:tr h="320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800" b="1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L="76422" marR="76422" marT="35135" marB="35135" horzOverflow="overflow"/>
                </a:tc>
              </a:tr>
            </a:tbl>
          </a:graphicData>
        </a:graphic>
      </p:graphicFrame>
      <p:pic>
        <p:nvPicPr>
          <p:cNvPr id="7" name="Picture 8" descr="TUPF13_f4.eps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261"/>
          <a:stretch>
            <a:fillRect/>
          </a:stretch>
        </p:blipFill>
        <p:spPr bwMode="auto">
          <a:xfrm>
            <a:off x="4184873" y="3880114"/>
            <a:ext cx="4501927" cy="247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59265" y="5539783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Steady-state CSR only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5881" y="4386020"/>
            <a:ext cx="749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CSR +LSC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5881" y="728733"/>
            <a:ext cx="205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vs. path length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1271" y="3695448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 Spectrum</a:t>
            </a:r>
            <a:endParaRPr lang="en-US" dirty="0"/>
          </a:p>
        </p:txBody>
      </p:sp>
      <p:pic>
        <p:nvPicPr>
          <p:cNvPr id="18" name="Picture 17" descr="Screen Shot 2015-10-04 at 2.18.3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326"/>
            <a:ext cx="3784600" cy="147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7554" y="6456478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It’s important to study MBI for a magnetized beam in CCR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3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6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Emittance </a:t>
            </a:r>
            <a:r>
              <a:rPr lang="en-US" sz="3200" dirty="0">
                <a:solidFill>
                  <a:srgbClr val="3366FF"/>
                </a:solidFill>
              </a:rPr>
              <a:t>G</a:t>
            </a:r>
            <a:r>
              <a:rPr lang="en-US" sz="3200" dirty="0" smtClean="0">
                <a:solidFill>
                  <a:srgbClr val="3366FF"/>
                </a:solidFill>
              </a:rPr>
              <a:t>rowth in </a:t>
            </a:r>
            <a:r>
              <a:rPr lang="en-US" sz="3200" dirty="0">
                <a:solidFill>
                  <a:srgbClr val="3366FF"/>
                </a:solidFill>
              </a:rPr>
              <a:t>B</a:t>
            </a:r>
            <a:r>
              <a:rPr lang="en-US" sz="3200" dirty="0" smtClean="0">
                <a:solidFill>
                  <a:srgbClr val="3366FF"/>
                </a:solidFill>
              </a:rPr>
              <a:t>unched </a:t>
            </a:r>
            <a:r>
              <a:rPr lang="en-US" sz="3200" dirty="0">
                <a:solidFill>
                  <a:srgbClr val="3366FF"/>
                </a:solidFill>
              </a:rPr>
              <a:t>B</a:t>
            </a:r>
            <a:r>
              <a:rPr lang="en-US" sz="3200" dirty="0" smtClean="0">
                <a:solidFill>
                  <a:srgbClr val="3366FF"/>
                </a:solidFill>
              </a:rPr>
              <a:t>eam </a:t>
            </a:r>
            <a:r>
              <a:rPr lang="en-US" sz="3200" dirty="0">
                <a:solidFill>
                  <a:srgbClr val="3366FF"/>
                </a:solidFill>
              </a:rPr>
              <a:t>C</a:t>
            </a:r>
            <a:r>
              <a:rPr lang="en-US" sz="3200" dirty="0" smtClean="0">
                <a:solidFill>
                  <a:srgbClr val="3366FF"/>
                </a:solidFill>
              </a:rPr>
              <a:t>ooling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5-10-05 at 11.5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" y="1246322"/>
            <a:ext cx="3592817" cy="2721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6291" y="1359993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 Bunched Cooling at RHIC</a:t>
            </a:r>
          </a:p>
          <a:p>
            <a:r>
              <a:rPr lang="en-US" dirty="0" smtClean="0"/>
              <a:t>(M. </a:t>
            </a:r>
            <a:r>
              <a:rPr lang="en-US" dirty="0" err="1" smtClean="0"/>
              <a:t>Blaskiewicz</a:t>
            </a:r>
            <a:r>
              <a:rPr lang="en-US" dirty="0" smtClean="0"/>
              <a:t>, COOL’15)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11727" y="1601868"/>
            <a:ext cx="1133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 electron </a:t>
            </a:r>
          </a:p>
          <a:p>
            <a:r>
              <a:rPr lang="en-US" sz="1600" dirty="0" smtClean="0"/>
              <a:t>bunches </a:t>
            </a:r>
          </a:p>
          <a:p>
            <a:r>
              <a:rPr lang="en-US" sz="1600" dirty="0" smtClean="0"/>
              <a:t>to cool a</a:t>
            </a:r>
          </a:p>
          <a:p>
            <a:r>
              <a:rPr lang="en-US" sz="1600" dirty="0" smtClean="0"/>
              <a:t>long ion </a:t>
            </a:r>
          </a:p>
          <a:p>
            <a:r>
              <a:rPr lang="en-US" sz="1600" dirty="0" smtClean="0"/>
              <a:t>bunch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6291" y="2242615"/>
            <a:ext cx="4249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electron bunches exerts focusing</a:t>
            </a:r>
          </a:p>
          <a:p>
            <a:r>
              <a:rPr lang="en-US" dirty="0" smtClean="0"/>
              <a:t>      force on the ion bunch.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ion does half synchrotron oscillation</a:t>
            </a:r>
          </a:p>
          <a:p>
            <a:r>
              <a:rPr lang="en-US" dirty="0" smtClean="0"/>
              <a:t>      before kicked by electrons again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Cause </a:t>
            </a:r>
            <a:r>
              <a:rPr lang="en-US" dirty="0" err="1" smtClean="0"/>
              <a:t>synchro-betatron</a:t>
            </a:r>
            <a:r>
              <a:rPr lang="en-US" dirty="0" smtClean="0"/>
              <a:t> coupling</a:t>
            </a:r>
            <a:endParaRPr lang="en-US" dirty="0"/>
          </a:p>
        </p:txBody>
      </p:sp>
      <p:pic>
        <p:nvPicPr>
          <p:cNvPr id="9" name="Picture 8" descr="Screen Shot 2015-10-06 at 12.0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" y="4261558"/>
            <a:ext cx="3844513" cy="2287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1628" y="4702629"/>
            <a:ext cx="3283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emittance growth rate</a:t>
            </a:r>
          </a:p>
          <a:p>
            <a:r>
              <a:rPr lang="en-US" dirty="0" smtClean="0"/>
              <a:t>vs. electron bunch 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8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0749" cy="7872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Collective Effects for the Electron Beam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848"/>
            <a:ext cx="8229600" cy="4811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Impedance budget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Coherent Instabilities</a:t>
            </a:r>
          </a:p>
          <a:p>
            <a:pPr marL="400050" lvl="1" indent="0">
              <a:buNone/>
            </a:pPr>
            <a:r>
              <a:rPr lang="en-US" sz="2000" dirty="0" smtClean="0"/>
              <a:t>	-Single bunch effect: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Longitudinal: microwave instability, potential well, CSR effect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Transverse: mode-coupling instability</a:t>
            </a:r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-coupled bunch instability: longitudinal, transverse</a:t>
            </a:r>
          </a:p>
          <a:p>
            <a:r>
              <a:rPr lang="en-US" sz="2400" dirty="0" smtClean="0"/>
              <a:t>Scattering (IBS, </a:t>
            </a:r>
            <a:r>
              <a:rPr lang="en-US" sz="2400" dirty="0" err="1" smtClean="0"/>
              <a:t>Touschek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Ion Effects</a:t>
            </a:r>
          </a:p>
        </p:txBody>
      </p:sp>
    </p:spTree>
    <p:extLst>
      <p:ext uri="{BB962C8B-B14F-4D97-AF65-F5344CB8AC3E}">
        <p14:creationId xmlns:p14="http://schemas.microsoft.com/office/powerpoint/2010/main" val="190144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0" y="270779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Impedance Budget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77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Broad-band impedance (low Q)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-lead to single bunch instability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-BPM, Bellows, Vacuum valves, RF cavities, space charge, collimators</a:t>
            </a:r>
          </a:p>
          <a:p>
            <a:r>
              <a:rPr lang="en-US" sz="2000" dirty="0" smtClean="0"/>
              <a:t>Narrow-band impedance (high Q)</a:t>
            </a:r>
          </a:p>
          <a:p>
            <a:pPr marL="0" indent="0">
              <a:buNone/>
            </a:pPr>
            <a:r>
              <a:rPr lang="en-US" sz="2000" dirty="0" smtClean="0"/>
              <a:t>      -lead to coupled bunch instability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-from damped or </a:t>
            </a:r>
            <a:r>
              <a:rPr lang="en-US" sz="2000" dirty="0" err="1" smtClean="0"/>
              <a:t>undamped</a:t>
            </a:r>
            <a:r>
              <a:rPr lang="en-US" sz="2000" dirty="0" smtClean="0"/>
              <a:t> HOM of RF cavities, trapped modes of 	vacuum chamber</a:t>
            </a:r>
          </a:p>
          <a:p>
            <a:r>
              <a:rPr lang="en-US" sz="2000" dirty="0" smtClean="0"/>
              <a:t>Resistive wall impedance, transverse and longitudinal (narrow-band nature of RW impedance at low frequency leads to coupled bunch instability)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-estimate of RW impedance for each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section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-collimator</a:t>
            </a:r>
          </a:p>
        </p:txBody>
      </p:sp>
    </p:spTree>
    <p:extLst>
      <p:ext uri="{BB962C8B-B14F-4D97-AF65-F5344CB8AC3E}">
        <p14:creationId xmlns:p14="http://schemas.microsoft.com/office/powerpoint/2010/main" val="416236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Typical Impedance Behavior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80" y="1729110"/>
            <a:ext cx="5122310" cy="429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5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Impedance Budget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2614"/>
            <a:ext cx="8308131" cy="32576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Narrow-band impedance from RF cavities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10-04 at 9.1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8380"/>
            <a:ext cx="7607300" cy="1028700"/>
          </a:xfrm>
          <a:prstGeom prst="rect">
            <a:avLst/>
          </a:prstGeom>
        </p:spPr>
      </p:pic>
      <p:pic>
        <p:nvPicPr>
          <p:cNvPr id="7" name="Picture 6" descr="Screen Shot 2015-10-04 at 9.13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19" y="2810221"/>
            <a:ext cx="4352281" cy="3828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502" y="3172516"/>
            <a:ext cx="228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PEPII RF cavity modes: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78669" y="341818"/>
            <a:ext cx="8308131" cy="325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General longitudinal impedance (Broadband):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5-10-04 at 9.1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1" y="667584"/>
            <a:ext cx="5930900" cy="965200"/>
          </a:xfrm>
          <a:prstGeom prst="rect">
            <a:avLst/>
          </a:prstGeom>
        </p:spPr>
      </p:pic>
      <p:pic>
        <p:nvPicPr>
          <p:cNvPr id="6" name="Picture 5" descr="Screen Shot 2015-10-04 at 9.17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" y="1634052"/>
            <a:ext cx="4494108" cy="3124405"/>
          </a:xfrm>
          <a:prstGeom prst="rect">
            <a:avLst/>
          </a:prstGeom>
        </p:spPr>
      </p:pic>
      <p:pic>
        <p:nvPicPr>
          <p:cNvPr id="7" name="Picture 6" descr="Screen Shot 2015-10-04 at 9.17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7" y="1525184"/>
            <a:ext cx="4477673" cy="4503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0659" y="858250"/>
            <a:ext cx="1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Miscellaneous </a:t>
            </a:r>
          </a:p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484" y="4849094"/>
            <a:ext cx="20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HER, &lt;b&gt;=3.3cm 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934878"/>
              </p:ext>
            </p:extLst>
          </p:nvPr>
        </p:nvGraphicFramePr>
        <p:xfrm>
          <a:off x="681416" y="5218426"/>
          <a:ext cx="34004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6" imgW="2743200" imgH="482600" progId="Equation.DSMT4">
                  <p:embed/>
                </p:oleObj>
              </mc:Choice>
              <mc:Fallback>
                <p:oleObj name="Equation" r:id="rId6" imgW="2743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416" y="5218426"/>
                        <a:ext cx="340042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8669" y="584417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Transverse impedance: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05442"/>
              </p:ext>
            </p:extLst>
          </p:nvPr>
        </p:nvGraphicFramePr>
        <p:xfrm>
          <a:off x="1957766" y="6213506"/>
          <a:ext cx="2124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8" imgW="1536700" imgH="406400" progId="Equation.DSMT4">
                  <p:embed/>
                </p:oleObj>
              </mc:Choice>
              <mc:Fallback>
                <p:oleObj name="Equation" r:id="rId8" imgW="15367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7766" y="6213506"/>
                        <a:ext cx="21240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6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8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Single Bunch Instabilities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600"/>
            <a:ext cx="8229600" cy="51475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Longitudinal microwave instability:</a:t>
            </a:r>
          </a:p>
          <a:p>
            <a:pPr marL="0" indent="0">
              <a:buNone/>
            </a:pPr>
            <a:r>
              <a:rPr lang="en-US" sz="2000" dirty="0" smtClean="0"/>
              <a:t>	Instability in longitudinal phase space modulation caused by longitudinal 	impedance and slip factor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429089"/>
              </p:ext>
            </p:extLst>
          </p:nvPr>
        </p:nvGraphicFramePr>
        <p:xfrm>
          <a:off x="4125913" y="2422525"/>
          <a:ext cx="45148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3" imgW="3327400" imgH="1168400" progId="Equation.DSMT4">
                  <p:embed/>
                </p:oleObj>
              </mc:Choice>
              <mc:Fallback>
                <p:oleObj name="Equation" r:id="rId3" imgW="33274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5913" y="2422525"/>
                        <a:ext cx="451485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53965"/>
            <a:ext cx="8229600" cy="17279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Transverse mode-coupling instability :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  </a:t>
            </a:r>
            <a:r>
              <a:rPr lang="en-US" sz="2000" dirty="0" smtClean="0"/>
              <a:t>fast head-tail instability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				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79725"/>
              </p:ext>
            </p:extLst>
          </p:nvPr>
        </p:nvGraphicFramePr>
        <p:xfrm>
          <a:off x="3712956" y="5374124"/>
          <a:ext cx="3154765" cy="70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1981200" imgH="444500" progId="Equation.DSMT4">
                  <p:embed/>
                </p:oleObj>
              </mc:Choice>
              <mc:Fallback>
                <p:oleObj name="Equation" r:id="rId5" imgW="1981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2956" y="5374124"/>
                        <a:ext cx="3154765" cy="70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71775"/>
              </p:ext>
            </p:extLst>
          </p:nvPr>
        </p:nvGraphicFramePr>
        <p:xfrm>
          <a:off x="681550" y="2750030"/>
          <a:ext cx="3031406" cy="117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1765300" imgH="685800" progId="Equation.DSMT4">
                  <p:embed/>
                </p:oleObj>
              </mc:Choice>
              <mc:Fallback>
                <p:oleObj name="Equation" r:id="rId7" imgW="17653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550" y="2750030"/>
                        <a:ext cx="3031406" cy="1174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2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8918" cy="7204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Outline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97"/>
            <a:ext cx="8229600" cy="4998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Unique features of MEIC design and challenges</a:t>
            </a:r>
          </a:p>
          <a:p>
            <a:r>
              <a:rPr lang="en-US" sz="2800" dirty="0" smtClean="0"/>
              <a:t>Impacts of collective effects in MEIC</a:t>
            </a:r>
          </a:p>
          <a:p>
            <a:pPr lvl="1"/>
            <a:r>
              <a:rPr lang="en-US" sz="2400" dirty="0" smtClean="0"/>
              <a:t>Collective effects in ERL-based e-cooler</a:t>
            </a:r>
          </a:p>
          <a:p>
            <a:pPr lvl="1"/>
            <a:r>
              <a:rPr lang="en-US" sz="2400" dirty="0" smtClean="0"/>
              <a:t>Collective effects in the electron ring</a:t>
            </a:r>
          </a:p>
          <a:p>
            <a:pPr lvl="1"/>
            <a:r>
              <a:rPr lang="en-US" sz="2400" dirty="0" smtClean="0"/>
              <a:t>Collective effects in the proton ring</a:t>
            </a:r>
          </a:p>
          <a:p>
            <a:pPr lvl="1"/>
            <a:r>
              <a:rPr lang="en-US" sz="2400" dirty="0" smtClean="0"/>
              <a:t>Beam</a:t>
            </a:r>
            <a:r>
              <a:rPr lang="en-US" sz="2400" dirty="0"/>
              <a:t>-beam in </a:t>
            </a:r>
            <a:r>
              <a:rPr lang="en-US" sz="2400" dirty="0" smtClean="0"/>
              <a:t>MEIC</a:t>
            </a:r>
          </a:p>
          <a:p>
            <a:r>
              <a:rPr lang="en-US" sz="2800" dirty="0" smtClean="0"/>
              <a:t>Mitigation schemes</a:t>
            </a:r>
          </a:p>
          <a:p>
            <a:r>
              <a:rPr lang="en-US" sz="2800" dirty="0" smtClean="0"/>
              <a:t>Topics for future</a:t>
            </a:r>
            <a:r>
              <a:rPr lang="en-US" sz="2800" dirty="0" smtClean="0"/>
              <a:t> </a:t>
            </a:r>
            <a:r>
              <a:rPr lang="en-US" sz="2800" dirty="0" smtClean="0"/>
              <a:t>R&amp;D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959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9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Longitudinal Coupled Bunch Instability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11250"/>
            <a:ext cx="8348133" cy="564091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Coupled Bunch Instabilities (CBI) are the most important instabilities encountered in a storage ring in </a:t>
            </a:r>
            <a:r>
              <a:rPr lang="en-US" sz="2000" dirty="0" err="1" smtClean="0"/>
              <a:t>multibunch</a:t>
            </a:r>
            <a:r>
              <a:rPr lang="en-US" sz="2000" dirty="0" smtClean="0"/>
              <a:t> operation. </a:t>
            </a:r>
            <a:endParaRPr lang="en-US" sz="2000" dirty="0"/>
          </a:p>
          <a:p>
            <a:r>
              <a:rPr lang="en-US" sz="2000" dirty="0" smtClean="0"/>
              <a:t>The narrow-band impedances of RF HOM are the main source of CBIs.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/>
            <a:endParaRPr lang="en-US" sz="2000" dirty="0" smtClean="0"/>
          </a:p>
          <a:p>
            <a:pPr marL="285750" indent="-285750"/>
            <a:r>
              <a:rPr lang="en-US" sz="2000" dirty="0" smtClean="0"/>
              <a:t>High </a:t>
            </a:r>
            <a:r>
              <a:rPr lang="en-US" sz="2000" dirty="0"/>
              <a:t>current at PEPII is supported by large RF system, high </a:t>
            </a:r>
            <a:r>
              <a:rPr lang="en-US" sz="2000" dirty="0" smtClean="0"/>
              <a:t>power cavities </a:t>
            </a:r>
            <a:r>
              <a:rPr lang="en-US" sz="2000" dirty="0"/>
              <a:t>with HOM damper</a:t>
            </a:r>
            <a:r>
              <a:rPr lang="en-US" sz="2000" dirty="0" smtClean="0"/>
              <a:t>,  longitudinal and transverse </a:t>
            </a:r>
            <a:r>
              <a:rPr lang="en-US" sz="2000" dirty="0"/>
              <a:t>bunch-to-bunch feedback </a:t>
            </a:r>
            <a:r>
              <a:rPr lang="en-US" sz="2000" dirty="0" smtClean="0"/>
              <a:t>system, and high performance of vacuum system.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MEIC design parameters of I=3A for the e-ring at E=3-5GeV should be within reach, but this requires very careful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 descr="Screen Shot 2015-10-05 at 1.0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0" y="2157191"/>
            <a:ext cx="6159500" cy="299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8753" y="2271823"/>
            <a:ext cx="185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Achieved current: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283980"/>
              </p:ext>
            </p:extLst>
          </p:nvPr>
        </p:nvGraphicFramePr>
        <p:xfrm>
          <a:off x="6045999" y="2755698"/>
          <a:ext cx="2640801" cy="6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4" imgW="1905000" imgH="444500" progId="Equation.DSMT4">
                  <p:embed/>
                </p:oleObj>
              </mc:Choice>
              <mc:Fallback>
                <p:oleObj name="Equation" r:id="rId4" imgW="1905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5999" y="2755698"/>
                        <a:ext cx="2640801" cy="61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09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0749" cy="7872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Collective Effects for the Proton/ion Beam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848"/>
            <a:ext cx="8229600" cy="4811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Impedance budget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Coherent Instabilities</a:t>
            </a:r>
          </a:p>
          <a:p>
            <a:pPr marL="400050" lvl="1" indent="0">
              <a:buNone/>
            </a:pPr>
            <a:r>
              <a:rPr lang="en-US" sz="2000" dirty="0" smtClean="0"/>
              <a:t>	-Single bunch effect: 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Longitudinal: microwave instability, potential well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Transverse: mode-coupling instability</a:t>
            </a:r>
          </a:p>
          <a:p>
            <a:pPr marL="40005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-coupled bunch instability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Electron cloud</a:t>
            </a:r>
          </a:p>
          <a:p>
            <a:r>
              <a:rPr lang="en-US" sz="2400" dirty="0" smtClean="0"/>
              <a:t>Scattering (IBS, </a:t>
            </a:r>
            <a:r>
              <a:rPr lang="en-US" sz="2400" dirty="0" err="1" smtClean="0"/>
              <a:t>Touschek</a:t>
            </a:r>
            <a:r>
              <a:rPr lang="en-US" sz="2400" dirty="0" smtClean="0"/>
              <a:t>, residual-gas scattering)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Bunch formation</a:t>
            </a:r>
          </a:p>
          <a:p>
            <a:r>
              <a:rPr lang="en-US" sz="2400" dirty="0" smtClean="0"/>
              <a:t>Incoherent emittance growth, beam loss and heat load</a:t>
            </a:r>
          </a:p>
        </p:txBody>
      </p:sp>
    </p:spTree>
    <p:extLst>
      <p:ext uri="{BB962C8B-B14F-4D97-AF65-F5344CB8AC3E}">
        <p14:creationId xmlns:p14="http://schemas.microsoft.com/office/powerpoint/2010/main" val="273546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Negative Mass Instability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for a Coasting Beam or with Barrier Bucket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168"/>
            <a:ext cx="8355448" cy="44566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Proton energy: 9-100 MeV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transition gamma for the ion ring:  12.46</a:t>
            </a:r>
          </a:p>
          <a:p>
            <a:r>
              <a:rPr lang="en-US" sz="2000" dirty="0" smtClean="0"/>
              <a:t>Collective interaction within the long bunch via space charge force, resistive wall and cavity wakefield</a:t>
            </a:r>
          </a:p>
          <a:p>
            <a:r>
              <a:rPr lang="en-US" sz="2000" dirty="0" smtClean="0"/>
              <a:t>Landau damping from spread of revolution frequency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Necessary energy spread to damp the negative mass instability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75" y="2327451"/>
            <a:ext cx="2090273" cy="1788210"/>
          </a:xfrm>
          <a:prstGeom prst="rect">
            <a:avLst/>
          </a:prstGeom>
        </p:spPr>
      </p:pic>
      <p:pic>
        <p:nvPicPr>
          <p:cNvPr id="6" name="Picture 5" descr="Screen Shot 2015-10-05 at 10.2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13" y="3056422"/>
            <a:ext cx="2280093" cy="1383427"/>
          </a:xfrm>
          <a:prstGeom prst="rect">
            <a:avLst/>
          </a:prstGeom>
        </p:spPr>
      </p:pic>
      <p:pic>
        <p:nvPicPr>
          <p:cNvPr id="7" name="Picture 6" descr="Screen Shot 2015-10-05 at 10.22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4" y="4767203"/>
            <a:ext cx="3220201" cy="85364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53667"/>
              </p:ext>
            </p:extLst>
          </p:nvPr>
        </p:nvGraphicFramePr>
        <p:xfrm>
          <a:off x="4660900" y="3581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0900" y="3581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67060"/>
              </p:ext>
            </p:extLst>
          </p:nvPr>
        </p:nvGraphicFramePr>
        <p:xfrm>
          <a:off x="4489289" y="4858987"/>
          <a:ext cx="3278964" cy="173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8" imgW="2235200" imgH="1181100" progId="Equation.DSMT4">
                  <p:embed/>
                </p:oleObj>
              </mc:Choice>
              <mc:Fallback>
                <p:oleObj name="Equation" r:id="rId8" imgW="22352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9289" y="4858987"/>
                        <a:ext cx="3278964" cy="173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945291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This condition may not hold when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bunches are joined in barrier bucket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31785"/>
              </p:ext>
            </p:extLst>
          </p:nvPr>
        </p:nvGraphicFramePr>
        <p:xfrm>
          <a:off x="6722375" y="6104924"/>
          <a:ext cx="2433561" cy="35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10" imgW="1752600" imgH="254000" progId="Equation.DSMT4">
                  <p:embed/>
                </p:oleObj>
              </mc:Choice>
              <mc:Fallback>
                <p:oleObj name="Equation" r:id="rId10" imgW="1752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22375" y="6104924"/>
                        <a:ext cx="2433561" cy="352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41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04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Electron Cloud Effects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9-02 at 10.33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4371"/>
            <a:ext cx="4096209" cy="1790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72" y="1141041"/>
            <a:ext cx="840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Electron cloud effects (ECE) are the result of interplay between the beam and vacuum chamber</a:t>
            </a:r>
            <a:r>
              <a:rPr lang="en-US" dirty="0" smtClean="0"/>
              <a:t>. </a:t>
            </a:r>
            <a:r>
              <a:rPr lang="en-US" dirty="0"/>
              <a:t>These effects have been observed at many ion and positron storage rings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6562" y="1895328"/>
            <a:ext cx="220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condition: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69994"/>
              </p:ext>
            </p:extLst>
          </p:nvPr>
        </p:nvGraphicFramePr>
        <p:xfrm>
          <a:off x="5375891" y="2253975"/>
          <a:ext cx="2874706" cy="57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4" imgW="2286000" imgH="457200" progId="Equation.DSMT4">
                  <p:embed/>
                </p:oleObj>
              </mc:Choice>
              <mc:Fallback>
                <p:oleObj name="Equation" r:id="rId4" imgW="2286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5891" y="2253975"/>
                        <a:ext cx="2874706" cy="57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5-09-02 at 12.26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9" y="4370814"/>
            <a:ext cx="2981706" cy="2372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024036"/>
            <a:ext cx="254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emission yield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8907" y="2936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Long bunches: trailing-edge effects </a:t>
            </a:r>
          </a:p>
          <a:p>
            <a:r>
              <a:rPr lang="en-US" dirty="0"/>
              <a:t>        </a:t>
            </a:r>
            <a:r>
              <a:rPr lang="en-US" dirty="0" smtClean="0"/>
              <a:t>The case for almost </a:t>
            </a:r>
            <a:r>
              <a:rPr lang="en-US" dirty="0"/>
              <a:t>all ion rings </a:t>
            </a:r>
          </a:p>
        </p:txBody>
      </p:sp>
      <p:pic>
        <p:nvPicPr>
          <p:cNvPr id="11" name="Picture 10" descr="Screen Shot 2015-09-02 at 4.34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74" y="3582411"/>
            <a:ext cx="2108203" cy="129884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13223"/>
              </p:ext>
            </p:extLst>
          </p:nvPr>
        </p:nvGraphicFramePr>
        <p:xfrm>
          <a:off x="8127918" y="3010887"/>
          <a:ext cx="766529" cy="33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8" imgW="431800" imgH="190500" progId="Equation.DSMT4">
                  <p:embed/>
                </p:oleObj>
              </mc:Choice>
              <mc:Fallback>
                <p:oleObj name="Equation" r:id="rId8" imgW="431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7918" y="3010887"/>
                        <a:ext cx="766529" cy="33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553409" y="498233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Short bunches, high rep rate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64920"/>
              </p:ext>
            </p:extLst>
          </p:nvPr>
        </p:nvGraphicFramePr>
        <p:xfrm>
          <a:off x="7603021" y="5004900"/>
          <a:ext cx="784905" cy="34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10" imgW="431800" imgH="190500" progId="Equation.DSMT4">
                  <p:embed/>
                </p:oleObj>
              </mc:Choice>
              <mc:Fallback>
                <p:oleObj name="Equation" r:id="rId10" imgW="431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03021" y="5004900"/>
                        <a:ext cx="784905" cy="34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Screen Shot 2015-10-05 at 11.10.38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84" y="5351664"/>
            <a:ext cx="2304214" cy="840954"/>
          </a:xfrm>
          <a:prstGeom prst="rect">
            <a:avLst/>
          </a:prstGeom>
        </p:spPr>
      </p:pic>
      <p:pic>
        <p:nvPicPr>
          <p:cNvPr id="18" name="Picture 17" descr="Screen Shot 2015-10-05 at 11.11.17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04" y="3760870"/>
            <a:ext cx="2090973" cy="747244"/>
          </a:xfrm>
          <a:prstGeom prst="rect">
            <a:avLst/>
          </a:prstGeom>
        </p:spPr>
      </p:pic>
      <p:pic>
        <p:nvPicPr>
          <p:cNvPr id="19" name="Picture 18" descr="Screen Shot 2015-10-05 at 11.12.24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83" y="5351664"/>
            <a:ext cx="1595302" cy="11226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35544" y="6374703"/>
            <a:ext cx="167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 distribution</a:t>
            </a:r>
          </a:p>
          <a:p>
            <a:r>
              <a:rPr lang="en-US" sz="1400" dirty="0" smtClean="0"/>
              <a:t>In energy and radius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89870" y="5652308"/>
            <a:ext cx="7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(L. </a:t>
            </a:r>
            <a:r>
              <a:rPr lang="en-US" sz="1200" dirty="0"/>
              <a:t>W</a:t>
            </a:r>
            <a:r>
              <a:rPr lang="en-US" sz="1200" dirty="0" smtClean="0"/>
              <a:t>ang)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23784" y="6245784"/>
            <a:ext cx="220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(MEIC case: similar to PEPII,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but unlike usual ion rings)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8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0 at 12.0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8" y="627481"/>
            <a:ext cx="5719425" cy="3761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3816" y="1199164"/>
            <a:ext cx="10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(K. </a:t>
            </a:r>
            <a:r>
              <a:rPr lang="en-US" dirty="0" err="1" smtClean="0"/>
              <a:t>Ohmi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6784" y="4504925"/>
            <a:ext cx="460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Single bunch instability threshold for MEIC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10-05 at 11.17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4" y="5058923"/>
            <a:ext cx="5068241" cy="777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2717" y="5877956"/>
            <a:ext cx="363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Higher than neutralization level: safe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41981"/>
              </p:ext>
            </p:extLst>
          </p:nvPr>
        </p:nvGraphicFramePr>
        <p:xfrm>
          <a:off x="5526088" y="5364163"/>
          <a:ext cx="144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5" imgW="1003300" imgH="228600" progId="Equation.DSMT4">
                  <p:embed/>
                </p:oleObj>
              </mc:Choice>
              <mc:Fallback>
                <p:oleObj name="Equation" r:id="rId5" imgW="1003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6088" y="5364163"/>
                        <a:ext cx="1447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05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Slow Growth </a:t>
            </a:r>
            <a:r>
              <a:rPr lang="en-US" sz="3600" dirty="0">
                <a:solidFill>
                  <a:srgbClr val="3366FF"/>
                </a:solidFill>
              </a:rPr>
              <a:t>B</a:t>
            </a:r>
            <a:r>
              <a:rPr lang="en-US" sz="3600" dirty="0" smtClean="0">
                <a:solidFill>
                  <a:srgbClr val="3366FF"/>
                </a:solidFill>
              </a:rPr>
              <a:t>elow Threshold?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9-10 at 11.2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6" y="1417638"/>
            <a:ext cx="6899980" cy="4431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687" y="6152840"/>
            <a:ext cx="18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SR damping)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03" y="293058"/>
            <a:ext cx="7171620" cy="6054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Beam-Beam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012"/>
            <a:ext cx="8229600" cy="5090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Unique to MEIC: (short p bunch of 1cm)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Short p bunch</a:t>
            </a:r>
            <a:r>
              <a:rPr lang="en-US" sz="2000" dirty="0" smtClean="0"/>
              <a:t>: Large synchrotron tune, </a:t>
            </a:r>
            <a:r>
              <a:rPr lang="en-US" sz="2000" dirty="0" err="1" smtClean="0"/>
              <a:t>synchro-betatron</a:t>
            </a:r>
            <a:r>
              <a:rPr lang="en-US" sz="2000" dirty="0" smtClean="0"/>
              <a:t> resonances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Strong cooling for colliding beam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dense core, beam lifetime is a big problem.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Synchronization by changing gear </a:t>
            </a:r>
            <a:r>
              <a:rPr lang="en-US" sz="2000" dirty="0" smtClean="0"/>
              <a:t>leads to coupled bunching dipole instability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Hourglass effects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Beam-beam at low energy with space charge</a:t>
            </a:r>
            <a:r>
              <a:rPr lang="en-US" sz="2000" dirty="0" smtClean="0"/>
              <a:t>: poor beam lifetime.</a:t>
            </a:r>
          </a:p>
          <a:p>
            <a:r>
              <a:rPr lang="en-US" sz="2000" dirty="0" smtClean="0"/>
              <a:t>Crab cavity: </a:t>
            </a:r>
            <a:r>
              <a:rPr lang="en-US" sz="2000" dirty="0" err="1" smtClean="0"/>
              <a:t>synchrobetatron</a:t>
            </a:r>
            <a:r>
              <a:rPr lang="en-US" sz="2000" dirty="0" smtClean="0"/>
              <a:t> resonances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Beam-beam tune spread effect on polarization</a:t>
            </a:r>
            <a:r>
              <a:rPr lang="en-US" sz="2000" dirty="0"/>
              <a:t> </a:t>
            </a:r>
            <a:r>
              <a:rPr lang="en-US" sz="2000" dirty="0" smtClean="0"/>
              <a:t>choice of tune was crucial</a:t>
            </a:r>
          </a:p>
          <a:p>
            <a:r>
              <a:rPr lang="en-US" sz="2000" dirty="0" smtClean="0"/>
              <a:t>Dynamic Aperture: Joint effect of nonlinear optics and beam-beam on dynamic aperture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Crab Cavity</a:t>
            </a:r>
            <a:r>
              <a:rPr lang="en-US" sz="2000" dirty="0" smtClean="0"/>
              <a:t>: Effect of phase noise on beam emittance growth</a:t>
            </a:r>
          </a:p>
          <a:p>
            <a:r>
              <a:rPr lang="en-US" sz="2000" dirty="0" smtClean="0"/>
              <a:t>Multi-bunch, multi-IP effect on coupled bunch instability</a:t>
            </a:r>
          </a:p>
          <a:p>
            <a:r>
              <a:rPr lang="en-US" sz="2000" dirty="0" smtClean="0"/>
              <a:t>Beam lifetime </a:t>
            </a:r>
          </a:p>
          <a:p>
            <a:r>
              <a:rPr lang="en-US" sz="2000" dirty="0" smtClean="0"/>
              <a:t>Joint effect of beam-beam with other collective effects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51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Coupled Bunch Beam-Beam Instability due to “</a:t>
            </a:r>
            <a:r>
              <a:rPr lang="en-US" sz="3200" dirty="0" err="1" smtClean="0">
                <a:solidFill>
                  <a:srgbClr val="3366FF"/>
                </a:solidFill>
              </a:rPr>
              <a:t>Swithching</a:t>
            </a:r>
            <a:r>
              <a:rPr lang="en-US" sz="3200" dirty="0" smtClean="0">
                <a:solidFill>
                  <a:srgbClr val="3366FF"/>
                </a:solidFill>
              </a:rPr>
              <a:t> Gear”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Screen Shot 2015-04-09 at 12.1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>
            <a:fillRect/>
          </a:stretch>
        </p:blipFill>
        <p:spPr>
          <a:xfrm>
            <a:off x="179010" y="1417638"/>
            <a:ext cx="5711371" cy="3141034"/>
          </a:xfrm>
        </p:spPr>
      </p:pic>
      <p:pic>
        <p:nvPicPr>
          <p:cNvPr id="5" name="Picture 4" descr="Screen Shot 2015-04-09 at 12.1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81" y="3484033"/>
            <a:ext cx="3198083" cy="2767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10" y="4825212"/>
            <a:ext cx="4660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need to address the challenge of</a:t>
            </a:r>
          </a:p>
          <a:p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oupled bunch beam-beam instability if we use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bunch harmonics for synchronization. </a:t>
            </a:r>
          </a:p>
        </p:txBody>
      </p:sp>
    </p:spTree>
    <p:extLst>
      <p:ext uri="{BB962C8B-B14F-4D97-AF65-F5344CB8AC3E}">
        <p14:creationId xmlns:p14="http://schemas.microsoft.com/office/powerpoint/2010/main" val="3991512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40" y="274638"/>
            <a:ext cx="7877459" cy="5970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Beam-Beam Effect at Gear Changing Case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18"/>
            <a:ext cx="8229600" cy="51424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Synchronization is needed for bunch collision at IP when hadron beam energy is changed for non-relativistic beam </a:t>
            </a:r>
          </a:p>
          <a:p>
            <a:r>
              <a:rPr lang="en-US" sz="2400" dirty="0" smtClean="0"/>
              <a:t>Change bunch number in a ring, causing asymmetric collision pattern</a:t>
            </a:r>
          </a:p>
          <a:p>
            <a:r>
              <a:rPr lang="en-US" sz="2400" dirty="0" smtClean="0"/>
              <a:t>Dipole moments of one bunch will affect dipole moments of many bunches in the other ring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are many more </a:t>
            </a:r>
            <a:r>
              <a:rPr lang="en-US" sz="2400" dirty="0" smtClean="0"/>
              <a:t>linear resonances </a:t>
            </a:r>
            <a:r>
              <a:rPr lang="en-US" sz="2400" dirty="0"/>
              <a:t>to be avoided than in a symmetric pattern </a:t>
            </a:r>
            <a:r>
              <a:rPr lang="en-US" sz="2400" dirty="0" smtClean="0"/>
              <a:t>for any </a:t>
            </a:r>
            <a:r>
              <a:rPr lang="en-US" sz="2400" dirty="0"/>
              <a:t>selected working point in the tune </a:t>
            </a:r>
            <a:r>
              <a:rPr lang="en-US" sz="2400" dirty="0" smtClean="0"/>
              <a:t>diagram</a:t>
            </a:r>
          </a:p>
          <a:p>
            <a:r>
              <a:rPr lang="en-US" sz="2400" dirty="0" smtClean="0"/>
              <a:t>Only linear beam-beam effects are considered for coupled beam-beam resonances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9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Dense Core of Ion Beam After e-Cooling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5-04-09 at 12.2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1" y="1503438"/>
            <a:ext cx="4056279" cy="3347886"/>
          </a:xfrm>
          <a:prstGeom prst="rect">
            <a:avLst/>
          </a:prstGeom>
        </p:spPr>
      </p:pic>
      <p:pic>
        <p:nvPicPr>
          <p:cNvPr id="9" name="Picture 8" descr="Screen Shot 2015-04-09 at 12.29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" y="1503438"/>
            <a:ext cx="4308842" cy="3528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149" y="5053922"/>
            <a:ext cx="7783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dense core of the ion beam  formed after strong electron cooling  can induce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strong nonlinear beam-beam force on the electron bunch and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shortening luminosity lifetime. We need to study  the comparison of the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characteristic time of beam loss with e-cooling time 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253"/>
            <a:ext cx="8229600" cy="7204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I.  Unique Features of MEIC Design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267"/>
            <a:ext cx="8135247" cy="1576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Luminosity performance is based on scheme of high collision frequency, low bunch charge and short bunches. This luminosity strategy has been achieved at PEPII and KEKB.</a:t>
            </a:r>
            <a:endParaRPr lang="en-US" sz="2000" dirty="0"/>
          </a:p>
          <a:p>
            <a:r>
              <a:rPr lang="en-US" sz="2000" dirty="0" smtClean="0"/>
              <a:t> ERL-based high energy electron cooling at colliding energy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2847" y="3098140"/>
            <a:ext cx="179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Limit: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2847" y="3713887"/>
            <a:ext cx="8229600" cy="2492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Stored beam current 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Electron SR power density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200" dirty="0" smtClean="0"/>
              <a:t>Direct space-charge tune shift</a:t>
            </a:r>
          </a:p>
          <a:p>
            <a:endParaRPr lang="en-US" sz="2200" dirty="0"/>
          </a:p>
          <a:p>
            <a:r>
              <a:rPr lang="en-US" sz="2200" dirty="0" smtClean="0"/>
              <a:t>Beam-Beam tune shift limit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85292"/>
              </p:ext>
            </p:extLst>
          </p:nvPr>
        </p:nvGraphicFramePr>
        <p:xfrm>
          <a:off x="1403350" y="5471561"/>
          <a:ext cx="933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3" imgW="647700" imgH="228600" progId="Equation.DSMT4">
                  <p:embed/>
                </p:oleObj>
              </mc:Choice>
              <mc:Fallback>
                <p:oleObj name="Equation" r:id="rId3" imgW="647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5471561"/>
                        <a:ext cx="9334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76508"/>
              </p:ext>
            </p:extLst>
          </p:nvPr>
        </p:nvGraphicFramePr>
        <p:xfrm>
          <a:off x="1371600" y="4711281"/>
          <a:ext cx="1303458" cy="24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5" imgW="876300" imgH="165100" progId="Equation.DSMT4">
                  <p:embed/>
                </p:oleObj>
              </mc:Choice>
              <mc:Fallback>
                <p:oleObj name="Equation" r:id="rId5" imgW="876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4711281"/>
                        <a:ext cx="1303458" cy="24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36759"/>
              </p:ext>
            </p:extLst>
          </p:nvPr>
        </p:nvGraphicFramePr>
        <p:xfrm>
          <a:off x="1371600" y="4134380"/>
          <a:ext cx="2020120" cy="3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4134380"/>
                        <a:ext cx="2020120" cy="33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5247" y="995115"/>
            <a:ext cx="233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Unique Features: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57303"/>
              </p:ext>
            </p:extLst>
          </p:nvPr>
        </p:nvGraphicFramePr>
        <p:xfrm>
          <a:off x="1371600" y="6169078"/>
          <a:ext cx="3752851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quation" r:id="rId9" imgW="2603500" imgH="203200" progId="Equation.DSMT4">
                  <p:embed/>
                </p:oleObj>
              </mc:Choice>
              <mc:Fallback>
                <p:oleObj name="Equation" r:id="rId9" imgW="2603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00" y="6169078"/>
                        <a:ext cx="3752851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242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Lifetime and Cross Section Match at HERA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4-15 at 2.4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" y="1211853"/>
            <a:ext cx="2926203" cy="475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4585" y="1405525"/>
            <a:ext cx="34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collision, the proton beam</a:t>
            </a:r>
          </a:p>
          <a:p>
            <a:r>
              <a:rPr lang="en-US" dirty="0"/>
              <a:t>l</a:t>
            </a:r>
            <a:r>
              <a:rPr lang="en-US" dirty="0" smtClean="0"/>
              <a:t>ifetime is 5000h.</a:t>
            </a:r>
            <a:endParaRPr lang="en-US" dirty="0"/>
          </a:p>
        </p:txBody>
      </p:sp>
      <p:pic>
        <p:nvPicPr>
          <p:cNvPr id="6" name="Picture 5" descr="Screen Shot 2015-04-15 at 2.5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2212678"/>
            <a:ext cx="4406348" cy="151437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09451" y="5141599"/>
            <a:ext cx="5809611" cy="83972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With weak beam-beam parameter for electron in MEIC  (0.01),  there may have some room for hard-core cooled proton beam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Beam-beam effects on Polarization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4-08 at 11.3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" y="1235155"/>
            <a:ext cx="8269435" cy="5466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4536" y="5628354"/>
            <a:ext cx="2444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Beam-beam effect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on depolarization needs</a:t>
            </a:r>
          </a:p>
          <a:p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o be addressed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0378" cy="8581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More on beam-beam effects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80"/>
            <a:ext cx="8229600" cy="4821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Dynamic beta effect at above half integer</a:t>
            </a:r>
          </a:p>
          <a:p>
            <a:r>
              <a:rPr lang="en-US" sz="2400" dirty="0" smtClean="0"/>
              <a:t>Hourglass effect on beam lifetime</a:t>
            </a:r>
          </a:p>
          <a:p>
            <a:r>
              <a:rPr lang="en-US" sz="2400" dirty="0" smtClean="0"/>
              <a:t>Larger synchrotron tune for ion ring</a:t>
            </a:r>
          </a:p>
          <a:p>
            <a:r>
              <a:rPr lang="en-US" sz="2400" dirty="0" smtClean="0"/>
              <a:t>Interplay of beam-beam with nonlinear optics and other collective effects on dynamic aperture, stability…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254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IV. </a:t>
            </a:r>
            <a:r>
              <a:rPr lang="en-US" sz="3200" dirty="0" smtClean="0">
                <a:solidFill>
                  <a:srgbClr val="3366FF"/>
                </a:solidFill>
              </a:rPr>
              <a:t>Future </a:t>
            </a:r>
            <a:r>
              <a:rPr lang="en-US" sz="3200" dirty="0" smtClean="0">
                <a:solidFill>
                  <a:srgbClr val="3366FF"/>
                </a:solidFill>
              </a:rPr>
              <a:t>R&amp;D Topics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dynamics for ERL cooler</a:t>
            </a:r>
          </a:p>
          <a:p>
            <a:r>
              <a:rPr lang="en-US" sz="2800" dirty="0" smtClean="0"/>
              <a:t>Beam-beam effects of MEIC</a:t>
            </a:r>
          </a:p>
          <a:p>
            <a:r>
              <a:rPr lang="en-US" sz="2800" dirty="0" smtClean="0"/>
              <a:t>Ion bunch formation and instabilities</a:t>
            </a:r>
          </a:p>
          <a:p>
            <a:r>
              <a:rPr lang="en-US" sz="2800" dirty="0" smtClean="0"/>
              <a:t>Impedance budget for each </a:t>
            </a:r>
            <a:r>
              <a:rPr lang="en-US" sz="2800" dirty="0" err="1" smtClean="0"/>
              <a:t>beamline</a:t>
            </a:r>
            <a:endParaRPr lang="en-US" sz="2800" dirty="0" smtClean="0"/>
          </a:p>
          <a:p>
            <a:r>
              <a:rPr lang="en-US" sz="2800" dirty="0" smtClean="0"/>
              <a:t>All  other collective effects, especially feedback for coupled bunch instabilities</a:t>
            </a:r>
          </a:p>
          <a:p>
            <a:r>
              <a:rPr lang="en-US" sz="2800" dirty="0" smtClean="0"/>
              <a:t>Electron clouds and ion effects</a:t>
            </a:r>
          </a:p>
          <a:p>
            <a:r>
              <a:rPr lang="en-US" sz="2800" dirty="0" smtClean="0"/>
              <a:t>Incoherent emittance growth, scattering,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126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Challenges to MEIC 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8" y="1227970"/>
            <a:ext cx="8311322" cy="49334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 energy bunched e-cooling</a:t>
            </a:r>
          </a:p>
          <a:p>
            <a:pPr lvl="1"/>
            <a:r>
              <a:rPr lang="en-US" sz="2000" dirty="0" smtClean="0"/>
              <a:t>High current electron source for magnetized beam</a:t>
            </a:r>
          </a:p>
          <a:p>
            <a:pPr lvl="1"/>
            <a:r>
              <a:rPr lang="en-US" sz="2000" dirty="0" smtClean="0"/>
              <a:t>Beam transport for magnetized beam and collective effects on e-beam stability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Wide energy range and wide range of ion species</a:t>
            </a:r>
          </a:p>
          <a:p>
            <a:pPr lvl="1" indent="-342900">
              <a:buFont typeface="Arial"/>
              <a:buChar char="•"/>
            </a:pPr>
            <a:r>
              <a:rPr lang="en-US" sz="2000" dirty="0" smtClean="0"/>
              <a:t>Low energy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1800" dirty="0" smtClean="0"/>
              <a:t>- space charge of ion beam limit bunch charge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/>
              <a:t>-</a:t>
            </a:r>
            <a:r>
              <a:rPr lang="en-US" sz="2000" dirty="0" smtClean="0"/>
              <a:t> select longer bunch length (2.5cm) so </a:t>
            </a:r>
            <a:r>
              <a:rPr lang="en-US" sz="2000" dirty="0" err="1" smtClean="0"/>
              <a:t>Laslett</a:t>
            </a:r>
            <a:r>
              <a:rPr lang="en-US" sz="2000" dirty="0" smtClean="0"/>
              <a:t> tune shift =0.06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-</a:t>
            </a:r>
            <a:r>
              <a:rPr lang="en-US" sz="1800" dirty="0" smtClean="0"/>
              <a:t>Longer bunch length but smaller beta: hourglass effect</a:t>
            </a:r>
          </a:p>
          <a:p>
            <a:pPr marL="40005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-low energy beam-beam</a:t>
            </a:r>
          </a:p>
          <a:p>
            <a:pPr lvl="1" indent="-342900">
              <a:buFont typeface="Arial"/>
              <a:buChar char="•"/>
            </a:pPr>
            <a:r>
              <a:rPr lang="en-US" sz="2000" dirty="0" smtClean="0"/>
              <a:t>High energy</a:t>
            </a:r>
          </a:p>
          <a:p>
            <a:pPr marL="400050" lvl="1" indent="0">
              <a:buNone/>
            </a:pPr>
            <a:r>
              <a:rPr lang="en-US" sz="2000" dirty="0" smtClean="0"/>
              <a:t>        -</a:t>
            </a:r>
            <a:r>
              <a:rPr lang="en-US" sz="1800" dirty="0" smtClean="0"/>
              <a:t>SR limit average current for e-beam</a:t>
            </a:r>
          </a:p>
          <a:p>
            <a:pPr marL="40005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(Keeping bunch Q, but reduce rep  frequencies)</a:t>
            </a:r>
          </a:p>
        </p:txBody>
      </p:sp>
    </p:spTree>
    <p:extLst>
      <p:ext uri="{BB962C8B-B14F-4D97-AF65-F5344CB8AC3E}">
        <p14:creationId xmlns:p14="http://schemas.microsoft.com/office/powerpoint/2010/main" val="154848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10-06 at 1.45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39"/>
            <a:ext cx="9144000" cy="52621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91031" y="2012842"/>
            <a:ext cx="1688043" cy="23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91032" y="2727914"/>
            <a:ext cx="1688042" cy="23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6645" y="4161964"/>
            <a:ext cx="611927" cy="23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8439" y="1777677"/>
            <a:ext cx="611927" cy="23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72055" y="4600778"/>
            <a:ext cx="611927" cy="335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6645" y="3653887"/>
            <a:ext cx="5467320" cy="50807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0400" cy="795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Luminosity vs. Energy</a:t>
            </a:r>
            <a:endParaRPr lang="en-US" sz="3200" dirty="0">
              <a:solidFill>
                <a:srgbClr val="3366FF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6529663"/>
              </p:ext>
            </p:extLst>
          </p:nvPr>
        </p:nvGraphicFramePr>
        <p:xfrm>
          <a:off x="1364030" y="1634398"/>
          <a:ext cx="6008789" cy="33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74605"/>
              </p:ext>
            </p:extLst>
          </p:nvPr>
        </p:nvGraphicFramePr>
        <p:xfrm>
          <a:off x="6553200" y="3657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3657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66621"/>
              </p:ext>
            </p:extLst>
          </p:nvPr>
        </p:nvGraphicFramePr>
        <p:xfrm>
          <a:off x="488950" y="1292225"/>
          <a:ext cx="1751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1041400" imgH="215900" progId="Equation.DSMT4">
                  <p:embed/>
                </p:oleObj>
              </mc:Choice>
              <mc:Fallback>
                <p:oleObj name="Equation" r:id="rId6" imgW="1041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950" y="1292225"/>
                        <a:ext cx="175101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50716"/>
              </p:ext>
            </p:extLst>
          </p:nvPr>
        </p:nvGraphicFramePr>
        <p:xfrm>
          <a:off x="4011613" y="5053013"/>
          <a:ext cx="9604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571500" imgH="177800" progId="Equation.DSMT4">
                  <p:embed/>
                </p:oleObj>
              </mc:Choice>
              <mc:Fallback>
                <p:oleObj name="Equation" r:id="rId8" imgW="571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1613" y="5053013"/>
                        <a:ext cx="960437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13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Unique to MEIC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ERL-based electron cooler</a:t>
            </a:r>
            <a:r>
              <a:rPr lang="en-US" sz="2400" dirty="0"/>
              <a:t>: </a:t>
            </a:r>
            <a:r>
              <a:rPr lang="en-US" sz="2400" dirty="0" smtClean="0"/>
              <a:t>all issues with high power ERL, and electron </a:t>
            </a:r>
            <a:r>
              <a:rPr lang="en-US" sz="2400" dirty="0"/>
              <a:t>beam dynamics in the </a:t>
            </a:r>
            <a:r>
              <a:rPr lang="en-US" sz="2400" dirty="0" smtClean="0"/>
              <a:t>beam transport for magnetized beam (</a:t>
            </a:r>
            <a:r>
              <a:rPr lang="en-US" sz="2400" dirty="0"/>
              <a:t>space charge, </a:t>
            </a:r>
            <a:r>
              <a:rPr lang="en-US" sz="2400" dirty="0" smtClean="0"/>
              <a:t>CSR, shielding)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Bunched e-beam to cool long p-beam: </a:t>
            </a:r>
            <a:r>
              <a:rPr lang="en-US" sz="2400" dirty="0" err="1" smtClean="0"/>
              <a:t>synchro-betatron</a:t>
            </a:r>
            <a:r>
              <a:rPr lang="en-US" sz="2400" dirty="0" smtClean="0"/>
              <a:t> resonances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Short ion bunch length</a:t>
            </a:r>
            <a:r>
              <a:rPr lang="en-US" sz="2400" dirty="0" smtClean="0"/>
              <a:t>, implication to beam-beam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Short bunch spacing, </a:t>
            </a:r>
            <a:r>
              <a:rPr lang="en-US" sz="2400" dirty="0" smtClean="0"/>
              <a:t>implication to electron cloud and ion effect, especially for coupled bunch instabilities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Cooling for colliding ion bunch</a:t>
            </a:r>
            <a:r>
              <a:rPr lang="en-US" sz="2400" dirty="0" smtClean="0"/>
              <a:t>, leads to dense core, impact on beam-beam and luminosity lifetime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Switch gear for synchronization</a:t>
            </a:r>
            <a:r>
              <a:rPr lang="en-US" sz="2400" dirty="0" smtClean="0"/>
              <a:t>, beam-beam coupled bunch instability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Low-energy collision</a:t>
            </a:r>
            <a:r>
              <a:rPr lang="en-US" sz="2400" dirty="0" smtClean="0"/>
              <a:t>: Beam-beam with space charge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p: 9-100 </a:t>
            </a:r>
            <a:r>
              <a:rPr lang="en-US" sz="2400" dirty="0" err="1" smtClean="0"/>
              <a:t>GeV</a:t>
            </a:r>
            <a:r>
              <a:rPr lang="en-US" sz="240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3043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1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Ion Beam in MEIC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30131"/>
              </p:ext>
            </p:extLst>
          </p:nvPr>
        </p:nvGraphicFramePr>
        <p:xfrm>
          <a:off x="1524000" y="1397000"/>
          <a:ext cx="6096000" cy="378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498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length</a:t>
                      </a:r>
                    </a:p>
                    <a:p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    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Synchrotron tune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Beam-beam </a:t>
                      </a:r>
                    </a:p>
                    <a:p>
                      <a:r>
                        <a:rPr lang="en-US" dirty="0" smtClean="0"/>
                        <a:t>Tune 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0.0034</a:t>
                      </a:r>
                    </a:p>
                    <a:p>
                      <a:r>
                        <a:rPr lang="en-US" dirty="0" smtClean="0"/>
                        <a:t>(achieved:</a:t>
                      </a:r>
                    </a:p>
                    <a:p>
                      <a:r>
                        <a:rPr lang="en-US" dirty="0" smtClean="0"/>
                        <a:t>     0.006)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0.006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11824"/>
              </p:ext>
            </p:extLst>
          </p:nvPr>
        </p:nvGraphicFramePr>
        <p:xfrm>
          <a:off x="5575300" y="382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5300" y="3822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2025"/>
              </p:ext>
            </p:extLst>
          </p:nvPr>
        </p:nvGraphicFramePr>
        <p:xfrm>
          <a:off x="3224213" y="2180167"/>
          <a:ext cx="8953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5" imgW="596900" imgH="190500" progId="Equation.DSMT4">
                  <p:embed/>
                </p:oleObj>
              </mc:Choice>
              <mc:Fallback>
                <p:oleObj name="Equation" r:id="rId5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4213" y="2180167"/>
                        <a:ext cx="8953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4027"/>
              </p:ext>
            </p:extLst>
          </p:nvPr>
        </p:nvGraphicFramePr>
        <p:xfrm>
          <a:off x="3224213" y="2617788"/>
          <a:ext cx="762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7" imgW="508000" imgH="190500" progId="Equation.DSMT4">
                  <p:embed/>
                </p:oleObj>
              </mc:Choice>
              <mc:Fallback>
                <p:oleObj name="Equation" r:id="rId7" imgW="508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4213" y="2617788"/>
                        <a:ext cx="7620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90703"/>
              </p:ext>
            </p:extLst>
          </p:nvPr>
        </p:nvGraphicFramePr>
        <p:xfrm>
          <a:off x="3290888" y="3784070"/>
          <a:ext cx="9334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9" imgW="622300" imgH="190500" progId="Equation.DSMT4">
                  <p:embed/>
                </p:oleObj>
              </mc:Choice>
              <mc:Fallback>
                <p:oleObj name="Equation" r:id="rId9" imgW="622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0888" y="3784070"/>
                        <a:ext cx="9334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9254"/>
              </p:ext>
            </p:extLst>
          </p:nvPr>
        </p:nvGraphicFramePr>
        <p:xfrm>
          <a:off x="4632325" y="2179638"/>
          <a:ext cx="990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11" imgW="660400" imgH="190500" progId="Equation.DSMT4">
                  <p:embed/>
                </p:oleObj>
              </mc:Choice>
              <mc:Fallback>
                <p:oleObj name="Equation" r:id="rId11" imgW="660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2325" y="2179638"/>
                        <a:ext cx="9906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775"/>
              </p:ext>
            </p:extLst>
          </p:nvPr>
        </p:nvGraphicFramePr>
        <p:xfrm>
          <a:off x="4727575" y="2617788"/>
          <a:ext cx="8953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13" imgW="596900" imgH="190500" progId="Equation.DSMT4">
                  <p:embed/>
                </p:oleObj>
              </mc:Choice>
              <mc:Fallback>
                <p:oleObj name="Equation" r:id="rId13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27575" y="2617788"/>
                        <a:ext cx="8953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349042"/>
              </p:ext>
            </p:extLst>
          </p:nvPr>
        </p:nvGraphicFramePr>
        <p:xfrm>
          <a:off x="4832350" y="3851803"/>
          <a:ext cx="590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15" imgW="393700" imgH="152400" progId="Equation.DSMT4">
                  <p:embed/>
                </p:oleObj>
              </mc:Choice>
              <mc:Fallback>
                <p:oleObj name="Equation" r:id="rId15" imgW="393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32350" y="3851803"/>
                        <a:ext cx="59055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07679"/>
              </p:ext>
            </p:extLst>
          </p:nvPr>
        </p:nvGraphicFramePr>
        <p:xfrm>
          <a:off x="6178550" y="2179638"/>
          <a:ext cx="8572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Equation" r:id="rId17" imgW="571500" imgH="190500" progId="Equation.DSMT4">
                  <p:embed/>
                </p:oleObj>
              </mc:Choice>
              <mc:Fallback>
                <p:oleObj name="Equation" r:id="rId17" imgW="571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78550" y="2179638"/>
                        <a:ext cx="8572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65419"/>
              </p:ext>
            </p:extLst>
          </p:nvPr>
        </p:nvGraphicFramePr>
        <p:xfrm>
          <a:off x="6227763" y="2627313"/>
          <a:ext cx="762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Equation" r:id="rId19" imgW="508000" imgH="190500" progId="Equation.DSMT4">
                  <p:embed/>
                </p:oleObj>
              </mc:Choice>
              <mc:Fallback>
                <p:oleObj name="Equation" r:id="rId19" imgW="508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27763" y="2627313"/>
                        <a:ext cx="7620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21494"/>
              </p:ext>
            </p:extLst>
          </p:nvPr>
        </p:nvGraphicFramePr>
        <p:xfrm>
          <a:off x="6325130" y="3852333"/>
          <a:ext cx="5905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Equation" r:id="rId21" imgW="393700" imgH="165100" progId="Equation.DSMT4">
                  <p:embed/>
                </p:oleObj>
              </mc:Choice>
              <mc:Fallback>
                <p:oleObj name="Equation" r:id="rId21" imgW="393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25130" y="3852333"/>
                        <a:ext cx="59055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6063238" y="3100916"/>
            <a:ext cx="1178984" cy="1121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II  Impacts of Collective Effects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39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 ultimate limit to luminosity performance</a:t>
            </a:r>
          </a:p>
          <a:p>
            <a:r>
              <a:rPr lang="en-US" sz="2400" dirty="0" smtClean="0"/>
              <a:t>Depends on bunch intensity and bunch filling pattern</a:t>
            </a:r>
          </a:p>
          <a:p>
            <a:r>
              <a:rPr lang="en-US" sz="2400" dirty="0" smtClean="0"/>
              <a:t>Cause effects such as</a:t>
            </a:r>
          </a:p>
          <a:p>
            <a:pPr lvl="1"/>
            <a:r>
              <a:rPr lang="en-US" sz="2000" dirty="0" smtClean="0"/>
              <a:t>Parasitic losses</a:t>
            </a:r>
          </a:p>
          <a:p>
            <a:pPr lvl="1"/>
            <a:r>
              <a:rPr lang="en-US" sz="2000" dirty="0" smtClean="0"/>
              <a:t>Beam instabilities</a:t>
            </a:r>
          </a:p>
          <a:p>
            <a:pPr lvl="1"/>
            <a:r>
              <a:rPr lang="en-US" sz="2000" dirty="0" smtClean="0"/>
              <a:t>Degrade phase space quality (emittance growth)</a:t>
            </a:r>
          </a:p>
          <a:p>
            <a:pPr lvl="1"/>
            <a:r>
              <a:rPr lang="en-US" sz="2000" dirty="0" smtClean="0"/>
              <a:t>Poor lifetime</a:t>
            </a:r>
          </a:p>
        </p:txBody>
      </p:sp>
    </p:spTree>
    <p:extLst>
      <p:ext uri="{BB962C8B-B14F-4D97-AF65-F5344CB8AC3E}">
        <p14:creationId xmlns:p14="http://schemas.microsoft.com/office/powerpoint/2010/main" val="17444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1569</Words>
  <Application>Microsoft Macintosh PowerPoint</Application>
  <PresentationFormat>On-screen Show (4:3)</PresentationFormat>
  <Paragraphs>305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MathType 6.0 Equation</vt:lpstr>
      <vt:lpstr>Overview of Collective Effects  in MEIC</vt:lpstr>
      <vt:lpstr>Outline</vt:lpstr>
      <vt:lpstr>I.  Unique Features of MEIC Design</vt:lpstr>
      <vt:lpstr>Challenges to MEIC </vt:lpstr>
      <vt:lpstr>PowerPoint Presentation</vt:lpstr>
      <vt:lpstr>Luminosity vs. Energy</vt:lpstr>
      <vt:lpstr>Unique to MEIC</vt:lpstr>
      <vt:lpstr>Ion Beam in MEIC</vt:lpstr>
      <vt:lpstr>II  Impacts of Collective Effects</vt:lpstr>
      <vt:lpstr>ERL-based e-cooler</vt:lpstr>
      <vt:lpstr>BBU in ERL Cooler</vt:lpstr>
      <vt:lpstr>LSC and CSR Induced Microbunching Instability in CCR</vt:lpstr>
      <vt:lpstr>Emittance Growth in Bunched Beam Cooling</vt:lpstr>
      <vt:lpstr>Collective Effects for the Electron Beam</vt:lpstr>
      <vt:lpstr>Impedance Budget</vt:lpstr>
      <vt:lpstr>Typical Impedance Behavior</vt:lpstr>
      <vt:lpstr>Impedance Budget</vt:lpstr>
      <vt:lpstr>PowerPoint Presentation</vt:lpstr>
      <vt:lpstr>Single Bunch Instabilities</vt:lpstr>
      <vt:lpstr>Longitudinal Coupled Bunch Instability</vt:lpstr>
      <vt:lpstr>Collective Effects for the Proton/ion Beam</vt:lpstr>
      <vt:lpstr>Negative Mass Instability  for a Coasting Beam or with Barrier Bucket</vt:lpstr>
      <vt:lpstr>Electron Cloud Effects</vt:lpstr>
      <vt:lpstr>PowerPoint Presentation</vt:lpstr>
      <vt:lpstr>Slow Growth Below Threshold?</vt:lpstr>
      <vt:lpstr>Beam-Beam</vt:lpstr>
      <vt:lpstr>Coupled Bunch Beam-Beam Instability due to “Swithching Gear”</vt:lpstr>
      <vt:lpstr>Beam-Beam Effect at Gear Changing Case</vt:lpstr>
      <vt:lpstr>Dense Core of Ion Beam After e-Cooling</vt:lpstr>
      <vt:lpstr>Lifetime and Cross Section Match at HERA</vt:lpstr>
      <vt:lpstr>Beam-beam effects on Polarization</vt:lpstr>
      <vt:lpstr>More on beam-beam effects</vt:lpstr>
      <vt:lpstr>IV. Future R&amp;D Topics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184</cp:revision>
  <cp:lastPrinted>2015-10-05T23:47:53Z</cp:lastPrinted>
  <dcterms:created xsi:type="dcterms:W3CDTF">2015-03-27T02:43:54Z</dcterms:created>
  <dcterms:modified xsi:type="dcterms:W3CDTF">2015-10-06T16:28:00Z</dcterms:modified>
</cp:coreProperties>
</file>