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70" r:id="rId2"/>
    <p:sldId id="282" r:id="rId3"/>
    <p:sldId id="271" r:id="rId4"/>
    <p:sldId id="273" r:id="rId5"/>
    <p:sldId id="284" r:id="rId6"/>
    <p:sldId id="285" r:id="rId7"/>
    <p:sldId id="281" r:id="rId8"/>
    <p:sldId id="274" r:id="rId9"/>
    <p:sldId id="287" r:id="rId10"/>
    <p:sldId id="276" r:id="rId11"/>
    <p:sldId id="277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DCDCD"/>
    <a:srgbClr val="FFAD00"/>
    <a:srgbClr val="D1C2A1"/>
    <a:srgbClr val="F6F2C7"/>
    <a:srgbClr val="A3262A"/>
    <a:srgbClr val="E3D9B9"/>
    <a:srgbClr val="E9CE78"/>
    <a:srgbClr val="FFF3D0"/>
    <a:srgbClr val="FFE595"/>
    <a:srgbClr val="FFE3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3827" autoAdjust="0"/>
    <p:restoredTop sz="99563" autoAdjust="0"/>
  </p:normalViewPr>
  <p:slideViewPr>
    <p:cSldViewPr snapToGrid="0" snapToObjects="1" showGuides="1">
      <p:cViewPr>
        <p:scale>
          <a:sx n="150" d="100"/>
          <a:sy n="150" d="100"/>
        </p:scale>
        <p:origin x="-448" y="-320"/>
      </p:cViewPr>
      <p:guideLst>
        <p:guide orient="horz" pos="2160"/>
        <p:guide pos="2880"/>
      </p:guideLst>
    </p:cSldViewPr>
  </p:slideViewPr>
  <p:outlineViewPr>
    <p:cViewPr>
      <p:scale>
        <a:sx n="35" d="100"/>
        <a:sy n="3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4" Type="http://schemas.openxmlformats.org/officeDocument/2006/relationships/slide" Target="slides/slide4.xml"/><Relationship Id="rId5" Type="http://schemas.openxmlformats.org/officeDocument/2006/relationships/slide" Target="slides/slide5.xml"/><Relationship Id="rId6" Type="http://schemas.openxmlformats.org/officeDocument/2006/relationships/slide" Target="slides/slide6.xml"/><Relationship Id="rId7" Type="http://schemas.openxmlformats.org/officeDocument/2006/relationships/slide" Target="slides/slide8.xml"/><Relationship Id="rId8" Type="http://schemas.openxmlformats.org/officeDocument/2006/relationships/slide" Target="slides/slide9.xml"/><Relationship Id="rId9" Type="http://schemas.openxmlformats.org/officeDocument/2006/relationships/slide" Target="slides/slide10.xml"/><Relationship Id="rId10" Type="http://schemas.openxmlformats.org/officeDocument/2006/relationships/slide" Target="slides/slide11.xml"/><Relationship Id="rId1" Type="http://schemas.openxmlformats.org/officeDocument/2006/relationships/slide" Target="slides/slide1.xml"/><Relationship Id="rId2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/>
              </a:defRPr>
            </a:lvl1pPr>
          </a:lstStyle>
          <a:p>
            <a:fld id="{9EE1124A-8259-2F43-AA9E-1AB80762BA4E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/>
              </a:defRPr>
            </a:lvl1pPr>
          </a:lstStyle>
          <a:p>
            <a:fld id="{16653114-0D40-384A-9E11-76EB88F8D7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643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Arial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3934"/>
            <a:ext cx="8229600" cy="397933"/>
          </a:xfrm>
        </p:spPr>
        <p:txBody>
          <a:bodyPr/>
          <a:lstStyle>
            <a:lvl1pPr>
              <a:defRPr sz="32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9658"/>
            <a:ext cx="8229600" cy="5059363"/>
          </a:xfrm>
        </p:spPr>
        <p:txBody>
          <a:bodyPr/>
          <a:lstStyle>
            <a:lvl1pPr>
              <a:defRPr sz="2300"/>
            </a:lvl1pPr>
            <a:lvl2pPr>
              <a:defRPr sz="2000">
                <a:solidFill>
                  <a:srgbClr val="000090"/>
                </a:solidFill>
              </a:defRPr>
            </a:lvl2pPr>
            <a:lvl3pPr>
              <a:defRPr sz="1800">
                <a:solidFill>
                  <a:srgbClr val="0000FF"/>
                </a:solidFill>
              </a:defRPr>
            </a:lvl3pPr>
            <a:lvl4pPr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4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1162037" y="6568727"/>
            <a:ext cx="6500295" cy="1693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kern="1200">
                <a:solidFill>
                  <a:schemeClr val="bg1"/>
                </a:solidFill>
                <a:latin typeface="Minion Pro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/>
              </a:rPr>
              <a:t>Oct</a:t>
            </a:r>
            <a:r>
              <a:rPr lang="en-US" baseline="0" dirty="0" smtClean="0">
                <a:latin typeface="Arial"/>
              </a:rPr>
              <a:t> 5</a:t>
            </a:r>
            <a:r>
              <a:rPr lang="en-US" dirty="0" smtClean="0">
                <a:latin typeface="Arial"/>
              </a:rPr>
              <a:t> 2015		MEIC Ion Bunch Splitting </a:t>
            </a:r>
            <a:r>
              <a:rPr lang="en-US" baseline="0" dirty="0" smtClean="0">
                <a:latin typeface="Arial"/>
              </a:rPr>
              <a:t>(T. Satogata and R. Gamage)		</a:t>
            </a:r>
            <a:r>
              <a:rPr lang="en-US" dirty="0" smtClean="0">
                <a:latin typeface="Arial"/>
              </a:rPr>
              <a:t>p.  </a:t>
            </a:r>
            <a:fld id="{B58F48A6-A3E1-4848-9AC3-B43F560BE4FE}" type="slidenum">
              <a:rPr lang="en-US" smtClean="0">
                <a:latin typeface="Arial"/>
              </a:rPr>
              <a:pPr marL="0" marR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dirty="0" smtClean="0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5200" y="63943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65109F8C-9F4D-5945-807D-33CC9F4EE4DF}" type="datetimeFigureOut">
              <a:rPr lang="en-US" smtClean="0"/>
              <a:pPr/>
              <a:t>10/4/15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505200" y="6584465"/>
            <a:ext cx="2133600" cy="190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/>
              </a:defRPr>
            </a:lvl1pPr>
          </a:lstStyle>
          <a:p>
            <a:fld id="{B58F48A6-A3E1-4848-9AC3-B43F560BE4F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94726"/>
            <a:ext cx="8229600" cy="3979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arxiv.org/abs/1504.07961" TargetMode="Externa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MEIC Ion 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7767" y="1456267"/>
            <a:ext cx="7628467" cy="4682754"/>
          </a:xfrm>
        </p:spPr>
        <p:txBody>
          <a:bodyPr/>
          <a:lstStyle/>
          <a:p>
            <a:r>
              <a:rPr lang="en-US" dirty="0" smtClean="0"/>
              <a:t>Defining the Problem</a:t>
            </a:r>
          </a:p>
          <a:p>
            <a:pPr lvl="1"/>
            <a:r>
              <a:rPr lang="en-US" dirty="0"/>
              <a:t>Beam definition and bunch structure</a:t>
            </a:r>
          </a:p>
          <a:p>
            <a:pPr lvl="1"/>
            <a:r>
              <a:rPr lang="en-US" dirty="0" smtClean="0"/>
              <a:t>Operability and machine constraints</a:t>
            </a:r>
          </a:p>
          <a:p>
            <a:endParaRPr lang="en-US" dirty="0"/>
          </a:p>
          <a:p>
            <a:r>
              <a:rPr lang="en-US" dirty="0" smtClean="0"/>
              <a:t>Possible Approaches</a:t>
            </a:r>
          </a:p>
          <a:p>
            <a:pPr lvl="1"/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/>
              <a:t>r</a:t>
            </a:r>
            <a:r>
              <a:rPr lang="en-US" dirty="0" err="1" smtClean="0"/>
              <a:t>ebunch</a:t>
            </a:r>
            <a:endParaRPr lang="en-US" dirty="0" smtClean="0"/>
          </a:p>
          <a:p>
            <a:pPr lvl="1"/>
            <a:r>
              <a:rPr lang="en-US" dirty="0" smtClean="0"/>
              <a:t>Adiabatic bunch splitting</a:t>
            </a:r>
          </a:p>
          <a:p>
            <a:pPr lvl="1"/>
            <a:r>
              <a:rPr lang="en-US" dirty="0" smtClean="0"/>
              <a:t>RF modulation gymnastics</a:t>
            </a:r>
          </a:p>
          <a:p>
            <a:pPr lvl="1"/>
            <a:r>
              <a:rPr lang="en-US" dirty="0" smtClean="0"/>
              <a:t>FEL-like microbunching</a:t>
            </a:r>
          </a:p>
          <a:p>
            <a:endParaRPr lang="en-US" dirty="0"/>
          </a:p>
          <a:p>
            <a:r>
              <a:rPr lang="en-US" dirty="0" smtClean="0"/>
              <a:t>Plans and Path Forward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493473" y="838196"/>
            <a:ext cx="615705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Todd Satogata (Jefferson Lab/ODU) and Randika Gamage (ODU)</a:t>
            </a:r>
          </a:p>
        </p:txBody>
      </p:sp>
    </p:spTree>
    <p:extLst>
      <p:ext uri="{BB962C8B-B14F-4D97-AF65-F5344CB8AC3E}">
        <p14:creationId xmlns:p14="http://schemas.microsoft.com/office/powerpoint/2010/main" val="1010318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43934"/>
            <a:ext cx="9052560" cy="397933"/>
          </a:xfrm>
        </p:spPr>
        <p:txBody>
          <a:bodyPr/>
          <a:lstStyle/>
          <a:p>
            <a:r>
              <a:rPr lang="en-US" dirty="0" smtClean="0"/>
              <a:t>Approaches 4: FEL </a:t>
            </a:r>
            <a:r>
              <a:rPr lang="en-US" dirty="0" smtClean="0"/>
              <a:t>Microbunching </a:t>
            </a:r>
            <a:r>
              <a:rPr lang="en-US" sz="1400" dirty="0" smtClean="0"/>
              <a:t>(Very Liberal)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“Single long bunches becoming many short bunches” </a:t>
            </a:r>
            <a:r>
              <a:rPr lang="en-US" dirty="0" smtClean="0"/>
              <a:t>happens in other places:</a:t>
            </a:r>
          </a:p>
          <a:p>
            <a:pPr lvl="1"/>
            <a:r>
              <a:rPr lang="en-US" dirty="0" smtClean="0"/>
              <a:t>Electron beams in SASE FELs</a:t>
            </a:r>
          </a:p>
          <a:p>
            <a:pPr lvl="1"/>
            <a:r>
              <a:rPr lang="en-US" dirty="0" smtClean="0"/>
              <a:t>Bunching potential exponentially created by FEL beam</a:t>
            </a:r>
          </a:p>
          <a:p>
            <a:pPr lvl="1"/>
            <a:r>
              <a:rPr lang="en-US" dirty="0" smtClean="0"/>
              <a:t>Could one substitute many passes through an intense laser for reduction in laser intensity, increased beam rigidity </a:t>
            </a:r>
            <a:r>
              <a:rPr lang="en-US" dirty="0" err="1" smtClean="0"/>
              <a:t>vs</a:t>
            </a:r>
            <a:r>
              <a:rPr lang="en-US" dirty="0" smtClean="0"/>
              <a:t> FEL?</a:t>
            </a:r>
          </a:p>
          <a:p>
            <a:pPr lvl="2"/>
            <a:r>
              <a:rPr lang="en-US" dirty="0" smtClean="0"/>
              <a:t>Or create a controlled impedance-driven coherent instability that drives bunching</a:t>
            </a:r>
          </a:p>
          <a:p>
            <a:pPr lvl="1"/>
            <a:endParaRPr lang="en-US" sz="1200" dirty="0"/>
          </a:p>
          <a:p>
            <a:r>
              <a:rPr lang="en-US" dirty="0" smtClean="0"/>
              <a:t>Crazy? Probably…</a:t>
            </a:r>
          </a:p>
          <a:p>
            <a:pPr lvl="1"/>
            <a:r>
              <a:rPr lang="en-US" dirty="0"/>
              <a:t>Discussions with S. Webb (</a:t>
            </a:r>
            <a:r>
              <a:rPr lang="en-US" dirty="0" err="1"/>
              <a:t>Radiabeam</a:t>
            </a:r>
            <a:r>
              <a:rPr lang="en-US" dirty="0"/>
              <a:t>) and C. Prior (</a:t>
            </a:r>
            <a:r>
              <a:rPr lang="en-US" dirty="0" err="1"/>
              <a:t>ASTeC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Use RF modulation methods to distribute RF bucket evenly</a:t>
            </a:r>
            <a:endParaRPr lang="en-US" dirty="0"/>
          </a:p>
          <a:p>
            <a:pPr lvl="1"/>
            <a:r>
              <a:rPr lang="en-US" dirty="0" smtClean="0"/>
              <a:t>Evaluate near transition first where there is no RF slip </a:t>
            </a:r>
            <a:r>
              <a:rPr lang="en-US" sz="1400" dirty="0" smtClean="0"/>
              <a:t>(but high sensitivity to driving impedances)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90931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and Path Forward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4988"/>
            <a:ext cx="8229600" cy="5211079"/>
          </a:xfrm>
        </p:spPr>
        <p:txBody>
          <a:bodyPr>
            <a:normAutofit/>
          </a:bodyPr>
          <a:lstStyle/>
          <a:p>
            <a:r>
              <a:rPr lang="en-US" dirty="0" smtClean="0"/>
              <a:t>The MEIC ion bunch splitting problem is interesting!</a:t>
            </a:r>
          </a:p>
          <a:p>
            <a:pPr lvl="1"/>
            <a:r>
              <a:rPr lang="en-US" dirty="0" smtClean="0"/>
              <a:t>Split h=9 to h=6832 beam with barrier buckets, no cooling</a:t>
            </a:r>
          </a:p>
          <a:p>
            <a:pPr lvl="1"/>
            <a:r>
              <a:rPr lang="en-US" dirty="0" smtClean="0"/>
              <a:t>Even bunch distribution, multiple polarization orientations</a:t>
            </a:r>
          </a:p>
          <a:p>
            <a:pPr lvl="1"/>
            <a:r>
              <a:rPr lang="en-US" dirty="0" smtClean="0"/>
              <a:t>Worthy breadth of topics to finish R. </a:t>
            </a:r>
            <a:r>
              <a:rPr lang="en-US" dirty="0" err="1" smtClean="0"/>
              <a:t>Gamage’s</a:t>
            </a:r>
            <a:r>
              <a:rPr lang="en-US" dirty="0" smtClean="0"/>
              <a:t> PhD thesis</a:t>
            </a:r>
          </a:p>
          <a:p>
            <a:pPr lvl="1"/>
            <a:endParaRPr lang="en-US" dirty="0"/>
          </a:p>
          <a:p>
            <a:r>
              <a:rPr lang="en-US" dirty="0" smtClean="0"/>
              <a:t>The MEIC ion bunch splitting problem is challenging!</a:t>
            </a:r>
          </a:p>
          <a:p>
            <a:pPr lvl="1"/>
            <a:r>
              <a:rPr lang="en-US" dirty="0" smtClean="0"/>
              <a:t>Classical </a:t>
            </a:r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is likely infeasible </a:t>
            </a:r>
            <a:r>
              <a:rPr lang="en-US" sz="1400" dirty="0" smtClean="0"/>
              <a:t>(instabilities)</a:t>
            </a:r>
          </a:p>
          <a:p>
            <a:pPr lvl="1"/>
            <a:r>
              <a:rPr lang="en-US" dirty="0" smtClean="0"/>
              <a:t>Adiabatic bunch splitting is likely feasible but expensive </a:t>
            </a:r>
            <a:r>
              <a:rPr lang="en-US" sz="1200" dirty="0" smtClean="0"/>
              <a:t>(lots of RF)</a:t>
            </a:r>
          </a:p>
          <a:p>
            <a:pPr lvl="2"/>
            <a:r>
              <a:rPr lang="en-US" dirty="0"/>
              <a:t>Simulate with </a:t>
            </a:r>
            <a:r>
              <a:rPr lang="en-US" dirty="0" err="1"/>
              <a:t>esme</a:t>
            </a:r>
            <a:r>
              <a:rPr lang="en-US" dirty="0"/>
              <a:t> rather than elegant, define parameter space</a:t>
            </a:r>
          </a:p>
          <a:p>
            <a:pPr lvl="2"/>
            <a:r>
              <a:rPr lang="en-US" dirty="0" smtClean="0"/>
              <a:t>Parameter sensitivity studies must be done</a:t>
            </a:r>
          </a:p>
          <a:p>
            <a:pPr lvl="2"/>
            <a:r>
              <a:rPr lang="en-US" dirty="0" smtClean="0"/>
              <a:t>1:2 splits are much easier to control than other splits</a:t>
            </a:r>
          </a:p>
          <a:p>
            <a:pPr lvl="1"/>
            <a:r>
              <a:rPr lang="en-US" dirty="0" smtClean="0"/>
              <a:t>Other research-oriented approaches are being investigated</a:t>
            </a:r>
          </a:p>
          <a:p>
            <a:pPr lvl="2"/>
            <a:r>
              <a:rPr lang="en-US" dirty="0" smtClean="0"/>
              <a:t>Longitudinal nonlinear bunch splitting (proton mining)</a:t>
            </a:r>
          </a:p>
          <a:p>
            <a:pPr lvl="2"/>
            <a:r>
              <a:rPr lang="en-US" dirty="0" smtClean="0"/>
              <a:t>Controlled FEL-like microbunching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068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Problem: Parameters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Starting with </a:t>
            </a:r>
            <a:r>
              <a:rPr lang="en-US" dirty="0" err="1" smtClean="0"/>
              <a:t>ArXiV</a:t>
            </a:r>
            <a:r>
              <a:rPr lang="en-US" dirty="0" smtClean="0"/>
              <a:t> </a:t>
            </a:r>
            <a:r>
              <a:rPr lang="en-US" dirty="0" smtClean="0">
                <a:hlinkClick r:id="rId2"/>
              </a:rPr>
              <a:t>“MEIC Design Summary” </a:t>
            </a:r>
            <a:r>
              <a:rPr lang="en-US" dirty="0" smtClean="0"/>
              <a:t>parameters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Table </a:t>
            </a:r>
            <a:r>
              <a:rPr lang="en-US" dirty="0"/>
              <a:t>7.1: α</a:t>
            </a:r>
            <a:r>
              <a:rPr lang="en-US" baseline="-25000" dirty="0"/>
              <a:t>C</a:t>
            </a:r>
            <a:r>
              <a:rPr lang="en-US" dirty="0"/>
              <a:t>=6.45e-3, </a:t>
            </a:r>
            <a:r>
              <a:rPr lang="en-US" dirty="0" err="1"/>
              <a:t>γ</a:t>
            </a:r>
            <a:r>
              <a:rPr lang="en-US" baseline="-25000" dirty="0" err="1"/>
              <a:t>tr</a:t>
            </a:r>
            <a:r>
              <a:rPr lang="en-US" dirty="0"/>
              <a:t>=12.46 =&gt; phase slip </a:t>
            </a:r>
            <a:r>
              <a:rPr lang="en-US" dirty="0" err="1"/>
              <a:t>η</a:t>
            </a:r>
            <a:r>
              <a:rPr lang="en-US" baseline="-25000" dirty="0" err="1"/>
              <a:t>tr</a:t>
            </a:r>
            <a:r>
              <a:rPr lang="en-US" dirty="0"/>
              <a:t>=6.362e-</a:t>
            </a:r>
            <a:r>
              <a:rPr lang="en-US" dirty="0" smtClean="0"/>
              <a:t>3</a:t>
            </a:r>
          </a:p>
          <a:p>
            <a:pPr lvl="1"/>
            <a:r>
              <a:rPr lang="en-US" dirty="0" smtClean="0"/>
              <a:t>Table 3.2: Collisions occur with 6.6e9 p/bunch with 1cm (33 </a:t>
            </a:r>
            <a:r>
              <a:rPr lang="en-US" dirty="0" err="1" smtClean="0"/>
              <a:t>ps</a:t>
            </a:r>
            <a:r>
              <a:rPr lang="en-US" dirty="0" smtClean="0"/>
              <a:t>) rms bunch length</a:t>
            </a:r>
          </a:p>
          <a:p>
            <a:pPr lvl="2"/>
            <a:r>
              <a:rPr lang="en-US" dirty="0" smtClean="0"/>
              <a:t>rms bunch length is ~1/30 of h=6832 bucket length</a:t>
            </a:r>
            <a:endParaRPr lang="en-US" dirty="0"/>
          </a:p>
          <a:p>
            <a:pPr lvl="2"/>
            <a:r>
              <a:rPr lang="en-US" dirty="0" smtClean="0"/>
              <a:t>Bucket area: A=0.223 </a:t>
            </a:r>
            <a:r>
              <a:rPr lang="en-US" dirty="0" err="1" smtClean="0"/>
              <a:t>eV</a:t>
            </a:r>
            <a:r>
              <a:rPr lang="en-US" dirty="0" smtClean="0"/>
              <a:t>-s, (</a:t>
            </a:r>
            <a:r>
              <a:rPr lang="en-US" dirty="0" err="1" smtClean="0"/>
              <a:t>dp</a:t>
            </a:r>
            <a:r>
              <a:rPr lang="en-US" dirty="0" smtClean="0"/>
              <a:t>/p)</a:t>
            </a:r>
            <a:r>
              <a:rPr lang="en-US" baseline="-25000" dirty="0" smtClean="0"/>
              <a:t>max</a:t>
            </a:r>
            <a:r>
              <a:rPr lang="en-US" dirty="0" smtClean="0"/>
              <a:t>=1.67e-3</a:t>
            </a:r>
          </a:p>
          <a:p>
            <a:pPr lvl="2"/>
            <a:r>
              <a:rPr lang="en-US" dirty="0" smtClean="0"/>
              <a:t>Bunch longitudinal emittance: ε</a:t>
            </a:r>
            <a:r>
              <a:rPr lang="en-US" baseline="-25000" dirty="0" smtClean="0"/>
              <a:t>L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7e-3 </a:t>
            </a:r>
            <a:r>
              <a:rPr lang="en-US" dirty="0" err="1" smtClean="0"/>
              <a:t>eV</a:t>
            </a:r>
            <a:r>
              <a:rPr lang="en-US" dirty="0" smtClean="0"/>
              <a:t>-s!</a:t>
            </a:r>
          </a:p>
          <a:p>
            <a:pPr lvl="2"/>
            <a:r>
              <a:rPr lang="en-US" dirty="0" smtClean="0"/>
              <a:t>Perfect adiabatic splitting: h=9 bunches: </a:t>
            </a:r>
            <a:r>
              <a:rPr lang="en-US" dirty="0"/>
              <a:t>ε</a:t>
            </a:r>
            <a:r>
              <a:rPr lang="en-US" baseline="-25000" dirty="0"/>
              <a:t>L</a:t>
            </a:r>
            <a:r>
              <a:rPr lang="en-US" dirty="0" smtClean="0">
                <a:latin typeface="ＭＳ ゴシック"/>
                <a:ea typeface="ＭＳ ゴシック"/>
                <a:cs typeface="ＭＳ ゴシック"/>
              </a:rPr>
              <a:t>≅</a:t>
            </a:r>
            <a:r>
              <a:rPr lang="en-US" dirty="0" smtClean="0"/>
              <a:t>5.4 </a:t>
            </a:r>
            <a:r>
              <a:rPr lang="en-US" dirty="0" err="1"/>
              <a:t>eV</a:t>
            </a:r>
            <a:r>
              <a:rPr lang="en-US" dirty="0"/>
              <a:t>-s!</a:t>
            </a:r>
          </a:p>
          <a:p>
            <a:pPr lvl="2"/>
            <a:endParaRPr 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1370761" y="1721146"/>
            <a:ext cx="6402479" cy="1561471"/>
            <a:chOff x="1364411" y="2034425"/>
            <a:chExt cx="6402479" cy="156147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3"/>
            <a:srcRect b="59859"/>
            <a:stretch/>
          </p:blipFill>
          <p:spPr>
            <a:xfrm>
              <a:off x="1364411" y="2034425"/>
              <a:ext cx="6402479" cy="82730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/>
            <a:srcRect t="61913"/>
            <a:stretch/>
          </p:blipFill>
          <p:spPr>
            <a:xfrm>
              <a:off x="1364411" y="2810932"/>
              <a:ext cx="6402479" cy="78496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221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the Problem:</a:t>
            </a:r>
            <a:r>
              <a:rPr lang="en-US" baseline="0" dirty="0" smtClean="0"/>
              <a:t> Operability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25648"/>
            <a:ext cx="8229600" cy="5575152"/>
          </a:xfrm>
        </p:spPr>
        <p:txBody>
          <a:bodyPr/>
          <a:lstStyle/>
          <a:p>
            <a:r>
              <a:rPr lang="en-US" dirty="0" smtClean="0"/>
              <a:t>Bunch splitting constraints</a:t>
            </a:r>
          </a:p>
          <a:p>
            <a:pPr lvl="1"/>
            <a:r>
              <a:rPr lang="en-US" dirty="0" smtClean="0"/>
              <a:t>Protect superconducting magnets from sudden beam losses</a:t>
            </a:r>
          </a:p>
          <a:p>
            <a:pPr lvl="2"/>
            <a:r>
              <a:rPr lang="en-US" dirty="0" smtClean="0"/>
              <a:t>Maintain at least one abort gap </a:t>
            </a:r>
            <a:r>
              <a:rPr lang="en-US" sz="1000" dirty="0" smtClean="0"/>
              <a:t>(of undetermined length)</a:t>
            </a:r>
          </a:p>
          <a:p>
            <a:pPr lvl="2"/>
            <a:r>
              <a:rPr lang="en-US" dirty="0" smtClean="0"/>
              <a:t>Barrier buckets or resonant gap clearing/collimation</a:t>
            </a:r>
          </a:p>
          <a:p>
            <a:pPr lvl="1"/>
            <a:r>
              <a:rPr lang="en-US" dirty="0" smtClean="0"/>
              <a:t>Impedance budget must be reasonable</a:t>
            </a:r>
          </a:p>
          <a:p>
            <a:pPr lvl="2"/>
            <a:r>
              <a:rPr lang="en-US" dirty="0" smtClean="0"/>
              <a:t>Splitting must be consistent with impedance model</a:t>
            </a:r>
          </a:p>
          <a:p>
            <a:pPr lvl="2"/>
            <a:r>
              <a:rPr lang="en-US" dirty="0" smtClean="0"/>
              <a:t>Impedance sources: SRF, BPMs, kickers, beam pipe transitions</a:t>
            </a:r>
          </a:p>
          <a:p>
            <a:pPr lvl="1"/>
            <a:r>
              <a:rPr lang="en-US" dirty="0" smtClean="0"/>
              <a:t>RF control loop constraints</a:t>
            </a:r>
          </a:p>
          <a:p>
            <a:pPr lvl="2"/>
            <a:r>
              <a:rPr lang="en-US" dirty="0" smtClean="0"/>
              <a:t>Beam loading at first seems insignificant</a:t>
            </a:r>
            <a:endParaRPr lang="en-US" dirty="0"/>
          </a:p>
          <a:p>
            <a:pPr lvl="2"/>
            <a:r>
              <a:rPr lang="en-US" dirty="0" smtClean="0"/>
              <a:t>But still possibly concern with low voltage, fine phase control</a:t>
            </a:r>
          </a:p>
          <a:p>
            <a:pPr lvl="1"/>
            <a:r>
              <a:rPr lang="en-US" dirty="0" smtClean="0"/>
              <a:t>RF costs and complexity</a:t>
            </a:r>
          </a:p>
          <a:p>
            <a:pPr lvl="2"/>
            <a:r>
              <a:rPr lang="en-US" dirty="0" smtClean="0"/>
              <a:t>Some scenarios require 7+ different RF frequencies!</a:t>
            </a:r>
          </a:p>
          <a:p>
            <a:pPr lvl="2"/>
            <a:r>
              <a:rPr lang="en-US" dirty="0" smtClean="0"/>
              <a:t>Harmonic cavity/control options?</a:t>
            </a:r>
          </a:p>
          <a:p>
            <a:pPr lvl="1"/>
            <a:r>
              <a:rPr lang="en-US" dirty="0" smtClean="0"/>
              <a:t>Final bunch distribution should be “even”</a:t>
            </a:r>
          </a:p>
          <a:p>
            <a:pPr lvl="2"/>
            <a:r>
              <a:rPr lang="en-US" dirty="0" smtClean="0"/>
              <a:t>Bunch intensity variation among final bunches should be small</a:t>
            </a:r>
          </a:p>
        </p:txBody>
      </p:sp>
    </p:spTree>
    <p:extLst>
      <p:ext uri="{BB962C8B-B14F-4D97-AF65-F5344CB8AC3E}">
        <p14:creationId xmlns:p14="http://schemas.microsoft.com/office/powerpoint/2010/main" val="31787127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</a:t>
            </a:r>
            <a:r>
              <a:rPr lang="en-US" dirty="0" smtClean="0"/>
              <a:t>1: </a:t>
            </a:r>
            <a:r>
              <a:rPr lang="en-US" dirty="0" err="1" smtClean="0"/>
              <a:t>Debunch</a:t>
            </a:r>
            <a:r>
              <a:rPr lang="en-US" dirty="0" smtClean="0"/>
              <a:t>/</a:t>
            </a:r>
            <a:r>
              <a:rPr lang="en-US" dirty="0" err="1" smtClean="0"/>
              <a:t>Rebunch</a:t>
            </a:r>
            <a:r>
              <a:rPr lang="en-US" dirty="0" smtClean="0"/>
              <a:t> </a:t>
            </a:r>
            <a:r>
              <a:rPr lang="en-US" sz="1400" dirty="0" smtClean="0"/>
              <a:t>(Conservative)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79658"/>
            <a:ext cx="4832659" cy="5059363"/>
          </a:xfrm>
        </p:spPr>
        <p:txBody>
          <a:bodyPr/>
          <a:lstStyle/>
          <a:p>
            <a:r>
              <a:rPr lang="en-US" dirty="0" err="1" smtClean="0"/>
              <a:t>Debunch</a:t>
            </a:r>
            <a:r>
              <a:rPr lang="en-US" dirty="0" smtClean="0"/>
              <a:t> beam completely and </a:t>
            </a:r>
            <a:r>
              <a:rPr lang="en-US" dirty="0" err="1" smtClean="0"/>
              <a:t>rebunch</a:t>
            </a:r>
            <a:r>
              <a:rPr lang="en-US" dirty="0" smtClean="0"/>
              <a:t> into higher harmonic</a:t>
            </a:r>
          </a:p>
          <a:p>
            <a:pPr lvl="1"/>
            <a:r>
              <a:rPr lang="en-US" sz="1900" dirty="0" smtClean="0"/>
              <a:t>Only two RF frequencies needed!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solidFill>
                <a:srgbClr val="008000"/>
              </a:solidFill>
            </a:endParaRPr>
          </a:p>
          <a:p>
            <a:pPr lvl="1"/>
            <a:r>
              <a:rPr lang="en-US" dirty="0" smtClean="0"/>
              <a:t>“Adiabatic” if RF voltages are changed on timescales much longer than synchrotron periods</a:t>
            </a:r>
          </a:p>
          <a:p>
            <a:pPr lvl="2"/>
            <a:r>
              <a:rPr lang="en-US" dirty="0" smtClean="0"/>
              <a:t>“long” times of small RF voltage: beam loading?</a:t>
            </a:r>
          </a:p>
          <a:p>
            <a:pPr lvl="1"/>
            <a:r>
              <a:rPr lang="en-US" dirty="0" smtClean="0"/>
              <a:t>Coasting beam instabilities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major concern of this approach</a:t>
            </a:r>
          </a:p>
          <a:p>
            <a:pPr lvl="2"/>
            <a:r>
              <a:rPr lang="en-US" dirty="0" smtClean="0"/>
              <a:t>Tradeoff cavity impedance/RF control </a:t>
            </a:r>
            <a:r>
              <a:rPr lang="en-US" dirty="0" err="1" smtClean="0"/>
              <a:t>vs</a:t>
            </a:r>
            <a:r>
              <a:rPr lang="en-US" dirty="0" smtClean="0"/>
              <a:t> non-adiabatic emittance growth</a:t>
            </a:r>
          </a:p>
          <a:p>
            <a:pPr lvl="1"/>
            <a:r>
              <a:rPr lang="en-US" dirty="0" smtClean="0"/>
              <a:t>Only one final spin orientation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/>
          </a:p>
          <a:p>
            <a:pPr lvl="1"/>
            <a:r>
              <a:rPr lang="en-US" dirty="0" smtClean="0"/>
              <a:t>Needs theory/simulations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b="5600"/>
          <a:stretch/>
        </p:blipFill>
        <p:spPr>
          <a:xfrm>
            <a:off x="5100481" y="944186"/>
            <a:ext cx="3960586" cy="486394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987716" y="5714991"/>
            <a:ext cx="23518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1 AGS revolution period</a:t>
            </a:r>
          </a:p>
        </p:txBody>
      </p:sp>
      <p:sp>
        <p:nvSpPr>
          <p:cNvPr id="7" name="TextBox 6"/>
          <p:cNvSpPr txBox="1"/>
          <p:nvPr/>
        </p:nvSpPr>
        <p:spPr>
          <a:xfrm rot="16200000">
            <a:off x="4379051" y="4825991"/>
            <a:ext cx="1245653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24 bunches</a:t>
            </a:r>
          </a:p>
        </p:txBody>
      </p:sp>
      <p:sp>
        <p:nvSpPr>
          <p:cNvPr id="8" name="TextBox 7"/>
          <p:cNvSpPr txBox="1"/>
          <p:nvPr/>
        </p:nvSpPr>
        <p:spPr>
          <a:xfrm rot="16200000">
            <a:off x="4099686" y="3208847"/>
            <a:ext cx="1804500" cy="338554"/>
          </a:xfrm>
          <a:prstGeom prst="rect">
            <a:avLst/>
          </a:prstGeom>
          <a:solidFill>
            <a:srgbClr val="FFE595"/>
          </a:solidFill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Debunched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 beam</a:t>
            </a:r>
          </a:p>
        </p:txBody>
      </p:sp>
      <p:sp>
        <p:nvSpPr>
          <p:cNvPr id="9" name="TextBox 8"/>
          <p:cNvSpPr txBox="1"/>
          <p:nvPr/>
        </p:nvSpPr>
        <p:spPr>
          <a:xfrm rot="16200000">
            <a:off x="4419232" y="1616021"/>
            <a:ext cx="1131540" cy="33855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4 bunches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72386" y="6165110"/>
            <a:ext cx="31412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T. </a:t>
            </a:r>
            <a:r>
              <a:rPr lang="en-US" sz="1200" dirty="0" err="1" smtClean="0">
                <a:solidFill>
                  <a:schemeClr val="tx2"/>
                </a:solidFill>
                <a:latin typeface="Arial"/>
                <a:cs typeface="Arial"/>
              </a:rPr>
              <a:t>Roser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, </a:t>
            </a:r>
            <a:r>
              <a:rPr lang="en-US" sz="1200" dirty="0" err="1" smtClean="0">
                <a:solidFill>
                  <a:schemeClr val="tx2"/>
                </a:solidFill>
                <a:latin typeface="Arial"/>
                <a:cs typeface="Arial"/>
              </a:rPr>
              <a:t>Transversity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 Workshop, Sep 2000</a:t>
            </a:r>
          </a:p>
        </p:txBody>
      </p:sp>
    </p:spTree>
    <p:extLst>
      <p:ext uri="{BB962C8B-B14F-4D97-AF65-F5344CB8AC3E}">
        <p14:creationId xmlns:p14="http://schemas.microsoft.com/office/powerpoint/2010/main" val="639909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" y="143934"/>
            <a:ext cx="9052560" cy="397933"/>
          </a:xfrm>
        </p:spPr>
        <p:txBody>
          <a:bodyPr/>
          <a:lstStyle/>
          <a:p>
            <a:r>
              <a:rPr lang="en-US" dirty="0" smtClean="0"/>
              <a:t>Approach </a:t>
            </a:r>
            <a:r>
              <a:rPr lang="en-US" dirty="0" smtClean="0"/>
              <a:t>2: Adiabatic</a:t>
            </a:r>
            <a:r>
              <a:rPr lang="en-US" baseline="0" dirty="0" smtClean="0"/>
              <a:t> Bunch </a:t>
            </a:r>
            <a:r>
              <a:rPr lang="en-US" baseline="0" dirty="0" smtClean="0"/>
              <a:t>Splitting </a:t>
            </a:r>
            <a:r>
              <a:rPr lang="en-US" sz="1400" baseline="0" dirty="0" smtClean="0"/>
              <a:t>(Conservative)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0" y="1079658"/>
            <a:ext cx="5196618" cy="5202609"/>
          </a:xfrm>
        </p:spPr>
        <p:txBody>
          <a:bodyPr>
            <a:normAutofit/>
          </a:bodyPr>
          <a:lstStyle/>
          <a:p>
            <a:r>
              <a:rPr lang="en-US" dirty="0" smtClean="0"/>
              <a:t>Split bunches successively</a:t>
            </a:r>
          </a:p>
          <a:p>
            <a:pPr lvl="1"/>
            <a:r>
              <a:rPr lang="en-US" dirty="0"/>
              <a:t>“Adiabatic” if RF voltages are changed on timescales much longer than synchrotron </a:t>
            </a:r>
            <a:r>
              <a:rPr lang="en-US" dirty="0" smtClean="0"/>
              <a:t>periods</a:t>
            </a:r>
          </a:p>
          <a:p>
            <a:pPr lvl="2"/>
            <a:r>
              <a:rPr lang="en-US" dirty="0" smtClean="0"/>
              <a:t>Voltages must be carefully matched</a:t>
            </a:r>
          </a:p>
          <a:p>
            <a:pPr lvl="2"/>
            <a:r>
              <a:rPr lang="en-US" dirty="0" smtClean="0"/>
              <a:t>~Doubles with every 2:1 split</a:t>
            </a:r>
            <a:endParaRPr lang="en-US" dirty="0"/>
          </a:p>
          <a:p>
            <a:pPr lvl="1"/>
            <a:r>
              <a:rPr lang="en-US" dirty="0" smtClean="0"/>
              <a:t>Reversible: bunch merging</a:t>
            </a:r>
          </a:p>
          <a:p>
            <a:pPr lvl="1"/>
            <a:r>
              <a:rPr lang="en-US" dirty="0" smtClean="0"/>
              <a:t>Requires many RF frequencies </a:t>
            </a:r>
            <a:r>
              <a:rPr lang="en-US" dirty="0" smtClean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Few instability/impedance concerns 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/>
          </a:p>
          <a:p>
            <a:pPr lvl="1"/>
            <a:r>
              <a:rPr lang="en-US" dirty="0" smtClean="0">
                <a:ea typeface="Zapf Dingbats"/>
                <a:sym typeface="Zapf Dingbats"/>
              </a:rPr>
              <a:t>Can also perform 1:n splits/merges </a:t>
            </a:r>
            <a:r>
              <a:rPr lang="en-US" dirty="0" smtClean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ea typeface="Zapf Dingbats"/>
              <a:sym typeface="Zapf Dingbats"/>
            </a:endParaRPr>
          </a:p>
          <a:p>
            <a:pPr lvl="2"/>
            <a:r>
              <a:rPr lang="en-US" dirty="0" smtClean="0">
                <a:ea typeface="Zapf Dingbats"/>
                <a:sym typeface="Zapf Dingbats"/>
              </a:rPr>
              <a:t>Higher than 1:2 require many harmonics, hard to operate reliably</a:t>
            </a:r>
          </a:p>
          <a:p>
            <a:pPr lvl="2"/>
            <a:r>
              <a:rPr lang="en-US" dirty="0" smtClean="0">
                <a:ea typeface="Zapf Dingbats"/>
                <a:sym typeface="Zapf Dingbats"/>
              </a:rPr>
              <a:t>1:2 splits are reliable, well-understood</a:t>
            </a:r>
          </a:p>
          <a:p>
            <a:pPr lvl="1"/>
            <a:r>
              <a:rPr lang="en-US" dirty="0" smtClean="0">
                <a:ea typeface="Zapf Dingbats"/>
                <a:sym typeface="Zapf Dingbats"/>
              </a:rPr>
              <a:t>Initial bunches can be different spin orientations 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>
              <a:ea typeface="Zapf Dingbats"/>
              <a:sym typeface="Zapf Dingbats"/>
            </a:endParaRPr>
          </a:p>
          <a:p>
            <a:pPr lvl="1"/>
            <a:endParaRPr lang="en-US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6986822" y="6165110"/>
            <a:ext cx="220925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K. Gardner, CA-AP 460, 2012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785276" y="754075"/>
            <a:ext cx="26938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AGS 2:1 / 2:1 Bunch Merge</a:t>
            </a:r>
          </a:p>
        </p:txBody>
      </p:sp>
      <p:pic>
        <p:nvPicPr>
          <p:cNvPr id="16" name="Picture 15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5303409" y="1075695"/>
            <a:ext cx="3657600" cy="914400"/>
          </a:xfrm>
          <a:prstGeom prst="rect">
            <a:avLst/>
          </a:prstGeom>
        </p:spPr>
      </p:pic>
      <p:pic>
        <p:nvPicPr>
          <p:cNvPr id="17" name="Picture 1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5303409" y="2119449"/>
            <a:ext cx="3657600" cy="914400"/>
          </a:xfrm>
          <a:prstGeom prst="rect">
            <a:avLst/>
          </a:prstGeom>
        </p:spPr>
      </p:pic>
      <p:pic>
        <p:nvPicPr>
          <p:cNvPr id="18" name="Picture 1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5303409" y="3163203"/>
            <a:ext cx="3657600" cy="914400"/>
          </a:xfrm>
          <a:prstGeom prst="rect">
            <a:avLst/>
          </a:prstGeom>
        </p:spPr>
      </p:pic>
      <p:pic>
        <p:nvPicPr>
          <p:cNvPr id="19" name="Picture 18"/>
          <p:cNvPicPr>
            <a:picLocks/>
          </p:cNvPicPr>
          <p:nvPr/>
        </p:nvPicPr>
        <p:blipFill>
          <a:blip r:embed="rId5"/>
          <a:stretch>
            <a:fillRect/>
          </a:stretch>
        </p:blipFill>
        <p:spPr>
          <a:xfrm>
            <a:off x="5303409" y="4206957"/>
            <a:ext cx="3657600" cy="914400"/>
          </a:xfrm>
          <a:prstGeom prst="rect">
            <a:avLst/>
          </a:prstGeom>
        </p:spPr>
      </p:pic>
      <p:pic>
        <p:nvPicPr>
          <p:cNvPr id="20" name="Picture 19"/>
          <p:cNvPicPr>
            <a:picLocks/>
          </p:cNvPicPr>
          <p:nvPr/>
        </p:nvPicPr>
        <p:blipFill>
          <a:blip r:embed="rId6"/>
          <a:stretch>
            <a:fillRect/>
          </a:stretch>
        </p:blipFill>
        <p:spPr>
          <a:xfrm>
            <a:off x="5303409" y="5250710"/>
            <a:ext cx="3657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995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</a:t>
            </a:r>
            <a:r>
              <a:rPr lang="en-US" dirty="0" smtClean="0"/>
              <a:t>2: Adiabatic 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" y="3913076"/>
            <a:ext cx="9052560" cy="2436923"/>
          </a:xfrm>
        </p:spPr>
        <p:txBody>
          <a:bodyPr>
            <a:normAutofit/>
          </a:bodyPr>
          <a:lstStyle/>
          <a:p>
            <a:r>
              <a:rPr lang="en-US" dirty="0" smtClean="0"/>
              <a:t>Randy and I have been working with longitudinal simulations in elegant </a:t>
            </a:r>
            <a:r>
              <a:rPr lang="en-US" sz="1400" dirty="0" smtClean="0"/>
              <a:t>(a code we’re both familiar with)</a:t>
            </a:r>
          </a:p>
          <a:p>
            <a:pPr lvl="1"/>
            <a:r>
              <a:rPr lang="en-US" dirty="0" smtClean="0"/>
              <a:t>But it’s not very effective for longitudinal dynamics of this sort</a:t>
            </a:r>
          </a:p>
          <a:p>
            <a:pPr lvl="2"/>
            <a:r>
              <a:rPr lang="en-US" dirty="0" smtClean="0"/>
              <a:t>Strong dependency on time coordinate, RF phasing, slow 6D tracking</a:t>
            </a:r>
          </a:p>
          <a:p>
            <a:r>
              <a:rPr lang="en-US" dirty="0" smtClean="0"/>
              <a:t>Shifting towards putting parameter set into ESME</a:t>
            </a:r>
          </a:p>
          <a:p>
            <a:pPr lvl="1"/>
            <a:r>
              <a:rPr lang="en-US" dirty="0" smtClean="0"/>
              <a:t>Fermilab longitudinal dynamics </a:t>
            </a:r>
            <a:r>
              <a:rPr lang="en-US" sz="1400" dirty="0" smtClean="0"/>
              <a:t>(only) </a:t>
            </a:r>
            <a:r>
              <a:rPr lang="en-US" dirty="0" smtClean="0"/>
              <a:t>code: faster, longitudinally oriented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2667" y="1820334"/>
            <a:ext cx="280946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PS bunch merge animation from ESME base distribution 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(plus some </a:t>
            </a:r>
            <a:r>
              <a:rPr lang="en-US" sz="1200" dirty="0" err="1" smtClean="0">
                <a:solidFill>
                  <a:schemeClr val="tx2"/>
                </a:solidFill>
                <a:latin typeface="Arial"/>
                <a:cs typeface="Arial"/>
              </a:rPr>
              <a:t>postprocessing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 for movie)</a:t>
            </a:r>
          </a:p>
        </p:txBody>
      </p:sp>
      <p:pic>
        <p:nvPicPr>
          <p:cNvPr id="7" name="Picture 6" descr="a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2111" y="760074"/>
            <a:ext cx="4130535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76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Possible Choices</a:t>
            </a:r>
            <a:r>
              <a:rPr lang="en-US" baseline="0" dirty="0" smtClean="0"/>
              <a:t> of </a:t>
            </a:r>
            <a:r>
              <a:rPr lang="en-US" baseline="0" dirty="0" err="1" smtClean="0"/>
              <a:t>Nh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51257197"/>
              </p:ext>
            </p:extLst>
          </p:nvPr>
        </p:nvGraphicFramePr>
        <p:xfrm>
          <a:off x="0" y="863589"/>
          <a:ext cx="9143999" cy="326644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439332"/>
                <a:gridCol w="931333"/>
                <a:gridCol w="1058334"/>
                <a:gridCol w="1143000"/>
                <a:gridCol w="1143000"/>
                <a:gridCol w="1143000"/>
                <a:gridCol w="1143000"/>
                <a:gridCol w="1143000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dirty="0" err="1" smtClean="0">
                          <a:latin typeface="Arial"/>
                          <a:cs typeface="Arial"/>
                        </a:rPr>
                        <a:t>Nh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3600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3584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Circumference (m)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2266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2256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Nh0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40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16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28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/>
                          <a:cs typeface="Arial"/>
                        </a:rPr>
                        <a:t>32</a:t>
                      </a:r>
                      <a:endParaRPr lang="en-US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Occupied long bunches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14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36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14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26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Gap length (ns, ×2)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472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252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378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470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269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235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85420">
                <a:tc row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Linac</a:t>
                      </a:r>
                      <a:r>
                        <a:rPr lang="en-US" sz="1600" baseline="0" dirty="0" smtClean="0">
                          <a:latin typeface="Arial"/>
                          <a:cs typeface="Arial"/>
                        </a:rPr>
                        <a:t> Energy (MeV/u)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/>
                          <a:cs typeface="Arial"/>
                        </a:rPr>
                        <a:t>Pb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55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42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100</a:t>
                      </a:r>
                      <a:endParaRPr lang="en-US" sz="16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57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50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18542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Proton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215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125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100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215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0000"/>
                          </a:solidFill>
                          <a:latin typeface="Arial"/>
                          <a:cs typeface="Arial"/>
                        </a:rPr>
                        <a:t>130</a:t>
                      </a:r>
                      <a:endParaRPr lang="en-US" sz="1600" dirty="0">
                        <a:solidFill>
                          <a:srgbClr val="FF0000"/>
                        </a:solidFill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115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Occupied short bunches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3150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3360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3240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3136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3328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3360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Split scheme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500" dirty="0" smtClean="0">
                          <a:latin typeface="Arial"/>
                          <a:cs typeface="Arial"/>
                        </a:rPr>
                        <a:t>×3×3×5×5</a:t>
                      </a:r>
                      <a:endParaRPr lang="en-US" sz="15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×5×4×3×2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×5×3×3×2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/>
                          <a:cs typeface="Arial"/>
                        </a:rPr>
                        <a:t>×7×2</a:t>
                      </a:r>
                      <a:r>
                        <a:rPr lang="en-US" sz="1600" baseline="30000" dirty="0" smtClean="0">
                          <a:latin typeface="Arial"/>
                          <a:cs typeface="Arial"/>
                        </a:rPr>
                        <a:t>5</a:t>
                      </a:r>
                      <a:endParaRPr lang="en-US" sz="1600" dirty="0" smtClean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Arial"/>
                          <a:cs typeface="Arial"/>
                        </a:rPr>
                        <a:t>×2</a:t>
                      </a:r>
                      <a:r>
                        <a:rPr lang="en-US" sz="1600" baseline="30000" dirty="0" smtClean="0">
                          <a:latin typeface="Arial"/>
                          <a:cs typeface="Arial"/>
                        </a:rPr>
                        <a:t>7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/>
                          <a:cs typeface="Arial"/>
                        </a:rPr>
                        <a:t>×7×2</a:t>
                      </a:r>
                      <a:r>
                        <a:rPr lang="en-US" sz="1600" baseline="30000" dirty="0" smtClean="0">
                          <a:latin typeface="Arial"/>
                          <a:cs typeface="Arial"/>
                        </a:rPr>
                        <a:t>4</a:t>
                      </a:r>
                      <a:endParaRPr lang="en-US" sz="1600" dirty="0">
                        <a:latin typeface="Arial"/>
                        <a:cs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Down Arrow 4"/>
          <p:cNvSpPr/>
          <p:nvPr/>
        </p:nvSpPr>
        <p:spPr>
          <a:xfrm>
            <a:off x="3733799" y="4140177"/>
            <a:ext cx="611697" cy="381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95600" y="4586570"/>
            <a:ext cx="28853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Plenty of options to reduce bunch </a:t>
            </a:r>
            <a:r>
              <a:rPr lang="en-US" sz="1400" dirty="0" err="1" smtClean="0">
                <a:latin typeface="Arial"/>
                <a:cs typeface="Arial"/>
              </a:rPr>
              <a:t>reprate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6857999" y="4140177"/>
            <a:ext cx="611697" cy="381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28815" y="4586570"/>
            <a:ext cx="144268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Binary split, might be the easiest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7924799" y="4140177"/>
            <a:ext cx="611697" cy="3810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76679" y="4606025"/>
            <a:ext cx="14673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Factor of 7 split, might be beneficial for e-ring injection with reduced </a:t>
            </a:r>
            <a:r>
              <a:rPr lang="en-US" sz="1400" dirty="0" err="1" smtClean="0">
                <a:latin typeface="Arial"/>
                <a:cs typeface="Arial"/>
              </a:rPr>
              <a:t>reprate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5257779"/>
            <a:ext cx="61812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Arial"/>
                <a:cs typeface="Arial"/>
              </a:rPr>
              <a:t>~110m longer than 2154m, just enough for the bypass lines</a:t>
            </a:r>
            <a:endParaRPr lang="en-US" sz="1400" dirty="0">
              <a:latin typeface="Arial"/>
              <a:cs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985031" y="6079123"/>
            <a:ext cx="2142033" cy="338554"/>
          </a:xfrm>
          <a:prstGeom prst="rect">
            <a:avLst/>
          </a:prstGeom>
          <a:noFill/>
          <a:ln>
            <a:solidFill>
              <a:srgbClr val="4F81BD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J. </a:t>
            </a:r>
            <a:r>
              <a:rPr lang="en-US" sz="1600" dirty="0" err="1" smtClean="0">
                <a:solidFill>
                  <a:schemeClr val="tx2"/>
                </a:solidFill>
                <a:latin typeface="Arial"/>
                <a:cs typeface="Arial"/>
              </a:rPr>
              <a:t>Guo</a:t>
            </a:r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, MEIC Weekly</a:t>
            </a:r>
          </a:p>
        </p:txBody>
      </p:sp>
    </p:spTree>
    <p:extLst>
      <p:ext uri="{BB962C8B-B14F-4D97-AF65-F5344CB8AC3E}">
        <p14:creationId xmlns:p14="http://schemas.microsoft.com/office/powerpoint/2010/main" val="2072935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</a:t>
            </a:r>
            <a:r>
              <a:rPr lang="en-US" dirty="0" smtClean="0"/>
              <a:t>2: Adiabatic Bunch Splitting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many bunch splits/merges is unprecedented</a:t>
            </a:r>
          </a:p>
          <a:p>
            <a:endParaRPr lang="en-US" dirty="0" smtClean="0"/>
          </a:p>
          <a:p>
            <a:r>
              <a:rPr lang="en-US" dirty="0" smtClean="0"/>
              <a:t>A “simple” 2</a:t>
            </a:r>
            <a:r>
              <a:rPr lang="en-US" baseline="30000" dirty="0" smtClean="0"/>
              <a:t>n</a:t>
            </a:r>
            <a:r>
              <a:rPr lang="en-US" dirty="0" smtClean="0"/>
              <a:t> scheme is conservative and workable</a:t>
            </a:r>
          </a:p>
          <a:p>
            <a:endParaRPr lang="en-US" dirty="0" smtClean="0"/>
          </a:p>
          <a:p>
            <a:r>
              <a:rPr lang="en-US" dirty="0" smtClean="0"/>
              <a:t>But it still has challenges</a:t>
            </a:r>
          </a:p>
          <a:p>
            <a:pPr lvl="1"/>
            <a:r>
              <a:rPr lang="en-US" dirty="0" smtClean="0"/>
              <a:t>Naïve ratio of RF voltages is 1:2 with each step, or over two orders of magnitude in total</a:t>
            </a:r>
          </a:p>
          <a:p>
            <a:pPr lvl="1"/>
            <a:r>
              <a:rPr lang="en-US" dirty="0" smtClean="0"/>
              <a:t>Many RF voltages: multiplicity of expense, impedances</a:t>
            </a:r>
          </a:p>
          <a:p>
            <a:pPr lvl="1"/>
            <a:r>
              <a:rPr lang="en-US" dirty="0" smtClean="0"/>
              <a:t>Bunch splitting must be performed with barrier bucket</a:t>
            </a:r>
          </a:p>
          <a:p>
            <a:pPr lvl="1"/>
            <a:r>
              <a:rPr lang="en-US" dirty="0"/>
              <a:t>Every split will not be perfectly </a:t>
            </a:r>
            <a:r>
              <a:rPr lang="en-US" dirty="0" smtClean="0"/>
              <a:t>adiabatic</a:t>
            </a:r>
            <a:endParaRPr lang="en-US" dirty="0"/>
          </a:p>
          <a:p>
            <a:pPr lvl="2"/>
            <a:r>
              <a:rPr lang="en-US" dirty="0" smtClean="0"/>
              <a:t>Determine workable initial parameter set</a:t>
            </a:r>
          </a:p>
          <a:p>
            <a:pPr lvl="2"/>
            <a:r>
              <a:rPr lang="en-US" dirty="0" smtClean="0"/>
              <a:t>Evaluate final bunch quality sensitivities to errors</a:t>
            </a:r>
          </a:p>
          <a:p>
            <a:pPr lvl="2"/>
            <a:r>
              <a:rPr lang="en-US" dirty="0" smtClean="0"/>
              <a:t>Evaluate impact on project costing, </a:t>
            </a:r>
            <a:r>
              <a:rPr lang="en-US" smtClean="0"/>
              <a:t>impedance budget</a:t>
            </a:r>
            <a:endParaRPr lang="en-US" dirty="0" smtClean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780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 3: RF Modulation </a:t>
            </a:r>
            <a:r>
              <a:rPr lang="en-US" sz="1400" dirty="0" smtClean="0"/>
              <a:t>(Liberal)</a:t>
            </a:r>
            <a:endParaRPr lang="en-US" sz="1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944186"/>
            <a:ext cx="6022144" cy="5609014"/>
          </a:xfrm>
        </p:spPr>
        <p:txBody>
          <a:bodyPr>
            <a:normAutofit/>
          </a:bodyPr>
          <a:lstStyle/>
          <a:p>
            <a:r>
              <a:rPr lang="en-US" dirty="0" smtClean="0"/>
              <a:t>Create resonances in longitudinal phase space with RF phase/voltage modulation</a:t>
            </a:r>
          </a:p>
          <a:p>
            <a:pPr lvl="1"/>
            <a:r>
              <a:rPr lang="en-US" dirty="0" smtClean="0"/>
              <a:t>Devised to “mine” particles from core to high momentum for parasitic extraction</a:t>
            </a:r>
          </a:p>
          <a:p>
            <a:pPr lvl="1"/>
            <a:r>
              <a:rPr lang="en-US" dirty="0" smtClean="0"/>
              <a:t>A different type of bunch splitting</a:t>
            </a:r>
          </a:p>
          <a:p>
            <a:pPr lvl="2"/>
            <a:r>
              <a:rPr lang="en-US" dirty="0" smtClean="0"/>
              <a:t>Could also envision </a:t>
            </a:r>
            <a:r>
              <a:rPr lang="en-US" dirty="0" smtClean="0"/>
              <a:t>“reverse slip stacking” or “reverse </a:t>
            </a:r>
            <a:r>
              <a:rPr lang="en-US" dirty="0" err="1" smtClean="0"/>
              <a:t>muon</a:t>
            </a:r>
            <a:r>
              <a:rPr lang="en-US" dirty="0" smtClean="0"/>
              <a:t> coalescing”</a:t>
            </a:r>
          </a:p>
          <a:p>
            <a:pPr lvl="1"/>
            <a:r>
              <a:rPr lang="en-US" dirty="0" smtClean="0"/>
              <a:t>Does not need full spectrum of RF cavities </a:t>
            </a:r>
            <a:r>
              <a:rPr lang="en-US" dirty="0">
                <a:solidFill>
                  <a:srgbClr val="008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✓</a:t>
            </a:r>
            <a:endParaRPr lang="en-US" dirty="0" smtClean="0"/>
          </a:p>
          <a:p>
            <a:pPr lvl="1"/>
            <a:r>
              <a:rPr lang="en-US" dirty="0" smtClean="0"/>
              <a:t>Never investigated for bunch splitting </a:t>
            </a:r>
            <a:r>
              <a:rPr lang="en-US" dirty="0">
                <a:solidFill>
                  <a:srgbClr val="FF0000"/>
                </a:solidFill>
                <a:latin typeface="Zapf Dingbats"/>
                <a:ea typeface="Zapf Dingbats"/>
                <a:cs typeface="Zapf Dingbats"/>
                <a:sym typeface="Zapf Dingbats"/>
              </a:rPr>
              <a:t>✗</a:t>
            </a:r>
            <a:endParaRPr lang="en-US" dirty="0" smtClean="0"/>
          </a:p>
          <a:p>
            <a:pPr lvl="1"/>
            <a:r>
              <a:rPr lang="en-US" dirty="0" smtClean="0"/>
              <a:t>Biggest challenges:</a:t>
            </a:r>
          </a:p>
          <a:p>
            <a:pPr lvl="2"/>
            <a:r>
              <a:rPr lang="en-US" dirty="0" smtClean="0"/>
              <a:t>Even bunch distribution in split bunches</a:t>
            </a:r>
          </a:p>
          <a:p>
            <a:pPr lvl="2"/>
            <a:r>
              <a:rPr lang="en-US" dirty="0" smtClean="0"/>
              <a:t>RF phase/frequency modulation control</a:t>
            </a:r>
          </a:p>
          <a:p>
            <a:pPr lvl="2"/>
            <a:r>
              <a:rPr lang="en-US" dirty="0" smtClean="0"/>
              <a:t>Linear 90 degree bunch rotation</a:t>
            </a:r>
          </a:p>
          <a:p>
            <a:pPr lvl="3"/>
            <a:r>
              <a:rPr lang="en-US" dirty="0" smtClean="0"/>
              <a:t>Adiabatic phase shift?</a:t>
            </a:r>
          </a:p>
          <a:p>
            <a:pPr lvl="2"/>
            <a:r>
              <a:rPr lang="en-US" dirty="0" smtClean="0"/>
              <a:t>Likely requires big momentum aperture</a:t>
            </a: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987995" y="749409"/>
            <a:ext cx="30930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RF Nonlinear Resonance Island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386" y="6165110"/>
            <a:ext cx="308727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S. </a:t>
            </a:r>
            <a:r>
              <a:rPr lang="en-US" sz="1200" dirty="0" err="1" smtClean="0">
                <a:solidFill>
                  <a:schemeClr val="tx2"/>
                </a:solidFill>
                <a:latin typeface="Arial"/>
                <a:cs typeface="Arial"/>
              </a:rPr>
              <a:t>Peggs</a:t>
            </a:r>
            <a:r>
              <a:rPr lang="en-US" sz="1200" dirty="0" smtClean="0">
                <a:solidFill>
                  <a:schemeClr val="tx2"/>
                </a:solidFill>
                <a:latin typeface="Arial"/>
                <a:cs typeface="Arial"/>
              </a:rPr>
              <a:t>, Proton Mining, FNAL AP-91-001</a:t>
            </a:r>
            <a:endParaRPr lang="en-US" sz="12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0304" y="1104907"/>
            <a:ext cx="2568397" cy="206162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2143" y="3505203"/>
            <a:ext cx="3024718" cy="2576259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6008163" y="3423896"/>
            <a:ext cx="418042" cy="46230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986793" y="3237685"/>
            <a:ext cx="3095419" cy="338554"/>
          </a:xfrm>
          <a:prstGeom prst="rect">
            <a:avLst/>
          </a:prstGeom>
          <a:solidFill>
            <a:srgbClr val="FFE595"/>
          </a:solidFill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Arial"/>
                <a:cs typeface="Arial"/>
              </a:rPr>
              <a:t>5-1 split after 90° phase rotation</a:t>
            </a:r>
            <a:endParaRPr lang="en-US" sz="1600" dirty="0" smtClean="0">
              <a:solidFill>
                <a:schemeClr val="tx2"/>
              </a:solidFill>
              <a:latin typeface="Arial"/>
              <a:cs typeface="Arial"/>
            </a:endParaRPr>
          </a:p>
        </p:txBody>
      </p:sp>
      <p:cxnSp>
        <p:nvCxnSpPr>
          <p:cNvPr id="16" name="Straight Arrow Connector 15"/>
          <p:cNvCxnSpPr>
            <a:stCxn id="12" idx="0"/>
          </p:cNvCxnSpPr>
          <p:nvPr/>
        </p:nvCxnSpPr>
        <p:spPr>
          <a:xfrm>
            <a:off x="7534502" y="3505203"/>
            <a:ext cx="178631" cy="3048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7238169" y="3505203"/>
            <a:ext cx="474964" cy="694267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7059538" y="3556003"/>
            <a:ext cx="789062" cy="1244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823200" y="3601640"/>
            <a:ext cx="567267" cy="173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7848600" y="3589870"/>
            <a:ext cx="711202" cy="212513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7534502" y="1104907"/>
            <a:ext cx="686633" cy="173236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02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JLabPowerpointM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600" dirty="0" smtClean="0">
            <a:solidFill>
              <a:schemeClr val="tx2"/>
            </a:solidFill>
            <a:latin typeface="Arial"/>
            <a:cs typeface="Arial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2928</TotalTime>
  <Words>1196</Words>
  <Application>Microsoft Macintosh PowerPoint</Application>
  <PresentationFormat>On-screen Show (4:3)</PresentationFormat>
  <Paragraphs>195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JLabPowerpointMain</vt:lpstr>
      <vt:lpstr>MEIC Ion Bunch Splitting</vt:lpstr>
      <vt:lpstr>Defining the Problem: Parameters</vt:lpstr>
      <vt:lpstr>Defining the Problem: Operability</vt:lpstr>
      <vt:lpstr>Approach 1: Debunch/Rebunch (Conservative)</vt:lpstr>
      <vt:lpstr>Approach 2: Adiabatic Bunch Splitting (Conservative)</vt:lpstr>
      <vt:lpstr>Approach 2: Adiabatic Bunch Splitting</vt:lpstr>
      <vt:lpstr>Possible Choices of Nh</vt:lpstr>
      <vt:lpstr>Approach 2: Adiabatic Bunch Splitting</vt:lpstr>
      <vt:lpstr>Approach 3: RF Modulation (Liberal)</vt:lpstr>
      <vt:lpstr>Approaches 4: FEL Microbunching (Very Liberal)</vt:lpstr>
      <vt:lpstr>Plans and Path Forward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Click to add title</dc:title>
  <dc:creator>dchopard</dc:creator>
  <cp:lastModifiedBy>Todd Satogata</cp:lastModifiedBy>
  <cp:revision>990</cp:revision>
  <cp:lastPrinted>2015-05-13T17:05:32Z</cp:lastPrinted>
  <dcterms:created xsi:type="dcterms:W3CDTF">2014-06-23T12:28:26Z</dcterms:created>
  <dcterms:modified xsi:type="dcterms:W3CDTF">2015-10-04T22:02:04Z</dcterms:modified>
</cp:coreProperties>
</file>