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6" r:id="rId4"/>
    <p:sldId id="287" r:id="rId5"/>
    <p:sldId id="259" r:id="rId6"/>
    <p:sldId id="260" r:id="rId7"/>
    <p:sldId id="261" r:id="rId8"/>
    <p:sldId id="288" r:id="rId9"/>
    <p:sldId id="291" r:id="rId10"/>
    <p:sldId id="262" r:id="rId11"/>
    <p:sldId id="263" r:id="rId12"/>
    <p:sldId id="284" r:id="rId13"/>
    <p:sldId id="285" r:id="rId14"/>
    <p:sldId id="283" r:id="rId15"/>
    <p:sldId id="264" r:id="rId16"/>
    <p:sldId id="293" r:id="rId17"/>
    <p:sldId id="265" r:id="rId18"/>
    <p:sldId id="292" r:id="rId19"/>
    <p:sldId id="294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A9495-B4D0-47E7-BD65-5BAF9E6041D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2B687-A6BB-4988-BAE5-E392DCC38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2B687-A6BB-4988-BAE5-E392DCC380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1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6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4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0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DFA8-395C-4554-A8DC-5A981DB4A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 smtClean="0"/>
              <a:t>Interaction Region Backgrounds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M. Sullivan</a:t>
            </a:r>
          </a:p>
          <a:p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 smtClean="0">
                <a:solidFill>
                  <a:srgbClr val="7030A0"/>
                </a:solidFill>
              </a:rPr>
              <a:t>or the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MEIC Collaboration Meeting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Oct. 5-7, 2015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Difficult to get an IR beam pipe much smaller than a 3cm radius in X. Y is better.</a:t>
            </a:r>
          </a:p>
          <a:p>
            <a:pPr lvl="1"/>
            <a:r>
              <a:rPr lang="en-US" dirty="0" smtClean="0"/>
              <a:t>Need to see how many photons penetrate the beam pipe and make a hit in the first inner detector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know how long the </a:t>
            </a:r>
            <a:r>
              <a:rPr lang="en-US" dirty="0" smtClean="0"/>
              <a:t>central pipe </a:t>
            </a:r>
            <a:r>
              <a:rPr lang="en-US" dirty="0" smtClean="0"/>
              <a:t>needs to be</a:t>
            </a:r>
          </a:p>
          <a:p>
            <a:pPr lvl="1"/>
            <a:r>
              <a:rPr lang="en-US" dirty="0" smtClean="0"/>
              <a:t>Shorter pipes are easier to shield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the 10 GeV case the masking is tight</a:t>
            </a:r>
          </a:p>
          <a:p>
            <a:pPr lvl="1"/>
            <a:r>
              <a:rPr lang="en-US" dirty="0" smtClean="0"/>
              <a:t>This is probably a problem for BGB backgrounds (next topic)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BGB, Coulomb,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several processes that enter here:</a:t>
            </a:r>
          </a:p>
          <a:p>
            <a:pPr lvl="1"/>
            <a:r>
              <a:rPr lang="en-US" dirty="0" smtClean="0"/>
              <a:t>Electron – gas molecule </a:t>
            </a:r>
            <a:r>
              <a:rPr lang="en-US" b="1" dirty="0" smtClean="0"/>
              <a:t>inelastic</a:t>
            </a:r>
            <a:r>
              <a:rPr lang="en-US" dirty="0" smtClean="0"/>
              <a:t> collision (BGB)</a:t>
            </a:r>
          </a:p>
          <a:p>
            <a:pPr lvl="1"/>
            <a:r>
              <a:rPr lang="en-US" dirty="0" smtClean="0"/>
              <a:t>Electron – gas molecule </a:t>
            </a:r>
            <a:r>
              <a:rPr lang="en-US" b="1" dirty="0" smtClean="0"/>
              <a:t>elastic</a:t>
            </a:r>
            <a:r>
              <a:rPr lang="en-US" dirty="0" smtClean="0"/>
              <a:t> collision (Coulomb)</a:t>
            </a:r>
          </a:p>
          <a:p>
            <a:pPr lvl="1"/>
            <a:r>
              <a:rPr lang="en-US" dirty="0" smtClean="0"/>
              <a:t>Ion – gas molecule nuclear collision (Inelastic)</a:t>
            </a:r>
          </a:p>
          <a:p>
            <a:pPr lvl="1"/>
            <a:r>
              <a:rPr lang="en-US" dirty="0" smtClean="0"/>
              <a:t>Ion – gas molecule elastic collision (Coulomb)</a:t>
            </a:r>
          </a:p>
          <a:p>
            <a:r>
              <a:rPr lang="en-US" dirty="0" smtClean="0"/>
              <a:t>The elastic collisions tend to produce a halo (or tail) distribution around the beam</a:t>
            </a:r>
            <a:endParaRPr lang="en-US" dirty="0"/>
          </a:p>
          <a:p>
            <a:pPr lvl="1"/>
            <a:r>
              <a:rPr lang="en-US" dirty="0" smtClean="0"/>
              <a:t>Need to track these collisions around a much larger part of the ring (perhaps the entire ring)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– gas molecule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6260"/>
            <a:ext cx="548640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43400"/>
            <a:ext cx="5486400" cy="1819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436" y="1519283"/>
            <a:ext cx="2632364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BGB – Electron-gas </a:t>
            </a:r>
            <a:r>
              <a:rPr lang="en-US" b="1" dirty="0" smtClean="0"/>
              <a:t>inelastic</a:t>
            </a:r>
            <a:r>
              <a:rPr lang="en-US" dirty="0" smtClean="0"/>
              <a:t> collision</a:t>
            </a:r>
          </a:p>
          <a:p>
            <a:endParaRPr lang="en-US" dirty="0" smtClean="0"/>
          </a:p>
          <a:p>
            <a:r>
              <a:rPr lang="en-US" dirty="0" smtClean="0"/>
              <a:t>Result is a high energy gamma and a very off-energy electron beam particle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436" y="4161755"/>
            <a:ext cx="2632364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Coulomb – Electron-gas </a:t>
            </a:r>
            <a:r>
              <a:rPr lang="en-US" b="1" dirty="0" smtClean="0"/>
              <a:t>elastic</a:t>
            </a:r>
            <a:r>
              <a:rPr lang="en-US" dirty="0" smtClean="0"/>
              <a:t> collision</a:t>
            </a:r>
          </a:p>
          <a:p>
            <a:endParaRPr lang="en-US" dirty="0" smtClean="0"/>
          </a:p>
          <a:p>
            <a:r>
              <a:rPr lang="en-US" dirty="0" smtClean="0"/>
              <a:t>Result is an on-energy electron beam particle but with a large scattering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4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– gas molecule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6067425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343400"/>
            <a:ext cx="5629275" cy="1971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54" y="1905000"/>
            <a:ext cx="2632364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Ion-gas nuclear collision</a:t>
            </a:r>
          </a:p>
          <a:p>
            <a:endParaRPr lang="en-US" dirty="0" smtClean="0"/>
          </a:p>
          <a:p>
            <a:r>
              <a:rPr lang="en-US" dirty="0" smtClean="0"/>
              <a:t>Result is a mess with probably all particles lost locally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654" y="4348791"/>
            <a:ext cx="2632364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Ion-gas </a:t>
            </a:r>
            <a:r>
              <a:rPr lang="en-US" b="1" dirty="0" smtClean="0"/>
              <a:t>elastic</a:t>
            </a:r>
            <a:r>
              <a:rPr lang="en-US" dirty="0" smtClean="0"/>
              <a:t> collision</a:t>
            </a:r>
          </a:p>
          <a:p>
            <a:endParaRPr lang="en-US" dirty="0" smtClean="0"/>
          </a:p>
          <a:p>
            <a:r>
              <a:rPr lang="en-US" dirty="0" smtClean="0"/>
              <a:t>Result is an on-energy ion beam particle but with a large scattering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BGB,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think the nuclear collisions between ion and gas molecule will vanish from the machine close to the location of the collision point</a:t>
            </a:r>
          </a:p>
          <a:p>
            <a:endParaRPr lang="en-US" dirty="0" smtClean="0"/>
          </a:p>
          <a:p>
            <a:r>
              <a:rPr lang="en-US" dirty="0" smtClean="0"/>
              <a:t>The elastic ion – molecule collision will probably also produce a halo around the ion beam but this we should be able to collimate away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Program Decay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program can be used to track the off-energy beam particles and the produced gammas from BGB as well as the Coulomb scattered beam particles</a:t>
            </a:r>
          </a:p>
          <a:p>
            <a:pPr lvl="1"/>
            <a:r>
              <a:rPr lang="en-US" dirty="0" smtClean="0"/>
              <a:t>I have an old FORTRAN version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Uses an input deck with as much of the beam line as you want to install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Collimators are essential but collimating much closer than about 7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will probably start to lower the electron beam lifetime </a:t>
            </a:r>
          </a:p>
          <a:p>
            <a:pPr lvl="1"/>
            <a:r>
              <a:rPr lang="en-US" dirty="0" smtClean="0"/>
              <a:t>If a collimator starts to affect the beam lifetime then that collimator becomes a big source of local backgrounds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Luminosity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Luminosity backgrounds include:</a:t>
            </a:r>
          </a:p>
          <a:p>
            <a:pPr lvl="1"/>
            <a:r>
              <a:rPr lang="en-US" dirty="0" err="1" smtClean="0"/>
              <a:t>eP</a:t>
            </a:r>
            <a:r>
              <a:rPr lang="en-US" dirty="0" smtClean="0"/>
              <a:t> bremsstrahlung (also </a:t>
            </a:r>
            <a:r>
              <a:rPr lang="en-US" dirty="0" err="1" smtClean="0"/>
              <a:t>lumi</a:t>
            </a:r>
            <a:r>
              <a:rPr lang="en-US" dirty="0" smtClean="0"/>
              <a:t> signal and low Q</a:t>
            </a:r>
            <a:r>
              <a:rPr lang="en-US" baseline="30000" dirty="0" smtClean="0"/>
              <a:t>2</a:t>
            </a:r>
            <a:r>
              <a:rPr lang="en-US" dirty="0" smtClean="0"/>
              <a:t> data)</a:t>
            </a:r>
          </a:p>
          <a:p>
            <a:pPr lvl="1"/>
            <a:r>
              <a:rPr lang="en-US" dirty="0" smtClean="0"/>
              <a:t>Off-energy </a:t>
            </a:r>
            <a:r>
              <a:rPr lang="en-US" dirty="0" smtClean="0"/>
              <a:t>electron beam particles from above (also low Q</a:t>
            </a:r>
            <a:r>
              <a:rPr lang="en-US" baseline="30000" dirty="0" smtClean="0"/>
              <a:t>2</a:t>
            </a:r>
            <a:r>
              <a:rPr lang="en-US" dirty="0" smtClean="0"/>
              <a:t> data)</a:t>
            </a:r>
          </a:p>
          <a:p>
            <a:pPr lvl="2"/>
            <a:r>
              <a:rPr lang="en-US" dirty="0" smtClean="0"/>
              <a:t>&gt; MHz data rate</a:t>
            </a:r>
          </a:p>
          <a:p>
            <a:pPr lvl="1"/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eeeP</a:t>
            </a:r>
            <a:r>
              <a:rPr lang="en-US" dirty="0" smtClean="0">
                <a:sym typeface="Wingdings" panose="05000000000000000000" pitchFamily="2" charset="2"/>
              </a:rPr>
              <a:t> (two photon electron pair production)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 very low energy e+e- pair curl up in the detector field and make multiple hits in the vertex tracker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These will need to be checked to make sure they are under control or are not an 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Wake-fields and HOMs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HOM power and wake fields mostly come from the electron beam and travel up (and down) the electron beam pipe </a:t>
            </a:r>
            <a:r>
              <a:rPr lang="en-US" i="1" dirty="0" smtClean="0">
                <a:solidFill>
                  <a:srgbClr val="00B0F0"/>
                </a:solidFill>
              </a:rPr>
              <a:t>and</a:t>
            </a:r>
            <a:r>
              <a:rPr lang="en-US" dirty="0" smtClean="0"/>
              <a:t> the proton beam pipe </a:t>
            </a:r>
          </a:p>
          <a:p>
            <a:pPr lvl="1"/>
            <a:r>
              <a:rPr lang="en-US" dirty="0" smtClean="0"/>
              <a:t>It comes from the shared IP beam pipe</a:t>
            </a:r>
          </a:p>
          <a:p>
            <a:endParaRPr lang="en-US" dirty="0"/>
          </a:p>
          <a:p>
            <a:r>
              <a:rPr lang="en-US" dirty="0" smtClean="0"/>
              <a:t>The proton beam does not generate nearly as much HOM power as the electron beam mainly because of the low gamma</a:t>
            </a:r>
          </a:p>
          <a:p>
            <a:pPr lvl="1"/>
            <a:r>
              <a:rPr lang="en-US" dirty="0" smtClean="0"/>
              <a:t>Still needs to be checked for beam pipes that have cavities. </a:t>
            </a:r>
            <a:r>
              <a:rPr lang="en-US" b="1" dirty="0" smtClean="0">
                <a:solidFill>
                  <a:srgbClr val="00B0F0"/>
                </a:solidFill>
              </a:rPr>
              <a:t>Low power can still melt vacuum elements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8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7" y="108045"/>
            <a:ext cx="8229600" cy="958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estimate that a few Watts did this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66" y="4486827"/>
            <a:ext cx="3352800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30657"/>
            <a:ext cx="36576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907555"/>
            <a:ext cx="4191001" cy="279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8979" y="3246735"/>
            <a:ext cx="3625187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RF seal was suppose to seal off HOM power from getting between two vacuum flanges that had some </a:t>
            </a:r>
            <a:r>
              <a:rPr lang="en-US" dirty="0" smtClean="0"/>
              <a:t>amount of internal </a:t>
            </a:r>
            <a:r>
              <a:rPr lang="en-US" dirty="0" smtClean="0"/>
              <a:t>flex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2391" y="4685434"/>
            <a:ext cx="94681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3/8” SS washer melted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733800" cy="248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1566" y="990600"/>
            <a:ext cx="220980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seal frame was SS and was bolted to </a:t>
            </a:r>
            <a:r>
              <a:rPr lang="en-US" b="1" dirty="0" smtClean="0"/>
              <a:t>water cooled Cu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1" y="5574941"/>
            <a:ext cx="19049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Vaporized and melted Cu RF seal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88342" y="5798864"/>
            <a:ext cx="184127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 melts at 1357</a:t>
            </a:r>
          </a:p>
          <a:p>
            <a:r>
              <a:rPr lang="en-US" dirty="0" smtClean="0"/>
              <a:t>Vaporizes at 2840</a:t>
            </a:r>
          </a:p>
          <a:p>
            <a:r>
              <a:rPr lang="en-US" dirty="0" smtClean="0"/>
              <a:t>Fe melts at 1808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80675" y="2854657"/>
            <a:ext cx="120092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HER beam  1.5-1.8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6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field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With permission from Sasha </a:t>
            </a:r>
            <a:r>
              <a:rPr lang="en-US" dirty="0" smtClean="0"/>
              <a:t>Novokhatski,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smtClean="0"/>
              <a:t>have the following slide show of what the fields of a beam bunch do as the bunch travels through the PEP-II IR shared beam pipe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Introduction</a:t>
            </a:r>
          </a:p>
          <a:p>
            <a:r>
              <a:rPr lang="en-US" dirty="0" smtClean="0"/>
              <a:t>Synchrotron Radiation backgrounds</a:t>
            </a:r>
          </a:p>
          <a:p>
            <a:r>
              <a:rPr lang="en-US" dirty="0" smtClean="0"/>
              <a:t>Beam-Gas-Bremsstrahlung</a:t>
            </a:r>
          </a:p>
          <a:p>
            <a:r>
              <a:rPr lang="en-US" dirty="0" smtClean="0"/>
              <a:t>Luminosity backgrounds</a:t>
            </a:r>
          </a:p>
          <a:p>
            <a:r>
              <a:rPr lang="en-US" dirty="0" smtClean="0"/>
              <a:t>Wake-field and Higher-Order-Mode Power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PEP-II 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4" descr="pepii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4" y="670125"/>
            <a:ext cx="7721076" cy="61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21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2001 Calculations</a:t>
            </a:r>
          </a:p>
        </p:txBody>
      </p:sp>
      <p:pic>
        <p:nvPicPr>
          <p:cNvPr id="3077" name="Picture 5" descr="10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9" name="Picture 5" descr="12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5" descr="17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0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5" descr="22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5" descr="27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5" descr="32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9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5" descr="37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5" descr="42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2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5" descr="47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67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Electron IR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Electron beam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Energy range 				</a:t>
            </a:r>
            <a:r>
              <a:rPr lang="en-US" dirty="0"/>
              <a:t>3</a:t>
            </a:r>
            <a:r>
              <a:rPr lang="en-US" dirty="0" smtClean="0"/>
              <a:t>-10 GeV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Current (5/10 GeV)			  3/0.7  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Beam-stay-clear 		</a:t>
            </a:r>
            <a:r>
              <a:rPr lang="en-US" dirty="0" smtClean="0"/>
              <a:t>          12 </a:t>
            </a:r>
            <a:r>
              <a:rPr lang="en-US" dirty="0" smtClean="0"/>
              <a:t>beam sigmas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Emittance  (</a:t>
            </a:r>
            <a:r>
              <a:rPr lang="en-US" dirty="0" smtClean="0">
                <a:sym typeface="Symbol" pitchFamily="18" charset="2"/>
              </a:rPr>
              <a:t></a:t>
            </a:r>
            <a:r>
              <a:rPr lang="en-US" baseline="-25000" dirty="0" smtClean="0"/>
              <a:t>x</a:t>
            </a:r>
            <a:r>
              <a:rPr lang="en-US" dirty="0" smtClean="0"/>
              <a:t>/</a:t>
            </a:r>
            <a:r>
              <a:rPr lang="en-US" dirty="0" smtClean="0">
                <a:sym typeface="Symbol" pitchFamily="18" charset="2"/>
              </a:rPr>
              <a:t></a:t>
            </a:r>
            <a:r>
              <a:rPr lang="en-US" baseline="-25000" dirty="0" smtClean="0"/>
              <a:t>y</a:t>
            </a:r>
            <a:r>
              <a:rPr lang="en-US" dirty="0" smtClean="0"/>
              <a:t>) (5 GeV)                     </a:t>
            </a:r>
            <a:r>
              <a:rPr lang="en-US" dirty="0" smtClean="0"/>
              <a:t>(</a:t>
            </a:r>
            <a:r>
              <a:rPr lang="en-US" dirty="0" smtClean="0"/>
              <a:t>14</a:t>
            </a:r>
            <a:r>
              <a:rPr lang="en-US" dirty="0" smtClean="0"/>
              <a:t>/2.8) </a:t>
            </a:r>
            <a:r>
              <a:rPr lang="en-US" dirty="0" smtClean="0"/>
              <a:t>nm-rad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Emittance  (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>
                <a:sym typeface="Symbol" pitchFamily="18" charset="2"/>
              </a:rPr>
              <a:t></a:t>
            </a:r>
            <a:r>
              <a:rPr lang="en-US" baseline="-25000" dirty="0"/>
              <a:t>y</a:t>
            </a:r>
            <a:r>
              <a:rPr lang="en-US" dirty="0"/>
              <a:t>) </a:t>
            </a:r>
            <a:r>
              <a:rPr lang="en-US" dirty="0" smtClean="0"/>
              <a:t>(10 </a:t>
            </a:r>
            <a:r>
              <a:rPr lang="en-US" dirty="0"/>
              <a:t>GeV)       </a:t>
            </a:r>
            <a:r>
              <a:rPr lang="en-US" dirty="0" smtClean="0"/>
              <a:t>            </a:t>
            </a:r>
            <a:r>
              <a:rPr lang="en-US" dirty="0"/>
              <a:t>(</a:t>
            </a:r>
            <a:r>
              <a:rPr lang="en-US" dirty="0" smtClean="0"/>
              <a:t>56/11</a:t>
            </a:r>
            <a:r>
              <a:rPr lang="en-US" dirty="0"/>
              <a:t>) nm-rad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Betas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x</a:t>
            </a:r>
            <a:r>
              <a:rPr lang="en-US" dirty="0" smtClean="0"/>
              <a:t>*  =  10 cm		</a:t>
            </a: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x</a:t>
            </a:r>
            <a:r>
              <a:rPr lang="en-US" dirty="0" smtClean="0"/>
              <a:t> max  =  300 m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y</a:t>
            </a:r>
            <a:r>
              <a:rPr lang="en-US" dirty="0" smtClean="0"/>
              <a:t>*  =    2 cm		</a:t>
            </a: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y</a:t>
            </a:r>
            <a:r>
              <a:rPr lang="en-US" dirty="0" smtClean="0"/>
              <a:t> max  =  325 m	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Final focus magnets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Name	Z of face         L (m)	     k                G (10 GeV-T/m)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QFF1         2.4    		0.7	-1.3163	-43.906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QFF2	   3.2  		0.7 	 1.3644	 45.511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QFFL         4.4  		0.5	-0.4905	-16.362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MEIC Collaboration meeting Oct.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5" descr="52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59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5" name="Picture 5" descr="57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54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5" descr="62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53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5" descr="67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951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5" descr="72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000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5" descr="770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7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There are several background sources that need to be studied</a:t>
            </a:r>
          </a:p>
          <a:p>
            <a:r>
              <a:rPr lang="en-US" dirty="0" smtClean="0"/>
              <a:t>We need to make sure all of the sources are under control</a:t>
            </a:r>
          </a:p>
          <a:p>
            <a:r>
              <a:rPr lang="en-US" dirty="0" smtClean="0"/>
              <a:t>Backgrounds can change as the IR design evolves</a:t>
            </a:r>
          </a:p>
          <a:p>
            <a:r>
              <a:rPr lang="en-US" dirty="0" smtClean="0"/>
              <a:t>We need to continue to check the background sources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5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SR looks under control but needs </a:t>
            </a:r>
            <a:r>
              <a:rPr lang="en-US" dirty="0" smtClean="0"/>
              <a:t>further</a:t>
            </a:r>
            <a:r>
              <a:rPr lang="en-US" dirty="0" smtClean="0"/>
              <a:t> study</a:t>
            </a:r>
            <a:endParaRPr lang="en-US" dirty="0" smtClean="0"/>
          </a:p>
          <a:p>
            <a:r>
              <a:rPr lang="en-US" dirty="0" smtClean="0"/>
              <a:t>BGB backgrounds need to be checked</a:t>
            </a:r>
          </a:p>
          <a:p>
            <a:r>
              <a:rPr lang="en-US" dirty="0" smtClean="0"/>
              <a:t>Luminosity backgrounds should be calculated</a:t>
            </a:r>
          </a:p>
          <a:p>
            <a:r>
              <a:rPr lang="en-US" dirty="0" smtClean="0"/>
              <a:t>HOM effects will need to be estimated</a:t>
            </a:r>
          </a:p>
          <a:p>
            <a:endParaRPr lang="en-US" dirty="0" smtClean="0"/>
          </a:p>
          <a:p>
            <a:r>
              <a:rPr lang="en-US" dirty="0" smtClean="0"/>
              <a:t>Lots to do…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IR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Proton/ion beam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Energy range 				20-</a:t>
            </a:r>
            <a:r>
              <a:rPr lang="en-US" dirty="0"/>
              <a:t>100</a:t>
            </a:r>
            <a:r>
              <a:rPr lang="en-US" dirty="0" smtClean="0"/>
              <a:t> GeV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Beam-stay-clear 			12 beam sigmas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Emittance  (</a:t>
            </a:r>
            <a:r>
              <a:rPr lang="en-US" dirty="0" smtClean="0">
                <a:sym typeface="Symbol" pitchFamily="18" charset="2"/>
              </a:rPr>
              <a:t></a:t>
            </a:r>
            <a:r>
              <a:rPr lang="en-US" baseline="-25000" dirty="0" smtClean="0"/>
              <a:t>x</a:t>
            </a:r>
            <a:r>
              <a:rPr lang="en-US" dirty="0" smtClean="0"/>
              <a:t>/</a:t>
            </a:r>
            <a:r>
              <a:rPr lang="en-US" dirty="0" smtClean="0">
                <a:sym typeface="Symbol" pitchFamily="18" charset="2"/>
              </a:rPr>
              <a:t></a:t>
            </a:r>
            <a:r>
              <a:rPr lang="en-US" baseline="-25000" dirty="0" smtClean="0"/>
              <a:t>y</a:t>
            </a:r>
            <a:r>
              <a:rPr lang="en-US" dirty="0" smtClean="0"/>
              <a:t>) (60 GeV)            (5.5/1.1) nm-rad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Betas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x</a:t>
            </a:r>
            <a:r>
              <a:rPr lang="en-US" dirty="0" smtClean="0"/>
              <a:t>*  =  10 cm		</a:t>
            </a: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x</a:t>
            </a:r>
            <a:r>
              <a:rPr lang="en-US" dirty="0" smtClean="0"/>
              <a:t> max  =  2195 m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y</a:t>
            </a:r>
            <a:r>
              <a:rPr lang="en-US" dirty="0" smtClean="0"/>
              <a:t>*  =    2 cm		</a:t>
            </a:r>
            <a:r>
              <a:rPr lang="en-US" dirty="0" smtClean="0">
                <a:sym typeface="Symbol" pitchFamily="18" charset="2"/>
              </a:rPr>
              <a:t></a:t>
            </a:r>
            <a:r>
              <a:rPr lang="en-US" baseline="-25000" dirty="0" smtClean="0"/>
              <a:t>y</a:t>
            </a:r>
            <a:r>
              <a:rPr lang="en-US" dirty="0" smtClean="0"/>
              <a:t> max  =  2580 m	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Final focus magnets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Name	Z of face     L (m)	     k            G (60 GeV)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QFF1         7.0    	1.0	-0.3576	-71.570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QFF2	     9.0  	1.0 	 0.3192	 63.884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QFFL    	   11.0  	1.0	-0.2000	-40.02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8" y="82550"/>
            <a:ext cx="8229600" cy="888595"/>
          </a:xfrm>
        </p:spPr>
        <p:txBody>
          <a:bodyPr/>
          <a:lstStyle/>
          <a:p>
            <a:r>
              <a:rPr lang="en-US" dirty="0" smtClean="0"/>
              <a:t>IR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2608263" y="3580995"/>
            <a:ext cx="3465512" cy="2881313"/>
            <a:chOff x="2703277" y="3176882"/>
            <a:chExt cx="3466126" cy="2881018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703277" y="3176882"/>
              <a:ext cx="3466126" cy="2588595"/>
              <a:chOff x="1833" y="2168"/>
              <a:chExt cx="2407" cy="1797"/>
            </a:xfrm>
          </p:grpSpPr>
          <p:sp>
            <p:nvSpPr>
              <p:cNvPr id="10" name="AutoShape 21"/>
              <p:cNvSpPr>
                <a:spLocks noChangeArrowheads="1"/>
              </p:cNvSpPr>
              <p:nvPr/>
            </p:nvSpPr>
            <p:spPr bwMode="auto">
              <a:xfrm>
                <a:off x="2289" y="2614"/>
                <a:ext cx="1152" cy="922"/>
              </a:xfrm>
              <a:prstGeom prst="roundRect">
                <a:avLst>
                  <a:gd name="adj" fmla="val 116"/>
                </a:avLst>
              </a:prstGeom>
              <a:solidFill>
                <a:srgbClr val="CCFFFF">
                  <a:alpha val="98038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11" name="AutoShape 22"/>
              <p:cNvSpPr>
                <a:spLocks noChangeArrowheads="1"/>
              </p:cNvSpPr>
              <p:nvPr/>
            </p:nvSpPr>
            <p:spPr bwMode="auto">
              <a:xfrm>
                <a:off x="2180" y="2500"/>
                <a:ext cx="1457" cy="1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39 w 21600"/>
                  <a:gd name="T13" fmla="*/ 2630 h 21600"/>
                  <a:gd name="T14" fmla="*/ 18961 w 21600"/>
                  <a:gd name="T15" fmla="*/ 189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692" y="21600"/>
                    </a:lnTo>
                    <a:lnTo>
                      <a:pt x="199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23"/>
              <p:cNvSpPr>
                <a:spLocks noChangeArrowheads="1"/>
              </p:cNvSpPr>
              <p:nvPr/>
            </p:nvSpPr>
            <p:spPr bwMode="auto">
              <a:xfrm>
                <a:off x="2469" y="2863"/>
                <a:ext cx="567" cy="424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13" name="AutoShape 24"/>
              <p:cNvSpPr>
                <a:spLocks noChangeArrowheads="1"/>
              </p:cNvSpPr>
              <p:nvPr/>
            </p:nvSpPr>
            <p:spPr bwMode="auto">
              <a:xfrm>
                <a:off x="3366" y="2633"/>
                <a:ext cx="69" cy="876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14" name="AutoShape 25"/>
              <p:cNvSpPr>
                <a:spLocks noChangeArrowheads="1"/>
              </p:cNvSpPr>
              <p:nvPr/>
            </p:nvSpPr>
            <p:spPr bwMode="auto">
              <a:xfrm>
                <a:off x="2336" y="2615"/>
                <a:ext cx="1032" cy="69"/>
              </a:xfrm>
              <a:prstGeom prst="roundRect">
                <a:avLst>
                  <a:gd name="adj" fmla="val 579"/>
                </a:avLst>
              </a:prstGeom>
              <a:solidFill>
                <a:srgbClr val="CC66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15" name="AutoShape 26"/>
              <p:cNvSpPr>
                <a:spLocks noChangeArrowheads="1"/>
              </p:cNvSpPr>
              <p:nvPr/>
            </p:nvSpPr>
            <p:spPr bwMode="auto">
              <a:xfrm>
                <a:off x="2695" y="3021"/>
                <a:ext cx="115" cy="115"/>
              </a:xfrm>
              <a:prstGeom prst="irregularSeal2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16" name="AutoShape 27"/>
              <p:cNvSpPr>
                <a:spLocks noChangeArrowheads="1"/>
              </p:cNvSpPr>
              <p:nvPr/>
            </p:nvSpPr>
            <p:spPr bwMode="auto">
              <a:xfrm>
                <a:off x="2336" y="3463"/>
                <a:ext cx="1032" cy="69"/>
              </a:xfrm>
              <a:prstGeom prst="roundRect">
                <a:avLst>
                  <a:gd name="adj" fmla="val 579"/>
                </a:avLst>
              </a:prstGeom>
              <a:solidFill>
                <a:srgbClr val="CC66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17" name="AutoShape 28"/>
              <p:cNvSpPr>
                <a:spLocks noChangeArrowheads="1"/>
              </p:cNvSpPr>
              <p:nvPr/>
            </p:nvSpPr>
            <p:spPr bwMode="auto">
              <a:xfrm>
                <a:off x="3178" y="2790"/>
                <a:ext cx="69" cy="576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18" name="AutoShape 29"/>
              <p:cNvSpPr>
                <a:spLocks noChangeArrowheads="1"/>
              </p:cNvSpPr>
              <p:nvPr/>
            </p:nvSpPr>
            <p:spPr bwMode="auto">
              <a:xfrm>
                <a:off x="2628" y="2712"/>
                <a:ext cx="691" cy="1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33 w 21600"/>
                  <a:gd name="T13" fmla="*/ 6037 h 21600"/>
                  <a:gd name="T14" fmla="*/ 15567 w 21600"/>
                  <a:gd name="T15" fmla="*/ 155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45" y="21600"/>
                    </a:lnTo>
                    <a:lnTo>
                      <a:pt x="131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30"/>
              <p:cNvSpPr>
                <a:spLocks noChangeArrowheads="1"/>
              </p:cNvSpPr>
              <p:nvPr/>
            </p:nvSpPr>
            <p:spPr bwMode="auto">
              <a:xfrm flipV="1">
                <a:off x="2631" y="3282"/>
                <a:ext cx="691" cy="1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33 w 21600"/>
                  <a:gd name="T13" fmla="*/ 6037 h 21600"/>
                  <a:gd name="T14" fmla="*/ 15567 w 21600"/>
                  <a:gd name="T15" fmla="*/ 155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45" y="21600"/>
                    </a:lnTo>
                    <a:lnTo>
                      <a:pt x="131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31"/>
              <p:cNvSpPr>
                <a:spLocks noChangeArrowheads="1"/>
              </p:cNvSpPr>
              <p:nvPr/>
            </p:nvSpPr>
            <p:spPr bwMode="auto">
              <a:xfrm>
                <a:off x="3823" y="2323"/>
                <a:ext cx="115" cy="1498"/>
              </a:xfrm>
              <a:prstGeom prst="roundRect">
                <a:avLst>
                  <a:gd name="adj" fmla="val 579"/>
                </a:avLst>
              </a:prstGeom>
              <a:solidFill>
                <a:srgbClr val="FF66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3951" y="2214"/>
                <a:ext cx="115" cy="1728"/>
              </a:xfrm>
              <a:prstGeom prst="roundRect">
                <a:avLst>
                  <a:gd name="adj" fmla="val 579"/>
                </a:avLst>
              </a:prstGeom>
              <a:solidFill>
                <a:srgbClr val="E6E6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22" name="AutoShape 33"/>
              <p:cNvSpPr>
                <a:spLocks noChangeArrowheads="1"/>
              </p:cNvSpPr>
              <p:nvPr/>
            </p:nvSpPr>
            <p:spPr bwMode="auto">
              <a:xfrm>
                <a:off x="4078" y="2499"/>
                <a:ext cx="115" cy="1152"/>
              </a:xfrm>
              <a:prstGeom prst="roundRect">
                <a:avLst>
                  <a:gd name="adj" fmla="val 579"/>
                </a:avLst>
              </a:prstGeom>
              <a:solidFill>
                <a:srgbClr val="E6E6E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23" name="AutoShape 34"/>
              <p:cNvSpPr>
                <a:spLocks noChangeArrowheads="1"/>
              </p:cNvSpPr>
              <p:nvPr/>
            </p:nvSpPr>
            <p:spPr bwMode="auto">
              <a:xfrm>
                <a:off x="3796" y="2367"/>
                <a:ext cx="23" cy="1419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" name="AutoShape 35"/>
              <p:cNvSpPr>
                <a:spLocks noChangeArrowheads="1"/>
              </p:cNvSpPr>
              <p:nvPr/>
            </p:nvSpPr>
            <p:spPr bwMode="auto">
              <a:xfrm>
                <a:off x="1990" y="2462"/>
                <a:ext cx="23" cy="1244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 rot="-5400000">
                <a:off x="3509" y="2934"/>
                <a:ext cx="755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EM Calorimeter</a:t>
                </a:r>
              </a:p>
            </p:txBody>
          </p:sp>
          <p:sp>
            <p:nvSpPr>
              <p:cNvPr id="26" name="Text Box 37"/>
              <p:cNvSpPr txBox="1">
                <a:spLocks noChangeArrowheads="1"/>
              </p:cNvSpPr>
              <p:nvPr/>
            </p:nvSpPr>
            <p:spPr bwMode="auto">
              <a:xfrm rot="-5400000">
                <a:off x="3562" y="2954"/>
                <a:ext cx="90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Hadron Calorimeter</a:t>
                </a: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/>
            </p:nvSpPr>
            <p:spPr bwMode="auto">
              <a:xfrm rot="-5400000">
                <a:off x="3787" y="2919"/>
                <a:ext cx="715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Muon Detector</a:t>
                </a:r>
              </a:p>
            </p:txBody>
          </p:sp>
          <p:sp>
            <p:nvSpPr>
              <p:cNvPr id="28" name="AutoShape 39"/>
              <p:cNvSpPr>
                <a:spLocks noChangeArrowheads="1"/>
              </p:cNvSpPr>
              <p:nvPr/>
            </p:nvSpPr>
            <p:spPr bwMode="auto">
              <a:xfrm rot="16200000" flipH="1">
                <a:off x="1022" y="3009"/>
                <a:ext cx="1797" cy="115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00 w 21600"/>
                  <a:gd name="T13" fmla="*/ 2442 h 21600"/>
                  <a:gd name="T14" fmla="*/ 19100 w 21600"/>
                  <a:gd name="T15" fmla="*/ 1915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09" y="21600"/>
                    </a:lnTo>
                    <a:lnTo>
                      <a:pt x="201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/>
            </p:nvSpPr>
            <p:spPr bwMode="auto">
              <a:xfrm rot="-5400000">
                <a:off x="1550" y="2934"/>
                <a:ext cx="755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EM Calorimeter</a:t>
                </a:r>
              </a:p>
            </p:txBody>
          </p:sp>
          <p:sp>
            <p:nvSpPr>
              <p:cNvPr id="30" name="Text Box 41"/>
              <p:cNvSpPr txBox="1">
                <a:spLocks noChangeArrowheads="1"/>
              </p:cNvSpPr>
              <p:nvPr/>
            </p:nvSpPr>
            <p:spPr bwMode="auto">
              <a:xfrm>
                <a:off x="2199" y="2451"/>
                <a:ext cx="136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Solenoid yoke + Hadronic Calorimeter</a:t>
                </a:r>
              </a:p>
            </p:txBody>
          </p:sp>
          <p:sp>
            <p:nvSpPr>
              <p:cNvPr id="31" name="AutoShape 42"/>
              <p:cNvSpPr>
                <a:spLocks noChangeArrowheads="1"/>
              </p:cNvSpPr>
              <p:nvPr/>
            </p:nvSpPr>
            <p:spPr bwMode="auto">
              <a:xfrm>
                <a:off x="2183" y="2270"/>
                <a:ext cx="1428" cy="230"/>
              </a:xfrm>
              <a:prstGeom prst="roundRect">
                <a:avLst>
                  <a:gd name="adj" fmla="val 579"/>
                </a:avLst>
              </a:prstGeom>
              <a:solidFill>
                <a:srgbClr val="CCCC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32" name="Text Box 43"/>
              <p:cNvSpPr txBox="1">
                <a:spLocks noChangeArrowheads="1"/>
              </p:cNvSpPr>
              <p:nvPr/>
            </p:nvSpPr>
            <p:spPr bwMode="auto">
              <a:xfrm>
                <a:off x="2223" y="2288"/>
                <a:ext cx="1375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55638" algn="l"/>
                    <a:tab pos="1312863" algn="l"/>
                  </a:tabLs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Solenoid yoke + Muon Detector</a:t>
                </a:r>
              </a:p>
            </p:txBody>
          </p:sp>
          <p:sp>
            <p:nvSpPr>
              <p:cNvPr id="33" name="AutoShape 44"/>
              <p:cNvSpPr>
                <a:spLocks noChangeArrowheads="1"/>
              </p:cNvSpPr>
              <p:nvPr/>
            </p:nvSpPr>
            <p:spPr bwMode="auto">
              <a:xfrm>
                <a:off x="2267" y="2717"/>
                <a:ext cx="69" cy="728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34" name="AutoShape 45"/>
              <p:cNvSpPr>
                <a:spLocks noChangeArrowheads="1"/>
              </p:cNvSpPr>
              <p:nvPr/>
            </p:nvSpPr>
            <p:spPr bwMode="auto">
              <a:xfrm rot="16200000" flipH="1">
                <a:off x="1572" y="2960"/>
                <a:ext cx="1152" cy="2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88 w 21600"/>
                  <a:gd name="T13" fmla="*/ 3475 h 21600"/>
                  <a:gd name="T14" fmla="*/ 18113 w 21600"/>
                  <a:gd name="T15" fmla="*/ 18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69" y="21600"/>
                    </a:lnTo>
                    <a:lnTo>
                      <a:pt x="1823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9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46"/>
              <p:cNvSpPr txBox="1">
                <a:spLocks noChangeArrowheads="1"/>
              </p:cNvSpPr>
              <p:nvPr/>
            </p:nvSpPr>
            <p:spPr bwMode="auto">
              <a:xfrm rot="-5400000">
                <a:off x="1953" y="2987"/>
                <a:ext cx="385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HTCC</a:t>
                </a:r>
              </a:p>
            </p:txBody>
          </p:sp>
          <p:sp>
            <p:nvSpPr>
              <p:cNvPr id="36" name="AutoShape 47"/>
              <p:cNvSpPr>
                <a:spLocks noChangeArrowheads="1"/>
              </p:cNvSpPr>
              <p:nvPr/>
            </p:nvSpPr>
            <p:spPr bwMode="auto">
              <a:xfrm flipV="1">
                <a:off x="2180" y="3532"/>
                <a:ext cx="1457" cy="1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39 w 21600"/>
                  <a:gd name="T13" fmla="*/ 2630 h 21600"/>
                  <a:gd name="T14" fmla="*/ 18961 w 21600"/>
                  <a:gd name="T15" fmla="*/ 189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692" y="21600"/>
                    </a:lnTo>
                    <a:lnTo>
                      <a:pt x="199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48"/>
              <p:cNvSpPr>
                <a:spLocks noChangeArrowheads="1"/>
              </p:cNvSpPr>
              <p:nvPr/>
            </p:nvSpPr>
            <p:spPr bwMode="auto">
              <a:xfrm>
                <a:off x="2183" y="3649"/>
                <a:ext cx="1428" cy="230"/>
              </a:xfrm>
              <a:prstGeom prst="roundRect">
                <a:avLst>
                  <a:gd name="adj" fmla="val 579"/>
                </a:avLst>
              </a:prstGeom>
              <a:solidFill>
                <a:srgbClr val="CCCC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38" name="AutoShape 49"/>
              <p:cNvSpPr>
                <a:spLocks noChangeArrowheads="1"/>
              </p:cNvSpPr>
              <p:nvPr/>
            </p:nvSpPr>
            <p:spPr bwMode="auto">
              <a:xfrm rot="5400000">
                <a:off x="2924" y="2902"/>
                <a:ext cx="1382" cy="3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64 w 21600"/>
                  <a:gd name="T13" fmla="*/ 3558 h 21600"/>
                  <a:gd name="T14" fmla="*/ 18036 w 21600"/>
                  <a:gd name="T15" fmla="*/ 180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519" y="21600"/>
                    </a:lnTo>
                    <a:lnTo>
                      <a:pt x="180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Text Box 50"/>
              <p:cNvSpPr txBox="1">
                <a:spLocks noChangeArrowheads="1"/>
              </p:cNvSpPr>
              <p:nvPr/>
            </p:nvSpPr>
            <p:spPr bwMode="auto">
              <a:xfrm rot="-5400000">
                <a:off x="3451" y="2902"/>
                <a:ext cx="35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RICH</a:t>
                </a:r>
              </a:p>
            </p:txBody>
          </p:sp>
          <p:sp>
            <p:nvSpPr>
              <p:cNvPr id="40" name="AutoShape 51"/>
              <p:cNvSpPr>
                <a:spLocks noChangeArrowheads="1"/>
              </p:cNvSpPr>
              <p:nvPr/>
            </p:nvSpPr>
            <p:spPr bwMode="auto">
              <a:xfrm rot="3300000">
                <a:off x="3478" y="2405"/>
                <a:ext cx="23" cy="369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41" name="AutoShape 52"/>
              <p:cNvSpPr>
                <a:spLocks noChangeArrowheads="1"/>
              </p:cNvSpPr>
              <p:nvPr/>
            </p:nvSpPr>
            <p:spPr bwMode="auto">
              <a:xfrm>
                <a:off x="2262" y="2675"/>
                <a:ext cx="1087" cy="37"/>
              </a:xfrm>
              <a:prstGeom prst="roundRect">
                <a:avLst>
                  <a:gd name="adj" fmla="val 579"/>
                </a:avLst>
              </a:prstGeom>
              <a:solidFill>
                <a:srgbClr val="008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42" name="AutoShape 53"/>
              <p:cNvSpPr>
                <a:spLocks noChangeArrowheads="1"/>
              </p:cNvSpPr>
              <p:nvPr/>
            </p:nvSpPr>
            <p:spPr bwMode="auto">
              <a:xfrm rot="-3300000">
                <a:off x="3477" y="3383"/>
                <a:ext cx="23" cy="369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43" name="AutoShape 54"/>
              <p:cNvSpPr>
                <a:spLocks noChangeArrowheads="1"/>
              </p:cNvSpPr>
              <p:nvPr/>
            </p:nvSpPr>
            <p:spPr bwMode="auto">
              <a:xfrm flipV="1">
                <a:off x="2285" y="3284"/>
                <a:ext cx="864" cy="1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00 w 21600"/>
                  <a:gd name="T13" fmla="*/ 4293 h 21600"/>
                  <a:gd name="T14" fmla="*/ 17300 w 21600"/>
                  <a:gd name="T15" fmla="*/ 173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89" y="21600"/>
                    </a:lnTo>
                    <a:lnTo>
                      <a:pt x="166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55"/>
              <p:cNvSpPr>
                <a:spLocks noChangeArrowheads="1"/>
              </p:cNvSpPr>
              <p:nvPr/>
            </p:nvSpPr>
            <p:spPr bwMode="auto">
              <a:xfrm>
                <a:off x="2262" y="3440"/>
                <a:ext cx="1087" cy="37"/>
              </a:xfrm>
              <a:prstGeom prst="roundRect">
                <a:avLst>
                  <a:gd name="adj" fmla="val 579"/>
                </a:avLst>
              </a:prstGeom>
              <a:solidFill>
                <a:srgbClr val="008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45" name="AutoShape 56"/>
              <p:cNvSpPr>
                <a:spLocks noChangeArrowheads="1"/>
              </p:cNvSpPr>
              <p:nvPr/>
            </p:nvSpPr>
            <p:spPr bwMode="auto">
              <a:xfrm>
                <a:off x="2283" y="2712"/>
                <a:ext cx="864" cy="1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00 w 21600"/>
                  <a:gd name="T13" fmla="*/ 4293 h 21600"/>
                  <a:gd name="T14" fmla="*/ 17300 w 21600"/>
                  <a:gd name="T15" fmla="*/ 173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89" y="21600"/>
                    </a:lnTo>
                    <a:lnTo>
                      <a:pt x="166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57"/>
              <p:cNvSpPr txBox="1">
                <a:spLocks noChangeArrowheads="1"/>
              </p:cNvSpPr>
              <p:nvPr/>
            </p:nvSpPr>
            <p:spPr bwMode="auto">
              <a:xfrm>
                <a:off x="2629" y="2710"/>
                <a:ext cx="35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RICH</a:t>
                </a:r>
              </a:p>
            </p:txBody>
          </p:sp>
          <p:sp>
            <p:nvSpPr>
              <p:cNvPr id="47" name="Text Box 58"/>
              <p:cNvSpPr txBox="1">
                <a:spLocks noChangeArrowheads="1"/>
              </p:cNvSpPr>
              <p:nvPr/>
            </p:nvSpPr>
            <p:spPr bwMode="auto">
              <a:xfrm>
                <a:off x="2577" y="2875"/>
                <a:ext cx="476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74520" rIns="90000" bIns="4680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Times New Roman" pitchFamily="18" charset="0"/>
                  </a:rPr>
                  <a:t>Tracking</a:t>
                </a:r>
              </a:p>
            </p:txBody>
          </p:sp>
          <p:sp>
            <p:nvSpPr>
              <p:cNvPr id="48" name="AutoShape 59"/>
              <p:cNvSpPr>
                <a:spLocks noChangeArrowheads="1"/>
              </p:cNvSpPr>
              <p:nvPr/>
            </p:nvSpPr>
            <p:spPr bwMode="auto">
              <a:xfrm>
                <a:off x="2290" y="2579"/>
                <a:ext cx="1147" cy="27"/>
              </a:xfrm>
              <a:prstGeom prst="roundRect">
                <a:avLst>
                  <a:gd name="adj" fmla="val 579"/>
                </a:avLst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  <p:sp>
            <p:nvSpPr>
              <p:cNvPr id="49" name="AutoShape 60"/>
              <p:cNvSpPr>
                <a:spLocks noChangeArrowheads="1"/>
              </p:cNvSpPr>
              <p:nvPr/>
            </p:nvSpPr>
            <p:spPr bwMode="auto">
              <a:xfrm>
                <a:off x="2290" y="3541"/>
                <a:ext cx="1147" cy="28"/>
              </a:xfrm>
              <a:prstGeom prst="roundRect">
                <a:avLst>
                  <a:gd name="adj" fmla="val 579"/>
                </a:avLst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8" name="Line 73"/>
            <p:cNvSpPr>
              <a:spLocks noChangeShapeType="1"/>
            </p:cNvSpPr>
            <p:nvPr/>
          </p:nvSpPr>
          <p:spPr bwMode="auto">
            <a:xfrm>
              <a:off x="3381525" y="5840384"/>
              <a:ext cx="1658902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" name="Text Box 74"/>
            <p:cNvSpPr txBox="1">
              <a:spLocks noChangeArrowheads="1"/>
            </p:cNvSpPr>
            <p:nvPr/>
          </p:nvSpPr>
          <p:spPr bwMode="auto">
            <a:xfrm>
              <a:off x="3660888" y="5850466"/>
              <a:ext cx="1258577" cy="2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5 m solenoid</a:t>
              </a:r>
            </a:p>
          </p:txBody>
        </p:sp>
      </p:grpSp>
      <p:grpSp>
        <p:nvGrpSpPr>
          <p:cNvPr id="50" name="Group 80"/>
          <p:cNvGrpSpPr>
            <a:grpSpLocks/>
          </p:cNvGrpSpPr>
          <p:nvPr/>
        </p:nvGrpSpPr>
        <p:grpSpPr bwMode="auto">
          <a:xfrm>
            <a:off x="155575" y="971145"/>
            <a:ext cx="8751888" cy="2636838"/>
            <a:chOff x="98" y="570"/>
            <a:chExt cx="5513" cy="1661"/>
          </a:xfrm>
        </p:grpSpPr>
        <p:sp>
          <p:nvSpPr>
            <p:cNvPr id="51" name="AutoShape 2"/>
            <p:cNvSpPr>
              <a:spLocks noChangeArrowheads="1"/>
            </p:cNvSpPr>
            <p:nvPr/>
          </p:nvSpPr>
          <p:spPr bwMode="auto">
            <a:xfrm>
              <a:off x="3026" y="1085"/>
              <a:ext cx="381" cy="749"/>
            </a:xfrm>
            <a:prstGeom prst="roundRect">
              <a:avLst>
                <a:gd name="adj" fmla="val 231"/>
              </a:avLst>
            </a:prstGeom>
            <a:solidFill>
              <a:srgbClr val="CC6633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52" name="AutoShape 3"/>
            <p:cNvSpPr>
              <a:spLocks noChangeArrowheads="1"/>
            </p:cNvSpPr>
            <p:nvPr/>
          </p:nvSpPr>
          <p:spPr bwMode="auto">
            <a:xfrm>
              <a:off x="2201" y="1148"/>
              <a:ext cx="791" cy="629"/>
            </a:xfrm>
            <a:prstGeom prst="roundRect">
              <a:avLst>
                <a:gd name="adj" fmla="val 116"/>
              </a:avLst>
            </a:prstGeom>
            <a:solidFill>
              <a:srgbClr val="47B8B8">
                <a:alpha val="79999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>
              <a:off x="1200" y="1448"/>
              <a:ext cx="3142" cy="1"/>
            </a:xfrm>
            <a:prstGeom prst="line">
              <a:avLst/>
            </a:prstGeom>
            <a:noFill/>
            <a:ln w="1836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54" name="AutoShape 5"/>
            <p:cNvSpPr>
              <a:spLocks noChangeArrowheads="1"/>
            </p:cNvSpPr>
            <p:nvPr/>
          </p:nvSpPr>
          <p:spPr bwMode="auto">
            <a:xfrm rot="-180000">
              <a:off x="3440" y="1250"/>
              <a:ext cx="374" cy="171"/>
            </a:xfrm>
            <a:prstGeom prst="roundRect">
              <a:avLst>
                <a:gd name="adj" fmla="val 579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V="1">
              <a:off x="1431" y="1299"/>
              <a:ext cx="3314" cy="234"/>
            </a:xfrm>
            <a:prstGeom prst="line">
              <a:avLst/>
            </a:prstGeom>
            <a:noFill/>
            <a:ln w="1836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56" name="AutoShape 7"/>
            <p:cNvSpPr>
              <a:spLocks noChangeArrowheads="1"/>
            </p:cNvSpPr>
            <p:nvPr/>
          </p:nvSpPr>
          <p:spPr bwMode="auto">
            <a:xfrm>
              <a:off x="3141" y="1429"/>
              <a:ext cx="78" cy="3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57" name="AutoShape 8"/>
            <p:cNvSpPr>
              <a:spLocks noChangeArrowheads="1"/>
            </p:cNvSpPr>
            <p:nvPr/>
          </p:nvSpPr>
          <p:spPr bwMode="auto">
            <a:xfrm rot="-180000">
              <a:off x="3879" y="1299"/>
              <a:ext cx="155" cy="96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58" name="AutoShape 9"/>
            <p:cNvSpPr>
              <a:spLocks noChangeArrowheads="1"/>
            </p:cNvSpPr>
            <p:nvPr/>
          </p:nvSpPr>
          <p:spPr bwMode="auto">
            <a:xfrm rot="-180000">
              <a:off x="4059" y="1282"/>
              <a:ext cx="221" cy="9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59" name="AutoShape 10"/>
            <p:cNvSpPr>
              <a:spLocks noChangeArrowheads="1"/>
            </p:cNvSpPr>
            <p:nvPr/>
          </p:nvSpPr>
          <p:spPr bwMode="auto">
            <a:xfrm rot="-180000">
              <a:off x="4306" y="1266"/>
              <a:ext cx="194" cy="9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0" name="AutoShape 11"/>
            <p:cNvSpPr>
              <a:spLocks noChangeArrowheads="1"/>
            </p:cNvSpPr>
            <p:nvPr/>
          </p:nvSpPr>
          <p:spPr bwMode="auto">
            <a:xfrm rot="-60000">
              <a:off x="3278" y="1431"/>
              <a:ext cx="158" cy="35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2530" y="1186"/>
              <a:ext cx="14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3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62" name="AutoShape 13"/>
            <p:cNvSpPr>
              <a:spLocks noChangeArrowheads="1"/>
            </p:cNvSpPr>
            <p:nvPr/>
          </p:nvSpPr>
          <p:spPr bwMode="auto">
            <a:xfrm rot="-180000">
              <a:off x="4977" y="1064"/>
              <a:ext cx="438" cy="382"/>
            </a:xfrm>
            <a:prstGeom prst="roundRect">
              <a:avLst>
                <a:gd name="adj" fmla="val 23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1917" y="1087"/>
              <a:ext cx="254" cy="749"/>
            </a:xfrm>
            <a:prstGeom prst="roundRect">
              <a:avLst>
                <a:gd name="adj" fmla="val 231"/>
              </a:avLst>
            </a:prstGeom>
            <a:solidFill>
              <a:srgbClr val="CC6633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549" y="1344"/>
              <a:ext cx="439" cy="191"/>
            </a:xfrm>
            <a:prstGeom prst="roundRect">
              <a:avLst>
                <a:gd name="adj" fmla="val 23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5" name="AutoShape 16"/>
            <p:cNvSpPr>
              <a:spLocks noChangeArrowheads="1"/>
            </p:cNvSpPr>
            <p:nvPr/>
          </p:nvSpPr>
          <p:spPr bwMode="auto">
            <a:xfrm rot="-60000">
              <a:off x="1558" y="1431"/>
              <a:ext cx="157" cy="35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6" name="AutoShape 17"/>
            <p:cNvSpPr>
              <a:spLocks noChangeArrowheads="1"/>
            </p:cNvSpPr>
            <p:nvPr/>
          </p:nvSpPr>
          <p:spPr bwMode="auto">
            <a:xfrm>
              <a:off x="1783" y="1429"/>
              <a:ext cx="78" cy="3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7" name="AutoShape 18"/>
            <p:cNvSpPr>
              <a:spLocks noChangeArrowheads="1"/>
            </p:cNvSpPr>
            <p:nvPr/>
          </p:nvSpPr>
          <p:spPr bwMode="auto">
            <a:xfrm rot="-60000">
              <a:off x="1354" y="1432"/>
              <a:ext cx="103" cy="34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8" name="AutoShape 19"/>
            <p:cNvSpPr>
              <a:spLocks noChangeArrowheads="1"/>
            </p:cNvSpPr>
            <p:nvPr/>
          </p:nvSpPr>
          <p:spPr bwMode="auto">
            <a:xfrm rot="-60000">
              <a:off x="3595" y="1432"/>
              <a:ext cx="103" cy="34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 flipH="1">
              <a:off x="1829" y="1918"/>
              <a:ext cx="83" cy="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70" name="Line 62"/>
            <p:cNvSpPr>
              <a:spLocks noChangeShapeType="1"/>
            </p:cNvSpPr>
            <p:nvPr/>
          </p:nvSpPr>
          <p:spPr bwMode="auto">
            <a:xfrm>
              <a:off x="3361" y="1915"/>
              <a:ext cx="114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71" name="Text Box 63"/>
            <p:cNvSpPr txBox="1">
              <a:spLocks noChangeArrowheads="1"/>
            </p:cNvSpPr>
            <p:nvPr/>
          </p:nvSpPr>
          <p:spPr bwMode="auto">
            <a:xfrm>
              <a:off x="4829" y="570"/>
              <a:ext cx="7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Ultra forward</a:t>
              </a:r>
            </a:p>
            <a:p>
              <a:pPr algn="ctr" eaLnBrk="1" hangingPunct="1"/>
              <a:r>
                <a:rPr lang="en-US" sz="1200" b="1">
                  <a:solidFill>
                    <a:srgbClr val="B80047"/>
                  </a:solidFill>
                  <a:latin typeface="Arial" charset="0"/>
                  <a:cs typeface="Arial" charset="0"/>
                </a:rPr>
                <a:t>hadron detection</a:t>
              </a:r>
            </a:p>
          </p:txBody>
        </p:sp>
        <p:sp>
          <p:nvSpPr>
            <p:cNvPr id="72" name="Text Box 64"/>
            <p:cNvSpPr txBox="1">
              <a:spLocks noChangeArrowheads="1"/>
            </p:cNvSpPr>
            <p:nvPr/>
          </p:nvSpPr>
          <p:spPr bwMode="auto">
            <a:xfrm>
              <a:off x="4963" y="1186"/>
              <a:ext cx="48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dipole</a:t>
              </a:r>
            </a:p>
          </p:txBody>
        </p:sp>
        <p:sp>
          <p:nvSpPr>
            <p:cNvPr id="73" name="Text Box 65"/>
            <p:cNvSpPr txBox="1">
              <a:spLocks noChangeArrowheads="1"/>
            </p:cNvSpPr>
            <p:nvPr/>
          </p:nvSpPr>
          <p:spPr bwMode="auto">
            <a:xfrm>
              <a:off x="505" y="1352"/>
              <a:ext cx="48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dipole</a:t>
              </a:r>
            </a:p>
          </p:txBody>
        </p:sp>
        <p:sp>
          <p:nvSpPr>
            <p:cNvPr id="74" name="Text Box 66"/>
            <p:cNvSpPr txBox="1">
              <a:spLocks noChangeArrowheads="1"/>
            </p:cNvSpPr>
            <p:nvPr/>
          </p:nvSpPr>
          <p:spPr bwMode="auto">
            <a:xfrm>
              <a:off x="98" y="810"/>
              <a:ext cx="7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Low-Q</a:t>
              </a:r>
              <a:r>
                <a:rPr lang="en-US" sz="1200" b="1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  <a:p>
              <a:pPr algn="ctr" eaLnBrk="1" hangingPunct="1"/>
              <a:r>
                <a:rPr lang="en-US" sz="1200" b="1">
                  <a:solidFill>
                    <a:srgbClr val="B80047"/>
                  </a:solidFill>
                  <a:latin typeface="Arial" charset="0"/>
                  <a:cs typeface="Arial" charset="0"/>
                </a:rPr>
                <a:t>electron detection</a:t>
              </a:r>
            </a:p>
          </p:txBody>
        </p:sp>
        <p:sp>
          <p:nvSpPr>
            <p:cNvPr id="75" name="Text Box 67"/>
            <p:cNvSpPr txBox="1">
              <a:spLocks noChangeArrowheads="1"/>
            </p:cNvSpPr>
            <p:nvPr/>
          </p:nvSpPr>
          <p:spPr bwMode="auto">
            <a:xfrm>
              <a:off x="1338" y="1160"/>
              <a:ext cx="48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Large aperture</a:t>
              </a:r>
            </a:p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electron quads</a:t>
              </a:r>
            </a:p>
          </p:txBody>
        </p:sp>
        <p:sp>
          <p:nvSpPr>
            <p:cNvPr id="76" name="Text Box 68"/>
            <p:cNvSpPr txBox="1">
              <a:spLocks noChangeArrowheads="1"/>
            </p:cNvSpPr>
            <p:nvPr/>
          </p:nvSpPr>
          <p:spPr bwMode="auto">
            <a:xfrm>
              <a:off x="3516" y="1473"/>
              <a:ext cx="48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Small diameter</a:t>
              </a:r>
            </a:p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electron quads</a:t>
              </a:r>
            </a:p>
          </p:txBody>
        </p:sp>
        <p:sp>
          <p:nvSpPr>
            <p:cNvPr id="77" name="Text Box 69"/>
            <p:cNvSpPr txBox="1">
              <a:spLocks noChangeArrowheads="1"/>
            </p:cNvSpPr>
            <p:nvPr/>
          </p:nvSpPr>
          <p:spPr bwMode="auto">
            <a:xfrm>
              <a:off x="4023" y="1022"/>
              <a:ext cx="5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ion quads</a:t>
              </a:r>
            </a:p>
          </p:txBody>
        </p:sp>
        <p:sp>
          <p:nvSpPr>
            <p:cNvPr id="78" name="Text Box 70"/>
            <p:cNvSpPr txBox="1">
              <a:spLocks noChangeArrowheads="1"/>
            </p:cNvSpPr>
            <p:nvPr/>
          </p:nvSpPr>
          <p:spPr bwMode="auto">
            <a:xfrm>
              <a:off x="3471" y="691"/>
              <a:ext cx="7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Small angle</a:t>
              </a:r>
            </a:p>
            <a:p>
              <a:pPr algn="ctr" eaLnBrk="1" hangingPunct="1"/>
              <a:r>
                <a:rPr lang="en-US" sz="1200" b="1">
                  <a:solidFill>
                    <a:srgbClr val="B80047"/>
                  </a:solidFill>
                  <a:latin typeface="Arial" charset="0"/>
                  <a:cs typeface="Arial" charset="0"/>
                </a:rPr>
                <a:t>hadron detection</a:t>
              </a:r>
            </a:p>
          </p:txBody>
        </p:sp>
        <p:sp>
          <p:nvSpPr>
            <p:cNvPr id="79" name="Text Box 71"/>
            <p:cNvSpPr txBox="1">
              <a:spLocks noChangeArrowheads="1"/>
            </p:cNvSpPr>
            <p:nvPr/>
          </p:nvSpPr>
          <p:spPr bwMode="auto">
            <a:xfrm>
              <a:off x="3426" y="1101"/>
              <a:ext cx="4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dipole</a:t>
              </a:r>
            </a:p>
          </p:txBody>
        </p:sp>
        <p:sp>
          <p:nvSpPr>
            <p:cNvPr id="80" name="Text Box 72"/>
            <p:cNvSpPr txBox="1">
              <a:spLocks noChangeArrowheads="1"/>
            </p:cNvSpPr>
            <p:nvPr/>
          </p:nvSpPr>
          <p:spPr bwMode="auto">
            <a:xfrm>
              <a:off x="2000" y="801"/>
              <a:ext cx="123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Central detector with endcaps</a:t>
              </a:r>
            </a:p>
          </p:txBody>
        </p:sp>
        <p:sp>
          <p:nvSpPr>
            <p:cNvPr id="81" name="Text Box 72"/>
            <p:cNvSpPr txBox="1">
              <a:spLocks noChangeArrowheads="1"/>
            </p:cNvSpPr>
            <p:nvPr/>
          </p:nvSpPr>
          <p:spPr bwMode="auto">
            <a:xfrm>
              <a:off x="1998" y="1878"/>
              <a:ext cx="123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~50  mrad crossing</a:t>
              </a:r>
            </a:p>
          </p:txBody>
        </p:sp>
      </p:grp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7243763" y="5757458"/>
            <a:ext cx="19002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Arial" charset="0"/>
              </a:rPr>
              <a:t>Courtesy</a:t>
            </a:r>
          </a:p>
          <a:p>
            <a:r>
              <a:rPr lang="en-US" sz="1200" b="1" dirty="0" err="1">
                <a:latin typeface="Arial" charset="0"/>
              </a:rPr>
              <a:t>Pawel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Nadel-Tournski</a:t>
            </a:r>
            <a:r>
              <a:rPr lang="en-US" sz="1200" b="1" dirty="0">
                <a:latin typeface="Arial" charset="0"/>
              </a:rPr>
              <a:t> and Alex </a:t>
            </a:r>
            <a:r>
              <a:rPr lang="en-US" sz="1200" b="1" dirty="0" err="1">
                <a:latin typeface="Arial" charset="0"/>
              </a:rPr>
              <a:t>Bogacz</a:t>
            </a:r>
            <a:endParaRPr 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8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check background rates for various electron machine designs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5 GeV e- design has the highest beam </a:t>
            </a:r>
            <a:r>
              <a:rPr lang="en-US" dirty="0" smtClean="0"/>
              <a:t>current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10 GeV design has the </a:t>
            </a:r>
            <a:r>
              <a:rPr lang="en-US" dirty="0"/>
              <a:t>h</a:t>
            </a:r>
            <a:r>
              <a:rPr lang="en-US" dirty="0" smtClean="0"/>
              <a:t>ighest photon energies and largest beam emittance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2" y="990600"/>
            <a:ext cx="9144000" cy="5291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SR for 5 GeV (3 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15" y="1610772"/>
            <a:ext cx="25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Photons/crossing &gt;10 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7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228"/>
            <a:ext cx="9144000" cy="5291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SR for 10 GeV (0.7 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2590800"/>
            <a:ext cx="199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are Watts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25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Photons/crossing &gt;10 keV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468034"/>
            <a:ext cx="297179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Beam pipe design fits 10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b="1" dirty="0" smtClean="0">
                <a:solidFill>
                  <a:srgbClr val="FF0000"/>
                </a:solidFill>
              </a:rPr>
              <a:t> beam </a:t>
            </a:r>
            <a:r>
              <a:rPr lang="en-US" b="1" dirty="0" smtClean="0">
                <a:solidFill>
                  <a:srgbClr val="FF0000"/>
                </a:solidFill>
              </a:rPr>
              <a:t>envelope. Prefer larger.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5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10 GeV (0.7 A) with tighter mask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MEIC Collaboration meeting Oct.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FA8-395C-4554-A8DC-5A981DB4A92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291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12332"/>
            <a:ext cx="25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 &gt;10 keV/crossing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775466"/>
            <a:ext cx="199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are Watts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8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1069</Words>
  <Application>Microsoft Office PowerPoint</Application>
  <PresentationFormat>On-screen Show (4:3)</PresentationFormat>
  <Paragraphs>213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Interaction Region Backgrounds</vt:lpstr>
      <vt:lpstr>Outline</vt:lpstr>
      <vt:lpstr>Electron IR Parameters</vt:lpstr>
      <vt:lpstr>Ion IR Parameters</vt:lpstr>
      <vt:lpstr>IR Layout</vt:lpstr>
      <vt:lpstr>SR backgrounds</vt:lpstr>
      <vt:lpstr>SR for 5 GeV (3 A)</vt:lpstr>
      <vt:lpstr>SR for 10 GeV (0.7 A)</vt:lpstr>
      <vt:lpstr>10 GeV (0.7 A) with tighter mask</vt:lpstr>
      <vt:lpstr>SR results</vt:lpstr>
      <vt:lpstr>BGB, Coulomb, etc.</vt:lpstr>
      <vt:lpstr>Electron – gas molecule </vt:lpstr>
      <vt:lpstr>Ion – gas molecule</vt:lpstr>
      <vt:lpstr>More on BGB, etc.</vt:lpstr>
      <vt:lpstr>Program Decay Turtle</vt:lpstr>
      <vt:lpstr>Luminosity backgrounds</vt:lpstr>
      <vt:lpstr>Wake-fields and HOMs</vt:lpstr>
      <vt:lpstr>We estimate that a few Watts did this </vt:lpstr>
      <vt:lpstr>Wake field simulation</vt:lpstr>
      <vt:lpstr>PEP-II IR</vt:lpstr>
      <vt:lpstr>2001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Region Backgrounds</dc:title>
  <dc:creator>Mike Sullivan</dc:creator>
  <cp:lastModifiedBy>Mike Sullivan</cp:lastModifiedBy>
  <cp:revision>56</cp:revision>
  <dcterms:created xsi:type="dcterms:W3CDTF">2015-09-30T17:43:25Z</dcterms:created>
  <dcterms:modified xsi:type="dcterms:W3CDTF">2015-10-07T12:01:17Z</dcterms:modified>
</cp:coreProperties>
</file>