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Microsoft_Equation4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2.bin" ContentType="application/vnd.openxmlformats-officedocument.oleObject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embeddings/Microsoft_Equation5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embeddings/Microsoft_Equation3.bin" ContentType="application/vnd.openxmlformats-officedocument.oleObject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83" r:id="rId2"/>
    <p:sldId id="339" r:id="rId3"/>
    <p:sldId id="349" r:id="rId4"/>
    <p:sldId id="340" r:id="rId5"/>
    <p:sldId id="344" r:id="rId6"/>
    <p:sldId id="342" r:id="rId7"/>
    <p:sldId id="347" r:id="rId8"/>
    <p:sldId id="345" r:id="rId9"/>
    <p:sldId id="346" r:id="rId10"/>
    <p:sldId id="341" r:id="rId11"/>
    <p:sldId id="348" r:id="rId1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267BB5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6393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848" y="-104"/>
      </p:cViewPr>
      <p:guideLst>
        <p:guide orient="horz" pos="3032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-4304" y="-96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68DD4-FA43-B943-AB78-D7BD0354F55C}" type="datetimeFigureOut">
              <a:rPr lang="en-US" smtClean="0"/>
              <a:pPr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C0871-967D-B54C-933F-59C4CA63E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4626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CBD1CF2-1033-8349-A312-4279319BC5C3}" type="datetimeFigureOut">
              <a:rPr lang="en-US" smtClean="0"/>
              <a:pPr/>
              <a:t>10/5/15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7901876-E7D8-2049-B44B-96964CDD1B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6696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926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20150220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echXlogoVertColo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15" y="95563"/>
            <a:ext cx="768909" cy="708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542" y="687993"/>
            <a:ext cx="7972650" cy="515526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388"/>
            <a:ext cx="8229600" cy="2076466"/>
          </a:xfrm>
        </p:spPr>
        <p:txBody>
          <a:bodyPr>
            <a:sp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20150220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615653"/>
            <a:ext cx="3870558" cy="211644"/>
          </a:xfrm>
        </p:spPr>
        <p:txBody>
          <a:bodyPr/>
          <a:lstStyle/>
          <a:p>
            <a:r>
              <a:rPr lang="en-US" dirty="0" smtClean="0"/>
              <a:t>SIMULATIONS EMPOWERING YOUR INNOVATIONS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echXlogoVertColo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15" y="63814"/>
            <a:ext cx="768909" cy="708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542" y="686481"/>
            <a:ext cx="7972650" cy="515526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388"/>
            <a:ext cx="8229600" cy="2076466"/>
          </a:xfrm>
        </p:spPr>
        <p:txBody>
          <a:bodyPr>
            <a:spAutoFit/>
          </a:bodyPr>
          <a:lstStyle>
            <a:lvl1pPr marL="342900" indent="-342900">
              <a:spcBef>
                <a:spcPts val="500"/>
              </a:spcBef>
              <a:buClr>
                <a:srgbClr val="0000FF"/>
              </a:buClr>
              <a:buSzPct val="100000"/>
              <a:buFont typeface="+mj-lt"/>
              <a:buAutoNum type="romanUcPeriod"/>
              <a:defRPr/>
            </a:lvl1pPr>
            <a:lvl2pPr marL="571500" indent="-342900">
              <a:spcBef>
                <a:spcPts val="500"/>
              </a:spcBef>
              <a:buClr>
                <a:srgbClr val="0000FF"/>
              </a:buClr>
              <a:buSzPct val="100000"/>
              <a:buFont typeface="+mj-lt"/>
              <a:buAutoNum type="alphaUcPeriod"/>
              <a:defRPr/>
            </a:lvl2pPr>
            <a:lvl3pPr marL="800100" indent="-342900">
              <a:spcBef>
                <a:spcPts val="500"/>
              </a:spcBef>
              <a:buClr>
                <a:srgbClr val="0000FF"/>
              </a:buClr>
              <a:buFont typeface="+mj-lt"/>
              <a:buAutoNum type="arabicPeriod"/>
              <a:defRPr/>
            </a:lvl3pPr>
            <a:lvl4pPr marL="1092200" indent="-292100">
              <a:spcBef>
                <a:spcPts val="500"/>
              </a:spcBef>
              <a:buClr>
                <a:srgbClr val="0000FF"/>
              </a:buClr>
              <a:buFont typeface="+mj-lt"/>
              <a:buAutoNum type="alphaLcPeriod"/>
              <a:defRPr/>
            </a:lvl4pPr>
            <a:lvl5pPr marL="1320800" indent="-228600"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20150220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615653"/>
            <a:ext cx="3870558" cy="211644"/>
          </a:xfrm>
        </p:spPr>
        <p:txBody>
          <a:bodyPr/>
          <a:lstStyle/>
          <a:p>
            <a:r>
              <a:rPr lang="en-US" dirty="0" smtClean="0"/>
              <a:t>SIMULATIONS EMPOWERING YOUR INNOVATIONS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echXlogoVertColo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15" y="63814"/>
            <a:ext cx="768909" cy="70867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366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20150220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chXlogoVertColo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478"/>
            <a:ext cx="768909" cy="708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20150220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TechXlogoVertColo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478"/>
            <a:ext cx="768909" cy="708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20150220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648567"/>
            <a:ext cx="3962400" cy="211644"/>
          </a:xfrm>
        </p:spPr>
        <p:txBody>
          <a:bodyPr/>
          <a:lstStyle/>
          <a:p>
            <a:r>
              <a:rPr lang="en-US" dirty="0" smtClean="0"/>
              <a:t>SIMULATIONS EMPOWERING YOUR 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20150220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chXlogoVertColo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478"/>
            <a:ext cx="768909" cy="708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20150220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chXlogoVertColo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1708"/>
            <a:ext cx="768909" cy="7086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2" y="1206500"/>
            <a:ext cx="9390587" cy="108599"/>
          </a:xfrm>
          <a:custGeom>
            <a:avLst/>
            <a:gdLst>
              <a:gd name="connsiteX0" fmla="*/ 0 w 9523452"/>
              <a:gd name="connsiteY0" fmla="*/ 650730 h 938943"/>
              <a:gd name="connsiteX1" fmla="*/ 3486002 w 9523452"/>
              <a:gd name="connsiteY1" fmla="*/ 164371 h 938943"/>
              <a:gd name="connsiteX2" fmla="*/ 6107260 w 9523452"/>
              <a:gd name="connsiteY2" fmla="*/ 934440 h 938943"/>
              <a:gd name="connsiteX3" fmla="*/ 9025773 w 9523452"/>
              <a:gd name="connsiteY3" fmla="*/ 137351 h 938943"/>
              <a:gd name="connsiteX4" fmla="*/ 9093332 w 9523452"/>
              <a:gd name="connsiteY4" fmla="*/ 110331 h 9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3452" h="938943">
                <a:moveTo>
                  <a:pt x="0" y="650730"/>
                </a:moveTo>
                <a:cubicBezTo>
                  <a:pt x="1234062" y="383908"/>
                  <a:pt x="2468125" y="117086"/>
                  <a:pt x="3486002" y="164371"/>
                </a:cubicBezTo>
                <a:cubicBezTo>
                  <a:pt x="4503879" y="211656"/>
                  <a:pt x="5183965" y="938943"/>
                  <a:pt x="6107260" y="934440"/>
                </a:cubicBezTo>
                <a:cubicBezTo>
                  <a:pt x="7030555" y="929937"/>
                  <a:pt x="8528094" y="274703"/>
                  <a:pt x="9025773" y="137351"/>
                </a:cubicBezTo>
                <a:cubicBezTo>
                  <a:pt x="9523452" y="0"/>
                  <a:pt x="9093332" y="110331"/>
                  <a:pt x="9093332" y="110331"/>
                </a:cubicBezTo>
              </a:path>
            </a:pathLst>
          </a:custGeom>
          <a:ln w="53975">
            <a:solidFill>
              <a:srgbClr val="AFDCF7">
                <a:alpha val="73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indScreenDots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7230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542" y="593725"/>
            <a:ext cx="7972650" cy="5155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1388"/>
            <a:ext cx="8229600" cy="487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20150220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48567"/>
            <a:ext cx="3962400" cy="211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SIMULATIONS EMPOWERING YOUR INNOVATIONS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A6E3-43D3-3843-8B73-66C2C5AC55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-1" y="1200798"/>
            <a:ext cx="9143999" cy="121989"/>
          </a:xfrm>
          <a:custGeom>
            <a:avLst/>
            <a:gdLst>
              <a:gd name="connsiteX0" fmla="*/ 0 w 8998750"/>
              <a:gd name="connsiteY0" fmla="*/ 252186 h 812850"/>
              <a:gd name="connsiteX1" fmla="*/ 2161862 w 8998750"/>
              <a:gd name="connsiteY1" fmla="*/ 90066 h 812850"/>
              <a:gd name="connsiteX2" fmla="*/ 5715423 w 8998750"/>
              <a:gd name="connsiteY2" fmla="*/ 792585 h 812850"/>
              <a:gd name="connsiteX3" fmla="*/ 8998750 w 8998750"/>
              <a:gd name="connsiteY3" fmla="*/ 211656 h 812850"/>
              <a:gd name="connsiteX4" fmla="*/ 8998750 w 8998750"/>
              <a:gd name="connsiteY4" fmla="*/ 211656 h 8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8750" h="812850">
                <a:moveTo>
                  <a:pt x="0" y="252186"/>
                </a:moveTo>
                <a:cubicBezTo>
                  <a:pt x="604646" y="126093"/>
                  <a:pt x="1209292" y="0"/>
                  <a:pt x="2161862" y="90066"/>
                </a:cubicBezTo>
                <a:cubicBezTo>
                  <a:pt x="3114432" y="180132"/>
                  <a:pt x="4575942" y="772320"/>
                  <a:pt x="5715423" y="792585"/>
                </a:cubicBezTo>
                <a:cubicBezTo>
                  <a:pt x="6854904" y="812850"/>
                  <a:pt x="8998750" y="211656"/>
                  <a:pt x="8998750" y="211656"/>
                </a:cubicBezTo>
                <a:lnTo>
                  <a:pt x="8998750" y="211656"/>
                </a:lnTo>
              </a:path>
            </a:pathLst>
          </a:custGeom>
          <a:ln w="47625">
            <a:solidFill>
              <a:schemeClr val="tx2">
                <a:alpha val="2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4" r:id="rId3"/>
    <p:sldLayoutId id="2147483688" r:id="rId4"/>
    <p:sldLayoutId id="2147483690" r:id="rId5"/>
    <p:sldLayoutId id="2147483691" r:id="rId6"/>
    <p:sldLayoutId id="2147483692" r:id="rId7"/>
    <p:sldLayoutId id="2147483693" r:id="rId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95000"/>
        </a:lnSpc>
        <a:spcBef>
          <a:spcPts val="0"/>
        </a:spcBef>
        <a:buClr>
          <a:srgbClr val="267BB5"/>
        </a:buClr>
        <a:buSzPct val="140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95000"/>
        </a:lnSpc>
        <a:spcBef>
          <a:spcPts val="0"/>
        </a:spcBef>
        <a:buClr>
          <a:srgbClr val="267BB5"/>
        </a:buClr>
        <a:buSzPct val="60000"/>
        <a:buFont typeface="Wingdings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95000"/>
        </a:lnSpc>
        <a:spcBef>
          <a:spcPts val="0"/>
        </a:spcBef>
        <a:buClr>
          <a:srgbClr val="267BB5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95000"/>
        </a:lnSpc>
        <a:spcBef>
          <a:spcPts val="0"/>
        </a:spcBef>
        <a:buClr>
          <a:srgbClr val="267BB5"/>
        </a:buClr>
        <a:buFont typeface="Lucida Grande"/>
        <a:buChar char="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95000"/>
        </a:lnSpc>
        <a:spcBef>
          <a:spcPts val="0"/>
        </a:spcBef>
        <a:buClr>
          <a:srgbClr val="267BB5"/>
        </a:buClr>
        <a:buFont typeface="Lucida Grande"/>
        <a:buChar char="◊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veitzer/projects/presentations15/sav_meic/VeitzerEcloudModeling/ecloudVizDipole03.m4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3.bin"/><Relationship Id="rId8" Type="http://schemas.openxmlformats.org/officeDocument/2006/relationships/oleObject" Target="../embeddings/Microsoft_Equation4.bin"/><Relationship Id="rId9" Type="http://schemas.openxmlformats.org/officeDocument/2006/relationships/oleObject" Target="../embeddings/Microsoft_Equation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554641" y="2422539"/>
            <a:ext cx="3286418" cy="505266"/>
          </a:xfr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dirty="0">
                <a:solidFill>
                  <a:srgbClr val="000000"/>
                </a:solidFill>
                <a:latin typeface="Futura"/>
                <a:cs typeface="Futura"/>
              </a:rPr>
              <a:t>S.A. Veitzer</a:t>
            </a:r>
            <a:endParaRPr lang="en-US" dirty="0" smtClean="0">
              <a:solidFill>
                <a:srgbClr val="000000"/>
              </a:solidFill>
              <a:latin typeface="Futura"/>
              <a:cs typeface="Futura"/>
            </a:endParaRPr>
          </a:p>
        </p:txBody>
      </p:sp>
      <p:pic>
        <p:nvPicPr>
          <p:cNvPr id="5" name="Picture 4" descr="TechXlogoTaglineVert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69" y="154266"/>
            <a:ext cx="3764873" cy="4191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5995" y="599670"/>
            <a:ext cx="5535064" cy="159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600" b="1" cap="small" dirty="0" smtClean="0">
                <a:latin typeface="Futura"/>
                <a:cs typeface="Futura"/>
              </a:rPr>
              <a:t>High-Performance Modeling of Electron Cloud Effect and </a:t>
            </a:r>
            <a:r>
              <a:rPr lang="en-US" sz="3600" b="1" cap="small" dirty="0" err="1" smtClean="0">
                <a:latin typeface="Futura"/>
                <a:cs typeface="Futura"/>
              </a:rPr>
              <a:t>RF</a:t>
            </a:r>
            <a:r>
              <a:rPr lang="en-US" sz="3600" b="1" cap="small" dirty="0" smtClean="0">
                <a:latin typeface="Futura"/>
                <a:cs typeface="Futura"/>
              </a:rPr>
              <a:t> Diagnostics</a:t>
            </a:r>
            <a:endParaRPr lang="en-US" sz="3600" b="1" cap="small" dirty="0">
              <a:latin typeface="Futura"/>
              <a:cs typeface="Futur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583882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SIMULATIONS EMPOWERING YOUR INNOVATIONS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9635" y="2927805"/>
            <a:ext cx="3071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MEIC</a:t>
            </a:r>
            <a:r>
              <a:rPr lang="en-US" dirty="0" smtClean="0"/>
              <a:t> Collaboration Meeting</a:t>
            </a:r>
          </a:p>
          <a:p>
            <a:r>
              <a:rPr lang="en-US" dirty="0" err="1" smtClean="0"/>
              <a:t>JLAB</a:t>
            </a:r>
            <a:r>
              <a:rPr lang="en-US" dirty="0" smtClean="0"/>
              <a:t>, October 6, 2015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268" y="4410161"/>
            <a:ext cx="8441791" cy="122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This work was performed under the auspices of the Department of Energy as part of the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ComPASS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SCiDAC-2 project (DE-FC02-07ER41499), and the SCiDAC-3 project (DE-SC0008920). Additional support from the Department of Energy,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HEP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division through the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SBIR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program. </a:t>
            </a:r>
            <a:endParaRPr lang="en-GB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4267200" y="6019800"/>
            <a:ext cx="4876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msgothic" charset="0"/>
                <a:cs typeface="Times New Roman"/>
              </a:rPr>
              <a:t>This work was performed under the auspices of the Department of Energy as part of the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msgothic" charset="0"/>
                <a:cs typeface="Times New Roman"/>
              </a:rPr>
              <a:t>ComPASS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msgothic" charset="0"/>
                <a:cs typeface="Times New Roman"/>
              </a:rPr>
              <a:t> SCiDAC-2 project (DE-FC02-07ER41499), and the SCiDAC-3 project (DE-SC0008920)</a:t>
            </a:r>
            <a:endParaRPr lang="en-GB" sz="1400" dirty="0">
              <a:solidFill>
                <a:srgbClr val="000000"/>
              </a:solidFill>
              <a:latin typeface="Times New Roman"/>
              <a:ea typeface="msgothic" charset="0"/>
              <a:cs typeface="Times New Roman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219200" y="159603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Resonant Cavity Method For Measuring Electron Cloud Effect Using Plasma Dielectrics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552"/>
          <p:cNvSpPr>
            <a:spLocks noChangeArrowheads="1"/>
          </p:cNvSpPr>
          <p:nvPr/>
        </p:nvSpPr>
        <p:spPr bwMode="auto">
          <a:xfrm>
            <a:off x="152400" y="1266010"/>
            <a:ext cx="441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The resonant cavity technique will reduce uncertainties in EC measurements due to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attenuation and reflections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Perform detailed electrostatic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simulations to model plasma build-up and dissipation over one revolution period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Derive dielectric tensor strength from electron positions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injection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below cutoff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through time varying plasma dielectric over many thousands of revolution periods to measure sidebands</a:t>
            </a:r>
          </a:p>
        </p:txBody>
      </p:sp>
      <p:pic>
        <p:nvPicPr>
          <p:cNvPr id="22" name="Picture 3" descr="eddyspectru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 bwMode="auto">
          <a:xfrm>
            <a:off x="330773" y="4147138"/>
            <a:ext cx="3420310" cy="27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52"/>
          <p:cNvSpPr>
            <a:spLocks noChangeArrowheads="1"/>
          </p:cNvSpPr>
          <p:nvPr/>
        </p:nvSpPr>
        <p:spPr bwMode="auto">
          <a:xfrm>
            <a:off x="4267200" y="3557587"/>
            <a:ext cx="4800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First attempt to numerically model the resonant cavity technique, and compute side bands due to EC modulation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Non-zero side band amplitude at same location as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injection due to frequency modulation, as opposed to travelling-wave side bands, that are due to phase shifts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Numerically stable simulations with more than 40 million time steps using dielectric models, needed to resolve 500 kHz side bands, that are otherwise not possible with kinetic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codes due to grid heating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Linear increase in side band amplitudes as a function of distance from the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source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rot="10800000">
            <a:off x="533400" y="3579811"/>
            <a:ext cx="784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552"/>
          <p:cNvSpPr>
            <a:spLocks noChangeArrowheads="1"/>
          </p:cNvSpPr>
          <p:nvPr/>
        </p:nvSpPr>
        <p:spPr bwMode="auto">
          <a:xfrm>
            <a:off x="76200" y="35814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Simulated spectrum showing side bands from frequency modulation, that are generated by harmonic modulation of electron cloud density (dielectric tensor)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315" y="0"/>
            <a:ext cx="1292669" cy="12827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2400" y="2965746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Evanescent wave traps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energy, providing localized sampling of electron cloud, creating a virtual resonant cavity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The resonant frequency of this cavity depends on the EC, via the dielectric strength, which is modulated by the beam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resonant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97130"/>
            <a:ext cx="4572000" cy="139288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462468" y="836711"/>
            <a:ext cx="6174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Seth A.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Veitzer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David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Smithe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Peter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Stoltz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Tech-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Corp., Boulder, CO USA</a:t>
            </a:r>
            <a:endParaRPr lang="en-US" sz="14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 rot="10800000">
            <a:off x="4343400" y="6019800"/>
            <a:ext cx="4648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4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5965" y="1360714"/>
            <a:ext cx="8220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MEIC</a:t>
            </a:r>
            <a:r>
              <a:rPr lang="en-US" sz="1600" dirty="0" smtClean="0"/>
              <a:t> beam parameters are unique and the effect on electron cloud buildup is not known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Modeling of </a:t>
            </a:r>
            <a:r>
              <a:rPr lang="en-US" sz="1600" dirty="0" err="1" smtClean="0"/>
              <a:t>ECE</a:t>
            </a:r>
            <a:r>
              <a:rPr lang="en-US" sz="1600" dirty="0" smtClean="0"/>
              <a:t> for </a:t>
            </a:r>
            <a:r>
              <a:rPr lang="en-US" sz="1600" dirty="0" err="1" smtClean="0"/>
              <a:t>MEIC</a:t>
            </a:r>
            <a:r>
              <a:rPr lang="en-US" sz="1600" dirty="0" smtClean="0"/>
              <a:t> can be useful for aiding design to mitigate performance degradation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Materials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Bunch structure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Magnetic field configurations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Focus is on both particle/surface interactions and modeling of cloud/beam collective effects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Secondary electron processes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/>
              <a:t>Multipacting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Beam instabilities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/>
              <a:t>ECloud</a:t>
            </a:r>
            <a:r>
              <a:rPr lang="en-US" sz="1600" dirty="0" smtClean="0"/>
              <a:t>-induced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growth and tune shifts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Addition of </a:t>
            </a:r>
            <a:r>
              <a:rPr lang="en-US" sz="1600" dirty="0" err="1" smtClean="0"/>
              <a:t>RF</a:t>
            </a:r>
            <a:r>
              <a:rPr lang="en-US" sz="1600" dirty="0" smtClean="0"/>
              <a:t> diagnostics to design may aid in assessing efficacy of </a:t>
            </a:r>
            <a:r>
              <a:rPr lang="en-US" sz="1600" dirty="0" err="1" smtClean="0"/>
              <a:t>ECE</a:t>
            </a:r>
            <a:r>
              <a:rPr lang="en-US" sz="1600" dirty="0" smtClean="0"/>
              <a:t> mitigation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4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cloudVizDipole03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3192" y="-12329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542" y="150737"/>
            <a:ext cx="7972650" cy="931024"/>
          </a:xfrm>
        </p:spPr>
        <p:txBody>
          <a:bodyPr/>
          <a:lstStyle/>
          <a:p>
            <a:r>
              <a:rPr lang="en-US" dirty="0" smtClean="0"/>
              <a:t>Electron Cloud Effect (</a:t>
            </a:r>
            <a:r>
              <a:rPr lang="en-US" dirty="0" err="1" smtClean="0"/>
              <a:t>ECE</a:t>
            </a:r>
            <a:r>
              <a:rPr lang="en-US" dirty="0" smtClean="0"/>
              <a:t>) Can Limit Accelerator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5965" y="1207860"/>
            <a:ext cx="82208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What is the </a:t>
            </a:r>
            <a:r>
              <a:rPr lang="en-US" sz="1400" dirty="0" err="1" smtClean="0"/>
              <a:t>ECE</a:t>
            </a:r>
            <a:r>
              <a:rPr lang="en-US" sz="1400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Primary electrons are accelerated by the beam potential to beam pipe walls as successive bunches cross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Secondary electrons are produced with low energy at the walls, and are then accelerated by the next bunch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If the secondary electron yield &gt; 1 then the electron cloud density increases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The cloud dissipates during gaps in the bunch train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4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542" y="150737"/>
            <a:ext cx="7972650" cy="931024"/>
          </a:xfrm>
        </p:spPr>
        <p:txBody>
          <a:bodyPr/>
          <a:lstStyle/>
          <a:p>
            <a:r>
              <a:rPr lang="en-US" dirty="0" smtClean="0"/>
              <a:t>Electron Cloud Effect (</a:t>
            </a:r>
            <a:r>
              <a:rPr lang="en-US" dirty="0" err="1" smtClean="0"/>
              <a:t>ECE</a:t>
            </a:r>
            <a:r>
              <a:rPr lang="en-US" dirty="0" smtClean="0"/>
              <a:t>) Can Limit Accelerator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5965" y="1207860"/>
            <a:ext cx="8220835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What is the </a:t>
            </a:r>
            <a:r>
              <a:rPr lang="en-US" sz="1400" dirty="0" err="1" smtClean="0"/>
              <a:t>ECE</a:t>
            </a:r>
            <a:r>
              <a:rPr lang="en-US" sz="1400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Exists in both lepton and </a:t>
            </a:r>
            <a:r>
              <a:rPr lang="en-US" sz="1400" dirty="0" err="1" smtClean="0"/>
              <a:t>hadron</a:t>
            </a:r>
            <a:r>
              <a:rPr lang="en-US" sz="1400" dirty="0" smtClean="0"/>
              <a:t> circular accelerators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Electron plasma buildup can interfere with beams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 smtClean="0"/>
              <a:t>Increase </a:t>
            </a:r>
            <a:r>
              <a:rPr lang="en-US" sz="1400" dirty="0" err="1" smtClean="0"/>
              <a:t>emittance</a:t>
            </a:r>
            <a:endParaRPr lang="en-US" sz="1400" dirty="0" smtClean="0"/>
          </a:p>
          <a:p>
            <a:pPr marL="1200150" lvl="2" indent="-285750">
              <a:buFont typeface="Arial"/>
              <a:buChar char="•"/>
            </a:pPr>
            <a:r>
              <a:rPr lang="en-US" sz="1400" dirty="0" smtClean="0"/>
              <a:t>Create beam instabilities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Primary electron production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Beam scrape-off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Synchrotron radiation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Residual neutral gas ionization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Secondary electron production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Acceleration of electrons by beam potential to opposite beam pipe walls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Resonant behavior (similar to </a:t>
            </a:r>
            <a:r>
              <a:rPr lang="en-US" sz="1400" dirty="0" err="1" smtClean="0"/>
              <a:t>multipacting</a:t>
            </a:r>
            <a:r>
              <a:rPr lang="en-US" sz="1400" dirty="0" smtClean="0"/>
              <a:t>)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 smtClean="0"/>
              <a:t>Depends on the bunch spacing, current, magnetic fields, and physical dimensions of the beam pipe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Three regimes: Buildup, Saturation, Dissipation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magnetic fields are important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Electrons can become trapped, e.g. </a:t>
            </a:r>
            <a:r>
              <a:rPr lang="en-US" sz="1400" dirty="0" err="1" smtClean="0"/>
              <a:t>quadrupole</a:t>
            </a:r>
            <a:r>
              <a:rPr lang="en-US" sz="1400" dirty="0" smtClean="0"/>
              <a:t> magnets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err="1" smtClean="0"/>
              <a:t>Solenoidal</a:t>
            </a:r>
            <a:r>
              <a:rPr lang="en-US" sz="1400" dirty="0" smtClean="0"/>
              <a:t> </a:t>
            </a:r>
            <a:r>
              <a:rPr lang="en-US" sz="1400" dirty="0" err="1" smtClean="0"/>
              <a:t>B</a:t>
            </a:r>
            <a:r>
              <a:rPr lang="en-US" sz="1400" dirty="0" smtClean="0"/>
              <a:t> can confine electrons near beam pipe edges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Dipole </a:t>
            </a:r>
            <a:r>
              <a:rPr lang="en-US" sz="1400" dirty="0" err="1" smtClean="0"/>
              <a:t>B</a:t>
            </a:r>
            <a:r>
              <a:rPr lang="en-US" sz="1400" dirty="0" smtClean="0"/>
              <a:t> affects electron trajectories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There are a variety of mitigation techniques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Surface coatings (lower </a:t>
            </a:r>
            <a:r>
              <a:rPr lang="en-US" sz="1400" dirty="0" err="1" smtClean="0"/>
              <a:t>SEY</a:t>
            </a:r>
            <a:r>
              <a:rPr lang="en-US" sz="14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err="1" smtClean="0"/>
              <a:t>Solenoidal</a:t>
            </a:r>
            <a:r>
              <a:rPr lang="en-US" sz="1400" dirty="0" smtClean="0"/>
              <a:t> fields (confine electrons near beam pipe walls)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Surface grooving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Modified bunch spacing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4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542" y="566235"/>
            <a:ext cx="7972650" cy="515526"/>
          </a:xfrm>
        </p:spPr>
        <p:txBody>
          <a:bodyPr/>
          <a:lstStyle/>
          <a:p>
            <a:r>
              <a:rPr lang="en-US" dirty="0" smtClean="0"/>
              <a:t>Computational </a:t>
            </a:r>
            <a:r>
              <a:rPr lang="en-US" dirty="0" err="1" smtClean="0"/>
              <a:t>PIC</a:t>
            </a:r>
            <a:r>
              <a:rPr lang="en-US" dirty="0" smtClean="0"/>
              <a:t> 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5965" y="1360714"/>
            <a:ext cx="822083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 smtClean="0"/>
              <a:t>Electrons are non-relativistic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So electrostatic models are accurate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Typically very little along-beam motion, so 2D models are useful, usually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 smtClean="0"/>
              <a:t>There exists a natural separation of scales, that makes modeling difficult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Electron motions and cloud modulation by bunch crossings is on the order of bucket time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Collective effects and bunch instabilities are on the order of revolution time scales.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 smtClean="0"/>
              <a:t>There are a number of </a:t>
            </a:r>
            <a:r>
              <a:rPr lang="en-US" sz="1500" dirty="0" err="1" smtClean="0"/>
              <a:t>PIC</a:t>
            </a:r>
            <a:r>
              <a:rPr lang="en-US" sz="1500" dirty="0" smtClean="0"/>
              <a:t> simulation codes that have been used to model </a:t>
            </a:r>
            <a:r>
              <a:rPr lang="en-US" sz="1500" dirty="0" err="1" smtClean="0"/>
              <a:t>ECE</a:t>
            </a:r>
            <a:endParaRPr lang="en-US" sz="1500" dirty="0" smtClean="0"/>
          </a:p>
          <a:p>
            <a:pPr marL="742950" lvl="1" indent="-285750">
              <a:buFont typeface="Arial"/>
              <a:buChar char="•"/>
            </a:pPr>
            <a:r>
              <a:rPr lang="en-US" sz="1500" dirty="0" err="1" smtClean="0"/>
              <a:t>WARP+POSINST</a:t>
            </a:r>
            <a:endParaRPr lang="en-US" sz="1500" dirty="0" smtClean="0"/>
          </a:p>
          <a:p>
            <a:pPr marL="742950" lvl="1" indent="-285750">
              <a:buFont typeface="Arial"/>
              <a:buChar char="•"/>
            </a:pPr>
            <a:r>
              <a:rPr lang="en-US" sz="1500" dirty="0" err="1" smtClean="0"/>
              <a:t>ECLOUD</a:t>
            </a:r>
            <a:endParaRPr lang="en-US" sz="1500" dirty="0" smtClean="0"/>
          </a:p>
          <a:p>
            <a:pPr marL="742950" lvl="1" indent="-285750">
              <a:buFont typeface="Arial"/>
              <a:buChar char="•"/>
            </a:pPr>
            <a:r>
              <a:rPr lang="en-US" sz="1500" dirty="0" err="1" smtClean="0"/>
              <a:t>VORPAL</a:t>
            </a:r>
            <a:endParaRPr lang="en-US" sz="1500" dirty="0" smtClean="0"/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+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 smtClean="0"/>
              <a:t>In general, requires 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Parallel computation; electrostatic solvers with domain decomposition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Self-consistent particle evolution (space charge)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Cut-cell algorithms for solution accuracy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Ability to model externally applied magnetic fields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Secondary electron surface and materials models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Short time steps, long simulation times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 err="1" smtClean="0"/>
              <a:t>MEIC</a:t>
            </a:r>
            <a:r>
              <a:rPr lang="en-US" sz="1500" dirty="0" smtClean="0"/>
              <a:t> parameters are in a regime that has not yet been modeled</a:t>
            </a:r>
          </a:p>
          <a:p>
            <a:pPr marL="742950" lvl="1" indent="-285750">
              <a:buFont typeface="Arial"/>
              <a:buChar char="•"/>
            </a:pPr>
            <a:r>
              <a:rPr lang="en-US" sz="1500" dirty="0" smtClean="0"/>
              <a:t>Long trains of high frequency buckets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4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542" y="566235"/>
            <a:ext cx="7972650" cy="515526"/>
          </a:xfrm>
        </p:spPr>
        <p:txBody>
          <a:bodyPr/>
          <a:lstStyle/>
          <a:p>
            <a:r>
              <a:rPr lang="en-US" dirty="0" smtClean="0"/>
              <a:t>Buildup and Dissipation Simulations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5965" y="1360714"/>
            <a:ext cx="8220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Cloud buildup is fast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Saturation at some large fraction of linear beam charge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Dissipation during gap in bunch train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We can model electron cloud survival rate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Model effect of low-charge trailing bunch on cloud survival rate</a:t>
            </a:r>
          </a:p>
        </p:txBody>
      </p:sp>
      <p:pic>
        <p:nvPicPr>
          <p:cNvPr id="6" name="Picture 5" descr="figure_1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9" y="2778217"/>
            <a:ext cx="4267199" cy="3200400"/>
          </a:xfrm>
          <a:prstGeom prst="rect">
            <a:avLst/>
          </a:prstGeom>
        </p:spPr>
      </p:pic>
      <p:pic>
        <p:nvPicPr>
          <p:cNvPr id="7" name="Picture 6" descr="figure_1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09" y="2778217"/>
            <a:ext cx="42672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550" y="6147134"/>
            <a:ext cx="8220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err="1" smtClean="0"/>
              <a:t>Veitzer</a:t>
            </a:r>
            <a:r>
              <a:rPr lang="en-US" sz="1400" dirty="0" smtClean="0"/>
              <a:t> &amp; </a:t>
            </a:r>
            <a:r>
              <a:rPr lang="en-US" sz="1400" dirty="0" err="1" smtClean="0"/>
              <a:t>Stoltz</a:t>
            </a:r>
            <a:r>
              <a:rPr lang="en-US" sz="1400" dirty="0" smtClean="0"/>
              <a:t>, </a:t>
            </a:r>
            <a:r>
              <a:rPr lang="en-US" sz="1400" i="1" dirty="0" smtClean="0"/>
              <a:t>Electron Cloud Buildup and Dissipation Models for PIP-II,</a:t>
            </a:r>
            <a:r>
              <a:rPr lang="en-US" sz="1400" dirty="0" smtClean="0"/>
              <a:t> IPAC’15, MOPMA037</a:t>
            </a:r>
            <a:endParaRPr lang="en-US" sz="1400" i="1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4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590" y="1360714"/>
            <a:ext cx="8220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Injected </a:t>
            </a:r>
            <a:r>
              <a:rPr lang="en-US" sz="1600" dirty="0" err="1" smtClean="0"/>
              <a:t>RF</a:t>
            </a:r>
            <a:r>
              <a:rPr lang="en-US" sz="1600" dirty="0" smtClean="0"/>
              <a:t> energy is affected by </a:t>
            </a:r>
            <a:r>
              <a:rPr lang="en-US" sz="1600" dirty="0" err="1" smtClean="0"/>
              <a:t>ecloud</a:t>
            </a:r>
            <a:r>
              <a:rPr lang="en-US" sz="1600" dirty="0" smtClean="0"/>
              <a:t> modulation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</a:t>
            </a:r>
            <a:r>
              <a:rPr lang="en-US" sz="1600" dirty="0" err="1" smtClean="0"/>
              <a:t>ecloud</a:t>
            </a:r>
            <a:r>
              <a:rPr lang="en-US" sz="1600" dirty="0" smtClean="0"/>
              <a:t> plasma changes the dispersion relation, modulation of </a:t>
            </a:r>
            <a:r>
              <a:rPr lang="en-US" sz="1600" dirty="0" err="1" smtClean="0"/>
              <a:t>ecloud</a:t>
            </a:r>
            <a:r>
              <a:rPr lang="en-US" sz="1600" dirty="0" smtClean="0"/>
              <a:t> density can be measured experimentally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Phase shift if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rf</a:t>
            </a:r>
            <a:r>
              <a:rPr lang="en-US" sz="1600" dirty="0" smtClean="0"/>
              <a:t> &gt;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cutoff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Frequency shift if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rf</a:t>
            </a:r>
            <a:r>
              <a:rPr lang="en-US" sz="1600" dirty="0" smtClean="0"/>
              <a:t> &lt;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cutoff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Phase shift is proportional to cloud density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 spectral measurements, the side band </a:t>
            </a:r>
          </a:p>
          <a:p>
            <a:pPr marL="285750" indent="-285750"/>
            <a:r>
              <a:rPr lang="en-US" sz="1600" dirty="0" smtClean="0"/>
              <a:t>amplitudes are also (ideally) linearly related</a:t>
            </a:r>
          </a:p>
          <a:p>
            <a:pPr marL="285750" indent="-285750"/>
            <a:r>
              <a:rPr lang="en-US" sz="1600" dirty="0" smtClean="0"/>
              <a:t>to cloud density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1120" y="5146840"/>
            <a:ext cx="4061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</a:t>
            </a:r>
            <a:r>
              <a:rPr lang="en-US" sz="1400" dirty="0" smtClean="0"/>
              <a:t>. Eddy, Project </a:t>
            </a:r>
            <a:r>
              <a:rPr lang="en-US" sz="1400" dirty="0" err="1" smtClean="0"/>
              <a:t>X</a:t>
            </a:r>
            <a:r>
              <a:rPr lang="en-US" sz="1400" dirty="0" smtClean="0"/>
              <a:t> Collaboration Meeting, 2009 </a:t>
            </a:r>
            <a:endParaRPr lang="en-US" sz="1400" dirty="0"/>
          </a:p>
        </p:txBody>
      </p:sp>
      <p:pic>
        <p:nvPicPr>
          <p:cNvPr id="10" name="Picture 9" descr="edd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38776" y="1946440"/>
            <a:ext cx="4705224" cy="3200400"/>
          </a:xfrm>
          <a:prstGeom prst="rect">
            <a:avLst/>
          </a:prstGeom>
        </p:spPr>
      </p:pic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928542" y="3214740"/>
          <a:ext cx="2344738" cy="914400"/>
        </p:xfrm>
        <a:graphic>
          <a:graphicData uri="http://schemas.openxmlformats.org/presentationml/2006/ole">
            <p:oleObj spid="_x0000_s15362" name="Equation" r:id="rId5" imgW="1270000" imgH="495300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17590" y="4965231"/>
          <a:ext cx="1933575" cy="696913"/>
        </p:xfrm>
        <a:graphic>
          <a:graphicData uri="http://schemas.openxmlformats.org/presentationml/2006/ole">
            <p:oleObj spid="_x0000_s15363" name="Equation" r:id="rId6" imgW="1130300" imgH="406400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133011" y="4653226"/>
          <a:ext cx="2895600" cy="771525"/>
        </p:xfrm>
        <a:graphic>
          <a:graphicData uri="http://schemas.openxmlformats.org/presentationml/2006/ole">
            <p:oleObj spid="_x0000_s15364" name="Equation" r:id="rId7" imgW="1625600" imgH="431800" progId="Equation.3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180636" y="5431101"/>
          <a:ext cx="866775" cy="746125"/>
        </p:xfrm>
        <a:graphic>
          <a:graphicData uri="http://schemas.openxmlformats.org/presentationml/2006/ole">
            <p:oleObj spid="_x0000_s15365" r:id="rId8" imgW="469900" imgH="393700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352211" y="5415226"/>
          <a:ext cx="1476375" cy="738188"/>
        </p:xfrm>
        <a:graphic>
          <a:graphicData uri="http://schemas.openxmlformats.org/presentationml/2006/ole">
            <p:oleObj spid="_x0000_s15366" r:id="rId9" imgW="901700" imgH="4445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6153413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 smtClean="0"/>
              <a:t>Veitzer</a:t>
            </a:r>
            <a:r>
              <a:rPr lang="en-US" sz="1350" dirty="0" smtClean="0"/>
              <a:t>, </a:t>
            </a:r>
            <a:r>
              <a:rPr lang="en-US" sz="1350" dirty="0" err="1" smtClean="0"/>
              <a:t>Smithe</a:t>
            </a:r>
            <a:r>
              <a:rPr lang="en-US" sz="1350" dirty="0" smtClean="0"/>
              <a:t>, </a:t>
            </a:r>
            <a:r>
              <a:rPr lang="en-US" sz="1350" i="1" dirty="0" smtClean="0"/>
              <a:t>Application of New Simulation Algorithms for Modeling </a:t>
            </a:r>
            <a:r>
              <a:rPr lang="en-US" sz="1350" i="1" dirty="0" err="1" smtClean="0"/>
              <a:t>RF</a:t>
            </a:r>
            <a:r>
              <a:rPr lang="en-US" sz="1350" i="1" dirty="0" smtClean="0"/>
              <a:t> Diagnostics of Electron Clouds,</a:t>
            </a:r>
            <a:r>
              <a:rPr lang="en-US" sz="1350" dirty="0" smtClean="0"/>
              <a:t> AAC’12</a:t>
            </a:r>
            <a:endParaRPr lang="en-US" sz="135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Diagnostic Modeling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4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5965" y="1360714"/>
            <a:ext cx="82208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Magnetic fields play a large role in cloud evolution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Plasma dielectric models can predict phase shifts for different </a:t>
            </a:r>
            <a:r>
              <a:rPr lang="en-US" sz="1600" dirty="0" err="1" smtClean="0"/>
              <a:t>B</a:t>
            </a:r>
            <a:r>
              <a:rPr lang="en-US" sz="1600" dirty="0" smtClean="0"/>
              <a:t> configurations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381" y="6307876"/>
            <a:ext cx="8814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Veitzer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Vorpal</a:t>
            </a:r>
            <a:r>
              <a:rPr lang="en-US" sz="1400" i="1" dirty="0" smtClean="0"/>
              <a:t> Simulations Of Traveling Wave </a:t>
            </a:r>
            <a:r>
              <a:rPr lang="en-US" sz="1400" i="1" dirty="0" err="1" smtClean="0"/>
              <a:t>RF</a:t>
            </a:r>
            <a:r>
              <a:rPr lang="en-US" sz="1400" i="1" dirty="0" smtClean="0"/>
              <a:t> In Wiggler Magnetic Fields, </a:t>
            </a:r>
            <a:r>
              <a:rPr lang="en-US" sz="1400" dirty="0" smtClean="0"/>
              <a:t>ECLOUD’12</a:t>
            </a:r>
            <a:endParaRPr lang="en-US" sz="1400" dirty="0"/>
          </a:p>
        </p:txBody>
      </p:sp>
      <p:pic>
        <p:nvPicPr>
          <p:cNvPr id="9" name="Picture 3" descr="wigglerFieldStreamlines.png"/>
          <p:cNvPicPr>
            <a:picLocks noChangeAspect="1"/>
          </p:cNvPicPr>
          <p:nvPr/>
        </p:nvPicPr>
        <p:blipFill>
          <a:blip r:embed="rId2"/>
          <a:srcRect l="3741" t="9122" r="10841" b="26067"/>
          <a:stretch>
            <a:fillRect/>
          </a:stretch>
        </p:blipFill>
        <p:spPr bwMode="auto">
          <a:xfrm>
            <a:off x="0" y="2591486"/>
            <a:ext cx="516374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phaseShiftComparis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190" y="2591486"/>
            <a:ext cx="46482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Diagnostic Modeling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4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94732" y="2253700"/>
            <a:ext cx="3653399" cy="4385469"/>
            <a:chOff x="5494732" y="2253700"/>
            <a:chExt cx="3653399" cy="4385469"/>
          </a:xfrm>
        </p:grpSpPr>
        <p:pic>
          <p:nvPicPr>
            <p:cNvPr id="11" name="Picture 10" descr="electronPositions1u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5494732" y="4353169"/>
              <a:ext cx="3520008" cy="2286000"/>
            </a:xfrm>
            <a:prstGeom prst="rect">
              <a:avLst/>
            </a:prstGeom>
          </p:spPr>
        </p:pic>
        <p:pic>
          <p:nvPicPr>
            <p:cNvPr id="12" name="Picture 11" descr="electronPositions100n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628123" y="2253700"/>
              <a:ext cx="3520008" cy="2286000"/>
            </a:xfrm>
            <a:prstGeom prst="rect">
              <a:avLst/>
            </a:prstGeom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5965" y="1360714"/>
            <a:ext cx="8220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Perform buildup simulations for one revolution, including dissipation (2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s)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Derived dielectric tensor from time-dependent cloud density (magnetized)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Perform dielectric simulations of </a:t>
            </a:r>
            <a:r>
              <a:rPr lang="en-US" sz="1600" dirty="0" err="1" smtClean="0"/>
              <a:t>RF</a:t>
            </a:r>
            <a:r>
              <a:rPr lang="en-US" sz="1600" dirty="0" smtClean="0"/>
              <a:t> propagation for many revolutions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Field updates only, stable for long simulation times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No particle noise (grid heating)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Measure side-bands due to modulation of electron plasma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965" y="6055499"/>
            <a:ext cx="799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Veitzer</a:t>
            </a:r>
            <a:r>
              <a:rPr lang="en-US" sz="1400" dirty="0" smtClean="0"/>
              <a:t>, </a:t>
            </a:r>
            <a:r>
              <a:rPr lang="en-US" sz="1400" dirty="0" err="1" smtClean="0"/>
              <a:t>Stoltz</a:t>
            </a:r>
            <a:r>
              <a:rPr lang="en-US" sz="1400" dirty="0" smtClean="0"/>
              <a:t>, Lebrun, </a:t>
            </a:r>
            <a:r>
              <a:rPr lang="en-US" sz="1400" i="1" dirty="0" smtClean="0"/>
              <a:t>Integrated Kinetic And Plasma Dielectric Models of Electron Cloud Buildup And TE Wave Transmission, </a:t>
            </a:r>
            <a:r>
              <a:rPr lang="en-US" sz="1400" dirty="0" smtClean="0"/>
              <a:t>NAPAC’14, MOPBA24</a:t>
            </a:r>
            <a:endParaRPr lang="en-US" sz="1400" dirty="0"/>
          </a:p>
        </p:txBody>
      </p:sp>
      <p:pic>
        <p:nvPicPr>
          <p:cNvPr id="9" name="Picture 8" descr="travelingWaveSchemat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364029" y="3294261"/>
            <a:ext cx="3060329" cy="211781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</a:t>
            </a:r>
            <a:r>
              <a:rPr lang="en-US" dirty="0" err="1" smtClean="0"/>
              <a:t>RF</a:t>
            </a:r>
            <a:r>
              <a:rPr lang="en-US" dirty="0" smtClean="0"/>
              <a:t> Diagnostic Modeling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4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SIMULATIONS EMPOWERING YOUR 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A6E3-43D3-3843-8B73-66C2C5AC553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5965" y="1360714"/>
            <a:ext cx="8220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Perform buildup simulations for one revolution, including dissipation (2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s)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Derived dielectric tensor from time-dependent cloud density (magnetized)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Perform dielectric simulations of </a:t>
            </a:r>
            <a:r>
              <a:rPr lang="en-US" sz="1600" dirty="0" err="1" smtClean="0"/>
              <a:t>RF</a:t>
            </a:r>
            <a:r>
              <a:rPr lang="en-US" sz="1600" dirty="0" smtClean="0"/>
              <a:t> propagation for many revolutions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Field updates only, stable for long simulation times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No particle noise (grid heating)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Measure side-bands due to modulation of electron plasma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965" y="6055499"/>
            <a:ext cx="799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Veitzer</a:t>
            </a:r>
            <a:r>
              <a:rPr lang="en-US" sz="1400" dirty="0" smtClean="0"/>
              <a:t>, </a:t>
            </a:r>
            <a:r>
              <a:rPr lang="en-US" sz="1400" dirty="0" err="1" smtClean="0"/>
              <a:t>Stoltz</a:t>
            </a:r>
            <a:r>
              <a:rPr lang="en-US" sz="1400" dirty="0" smtClean="0"/>
              <a:t>, Lebrun, </a:t>
            </a:r>
            <a:r>
              <a:rPr lang="en-US" sz="1400" i="1" dirty="0" smtClean="0"/>
              <a:t>Integrated Kinetic And Plasma Dielectric Models of Electron Cloud Buildup And TE Wave Transmission, </a:t>
            </a:r>
            <a:r>
              <a:rPr lang="en-US" sz="1400" dirty="0" smtClean="0"/>
              <a:t>NAPAC’14, MOPBA24</a:t>
            </a:r>
            <a:endParaRPr lang="en-US" sz="1400" dirty="0"/>
          </a:p>
        </p:txBody>
      </p:sp>
      <p:pic>
        <p:nvPicPr>
          <p:cNvPr id="13" name="Picture 12" descr="ww02dipoleZdir-050Spectru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10232" y="3005213"/>
            <a:ext cx="3902252" cy="2743200"/>
          </a:xfrm>
          <a:prstGeom prst="rect">
            <a:avLst/>
          </a:prstGeom>
        </p:spPr>
      </p:pic>
      <p:pic>
        <p:nvPicPr>
          <p:cNvPr id="14" name="Picture 13" descr="ww02-1dot5xSpectru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5965" y="3071470"/>
            <a:ext cx="3902252" cy="274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33891" y="3471613"/>
            <a:ext cx="848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</a:t>
            </a:r>
            <a:r>
              <a:rPr lang="en-US" sz="1400" dirty="0" smtClean="0"/>
              <a:t>=0</a:t>
            </a:r>
          </a:p>
          <a:p>
            <a:r>
              <a:rPr lang="en-US" sz="1400" dirty="0" err="1" smtClean="0"/>
              <a:t>f</a:t>
            </a:r>
            <a:r>
              <a:rPr lang="en-US" sz="1400" dirty="0" smtClean="0"/>
              <a:t> = 1.5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c</a:t>
            </a:r>
            <a:endParaRPr lang="en-US" sz="1400" baseline="-25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311653" y="3471613"/>
            <a:ext cx="2100831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</a:t>
            </a:r>
            <a:r>
              <a:rPr lang="en-US" sz="1400" dirty="0" smtClean="0"/>
              <a:t>=0.5 </a:t>
            </a:r>
            <a:r>
              <a:rPr lang="en-US" sz="1400" dirty="0" err="1" smtClean="0"/>
              <a:t>T</a:t>
            </a:r>
            <a:r>
              <a:rPr lang="en-US" sz="1400" dirty="0" smtClean="0"/>
              <a:t> dipole</a:t>
            </a:r>
          </a:p>
          <a:p>
            <a:r>
              <a:rPr lang="en-US" sz="1400" dirty="0" err="1" smtClean="0"/>
              <a:t>f</a:t>
            </a:r>
            <a:r>
              <a:rPr lang="en-US" sz="1400" dirty="0" smtClean="0"/>
              <a:t> = 1.05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c</a:t>
            </a:r>
            <a:endParaRPr lang="en-US" sz="1400" baseline="-25000" dirty="0" smtClean="0"/>
          </a:p>
          <a:p>
            <a:r>
              <a:rPr lang="en-US" sz="1400" dirty="0" smtClean="0"/>
              <a:t>Upper hybrid resonance</a:t>
            </a:r>
          </a:p>
          <a:p>
            <a:endParaRPr lang="en-US" sz="1400" baseline="-25000" dirty="0" smtClean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</a:t>
            </a:r>
            <a:r>
              <a:rPr lang="en-US" dirty="0" err="1" smtClean="0"/>
              <a:t>RF</a:t>
            </a:r>
            <a:r>
              <a:rPr lang="en-US" dirty="0" smtClean="0"/>
              <a:t> Diagnostic Modeling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4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8575" cmpd="sng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23404</TotalTime>
  <Words>1297</Words>
  <Application>Microsoft Macintosh PowerPoint</Application>
  <PresentationFormat>On-screen Show (4:3)</PresentationFormat>
  <Paragraphs>152</Paragraphs>
  <Slides>11</Slides>
  <Notes>0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3_Office Theme</vt:lpstr>
      <vt:lpstr>Equation</vt:lpstr>
      <vt:lpstr>Equation.3</vt:lpstr>
      <vt:lpstr>Slide 1</vt:lpstr>
      <vt:lpstr>Electron Cloud Effect (ECE) Can Limit Accelerator Performance</vt:lpstr>
      <vt:lpstr>Electron Cloud Effect (ECE) Can Limit Accelerator Performance</vt:lpstr>
      <vt:lpstr>Computational PIC Requirements</vt:lpstr>
      <vt:lpstr>Buildup and Dissipation Simulations</vt:lpstr>
      <vt:lpstr>RF Diagnostic Modeling</vt:lpstr>
      <vt:lpstr>RF Diagnostic Modeling</vt:lpstr>
      <vt:lpstr>Traveling RF Diagnostic Modeling</vt:lpstr>
      <vt:lpstr>Traveling RF Diagnostic Modeling</vt:lpstr>
      <vt:lpstr>Slide 10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no</cp:lastModifiedBy>
  <cp:revision>716</cp:revision>
  <cp:lastPrinted>2014-05-15T16:02:22Z</cp:lastPrinted>
  <dcterms:created xsi:type="dcterms:W3CDTF">2015-10-05T21:53:18Z</dcterms:created>
  <dcterms:modified xsi:type="dcterms:W3CDTF">2015-10-05T22:01:23Z</dcterms:modified>
</cp:coreProperties>
</file>