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270" r:id="rId2"/>
    <p:sldId id="277" r:id="rId3"/>
    <p:sldId id="307" r:id="rId4"/>
    <p:sldId id="357" r:id="rId5"/>
    <p:sldId id="309" r:id="rId6"/>
    <p:sldId id="311" r:id="rId7"/>
    <p:sldId id="313" r:id="rId8"/>
    <p:sldId id="314" r:id="rId9"/>
    <p:sldId id="306" r:id="rId10"/>
    <p:sldId id="317" r:id="rId11"/>
    <p:sldId id="332" r:id="rId12"/>
    <p:sldId id="352" r:id="rId13"/>
    <p:sldId id="324" r:id="rId14"/>
    <p:sldId id="346" r:id="rId15"/>
    <p:sldId id="334" r:id="rId16"/>
    <p:sldId id="336" r:id="rId17"/>
    <p:sldId id="347" r:id="rId18"/>
    <p:sldId id="353" r:id="rId19"/>
    <p:sldId id="338" r:id="rId20"/>
    <p:sldId id="340" r:id="rId21"/>
    <p:sldId id="348" r:id="rId22"/>
    <p:sldId id="339" r:id="rId23"/>
    <p:sldId id="349" r:id="rId24"/>
    <p:sldId id="341" r:id="rId25"/>
    <p:sldId id="342" r:id="rId26"/>
    <p:sldId id="354" r:id="rId27"/>
    <p:sldId id="355" r:id="rId28"/>
    <p:sldId id="356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66" d="100"/>
          <a:sy n="66" d="100"/>
        </p:scale>
        <p:origin x="-787" y="6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A70A4-841B-4F52-86FF-1088D6E0EC82}" type="datetimeFigureOut">
              <a:rPr lang="zh-CN" altLang="en-US" smtClean="0"/>
              <a:t>2015/10/5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DB3B5-E127-4CE1-8FAD-992BF411FD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10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27442" indent="-27966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18658" indent="-22310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66436" indent="-22310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14213" indent="-22310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66704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19194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371685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24176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F. Lin</a:t>
            </a:r>
            <a:endParaRPr lang="ru-RU" altLang="en-US" sz="1200">
              <a:solidFill>
                <a:prstClr val="black"/>
              </a:solidFill>
            </a:endParaRPr>
          </a:p>
        </p:txBody>
      </p:sp>
      <p:sp>
        <p:nvSpPr>
          <p:cNvPr id="16389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27442" indent="-27966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18658" indent="-22310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66436" indent="-22310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14213" indent="-22310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66704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19194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371685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24176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3B5A33C-BE7E-43E9-8EC2-AEE2D13674BE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27442" indent="-27966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18658" indent="-22310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66436" indent="-22310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14213" indent="-22310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66704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19194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371685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24176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r>
              <a:rPr lang="en-US" altLang="en-US" sz="1200">
                <a:solidFill>
                  <a:prstClr val="black"/>
                </a:solidFill>
              </a:rPr>
              <a:t>F. Lin</a:t>
            </a:r>
            <a:endParaRPr lang="ru-RU" altLang="en-US" sz="1200">
              <a:solidFill>
                <a:prstClr val="black"/>
              </a:solidFill>
            </a:endParaRPr>
          </a:p>
        </p:txBody>
      </p:sp>
      <p:sp>
        <p:nvSpPr>
          <p:cNvPr id="16389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27442" indent="-27966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18658" indent="-22310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66436" indent="-22310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14213" indent="-223103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66704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19194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371685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24176" indent="-2231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63B5A33C-BE7E-43E9-8EC2-AEE2D13674BE}" type="slidenum">
              <a:rPr lang="en-US" altLang="en-US" sz="1200">
                <a:solidFill>
                  <a:prstClr val="black"/>
                </a:solidFill>
              </a:rPr>
              <a:pPr/>
              <a:t>20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48B5B-D9A0-490B-B677-29A0212767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7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50000"/>
              <a:buFontTx/>
              <a:buBlip>
                <a:blip r:embed="rId2"/>
              </a:buBlip>
              <a:defRPr/>
            </a:lvl1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43E2-8B5C-420F-B773-4C0D976E9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8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F944-A034-4316-A587-33E79276D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7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CB4A0A-59E9-435F-93FC-47869CEBD68A}" type="datetimeFigureOut">
              <a:rPr lang="zh-CN" altLang="en-US" smtClean="0"/>
              <a:t>2015/10/5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A695-B752-49C8-9CA3-E4FBF72E3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79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685800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06/23/2015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5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495800" y="6492875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398B0E-BD33-40D6-AE6D-433700CD6B58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>
          <a:xfrm>
            <a:off x="990600" y="6492875"/>
            <a:ext cx="3505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898989"/>
                </a:solidFill>
                <a:latin typeface="Times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1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536" y="1412776"/>
            <a:ext cx="9649072" cy="175260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Nonlinear </a:t>
            </a:r>
            <a:r>
              <a:rPr lang="en-US" altLang="zh-CN" dirty="0"/>
              <a:t>D</a:t>
            </a:r>
            <a:r>
              <a:rPr lang="en-US" altLang="zh-CN" dirty="0" smtClean="0"/>
              <a:t>ynamics </a:t>
            </a:r>
            <a:r>
              <a:rPr lang="en-US" altLang="zh-CN" dirty="0"/>
              <a:t>and E</a:t>
            </a:r>
            <a:r>
              <a:rPr lang="en-US" altLang="zh-CN" dirty="0" smtClean="0"/>
              <a:t>rror Study </a:t>
            </a:r>
            <a:br>
              <a:rPr lang="en-US" altLang="zh-CN" dirty="0" smtClean="0"/>
            </a:br>
            <a:r>
              <a:rPr lang="en-US" altLang="zh-CN" dirty="0" smtClean="0"/>
              <a:t>of </a:t>
            </a:r>
            <a:r>
              <a:rPr lang="en-US" altLang="zh-CN" dirty="0"/>
              <a:t>the MEIC </a:t>
            </a:r>
            <a:r>
              <a:rPr lang="en-US" altLang="zh-CN" dirty="0" smtClean="0"/>
              <a:t>Ion </a:t>
            </a:r>
            <a:r>
              <a:rPr lang="en-US" altLang="zh-CN" dirty="0"/>
              <a:t>C</a:t>
            </a:r>
            <a:r>
              <a:rPr lang="en-US" altLang="zh-CN" dirty="0" smtClean="0"/>
              <a:t>ollider </a:t>
            </a:r>
            <a:r>
              <a:rPr lang="en-US" altLang="zh-CN" dirty="0"/>
              <a:t>R</a:t>
            </a:r>
            <a:r>
              <a:rPr lang="en-US" altLang="zh-CN" dirty="0" smtClean="0"/>
              <a:t>ing</a:t>
            </a:r>
            <a:endParaRPr lang="ru-RU" altLang="en-US" dirty="0" smtClean="0">
              <a:solidFill>
                <a:srgbClr val="990000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645024"/>
            <a:ext cx="7239000" cy="1524000"/>
          </a:xfrm>
        </p:spPr>
        <p:txBody>
          <a:bodyPr/>
          <a:lstStyle/>
          <a:p>
            <a:pPr eaLnBrk="1" hangingPunct="1"/>
            <a:r>
              <a:rPr lang="en-US" altLang="en-US" sz="2000" i="1" dirty="0" smtClean="0">
                <a:latin typeface="Arial" charset="0"/>
                <a:cs typeface="Arial" charset="0"/>
              </a:rPr>
              <a:t>G.H. Wei</a:t>
            </a:r>
            <a:r>
              <a:rPr lang="en-US" altLang="en-US" sz="2000" i="1" dirty="0">
                <a:latin typeface="Arial" charset="0"/>
                <a:cs typeface="Arial" charset="0"/>
              </a:rPr>
              <a:t>, </a:t>
            </a:r>
            <a:r>
              <a:rPr lang="en-US" altLang="en-US" sz="2000" i="1" dirty="0"/>
              <a:t>V.S. </a:t>
            </a:r>
            <a:r>
              <a:rPr lang="en-US" altLang="en-US" sz="2000" i="1" dirty="0" err="1" smtClean="0"/>
              <a:t>Morozov</a:t>
            </a:r>
            <a:r>
              <a:rPr lang="en-US" altLang="en-US" sz="2000" i="1" dirty="0" smtClean="0">
                <a:latin typeface="Arial" charset="0"/>
                <a:cs typeface="Arial" charset="0"/>
              </a:rPr>
              <a:t>, </a:t>
            </a:r>
            <a:r>
              <a:rPr lang="en-US" altLang="en-US" sz="2000" i="1" dirty="0" err="1">
                <a:latin typeface="Arial" charset="0"/>
                <a:cs typeface="Arial" charset="0"/>
              </a:rPr>
              <a:t>Fanglei</a:t>
            </a:r>
            <a:r>
              <a:rPr lang="en-US" altLang="en-US" sz="2000" i="1" dirty="0">
                <a:latin typeface="Arial" charset="0"/>
                <a:cs typeface="Arial" charset="0"/>
              </a:rPr>
              <a:t> </a:t>
            </a:r>
            <a:r>
              <a:rPr lang="en-US" altLang="en-US" sz="2000" i="1" dirty="0" smtClean="0">
                <a:latin typeface="Arial" charset="0"/>
                <a:cs typeface="Arial" charset="0"/>
              </a:rPr>
              <a:t>Lin JLAB</a:t>
            </a:r>
          </a:p>
          <a:p>
            <a:pPr eaLnBrk="1" hangingPunct="1"/>
            <a:r>
              <a:rPr lang="en-US" altLang="zh-CN" sz="2000" dirty="0"/>
              <a:t>Yuri M. </a:t>
            </a:r>
            <a:r>
              <a:rPr lang="en-US" altLang="zh-CN" sz="2000" dirty="0" err="1" smtClean="0"/>
              <a:t>Nosochkov</a:t>
            </a:r>
            <a:r>
              <a:rPr lang="en-US" altLang="zh-CN" sz="2000" dirty="0" smtClean="0"/>
              <a:t>, </a:t>
            </a:r>
            <a:r>
              <a:rPr lang="en-US" altLang="zh-CN" sz="2000" dirty="0"/>
              <a:t>Min-Huey </a:t>
            </a:r>
            <a:r>
              <a:rPr lang="en-US" altLang="zh-CN" sz="2000" dirty="0" smtClean="0"/>
              <a:t>Wang, SLAC</a:t>
            </a:r>
            <a:r>
              <a:rPr lang="en-US" altLang="en-US" sz="2000" i="1" dirty="0" smtClean="0">
                <a:latin typeface="Arial" charset="0"/>
                <a:cs typeface="Arial" charset="0"/>
              </a:rPr>
              <a:t>  </a:t>
            </a:r>
          </a:p>
          <a:p>
            <a:pPr eaLnBrk="1" hangingPunct="1"/>
            <a:r>
              <a:rPr lang="en-US" altLang="zh-CN" sz="2000" dirty="0"/>
              <a:t>MEIC Collaboration Meeting Fall </a:t>
            </a:r>
            <a:r>
              <a:rPr lang="en-US" altLang="zh-CN" sz="2000" dirty="0" smtClean="0"/>
              <a:t>2015</a:t>
            </a:r>
            <a:r>
              <a:rPr lang="en-US" altLang="en-US" sz="2000" dirty="0" smtClean="0">
                <a:latin typeface="Arial" charset="0"/>
                <a:cs typeface="Times New Roman" pitchFamily="18" charset="0"/>
              </a:rPr>
              <a:t>, Oct </a:t>
            </a:r>
            <a:r>
              <a:rPr lang="en-US" altLang="en-US" sz="2000" dirty="0" smtClean="0">
                <a:latin typeface="Arial" charset="0"/>
                <a:cs typeface="Times New Roman" pitchFamily="18" charset="0"/>
              </a:rPr>
              <a:t>5, </a:t>
            </a:r>
            <a:r>
              <a:rPr lang="en-US" altLang="en-US" sz="2000" dirty="0" smtClean="0">
                <a:latin typeface="Arial" charset="0"/>
                <a:cs typeface="Times New Roman" pitchFamily="18" charset="0"/>
              </a:rPr>
              <a:t>2015</a:t>
            </a:r>
            <a:endParaRPr lang="ru-RU" altLang="en-US" sz="2000" dirty="0" smtClean="0">
              <a:latin typeface="Arial" charset="0"/>
              <a:cs typeface="Times New Roman" pitchFamily="18" charset="0"/>
            </a:endParaRPr>
          </a:p>
          <a:p>
            <a:pPr eaLnBrk="1" hangingPunct="1"/>
            <a:endParaRPr lang="en-US" altLang="en-US" sz="2000" i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495746"/>
              </p:ext>
            </p:extLst>
          </p:nvPr>
        </p:nvGraphicFramePr>
        <p:xfrm>
          <a:off x="51904" y="3501006"/>
          <a:ext cx="9056600" cy="2952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4771"/>
                <a:gridCol w="1129117"/>
                <a:gridCol w="1501321"/>
                <a:gridCol w="1247321"/>
                <a:gridCol w="1472746"/>
                <a:gridCol w="1271324"/>
              </a:tblGrid>
              <a:tr h="492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Dipole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Quadrupole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Sextupole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BPM(noise)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Corrector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</a:tr>
              <a:tr h="4920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x </a:t>
                      </a: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misalignment(mm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0.1, FFQ0.01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</a:tr>
              <a:tr h="4920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y </a:t>
                      </a: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misalignment(mm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r>
                        <a:rPr lang="en-US" altLang="zh-CN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, FFQ0.01</a:t>
                      </a:r>
                      <a:endParaRPr lang="zh-CN" altLang="zh-CN" sz="2000" kern="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</a:tr>
              <a:tr h="4920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x-y </a:t>
                      </a: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rotation(</a:t>
                      </a:r>
                      <a:r>
                        <a:rPr lang="en-US" sz="200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mrad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r>
                        <a:rPr lang="en-US" altLang="zh-CN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, FFQ0.05</a:t>
                      </a:r>
                      <a:endParaRPr lang="zh-CN" altLang="zh-CN" sz="2000" kern="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</a:tr>
              <a:tr h="4920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s </a:t>
                      </a: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misalignment(mm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zh-CN" sz="2000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r>
                        <a:rPr lang="en-US" altLang="zh-CN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, FFQ0.01</a:t>
                      </a:r>
                      <a:endParaRPr lang="zh-CN" altLang="zh-CN" sz="2000" kern="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</a:tr>
              <a:tr h="4920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Strength </a:t>
                      </a: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error(%)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r>
                        <a:rPr lang="en-US" altLang="zh-CN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, FFQ0.01</a:t>
                      </a:r>
                      <a:endParaRPr lang="zh-CN" altLang="zh-CN" sz="2000" kern="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/>
                </a:tc>
              </a:tr>
            </a:tbl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Error Sensitive Study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内容占位符 1"/>
          <p:cNvSpPr txBox="1">
            <a:spLocks/>
          </p:cNvSpPr>
          <p:nvPr/>
        </p:nvSpPr>
        <p:spPr bwMode="auto">
          <a:xfrm>
            <a:off x="0" y="836712"/>
            <a:ext cx="91440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2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zh-CN" sz="2800" kern="0" dirty="0" smtClean="0"/>
              <a:t>BPM: only noises of X and Y direction.                   Considering calibration and beam based alignment</a:t>
            </a:r>
          </a:p>
          <a:p>
            <a:pPr lvl="1"/>
            <a:r>
              <a:rPr lang="en-US" altLang="zh-CN" sz="2800" kern="0" dirty="0" smtClean="0"/>
              <a:t>Corrector: x-y rotation error &amp; jitter error of strength.   </a:t>
            </a:r>
          </a:p>
          <a:p>
            <a:pPr lvl="1"/>
            <a:r>
              <a:rPr lang="en-US" altLang="zh-CN" sz="2800" kern="0" dirty="0" smtClean="0"/>
              <a:t>Error: </a:t>
            </a:r>
            <a:r>
              <a:rPr lang="en-US" altLang="zh-CN" sz="2800" kern="0" dirty="0"/>
              <a:t>Gaussian distributions with a cut-off at 3 standard deviations. </a:t>
            </a:r>
          </a:p>
          <a:p>
            <a:pPr lvl="1"/>
            <a:endParaRPr lang="zh-CN" alt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2291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13682" y="0"/>
            <a:ext cx="9050178" cy="914400"/>
          </a:xfrm>
        </p:spPr>
        <p:txBody>
          <a:bodyPr/>
          <a:lstStyle/>
          <a:p>
            <a:r>
              <a:rPr lang="en-US" altLang="zh-CN" dirty="0" smtClean="0"/>
              <a:t>slac-r-418a-PEPII: PEPII CDR June 1993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8" t="23359" r="24113" b="13271"/>
          <a:stretch/>
        </p:blipFill>
        <p:spPr bwMode="auto">
          <a:xfrm>
            <a:off x="4872169" y="3434904"/>
            <a:ext cx="4236335" cy="309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1" t="13153" r="24914" b="36530"/>
          <a:stretch/>
        </p:blipFill>
        <p:spPr bwMode="auto">
          <a:xfrm>
            <a:off x="4811735" y="908282"/>
            <a:ext cx="4224761" cy="245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7" t="28529" r="25581" b="15171"/>
          <a:stretch/>
        </p:blipFill>
        <p:spPr bwMode="auto">
          <a:xfrm>
            <a:off x="316522" y="3923707"/>
            <a:ext cx="4247909" cy="274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内容占位符 1"/>
          <p:cNvSpPr>
            <a:spLocks noGrp="1"/>
          </p:cNvSpPr>
          <p:nvPr>
            <p:ph idx="1"/>
          </p:nvPr>
        </p:nvSpPr>
        <p:spPr>
          <a:xfrm>
            <a:off x="-36512" y="980728"/>
            <a:ext cx="8604448" cy="5334000"/>
          </a:xfrm>
        </p:spPr>
        <p:txBody>
          <a:bodyPr/>
          <a:lstStyle/>
          <a:p>
            <a:r>
              <a:rPr lang="en-US" altLang="zh-CN" sz="2800" dirty="0" smtClean="0"/>
              <a:t>Multiple errors of PEPII</a:t>
            </a:r>
          </a:p>
          <a:p>
            <a:pPr marL="0" indent="0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are used in the study.</a:t>
            </a:r>
          </a:p>
          <a:p>
            <a:pPr marL="0" indent="0">
              <a:buNone/>
            </a:pPr>
            <a:r>
              <a:rPr lang="en-US" altLang="zh-CN" sz="2800" dirty="0" smtClean="0"/>
              <a:t>    </a:t>
            </a:r>
            <a:endParaRPr lang="en-US" altLang="zh-CN" sz="2800" dirty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zh-CN" altLang="zh-CN" sz="2800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7" r="14575"/>
          <a:stretch/>
        </p:blipFill>
        <p:spPr bwMode="auto">
          <a:xfrm>
            <a:off x="107504" y="2348880"/>
            <a:ext cx="4857362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6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914400"/>
          </a:xfrm>
        </p:spPr>
        <p:txBody>
          <a:bodyPr/>
          <a:lstStyle/>
          <a:p>
            <a:r>
              <a:rPr lang="en-US" altLang="zh-CN" dirty="0" smtClean="0"/>
              <a:t>Closed Orbit Distortion and correction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1691" r="15931" b="2585"/>
          <a:stretch/>
        </p:blipFill>
        <p:spPr bwMode="auto">
          <a:xfrm>
            <a:off x="727870" y="886015"/>
            <a:ext cx="756439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 bwMode="auto">
          <a:xfrm>
            <a:off x="8028384" y="944724"/>
            <a:ext cx="936104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Times" charset="0"/>
              </a:rPr>
              <a:t>+10</a:t>
            </a:r>
            <a:r>
              <a:rPr lang="en-US" altLang="zh-CN" sz="2000" b="1" baseline="30000" dirty="0" smtClean="0">
                <a:latin typeface="Times" charset="0"/>
              </a:rPr>
              <a:t>-4</a:t>
            </a:r>
            <a:endParaRPr lang="en-US" altLang="zh-CN" sz="2000" b="1" baseline="30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028384" y="2636912"/>
            <a:ext cx="792088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imes" charset="0"/>
              </a:rPr>
              <a:t>-</a:t>
            </a:r>
            <a:r>
              <a:rPr lang="en-US" altLang="zh-CN" sz="2000" b="1" dirty="0" smtClean="0">
                <a:latin typeface="Times" charset="0"/>
              </a:rPr>
              <a:t>10</a:t>
            </a:r>
            <a:r>
              <a:rPr lang="en-US" altLang="zh-CN" sz="2000" b="1" baseline="30000" dirty="0" smtClean="0">
                <a:latin typeface="Times" charset="0"/>
              </a:rPr>
              <a:t>-4</a:t>
            </a:r>
            <a:endParaRPr lang="en-US" altLang="zh-CN" sz="2000" b="1" baseline="30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8015474" y="4079855"/>
            <a:ext cx="1021022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Times" charset="0"/>
              </a:rPr>
              <a:t>+2 mm</a:t>
            </a:r>
            <a:endParaRPr lang="en-US" altLang="zh-CN" sz="2000" b="1" baseline="30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028384" y="5301208"/>
            <a:ext cx="1021022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Times" charset="0"/>
              </a:rPr>
              <a:t>-2 mm</a:t>
            </a:r>
            <a:endParaRPr lang="en-US" altLang="zh-CN" sz="2000" b="1" baseline="30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4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Error Sensitive Study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内容占位符 1"/>
          <p:cNvSpPr>
            <a:spLocks noGrp="1"/>
          </p:cNvSpPr>
          <p:nvPr>
            <p:ph idx="1"/>
          </p:nvPr>
        </p:nvSpPr>
        <p:spPr>
          <a:xfrm>
            <a:off x="-89320" y="5223792"/>
            <a:ext cx="9144000" cy="5334000"/>
          </a:xfrm>
        </p:spPr>
        <p:txBody>
          <a:bodyPr/>
          <a:lstStyle/>
          <a:p>
            <a:r>
              <a:rPr lang="en-US" altLang="zh-CN" sz="2800" dirty="0" smtClean="0"/>
              <a:t>Baseline of Dynamic Aperture at IP </a:t>
            </a:r>
          </a:p>
          <a:p>
            <a:pPr marL="0" indent="0">
              <a:buNone/>
            </a:pPr>
            <a:r>
              <a:rPr lang="en-US" altLang="zh-CN" sz="2800" dirty="0" smtClean="0"/>
              <a:t>                  </a:t>
            </a:r>
            <a:r>
              <a:rPr lang="en-US" altLang="zh-CN" sz="2800" dirty="0" smtClean="0">
                <a:solidFill>
                  <a:srgbClr val="FF0000"/>
                </a:solidFill>
              </a:rPr>
              <a:t>10 </a:t>
            </a:r>
            <a:r>
              <a:rPr lang="el-GR" altLang="zh-CN" sz="2800" dirty="0" smtClean="0">
                <a:solidFill>
                  <a:srgbClr val="FF0000"/>
                </a:solidFill>
              </a:rPr>
              <a:t>σ</a:t>
            </a:r>
            <a:r>
              <a:rPr lang="en-US" altLang="zh-CN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/>
              <a:t>of X &amp; Y beam sizes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90367" y="1196155"/>
            <a:ext cx="8924893" cy="3707990"/>
            <a:chOff x="101473" y="1305186"/>
            <a:chExt cx="8924893" cy="3707990"/>
          </a:xfrm>
        </p:grpSpPr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3" y="1305187"/>
              <a:ext cx="4464497" cy="370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869" y="1305186"/>
              <a:ext cx="4464497" cy="370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组合 33"/>
          <p:cNvGrpSpPr/>
          <p:nvPr/>
        </p:nvGrpSpPr>
        <p:grpSpPr>
          <a:xfrm>
            <a:off x="97859" y="1196155"/>
            <a:ext cx="8921456" cy="3688402"/>
            <a:chOff x="107502" y="1305186"/>
            <a:chExt cx="8921456" cy="3688402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2" y="1305187"/>
              <a:ext cx="4464497" cy="3688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461" y="1305186"/>
              <a:ext cx="4464497" cy="3688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97859" y="1187473"/>
            <a:ext cx="8909863" cy="3716670"/>
            <a:chOff x="97859" y="1187473"/>
            <a:chExt cx="8909863" cy="3716670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59" y="1196154"/>
              <a:ext cx="4464497" cy="3707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818" y="1187473"/>
              <a:ext cx="4452904" cy="3697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90367" y="1187474"/>
            <a:ext cx="8917355" cy="3716672"/>
            <a:chOff x="90367" y="1187474"/>
            <a:chExt cx="8917355" cy="3716672"/>
          </a:xfrm>
        </p:grpSpPr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67" y="1187474"/>
              <a:ext cx="4477421" cy="3716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157" y="1187474"/>
              <a:ext cx="4448565" cy="3716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71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Error Sensitive Study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内容占位符 1"/>
          <p:cNvSpPr>
            <a:spLocks noGrp="1"/>
          </p:cNvSpPr>
          <p:nvPr>
            <p:ph idx="1"/>
          </p:nvPr>
        </p:nvSpPr>
        <p:spPr>
          <a:xfrm>
            <a:off x="-89320" y="4797152"/>
            <a:ext cx="9144000" cy="5334000"/>
          </a:xfrm>
        </p:spPr>
        <p:txBody>
          <a:bodyPr/>
          <a:lstStyle/>
          <a:p>
            <a:r>
              <a:rPr lang="en-US" altLang="zh-CN" sz="2800" dirty="0"/>
              <a:t>Bare 100%: -3% Basic error, -10% </a:t>
            </a:r>
            <a:r>
              <a:rPr lang="en-US" altLang="zh-CN" sz="2800" dirty="0" err="1"/>
              <a:t>Mul</a:t>
            </a:r>
            <a:r>
              <a:rPr lang="en-US" altLang="zh-CN" sz="2800" dirty="0"/>
              <a:t>-error of Q&amp;S, </a:t>
            </a:r>
          </a:p>
          <a:p>
            <a:pPr marL="0" indent="0">
              <a:buNone/>
            </a:pPr>
            <a:r>
              <a:rPr lang="en-US" altLang="zh-CN" sz="2800" dirty="0"/>
              <a:t>   -17% FFQ error, </a:t>
            </a:r>
            <a:r>
              <a:rPr lang="en-US" altLang="zh-CN" sz="2800" dirty="0">
                <a:solidFill>
                  <a:srgbClr val="FF0000"/>
                </a:solidFill>
              </a:rPr>
              <a:t>-42% </a:t>
            </a:r>
            <a:r>
              <a:rPr lang="en-US" altLang="zh-CN" sz="2800" dirty="0" err="1"/>
              <a:t>Mul</a:t>
            </a:r>
            <a:r>
              <a:rPr lang="en-US" altLang="zh-CN" sz="2800" dirty="0"/>
              <a:t>-error of dipole</a:t>
            </a:r>
          </a:p>
          <a:p>
            <a:r>
              <a:rPr lang="en-US" altLang="zh-CN" sz="2800" dirty="0" smtClean="0"/>
              <a:t>Less multipole error from SC dipole is wanted. </a:t>
            </a:r>
          </a:p>
          <a:p>
            <a:pPr marL="0" indent="0">
              <a:buNone/>
            </a:pPr>
            <a:endParaRPr lang="en-US" altLang="zh-CN" sz="28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1" t="13153" r="24914" b="36530"/>
          <a:stretch/>
        </p:blipFill>
        <p:spPr bwMode="auto">
          <a:xfrm>
            <a:off x="179512" y="791344"/>
            <a:ext cx="3864721" cy="335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34" y="836712"/>
            <a:ext cx="4810793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79512" y="3933056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u="sng" dirty="0"/>
              <a:t>Peter </a:t>
            </a:r>
            <a:r>
              <a:rPr lang="en-US" altLang="zh-CN" sz="2400" b="1" u="sng" dirty="0" err="1"/>
              <a:t>Mclntyre</a:t>
            </a:r>
            <a:r>
              <a:rPr lang="en-US" altLang="zh-CN" sz="2400" b="1" u="sng" dirty="0"/>
              <a:t>, report of the MEIC magnets, tomorrow</a:t>
            </a:r>
          </a:p>
        </p:txBody>
      </p:sp>
    </p:spTree>
    <p:extLst>
      <p:ext uri="{BB962C8B-B14F-4D97-AF65-F5344CB8AC3E}">
        <p14:creationId xmlns:p14="http://schemas.microsoft.com/office/powerpoint/2010/main" val="36715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14400"/>
          </a:xfrm>
        </p:spPr>
        <p:txBody>
          <a:bodyPr/>
          <a:lstStyle/>
          <a:p>
            <a:r>
              <a:rPr lang="en-US" altLang="zh-CN" dirty="0"/>
              <a:t>Lattice of -I Scheme and Error Study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2" t="11729" r="23676" b="10898"/>
          <a:stretch/>
        </p:blipFill>
        <p:spPr bwMode="auto">
          <a:xfrm>
            <a:off x="-36512" y="1340768"/>
            <a:ext cx="508297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10133" r="47331" b="13034"/>
          <a:stretch/>
        </p:blipFill>
        <p:spPr bwMode="auto">
          <a:xfrm>
            <a:off x="4701109" y="1612439"/>
            <a:ext cx="4479403" cy="404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5364088" y="1684447"/>
            <a:ext cx="1440160" cy="109648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Δ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rPr>
              <a:t>p/p=0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dirty="0">
                <a:solidFill>
                  <a:srgbClr val="00B0F0"/>
                </a:solidFill>
                <a:latin typeface="Times" charset="0"/>
              </a:rPr>
              <a:t>Δ</a:t>
            </a:r>
            <a:r>
              <a:rPr lang="en-US" altLang="zh-CN" sz="2000" dirty="0" smtClean="0">
                <a:solidFill>
                  <a:srgbClr val="00B0F0"/>
                </a:solidFill>
                <a:latin typeface="Times" charset="0"/>
              </a:rPr>
              <a:t>p/p= 0.3%</a:t>
            </a:r>
            <a:endParaRPr lang="en-US" altLang="zh-CN" sz="2000" dirty="0">
              <a:solidFill>
                <a:srgbClr val="00B0F0"/>
              </a:solidFill>
              <a:latin typeface="Times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dirty="0">
                <a:latin typeface="Times" charset="0"/>
              </a:rPr>
              <a:t>Δ</a:t>
            </a:r>
            <a:r>
              <a:rPr lang="en-US" altLang="zh-CN" sz="2000" dirty="0">
                <a:latin typeface="Times" charset="0"/>
              </a:rPr>
              <a:t>p/p</a:t>
            </a:r>
            <a:r>
              <a:rPr lang="en-US" altLang="zh-CN" sz="2000" dirty="0" smtClean="0">
                <a:latin typeface="Times" charset="0"/>
              </a:rPr>
              <a:t>=-0.3%</a:t>
            </a:r>
            <a:endParaRPr lang="en-US" altLang="zh-CN" sz="2000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334000"/>
          </a:xfrm>
        </p:spPr>
        <p:txBody>
          <a:bodyPr/>
          <a:lstStyle/>
          <a:p>
            <a:r>
              <a:rPr lang="en-US" altLang="zh-CN" sz="2800" dirty="0" smtClean="0"/>
              <a:t>From </a:t>
            </a:r>
            <a:r>
              <a:rPr lang="en-US" altLang="zh-CN" sz="2800" dirty="0" smtClean="0"/>
              <a:t>Yuri </a:t>
            </a:r>
            <a:r>
              <a:rPr lang="en-US" altLang="zh-CN" sz="2800" dirty="0" err="1" smtClean="0"/>
              <a:t>Nosochkov</a:t>
            </a:r>
            <a:r>
              <a:rPr lang="en-US" altLang="zh-CN" sz="2800" dirty="0" smtClean="0"/>
              <a:t> &amp; Ming-Huey Wang</a:t>
            </a:r>
            <a:endParaRPr lang="en-US" altLang="zh-CN" sz="2800" dirty="0" smtClean="0"/>
          </a:p>
          <a:p>
            <a:pPr marL="457200" lvl="1" indent="0">
              <a:buNone/>
            </a:pPr>
            <a:endParaRPr lang="en-US" altLang="zh-CN" sz="2800" dirty="0" smtClean="0"/>
          </a:p>
          <a:p>
            <a:pPr lvl="1"/>
            <a:endParaRPr lang="en-US" altLang="zh-CN" sz="2800" dirty="0" smtClean="0"/>
          </a:p>
          <a:p>
            <a:endParaRPr lang="en-US" altLang="zh-CN" sz="2800" dirty="0" smtClean="0"/>
          </a:p>
          <a:p>
            <a:pPr lvl="1"/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9910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 bwMode="auto">
          <a:xfrm>
            <a:off x="846881" y="1136207"/>
            <a:ext cx="3600400" cy="4762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Times" charset="0"/>
              </a:rPr>
              <a:t>With error &amp; orbit correction</a:t>
            </a:r>
            <a:endParaRPr lang="en-US" altLang="zh-CN" sz="2000" b="1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42" y="1676053"/>
            <a:ext cx="4538962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700808"/>
            <a:ext cx="4534045" cy="388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标题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14400"/>
          </a:xfrm>
        </p:spPr>
        <p:txBody>
          <a:bodyPr/>
          <a:lstStyle/>
          <a:p>
            <a:r>
              <a:rPr lang="en-US" altLang="zh-CN" dirty="0"/>
              <a:t>Lattice of -I Scheme and Error Study </a:t>
            </a:r>
          </a:p>
        </p:txBody>
      </p:sp>
    </p:spTree>
    <p:extLst>
      <p:ext uri="{BB962C8B-B14F-4D97-AF65-F5344CB8AC3E}">
        <p14:creationId xmlns:p14="http://schemas.microsoft.com/office/powerpoint/2010/main" val="7595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5800" y="210344"/>
            <a:ext cx="8134672" cy="914400"/>
          </a:xfrm>
        </p:spPr>
        <p:txBody>
          <a:bodyPr/>
          <a:lstStyle/>
          <a:p>
            <a:r>
              <a:rPr lang="en-US" altLang="en-US" dirty="0">
                <a:solidFill>
                  <a:srgbClr val="990000"/>
                </a:solidFill>
                <a:latin typeface="Arial" charset="0"/>
                <a:cs typeface="Arial" charset="0"/>
              </a:rPr>
              <a:t>Comparison of CCB scheme &amp; -I scheme of </a:t>
            </a:r>
            <a:r>
              <a:rPr lang="en-US" altLang="en-US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ion </a:t>
            </a:r>
            <a:r>
              <a:rPr lang="en-US" altLang="en-US" dirty="0">
                <a:solidFill>
                  <a:srgbClr val="990000"/>
                </a:solidFill>
                <a:latin typeface="Arial" charset="0"/>
                <a:cs typeface="Arial" charset="0"/>
              </a:rPr>
              <a:t>ring lattice with error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42" y="1712270"/>
            <a:ext cx="4538962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808"/>
            <a:ext cx="4519707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9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5800" y="282352"/>
            <a:ext cx="8134672" cy="9144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DA </a:t>
            </a:r>
            <a:r>
              <a:rPr lang="en-US" altLang="en-US" dirty="0">
                <a:solidFill>
                  <a:srgbClr val="990000"/>
                </a:solidFill>
                <a:latin typeface="Arial" charset="0"/>
                <a:cs typeface="Arial" charset="0"/>
              </a:rPr>
              <a:t>of CCB scheme &amp; -I scheme of </a:t>
            </a:r>
            <a:r>
              <a:rPr lang="en-US" altLang="en-US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ion </a:t>
            </a:r>
            <a:r>
              <a:rPr lang="en-US" altLang="en-US" dirty="0">
                <a:solidFill>
                  <a:srgbClr val="990000"/>
                </a:solidFill>
                <a:latin typeface="Arial" charset="0"/>
                <a:cs typeface="Arial" charset="0"/>
              </a:rPr>
              <a:t>ring lattice with </a:t>
            </a:r>
            <a:r>
              <a:rPr lang="en-US" altLang="en-US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error &amp; </a:t>
            </a:r>
            <a:r>
              <a:rPr lang="el-GR" altLang="en-US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Δ</a:t>
            </a:r>
            <a:r>
              <a:rPr lang="en-US" altLang="en-US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P/P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1957"/>
            <a:ext cx="4491007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3" y="1711958"/>
            <a:ext cx="4491007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6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内容占位符 1"/>
          <p:cNvSpPr>
            <a:spLocks noGrp="1"/>
          </p:cNvSpPr>
          <p:nvPr>
            <p:ph idx="1"/>
          </p:nvPr>
        </p:nvSpPr>
        <p:spPr>
          <a:xfrm>
            <a:off x="-108520" y="903312"/>
            <a:ext cx="9145016" cy="5550024"/>
          </a:xfrm>
        </p:spPr>
        <p:txBody>
          <a:bodyPr/>
          <a:lstStyle/>
          <a:p>
            <a:pPr algn="just"/>
            <a:r>
              <a:rPr lang="en-US" altLang="zh-CN" sz="2800" dirty="0" smtClean="0"/>
              <a:t>Due </a:t>
            </a:r>
            <a:r>
              <a:rPr lang="en-US" altLang="zh-CN" sz="2800" dirty="0"/>
              <a:t>to </a:t>
            </a:r>
            <a:r>
              <a:rPr lang="en-US" altLang="zh-CN" sz="2800" dirty="0" smtClean="0"/>
              <a:t>baseline of 10 </a:t>
            </a:r>
            <a:r>
              <a:rPr lang="el-GR" altLang="zh-CN" sz="2800" dirty="0" smtClean="0"/>
              <a:t>σ</a:t>
            </a:r>
            <a:r>
              <a:rPr lang="en-US" altLang="zh-CN" sz="2800" dirty="0" smtClean="0"/>
              <a:t> of H/V at IP, Both MEIC ion ring lattice of CCB scheme and –I scheme have enough dynamic aperture with assuming error</a:t>
            </a:r>
            <a:r>
              <a:rPr lang="en-US" altLang="zh-CN" sz="2800" dirty="0"/>
              <a:t>. </a:t>
            </a:r>
            <a:endParaRPr lang="en-US" altLang="zh-CN" sz="2800" dirty="0" smtClean="0"/>
          </a:p>
          <a:p>
            <a:pPr marL="0" indent="0" algn="just">
              <a:buNone/>
            </a:pPr>
            <a:endParaRPr lang="en-US" altLang="zh-CN" sz="2800" dirty="0" smtClean="0"/>
          </a:p>
          <a:p>
            <a:pPr marL="0" indent="0" algn="just">
              <a:buNone/>
            </a:pPr>
            <a:endParaRPr lang="en-US" altLang="zh-CN" sz="2800" dirty="0" smtClean="0"/>
          </a:p>
          <a:p>
            <a:pPr algn="just"/>
            <a:endParaRPr lang="en-US" altLang="zh-CN" sz="2800" dirty="0"/>
          </a:p>
          <a:p>
            <a:pPr algn="just"/>
            <a:r>
              <a:rPr lang="en-US" altLang="zh-CN" sz="2800" dirty="0" smtClean="0"/>
              <a:t>Influence </a:t>
            </a:r>
            <a:r>
              <a:rPr lang="en-US" altLang="zh-CN" sz="2800" dirty="0"/>
              <a:t>by multipole error of dipole is very </a:t>
            </a:r>
            <a:r>
              <a:rPr lang="en-US" altLang="zh-CN" sz="2800" dirty="0" smtClean="0"/>
              <a:t>large</a:t>
            </a:r>
          </a:p>
          <a:p>
            <a:pPr algn="just"/>
            <a:r>
              <a:rPr lang="en-US" altLang="zh-CN" sz="2800" dirty="0" smtClean="0"/>
              <a:t>Deep </a:t>
            </a:r>
            <a:r>
              <a:rPr lang="en-US" altLang="zh-CN" sz="2800" dirty="0" smtClean="0"/>
              <a:t>study </a:t>
            </a:r>
            <a:r>
              <a:rPr lang="en-US" altLang="zh-CN" sz="2800" dirty="0" smtClean="0"/>
              <a:t>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CCB </a:t>
            </a:r>
            <a:r>
              <a:rPr lang="en-US" altLang="zh-CN" sz="2800" dirty="0" smtClean="0"/>
              <a:t>scheme of </a:t>
            </a:r>
            <a:r>
              <a:rPr lang="en-US" altLang="zh-CN" sz="2800" dirty="0"/>
              <a:t>d</a:t>
            </a:r>
            <a:r>
              <a:rPr lang="en-US" altLang="zh-CN" sz="2800" dirty="0" smtClean="0"/>
              <a:t>ynamic </a:t>
            </a:r>
            <a:r>
              <a:rPr lang="en-US" altLang="zh-CN" sz="2800" dirty="0"/>
              <a:t>a</a:t>
            </a:r>
            <a:r>
              <a:rPr lang="en-US" altLang="zh-CN" sz="2800" dirty="0" smtClean="0"/>
              <a:t>perture without error </a:t>
            </a:r>
            <a:endParaRPr lang="en-US" altLang="zh-CN" sz="2800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-</a:t>
            </a:r>
            <a:r>
              <a:rPr lang="en-US" altLang="zh-CN" sz="2800" dirty="0" smtClean="0"/>
              <a:t>I </a:t>
            </a:r>
            <a:r>
              <a:rPr lang="en-US" altLang="zh-CN" sz="2800" dirty="0"/>
              <a:t>scheme of dynamic aperture </a:t>
            </a:r>
            <a:r>
              <a:rPr lang="en-US" altLang="zh-CN" sz="2800" dirty="0" smtClean="0"/>
              <a:t>with </a:t>
            </a:r>
            <a:r>
              <a:rPr lang="en-US" altLang="zh-CN" sz="2800" dirty="0"/>
              <a:t>error </a:t>
            </a:r>
            <a:endParaRPr lang="en-US" altLang="zh-CN" sz="2800" dirty="0" smtClean="0"/>
          </a:p>
          <a:p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013340"/>
              </p:ext>
            </p:extLst>
          </p:nvPr>
        </p:nvGraphicFramePr>
        <p:xfrm>
          <a:off x="683568" y="2276872"/>
          <a:ext cx="7272808" cy="1554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78393"/>
                <a:gridCol w="2302127"/>
                <a:gridCol w="2592288"/>
              </a:tblGrid>
              <a:tr h="370840">
                <a:tc>
                  <a:txBody>
                    <a:bodyPr/>
                    <a:lstStyle/>
                    <a:p>
                      <a:endParaRPr lang="zh-CN" altLang="en-US" sz="28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Bare H,V</a:t>
                      </a:r>
                      <a:endParaRPr lang="zh-CN" altLang="en-US" sz="28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With error H,V</a:t>
                      </a:r>
                      <a:endParaRPr lang="zh-CN" altLang="en-US" sz="2800" dirty="0" smtClean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CCB scheme</a:t>
                      </a:r>
                      <a:endParaRPr lang="zh-CN" altLang="en-US" sz="28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25</a:t>
                      </a:r>
                      <a:r>
                        <a:rPr lang="el-GR" altLang="zh-CN" sz="2800" dirty="0" smtClean="0"/>
                        <a:t>σ</a:t>
                      </a:r>
                      <a:r>
                        <a:rPr lang="en-US" altLang="zh-CN" sz="2800" dirty="0" smtClean="0"/>
                        <a:t>, 62</a:t>
                      </a:r>
                      <a:r>
                        <a:rPr lang="el-GR" altLang="zh-CN" sz="2800" dirty="0" smtClean="0"/>
                        <a:t>σ</a:t>
                      </a:r>
                      <a:endParaRPr lang="zh-CN" altLang="en-US" sz="28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15</a:t>
                      </a:r>
                      <a:r>
                        <a:rPr lang="el-GR" altLang="zh-CN" sz="2800" dirty="0" smtClean="0"/>
                        <a:t>σ</a:t>
                      </a:r>
                      <a:r>
                        <a:rPr lang="en-US" altLang="zh-CN" sz="2800" dirty="0" smtClean="0"/>
                        <a:t>, 36</a:t>
                      </a:r>
                      <a:r>
                        <a:rPr lang="el-GR" altLang="zh-CN" sz="2800" dirty="0" smtClean="0"/>
                        <a:t>σ</a:t>
                      </a:r>
                      <a:endParaRPr lang="zh-CN" altLang="en-US" sz="28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-I scheme</a:t>
                      </a:r>
                      <a:endParaRPr lang="zh-CN" altLang="en-US" sz="28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70</a:t>
                      </a:r>
                      <a:r>
                        <a:rPr lang="el-GR" altLang="zh-CN" sz="2800" dirty="0" smtClean="0"/>
                        <a:t>σ</a:t>
                      </a:r>
                      <a:r>
                        <a:rPr lang="en-US" altLang="zh-CN" sz="2800" dirty="0" smtClean="0"/>
                        <a:t>, 110</a:t>
                      </a:r>
                      <a:r>
                        <a:rPr lang="el-GR" altLang="zh-CN" sz="2800" dirty="0" smtClean="0"/>
                        <a:t>σ</a:t>
                      </a:r>
                      <a:endParaRPr lang="zh-CN" altLang="en-US" sz="2800" dirty="0" smtClean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15</a:t>
                      </a:r>
                      <a:r>
                        <a:rPr lang="el-GR" altLang="zh-CN" sz="2800" dirty="0" smtClean="0"/>
                        <a:t>σ</a:t>
                      </a:r>
                      <a:r>
                        <a:rPr lang="en-US" altLang="zh-CN" sz="2800" dirty="0" smtClean="0"/>
                        <a:t>, 36</a:t>
                      </a:r>
                      <a:r>
                        <a:rPr lang="el-GR" altLang="zh-CN" sz="2800" dirty="0" smtClean="0"/>
                        <a:t>σ</a:t>
                      </a:r>
                      <a:endParaRPr lang="zh-CN" altLang="en-US" sz="2800" dirty="0" smtClean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4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67544" y="0"/>
            <a:ext cx="8206680" cy="914400"/>
          </a:xfrm>
        </p:spPr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4495800" y="6636998"/>
            <a:ext cx="685800" cy="365125"/>
          </a:xfrm>
        </p:spPr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-22598" y="908720"/>
            <a:ext cx="9252520" cy="5334000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Two </a:t>
            </a:r>
            <a:r>
              <a:rPr lang="en-US" altLang="zh-CN" sz="2800" dirty="0">
                <a:solidFill>
                  <a:srgbClr val="FF0000"/>
                </a:solidFill>
              </a:rPr>
              <a:t>S</a:t>
            </a:r>
            <a:r>
              <a:rPr lang="en-US" altLang="zh-CN" sz="2800" dirty="0" smtClean="0">
                <a:solidFill>
                  <a:srgbClr val="FF0000"/>
                </a:solidFill>
              </a:rPr>
              <a:t>chemes </a:t>
            </a:r>
            <a:r>
              <a:rPr lang="en-US" altLang="zh-CN" sz="2800" dirty="0" smtClean="0"/>
              <a:t>for the Ion collider ring</a:t>
            </a:r>
          </a:p>
          <a:p>
            <a:r>
              <a:rPr lang="en-US" altLang="zh-CN" sz="2800" dirty="0" smtClean="0"/>
              <a:t>Lattice </a:t>
            </a:r>
            <a:r>
              <a:rPr lang="en-US" altLang="zh-CN" sz="2800" dirty="0" smtClean="0"/>
              <a:t>of </a:t>
            </a:r>
            <a:r>
              <a:rPr lang="en-US" altLang="zh-CN" sz="2800" dirty="0" smtClean="0">
                <a:solidFill>
                  <a:srgbClr val="FF0000"/>
                </a:solidFill>
              </a:rPr>
              <a:t>CCB Scheme </a:t>
            </a:r>
            <a:r>
              <a:rPr lang="en-US" altLang="zh-CN" sz="2800" dirty="0" smtClean="0"/>
              <a:t>and Tune Survey</a:t>
            </a:r>
          </a:p>
          <a:p>
            <a:r>
              <a:rPr lang="en-US" altLang="zh-CN" sz="2800" dirty="0" smtClean="0"/>
              <a:t>Error Sensitive </a:t>
            </a:r>
            <a:r>
              <a:rPr lang="en-US" altLang="zh-CN" sz="2800" dirty="0"/>
              <a:t>S</a:t>
            </a:r>
            <a:r>
              <a:rPr lang="en-US" altLang="zh-CN" sz="2800" dirty="0" smtClean="0"/>
              <a:t>tudy </a:t>
            </a:r>
          </a:p>
          <a:p>
            <a:r>
              <a:rPr lang="en-US" altLang="zh-CN" sz="2800" dirty="0" smtClean="0"/>
              <a:t>Lattice of </a:t>
            </a:r>
            <a:r>
              <a:rPr lang="en-US" altLang="zh-CN" sz="2800" dirty="0" smtClean="0">
                <a:solidFill>
                  <a:srgbClr val="FF0000"/>
                </a:solidFill>
              </a:rPr>
              <a:t>-I Scheme </a:t>
            </a:r>
            <a:r>
              <a:rPr lang="en-US" altLang="zh-CN" sz="2800" dirty="0" smtClean="0"/>
              <a:t>and Error </a:t>
            </a:r>
            <a:r>
              <a:rPr lang="en-US" altLang="zh-CN" sz="2800" dirty="0"/>
              <a:t>S</a:t>
            </a:r>
            <a:r>
              <a:rPr lang="en-US" altLang="zh-CN" sz="2800" dirty="0" smtClean="0"/>
              <a:t>tudy </a:t>
            </a:r>
          </a:p>
          <a:p>
            <a:r>
              <a:rPr lang="en-US" altLang="zh-CN" sz="2800" dirty="0" smtClean="0"/>
              <a:t>Summary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5904656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4593019" y="5817458"/>
            <a:ext cx="3363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 smtClean="0">
                <a:solidFill>
                  <a:srgbClr val="FF0000"/>
                </a:solidFill>
              </a:rPr>
              <a:t>Layout of </a:t>
            </a:r>
            <a:r>
              <a:rPr lang="en-US" altLang="zh-CN" sz="2000" u="sng" dirty="0">
                <a:solidFill>
                  <a:srgbClr val="FF0000"/>
                </a:solidFill>
              </a:rPr>
              <a:t>the ion collider </a:t>
            </a:r>
            <a:r>
              <a:rPr lang="en-US" altLang="zh-CN" sz="2000" u="sng" dirty="0" smtClean="0">
                <a:solidFill>
                  <a:srgbClr val="FF0000"/>
                </a:solidFill>
              </a:rPr>
              <a:t>ring</a:t>
            </a:r>
          </a:p>
          <a:p>
            <a:r>
              <a:rPr lang="en-US" altLang="zh-CN" sz="2000" u="sng" dirty="0">
                <a:solidFill>
                  <a:srgbClr val="FF0000"/>
                </a:solidFill>
              </a:rPr>
              <a:t>F. Lin </a:t>
            </a:r>
            <a:r>
              <a:rPr lang="en-US" altLang="zh-CN" sz="2000" u="sng" dirty="0" err="1" smtClean="0">
                <a:solidFill>
                  <a:srgbClr val="FF0000"/>
                </a:solidFill>
              </a:rPr>
              <a:t>etc</a:t>
            </a:r>
            <a:r>
              <a:rPr lang="en-US" altLang="zh-CN" sz="2000" u="sng" dirty="0" smtClean="0">
                <a:solidFill>
                  <a:srgbClr val="FF0000"/>
                </a:solidFill>
              </a:rPr>
              <a:t>, </a:t>
            </a:r>
            <a:r>
              <a:rPr lang="en-US" altLang="zh-CN" sz="2000" u="sng" dirty="0">
                <a:solidFill>
                  <a:srgbClr val="FF0000"/>
                </a:solidFill>
              </a:rPr>
              <a:t>PAC’13, TUPAC28</a:t>
            </a:r>
            <a:endParaRPr lang="zh-CN" altLang="en-US" sz="2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536" y="1532384"/>
            <a:ext cx="9649072" cy="1752600"/>
          </a:xfrm>
        </p:spPr>
        <p:txBody>
          <a:bodyPr/>
          <a:lstStyle/>
          <a:p>
            <a:pPr eaLnBrk="1" hangingPunct="1"/>
            <a:r>
              <a:rPr lang="en-US" altLang="zh-CN" sz="8800" dirty="0" smtClean="0">
                <a:solidFill>
                  <a:srgbClr val="0070C0"/>
                </a:solidFill>
                <a:latin typeface="Vladimir Script" panose="03050402040407070305" pitchFamily="66" charset="0"/>
                <a:ea typeface="华文行楷" panose="02010800040101010101" pitchFamily="2" charset="-122"/>
              </a:rPr>
              <a:t>Thank   you</a:t>
            </a:r>
            <a:endParaRPr lang="ru-RU" altLang="en-US" sz="8800" dirty="0" smtClean="0">
              <a:solidFill>
                <a:srgbClr val="0070C0"/>
              </a:solidFill>
              <a:latin typeface="Arial" charset="0"/>
              <a:ea typeface="华文行楷" panose="02010800040101010101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5800" y="210344"/>
            <a:ext cx="8134672" cy="914400"/>
          </a:xfrm>
        </p:spPr>
        <p:txBody>
          <a:bodyPr/>
          <a:lstStyle/>
          <a:p>
            <a:r>
              <a:rPr lang="en-US" altLang="en-US" dirty="0">
                <a:solidFill>
                  <a:srgbClr val="990000"/>
                </a:solidFill>
                <a:latin typeface="Arial" charset="0"/>
                <a:cs typeface="Arial" charset="0"/>
              </a:rPr>
              <a:t>Comparison of CCB scheme &amp; -I scheme of </a:t>
            </a:r>
            <a:r>
              <a:rPr lang="en-US" altLang="en-US" dirty="0" smtClean="0">
                <a:solidFill>
                  <a:srgbClr val="990000"/>
                </a:solidFill>
                <a:latin typeface="Arial" charset="0"/>
                <a:cs typeface="Arial" charset="0"/>
              </a:rPr>
              <a:t>ion </a:t>
            </a:r>
            <a:r>
              <a:rPr lang="en-US" altLang="en-US" dirty="0">
                <a:solidFill>
                  <a:srgbClr val="990000"/>
                </a:solidFill>
                <a:latin typeface="Arial" charset="0"/>
                <a:cs typeface="Arial" charset="0"/>
              </a:rPr>
              <a:t>ring lattice with error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2271"/>
            <a:ext cx="4538168" cy="387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" y="1712271"/>
            <a:ext cx="4560314" cy="387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1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4" y="1844824"/>
            <a:ext cx="44284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43405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539552" y="914400"/>
            <a:ext cx="8604448" cy="5334000"/>
          </a:xfrm>
        </p:spPr>
        <p:txBody>
          <a:bodyPr/>
          <a:lstStyle/>
          <a:p>
            <a:r>
              <a:rPr lang="en-US" altLang="zh-CN" sz="2800" dirty="0" smtClean="0"/>
              <a:t>Dynamic Aperture of tune scan</a:t>
            </a:r>
            <a:endParaRPr lang="zh-CN" altLang="zh-CN" sz="28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14400"/>
          </a:xfrm>
        </p:spPr>
        <p:txBody>
          <a:bodyPr/>
          <a:lstStyle/>
          <a:p>
            <a:r>
              <a:rPr lang="en-US" altLang="zh-CN" dirty="0"/>
              <a:t>Two CCB Lattice for </a:t>
            </a:r>
            <a:r>
              <a:rPr lang="en-US" altLang="zh-CN" dirty="0" smtClean="0"/>
              <a:t>Ion </a:t>
            </a:r>
            <a:r>
              <a:rPr lang="en-US" altLang="zh-CN" dirty="0"/>
              <a:t>Collider Ring </a:t>
            </a:r>
          </a:p>
        </p:txBody>
      </p:sp>
    </p:spTree>
    <p:extLst>
      <p:ext uri="{BB962C8B-B14F-4D97-AF65-F5344CB8AC3E}">
        <p14:creationId xmlns:p14="http://schemas.microsoft.com/office/powerpoint/2010/main" val="17949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5800" y="570384"/>
            <a:ext cx="7772400" cy="914400"/>
          </a:xfrm>
        </p:spPr>
        <p:txBody>
          <a:bodyPr/>
          <a:lstStyle/>
          <a:p>
            <a:r>
              <a:rPr lang="en-US" altLang="zh-CN" dirty="0"/>
              <a:t>Error study of misalignment, strength error, BPM noise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84" y="2060849"/>
            <a:ext cx="4514512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" y="2060849"/>
            <a:ext cx="4358104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4197126" cy="365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685800" y="570384"/>
            <a:ext cx="7772400" cy="914400"/>
          </a:xfrm>
        </p:spPr>
        <p:txBody>
          <a:bodyPr/>
          <a:lstStyle/>
          <a:p>
            <a:r>
              <a:rPr lang="en-US" altLang="zh-CN" dirty="0"/>
              <a:t>Error study of misalignment, strength error, BPM noise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8" name="内容占位符 1"/>
          <p:cNvSpPr>
            <a:spLocks noGrp="1"/>
          </p:cNvSpPr>
          <p:nvPr>
            <p:ph idx="1"/>
          </p:nvPr>
        </p:nvSpPr>
        <p:spPr>
          <a:xfrm>
            <a:off x="4716016" y="1628800"/>
            <a:ext cx="4355976" cy="5334000"/>
          </a:xfrm>
        </p:spPr>
        <p:txBody>
          <a:bodyPr/>
          <a:lstStyle/>
          <a:p>
            <a:r>
              <a:rPr lang="en-US" altLang="zh-CN" sz="2800" dirty="0"/>
              <a:t>Closed orbit oscillation mainly caused </a:t>
            </a:r>
            <a:r>
              <a:rPr lang="en-US" altLang="zh-CN" sz="2800" dirty="0" smtClean="0"/>
              <a:t>by: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800" dirty="0" smtClean="0"/>
              <a:t>Q X&amp;Y misalignment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800" dirty="0" smtClean="0"/>
              <a:t>K0 </a:t>
            </a:r>
            <a:r>
              <a:rPr lang="en-US" altLang="zh-CN" sz="2800" dirty="0"/>
              <a:t>error of </a:t>
            </a:r>
            <a:r>
              <a:rPr lang="en-US" altLang="zh-CN" sz="2800" dirty="0" smtClean="0"/>
              <a:t>dipole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800" dirty="0" smtClean="0"/>
              <a:t>Longitudinal </a:t>
            </a:r>
            <a:r>
              <a:rPr lang="en-US" altLang="zh-CN" sz="2800" dirty="0"/>
              <a:t>misalignment of dipole.</a:t>
            </a:r>
          </a:p>
          <a:p>
            <a:pPr marL="0" indent="0">
              <a:buNone/>
            </a:pPr>
            <a:r>
              <a:rPr lang="en-US" altLang="zh-CN" sz="2800" dirty="0" smtClean="0"/>
              <a:t>    </a:t>
            </a:r>
            <a:endParaRPr lang="en-US" altLang="zh-CN" sz="2800" dirty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zh-CN" altLang="zh-CN" sz="28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27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7420"/>
            <a:ext cx="4104457" cy="358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685800" y="570384"/>
            <a:ext cx="7772400" cy="914400"/>
          </a:xfrm>
        </p:spPr>
        <p:txBody>
          <a:bodyPr/>
          <a:lstStyle/>
          <a:p>
            <a:r>
              <a:rPr lang="en-US" altLang="zh-CN" dirty="0"/>
              <a:t>Error study of misalignment, strength error, BPM noise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10" name="内容占位符 1"/>
          <p:cNvSpPr>
            <a:spLocks noGrp="1"/>
          </p:cNvSpPr>
          <p:nvPr>
            <p:ph idx="1"/>
          </p:nvPr>
        </p:nvSpPr>
        <p:spPr>
          <a:xfrm>
            <a:off x="4283969" y="1412776"/>
            <a:ext cx="5040559" cy="5334000"/>
          </a:xfrm>
        </p:spPr>
        <p:txBody>
          <a:bodyPr/>
          <a:lstStyle/>
          <a:p>
            <a:r>
              <a:rPr lang="en-US" altLang="zh-CN" sz="2800" dirty="0" smtClean="0"/>
              <a:t>Dynamic aperture shrinking mainly </a:t>
            </a:r>
            <a:r>
              <a:rPr lang="en-US" altLang="zh-CN" sz="2800" dirty="0"/>
              <a:t>caused </a:t>
            </a:r>
            <a:r>
              <a:rPr lang="en-US" altLang="zh-CN" sz="2800" dirty="0" smtClean="0"/>
              <a:t>by: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800" dirty="0" smtClean="0"/>
              <a:t>K1 </a:t>
            </a:r>
            <a:r>
              <a:rPr lang="en-US" altLang="zh-CN" sz="2800" dirty="0"/>
              <a:t>error of </a:t>
            </a:r>
            <a:r>
              <a:rPr lang="en-US" altLang="zh-CN" sz="2800" dirty="0" smtClean="0"/>
              <a:t>Quads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800" dirty="0" smtClean="0"/>
              <a:t>Tilt error of Quads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800" dirty="0" smtClean="0"/>
              <a:t>X&amp;Y misalignment of </a:t>
            </a:r>
            <a:r>
              <a:rPr lang="en-US" altLang="zh-CN" sz="2800" dirty="0" err="1" smtClean="0"/>
              <a:t>Sextupoles</a:t>
            </a:r>
            <a:endParaRPr lang="en-US" altLang="zh-CN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800" dirty="0" smtClean="0"/>
              <a:t>X&amp;Y </a:t>
            </a:r>
            <a:r>
              <a:rPr lang="en-US" altLang="zh-CN" sz="2800" dirty="0"/>
              <a:t>misalignment of </a:t>
            </a:r>
            <a:r>
              <a:rPr lang="en-US" altLang="zh-CN" sz="2800" dirty="0" smtClean="0"/>
              <a:t>Quadrupoles</a:t>
            </a:r>
            <a:endParaRPr lang="en-US" altLang="zh-CN" sz="2800" dirty="0"/>
          </a:p>
          <a:p>
            <a:pPr marL="971550" lvl="1" indent="-514350">
              <a:buFont typeface="+mj-ea"/>
              <a:buAutoNum type="arabicPeriod"/>
            </a:pP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 smtClean="0"/>
              <a:t>    </a:t>
            </a:r>
            <a:endParaRPr lang="en-US" altLang="zh-CN" sz="2800" dirty="0"/>
          </a:p>
          <a:p>
            <a:pPr marL="0" indent="0">
              <a:buNone/>
            </a:pPr>
            <a:endParaRPr lang="en-US" altLang="zh-CN" sz="2800" dirty="0" smtClean="0"/>
          </a:p>
          <a:p>
            <a:pPr marL="0" indent="0">
              <a:buNone/>
            </a:pPr>
            <a:endParaRPr lang="zh-CN" altLang="zh-CN" sz="28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6" name="内容占位符 1"/>
          <p:cNvSpPr txBox="1">
            <a:spLocks/>
          </p:cNvSpPr>
          <p:nvPr/>
        </p:nvSpPr>
        <p:spPr bwMode="auto">
          <a:xfrm>
            <a:off x="179512" y="5373216"/>
            <a:ext cx="8856984" cy="200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50000"/>
              <a:buFontTx/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800" kern="0" dirty="0" smtClean="0"/>
              <a:t>1. &amp; 3. </a:t>
            </a:r>
            <a:r>
              <a:rPr lang="en-US" altLang="zh-CN" sz="2800" kern="0" dirty="0" smtClean="0">
                <a:sym typeface="Wingdings" panose="05000000000000000000" pitchFamily="2" charset="2"/>
              </a:rPr>
              <a:t> </a:t>
            </a:r>
            <a:r>
              <a:rPr lang="en-US" altLang="zh-CN" sz="2800" kern="0" dirty="0" err="1" smtClean="0">
                <a:sym typeface="Wingdings" panose="05000000000000000000" pitchFamily="2" charset="2"/>
              </a:rPr>
              <a:t>twiss</a:t>
            </a:r>
            <a:r>
              <a:rPr lang="en-US" altLang="zh-CN" sz="2800" kern="0" dirty="0" smtClean="0">
                <a:sym typeface="Wingdings" panose="05000000000000000000" pitchFamily="2" charset="2"/>
              </a:rPr>
              <a:t>, tune, &amp; chromaticity matching</a:t>
            </a:r>
          </a:p>
          <a:p>
            <a:r>
              <a:rPr lang="en-US" altLang="zh-CN" sz="2800" kern="0" dirty="0" smtClean="0">
                <a:sym typeface="Wingdings" panose="05000000000000000000" pitchFamily="2" charset="2"/>
              </a:rPr>
              <a:t>2.  decoupling</a:t>
            </a:r>
            <a:endParaRPr lang="en-US" altLang="zh-CN" sz="2800" kern="0" dirty="0" smtClean="0"/>
          </a:p>
          <a:p>
            <a:pPr marL="971550" lvl="1" indent="-514350">
              <a:buFont typeface="+mj-ea"/>
              <a:buAutoNum type="circleNumDbPlain"/>
            </a:pPr>
            <a:endParaRPr lang="en-US" altLang="zh-CN" sz="2800" kern="0" dirty="0" smtClean="0"/>
          </a:p>
          <a:p>
            <a:pPr marL="0" indent="0">
              <a:buFontTx/>
              <a:buNone/>
            </a:pPr>
            <a:r>
              <a:rPr lang="en-US" altLang="zh-CN" sz="2800" kern="0" dirty="0" smtClean="0"/>
              <a:t>    </a:t>
            </a:r>
          </a:p>
          <a:p>
            <a:pPr marL="0" indent="0">
              <a:buFontTx/>
              <a:buNone/>
            </a:pPr>
            <a:endParaRPr lang="en-US" altLang="zh-CN" sz="2800" kern="0" dirty="0" smtClean="0"/>
          </a:p>
          <a:p>
            <a:pPr marL="0" indent="0">
              <a:buFontTx/>
              <a:buNone/>
            </a:pPr>
            <a:endParaRPr lang="zh-CN" altLang="zh-CN" sz="2800" kern="0" dirty="0" smtClean="0"/>
          </a:p>
          <a:p>
            <a:pPr marL="0" indent="0">
              <a:buFontTx/>
              <a:buNone/>
            </a:pP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14576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2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712788"/>
          </a:xfrm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Local Chromaticity Compensation</a:t>
            </a:r>
          </a:p>
        </p:txBody>
      </p:sp>
      <p:sp>
        <p:nvSpPr>
          <p:cNvPr id="83971" name="Content Placeholder 1"/>
          <p:cNvSpPr>
            <a:spLocks/>
          </p:cNvSpPr>
          <p:nvPr/>
        </p:nvSpPr>
        <p:spPr bwMode="auto">
          <a:xfrm>
            <a:off x="304800" y="8382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2"/>
              </a:buBlip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690563" indent="-233363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US" altLang="en-US" sz="2000"/>
              <a:t>Large chromaticity due to tight focusing at IPs</a:t>
            </a:r>
          </a:p>
          <a:p>
            <a:pPr lvl="1">
              <a:spcBef>
                <a:spcPct val="10000"/>
              </a:spcBef>
              <a:buSzPct val="70000"/>
              <a:buFont typeface="Arial" charset="0"/>
              <a:buChar char="̶"/>
            </a:pPr>
            <a:r>
              <a:rPr lang="en-US" altLang="zh-CN" sz="1800"/>
              <a:t>challenge to compensate chromaticity while preserving dynamic aperture</a:t>
            </a:r>
          </a:p>
          <a:p>
            <a:pPr>
              <a:buFontTx/>
              <a:buBlip>
                <a:blip r:embed="rId3"/>
              </a:buBlip>
            </a:pPr>
            <a:r>
              <a:rPr lang="en-US" altLang="en-US" sz="2000"/>
              <a:t>Dedicated Chromaticity Compensation Blocks (CCB)</a:t>
            </a:r>
          </a:p>
          <a:p>
            <a:pPr lvl="1">
              <a:spcBef>
                <a:spcPct val="10000"/>
              </a:spcBef>
              <a:buSzPct val="70000"/>
              <a:buFont typeface="Arial" charset="0"/>
              <a:buChar char="̶"/>
            </a:pPr>
            <a:r>
              <a:rPr lang="en-US" altLang="zh-CN" sz="1800"/>
              <a:t>dominant (after expansion) cos-like trajectory component </a:t>
            </a:r>
            <a:r>
              <a:rPr lang="en-US" altLang="zh-CN" sz="1800" i="1"/>
              <a:t>u</a:t>
            </a:r>
            <a:r>
              <a:rPr lang="en-US" altLang="zh-CN" sz="1800" i="1" baseline="-25000"/>
              <a:t>x</a:t>
            </a:r>
            <a:r>
              <a:rPr lang="en-US" altLang="zh-CN" sz="1800"/>
              <a:t> anti-symmetric with respect to the center of CCB</a:t>
            </a:r>
            <a:endParaRPr lang="en-US" altLang="en-US" sz="1800"/>
          </a:p>
          <a:p>
            <a:pPr lvl="1">
              <a:spcBef>
                <a:spcPct val="10000"/>
              </a:spcBef>
              <a:buSzPct val="70000"/>
              <a:buFont typeface="Arial" charset="0"/>
              <a:buChar char="̶"/>
            </a:pPr>
            <a:r>
              <a:rPr lang="en-US" altLang="zh-CN" sz="1800"/>
              <a:t>symmetric cos-like </a:t>
            </a:r>
            <a:r>
              <a:rPr lang="en-US" altLang="zh-CN" sz="1800" i="1"/>
              <a:t>u</a:t>
            </a:r>
            <a:r>
              <a:rPr lang="en-US" altLang="zh-CN" sz="1800" i="1" baseline="-25000"/>
              <a:t>y</a:t>
            </a:r>
            <a:endParaRPr lang="en-US" altLang="zh-CN" sz="1800"/>
          </a:p>
          <a:p>
            <a:pPr lvl="1">
              <a:spcBef>
                <a:spcPct val="10000"/>
              </a:spcBef>
              <a:buSzPct val="70000"/>
              <a:buFont typeface="Arial" charset="0"/>
              <a:buChar char="̶"/>
            </a:pPr>
            <a:r>
              <a:rPr lang="en-US" altLang="zh-CN" sz="1800"/>
              <a:t>symmetric</a:t>
            </a:r>
            <a:r>
              <a:rPr lang="en-US" altLang="zh-CN" sz="1800" i="1"/>
              <a:t> D</a:t>
            </a:r>
            <a:endParaRPr lang="en-US" altLang="zh-CN" sz="1800"/>
          </a:p>
          <a:p>
            <a:pPr lvl="1">
              <a:spcBef>
                <a:spcPct val="10000"/>
              </a:spcBef>
              <a:buSzPct val="70000"/>
              <a:buFont typeface="Arial" charset="0"/>
              <a:buChar char="̶"/>
            </a:pPr>
            <a:r>
              <a:rPr lang="en-US" altLang="zh-CN" sz="1800"/>
              <a:t>symmetric quadrupole </a:t>
            </a:r>
            <a:r>
              <a:rPr lang="en-US" altLang="zh-CN" sz="1800" i="1"/>
              <a:t>n</a:t>
            </a:r>
            <a:r>
              <a:rPr lang="en-US" altLang="zh-CN" sz="1800"/>
              <a:t> and sextupole </a:t>
            </a:r>
            <a:r>
              <a:rPr lang="en-US" altLang="zh-CN" sz="1800" i="1"/>
              <a:t>n</a:t>
            </a:r>
            <a:r>
              <a:rPr lang="en-US" altLang="zh-CN" sz="1800" i="1" baseline="-25000"/>
              <a:t>s</a:t>
            </a:r>
            <a:r>
              <a:rPr lang="en-US" altLang="zh-CN" sz="1800"/>
              <a:t> field components</a:t>
            </a:r>
            <a:endParaRPr lang="en-US" altLang="en-US" sz="1800"/>
          </a:p>
        </p:txBody>
      </p:sp>
      <p:sp>
        <p:nvSpPr>
          <p:cNvPr id="83972" name="Line 33"/>
          <p:cNvSpPr>
            <a:spLocks noChangeShapeType="1"/>
          </p:cNvSpPr>
          <p:nvPr/>
        </p:nvSpPr>
        <p:spPr bwMode="auto">
          <a:xfrm>
            <a:off x="830263" y="4775200"/>
            <a:ext cx="162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73" name="Line 34"/>
          <p:cNvSpPr>
            <a:spLocks noChangeShapeType="1"/>
          </p:cNvSpPr>
          <p:nvPr/>
        </p:nvSpPr>
        <p:spPr bwMode="auto">
          <a:xfrm flipV="1">
            <a:off x="2454275" y="4392613"/>
            <a:ext cx="611188" cy="38258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74" name="Line 35"/>
          <p:cNvSpPr>
            <a:spLocks noChangeShapeType="1"/>
          </p:cNvSpPr>
          <p:nvPr/>
        </p:nvSpPr>
        <p:spPr bwMode="auto">
          <a:xfrm>
            <a:off x="2454275" y="4775200"/>
            <a:ext cx="603250" cy="3698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75" name="Line 37"/>
          <p:cNvSpPr>
            <a:spLocks noChangeShapeType="1"/>
          </p:cNvSpPr>
          <p:nvPr/>
        </p:nvSpPr>
        <p:spPr bwMode="auto">
          <a:xfrm>
            <a:off x="3062288" y="4394200"/>
            <a:ext cx="611187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76" name="Line 38"/>
          <p:cNvSpPr>
            <a:spLocks noChangeShapeType="1"/>
          </p:cNvSpPr>
          <p:nvPr/>
        </p:nvSpPr>
        <p:spPr bwMode="auto">
          <a:xfrm>
            <a:off x="4229100" y="5689600"/>
            <a:ext cx="11779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77" name="Line 39"/>
          <p:cNvSpPr>
            <a:spLocks noChangeShapeType="1"/>
          </p:cNvSpPr>
          <p:nvPr/>
        </p:nvSpPr>
        <p:spPr bwMode="auto">
          <a:xfrm>
            <a:off x="3662363" y="5316538"/>
            <a:ext cx="566737" cy="3730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78" name="Line 40"/>
          <p:cNvSpPr>
            <a:spLocks noChangeShapeType="1"/>
          </p:cNvSpPr>
          <p:nvPr/>
        </p:nvSpPr>
        <p:spPr bwMode="auto">
          <a:xfrm>
            <a:off x="3055938" y="5143500"/>
            <a:ext cx="622300" cy="1762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79" name="Line 42"/>
          <p:cNvSpPr>
            <a:spLocks noChangeShapeType="1"/>
          </p:cNvSpPr>
          <p:nvPr/>
        </p:nvSpPr>
        <p:spPr bwMode="auto">
          <a:xfrm flipV="1">
            <a:off x="2454275" y="5588000"/>
            <a:ext cx="608013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80" name="Line 43"/>
          <p:cNvSpPr>
            <a:spLocks noChangeShapeType="1"/>
          </p:cNvSpPr>
          <p:nvPr/>
        </p:nvSpPr>
        <p:spPr bwMode="auto">
          <a:xfrm>
            <a:off x="3662363" y="5583238"/>
            <a:ext cx="569912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81" name="Line 49"/>
          <p:cNvSpPr>
            <a:spLocks noChangeShapeType="1"/>
          </p:cNvSpPr>
          <p:nvPr/>
        </p:nvSpPr>
        <p:spPr bwMode="auto">
          <a:xfrm>
            <a:off x="830263" y="5232400"/>
            <a:ext cx="7094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82" name="Line 50"/>
          <p:cNvSpPr>
            <a:spLocks noChangeShapeType="1"/>
          </p:cNvSpPr>
          <p:nvPr/>
        </p:nvSpPr>
        <p:spPr bwMode="auto">
          <a:xfrm>
            <a:off x="4232275" y="4775200"/>
            <a:ext cx="1176338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83" name="Text Box 53"/>
          <p:cNvSpPr txBox="1">
            <a:spLocks noChangeArrowheads="1"/>
          </p:cNvSpPr>
          <p:nvPr/>
        </p:nvSpPr>
        <p:spPr bwMode="auto">
          <a:xfrm>
            <a:off x="1336675" y="4479925"/>
            <a:ext cx="55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CN" sz="1200" b="1" i="1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altLang="zh-CN" sz="1200" b="1" i="1" baseline="-2500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zh-CN" sz="1200" b="1">
                <a:latin typeface="Times New Roman" pitchFamily="18" charset="0"/>
              </a:rPr>
              <a:t>,</a:t>
            </a:r>
            <a:r>
              <a:rPr lang="en-US" altLang="zh-CN" sz="1200" b="1" i="1">
                <a:latin typeface="Times New Roman" pitchFamily="18" charset="0"/>
              </a:rPr>
              <a:t> </a:t>
            </a:r>
            <a:r>
              <a:rPr lang="en-US" altLang="zh-CN" sz="1200" b="1" i="1">
                <a:solidFill>
                  <a:srgbClr val="008000"/>
                </a:solidFill>
                <a:latin typeface="Times New Roman" pitchFamily="18" charset="0"/>
              </a:rPr>
              <a:t>y</a:t>
            </a:r>
            <a:r>
              <a:rPr lang="en-US" altLang="zh-CN" sz="1200" b="1" i="1" baseline="-25000">
                <a:solidFill>
                  <a:srgbClr val="008000"/>
                </a:solidFill>
                <a:latin typeface="Times New Roman" pitchFamily="18" charset="0"/>
              </a:rPr>
              <a:t>b</a:t>
            </a:r>
            <a:endParaRPr lang="ru-RU" altLang="zh-CN" sz="1200" b="1" i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83984" name="Text Box 54"/>
          <p:cNvSpPr txBox="1">
            <a:spLocks noChangeArrowheads="1"/>
          </p:cNvSpPr>
          <p:nvPr/>
        </p:nvSpPr>
        <p:spPr bwMode="auto">
          <a:xfrm>
            <a:off x="4533900" y="4470400"/>
            <a:ext cx="55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1200" b="1" i="1">
                <a:solidFill>
                  <a:srgbClr val="008000"/>
                </a:solidFill>
                <a:latin typeface="Times New Roman" pitchFamily="18" charset="0"/>
              </a:rPr>
              <a:t>y</a:t>
            </a:r>
            <a:r>
              <a:rPr lang="en-US" altLang="zh-CN" sz="1200" b="1" i="1" baseline="-25000">
                <a:solidFill>
                  <a:srgbClr val="008000"/>
                </a:solidFill>
                <a:latin typeface="Times New Roman" pitchFamily="18" charset="0"/>
              </a:rPr>
              <a:t>b</a:t>
            </a:r>
            <a:endParaRPr lang="ru-RU" altLang="zh-CN" sz="1200" b="1" i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83985" name="Text Box 55"/>
          <p:cNvSpPr txBox="1">
            <a:spLocks noChangeArrowheads="1"/>
          </p:cNvSpPr>
          <p:nvPr/>
        </p:nvSpPr>
        <p:spPr bwMode="auto">
          <a:xfrm>
            <a:off x="4533900" y="5689600"/>
            <a:ext cx="55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1200" b="1" i="1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altLang="zh-CN" sz="1200" b="1" i="1" baseline="-25000">
                <a:solidFill>
                  <a:srgbClr val="FF0000"/>
                </a:solidFill>
                <a:latin typeface="Times New Roman" pitchFamily="18" charset="0"/>
              </a:rPr>
              <a:t>b</a:t>
            </a:r>
            <a:endParaRPr lang="ru-RU" altLang="zh-CN" sz="1200" b="1" i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83986" name="Text Box 56"/>
          <p:cNvSpPr txBox="1">
            <a:spLocks noChangeArrowheads="1"/>
          </p:cNvSpPr>
          <p:nvPr/>
        </p:nvSpPr>
        <p:spPr bwMode="auto">
          <a:xfrm>
            <a:off x="2341563" y="4349750"/>
            <a:ext cx="55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1200" b="1" i="1">
                <a:solidFill>
                  <a:srgbClr val="008000"/>
                </a:solidFill>
                <a:latin typeface="Times New Roman" pitchFamily="18" charset="0"/>
              </a:rPr>
              <a:t>y</a:t>
            </a:r>
            <a:r>
              <a:rPr lang="en-US" altLang="zh-CN" sz="1200" b="1" i="1" baseline="-25000">
                <a:solidFill>
                  <a:srgbClr val="008000"/>
                </a:solidFill>
                <a:latin typeface="Times New Roman" pitchFamily="18" charset="0"/>
              </a:rPr>
              <a:t>b</a:t>
            </a:r>
            <a:endParaRPr lang="ru-RU" altLang="zh-CN" sz="1200" b="1" i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83987" name="Text Box 57"/>
          <p:cNvSpPr txBox="1">
            <a:spLocks noChangeArrowheads="1"/>
          </p:cNvSpPr>
          <p:nvPr/>
        </p:nvSpPr>
        <p:spPr bwMode="auto">
          <a:xfrm>
            <a:off x="2333625" y="4875213"/>
            <a:ext cx="557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1200" b="1" i="1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altLang="zh-CN" sz="1200" b="1" i="1" baseline="-25000">
                <a:solidFill>
                  <a:srgbClr val="FF0000"/>
                </a:solidFill>
                <a:latin typeface="Times New Roman" pitchFamily="18" charset="0"/>
              </a:rPr>
              <a:t>b</a:t>
            </a:r>
            <a:endParaRPr lang="ru-RU" altLang="zh-CN" sz="12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3988" name="Text Box 58"/>
          <p:cNvSpPr txBox="1">
            <a:spLocks noChangeArrowheads="1"/>
          </p:cNvSpPr>
          <p:nvPr/>
        </p:nvSpPr>
        <p:spPr bwMode="auto">
          <a:xfrm>
            <a:off x="1963738" y="5546725"/>
            <a:ext cx="2841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1200" b="1" i="1">
                <a:solidFill>
                  <a:srgbClr val="0000FF"/>
                </a:solidFill>
                <a:latin typeface="Times New Roman" pitchFamily="18" charset="0"/>
              </a:rPr>
              <a:t>D</a:t>
            </a:r>
            <a:r>
              <a:rPr lang="en-US" altLang="zh-CN" sz="1200" b="1" i="1" baseline="-25000">
                <a:solidFill>
                  <a:srgbClr val="0000FF"/>
                </a:solidFill>
                <a:latin typeface="Times New Roman" pitchFamily="18" charset="0"/>
              </a:rPr>
              <a:t>x</a:t>
            </a:r>
            <a:endParaRPr lang="ru-RU" altLang="zh-CN" sz="12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3989" name="Text Box 61"/>
          <p:cNvSpPr txBox="1">
            <a:spLocks noChangeArrowheads="1"/>
          </p:cNvSpPr>
          <p:nvPr/>
        </p:nvSpPr>
        <p:spPr bwMode="auto">
          <a:xfrm>
            <a:off x="1608138" y="4960938"/>
            <a:ext cx="4699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CN" sz="900" b="1">
                <a:latin typeface="Arial" charset="0"/>
              </a:rPr>
              <a:t>Dipole</a:t>
            </a:r>
            <a:endParaRPr lang="ru-RU" altLang="zh-CN" sz="900" b="1">
              <a:latin typeface="Arial" charset="0"/>
            </a:endParaRPr>
          </a:p>
        </p:txBody>
      </p:sp>
      <p:sp>
        <p:nvSpPr>
          <p:cNvPr id="83990" name="Text Box 62"/>
          <p:cNvSpPr txBox="1">
            <a:spLocks noChangeArrowheads="1"/>
          </p:cNvSpPr>
          <p:nvPr/>
        </p:nvSpPr>
        <p:spPr bwMode="auto">
          <a:xfrm>
            <a:off x="4584700" y="4970463"/>
            <a:ext cx="4699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CN" sz="900" b="1">
                <a:latin typeface="Arial" charset="0"/>
              </a:rPr>
              <a:t>Dipole</a:t>
            </a:r>
            <a:endParaRPr lang="ru-RU" altLang="zh-CN" sz="900" b="1">
              <a:latin typeface="Arial" charset="0"/>
            </a:endParaRPr>
          </a:p>
        </p:txBody>
      </p:sp>
      <p:sp>
        <p:nvSpPr>
          <p:cNvPr id="83991" name="Line 65"/>
          <p:cNvSpPr>
            <a:spLocks noChangeShapeType="1"/>
          </p:cNvSpPr>
          <p:nvPr/>
        </p:nvSpPr>
        <p:spPr bwMode="auto">
          <a:xfrm>
            <a:off x="3062288" y="4216400"/>
            <a:ext cx="0" cy="20320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92" name="Line 66"/>
          <p:cNvSpPr>
            <a:spLocks noChangeShapeType="1"/>
          </p:cNvSpPr>
          <p:nvPr/>
        </p:nvSpPr>
        <p:spPr bwMode="auto">
          <a:xfrm>
            <a:off x="3671888" y="4216400"/>
            <a:ext cx="0" cy="20320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93" name="Line 67"/>
          <p:cNvSpPr>
            <a:spLocks noChangeShapeType="1"/>
          </p:cNvSpPr>
          <p:nvPr/>
        </p:nvSpPr>
        <p:spPr bwMode="auto">
          <a:xfrm>
            <a:off x="3062288" y="5588000"/>
            <a:ext cx="609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94" name="Rectangle 72"/>
          <p:cNvSpPr>
            <a:spLocks noChangeArrowheads="1"/>
          </p:cNvSpPr>
          <p:nvPr/>
        </p:nvSpPr>
        <p:spPr bwMode="auto">
          <a:xfrm>
            <a:off x="1557338" y="5164138"/>
            <a:ext cx="584200" cy="119062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0917" tIns="30459" rIns="60917" bIns="30459" anchor="ctr"/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/>
            <a:endParaRPr lang="zh-CN" altLang="zh-CN" sz="1200">
              <a:latin typeface="Arial" charset="0"/>
            </a:endParaRPr>
          </a:p>
        </p:txBody>
      </p:sp>
      <p:sp>
        <p:nvSpPr>
          <p:cNvPr id="83995" name="Line 36"/>
          <p:cNvSpPr>
            <a:spLocks noChangeShapeType="1"/>
          </p:cNvSpPr>
          <p:nvPr/>
        </p:nvSpPr>
        <p:spPr bwMode="auto">
          <a:xfrm>
            <a:off x="3673475" y="4392613"/>
            <a:ext cx="555625" cy="38258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96" name="Line 81"/>
          <p:cNvSpPr>
            <a:spLocks noChangeShapeType="1"/>
          </p:cNvSpPr>
          <p:nvPr/>
        </p:nvSpPr>
        <p:spPr bwMode="auto">
          <a:xfrm>
            <a:off x="4229100" y="4216400"/>
            <a:ext cx="0" cy="2032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97" name="Line 82"/>
          <p:cNvSpPr>
            <a:spLocks noChangeShapeType="1"/>
          </p:cNvSpPr>
          <p:nvPr/>
        </p:nvSpPr>
        <p:spPr bwMode="auto">
          <a:xfrm>
            <a:off x="3367088" y="4251325"/>
            <a:ext cx="0" cy="1962150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 type="diamond" w="lg" len="lg"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98" name="Line 83"/>
          <p:cNvSpPr>
            <a:spLocks noChangeShapeType="1"/>
          </p:cNvSpPr>
          <p:nvPr/>
        </p:nvSpPr>
        <p:spPr bwMode="auto">
          <a:xfrm>
            <a:off x="2757488" y="4252913"/>
            <a:ext cx="0" cy="196215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diamond" w="lg" len="lg"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999" name="Line 84"/>
          <p:cNvSpPr>
            <a:spLocks noChangeShapeType="1"/>
          </p:cNvSpPr>
          <p:nvPr/>
        </p:nvSpPr>
        <p:spPr bwMode="auto">
          <a:xfrm>
            <a:off x="3951288" y="4252913"/>
            <a:ext cx="0" cy="196215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diamond" w="lg" len="lg"/>
            <a:tailEnd type="diamond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000" name="Text Box 85"/>
          <p:cNvSpPr txBox="1">
            <a:spLocks noChangeArrowheads="1"/>
          </p:cNvSpPr>
          <p:nvPr/>
        </p:nvSpPr>
        <p:spPr bwMode="auto">
          <a:xfrm>
            <a:off x="2339975" y="3911600"/>
            <a:ext cx="231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1200" b="1" i="1">
                <a:latin typeface="Times New Roman" pitchFamily="18" charset="0"/>
              </a:rPr>
              <a:t>Q</a:t>
            </a:r>
            <a:endParaRPr lang="ru-RU" altLang="zh-CN" sz="1200" b="1" i="1">
              <a:latin typeface="Times New Roman" pitchFamily="18" charset="0"/>
            </a:endParaRPr>
          </a:p>
        </p:txBody>
      </p:sp>
      <p:sp>
        <p:nvSpPr>
          <p:cNvPr id="84001" name="Text Box 86"/>
          <p:cNvSpPr txBox="1">
            <a:spLocks noChangeArrowheads="1"/>
          </p:cNvSpPr>
          <p:nvPr/>
        </p:nvSpPr>
        <p:spPr bwMode="auto">
          <a:xfrm>
            <a:off x="2640013" y="3911600"/>
            <a:ext cx="206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1200" b="1" i="1">
                <a:latin typeface="Times New Roman" pitchFamily="18" charset="0"/>
              </a:rPr>
              <a:t>S</a:t>
            </a:r>
            <a:endParaRPr lang="ru-RU" altLang="zh-CN" sz="1200" b="1" i="1">
              <a:latin typeface="Times New Roman" pitchFamily="18" charset="0"/>
            </a:endParaRPr>
          </a:p>
        </p:txBody>
      </p:sp>
      <p:sp>
        <p:nvSpPr>
          <p:cNvPr id="84002" name="Text Box 87"/>
          <p:cNvSpPr txBox="1">
            <a:spLocks noChangeArrowheads="1"/>
          </p:cNvSpPr>
          <p:nvPr/>
        </p:nvSpPr>
        <p:spPr bwMode="auto">
          <a:xfrm>
            <a:off x="2944813" y="3911600"/>
            <a:ext cx="231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1200" b="1" i="1">
                <a:latin typeface="Times New Roman" pitchFamily="18" charset="0"/>
              </a:rPr>
              <a:t>Q</a:t>
            </a:r>
            <a:endParaRPr lang="ru-RU" altLang="zh-CN" sz="1200" b="1" i="1">
              <a:latin typeface="Times New Roman" pitchFamily="18" charset="0"/>
            </a:endParaRPr>
          </a:p>
        </p:txBody>
      </p:sp>
      <p:sp>
        <p:nvSpPr>
          <p:cNvPr id="84003" name="Text Box 88"/>
          <p:cNvSpPr txBox="1">
            <a:spLocks noChangeArrowheads="1"/>
          </p:cNvSpPr>
          <p:nvPr/>
        </p:nvSpPr>
        <p:spPr bwMode="auto">
          <a:xfrm>
            <a:off x="3260725" y="3911600"/>
            <a:ext cx="207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1200" b="1" i="1">
                <a:latin typeface="Times New Roman" pitchFamily="18" charset="0"/>
              </a:rPr>
              <a:t>S</a:t>
            </a:r>
            <a:endParaRPr lang="ru-RU" altLang="zh-CN" sz="1200" b="1" i="1">
              <a:latin typeface="Times New Roman" pitchFamily="18" charset="0"/>
            </a:endParaRPr>
          </a:p>
        </p:txBody>
      </p:sp>
      <p:sp>
        <p:nvSpPr>
          <p:cNvPr id="84004" name="Text Box 89"/>
          <p:cNvSpPr txBox="1">
            <a:spLocks noChangeArrowheads="1"/>
          </p:cNvSpPr>
          <p:nvPr/>
        </p:nvSpPr>
        <p:spPr bwMode="auto">
          <a:xfrm>
            <a:off x="3549650" y="3911600"/>
            <a:ext cx="231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1200" b="1" i="1">
                <a:latin typeface="Times New Roman" pitchFamily="18" charset="0"/>
              </a:rPr>
              <a:t>Q</a:t>
            </a:r>
            <a:endParaRPr lang="ru-RU" altLang="zh-CN" sz="1200" b="1" i="1">
              <a:latin typeface="Times New Roman" pitchFamily="18" charset="0"/>
            </a:endParaRPr>
          </a:p>
        </p:txBody>
      </p:sp>
      <p:sp>
        <p:nvSpPr>
          <p:cNvPr id="84005" name="Text Box 90"/>
          <p:cNvSpPr txBox="1">
            <a:spLocks noChangeArrowheads="1"/>
          </p:cNvSpPr>
          <p:nvPr/>
        </p:nvSpPr>
        <p:spPr bwMode="auto">
          <a:xfrm>
            <a:off x="3840163" y="3911600"/>
            <a:ext cx="207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1200" b="1" i="1">
                <a:latin typeface="Times New Roman" pitchFamily="18" charset="0"/>
              </a:rPr>
              <a:t>S</a:t>
            </a:r>
            <a:endParaRPr lang="ru-RU" altLang="zh-CN" sz="1200" b="1" i="1">
              <a:latin typeface="Times New Roman" pitchFamily="18" charset="0"/>
            </a:endParaRPr>
          </a:p>
        </p:txBody>
      </p:sp>
      <p:sp>
        <p:nvSpPr>
          <p:cNvPr id="84006" name="Text Box 91"/>
          <p:cNvSpPr txBox="1">
            <a:spLocks noChangeArrowheads="1"/>
          </p:cNvSpPr>
          <p:nvPr/>
        </p:nvSpPr>
        <p:spPr bwMode="auto">
          <a:xfrm>
            <a:off x="4119563" y="3911600"/>
            <a:ext cx="233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1200" b="1" i="1">
                <a:latin typeface="Times New Roman" pitchFamily="18" charset="0"/>
              </a:rPr>
              <a:t>Q</a:t>
            </a:r>
            <a:endParaRPr lang="ru-RU" altLang="zh-CN" sz="1200" b="1" i="1">
              <a:latin typeface="Times New Roman" pitchFamily="18" charset="0"/>
            </a:endParaRPr>
          </a:p>
        </p:txBody>
      </p:sp>
      <p:sp>
        <p:nvSpPr>
          <p:cNvPr id="84007" name="Line 68"/>
          <p:cNvSpPr>
            <a:spLocks noChangeShapeType="1"/>
          </p:cNvSpPr>
          <p:nvPr/>
        </p:nvSpPr>
        <p:spPr bwMode="auto">
          <a:xfrm flipH="1" flipV="1">
            <a:off x="841375" y="5135563"/>
            <a:ext cx="330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med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008" name="Text Box 91"/>
          <p:cNvSpPr txBox="1">
            <a:spLocks noChangeArrowheads="1"/>
          </p:cNvSpPr>
          <p:nvPr/>
        </p:nvSpPr>
        <p:spPr bwMode="auto">
          <a:xfrm>
            <a:off x="762000" y="4862513"/>
            <a:ext cx="501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CN" sz="1100" b="1">
                <a:solidFill>
                  <a:srgbClr val="FF0000"/>
                </a:solidFill>
                <a:latin typeface="Arial" charset="0"/>
              </a:rPr>
              <a:t>Beam</a:t>
            </a:r>
            <a:endParaRPr lang="ru-RU" altLang="zh-CN" sz="11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4009" name="Freeform 94"/>
          <p:cNvSpPr>
            <a:spLocks/>
          </p:cNvSpPr>
          <p:nvPr/>
        </p:nvSpPr>
        <p:spPr bwMode="auto">
          <a:xfrm>
            <a:off x="1552575" y="5283200"/>
            <a:ext cx="901700" cy="604838"/>
          </a:xfrm>
          <a:custGeom>
            <a:avLst/>
            <a:gdLst>
              <a:gd name="T0" fmla="*/ 0 w 648"/>
              <a:gd name="T1" fmla="*/ 0 h 387"/>
              <a:gd name="T2" fmla="*/ 265039 w 648"/>
              <a:gd name="T3" fmla="*/ 121721 h 387"/>
              <a:gd name="T4" fmla="*/ 450203 w 648"/>
              <a:gd name="T5" fmla="*/ 266626 h 387"/>
              <a:gd name="T6" fmla="*/ 580907 w 648"/>
              <a:gd name="T7" fmla="*/ 417328 h 387"/>
              <a:gd name="T8" fmla="*/ 784225 w 648"/>
              <a:gd name="T9" fmla="*/ 747713 h 3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8"/>
              <a:gd name="T16" fmla="*/ 0 h 387"/>
              <a:gd name="T17" fmla="*/ 648 w 648"/>
              <a:gd name="T18" fmla="*/ 387 h 3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8" h="387">
                <a:moveTo>
                  <a:pt x="0" y="0"/>
                </a:moveTo>
                <a:cubicBezTo>
                  <a:pt x="78" y="20"/>
                  <a:pt x="157" y="40"/>
                  <a:pt x="219" y="63"/>
                </a:cubicBezTo>
                <a:cubicBezTo>
                  <a:pt x="281" y="86"/>
                  <a:pt x="329" y="113"/>
                  <a:pt x="372" y="138"/>
                </a:cubicBezTo>
                <a:cubicBezTo>
                  <a:pt x="415" y="163"/>
                  <a:pt x="434" y="174"/>
                  <a:pt x="480" y="216"/>
                </a:cubicBezTo>
                <a:cubicBezTo>
                  <a:pt x="526" y="258"/>
                  <a:pt x="584" y="311"/>
                  <a:pt x="648" y="387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010" name="Rectangle 47"/>
          <p:cNvSpPr>
            <a:spLocks noChangeArrowheads="1"/>
          </p:cNvSpPr>
          <p:nvPr/>
        </p:nvSpPr>
        <p:spPr bwMode="auto">
          <a:xfrm>
            <a:off x="4533900" y="5173663"/>
            <a:ext cx="585788" cy="117475"/>
          </a:xfrm>
          <a:prstGeom prst="rect">
            <a:avLst/>
          </a:prstGeom>
          <a:solidFill>
            <a:srgbClr val="FF00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60917" tIns="30459" rIns="60917" bIns="30459" anchor="ctr"/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/>
            <a:endParaRPr lang="zh-CN" altLang="zh-CN" sz="1200">
              <a:latin typeface="Arial" charset="0"/>
            </a:endParaRPr>
          </a:p>
        </p:txBody>
      </p:sp>
      <p:sp>
        <p:nvSpPr>
          <p:cNvPr id="84011" name="Freeform 88"/>
          <p:cNvSpPr>
            <a:spLocks/>
          </p:cNvSpPr>
          <p:nvPr/>
        </p:nvSpPr>
        <p:spPr bwMode="auto">
          <a:xfrm>
            <a:off x="4232275" y="5291138"/>
            <a:ext cx="877888" cy="596900"/>
          </a:xfrm>
          <a:custGeom>
            <a:avLst/>
            <a:gdLst>
              <a:gd name="T0" fmla="*/ 0 w 792"/>
              <a:gd name="T1" fmla="*/ 742950 h 477"/>
              <a:gd name="T2" fmla="*/ 120069 w 792"/>
              <a:gd name="T3" fmla="*/ 529566 h 477"/>
              <a:gd name="T4" fmla="*/ 259821 w 792"/>
              <a:gd name="T5" fmla="*/ 319297 h 477"/>
              <a:gd name="T6" fmla="*/ 414335 w 792"/>
              <a:gd name="T7" fmla="*/ 160427 h 477"/>
              <a:gd name="T8" fmla="*/ 585581 w 792"/>
              <a:gd name="T9" fmla="*/ 62302 h 477"/>
              <a:gd name="T10" fmla="*/ 779462 w 792"/>
              <a:gd name="T11" fmla="*/ 0 h 4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2"/>
              <a:gd name="T19" fmla="*/ 0 h 477"/>
              <a:gd name="T20" fmla="*/ 792 w 792"/>
              <a:gd name="T21" fmla="*/ 477 h 4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2" h="477">
                <a:moveTo>
                  <a:pt x="0" y="477"/>
                </a:moveTo>
                <a:cubicBezTo>
                  <a:pt x="39" y="431"/>
                  <a:pt x="78" y="385"/>
                  <a:pt x="122" y="340"/>
                </a:cubicBezTo>
                <a:cubicBezTo>
                  <a:pt x="166" y="295"/>
                  <a:pt x="214" y="244"/>
                  <a:pt x="264" y="205"/>
                </a:cubicBezTo>
                <a:cubicBezTo>
                  <a:pt x="314" y="166"/>
                  <a:pt x="366" y="130"/>
                  <a:pt x="421" y="103"/>
                </a:cubicBezTo>
                <a:cubicBezTo>
                  <a:pt x="476" y="76"/>
                  <a:pt x="533" y="57"/>
                  <a:pt x="595" y="40"/>
                </a:cubicBezTo>
                <a:cubicBezTo>
                  <a:pt x="657" y="23"/>
                  <a:pt x="667" y="15"/>
                  <a:pt x="792" y="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012" name="Line 31"/>
          <p:cNvSpPr>
            <a:spLocks noChangeShapeType="1"/>
          </p:cNvSpPr>
          <p:nvPr/>
        </p:nvSpPr>
        <p:spPr bwMode="auto">
          <a:xfrm>
            <a:off x="2454275" y="4216400"/>
            <a:ext cx="0" cy="2032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013" name="Text Box 45"/>
          <p:cNvSpPr txBox="1">
            <a:spLocks noChangeArrowheads="1"/>
          </p:cNvSpPr>
          <p:nvPr/>
        </p:nvSpPr>
        <p:spPr bwMode="auto">
          <a:xfrm>
            <a:off x="3159125" y="3433763"/>
            <a:ext cx="4064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0752" tIns="25376" rIns="50752" bIns="25376">
            <a:spAutoFit/>
          </a:bodyPr>
          <a:lstStyle>
            <a:lvl1pPr defTabSz="5080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254000" defTabSz="5080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508000" defTabSz="5080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762000" defTabSz="5080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016000" defTabSz="5080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4732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19304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3876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2844800" defTabSz="508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1100" b="1">
                <a:latin typeface="Arial" charset="0"/>
              </a:rPr>
              <a:t>CCB</a:t>
            </a:r>
            <a:endParaRPr lang="ru-RU" altLang="zh-CN" sz="1100" b="1">
              <a:latin typeface="Arial" charset="0"/>
            </a:endParaRPr>
          </a:p>
        </p:txBody>
      </p:sp>
      <p:sp>
        <p:nvSpPr>
          <p:cNvPr id="84014" name="AutoShape 46"/>
          <p:cNvSpPr>
            <a:spLocks/>
          </p:cNvSpPr>
          <p:nvPr/>
        </p:nvSpPr>
        <p:spPr bwMode="auto">
          <a:xfrm rot="5400000">
            <a:off x="3269456" y="1996282"/>
            <a:ext cx="138113" cy="3562350"/>
          </a:xfrm>
          <a:prstGeom prst="leftBrace">
            <a:avLst>
              <a:gd name="adj1" fmla="val 83350"/>
              <a:gd name="adj2" fmla="val 49269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015" name="Line 51"/>
          <p:cNvSpPr>
            <a:spLocks noChangeShapeType="1"/>
          </p:cNvSpPr>
          <p:nvPr/>
        </p:nvSpPr>
        <p:spPr bwMode="auto">
          <a:xfrm>
            <a:off x="6842125" y="4776788"/>
            <a:ext cx="966788" cy="56515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016" name="Line 52"/>
          <p:cNvSpPr>
            <a:spLocks noChangeShapeType="1"/>
          </p:cNvSpPr>
          <p:nvPr/>
        </p:nvSpPr>
        <p:spPr bwMode="auto">
          <a:xfrm flipV="1">
            <a:off x="6845300" y="5118100"/>
            <a:ext cx="963613" cy="571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017" name="Line 71"/>
          <p:cNvSpPr>
            <a:spLocks noChangeShapeType="1"/>
          </p:cNvSpPr>
          <p:nvPr/>
        </p:nvSpPr>
        <p:spPr bwMode="auto">
          <a:xfrm>
            <a:off x="6845300" y="4368800"/>
            <a:ext cx="0" cy="172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018" name="Text Box 91"/>
          <p:cNvSpPr txBox="1">
            <a:spLocks noChangeArrowheads="1"/>
          </p:cNvSpPr>
          <p:nvPr/>
        </p:nvSpPr>
        <p:spPr bwMode="auto">
          <a:xfrm>
            <a:off x="6629400" y="4073525"/>
            <a:ext cx="419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1200" b="1">
                <a:latin typeface="Arial" charset="0"/>
              </a:rPr>
              <a:t>FFB</a:t>
            </a:r>
            <a:endParaRPr lang="ru-RU" altLang="zh-CN" sz="1200" b="1">
              <a:latin typeface="Arial" charset="0"/>
            </a:endParaRPr>
          </a:p>
        </p:txBody>
      </p:sp>
      <p:sp>
        <p:nvSpPr>
          <p:cNvPr id="84019" name="AutoShape 51"/>
          <p:cNvSpPr>
            <a:spLocks noChangeAspect="1" noChangeArrowheads="1"/>
          </p:cNvSpPr>
          <p:nvPr/>
        </p:nvSpPr>
        <p:spPr bwMode="auto">
          <a:xfrm>
            <a:off x="7529513" y="5140325"/>
            <a:ext cx="182562" cy="182563"/>
          </a:xfrm>
          <a:prstGeom prst="star8">
            <a:avLst>
              <a:gd name="adj" fmla="val 1831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020" name="Text Box 91"/>
          <p:cNvSpPr txBox="1">
            <a:spLocks noChangeArrowheads="1"/>
          </p:cNvSpPr>
          <p:nvPr/>
        </p:nvSpPr>
        <p:spPr bwMode="auto">
          <a:xfrm>
            <a:off x="7485063" y="4862513"/>
            <a:ext cx="266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1200" b="1">
                <a:latin typeface="Arial" charset="0"/>
              </a:rPr>
              <a:t>IP</a:t>
            </a:r>
            <a:endParaRPr lang="ru-RU" altLang="zh-CN" sz="1200" b="1">
              <a:latin typeface="Arial" charset="0"/>
            </a:endParaRPr>
          </a:p>
        </p:txBody>
      </p:sp>
      <p:sp>
        <p:nvSpPr>
          <p:cNvPr id="84021" name="Line 50"/>
          <p:cNvSpPr>
            <a:spLocks noChangeShapeType="1"/>
          </p:cNvSpPr>
          <p:nvPr/>
        </p:nvSpPr>
        <p:spPr bwMode="auto">
          <a:xfrm>
            <a:off x="6457950" y="4776788"/>
            <a:ext cx="3810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022" name="Line 38"/>
          <p:cNvSpPr>
            <a:spLocks noChangeShapeType="1"/>
          </p:cNvSpPr>
          <p:nvPr/>
        </p:nvSpPr>
        <p:spPr bwMode="auto">
          <a:xfrm>
            <a:off x="6453188" y="5691188"/>
            <a:ext cx="3841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023" name="Line 50"/>
          <p:cNvSpPr>
            <a:spLocks noChangeShapeType="1"/>
          </p:cNvSpPr>
          <p:nvPr/>
        </p:nvSpPr>
        <p:spPr bwMode="auto">
          <a:xfrm>
            <a:off x="5500688" y="4776788"/>
            <a:ext cx="928687" cy="0"/>
          </a:xfrm>
          <a:prstGeom prst="line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024" name="Line 38"/>
          <p:cNvSpPr>
            <a:spLocks noChangeShapeType="1"/>
          </p:cNvSpPr>
          <p:nvPr/>
        </p:nvSpPr>
        <p:spPr bwMode="auto">
          <a:xfrm>
            <a:off x="5502275" y="5691188"/>
            <a:ext cx="93186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025" name="Text Box 54"/>
          <p:cNvSpPr txBox="1">
            <a:spLocks noChangeArrowheads="1"/>
          </p:cNvSpPr>
          <p:nvPr/>
        </p:nvSpPr>
        <p:spPr bwMode="auto">
          <a:xfrm>
            <a:off x="5641975" y="4471988"/>
            <a:ext cx="55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1200" b="1" i="1">
                <a:solidFill>
                  <a:srgbClr val="008000"/>
                </a:solidFill>
                <a:latin typeface="Times New Roman" pitchFamily="18" charset="0"/>
              </a:rPr>
              <a:t>n</a:t>
            </a:r>
            <a:r>
              <a:rPr lang="en-US" altLang="zh-CN" sz="1200" b="1" i="1">
                <a:solidFill>
                  <a:srgbClr val="008000"/>
                </a:solidFill>
                <a:latin typeface="Times New Roman" pitchFamily="18" charset="0"/>
                <a:sym typeface="Symbol" pitchFamily="18" charset="2"/>
              </a:rPr>
              <a:t></a:t>
            </a:r>
          </a:p>
        </p:txBody>
      </p:sp>
      <p:sp>
        <p:nvSpPr>
          <p:cNvPr id="84026" name="Text Box 54"/>
          <p:cNvSpPr txBox="1">
            <a:spLocks noChangeArrowheads="1"/>
          </p:cNvSpPr>
          <p:nvPr/>
        </p:nvSpPr>
        <p:spPr bwMode="auto">
          <a:xfrm>
            <a:off x="5641975" y="5376863"/>
            <a:ext cx="55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17" tIns="30459" rIns="60917" bIns="30459">
            <a:spAutoFit/>
          </a:bodyPr>
          <a:lstStyle>
            <a:lvl1pPr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495300" indent="-1905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7620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066800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370013" indent="-152400" defTabSz="609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18272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2844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27416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198813" indent="-152400" defTabSz="609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zh-CN" sz="1200" b="1" i="1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altLang="zh-CN" sz="1200" b="1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</a:t>
            </a:r>
          </a:p>
        </p:txBody>
      </p:sp>
    </p:spTree>
    <p:extLst>
      <p:ext uri="{BB962C8B-B14F-4D97-AF65-F5344CB8AC3E}">
        <p14:creationId xmlns:p14="http://schemas.microsoft.com/office/powerpoint/2010/main" val="4117224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Sextupole layout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06/23/2015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38005" y="1807632"/>
            <a:ext cx="6137111" cy="4924198"/>
            <a:chOff x="1312505" y="1670346"/>
            <a:chExt cx="6137111" cy="49241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1372" y="1670346"/>
              <a:ext cx="5065358" cy="20054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055" y="3851344"/>
              <a:ext cx="4950135" cy="2743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800000">
              <a:off x="6052460" y="3888828"/>
              <a:ext cx="12666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3</a:t>
              </a:r>
              <a:r>
                <a:rPr lang="en-US" sz="1600" b="1" dirty="0" smtClean="0"/>
                <a:t> (x) + 3 (y)</a:t>
              </a:r>
            </a:p>
            <a:p>
              <a:r>
                <a:rPr lang="en-US" sz="1600" b="1" dirty="0" smtClean="0"/>
                <a:t>–I pairs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800000">
              <a:off x="1463318" y="5758064"/>
              <a:ext cx="12666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3</a:t>
              </a:r>
              <a:r>
                <a:rPr lang="en-US" sz="1600" b="1" dirty="0" smtClean="0"/>
                <a:t> (x) + 3 (y)</a:t>
              </a:r>
            </a:p>
            <a:p>
              <a:r>
                <a:rPr lang="en-US" sz="1600" b="1" dirty="0" smtClean="0"/>
                <a:t>–I pairs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9800000">
              <a:off x="5955296" y="5776802"/>
              <a:ext cx="14943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12 (x) + 12 (y)</a:t>
              </a:r>
            </a:p>
            <a:p>
              <a:r>
                <a:rPr lang="en-US" sz="1600" b="1" dirty="0" smtClean="0"/>
                <a:t>sextupoles</a:t>
              </a:r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9800000">
              <a:off x="1312505" y="3876166"/>
              <a:ext cx="14943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12 (x) + 12 (y)</a:t>
              </a:r>
            </a:p>
            <a:p>
              <a:r>
                <a:rPr lang="en-US" sz="1600" b="1" dirty="0" smtClean="0"/>
                <a:t>sextupoles</a:t>
              </a:r>
              <a:endParaRPr lang="en-US" sz="16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599" y="109728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Use interleaved –I pairs of arc sextupoles (nearest to IP) for FFB non-linear chromaticity correction. Make –I pairs by placing the x and y-sextupoles in every second 90° cell. Use regularly located sextupoles in the remaining part of the arcs for linear chromaticity  correction.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4297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Y. Nosochkov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3B8FA-05D6-4874-AF42-6ABF4E27286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30478" r="49066" b="26800"/>
          <a:stretch/>
        </p:blipFill>
        <p:spPr bwMode="auto">
          <a:xfrm>
            <a:off x="611560" y="1435260"/>
            <a:ext cx="7306593" cy="429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68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396552" y="0"/>
            <a:ext cx="10153128" cy="914400"/>
          </a:xfrm>
        </p:spPr>
        <p:txBody>
          <a:bodyPr/>
          <a:lstStyle/>
          <a:p>
            <a:r>
              <a:rPr lang="en-US" altLang="zh-CN" dirty="0" smtClean="0"/>
              <a:t>Two </a:t>
            </a:r>
            <a:r>
              <a:rPr lang="en-US" altLang="zh-CN" dirty="0"/>
              <a:t>Schemes for the Ion collider ring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1" t="11341" r="23178" b="11372"/>
          <a:stretch/>
        </p:blipFill>
        <p:spPr bwMode="auto">
          <a:xfrm>
            <a:off x="4432756" y="980728"/>
            <a:ext cx="460374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2" t="11729" r="23676" b="10898"/>
          <a:stretch/>
        </p:blipFill>
        <p:spPr bwMode="auto">
          <a:xfrm>
            <a:off x="112276" y="980728"/>
            <a:ext cx="4603740" cy="41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112276" y="5141216"/>
            <a:ext cx="43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u="sng" dirty="0" smtClean="0"/>
              <a:t> -I Scheme </a:t>
            </a:r>
          </a:p>
          <a:p>
            <a:pPr algn="ctr"/>
            <a:r>
              <a:rPr lang="en-US" altLang="zh-CN" sz="2800" u="sng" dirty="0" smtClean="0"/>
              <a:t>From Yuri and Ming-Huey</a:t>
            </a:r>
            <a:endParaRPr lang="zh-CN" altLang="en-US" sz="2800" u="sng" dirty="0"/>
          </a:p>
        </p:txBody>
      </p:sp>
      <p:sp>
        <p:nvSpPr>
          <p:cNvPr id="11" name="矩形 10"/>
          <p:cNvSpPr/>
          <p:nvPr/>
        </p:nvSpPr>
        <p:spPr>
          <a:xfrm>
            <a:off x="4716016" y="5157297"/>
            <a:ext cx="4320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u="sng" dirty="0" smtClean="0"/>
              <a:t> CCB</a:t>
            </a:r>
            <a:r>
              <a:rPr lang="en-US" altLang="zh-CN" sz="2800" u="sng" dirty="0" smtClean="0"/>
              <a:t> Scheme </a:t>
            </a:r>
          </a:p>
          <a:p>
            <a:pPr algn="ctr"/>
            <a:r>
              <a:rPr lang="en-US" altLang="zh-CN" sz="2800" u="sng" dirty="0" smtClean="0"/>
              <a:t>From </a:t>
            </a:r>
            <a:r>
              <a:rPr lang="en-US" altLang="zh-CN" sz="2800" u="sng" dirty="0" err="1" smtClean="0"/>
              <a:t>Vasiliy</a:t>
            </a:r>
            <a:endParaRPr lang="zh-CN" alt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476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252535" y="0"/>
            <a:ext cx="9649071" cy="914400"/>
          </a:xfrm>
        </p:spPr>
        <p:txBody>
          <a:bodyPr/>
          <a:lstStyle/>
          <a:p>
            <a:r>
              <a:rPr lang="en-US" altLang="zh-CN" dirty="0" smtClean="0"/>
              <a:t> Lattice </a:t>
            </a:r>
            <a:r>
              <a:rPr lang="en-US" altLang="zh-CN" dirty="0"/>
              <a:t>of CCB Scheme </a:t>
            </a:r>
            <a:r>
              <a:rPr lang="en-US" altLang="zh-CN" dirty="0" smtClean="0"/>
              <a:t>&amp; Tune Survey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334000"/>
          </a:xfrm>
        </p:spPr>
        <p:txBody>
          <a:bodyPr/>
          <a:lstStyle/>
          <a:p>
            <a:r>
              <a:rPr lang="en-US" altLang="zh-CN" sz="2800" dirty="0" smtClean="0"/>
              <a:t>two </a:t>
            </a:r>
            <a:r>
              <a:rPr lang="en-US" altLang="zh-CN" sz="2800" dirty="0" smtClean="0"/>
              <a:t>lattices of CCB scheme</a:t>
            </a:r>
            <a:endParaRPr lang="en-US" altLang="zh-CN" sz="2800" dirty="0" smtClean="0"/>
          </a:p>
          <a:p>
            <a:pPr marL="457200" lvl="1" indent="0">
              <a:buNone/>
            </a:pPr>
            <a:endParaRPr lang="en-US" altLang="zh-CN" sz="2800" dirty="0" smtClean="0"/>
          </a:p>
          <a:p>
            <a:pPr lvl="1"/>
            <a:endParaRPr lang="en-US" altLang="zh-CN" sz="2800" dirty="0" smtClean="0"/>
          </a:p>
          <a:p>
            <a:endParaRPr lang="en-US" altLang="zh-CN" sz="2800" dirty="0" smtClean="0"/>
          </a:p>
          <a:p>
            <a:pPr lvl="1"/>
            <a:endParaRPr lang="en-US" altLang="zh-CN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2" t="10780" r="21711" b="11373"/>
          <a:stretch/>
        </p:blipFill>
        <p:spPr bwMode="auto">
          <a:xfrm>
            <a:off x="107504" y="1543662"/>
            <a:ext cx="4513283" cy="354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1" t="11341" r="23178" b="11372"/>
          <a:stretch/>
        </p:blipFill>
        <p:spPr bwMode="auto">
          <a:xfrm>
            <a:off x="4360748" y="1500760"/>
            <a:ext cx="4603740" cy="358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763688" y="2215103"/>
            <a:ext cx="2262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 smtClean="0">
                <a:solidFill>
                  <a:schemeClr val="accent2"/>
                </a:solidFill>
              </a:rPr>
              <a:t>CCB lattice-June18 </a:t>
            </a:r>
            <a:endParaRPr lang="zh-CN" altLang="en-US" sz="2000" u="sng" dirty="0">
              <a:solidFill>
                <a:schemeClr val="accent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59443" y="2204864"/>
            <a:ext cx="2218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 smtClean="0">
                <a:solidFill>
                  <a:srgbClr val="FF0000"/>
                </a:solidFill>
              </a:rPr>
              <a:t>CCB lattice-July28 </a:t>
            </a:r>
            <a:endParaRPr lang="zh-CN" altLang="en-US" sz="2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0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334000"/>
          </a:xfrm>
        </p:spPr>
        <p:txBody>
          <a:bodyPr/>
          <a:lstStyle/>
          <a:p>
            <a:r>
              <a:rPr lang="en-US" altLang="zh-CN" sz="2800" dirty="0" smtClean="0"/>
              <a:t>Difference between the two CCB </a:t>
            </a:r>
            <a:r>
              <a:rPr lang="en-US" altLang="zh-CN" sz="2800" dirty="0" smtClean="0"/>
              <a:t>lattices</a:t>
            </a:r>
            <a:endParaRPr lang="en-US" altLang="zh-CN" sz="2800" dirty="0" smtClean="0"/>
          </a:p>
          <a:p>
            <a:pPr marL="457200" lvl="1" indent="0">
              <a:buNone/>
            </a:pPr>
            <a:endParaRPr lang="en-US" altLang="zh-CN" sz="2800" dirty="0" smtClean="0"/>
          </a:p>
          <a:p>
            <a:pPr lvl="1"/>
            <a:endParaRPr lang="en-US" altLang="zh-CN" sz="2800" dirty="0" smtClean="0"/>
          </a:p>
          <a:p>
            <a:endParaRPr lang="en-US" altLang="zh-CN" sz="2800" dirty="0" smtClean="0"/>
          </a:p>
          <a:p>
            <a:pPr lvl="1"/>
            <a:endParaRPr lang="en-US" altLang="zh-CN" sz="28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8" t="15289" r="29317" b="18730"/>
          <a:stretch/>
        </p:blipFill>
        <p:spPr bwMode="auto">
          <a:xfrm>
            <a:off x="467544" y="1736201"/>
            <a:ext cx="3854370" cy="32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 t="15289" r="29450" b="18730"/>
          <a:stretch/>
        </p:blipFill>
        <p:spPr bwMode="auto">
          <a:xfrm>
            <a:off x="4716016" y="1736201"/>
            <a:ext cx="3959773" cy="321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691680" y="2164794"/>
            <a:ext cx="2262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 smtClean="0">
                <a:solidFill>
                  <a:schemeClr val="accent2"/>
                </a:solidFill>
              </a:rPr>
              <a:t>CCB lattice-June18 </a:t>
            </a:r>
            <a:endParaRPr lang="zh-CN" altLang="en-US" sz="2000" u="sng" dirty="0">
              <a:solidFill>
                <a:schemeClr val="accent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25531" y="2164794"/>
            <a:ext cx="2218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u="sng" dirty="0" smtClean="0">
                <a:solidFill>
                  <a:srgbClr val="FF0000"/>
                </a:solidFill>
              </a:rPr>
              <a:t>CCB lattice-July28 </a:t>
            </a:r>
            <a:endParaRPr lang="zh-CN" altLang="en-US" sz="2000" u="sng" dirty="0">
              <a:solidFill>
                <a:srgbClr val="FF0000"/>
              </a:solidFill>
            </a:endParaRPr>
          </a:p>
        </p:txBody>
      </p:sp>
      <p:sp>
        <p:nvSpPr>
          <p:cNvPr id="12" name="标题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14400"/>
          </a:xfrm>
        </p:spPr>
        <p:txBody>
          <a:bodyPr/>
          <a:lstStyle/>
          <a:p>
            <a:r>
              <a:rPr lang="en-US" altLang="zh-CN" dirty="0"/>
              <a:t> Lattice of CCB Scheme &amp; Tune Survey</a:t>
            </a:r>
          </a:p>
        </p:txBody>
      </p:sp>
    </p:spTree>
    <p:extLst>
      <p:ext uri="{BB962C8B-B14F-4D97-AF65-F5344CB8AC3E}">
        <p14:creationId xmlns:p14="http://schemas.microsoft.com/office/powerpoint/2010/main" val="39845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251520" y="831304"/>
            <a:ext cx="8604448" cy="5334000"/>
          </a:xfrm>
        </p:spPr>
        <p:txBody>
          <a:bodyPr/>
          <a:lstStyle/>
          <a:p>
            <a:r>
              <a:rPr lang="en-US" altLang="zh-CN" sz="2800" dirty="0" smtClean="0"/>
              <a:t>Dynamic Aperture of </a:t>
            </a:r>
            <a:r>
              <a:rPr lang="el-GR" altLang="zh-CN" sz="2800" dirty="0" smtClean="0"/>
              <a:t>Δ</a:t>
            </a:r>
            <a:r>
              <a:rPr lang="en-US" altLang="zh-CN" sz="2800" dirty="0" smtClean="0"/>
              <a:t>P/P (-0.3%, +0.3%)</a:t>
            </a:r>
          </a:p>
          <a:p>
            <a:r>
              <a:rPr lang="en-US" altLang="zh-CN" sz="2800" dirty="0" smtClean="0"/>
              <a:t>CCB lattice-July28 has better DA at </a:t>
            </a:r>
            <a:r>
              <a:rPr lang="el-GR" altLang="zh-CN" sz="2800" dirty="0"/>
              <a:t>Δ</a:t>
            </a:r>
            <a:r>
              <a:rPr lang="en-US" altLang="zh-CN" sz="2800" dirty="0" smtClean="0"/>
              <a:t>P/P = +0.3 % </a:t>
            </a:r>
          </a:p>
          <a:p>
            <a:pPr marL="0" indent="0">
              <a:buNone/>
            </a:pPr>
            <a:r>
              <a:rPr lang="en-US" altLang="zh-CN" sz="2800" dirty="0" smtClean="0"/>
              <a:t> </a:t>
            </a:r>
            <a:endParaRPr lang="zh-CN" altLang="zh-CN" sz="2800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76"/>
          <a:stretch/>
        </p:blipFill>
        <p:spPr bwMode="auto">
          <a:xfrm>
            <a:off x="4616020" y="1844824"/>
            <a:ext cx="4276460" cy="3795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0"/>
          <a:stretch/>
        </p:blipFill>
        <p:spPr bwMode="auto">
          <a:xfrm>
            <a:off x="242488" y="1851137"/>
            <a:ext cx="4257504" cy="37890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标题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14400"/>
          </a:xfrm>
        </p:spPr>
        <p:txBody>
          <a:bodyPr/>
          <a:lstStyle/>
          <a:p>
            <a:r>
              <a:rPr lang="en-US" altLang="zh-CN" dirty="0"/>
              <a:t> Lattice of CCB Scheme &amp; Tune Survey</a:t>
            </a:r>
          </a:p>
        </p:txBody>
      </p:sp>
    </p:spTree>
    <p:extLst>
      <p:ext uri="{BB962C8B-B14F-4D97-AF65-F5344CB8AC3E}">
        <p14:creationId xmlns:p14="http://schemas.microsoft.com/office/powerpoint/2010/main" val="28128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5496" y="914400"/>
            <a:ext cx="7772400" cy="5334000"/>
          </a:xfrm>
        </p:spPr>
        <p:txBody>
          <a:bodyPr/>
          <a:lstStyle/>
          <a:p>
            <a:r>
              <a:rPr lang="en-US" altLang="zh-CN" sz="2800" dirty="0" smtClean="0"/>
              <a:t>Tune Survey</a:t>
            </a:r>
            <a:endParaRPr lang="zh-CN" altLang="en-US" dirty="0"/>
          </a:p>
        </p:txBody>
      </p:sp>
      <p:sp>
        <p:nvSpPr>
          <p:cNvPr id="14" name="标题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14400"/>
          </a:xfrm>
        </p:spPr>
        <p:txBody>
          <a:bodyPr/>
          <a:lstStyle/>
          <a:p>
            <a:r>
              <a:rPr lang="en-US" altLang="zh-CN" dirty="0"/>
              <a:t> Lattice of CCB Scheme &amp; Tune Survey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107504" y="1988840"/>
            <a:ext cx="1287899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b="1" dirty="0" smtClean="0">
                <a:latin typeface="Times" charset="0"/>
              </a:rPr>
              <a:t>μ</a:t>
            </a:r>
            <a:r>
              <a:rPr lang="en-US" altLang="zh-CN" sz="2000" b="1" dirty="0" smtClean="0">
                <a:latin typeface="Times" charset="0"/>
              </a:rPr>
              <a:t>x+</a:t>
            </a:r>
            <a:r>
              <a:rPr lang="el-GR" altLang="zh-CN" sz="2000" b="1" dirty="0" smtClean="0">
                <a:latin typeface="Times" charset="0"/>
              </a:rPr>
              <a:t>μ</a:t>
            </a:r>
            <a:r>
              <a:rPr lang="en-US" altLang="zh-CN" sz="2000" b="1" dirty="0" smtClean="0">
                <a:latin typeface="Times" charset="0"/>
              </a:rPr>
              <a:t>y=49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960" y="1340768"/>
            <a:ext cx="62484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4827573" y="6030678"/>
            <a:ext cx="685800" cy="365125"/>
          </a:xfrm>
        </p:spPr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3" name="同心圆 22"/>
          <p:cNvSpPr/>
          <p:nvPr/>
        </p:nvSpPr>
        <p:spPr>
          <a:xfrm>
            <a:off x="3607629" y="4653136"/>
            <a:ext cx="216024" cy="216024"/>
          </a:xfrm>
          <a:prstGeom prst="don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右箭头 23"/>
          <p:cNvSpPr/>
          <p:nvPr/>
        </p:nvSpPr>
        <p:spPr>
          <a:xfrm rot="20404082">
            <a:off x="3895862" y="4387791"/>
            <a:ext cx="1880565" cy="165788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5" name="椭圆 24"/>
          <p:cNvSpPr/>
          <p:nvPr/>
        </p:nvSpPr>
        <p:spPr bwMode="auto">
          <a:xfrm rot="20187383">
            <a:off x="5732457" y="3732070"/>
            <a:ext cx="645224" cy="82809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6" name="椭圆 25"/>
          <p:cNvSpPr/>
          <p:nvPr/>
        </p:nvSpPr>
        <p:spPr bwMode="auto">
          <a:xfrm rot="20187383">
            <a:off x="4199860" y="3618467"/>
            <a:ext cx="365556" cy="52115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7" name="椭圆 26"/>
          <p:cNvSpPr/>
          <p:nvPr/>
        </p:nvSpPr>
        <p:spPr bwMode="auto">
          <a:xfrm rot="20187383">
            <a:off x="3380162" y="4374912"/>
            <a:ext cx="572853" cy="78315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8" name="直接箭头连接符 27"/>
          <p:cNvCxnSpPr/>
          <p:nvPr/>
        </p:nvCxnSpPr>
        <p:spPr bwMode="auto">
          <a:xfrm>
            <a:off x="1395403" y="2150858"/>
            <a:ext cx="1852186" cy="2700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矩形 28"/>
          <p:cNvSpPr/>
          <p:nvPr/>
        </p:nvSpPr>
        <p:spPr bwMode="auto">
          <a:xfrm>
            <a:off x="107504" y="4077072"/>
            <a:ext cx="1584176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b="1" dirty="0" smtClean="0">
                <a:latin typeface="Times" charset="0"/>
              </a:rPr>
              <a:t>μ</a:t>
            </a:r>
            <a:r>
              <a:rPr lang="en-US" altLang="zh-CN" sz="2000" b="1" dirty="0" smtClean="0">
                <a:latin typeface="Times" charset="0"/>
              </a:rPr>
              <a:t>x+</a:t>
            </a:r>
            <a:r>
              <a:rPr lang="el-GR" altLang="zh-CN" sz="2000" b="1" dirty="0" smtClean="0">
                <a:latin typeface="Times" charset="0"/>
              </a:rPr>
              <a:t>μ</a:t>
            </a:r>
            <a:r>
              <a:rPr lang="en-US" altLang="zh-CN" sz="2000" b="1" dirty="0" smtClean="0">
                <a:latin typeface="Times" charset="0"/>
              </a:rPr>
              <a:t>y=48.5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cxnSp>
        <p:nvCxnSpPr>
          <p:cNvPr id="30" name="直接箭头连接符 29"/>
          <p:cNvCxnSpPr/>
          <p:nvPr/>
        </p:nvCxnSpPr>
        <p:spPr bwMode="auto">
          <a:xfrm flipV="1">
            <a:off x="1677987" y="4146116"/>
            <a:ext cx="1669877" cy="929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矩形 31"/>
          <p:cNvSpPr/>
          <p:nvPr/>
        </p:nvSpPr>
        <p:spPr bwMode="auto">
          <a:xfrm>
            <a:off x="3279977" y="1178750"/>
            <a:ext cx="1408183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b="1" dirty="0" smtClean="0">
                <a:latin typeface="Times" charset="0"/>
              </a:rPr>
              <a:t>μ</a:t>
            </a:r>
            <a:r>
              <a:rPr lang="en-US" altLang="zh-CN" sz="2000" b="1" dirty="0" smtClean="0">
                <a:latin typeface="Times" charset="0"/>
              </a:rPr>
              <a:t>x+2</a:t>
            </a:r>
            <a:r>
              <a:rPr lang="el-GR" altLang="zh-CN" sz="2000" b="1" dirty="0" smtClean="0">
                <a:latin typeface="Times" charset="0"/>
              </a:rPr>
              <a:t>μ</a:t>
            </a:r>
            <a:r>
              <a:rPr lang="en-US" altLang="zh-CN" sz="2000" b="1" dirty="0" smtClean="0">
                <a:latin typeface="Times" charset="0"/>
              </a:rPr>
              <a:t>y=73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cxnSp>
        <p:nvCxnSpPr>
          <p:cNvPr id="33" name="直接箭头连接符 32"/>
          <p:cNvCxnSpPr/>
          <p:nvPr/>
        </p:nvCxnSpPr>
        <p:spPr bwMode="auto">
          <a:xfrm flipH="1">
            <a:off x="3666588" y="1502786"/>
            <a:ext cx="229588" cy="7830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矩形 34"/>
          <p:cNvSpPr/>
          <p:nvPr/>
        </p:nvSpPr>
        <p:spPr bwMode="auto">
          <a:xfrm>
            <a:off x="7524328" y="4599130"/>
            <a:ext cx="1408183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zh-CN" sz="2000" b="1" dirty="0" smtClean="0">
                <a:latin typeface="Times" charset="0"/>
              </a:rPr>
              <a:t>μ</a:t>
            </a:r>
            <a:r>
              <a:rPr lang="en-US" altLang="zh-CN" sz="2000" b="1" dirty="0" smtClean="0">
                <a:latin typeface="Times" charset="0"/>
              </a:rPr>
              <a:t>x+2</a:t>
            </a:r>
            <a:r>
              <a:rPr lang="el-GR" altLang="zh-CN" sz="2000" b="1" dirty="0" smtClean="0">
                <a:latin typeface="Times" charset="0"/>
              </a:rPr>
              <a:t>μ</a:t>
            </a:r>
            <a:r>
              <a:rPr lang="en-US" altLang="zh-CN" sz="2000" b="1" dirty="0" smtClean="0">
                <a:latin typeface="Times" charset="0"/>
              </a:rPr>
              <a:t>y=72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cxnSp>
        <p:nvCxnSpPr>
          <p:cNvPr id="36" name="直接箭头连接符 35"/>
          <p:cNvCxnSpPr/>
          <p:nvPr/>
        </p:nvCxnSpPr>
        <p:spPr bwMode="auto">
          <a:xfrm flipH="1">
            <a:off x="6261868" y="4766491"/>
            <a:ext cx="1262460" cy="255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503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83419"/>
            <a:ext cx="4154710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9" y="170443"/>
            <a:ext cx="4154709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258"/>
            <a:ext cx="4154710" cy="32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2" y="3429000"/>
            <a:ext cx="4177296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 bwMode="auto">
          <a:xfrm>
            <a:off x="2915816" y="440668"/>
            <a:ext cx="1398761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Times" charset="0"/>
              </a:rPr>
              <a:t>25.78,23.50</a:t>
            </a:r>
            <a:endParaRPr lang="en-US" altLang="zh-CN" sz="2000" b="1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7092280" y="440668"/>
            <a:ext cx="1398761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Times" charset="0"/>
              </a:rPr>
              <a:t>25.44,23.42</a:t>
            </a:r>
            <a:endParaRPr lang="en-US" altLang="zh-CN" sz="2000" b="1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092280" y="3645024"/>
            <a:ext cx="1398761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Times" charset="0"/>
              </a:rPr>
              <a:t>25.22,23.16</a:t>
            </a:r>
            <a:endParaRPr lang="en-US" altLang="zh-CN" sz="2000" b="1" dirty="0">
              <a:solidFill>
                <a:srgbClr val="FF0000"/>
              </a:solidFill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957215" y="3717032"/>
            <a:ext cx="1398761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Times" charset="0"/>
              </a:rPr>
              <a:t>25.82,23.42</a:t>
            </a:r>
            <a:endParaRPr lang="en-US" altLang="zh-CN" sz="2000" b="1" dirty="0">
              <a:latin typeface="Times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Error Sensitive Study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143E2-8B5C-420F-B773-4C0D976E94B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0" y="831304"/>
            <a:ext cx="9144000" cy="5334000"/>
          </a:xfrm>
        </p:spPr>
        <p:txBody>
          <a:bodyPr/>
          <a:lstStyle/>
          <a:p>
            <a:r>
              <a:rPr lang="en-US" altLang="zh-CN" sz="2800" dirty="0" smtClean="0"/>
              <a:t>Error species</a:t>
            </a:r>
          </a:p>
          <a:p>
            <a:pPr lvl="1"/>
            <a:r>
              <a:rPr lang="en-US" altLang="zh-CN" sz="2800" dirty="0" smtClean="0"/>
              <a:t>Magnet: misalignment </a:t>
            </a:r>
            <a:r>
              <a:rPr lang="en-US" altLang="zh-CN" sz="2800" dirty="0"/>
              <a:t>of </a:t>
            </a:r>
            <a:r>
              <a:rPr lang="en-US" altLang="zh-CN" sz="2800" dirty="0" smtClean="0"/>
              <a:t>3-D, </a:t>
            </a:r>
            <a:r>
              <a:rPr lang="en-US" altLang="zh-CN" sz="2800" dirty="0"/>
              <a:t>x-y rotation, and strength </a:t>
            </a:r>
            <a:r>
              <a:rPr lang="en-US" altLang="zh-CN" sz="2800" dirty="0" smtClean="0"/>
              <a:t>error</a:t>
            </a:r>
          </a:p>
          <a:p>
            <a:pPr lvl="2"/>
            <a:r>
              <a:rPr lang="en-US" altLang="zh-CN" sz="2800" dirty="0"/>
              <a:t>FFQ: </a:t>
            </a:r>
            <a:r>
              <a:rPr lang="en-US" altLang="zh-CN" sz="2800" dirty="0" smtClean="0"/>
              <a:t>~10 </a:t>
            </a:r>
            <a:r>
              <a:rPr lang="en-US" altLang="zh-CN" sz="2800" dirty="0"/>
              <a:t>% </a:t>
            </a:r>
            <a:r>
              <a:rPr lang="en-US" altLang="zh-CN" sz="2800" dirty="0" smtClean="0"/>
              <a:t>error of </a:t>
            </a:r>
            <a:r>
              <a:rPr lang="en-US" altLang="zh-CN" sz="2800" dirty="0"/>
              <a:t>normal </a:t>
            </a:r>
            <a:r>
              <a:rPr lang="en-US" altLang="zh-CN" sz="2800" dirty="0" smtClean="0"/>
              <a:t>Quads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9" t="36657" r="11377" b="18555"/>
          <a:stretch/>
        </p:blipFill>
        <p:spPr bwMode="auto">
          <a:xfrm>
            <a:off x="395536" y="3068960"/>
            <a:ext cx="8496944" cy="29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190744" y="5558137"/>
            <a:ext cx="3970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u="sng" dirty="0" smtClean="0"/>
              <a:t>IPAC14’  MOPRO005, </a:t>
            </a:r>
            <a:r>
              <a:rPr lang="en-US" altLang="zh-CN" u="sng" dirty="0"/>
              <a:t>V.S. </a:t>
            </a:r>
            <a:r>
              <a:rPr lang="en-US" altLang="zh-CN" u="sng" dirty="0" err="1" smtClean="0"/>
              <a:t>Morozov,etc</a:t>
            </a:r>
            <a:endParaRPr lang="zh-CN" altLang="en-US" u="sng" dirty="0"/>
          </a:p>
        </p:txBody>
      </p:sp>
    </p:spTree>
    <p:extLst>
      <p:ext uri="{BB962C8B-B14F-4D97-AF65-F5344CB8AC3E}">
        <p14:creationId xmlns:p14="http://schemas.microsoft.com/office/powerpoint/2010/main" val="3257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8343</TotalTime>
  <Words>920</Words>
  <Application>Microsoft Office PowerPoint</Application>
  <PresentationFormat>全屏显示(4:3)</PresentationFormat>
  <Paragraphs>229</Paragraphs>
  <Slides>28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JLab_PowerPoint1</vt:lpstr>
      <vt:lpstr>Nonlinear Dynamics and Error Study  of the MEIC Ion Collider Ring</vt:lpstr>
      <vt:lpstr>Contents</vt:lpstr>
      <vt:lpstr>Two Schemes for the Ion collider ring</vt:lpstr>
      <vt:lpstr> Lattice of CCB Scheme &amp; Tune Survey</vt:lpstr>
      <vt:lpstr> Lattice of CCB Scheme &amp; Tune Survey</vt:lpstr>
      <vt:lpstr> Lattice of CCB Scheme &amp; Tune Survey</vt:lpstr>
      <vt:lpstr> Lattice of CCB Scheme &amp; Tune Survey</vt:lpstr>
      <vt:lpstr>PowerPoint 演示文稿</vt:lpstr>
      <vt:lpstr>Error Sensitive Study </vt:lpstr>
      <vt:lpstr>Error Sensitive Study </vt:lpstr>
      <vt:lpstr>slac-r-418a-PEPII: PEPII CDR June 1993</vt:lpstr>
      <vt:lpstr>Closed Orbit Distortion and correction</vt:lpstr>
      <vt:lpstr>Error Sensitive Study </vt:lpstr>
      <vt:lpstr>Error Sensitive Study </vt:lpstr>
      <vt:lpstr>Lattice of -I Scheme and Error Study </vt:lpstr>
      <vt:lpstr>Lattice of -I Scheme and Error Study </vt:lpstr>
      <vt:lpstr>Comparison of CCB scheme &amp; -I scheme of ion ring lattice with error</vt:lpstr>
      <vt:lpstr>DA of CCB scheme &amp; -I scheme of ion ring lattice with error &amp; ΔP/P</vt:lpstr>
      <vt:lpstr>Summary</vt:lpstr>
      <vt:lpstr>Thank   you</vt:lpstr>
      <vt:lpstr>Comparison of CCB scheme &amp; -I scheme of ion ring lattice with error</vt:lpstr>
      <vt:lpstr>Two CCB Lattice for Ion Collider Ring </vt:lpstr>
      <vt:lpstr>Error study of misalignment, strength error, BPM noise </vt:lpstr>
      <vt:lpstr>Error study of misalignment, strength error, BPM noise </vt:lpstr>
      <vt:lpstr>Error study of misalignment, strength error, BPM noise </vt:lpstr>
      <vt:lpstr>Local Chromaticity Compensation</vt:lpstr>
      <vt:lpstr>Sextupole layout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for bare lattice</dc:title>
  <dc:creator>wei</dc:creator>
  <cp:lastModifiedBy>wei</cp:lastModifiedBy>
  <cp:revision>289</cp:revision>
  <dcterms:created xsi:type="dcterms:W3CDTF">2015-07-31T18:58:28Z</dcterms:created>
  <dcterms:modified xsi:type="dcterms:W3CDTF">2015-10-05T16:49:55Z</dcterms:modified>
</cp:coreProperties>
</file>