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8" r:id="rId3"/>
    <p:sldId id="335" r:id="rId4"/>
    <p:sldId id="341" r:id="rId5"/>
    <p:sldId id="352" r:id="rId6"/>
    <p:sldId id="349" r:id="rId7"/>
    <p:sldId id="340" r:id="rId8"/>
    <p:sldId id="337" r:id="rId9"/>
    <p:sldId id="339" r:id="rId10"/>
    <p:sldId id="357" r:id="rId11"/>
    <p:sldId id="358" r:id="rId12"/>
    <p:sldId id="360" r:id="rId13"/>
    <p:sldId id="361" r:id="rId14"/>
    <p:sldId id="346" r:id="rId15"/>
    <p:sldId id="342" r:id="rId16"/>
    <p:sldId id="353" r:id="rId17"/>
    <p:sldId id="354" r:id="rId18"/>
    <p:sldId id="355" r:id="rId19"/>
    <p:sldId id="351" r:id="rId20"/>
    <p:sldId id="348" r:id="rId21"/>
    <p:sldId id="343" r:id="rId22"/>
    <p:sldId id="344" r:id="rId23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96" autoAdjust="0"/>
  </p:normalViewPr>
  <p:slideViewPr>
    <p:cSldViewPr snapToGrid="0" snapToObjects="1" showGuides="1">
      <p:cViewPr>
        <p:scale>
          <a:sx n="110" d="100"/>
          <a:sy n="110" d="100"/>
        </p:scale>
        <p:origin x="-16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59935" cy="365257"/>
          </a:xfrm>
          <a:prstGeom prst="rect">
            <a:avLst/>
          </a:prstGeom>
        </p:spPr>
        <p:txBody>
          <a:bodyPr vert="horz" lIns="95671" tIns="47835" rIns="95671" bIns="47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9072" y="0"/>
            <a:ext cx="4159935" cy="365257"/>
          </a:xfrm>
          <a:prstGeom prst="rect">
            <a:avLst/>
          </a:prstGeom>
        </p:spPr>
        <p:txBody>
          <a:bodyPr vert="horz" lIns="95671" tIns="47835" rIns="95671" bIns="47835" rtlCol="0"/>
          <a:lstStyle>
            <a:lvl1pPr algn="r">
              <a:defRPr sz="1200"/>
            </a:lvl1pPr>
          </a:lstStyle>
          <a:p>
            <a:fld id="{9ECF4A41-6AAD-4E05-BD56-388310816083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686"/>
            <a:ext cx="4159935" cy="365257"/>
          </a:xfrm>
          <a:prstGeom prst="rect">
            <a:avLst/>
          </a:prstGeom>
        </p:spPr>
        <p:txBody>
          <a:bodyPr vert="horz" lIns="95671" tIns="47835" rIns="95671" bIns="47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9072" y="6948686"/>
            <a:ext cx="4159935" cy="365257"/>
          </a:xfrm>
          <a:prstGeom prst="rect">
            <a:avLst/>
          </a:prstGeom>
        </p:spPr>
        <p:txBody>
          <a:bodyPr vert="horz" lIns="95671" tIns="47835" rIns="95671" bIns="47835" rtlCol="0" anchor="b"/>
          <a:lstStyle>
            <a:lvl1pPr algn="r">
              <a:defRPr sz="1200"/>
            </a:lvl1pPr>
          </a:lstStyle>
          <a:p>
            <a:fld id="{5A57AAFA-9540-4D60-919F-318B8DE97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2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10/6/2015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50863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9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October 2015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December 2014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December 2014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86275" y="6572250"/>
            <a:ext cx="180975" cy="2101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December 2014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9777"/>
            <a:ext cx="9144000" cy="5369651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200" y="6096000"/>
            <a:ext cx="80010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MEIC Collaboration Meeting</a:t>
            </a:r>
            <a:endParaRPr lang="en-US" sz="1600" b="1" dirty="0" smtClean="0">
              <a:solidFill>
                <a:srgbClr val="FFFFFF"/>
              </a:solidFill>
              <a:cs typeface="Arial" charset="0"/>
            </a:endParaRPr>
          </a:p>
          <a:p>
            <a:pPr eaLnBrk="0" hangingPunct="0"/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Site Development - Rebecca Yasky		October 6, 2015</a:t>
            </a: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altLang="en-US" sz="3200" dirty="0" smtClean="0"/>
              <a:t>MEIC IDIQ Contract – Procurement Process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836762"/>
            <a:ext cx="8229600" cy="5589917"/>
          </a:xfrm>
        </p:spPr>
        <p:txBody>
          <a:bodyPr>
            <a:normAutofit/>
          </a:bodyPr>
          <a:lstStyle/>
          <a:p>
            <a:r>
              <a:rPr lang="en-US" altLang="en-US" b="1" dirty="0"/>
              <a:t>Award – Atkins North America</a:t>
            </a:r>
          </a:p>
          <a:p>
            <a:pPr lvl="1"/>
            <a:r>
              <a:rPr lang="en-US" altLang="en-US" sz="1600" dirty="0" smtClean="0"/>
              <a:t>Offices located </a:t>
            </a:r>
            <a:r>
              <a:rPr lang="en-US" altLang="en-US" sz="1600" dirty="0"/>
              <a:t>throughout the US</a:t>
            </a:r>
          </a:p>
          <a:p>
            <a:pPr lvl="1"/>
            <a:r>
              <a:rPr lang="en-US" altLang="en-US" sz="1600" dirty="0" smtClean="0"/>
              <a:t>Office </a:t>
            </a:r>
            <a:r>
              <a:rPr lang="en-US" altLang="en-US" sz="1600" dirty="0"/>
              <a:t>in Newport News &amp; working </a:t>
            </a:r>
            <a:r>
              <a:rPr lang="en-US" altLang="en-US" sz="1600" dirty="0" smtClean="0"/>
              <a:t>relationship with the City</a:t>
            </a:r>
            <a:endParaRPr lang="en-US" altLang="en-US" sz="1600" dirty="0"/>
          </a:p>
          <a:p>
            <a:pPr lvl="1"/>
            <a:r>
              <a:rPr lang="en-US" altLang="en-US" sz="1600" dirty="0"/>
              <a:t>Consultants with previous experience at JLab</a:t>
            </a:r>
          </a:p>
          <a:p>
            <a:endParaRPr lang="en-US" altLang="en-US" sz="1800" b="1" dirty="0" smtClean="0"/>
          </a:p>
          <a:p>
            <a:r>
              <a:rPr lang="en-US" altLang="en-US" sz="1800" b="1" dirty="0" smtClean="0"/>
              <a:t>Phase I – Qualifications</a:t>
            </a:r>
          </a:p>
          <a:p>
            <a:pPr lvl="1"/>
            <a:r>
              <a:rPr lang="en-US" altLang="en-US" sz="1600" dirty="0" smtClean="0"/>
              <a:t>Experience; Staff Qualifications; Approach; Geographic Location</a:t>
            </a:r>
          </a:p>
          <a:p>
            <a:pPr lvl="1"/>
            <a:r>
              <a:rPr lang="en-US" altLang="en-US" sz="1600" dirty="0" smtClean="0"/>
              <a:t>Three (3) offerors selected</a:t>
            </a:r>
          </a:p>
          <a:p>
            <a:endParaRPr lang="en-US" altLang="en-US" sz="1800" b="1" dirty="0" smtClean="0"/>
          </a:p>
          <a:p>
            <a:r>
              <a:rPr lang="en-US" altLang="en-US" sz="1800" b="1" dirty="0" smtClean="0"/>
              <a:t>Phase II – Best Value</a:t>
            </a:r>
          </a:p>
          <a:p>
            <a:pPr lvl="1"/>
            <a:r>
              <a:rPr lang="en-US" altLang="en-US" sz="1600" dirty="0" smtClean="0"/>
              <a:t>Request for Proposal (RFP) sent only to Phase I selected offerors</a:t>
            </a:r>
          </a:p>
          <a:p>
            <a:pPr lvl="1"/>
            <a:r>
              <a:rPr lang="en-US" altLang="en-US" sz="1600" dirty="0" smtClean="0"/>
              <a:t>Capability: more important than price</a:t>
            </a:r>
          </a:p>
          <a:p>
            <a:pPr lvl="2"/>
            <a:r>
              <a:rPr lang="en-US" altLang="en-US" sz="1600" dirty="0" smtClean="0"/>
              <a:t>Phase I proposals</a:t>
            </a:r>
          </a:p>
          <a:p>
            <a:pPr lvl="2"/>
            <a:r>
              <a:rPr lang="en-US" altLang="en-US" sz="1600" dirty="0" smtClean="0"/>
              <a:t>Timeline of project development to assess their understanding of sequencing &amp; interdependencies</a:t>
            </a:r>
          </a:p>
          <a:p>
            <a:pPr lvl="2"/>
            <a:r>
              <a:rPr lang="en-US" altLang="en-US" sz="1600" dirty="0" smtClean="0"/>
              <a:t>Past performance</a:t>
            </a:r>
          </a:p>
          <a:p>
            <a:pPr lvl="1"/>
            <a:r>
              <a:rPr lang="en-US" altLang="en-US" sz="1600" dirty="0" smtClean="0"/>
              <a:t>Price: Labor rate schedule and effort associated with Task Order 1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4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altLang="en-US" sz="3200" dirty="0" smtClean="0"/>
              <a:t>MEIC IDIQ – Task Order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73" y="888521"/>
            <a:ext cx="4451231" cy="5408763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b="1" dirty="0"/>
              <a:t>Kick-off Meeting held October 1, 2015</a:t>
            </a:r>
          </a:p>
          <a:p>
            <a:pPr>
              <a:defRPr/>
            </a:pPr>
            <a:r>
              <a:rPr lang="en-US" dirty="0"/>
              <a:t>Included tour of accelerator tunnel, linac service building &amp; the LCW plant </a:t>
            </a:r>
            <a:endParaRPr lang="en-US" dirty="0" smtClean="0"/>
          </a:p>
          <a:p>
            <a:pPr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 smtClean="0"/>
              <a:t>Scope:</a:t>
            </a:r>
          </a:p>
          <a:p>
            <a:pPr>
              <a:defRPr/>
            </a:pPr>
            <a:r>
              <a:rPr lang="en-US" sz="1600" dirty="0" smtClean="0"/>
              <a:t>Topographic land survey ~ 100 acres</a:t>
            </a:r>
          </a:p>
          <a:p>
            <a:pPr lvl="1">
              <a:defRPr/>
            </a:pPr>
            <a:r>
              <a:rPr lang="en-US" sz="1600" dirty="0" smtClean="0"/>
              <a:t>Includes the adjacent properties</a:t>
            </a:r>
          </a:p>
          <a:p>
            <a:pPr>
              <a:defRPr/>
            </a:pPr>
            <a:r>
              <a:rPr lang="en-US" sz="1600" dirty="0" smtClean="0"/>
              <a:t>Geotechnical investigation</a:t>
            </a:r>
          </a:p>
          <a:p>
            <a:pPr lvl="1">
              <a:defRPr/>
            </a:pPr>
            <a:r>
              <a:rPr lang="en-US" sz="1600" dirty="0" smtClean="0"/>
              <a:t>About 50 borings at 75’ depth</a:t>
            </a:r>
          </a:p>
          <a:p>
            <a:pPr lvl="1">
              <a:defRPr/>
            </a:pPr>
            <a:r>
              <a:rPr lang="en-US" sz="1600" dirty="0" smtClean="0"/>
              <a:t>Locate the Yorktown Formation</a:t>
            </a:r>
          </a:p>
          <a:p>
            <a:pPr>
              <a:defRPr/>
            </a:pPr>
            <a:r>
              <a:rPr lang="en-US" sz="1600" dirty="0" smtClean="0"/>
              <a:t>Phase I environmental site assessment</a:t>
            </a:r>
          </a:p>
          <a:p>
            <a:pPr lvl="1">
              <a:defRPr/>
            </a:pPr>
            <a:r>
              <a:rPr lang="en-US" sz="1600" dirty="0" smtClean="0"/>
              <a:t>First step for property transfer &amp; NEPA</a:t>
            </a:r>
          </a:p>
          <a:p>
            <a:pPr>
              <a:defRPr/>
            </a:pPr>
            <a:r>
              <a:rPr lang="en-US" sz="1600" dirty="0" smtClean="0"/>
              <a:t>Develop the site plan</a:t>
            </a:r>
          </a:p>
          <a:p>
            <a:pPr lvl="1">
              <a:defRPr/>
            </a:pPr>
            <a:r>
              <a:rPr lang="en-US" sz="1600" dirty="0" smtClean="0"/>
              <a:t>Engineering drawings with roads &amp; utilities </a:t>
            </a:r>
          </a:p>
          <a:p>
            <a:pPr>
              <a:defRPr/>
            </a:pPr>
            <a:r>
              <a:rPr lang="en-US" sz="1600" dirty="0" smtClean="0"/>
              <a:t>Preliminary risk assessment</a:t>
            </a:r>
          </a:p>
          <a:p>
            <a:pPr>
              <a:defRPr/>
            </a:pPr>
            <a:r>
              <a:rPr lang="en-US" sz="1600" dirty="0" smtClean="0"/>
              <a:t>Budgetary cost estimate</a:t>
            </a:r>
          </a:p>
          <a:p>
            <a:pPr lvl="1">
              <a:defRPr/>
            </a:pPr>
            <a:r>
              <a:rPr lang="en-US" sz="1600" dirty="0" smtClean="0"/>
              <a:t>Validate JLab estimate</a:t>
            </a:r>
          </a:p>
          <a:p>
            <a:pPr marL="57150" indent="0">
              <a:buNone/>
              <a:defRPr/>
            </a:pPr>
            <a:endParaRPr lang="en-US" sz="1600" dirty="0"/>
          </a:p>
          <a:p>
            <a:pPr marL="57150" indent="0">
              <a:buNone/>
              <a:defRPr/>
            </a:pPr>
            <a:endParaRPr lang="en-US" sz="16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1610" y="867369"/>
            <a:ext cx="4613873" cy="5464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6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altLang="en-US" sz="3200" dirty="0" smtClean="0"/>
              <a:t>MEIC IDIQ – Task Order #2 Feasibility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6" y="810887"/>
            <a:ext cx="6560391" cy="27604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1600" b="1" dirty="0" smtClean="0"/>
              <a:t>Tunnel construction – bore deep versus cut &amp; cover</a:t>
            </a:r>
          </a:p>
          <a:p>
            <a:pPr>
              <a:defRPr/>
            </a:pPr>
            <a:r>
              <a:rPr lang="en-US" sz="1600" dirty="0" smtClean="0"/>
              <a:t>Developing the scope of the study – initial look at a high level</a:t>
            </a:r>
          </a:p>
          <a:p>
            <a:pPr lvl="1">
              <a:defRPr/>
            </a:pPr>
            <a:r>
              <a:rPr lang="en-US" sz="1600" dirty="0" smtClean="0"/>
              <a:t>Geological</a:t>
            </a:r>
          </a:p>
          <a:p>
            <a:pPr lvl="1">
              <a:defRPr/>
            </a:pPr>
            <a:r>
              <a:rPr lang="en-US" sz="1600" dirty="0" smtClean="0"/>
              <a:t>Cost increases</a:t>
            </a:r>
          </a:p>
          <a:p>
            <a:pPr>
              <a:defRPr/>
            </a:pPr>
            <a:r>
              <a:rPr lang="en-US" sz="1600" dirty="0" smtClean="0"/>
              <a:t>Initial discussions</a:t>
            </a:r>
          </a:p>
          <a:p>
            <a:pPr lvl="1">
              <a:defRPr/>
            </a:pPr>
            <a:r>
              <a:rPr lang="en-US" sz="1600" dirty="0" smtClean="0"/>
              <a:t>Tunneling consultant: Lachel &amp; Associates</a:t>
            </a:r>
          </a:p>
          <a:p>
            <a:pPr lvl="1">
              <a:defRPr/>
            </a:pPr>
            <a:r>
              <a:rPr lang="en-US" sz="1600" dirty="0" smtClean="0"/>
              <a:t>Considerations</a:t>
            </a:r>
          </a:p>
          <a:p>
            <a:pPr lvl="2">
              <a:defRPr/>
            </a:pPr>
            <a:r>
              <a:rPr lang="en-US" sz="1600" dirty="0" smtClean="0"/>
              <a:t>Tunnel diameter</a:t>
            </a:r>
          </a:p>
          <a:p>
            <a:pPr lvl="2">
              <a:defRPr/>
            </a:pPr>
            <a:r>
              <a:rPr lang="en-US" sz="1600" dirty="0" smtClean="0"/>
              <a:t>Radius of the boring machine</a:t>
            </a:r>
          </a:p>
          <a:p>
            <a:pPr lvl="1">
              <a:defRPr/>
            </a:pPr>
            <a:r>
              <a:rPr lang="en-US" sz="1600" dirty="0" smtClean="0"/>
              <a:t>Increase depth of a few soil borings to 200’</a:t>
            </a:r>
          </a:p>
          <a:p>
            <a:pPr>
              <a:defRPr/>
            </a:pPr>
            <a:endParaRPr lang="en-US" sz="1600" dirty="0" smtClean="0"/>
          </a:p>
          <a:p>
            <a:pPr lvl="1">
              <a:defRPr/>
            </a:pPr>
            <a:endParaRPr lang="en-US" sz="1600" dirty="0" smtClean="0"/>
          </a:p>
        </p:txBody>
      </p:sp>
      <p:pic>
        <p:nvPicPr>
          <p:cNvPr id="4" name="Picture 3" descr="https://www.jlab.org/25years/home_page_pics/image0000001A-(1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871" y="1561381"/>
            <a:ext cx="4499129" cy="48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2287" y="1285336"/>
            <a:ext cx="21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CEBAF – Cut &amp; Cover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98" y="3333765"/>
            <a:ext cx="3049441" cy="307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26575" y="4686926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SSC – Bore</a:t>
            </a:r>
          </a:p>
        </p:txBody>
      </p:sp>
    </p:spTree>
    <p:extLst>
      <p:ext uri="{BB962C8B-B14F-4D97-AF65-F5344CB8AC3E}">
        <p14:creationId xmlns:p14="http://schemas.microsoft.com/office/powerpoint/2010/main" val="12727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884"/>
            <a:ext cx="8229600" cy="483524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/ Alternate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468"/>
            <a:ext cx="8229600" cy="48352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dirty="0"/>
              <a:t>MEIC – </a:t>
            </a:r>
            <a:r>
              <a:rPr lang="en-US" dirty="0" smtClean="0"/>
              <a:t>Conventional Facilities WBS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516213"/>
              </p:ext>
            </p:extLst>
          </p:nvPr>
        </p:nvGraphicFramePr>
        <p:xfrm>
          <a:off x="1964587" y="790575"/>
          <a:ext cx="4885868" cy="5603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414"/>
                <a:gridCol w="3358454"/>
              </a:tblGrid>
              <a:tr h="30432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WBS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Construction</a:t>
                      </a:r>
                      <a:endParaRPr lang="en-US" sz="16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b="1" dirty="0" smtClean="0"/>
                        <a:t>Site</a:t>
                      </a:r>
                      <a:r>
                        <a:rPr lang="en-US" sz="1600" b="1" baseline="0" dirty="0" smtClean="0"/>
                        <a:t>work &amp; Utility Distribution</a:t>
                      </a:r>
                      <a:endParaRPr lang="en-US" sz="1600" b="1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b="1" dirty="0" smtClean="0"/>
                        <a:t>Underground Structures</a:t>
                      </a:r>
                      <a:endParaRPr lang="en-US" sz="1600" b="1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Tunnel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Detector Halls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&amp; Booster Tunnel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 Transfer Tunnel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Tunnel</a:t>
                      </a:r>
                      <a:endParaRPr lang="en-US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b="1" dirty="0" smtClean="0"/>
                        <a:t>Aboveground Structures</a:t>
                      </a:r>
                      <a:endParaRPr lang="en-US" sz="1600" b="1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Service Buildings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Access</a:t>
                      </a:r>
                      <a:r>
                        <a:rPr lang="en-US" sz="1400" baseline="0" dirty="0" smtClean="0"/>
                        <a:t> &amp; Egress Buildings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Counting House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Buildings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</a:t>
                      </a:r>
                      <a:r>
                        <a:rPr lang="en-US" sz="1400" baseline="0" dirty="0" smtClean="0"/>
                        <a:t> Transfer Buildings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Buildings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Booster</a:t>
                      </a:r>
                      <a:r>
                        <a:rPr lang="en-US" sz="1400" baseline="0" dirty="0" smtClean="0"/>
                        <a:t> Service Buildings</a:t>
                      </a:r>
                      <a:endParaRPr lang="en-US" sz="1400" dirty="0"/>
                    </a:p>
                  </a:txBody>
                  <a:tcPr/>
                </a:tc>
              </a:tr>
              <a:tr h="25658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Cryo Plant Buildings</a:t>
                      </a:r>
                      <a:endParaRPr lang="en-US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Commissioning</a:t>
                      </a:r>
                      <a:endParaRPr lang="en-US" sz="16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Management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Aboveground Buildings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1000664"/>
            <a:ext cx="8531524" cy="5331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87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dirty="0" smtClean="0"/>
              <a:t>List of Underground Tunnel Segments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9987"/>
            <a:ext cx="8229600" cy="1858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870044"/>
              </p:ext>
            </p:extLst>
          </p:nvPr>
        </p:nvGraphicFramePr>
        <p:xfrm>
          <a:off x="64297" y="1008603"/>
          <a:ext cx="9008268" cy="456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499"/>
                <a:gridCol w="3010619"/>
                <a:gridCol w="983411"/>
                <a:gridCol w="1000665"/>
                <a:gridCol w="974784"/>
                <a:gridCol w="2059290"/>
              </a:tblGrid>
              <a:tr h="58611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WBS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Level 6 2014 $K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Level 5 2014 $K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Level 4 2014 $K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2116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Sitework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27,436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Site Preparation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3,617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Includes demolition of</a:t>
                      </a:r>
                      <a:r>
                        <a:rPr lang="en-US" sz="1400" baseline="0" dirty="0" smtClean="0"/>
                        <a:t> Residence Facility and Relocation of Hall D Service Building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Stormwater 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3,025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Includes 2 new retention ponds and rework of an existing pond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Utilities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19,200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lvl="2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Water Distribution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2,202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12” main around the site with 8” sub-loop distribution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lvl="2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Sanitary</a:t>
                      </a:r>
                      <a:r>
                        <a:rPr lang="en-US" sz="1400" baseline="0" dirty="0" smtClean="0"/>
                        <a:t> Sewer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944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Includes 5 lift stations</a:t>
                      </a:r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lvl="2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Electrical Distribution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15,347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Based on two primary substations &amp; 6 primary loops.</a:t>
                      </a:r>
                      <a:endParaRPr lang="en-US" sz="1400" dirty="0"/>
                    </a:p>
                  </a:txBody>
                  <a:tcPr/>
                </a:tc>
              </a:tr>
              <a:tr h="33277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lvl="2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Communications Distribution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707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Roads and Pavement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1,594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25714"/>
            <a:ext cx="9144000" cy="397933"/>
          </a:xfrm>
        </p:spPr>
        <p:txBody>
          <a:bodyPr/>
          <a:lstStyle/>
          <a:p>
            <a:r>
              <a:rPr lang="en-US" sz="3200" dirty="0" smtClean="0"/>
              <a:t>WBS 1.4.2.1 – Sitework &amp; Utility Distribution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30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dirty="0" smtClean="0"/>
              <a:t>Conventional Facilities – Cost per SF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208010"/>
              </p:ext>
            </p:extLst>
          </p:nvPr>
        </p:nvGraphicFramePr>
        <p:xfrm>
          <a:off x="64297" y="870926"/>
          <a:ext cx="9008268" cy="536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499"/>
                <a:gridCol w="3151488"/>
                <a:gridCol w="842542"/>
                <a:gridCol w="1000665"/>
                <a:gridCol w="854015"/>
                <a:gridCol w="2180059"/>
              </a:tblGrid>
              <a:tr h="58611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WBS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800" baseline="0" dirty="0" smtClean="0"/>
                        <a:t>Net SF Area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Costs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2014 $K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Cost per SF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2116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Underground Structures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107,406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47,354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baseline="0" dirty="0" smtClean="0"/>
                        <a:t>height varies 8.5 to 11 feet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Detector Halls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16,000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18,402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&amp; Booster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24,691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11,859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height varies 8 to 11 feet</a:t>
                      </a:r>
                      <a:endParaRPr lang="en-US" sz="1400" dirty="0" smtClean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 Transfer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7,265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4,976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685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8</a:t>
                      </a:r>
                      <a:r>
                        <a:rPr lang="en-US" sz="1400" baseline="0" dirty="0" smtClean="0"/>
                        <a:t> feet</a:t>
                      </a:r>
                      <a:r>
                        <a:rPr lang="en-US" sz="1400" dirty="0" smtClean="0"/>
                        <a:t> high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baseline="0" dirty="0" smtClean="0"/>
                        <a:t>26,371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7,865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13</a:t>
                      </a:r>
                      <a:r>
                        <a:rPr lang="en-US" sz="1400" baseline="0" dirty="0" smtClean="0"/>
                        <a:t> feet</a:t>
                      </a:r>
                      <a:r>
                        <a:rPr lang="en-US" sz="1400" dirty="0" smtClean="0"/>
                        <a:t> high</a:t>
                      </a:r>
                    </a:p>
                  </a:txBody>
                  <a:tcPr/>
                </a:tc>
              </a:tr>
              <a:tr h="32116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Aboveground Structures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Service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baseline="0" dirty="0" smtClean="0"/>
                        <a:t>33,325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7,389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33277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Access</a:t>
                      </a:r>
                      <a:r>
                        <a:rPr lang="en-US" sz="1400" baseline="0" dirty="0" smtClean="0"/>
                        <a:t>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31,598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2,633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Includes LCW plants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Egress</a:t>
                      </a:r>
                      <a:r>
                        <a:rPr lang="en-US" sz="1400" baseline="0" dirty="0" smtClean="0"/>
                        <a:t>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7,200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6,406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890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Counting House (CH)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3,600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1,386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Equal to Hall</a:t>
                      </a:r>
                      <a:r>
                        <a:rPr lang="en-US" sz="1400" baseline="0" dirty="0" smtClean="0"/>
                        <a:t> D CH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3,950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2,461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623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7672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</a:t>
                      </a:r>
                      <a:r>
                        <a:rPr lang="en-US" sz="1400" baseline="0" dirty="0" smtClean="0"/>
                        <a:t> Transfer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3,450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2,441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1,221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Includes LCW plant</a:t>
                      </a: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Booster</a:t>
                      </a:r>
                      <a:r>
                        <a:rPr lang="en-US" sz="1400" baseline="0" dirty="0" smtClean="0"/>
                        <a:t> Service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3,983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996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383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Cryo Plant Building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9,900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3,780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382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Similar to CHL II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6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Site Development Progress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2309" y="914401"/>
            <a:ext cx="8445261" cy="5175848"/>
          </a:xfrm>
        </p:spPr>
        <p:txBody>
          <a:bodyPr/>
          <a:lstStyle/>
          <a:p>
            <a:r>
              <a:rPr lang="en-US" dirty="0" smtClean="0"/>
              <a:t>NSAC Cost Review in January 2015</a:t>
            </a:r>
          </a:p>
          <a:p>
            <a:pPr lvl="1"/>
            <a:r>
              <a:rPr lang="en-US" dirty="0" smtClean="0"/>
              <a:t>Scope of the MEIC Conventional Facilities</a:t>
            </a:r>
          </a:p>
          <a:p>
            <a:pPr lvl="2"/>
            <a:r>
              <a:rPr lang="en-US" dirty="0" smtClean="0"/>
              <a:t>Site Layout</a:t>
            </a:r>
          </a:p>
          <a:p>
            <a:pPr lvl="2"/>
            <a:r>
              <a:rPr lang="en-US" dirty="0" smtClean="0"/>
              <a:t>Structures – similar to CEBAF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breakdown schedule (WBS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Bottoms up cost estimate</a:t>
            </a:r>
          </a:p>
          <a:p>
            <a:endParaRPr lang="en-US" dirty="0" smtClean="0"/>
          </a:p>
          <a:p>
            <a:r>
              <a:rPr lang="en-US" dirty="0" smtClean="0"/>
              <a:t>Engineering Services Contract – Indefinite Delivery Indefinite Quantity (IDIQ)</a:t>
            </a:r>
          </a:p>
          <a:p>
            <a:pPr lvl="1"/>
            <a:r>
              <a:rPr lang="en-US" dirty="0" smtClean="0"/>
              <a:t>Site Characterization &amp; Early Project Development</a:t>
            </a:r>
          </a:p>
          <a:p>
            <a:pPr lvl="1"/>
            <a:r>
              <a:rPr lang="en-US" dirty="0" smtClean="0"/>
              <a:t>Commonwealth of Virginia funds</a:t>
            </a:r>
          </a:p>
          <a:p>
            <a:pPr lvl="1"/>
            <a:r>
              <a:rPr lang="en-US" dirty="0" smtClean="0"/>
              <a:t>Procurement process</a:t>
            </a:r>
          </a:p>
          <a:p>
            <a:pPr lvl="1"/>
            <a:r>
              <a:rPr lang="en-US" dirty="0" smtClean="0"/>
              <a:t>Initial task orders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Unit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890868"/>
            <a:ext cx="8229600" cy="4835245"/>
          </a:xfrm>
        </p:spPr>
        <p:txBody>
          <a:bodyPr/>
          <a:lstStyle/>
          <a:p>
            <a:r>
              <a:rPr lang="en-US" dirty="0" smtClean="0"/>
              <a:t>Unit costs using past project data and MEANS estimating manuals</a:t>
            </a:r>
          </a:p>
          <a:p>
            <a:endParaRPr lang="en-US" dirty="0" smtClean="0"/>
          </a:p>
          <a:p>
            <a:r>
              <a:rPr lang="en-US" dirty="0" smtClean="0"/>
              <a:t>Past project data was escalated to 2014 dollars:</a:t>
            </a:r>
          </a:p>
          <a:p>
            <a:pPr lvl="1"/>
            <a:r>
              <a:rPr lang="en-US" dirty="0" smtClean="0"/>
              <a:t>CEBAF &amp; End Stations, 1988</a:t>
            </a:r>
          </a:p>
          <a:p>
            <a:pPr lvl="1"/>
            <a:r>
              <a:rPr lang="en-US" dirty="0"/>
              <a:t>East Retention Pond, </a:t>
            </a:r>
            <a:r>
              <a:rPr lang="en-US" dirty="0" smtClean="0"/>
              <a:t>2007</a:t>
            </a:r>
          </a:p>
          <a:p>
            <a:pPr lvl="1"/>
            <a:r>
              <a:rPr lang="en-US" dirty="0" smtClean="0"/>
              <a:t>12 GeV Hall D, 2007</a:t>
            </a:r>
          </a:p>
          <a:p>
            <a:pPr lvl="1"/>
            <a:r>
              <a:rPr lang="en-US" dirty="0" smtClean="0"/>
              <a:t>12 GeV CHL II, 2007</a:t>
            </a:r>
          </a:p>
          <a:p>
            <a:pPr lvl="1"/>
            <a:r>
              <a:rPr lang="en-US" dirty="0" smtClean="0"/>
              <a:t>12 GeV Linac Power Upgrades, 2010</a:t>
            </a:r>
          </a:p>
          <a:p>
            <a:pPr lvl="1"/>
            <a:r>
              <a:rPr lang="en-US" dirty="0" smtClean="0"/>
              <a:t>Retention Pond #2, 2012</a:t>
            </a:r>
          </a:p>
          <a:p>
            <a:pPr lvl="1"/>
            <a:endParaRPr lang="en-US" dirty="0"/>
          </a:p>
          <a:p>
            <a:r>
              <a:rPr lang="en-US" dirty="0" smtClean="0"/>
              <a:t>Escalation Factor Used, average</a:t>
            </a:r>
          </a:p>
          <a:p>
            <a:pPr lvl="1"/>
            <a:r>
              <a:rPr lang="en-US" dirty="0" smtClean="0"/>
              <a:t>Engineering News Record</a:t>
            </a:r>
          </a:p>
          <a:p>
            <a:pPr lvl="1"/>
            <a:r>
              <a:rPr lang="en-US" dirty="0" smtClean="0"/>
              <a:t>Means Historical Cost Index</a:t>
            </a:r>
          </a:p>
          <a:p>
            <a:pPr lvl="1"/>
            <a:r>
              <a:rPr lang="en-US" dirty="0" smtClean="0"/>
              <a:t>Bureau of Labor Statistics Producers Price Index for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Unit Cost Data - Example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24890" y="2882504"/>
            <a:ext cx="7144" cy="4500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46119" y="2905126"/>
            <a:ext cx="7144" cy="4500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46944" y="2901554"/>
            <a:ext cx="3572" cy="171330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13123" y="2901554"/>
            <a:ext cx="7144" cy="171330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042647" y="2856311"/>
            <a:ext cx="7144" cy="255865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71450" y="2946797"/>
            <a:ext cx="4657725" cy="333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b="1" dirty="0" smtClean="0">
                <a:solidFill>
                  <a:srgbClr val="7030A0"/>
                </a:solidFill>
              </a:rPr>
              <a:t>Unit cost</a:t>
            </a:r>
            <a:r>
              <a:rPr lang="en-US" dirty="0" smtClean="0"/>
              <a:t> used in the cost estimate is the median of the unit cost data for each assembly.</a:t>
            </a:r>
          </a:p>
          <a:p>
            <a:endParaRPr lang="en-US" dirty="0" smtClean="0"/>
          </a:p>
          <a:p>
            <a:r>
              <a:rPr lang="en-US" dirty="0" smtClean="0"/>
              <a:t>The shaded areas under the unit cost data indicates no data available from that source.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529263" y="3355182"/>
            <a:ext cx="2357437" cy="5310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unit costs from the 100% design estimate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086474" y="4629135"/>
            <a:ext cx="1713309" cy="5310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700" dirty="0" smtClean="0">
                <a:solidFill>
                  <a:srgbClr val="00B050"/>
                </a:solidFill>
              </a:rPr>
              <a:t>unit cost escalated to 2014$</a:t>
            </a:r>
          </a:p>
          <a:p>
            <a:pPr lvl="1"/>
            <a:endParaRPr lang="en-US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302116" y="5414963"/>
            <a:ext cx="1477554" cy="3357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Means 2014$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31162" y="959960"/>
            <a:ext cx="1841288" cy="3172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800" b="1" dirty="0" smtClean="0"/>
              <a:t>Unit Cost Data</a:t>
            </a:r>
          </a:p>
          <a:p>
            <a:pPr lvl="1"/>
            <a:endParaRPr lang="en-US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81199" y="899526"/>
            <a:ext cx="1790701" cy="3690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 smtClean="0"/>
              <a:t>Cost Estimate</a:t>
            </a:r>
          </a:p>
          <a:p>
            <a:pPr lvl="1"/>
            <a:endParaRPr lang="en-US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774815" y="2890838"/>
            <a:ext cx="7144" cy="45005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" y="1235160"/>
            <a:ext cx="9050181" cy="16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MEIC Site Layout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4" y="816611"/>
            <a:ext cx="8102653" cy="55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sz="3200" dirty="0" smtClean="0"/>
              <a:t>MEIC – Conventional Facilities (CF) Scope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2907" y="854016"/>
            <a:ext cx="8229600" cy="55122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rgbClr val="00B0F0"/>
                </a:solidFill>
              </a:rPr>
              <a:t>Similar to Existing CEBAF </a:t>
            </a:r>
            <a:r>
              <a:rPr lang="en-US" sz="2100" dirty="0" smtClean="0"/>
              <a:t>(continuous electron beam accelerator facility)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Types of Structures:</a:t>
            </a:r>
          </a:p>
          <a:p>
            <a:r>
              <a:rPr lang="en-US" dirty="0" smtClean="0"/>
              <a:t>Underground tunnel – houses electron and ion beam lines</a:t>
            </a:r>
          </a:p>
          <a:p>
            <a:r>
              <a:rPr lang="en-US" dirty="0" smtClean="0"/>
              <a:t>Detector hall – interaction regions, houses experimental equipment.</a:t>
            </a:r>
          </a:p>
          <a:p>
            <a:pPr lvl="1"/>
            <a:r>
              <a:rPr lang="en-US" dirty="0" smtClean="0"/>
              <a:t>Truck ramp access</a:t>
            </a:r>
          </a:p>
          <a:p>
            <a:r>
              <a:rPr lang="en-US" dirty="0" smtClean="0"/>
              <a:t>Counting house – supports the detector halls.</a:t>
            </a:r>
          </a:p>
          <a:p>
            <a:r>
              <a:rPr lang="en-US" dirty="0" smtClean="0"/>
              <a:t>Service building – houses accelerator equipment such as RF.  No personnel or equipment access to the tunnels.</a:t>
            </a:r>
          </a:p>
          <a:p>
            <a:r>
              <a:rPr lang="en-US" dirty="0" smtClean="0"/>
              <a:t>Access building -  provides personnel and equipment access to the tunnel and houses low conductivity water (LCW) plants.</a:t>
            </a:r>
          </a:p>
          <a:p>
            <a:r>
              <a:rPr lang="en-US" dirty="0" smtClean="0"/>
              <a:t>Egress building – personnel access to tunnel to meet life safety egress requirements for the tunnels.</a:t>
            </a:r>
          </a:p>
          <a:p>
            <a:r>
              <a:rPr lang="en-US" dirty="0" smtClean="0"/>
              <a:t>Cryogenics plant </a:t>
            </a:r>
            <a:r>
              <a:rPr lang="en-US" dirty="0"/>
              <a:t>b</a:t>
            </a:r>
            <a:r>
              <a:rPr lang="en-US" dirty="0" smtClean="0"/>
              <a:t>uilding – Cryogenics plant is not part of the CF scope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Sitework &amp; Utilities</a:t>
            </a:r>
            <a:r>
              <a:rPr lang="en-US" dirty="0"/>
              <a:t> </a:t>
            </a:r>
            <a:r>
              <a:rPr lang="en-US" dirty="0" smtClean="0"/>
              <a:t>to support the MEIC operations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Water – domestic and process</a:t>
            </a:r>
          </a:p>
          <a:p>
            <a:pPr lvl="1"/>
            <a:r>
              <a:rPr lang="en-US" dirty="0" smtClean="0"/>
              <a:t>Low Conductivity Water for cooling scientific equipment</a:t>
            </a:r>
          </a:p>
          <a:p>
            <a:r>
              <a:rPr lang="en-US" dirty="0" smtClean="0"/>
              <a:t>Cryogenics distribution</a:t>
            </a:r>
          </a:p>
          <a:p>
            <a:r>
              <a:rPr lang="en-US" dirty="0" smtClean="0"/>
              <a:t>Sanitary</a:t>
            </a:r>
          </a:p>
          <a:p>
            <a:r>
              <a:rPr lang="en-US" dirty="0" smtClean="0"/>
              <a:t>Stormwater</a:t>
            </a:r>
            <a:endParaRPr lang="en-US" dirty="0"/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Roads, Parking &amp; Sidewalks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7" y="866731"/>
            <a:ext cx="7448922" cy="554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MEIC Site Plan with Building Labels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01525" y="3545450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1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2124" y="2826589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3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170" y="4027463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554" y="1112807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3281" y="3113066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9557" y="3902215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7393" y="4524925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6608" y="3040184"/>
            <a:ext cx="4823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14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8487" y="4959652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6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2203" y="4419076"/>
            <a:ext cx="12508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9944" y="4091122"/>
            <a:ext cx="4176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10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3570" y="3130413"/>
            <a:ext cx="4176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13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8763" y="2457889"/>
            <a:ext cx="4176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12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665" y="3203374"/>
            <a:ext cx="4176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11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5629" y="3883583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0850" y="3784161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cs2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9596" y="3690712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cs3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6969" y="3425376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cs4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2" y="2989119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cs5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462" y="2478322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cs6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1" y="1951263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cs7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4483" y="1508442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cs8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0468" y="1023269"/>
            <a:ext cx="35224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cs9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01510" y="997006"/>
            <a:ext cx="43850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cs10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2028" y="1301199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cs11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54277" y="6035020"/>
            <a:ext cx="4870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et1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5324" y="2749070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cs14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35988" y="2873112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cs15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17767" y="4048683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cs17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31494" y="4563397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cs18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89597" y="5003284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cs19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65747" y="5272588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cs20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07191" y="5432139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cs21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2610" y="5331690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cs22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67188" y="5101448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cs23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52402" y="4882708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cs24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12610" y="2838608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cs13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57665" y="1704466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cs12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88364" y="3522077"/>
            <a:ext cx="41478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cs16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43235" y="6124558"/>
            <a:ext cx="4870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et2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33069" y="5957386"/>
            <a:ext cx="4870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et3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68008" y="5542207"/>
            <a:ext cx="4870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et4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88650" y="5243910"/>
            <a:ext cx="48703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Arial Narrow" panose="020B0606020202030204" pitchFamily="34" charset="0"/>
              </a:rPr>
              <a:t>et5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89530" y="3476384"/>
            <a:ext cx="4823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15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sz="3200" dirty="0" smtClean="0"/>
              <a:t>Structure Dimensions &amp; Power Requirements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888636"/>
              </p:ext>
            </p:extLst>
          </p:nvPr>
        </p:nvGraphicFramePr>
        <p:xfrm>
          <a:off x="83125" y="837416"/>
          <a:ext cx="9008267" cy="526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445"/>
                <a:gridCol w="2661903"/>
                <a:gridCol w="938151"/>
                <a:gridCol w="783771"/>
                <a:gridCol w="1151907"/>
                <a:gridCol w="831272"/>
                <a:gridCol w="1811818"/>
              </a:tblGrid>
              <a:tr h="5044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WBS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Length/</a:t>
                      </a:r>
                      <a:r>
                        <a:rPr lang="en-US" sz="1800" baseline="0" dirty="0" smtClean="0"/>
                        <a:t>  SF Area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No. of Bldgs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Label on Site Plan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Power,</a:t>
                      </a:r>
                      <a:r>
                        <a:rPr lang="en-US" sz="1800" baseline="0" dirty="0" smtClean="0"/>
                        <a:t> kVA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800" dirty="0" smtClean="0"/>
                        <a:t>Comments</a:t>
                      </a:r>
                      <a:endParaRPr lang="en-US" sz="1800" dirty="0"/>
                    </a:p>
                  </a:txBody>
                  <a:tcPr/>
                </a:tc>
              </a:tr>
              <a:tr h="31802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Underground Structures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2,154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40,250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width</a:t>
                      </a:r>
                      <a:r>
                        <a:rPr lang="en-US" sz="1400" baseline="0" dirty="0" smtClean="0"/>
                        <a:t> &amp; height varies</a:t>
                      </a: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Detector Halls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8,000</a:t>
                      </a:r>
                      <a:r>
                        <a:rPr lang="en-US" sz="1400" baseline="0" dirty="0" smtClean="0"/>
                        <a:t>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&amp; Booster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560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width</a:t>
                      </a:r>
                      <a:r>
                        <a:rPr lang="en-US" sz="1400" baseline="0" dirty="0" smtClean="0"/>
                        <a:t> &amp; height varies</a:t>
                      </a:r>
                      <a:endParaRPr lang="en-US" sz="1400" dirty="0" smtClean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 Transfer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270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2.5 m high x 2.5 m wide</a:t>
                      </a: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baseline="0" dirty="0" smtClean="0"/>
                        <a:t>70 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 m high x 35 m wide</a:t>
                      </a:r>
                    </a:p>
                  </a:txBody>
                  <a:tcPr/>
                </a:tc>
              </a:tr>
              <a:tr h="31802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1.4.2.3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600" dirty="0" smtClean="0"/>
                        <a:t>Aboveground Structures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40744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Service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baseline="0" dirty="0" smtClean="0"/>
                        <a:t>33,325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11, 12, 13,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cs1 thru cs24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40744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Access</a:t>
                      </a:r>
                      <a:r>
                        <a:rPr lang="en-US" sz="1400" baseline="0" dirty="0" smtClean="0"/>
                        <a:t> &amp; Egress Buildings*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12,000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4, 5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Counting House (CH)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3,600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SF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Equal to Hall</a:t>
                      </a:r>
                      <a:r>
                        <a:rPr lang="en-US" sz="1400" baseline="0" dirty="0" smtClean="0"/>
                        <a:t> D CH</a:t>
                      </a: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Buildings*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3,150</a:t>
                      </a:r>
                      <a:r>
                        <a:rPr lang="en-US" sz="1400" baseline="0" dirty="0" smtClean="0"/>
                        <a:t>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6, 7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7401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</a:t>
                      </a:r>
                      <a:r>
                        <a:rPr lang="en-US" sz="1400" baseline="0" dirty="0" smtClean="0"/>
                        <a:t> Transfer Buildings*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2,250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et</a:t>
                      </a:r>
                      <a:r>
                        <a:rPr lang="en-US" sz="1400" baseline="0" dirty="0" smtClean="0"/>
                        <a:t> 1 thru et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2,000</a:t>
                      </a:r>
                      <a:r>
                        <a:rPr lang="en-US" sz="1400" baseline="0" dirty="0" smtClean="0"/>
                        <a:t>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Booster</a:t>
                      </a:r>
                      <a:r>
                        <a:rPr lang="en-US" sz="1400" baseline="0" dirty="0" smtClean="0"/>
                        <a:t> Service Buildings*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2,400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8, 9, 10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9095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Cryo Plant Building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9,900 SF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3,800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Similar to CHL II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281" y="6159770"/>
            <a:ext cx="8711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* Site Plan does not include egress buildings for life safety code.  Costs for these egress buildings are included.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949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sz="3200" dirty="0" smtClean="0"/>
              <a:t>CF Cost Estimating Methodology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1" y="912300"/>
            <a:ext cx="8229600" cy="54667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Bottoms up estimate based on assemblies</a:t>
            </a:r>
          </a:p>
          <a:p>
            <a:pPr lvl="1"/>
            <a:r>
              <a:rPr lang="en-US" dirty="0" smtClean="0"/>
              <a:t>For example, the roof slab unit cost includes the formwork with scaffolding to support, reinforcing steel, and the concrete in the unit cost</a:t>
            </a:r>
          </a:p>
          <a:p>
            <a:pPr lvl="1"/>
            <a:r>
              <a:rPr lang="en-US" dirty="0" smtClean="0"/>
              <a:t>Unit cost includes material, labor, and equipment costs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Developed assemblies level templates for the different types of structures based on existing Jefferson Lab structures</a:t>
            </a:r>
          </a:p>
          <a:p>
            <a:pPr lvl="1"/>
            <a:r>
              <a:rPr lang="en-US" dirty="0" smtClean="0"/>
              <a:t>Underground tunnel section similar CEBAF tunnel</a:t>
            </a:r>
          </a:p>
          <a:p>
            <a:pPr lvl="1"/>
            <a:r>
              <a:rPr lang="en-US" dirty="0" smtClean="0"/>
              <a:t>Detector hall similar to Halls B &amp; D</a:t>
            </a:r>
          </a:p>
          <a:p>
            <a:pPr lvl="1"/>
            <a:r>
              <a:rPr lang="en-US" dirty="0" smtClean="0"/>
              <a:t>Service building similar to CEBAF Extractor/Spreader Service Bldg, #68</a:t>
            </a:r>
          </a:p>
          <a:p>
            <a:pPr lvl="1"/>
            <a:r>
              <a:rPr lang="en-US" dirty="0" smtClean="0"/>
              <a:t>Access building similar to CEBAF North Access Building, #67</a:t>
            </a:r>
          </a:p>
          <a:p>
            <a:pPr lvl="1"/>
            <a:r>
              <a:rPr lang="en-US" dirty="0" smtClean="0"/>
              <a:t>Egress building similar to CEBAF Exit Stair, #4</a:t>
            </a:r>
          </a:p>
          <a:p>
            <a:pPr lvl="1"/>
            <a:r>
              <a:rPr lang="en-US" dirty="0" smtClean="0"/>
              <a:t>Cryogenics Plant similar to 12GeV CHL II</a:t>
            </a:r>
          </a:p>
          <a:p>
            <a:pPr lvl="1"/>
            <a:endParaRPr lang="en-US" dirty="0"/>
          </a:p>
          <a:p>
            <a:r>
              <a:rPr lang="en-US" dirty="0" smtClean="0"/>
              <a:t>Tops down check on the template</a:t>
            </a:r>
          </a:p>
          <a:p>
            <a:pPr lvl="1"/>
            <a:r>
              <a:rPr lang="en-US" dirty="0" smtClean="0"/>
              <a:t>Used existing Jefferson Lab structure quantities</a:t>
            </a:r>
          </a:p>
          <a:p>
            <a:pPr lvl="1"/>
            <a:r>
              <a:rPr lang="en-US" dirty="0" smtClean="0"/>
              <a:t>Reviewed the total costs against the 100% design estimate (escalated to 2014 dollars)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sz="3200" dirty="0" smtClean="0"/>
              <a:t>Conventional Facilities, 2014 $K Direct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57759"/>
              </p:ext>
            </p:extLst>
          </p:nvPr>
        </p:nvGraphicFramePr>
        <p:xfrm>
          <a:off x="942974" y="790576"/>
          <a:ext cx="6893723" cy="561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14"/>
                <a:gridCol w="3193256"/>
                <a:gridCol w="1042987"/>
                <a:gridCol w="950120"/>
                <a:gridCol w="807246"/>
              </a:tblGrid>
              <a:tr h="27680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WBS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2014 $K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2014 $K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2014 $K</a:t>
                      </a: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Conventional</a:t>
                      </a:r>
                      <a:r>
                        <a:rPr lang="en-US" sz="1400" baseline="0" dirty="0" smtClean="0"/>
                        <a:t> Facilities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201,725</a:t>
                      </a: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17,894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Construction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178,936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Site</a:t>
                      </a:r>
                      <a:r>
                        <a:rPr lang="en-US" sz="1400" baseline="0" dirty="0" smtClean="0"/>
                        <a:t>work &amp; Utility Distribution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27,436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Underground Structures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47,354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4744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Detector Halls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18,402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&amp; Booster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11,859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 Transfer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4,976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Tunnel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7,865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Aboveground Structures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Service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7,389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602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Collider Access</a:t>
                      </a:r>
                      <a:r>
                        <a:rPr lang="en-US" sz="1400" baseline="0" dirty="0" smtClean="0"/>
                        <a:t> &amp; Egress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38,004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4744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Counting House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1,386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4744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Ion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2,461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4744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Electron</a:t>
                      </a:r>
                      <a:r>
                        <a:rPr lang="en-US" sz="1400" baseline="0" dirty="0" smtClean="0"/>
                        <a:t> Transfer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1,600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HE Cooler – ERL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2,441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Booster</a:t>
                      </a:r>
                      <a:r>
                        <a:rPr lang="en-US" sz="1400" baseline="0" dirty="0" smtClean="0"/>
                        <a:t> Service Buildings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3,983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425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1.4.2.3.8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Cryo Plant Building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3,780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Commissioning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895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  <a:tr h="2550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1.4.4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en-US" sz="1400" dirty="0" smtClean="0"/>
                        <a:t>4,000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0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5263"/>
            <a:ext cx="9144000" cy="396875"/>
          </a:xfrm>
        </p:spPr>
        <p:txBody>
          <a:bodyPr/>
          <a:lstStyle/>
          <a:p>
            <a:r>
              <a:rPr lang="en-US" altLang="en-US" sz="3200" dirty="0" smtClean="0"/>
              <a:t>MEIC IDIQ Engineering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1086929"/>
            <a:ext cx="4140679" cy="439084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1800" b="1" dirty="0" smtClean="0"/>
              <a:t>Site Condition Surveys:</a:t>
            </a:r>
          </a:p>
          <a:p>
            <a:pPr>
              <a:defRPr/>
            </a:pPr>
            <a:r>
              <a:rPr lang="en-US" sz="1600" dirty="0" smtClean="0"/>
              <a:t>Topographic land surveys</a:t>
            </a:r>
          </a:p>
          <a:p>
            <a:pPr>
              <a:defRPr/>
            </a:pPr>
            <a:r>
              <a:rPr lang="en-US" sz="1600" dirty="0" smtClean="0"/>
              <a:t>Property surveys</a:t>
            </a:r>
          </a:p>
          <a:p>
            <a:pPr>
              <a:defRPr/>
            </a:pPr>
            <a:r>
              <a:rPr lang="en-US" sz="1600" dirty="0" smtClean="0"/>
              <a:t>Geotechnical investigation - soil borings </a:t>
            </a:r>
          </a:p>
          <a:p>
            <a:pPr>
              <a:defRPr/>
            </a:pPr>
            <a:r>
              <a:rPr lang="en-US" sz="1600" dirty="0" smtClean="0"/>
              <a:t>Groundwater studies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 marL="0" indent="0">
              <a:buFontTx/>
              <a:buNone/>
              <a:defRPr/>
            </a:pPr>
            <a:endParaRPr lang="en-US" sz="1800" b="1" dirty="0" smtClean="0"/>
          </a:p>
          <a:p>
            <a:pPr marL="0" indent="0">
              <a:buFontTx/>
              <a:buNone/>
              <a:defRPr/>
            </a:pPr>
            <a:r>
              <a:rPr lang="en-US" sz="1800" b="1" dirty="0" smtClean="0"/>
              <a:t>Environmental Services: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defRPr/>
            </a:pPr>
            <a:r>
              <a:rPr lang="en-US" sz="1600" dirty="0" smtClean="0"/>
              <a:t>Environmental </a:t>
            </a:r>
            <a:r>
              <a:rPr lang="en-US" sz="1600" dirty="0"/>
              <a:t>s</a:t>
            </a:r>
            <a:r>
              <a:rPr lang="en-US" sz="1600" dirty="0" smtClean="0"/>
              <a:t>ite assessments</a:t>
            </a:r>
            <a:endParaRPr lang="en-US" sz="1600" dirty="0"/>
          </a:p>
          <a:p>
            <a:pPr>
              <a:defRPr/>
            </a:pPr>
            <a:r>
              <a:rPr lang="en-US" sz="1600" dirty="0" smtClean="0"/>
              <a:t>Wetland delineation</a:t>
            </a:r>
          </a:p>
          <a:p>
            <a:pPr>
              <a:defRPr/>
            </a:pPr>
            <a:r>
              <a:rPr lang="en-US" sz="1600" dirty="0" smtClean="0"/>
              <a:t>Preparation </a:t>
            </a:r>
            <a:r>
              <a:rPr lang="en-US" sz="1600" dirty="0"/>
              <a:t>of NEPA </a:t>
            </a:r>
            <a:r>
              <a:rPr lang="en-US" sz="1600" dirty="0" smtClean="0"/>
              <a:t>documents </a:t>
            </a:r>
            <a:endParaRPr lang="en-US" sz="1600" dirty="0"/>
          </a:p>
          <a:p>
            <a:pPr>
              <a:defRPr/>
            </a:pPr>
            <a:r>
              <a:rPr lang="en-US" sz="1600" dirty="0" smtClean="0"/>
              <a:t>Ecological surveys</a:t>
            </a:r>
          </a:p>
          <a:p>
            <a:pPr>
              <a:defRPr/>
            </a:pPr>
            <a:r>
              <a:rPr lang="en-US" sz="1600" dirty="0" smtClean="0"/>
              <a:t>Stormwater </a:t>
            </a:r>
            <a:r>
              <a:rPr lang="en-US" sz="1600" dirty="0"/>
              <a:t>m</a:t>
            </a:r>
            <a:r>
              <a:rPr lang="en-US" sz="1600" dirty="0" smtClean="0"/>
              <a:t>anagement </a:t>
            </a:r>
            <a:r>
              <a:rPr lang="en-US" sz="1600" dirty="0"/>
              <a:t>p</a:t>
            </a:r>
            <a:r>
              <a:rPr lang="en-US" sz="1600" dirty="0" smtClean="0"/>
              <a:t>lan 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7917" y="1086928"/>
            <a:ext cx="3761117" cy="42873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b="1" dirty="0" smtClean="0"/>
              <a:t>Site Development:</a:t>
            </a:r>
          </a:p>
          <a:p>
            <a:pPr>
              <a:defRPr/>
            </a:pPr>
            <a:r>
              <a:rPr lang="en-US" sz="1600" dirty="0" smtClean="0"/>
              <a:t>Site plan with roads, parking, and structures</a:t>
            </a:r>
          </a:p>
          <a:p>
            <a:pPr>
              <a:defRPr/>
            </a:pPr>
            <a:r>
              <a:rPr lang="en-US" sz="1600" dirty="0" smtClean="0"/>
              <a:t>Utility services &amp; distribution </a:t>
            </a:r>
          </a:p>
          <a:p>
            <a:pPr>
              <a:defRPr/>
            </a:pPr>
            <a:r>
              <a:rPr lang="en-US" sz="1600" dirty="0" smtClean="0"/>
              <a:t>Traffic Study</a:t>
            </a:r>
          </a:p>
          <a:p>
            <a:pPr>
              <a:defRPr/>
            </a:pPr>
            <a:r>
              <a:rPr lang="en-US" sz="1600" dirty="0" smtClean="0"/>
              <a:t>Alternative analysis</a:t>
            </a:r>
          </a:p>
          <a:p>
            <a:pPr>
              <a:defRPr/>
            </a:pPr>
            <a:r>
              <a:rPr lang="en-US" sz="1600" dirty="0" smtClean="0"/>
              <a:t>Feasibility Studies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 smtClean="0"/>
          </a:p>
          <a:p>
            <a:pPr marL="0" indent="0">
              <a:buFontTx/>
              <a:buNone/>
              <a:defRPr/>
            </a:pPr>
            <a:r>
              <a:rPr lang="en-US" b="1" dirty="0" smtClean="0"/>
              <a:t>Project Planning: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sz="1600" dirty="0" smtClean="0"/>
              <a:t>Budgetary </a:t>
            </a:r>
            <a:r>
              <a:rPr lang="en-US" sz="1600" dirty="0"/>
              <a:t>cost estimate</a:t>
            </a:r>
          </a:p>
          <a:p>
            <a:pPr>
              <a:defRPr/>
            </a:pPr>
            <a:r>
              <a:rPr lang="en-US" sz="1600" dirty="0" smtClean="0"/>
              <a:t>Preliminary </a:t>
            </a:r>
            <a:r>
              <a:rPr lang="en-US" sz="1600" dirty="0"/>
              <a:t>risk assessment</a:t>
            </a:r>
          </a:p>
          <a:p>
            <a:pPr>
              <a:defRPr/>
            </a:pPr>
            <a:r>
              <a:rPr lang="en-US" sz="1600" dirty="0" smtClean="0"/>
              <a:t>Schedule development</a:t>
            </a:r>
          </a:p>
          <a:p>
            <a:pPr>
              <a:defRPr/>
            </a:pPr>
            <a:r>
              <a:rPr lang="en-US" sz="1600" dirty="0" smtClean="0"/>
              <a:t>Pre-conceptual design report</a:t>
            </a:r>
          </a:p>
          <a:p>
            <a:pPr>
              <a:defRPr/>
            </a:pPr>
            <a:r>
              <a:rPr lang="en-US" sz="1600" dirty="0" smtClean="0"/>
              <a:t>Design requirements document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909822" y="5840083"/>
            <a:ext cx="5450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potential needs up to the start of design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</TotalTime>
  <Words>1590</Words>
  <Application>Microsoft Office PowerPoint</Application>
  <PresentationFormat>On-screen Show (4:3)</PresentationFormat>
  <Paragraphs>530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JLabPowerpointMain</vt:lpstr>
      <vt:lpstr>1_JLabPowerpointMain</vt:lpstr>
      <vt:lpstr>PowerPoint Presentation</vt:lpstr>
      <vt:lpstr>Site Development Progress</vt:lpstr>
      <vt:lpstr>MEIC Site Layout</vt:lpstr>
      <vt:lpstr>MEIC – Conventional Facilities (CF) Scope</vt:lpstr>
      <vt:lpstr>MEIC Site Plan with Building Labels</vt:lpstr>
      <vt:lpstr>Structure Dimensions &amp; Power Requirements</vt:lpstr>
      <vt:lpstr>CF Cost Estimating Methodology</vt:lpstr>
      <vt:lpstr>Conventional Facilities, 2014 $K Direct</vt:lpstr>
      <vt:lpstr>MEIC IDIQ Engineering Services</vt:lpstr>
      <vt:lpstr>MEIC IDIQ Contract – Procurement Process</vt:lpstr>
      <vt:lpstr>MEIC IDIQ – Task Order #1</vt:lpstr>
      <vt:lpstr>MEIC IDIQ – Task Order #2 Feasibility Study</vt:lpstr>
      <vt:lpstr>Questions?</vt:lpstr>
      <vt:lpstr>Backup / Alternate Slides</vt:lpstr>
      <vt:lpstr>MEIC – Conventional Facilities WBS</vt:lpstr>
      <vt:lpstr>List of Aboveground Buildings</vt:lpstr>
      <vt:lpstr>List of Underground Tunnel Segments</vt:lpstr>
      <vt:lpstr>WBS 1.4.2.1 – Sitework &amp; Utility Distribution</vt:lpstr>
      <vt:lpstr>Conventional Facilities – Cost per SF</vt:lpstr>
      <vt:lpstr>CF Unit Costs</vt:lpstr>
      <vt:lpstr>CF Unit Cost Data - Example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ryasky</cp:lastModifiedBy>
  <cp:revision>244</cp:revision>
  <cp:lastPrinted>2015-01-15T00:08:20Z</cp:lastPrinted>
  <dcterms:created xsi:type="dcterms:W3CDTF">2014-12-15T00:08:05Z</dcterms:created>
  <dcterms:modified xsi:type="dcterms:W3CDTF">2015-10-06T19:48:30Z</dcterms:modified>
</cp:coreProperties>
</file>