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43"/>
  </p:notesMasterIdLst>
  <p:handoutMasterIdLst>
    <p:handoutMasterId r:id="rId44"/>
  </p:handoutMasterIdLst>
  <p:sldIdLst>
    <p:sldId id="256" r:id="rId20"/>
    <p:sldId id="453" r:id="rId21"/>
    <p:sldId id="471" r:id="rId22"/>
    <p:sldId id="455" r:id="rId23"/>
    <p:sldId id="456" r:id="rId24"/>
    <p:sldId id="463" r:id="rId25"/>
    <p:sldId id="472" r:id="rId26"/>
    <p:sldId id="464" r:id="rId27"/>
    <p:sldId id="457" r:id="rId28"/>
    <p:sldId id="459" r:id="rId29"/>
    <p:sldId id="460" r:id="rId30"/>
    <p:sldId id="473" r:id="rId31"/>
    <p:sldId id="465" r:id="rId32"/>
    <p:sldId id="477" r:id="rId33"/>
    <p:sldId id="467" r:id="rId34"/>
    <p:sldId id="468" r:id="rId35"/>
    <p:sldId id="469" r:id="rId36"/>
    <p:sldId id="470" r:id="rId37"/>
    <p:sldId id="474" r:id="rId38"/>
    <p:sldId id="475" r:id="rId39"/>
    <p:sldId id="476" r:id="rId40"/>
    <p:sldId id="462" r:id="rId41"/>
    <p:sldId id="454" r:id="rId42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CC"/>
    <a:srgbClr val="CCCCFF"/>
    <a:srgbClr val="FFCCFF"/>
    <a:srgbClr val="CC99FF"/>
    <a:srgbClr val="CCFF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2" autoAdjust="0"/>
    <p:restoredTop sz="90957" autoAdjust="0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97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2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6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MEIC Staged Cooling Scheme and Simulation Studies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19600"/>
            <a:ext cx="6400800" cy="228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Zhang</a:t>
            </a:r>
          </a:p>
          <a:p>
            <a:pPr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MEIC Collaboration Meeting, 10/06/2015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Bunched Cooling at the Collider Ring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588" y="1143000"/>
                <a:ext cx="419100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30/60/100 GeV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Emit = 0.5/0.5/0.4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rad</a:t>
                </a:r>
              </a:p>
              <a:p>
                <a:r>
                  <a:rPr lang="en-US" sz="2000" dirty="0" err="1">
                    <a:latin typeface="Candara" panose="020E0502030303020204" pitchFamily="34" charset="0"/>
                  </a:rPr>
                  <a:t>d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p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/p = 3/3/4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2.5/2.5/2 cm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N = 6.56E9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 = 0.2/0.6/1.05 A</a:t>
                </a: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tr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0.1 eV,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s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0.1 eV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Bunched cooler: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L = 30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2 m 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 = 2 T</a:t>
                </a: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1143000"/>
                <a:ext cx="4191000" cy="4770537"/>
              </a:xfrm>
              <a:prstGeom prst="rect">
                <a:avLst/>
              </a:prstGeom>
              <a:blipFill rotWithShape="1">
                <a:blip r:embed="rId3"/>
                <a:stretch>
                  <a:fillRect l="-1601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331586"/>
            <a:ext cx="4886325" cy="307295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97914"/>
              </p:ext>
            </p:extLst>
          </p:nvPr>
        </p:nvGraphicFramePr>
        <p:xfrm>
          <a:off x="4424362" y="1143000"/>
          <a:ext cx="3505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711"/>
                <a:gridCol w="659489"/>
                <a:gridCol w="1179569"/>
                <a:gridCol w="1106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5.70E-3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-2.85E-3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-1.34E-4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-2.93E-3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8.17E-3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-8.55E-3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21341" y="2971800"/>
            <a:ext cx="3191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KE</a:t>
            </a:r>
            <a:r>
              <a:rPr lang="en-US" baseline="-25000" dirty="0" err="1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=30 GeV, </a:t>
            </a:r>
            <a:r>
              <a:rPr lang="en-US" dirty="0" err="1" smtClean="0">
                <a:solidFill>
                  <a:srgbClr val="0000CC"/>
                </a:solidFill>
              </a:rPr>
              <a:t>I</a:t>
            </a:r>
            <a:r>
              <a:rPr lang="en-US" baseline="-25000" dirty="0" err="1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 = 0.2 A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Bunched Cooling at the Collider Ring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64359"/>
              </p:ext>
            </p:extLst>
          </p:nvPr>
        </p:nvGraphicFramePr>
        <p:xfrm>
          <a:off x="685800" y="1219200"/>
          <a:ext cx="7391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657"/>
                <a:gridCol w="608760"/>
                <a:gridCol w="1088833"/>
                <a:gridCol w="1214750"/>
                <a:gridCol w="1447800"/>
                <a:gridCol w="1312986"/>
                <a:gridCol w="12016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4.11E-3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-2.29E-3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4.74E-3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-2.36E-3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-3.86E-5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-2.25E-3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-1.71E-5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-2.32E-3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3.25E-3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-3.95E-3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1.17E-3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-2.96E-3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0079"/>
            <a:ext cx="4724400" cy="3024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3420977"/>
            <a:ext cx="4427282" cy="2827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7123" y="2943454"/>
            <a:ext cx="3140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KE</a:t>
            </a:r>
            <a:r>
              <a:rPr lang="en-US" baseline="-25000" dirty="0" err="1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=60 GeV, </a:t>
            </a:r>
            <a:r>
              <a:rPr lang="en-US" dirty="0" err="1" smtClean="0">
                <a:solidFill>
                  <a:srgbClr val="0000CC"/>
                </a:solidFill>
              </a:rPr>
              <a:t>I</a:t>
            </a:r>
            <a:r>
              <a:rPr lang="en-US" baseline="-25000" dirty="0" err="1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 = 0.6 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295" y="2943454"/>
            <a:ext cx="344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KE</a:t>
            </a:r>
            <a:r>
              <a:rPr lang="en-US" baseline="-25000" dirty="0" err="1" smtClean="0">
                <a:solidFill>
                  <a:srgbClr val="0000CC"/>
                </a:solidFill>
              </a:rPr>
              <a:t>p</a:t>
            </a:r>
            <a:r>
              <a:rPr lang="en-US" dirty="0" smtClean="0">
                <a:solidFill>
                  <a:srgbClr val="0000CC"/>
                </a:solidFill>
              </a:rPr>
              <a:t>=100 GeV, </a:t>
            </a:r>
            <a:r>
              <a:rPr lang="en-US" dirty="0" err="1" smtClean="0">
                <a:solidFill>
                  <a:srgbClr val="0000CC"/>
                </a:solidFill>
              </a:rPr>
              <a:t>I</a:t>
            </a:r>
            <a:r>
              <a:rPr lang="en-US" baseline="-25000" dirty="0" err="1" smtClean="0">
                <a:solidFill>
                  <a:srgbClr val="0000CC"/>
                </a:solidFill>
              </a:rPr>
              <a:t>e</a:t>
            </a:r>
            <a:r>
              <a:rPr lang="en-US" dirty="0" smtClean="0">
                <a:solidFill>
                  <a:srgbClr val="0000CC"/>
                </a:solidFill>
              </a:rPr>
              <a:t> = 1.05 A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39866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III. Cooling with correlated electron beam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altLang="en-US" sz="2200" dirty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 of the Correlated Beam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53200" cy="23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335280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Uncorrelated</a:t>
            </a:r>
            <a:endParaRPr lang="en-US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352800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orrelated</a:t>
            </a:r>
            <a:endParaRPr lang="en-US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707376" cy="22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0"/>
            <a:ext cx="2097405" cy="472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5016" y="904961"/>
            <a:ext cx="825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How will the correlation affect cooling rate?</a:t>
            </a:r>
            <a:endParaRPr lang="en-US" sz="2000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with Correlated Beam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867" y="1197397"/>
                <a:ext cx="8784265" cy="531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Parkhomchuk 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𝑭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𝑒𝑓𝑓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000" b="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Ion beam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Electron beam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r>
                  <a:rPr lang="en-US" sz="2000" i="1" dirty="0" err="1" smtClean="0">
                    <a:latin typeface="Cambria Math"/>
                  </a:rPr>
                  <a:t>L</a:t>
                </a:r>
                <a:r>
                  <a:rPr lang="en-US" sz="2000" i="1" baseline="-25000" dirty="0" err="1" smtClean="0">
                    <a:latin typeface="Cambria Math"/>
                  </a:rPr>
                  <a:t>p</a:t>
                </a:r>
                <a:r>
                  <a:rPr lang="en-US" sz="2000" i="1" dirty="0" smtClean="0">
                    <a:latin typeface="Cambria Math"/>
                  </a:rPr>
                  <a:t> </a:t>
                </a:r>
                <a:r>
                  <a:rPr lang="en-US" sz="2000" dirty="0" smtClean="0">
                    <a:latin typeface="Cambria Math"/>
                  </a:rPr>
                  <a:t>also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/>
                    </m:sSubSup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</a:t>
                </a:r>
                <a:endParaRPr lang="en-US" sz="2000" b="0" i="1" dirty="0" smtClean="0">
                  <a:latin typeface="Cambria Math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If the longitudinal momentum is not correlated with longitudinal position, we use the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rms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for all the ions.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If the longitudinal momentum is correlated with longitudinal position, the local momentum spread is still </a:t>
                </a:r>
                <a:r>
                  <a:rPr lang="en-US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but the electrons have a drift momentum or velocity,  which is determined by its longitudinal position. </a:t>
                </a:r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" y="1197397"/>
                <a:ext cx="8784265" cy="5313634"/>
              </a:xfrm>
              <a:prstGeom prst="rect">
                <a:avLst/>
              </a:prstGeom>
              <a:blipFill rotWithShape="1">
                <a:blip r:embed="rId3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796" y="5105400"/>
                <a:ext cx="8253967" cy="133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In the local electron beam frame, the ion get a drift velocity.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is replaced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the drift velocity.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6" y="5105400"/>
                <a:ext cx="8253967" cy="1336391"/>
              </a:xfrm>
              <a:prstGeom prst="rect">
                <a:avLst/>
              </a:prstGeom>
              <a:blipFill rotWithShape="1">
                <a:blip r:embed="rId4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Parameters for Ion &amp; Electron Beam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052623"/>
                <a:ext cx="4191000" cy="4591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100 GeV,</a:t>
                </a: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Emit_n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m</a:t>
                </a: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dp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/p=4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10</a:t>
                </a:r>
                <a:r>
                  <a:rPr lang="en-US" sz="2000" baseline="30000" dirty="0" smtClean="0">
                    <a:latin typeface="Candara" panose="020E0502030303020204" pitchFamily="34" charset="0"/>
                  </a:rPr>
                  <a:t>-4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</a:t>
                </a:r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Np = 6.56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10</a:t>
                </a:r>
                <a:r>
                  <a:rPr lang="en-US" sz="2000" baseline="30000" dirty="0" smtClean="0">
                    <a:latin typeface="Candara" panose="020E0502030303020204" pitchFamily="34" charset="0"/>
                  </a:rPr>
                  <a:t>9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/bunch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 cm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Ne = 1.4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10</a:t>
                </a:r>
                <a:r>
                  <a:rPr lang="en-US" sz="2000" baseline="30000" dirty="0" smtClean="0">
                    <a:latin typeface="Candara" panose="020E0502030303020204" pitchFamily="34" charset="0"/>
                  </a:rPr>
                  <a:t>10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/bunch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0.02 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2.1 cm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0.1 eV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=4.4×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∈[1×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, 5×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52623"/>
                <a:ext cx="4191000" cy="4591193"/>
              </a:xfrm>
              <a:prstGeom prst="rect">
                <a:avLst/>
              </a:prstGeom>
              <a:blipFill rotWithShape="1">
                <a:blip r:embed="rId2"/>
                <a:stretch>
                  <a:fillRect l="-1601" t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76800" y="1052623"/>
                <a:ext cx="4038600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Cooler: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L = 30m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2 = 60m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 = 2T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10 m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Collider ring:</a:t>
                </a: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Circ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2153 m</a:t>
                </a: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Friction force is calculated for 11 cases from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=4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=8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, and then take the average of them. </a:t>
                </a:r>
              </a:p>
              <a:p>
                <a:endParaRPr lang="en-US" sz="2000" dirty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052623"/>
                <a:ext cx="4038600" cy="4401205"/>
              </a:xfrm>
              <a:prstGeom prst="rect">
                <a:avLst/>
              </a:prstGeom>
              <a:blipFill rotWithShape="1">
                <a:blip r:embed="rId3"/>
                <a:stretch>
                  <a:fillRect l="-1508" t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3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Numerical Result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8600" y="2133600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0.66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0.39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148781"/>
                  </p:ext>
                </p:extLst>
              </p:nvPr>
            </p:nvGraphicFramePr>
            <p:xfrm>
              <a:off x="228600" y="2133600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9039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81" t="-7813" r="-300281" b="-5953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2" t="-113115" r="-70056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62" t="-113115" r="-50056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8883" t="-113115" r="-39776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124" t="-113115" r="-3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124" t="-113115" r="-2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1124" t="-113115" r="-1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1124" t="-113115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0.66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0.39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0.87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0.17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381000" y="1066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Monte Carlo model.</a:t>
            </a:r>
            <a:endParaRPr lang="en-US" sz="2000" i="1" dirty="0" smtClean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Enough sample to make sure the result is </a:t>
            </a:r>
            <a:r>
              <a:rPr lang="en-US" sz="2000" dirty="0">
                <a:latin typeface="Candara" panose="020E0502030303020204" pitchFamily="34" charset="0"/>
              </a:rPr>
              <a:t>stable </a:t>
            </a:r>
            <a:r>
              <a:rPr lang="en-US" sz="2000" dirty="0" smtClean="0">
                <a:latin typeface="Candara" panose="020E0502030303020204" pitchFamily="34" charset="0"/>
              </a:rPr>
              <a:t>till the </a:t>
            </a:r>
            <a:r>
              <a:rPr lang="en-US" sz="2000" dirty="0">
                <a:latin typeface="Candara" panose="020E0502030303020204" pitchFamily="34" charset="0"/>
              </a:rPr>
              <a:t>third effective digit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1054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Cooling rate is severely reduced, especially in the longitudinal direction. </a:t>
            </a:r>
            <a:endParaRPr lang="en-US" sz="2000" dirty="0">
              <a:solidFill>
                <a:srgbClr val="0000FF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831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Numerical Result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8600" y="2971800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0.91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0.57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0.26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328620"/>
                  </p:ext>
                </p:extLst>
              </p:nvPr>
            </p:nvGraphicFramePr>
            <p:xfrm>
              <a:off x="228600" y="2971800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9039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81" t="-7813" r="-300281" b="-5953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62" t="-113115" r="-70056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62" t="-113115" r="-50056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8883" t="-113115" r="-397765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124" t="-113115" r="-3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124" t="-113115" r="-2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1124" t="-113115" r="-100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1124" t="-113115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0.91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0.57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0.26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066800"/>
                <a:ext cx="8534400" cy="134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Monte Carlo model.</a:t>
                </a:r>
                <a:endParaRPr lang="en-US" sz="2000" i="1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Enough sample to make sure the result is </a:t>
                </a:r>
                <a:r>
                  <a:rPr lang="en-US" sz="2000" dirty="0">
                    <a:latin typeface="Candara" panose="020E0502030303020204" pitchFamily="34" charset="0"/>
                  </a:rPr>
                  <a:t>stable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till the </a:t>
                </a:r>
                <a:r>
                  <a:rPr lang="en-US" sz="2000" dirty="0">
                    <a:latin typeface="Candara" panose="020E0502030303020204" pitchFamily="34" charset="0"/>
                  </a:rPr>
                  <a:t>third effective digit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.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Assume the amplitude is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and does NOT change in the cooler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534400" cy="1347100"/>
              </a:xfrm>
              <a:prstGeom prst="rect">
                <a:avLst/>
              </a:prstGeom>
              <a:blipFill rotWithShape="1">
                <a:blip r:embed="rId3"/>
                <a:stretch>
                  <a:fillRect l="-786" t="-226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5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Numerical Result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175353"/>
                  </p:ext>
                </p:extLst>
              </p:nvPr>
            </p:nvGraphicFramePr>
            <p:xfrm>
              <a:off x="228600" y="2784349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(×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0.79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175353"/>
                  </p:ext>
                </p:extLst>
              </p:nvPr>
            </p:nvGraphicFramePr>
            <p:xfrm>
              <a:off x="228600" y="2784349"/>
              <a:ext cx="8686800" cy="261543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  <a:gridCol w="1085850"/>
                  </a:tblGrid>
                  <a:tr h="390398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80" t="-7813" r="-300560" b="-59531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Non-correlated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Correlated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62" t="-113115" r="-70337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124" t="-113115" r="-50280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1124" t="-113115" r="-40280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124" t="-113115" r="-30280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8324" t="-113115" r="-20111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685" t="-113115" r="-10224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1685" t="-113115" r="-2247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0.00511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0.02044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1.53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0.04599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0.08176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0.79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0.12775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1.06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1.23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0.61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066800"/>
                <a:ext cx="8534400" cy="134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Monte Carlo model.</a:t>
                </a:r>
                <a:endParaRPr lang="en-US" sz="2000" i="1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Enough sample to make sure the result is </a:t>
                </a:r>
                <a:r>
                  <a:rPr lang="en-US" sz="2000" dirty="0">
                    <a:latin typeface="Candara" panose="020E0502030303020204" pitchFamily="34" charset="0"/>
                  </a:rPr>
                  <a:t>stable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till the </a:t>
                </a:r>
                <a:r>
                  <a:rPr lang="en-US" sz="2000" dirty="0">
                    <a:latin typeface="Candara" panose="020E0502030303020204" pitchFamily="34" charset="0"/>
                  </a:rPr>
                  <a:t>third effective digit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.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Assume the amplitude is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and does NOT change in the cooler</a:t>
                </a:r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534400" cy="1347100"/>
              </a:xfrm>
              <a:prstGeom prst="rect">
                <a:avLst/>
              </a:prstGeom>
              <a:blipFill rotWithShape="1">
                <a:blip r:embed="rId3"/>
                <a:stretch>
                  <a:fillRect l="-786" t="-226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8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139866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IV. Simulation code development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altLang="en-US" sz="2200" dirty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209800"/>
            <a:ext cx="899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Staged cooling scheme</a:t>
            </a: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Numerical simulation</a:t>
            </a: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Cooling with correlated electron beam</a:t>
            </a: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Simulation code development</a:t>
            </a: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Summary</a:t>
            </a:r>
            <a:endParaRPr lang="en-US" altLang="en-US" sz="2200" dirty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Goals and Approach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459" y="9906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Goals: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Enhance the simulation capability for electron cooling in MEIC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scenarios: DC cooling, bunched electron to bunched ion cooling, bunched electron to coasting ion cooling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More flexibility, higher efficiency.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Approaches: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Following the models in BETACOOL whenever applicable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Revise the models whenever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Improve the efficiency by strategically arrange the computation</a:t>
            </a:r>
          </a:p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Formulas and models implemented: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IBS: Martini model (no vertical disper</a:t>
            </a:r>
            <a:r>
              <a:rPr lang="en-US" altLang="zh-CN" sz="2000" dirty="0">
                <a:latin typeface="Candara" panose="020E0502030303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ion lattice)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Friction force: </a:t>
            </a:r>
            <a:r>
              <a:rPr lang="en-US" sz="2000" dirty="0" err="1">
                <a:latin typeface="Candara" panose="020E0502030303020204" pitchFamily="34" charset="0"/>
                <a:cs typeface="Arial" panose="020B0604020202020204" pitchFamily="34" charset="0"/>
              </a:rPr>
              <a:t>Parkhomchuk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 formula (magnetized cooling)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Cooling rate: single particle model, Monte Carlo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Cooling dynamics: RMS method (with single particle model or Monte Carlo model), model beam method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 with BETACOOL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10111"/>
            <a:ext cx="2667000" cy="19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990600"/>
            <a:ext cx="5957888" cy="19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848101" cy="25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02" y="3200400"/>
            <a:ext cx="3868196" cy="25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5755022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cs typeface="Arial" panose="020B0604020202020204" pitchFamily="34" charset="0"/>
              </a:rPr>
              <a:t>Time cost: 133 s (BETACOOL 3060 s)</a:t>
            </a:r>
            <a:r>
              <a:rPr lang="en-US" sz="16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5747418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ndara" panose="020E0502030303020204" pitchFamily="34" charset="0"/>
                <a:cs typeface="Arial" panose="020B0604020202020204" pitchFamily="34" charset="0"/>
              </a:rPr>
              <a:t>Time cost: 30.7 s (BETACOOL 422 s)</a:t>
            </a:r>
            <a:r>
              <a:rPr lang="en-US" sz="16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9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995082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Staged cooling scheme: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Traditional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electron cooling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DC cooling reduce the emittance at 2 GeV  </a:t>
            </a: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booster)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Bunched cooling maintain the emittance at collision energy (collider)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Simulation suggests the design parameters are achievable, at least in the ideal case.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Challenges: generation and transport of the high current high energy magnetized electron beam (cathode, circulator ring, fast kicker, …)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Start studying on non-ideal case: </a:t>
            </a:r>
            <a:r>
              <a:rPr lang="en-US" altLang="en-US" sz="2000" dirty="0" err="1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eg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. correlated electron beam, misalignment, …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Other problems: space charge on cooling, bunched cooling induced instability, electron density close to ion density, …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3528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I. Staged cooling scheme</a:t>
            </a:r>
          </a:p>
        </p:txBody>
      </p:sp>
    </p:spTree>
    <p:extLst>
      <p:ext uri="{BB962C8B-B14F-4D97-AF65-F5344CB8AC3E}">
        <p14:creationId xmlns:p14="http://schemas.microsoft.com/office/powerpoint/2010/main" val="14957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MEIC Design Strategy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083" y="1245771"/>
            <a:ext cx="899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The MEIC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conceptual design aims for reaching ultra high luminosity up to 10</a:t>
            </a:r>
            <a:r>
              <a:rPr lang="en-US" altLang="en-US" sz="2000" baseline="30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34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cm</a:t>
            </a:r>
            <a:r>
              <a:rPr lang="en-US" altLang="en-US" sz="2000" baseline="30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-2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altLang="en-US" sz="2000" baseline="30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-1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per interaction point</a:t>
            </a:r>
            <a:endParaRPr lang="en-US" altLang="en-US" sz="2000" baseline="30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225425" indent="-2254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The MEIC luminosity concept is based on high repetition rate crab- crossing colliding beams.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This design concept relies on strong cooling of protons &amp; ions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Achieving small transverse </a:t>
            </a:r>
            <a:r>
              <a:rPr lang="en-US" sz="2000" dirty="0" err="1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emittance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 (small spot size at IP)</a:t>
            </a:r>
            <a:endParaRPr 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  <a:sym typeface="Wingdings" pitchFamily="2" charset="2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Achieving short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bunch (with strong SRF)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Enabling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ultra strong final focusing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(low </a:t>
            </a:r>
            <a:r>
              <a:rPr lang="el-GR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β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*) and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crab crossing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Suppressing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IBS, expanding high luminosity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lifetime</a:t>
            </a:r>
            <a:endParaRPr lang="en-US" alt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MEIC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design adopts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traditional electron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cooling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MEIC design adopts a multi-phase cooling scheme for high cooling efficiency</a:t>
            </a:r>
          </a:p>
        </p:txBody>
      </p:sp>
    </p:spTree>
    <p:extLst>
      <p:ext uri="{BB962C8B-B14F-4D97-AF65-F5344CB8AC3E}">
        <p14:creationId xmlns:p14="http://schemas.microsoft.com/office/powerpoint/2010/main" val="36330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Staged Cooling Scheme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60" y="1258295"/>
            <a:ext cx="5328880" cy="13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845403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MEIC ion complex layout 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613785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Multi-phased scheme takes advantages of high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electron cooling efficiency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at low energy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and/or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small 6D </a:t>
            </a:r>
            <a:r>
              <a:rPr lang="en-US" sz="2000" dirty="0" err="1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emittance</a:t>
            </a:r>
            <a:r>
              <a:rPr lang="en-US" sz="2000" b="1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07" y="3424206"/>
            <a:ext cx="3429000" cy="6282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4151774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Low energy DC cooler at the booster: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Reduce the emittance 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2GeV/u ion beam, 1.6 MeV electron beam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High energy bunched cooling at the collider ring: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Maintain the emittance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Up to 100 GeV/u ion beam, 55 MeV electron beam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DC Cooler and Bunched Beam Cooler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38200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600"/>
              </a:spcAft>
            </a:pPr>
            <a:r>
              <a:rPr lang="en-US" sz="2000" b="1" kern="0" dirty="0" smtClean="0">
                <a:latin typeface="Candara" panose="020E0502030303020204" pitchFamily="34" charset="0"/>
                <a:cs typeface="Arial" pitchFamily="34" charset="0"/>
              </a:rPr>
              <a:t>MEIC needs two electron coolers</a:t>
            </a:r>
          </a:p>
          <a:p>
            <a:pPr marL="225425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DC 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cooler 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(within state-of-art, a 2 MeV cooler is in commissioning at COSY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)</a:t>
            </a:r>
          </a:p>
          <a:p>
            <a:pPr marL="225425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Bunched beam 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c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ooler (Needs R&amp;D):</a:t>
            </a:r>
          </a:p>
          <a:p>
            <a:pPr marL="682625" lvl="1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ERL single pass cooler (</a:t>
            </a:r>
            <a:r>
              <a:rPr lang="en-US" sz="2000" kern="0" dirty="0" err="1" smtClean="0">
                <a:latin typeface="Candara" panose="020E0502030303020204" pitchFamily="34" charset="0"/>
                <a:cs typeface="Arial" pitchFamily="34" charset="0"/>
              </a:rPr>
              <a:t>I</a:t>
            </a:r>
            <a:r>
              <a:rPr lang="en-US" sz="2000" kern="0" baseline="-25000" dirty="0" err="1" smtClean="0">
                <a:latin typeface="Candara" panose="020E0502030303020204" pitchFamily="34" charset="0"/>
                <a:cs typeface="Arial" pitchFamily="34" charset="0"/>
              </a:rPr>
              <a:t>e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 = 0.2 A, MEIC baseline design, no circulator ring)</a:t>
            </a:r>
          </a:p>
          <a:p>
            <a:pPr marL="682625" lvl="1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ERL circulator cooler (</a:t>
            </a:r>
            <a:r>
              <a:rPr lang="en-US" sz="2000" kern="0" dirty="0" err="1" smtClean="0">
                <a:latin typeface="Candara" panose="020E0502030303020204" pitchFamily="34" charset="0"/>
                <a:cs typeface="Arial" pitchFamily="34" charset="0"/>
              </a:rPr>
              <a:t>I</a:t>
            </a:r>
            <a:r>
              <a:rPr lang="en-US" sz="2000" kern="0" baseline="-25000" dirty="0" err="1" smtClean="0">
                <a:latin typeface="Candara" panose="020E0502030303020204" pitchFamily="34" charset="0"/>
                <a:cs typeface="Arial" pitchFamily="34" charset="0"/>
              </a:rPr>
              <a:t>e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= 1.5 A, lower emittance, higher luminosity)</a:t>
            </a:r>
          </a:p>
          <a:p>
            <a:pPr marL="228600" lvl="0" indent="-228600">
              <a:spcBef>
                <a:spcPts val="1200"/>
              </a:spcBef>
              <a:defRPr/>
            </a:pPr>
            <a:r>
              <a:rPr lang="en-US" sz="2000" b="1" kern="0" dirty="0" smtClean="0">
                <a:latin typeface="Candara" panose="020E0502030303020204" pitchFamily="34" charset="0"/>
                <a:cs typeface="Arial" charset="0"/>
              </a:rPr>
              <a:t>Challenges of the high energy bunched cooler 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ndara" panose="020E0502030303020204" pitchFamily="34" charset="0"/>
                <a:cs typeface="Arial" charset="0"/>
              </a:rPr>
              <a:t>Cooling by a bunched electron beam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Making and transport of high current</a:t>
            </a:r>
            <a:r>
              <a:rPr lang="en-US" sz="2000" kern="0" dirty="0" smtClean="0">
                <a:latin typeface="Candara" panose="020E0502030303020204" pitchFamily="34" charset="0"/>
                <a:cs typeface="Arial" charset="0"/>
              </a:rPr>
              <a:t>/</a:t>
            </a:r>
            <a:r>
              <a:rPr lang="en-US" sz="2000" kern="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intensity magnetized electron beam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4600628" y="4069749"/>
            <a:ext cx="4390972" cy="2289698"/>
            <a:chOff x="1096084" y="340582"/>
            <a:chExt cx="7213594" cy="4605443"/>
          </a:xfrm>
        </p:grpSpPr>
        <p:sp>
          <p:nvSpPr>
            <p:cNvPr id="9" name="Line 118"/>
            <p:cNvSpPr>
              <a:spLocks noChangeShapeType="1"/>
            </p:cNvSpPr>
            <p:nvPr/>
          </p:nvSpPr>
          <p:spPr bwMode="auto">
            <a:xfrm>
              <a:off x="2637067" y="4345848"/>
              <a:ext cx="923487" cy="7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706793" y="1495533"/>
              <a:ext cx="3505200" cy="3732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4594860" y="3661831"/>
              <a:ext cx="22098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" name="Arc 5"/>
            <p:cNvSpPr>
              <a:spLocks/>
            </p:cNvSpPr>
            <p:nvPr/>
          </p:nvSpPr>
          <p:spPr bwMode="auto">
            <a:xfrm flipH="1">
              <a:off x="1148927" y="1682133"/>
              <a:ext cx="1071033" cy="1026303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3" name="Arc 6"/>
            <p:cNvSpPr>
              <a:spLocks/>
            </p:cNvSpPr>
            <p:nvPr/>
          </p:nvSpPr>
          <p:spPr bwMode="auto">
            <a:xfrm flipH="1" flipV="1">
              <a:off x="1148926" y="2615136"/>
              <a:ext cx="1083733" cy="1046695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4" name="Arc 7"/>
            <p:cNvSpPr>
              <a:spLocks/>
            </p:cNvSpPr>
            <p:nvPr/>
          </p:nvSpPr>
          <p:spPr bwMode="auto">
            <a:xfrm>
              <a:off x="6698827" y="1682133"/>
              <a:ext cx="1071033" cy="1026303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5" name="Arc 8"/>
            <p:cNvSpPr>
              <a:spLocks/>
            </p:cNvSpPr>
            <p:nvPr/>
          </p:nvSpPr>
          <p:spPr bwMode="auto">
            <a:xfrm flipV="1">
              <a:off x="6728460" y="2615136"/>
              <a:ext cx="1041400" cy="1046695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7283027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1294553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4069927" y="1588833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4069927" y="1775434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846493" y="3661831"/>
              <a:ext cx="68156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 rot="-2324839">
              <a:off x="7473427" y="1792689"/>
              <a:ext cx="224565" cy="6332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783046" y="711926"/>
              <a:ext cx="1526632" cy="50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324422" y="1918618"/>
              <a:ext cx="1483931" cy="860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114039" y="3047347"/>
              <a:ext cx="2871255" cy="50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circulator ring</a:t>
              </a:r>
            </a:p>
          </p:txBody>
        </p: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2706793" y="1215632"/>
              <a:ext cx="3505200" cy="186601"/>
              <a:chOff x="1872" y="1200"/>
              <a:chExt cx="1728" cy="96"/>
            </a:xfrm>
          </p:grpSpPr>
          <p:grpSp>
            <p:nvGrpSpPr>
              <p:cNvPr id="88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122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23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89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120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21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0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118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9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1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116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7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2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114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5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112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3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4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110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1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5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108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9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6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106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7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7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104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5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8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102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3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100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1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>
              <a:off x="2706793" y="1962034"/>
              <a:ext cx="3505200" cy="186601"/>
              <a:chOff x="1872" y="1680"/>
              <a:chExt cx="1728" cy="96"/>
            </a:xfrm>
          </p:grpSpPr>
          <p:grpSp>
            <p:nvGrpSpPr>
              <p:cNvPr id="52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86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7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3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84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5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4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82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3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5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80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1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6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78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9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7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76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7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8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74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5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9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72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3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0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70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1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1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68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69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2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66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67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3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64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65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sp>
          <p:nvSpPr>
            <p:cNvPr id="27" name="Text Box 94"/>
            <p:cNvSpPr txBox="1">
              <a:spLocks noChangeArrowheads="1"/>
            </p:cNvSpPr>
            <p:nvPr/>
          </p:nvSpPr>
          <p:spPr bwMode="auto">
            <a:xfrm>
              <a:off x="2546738" y="340582"/>
              <a:ext cx="3612299" cy="619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28" name="Text Box 95"/>
            <p:cNvSpPr txBox="1">
              <a:spLocks noChangeArrowheads="1"/>
            </p:cNvSpPr>
            <p:nvPr/>
          </p:nvSpPr>
          <p:spPr bwMode="auto">
            <a:xfrm>
              <a:off x="4217445" y="2142877"/>
              <a:ext cx="1556123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29" name="AutoShape 96"/>
            <p:cNvSpPr>
              <a:spLocks/>
            </p:cNvSpPr>
            <p:nvPr/>
          </p:nvSpPr>
          <p:spPr bwMode="auto">
            <a:xfrm rot="5400000">
              <a:off x="4285332" y="-749102"/>
              <a:ext cx="228432" cy="3488267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 rot="10800000">
              <a:off x="3397874" y="4103788"/>
              <a:ext cx="2119007" cy="37324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 rot="10800000" flipH="1">
              <a:off x="2187490" y="4230362"/>
              <a:ext cx="449579" cy="22437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32" name="Line 110"/>
            <p:cNvSpPr>
              <a:spLocks noChangeShapeType="1"/>
            </p:cNvSpPr>
            <p:nvPr/>
          </p:nvSpPr>
          <p:spPr bwMode="auto">
            <a:xfrm rot="-5400000">
              <a:off x="5796322" y="3358263"/>
              <a:ext cx="617569" cy="1246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33" name="Text Box 112"/>
            <p:cNvSpPr txBox="1">
              <a:spLocks noChangeArrowheads="1"/>
            </p:cNvSpPr>
            <p:nvPr/>
          </p:nvSpPr>
          <p:spPr bwMode="auto">
            <a:xfrm>
              <a:off x="5682346" y="3060203"/>
              <a:ext cx="1827268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34" name="Text Box 113"/>
            <p:cNvSpPr txBox="1">
              <a:spLocks noChangeArrowheads="1"/>
            </p:cNvSpPr>
            <p:nvPr/>
          </p:nvSpPr>
          <p:spPr bwMode="auto">
            <a:xfrm>
              <a:off x="1317562" y="3066538"/>
              <a:ext cx="1873163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35" name="Text Box 114"/>
            <p:cNvSpPr txBox="1">
              <a:spLocks noChangeArrowheads="1"/>
            </p:cNvSpPr>
            <p:nvPr/>
          </p:nvSpPr>
          <p:spPr bwMode="auto">
            <a:xfrm>
              <a:off x="3529300" y="4435821"/>
              <a:ext cx="1972341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  <a:cs typeface="Arial" charset="0"/>
                </a:rPr>
                <a:t>SRF Linac</a:t>
              </a:r>
            </a:p>
          </p:txBody>
        </p:sp>
        <p:sp>
          <p:nvSpPr>
            <p:cNvPr id="36" name="Text Box 115"/>
            <p:cNvSpPr txBox="1">
              <a:spLocks noChangeArrowheads="1"/>
            </p:cNvSpPr>
            <p:nvPr/>
          </p:nvSpPr>
          <p:spPr bwMode="auto">
            <a:xfrm>
              <a:off x="5603786" y="4359409"/>
              <a:ext cx="1152442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37" name="Text Box 116"/>
            <p:cNvSpPr txBox="1">
              <a:spLocks noChangeArrowheads="1"/>
            </p:cNvSpPr>
            <p:nvPr/>
          </p:nvSpPr>
          <p:spPr bwMode="auto">
            <a:xfrm>
              <a:off x="1646435" y="4439875"/>
              <a:ext cx="1484539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38" name="Line 121"/>
            <p:cNvSpPr>
              <a:spLocks noChangeShapeType="1"/>
            </p:cNvSpPr>
            <p:nvPr/>
          </p:nvSpPr>
          <p:spPr bwMode="auto">
            <a:xfrm>
              <a:off x="4975860" y="3661831"/>
              <a:ext cx="457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39" name="Rectangle 122"/>
            <p:cNvSpPr>
              <a:spLocks noChangeArrowheads="1"/>
            </p:cNvSpPr>
            <p:nvPr/>
          </p:nvSpPr>
          <p:spPr bwMode="auto">
            <a:xfrm>
              <a:off x="6609927" y="344721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cxnSp>
          <p:nvCxnSpPr>
            <p:cNvPr id="40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42460" y="3539911"/>
              <a:ext cx="152400" cy="1524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41" name="Straight Connector 138"/>
            <p:cNvCxnSpPr>
              <a:cxnSpLocks noChangeShapeType="1"/>
            </p:cNvCxnSpPr>
            <p:nvPr/>
          </p:nvCxnSpPr>
          <p:spPr bwMode="auto">
            <a:xfrm flipV="1">
              <a:off x="4297680" y="3514257"/>
              <a:ext cx="152400" cy="14757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156460" y="3661831"/>
              <a:ext cx="21336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3" name="Line 2"/>
            <p:cNvSpPr>
              <a:spLocks noChangeShapeType="1"/>
            </p:cNvSpPr>
            <p:nvPr/>
          </p:nvSpPr>
          <p:spPr bwMode="auto">
            <a:xfrm flipV="1">
              <a:off x="1096084" y="1691640"/>
              <a:ext cx="7080176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7490461" y="1615951"/>
              <a:ext cx="388620" cy="144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6061568" y="4234095"/>
              <a:ext cx="186606" cy="22298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46" name="Line 110"/>
            <p:cNvSpPr>
              <a:spLocks noChangeShapeType="1"/>
            </p:cNvSpPr>
            <p:nvPr/>
          </p:nvSpPr>
          <p:spPr bwMode="auto">
            <a:xfrm rot="16200000" flipH="1">
              <a:off x="2517486" y="3448977"/>
              <a:ext cx="649553" cy="1112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7" name="Line 110"/>
            <p:cNvSpPr>
              <a:spLocks noChangeShapeType="1"/>
            </p:cNvSpPr>
            <p:nvPr/>
          </p:nvSpPr>
          <p:spPr bwMode="auto">
            <a:xfrm rot="16200000" flipH="1">
              <a:off x="2481752" y="3629491"/>
              <a:ext cx="263818" cy="487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8" name="Line 118"/>
            <p:cNvSpPr>
              <a:spLocks noChangeShapeType="1"/>
            </p:cNvSpPr>
            <p:nvPr/>
          </p:nvSpPr>
          <p:spPr bwMode="auto">
            <a:xfrm>
              <a:off x="2628901" y="4353695"/>
              <a:ext cx="350521" cy="15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9" name="Line 110"/>
            <p:cNvSpPr>
              <a:spLocks noChangeShapeType="1"/>
            </p:cNvSpPr>
            <p:nvPr/>
          </p:nvSpPr>
          <p:spPr bwMode="auto">
            <a:xfrm rot="-5400000">
              <a:off x="5754462" y="3789757"/>
              <a:ext cx="248740" cy="6324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2186940" y="349293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51" name="Line 110"/>
            <p:cNvSpPr>
              <a:spLocks noChangeShapeType="1"/>
            </p:cNvSpPr>
            <p:nvPr/>
          </p:nvSpPr>
          <p:spPr bwMode="auto">
            <a:xfrm rot="16200000" flipH="1">
              <a:off x="5832898" y="4012279"/>
              <a:ext cx="7620" cy="563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57790" y="4245318"/>
            <a:ext cx="4266497" cy="2268205"/>
            <a:chOff x="301988" y="3207126"/>
            <a:chExt cx="5514518" cy="2944772"/>
          </a:xfrm>
        </p:grpSpPr>
        <p:sp>
          <p:nvSpPr>
            <p:cNvPr id="125" name="Line 118"/>
            <p:cNvSpPr>
              <a:spLocks noChangeShapeType="1"/>
            </p:cNvSpPr>
            <p:nvPr/>
          </p:nvSpPr>
          <p:spPr bwMode="auto">
            <a:xfrm>
              <a:off x="1484407" y="564409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537909" y="371098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27" name="Arc 5"/>
            <p:cNvSpPr>
              <a:spLocks/>
            </p:cNvSpPr>
            <p:nvPr/>
          </p:nvSpPr>
          <p:spPr bwMode="auto">
            <a:xfrm flipH="1">
              <a:off x="342535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28" name="Arc 6"/>
            <p:cNvSpPr>
              <a:spLocks/>
            </p:cNvSpPr>
            <p:nvPr/>
          </p:nvSpPr>
          <p:spPr bwMode="auto">
            <a:xfrm flipH="1" flipV="1">
              <a:off x="342535" y="447030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29" name="Arc 7"/>
            <p:cNvSpPr>
              <a:spLocks/>
            </p:cNvSpPr>
            <p:nvPr/>
          </p:nvSpPr>
          <p:spPr bwMode="auto">
            <a:xfrm>
              <a:off x="4601056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0" name="Arc 8"/>
            <p:cNvSpPr>
              <a:spLocks/>
            </p:cNvSpPr>
            <p:nvPr/>
          </p:nvSpPr>
          <p:spPr bwMode="auto">
            <a:xfrm flipV="1">
              <a:off x="4623794" y="447030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1" name="Line 10"/>
            <p:cNvSpPr>
              <a:spLocks noChangeShapeType="1"/>
            </p:cNvSpPr>
            <p:nvPr/>
          </p:nvSpPr>
          <p:spPr bwMode="auto">
            <a:xfrm flipH="1">
              <a:off x="5049321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2" name="Line 11"/>
            <p:cNvSpPr>
              <a:spLocks noChangeShapeType="1"/>
            </p:cNvSpPr>
            <p:nvPr/>
          </p:nvSpPr>
          <p:spPr bwMode="auto">
            <a:xfrm flipH="1">
              <a:off x="454276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3" name="Line 12"/>
            <p:cNvSpPr>
              <a:spLocks noChangeShapeType="1"/>
            </p:cNvSpPr>
            <p:nvPr/>
          </p:nvSpPr>
          <p:spPr bwMode="auto">
            <a:xfrm flipH="1">
              <a:off x="2583862" y="3774259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4" name="Line 13"/>
            <p:cNvSpPr>
              <a:spLocks noChangeShapeType="1"/>
            </p:cNvSpPr>
            <p:nvPr/>
          </p:nvSpPr>
          <p:spPr bwMode="auto">
            <a:xfrm flipH="1">
              <a:off x="2583862" y="390081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 rot="19275161">
              <a:off x="5231044" y="3985714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4645100" y="3207126"/>
              <a:ext cx="11714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4284234" y="4125409"/>
              <a:ext cx="1138642" cy="58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grpSp>
          <p:nvGrpSpPr>
            <p:cNvPr id="138" name="Group 137"/>
            <p:cNvGrpSpPr>
              <a:grpSpLocks/>
            </p:cNvGrpSpPr>
            <p:nvPr/>
          </p:nvGrpSpPr>
          <p:grpSpPr bwMode="auto">
            <a:xfrm>
              <a:off x="1537915" y="3521151"/>
              <a:ext cx="2689597" cy="126554"/>
              <a:chOff x="1872" y="1200"/>
              <a:chExt cx="1728" cy="96"/>
            </a:xfrm>
          </p:grpSpPr>
          <p:grpSp>
            <p:nvGrpSpPr>
              <p:cNvPr id="194" name="Group 193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28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9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5" name="Group 19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26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7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6" name="Group 195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24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5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7" name="Group 196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22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3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8" name="Group 197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20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1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9" name="Group 198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18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9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0" name="Group 19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16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7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1" name="Group 200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14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5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2" name="Group 201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12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3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3" name="Group 202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10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1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4" name="Group 203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08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09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5" name="Group 20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06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07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</p:grpSp>
        <p:grpSp>
          <p:nvGrpSpPr>
            <p:cNvPr id="139" name="Group 138"/>
            <p:cNvGrpSpPr>
              <a:grpSpLocks/>
            </p:cNvGrpSpPr>
            <p:nvPr/>
          </p:nvGrpSpPr>
          <p:grpSpPr bwMode="auto">
            <a:xfrm>
              <a:off x="1537915" y="4027367"/>
              <a:ext cx="2689597" cy="126554"/>
              <a:chOff x="1872" y="1680"/>
              <a:chExt cx="1728" cy="96"/>
            </a:xfrm>
          </p:grpSpPr>
          <p:grpSp>
            <p:nvGrpSpPr>
              <p:cNvPr id="158" name="Group 157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192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93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59" name="Group 158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190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91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0" name="Group 159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188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9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1" name="Group 160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186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7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184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5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3" name="Group 162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182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3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4" name="Group 163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180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1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178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9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6" name="Group 165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176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7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7" name="Group 166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174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5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8" name="Group 167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172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3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9" name="Group 168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170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1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</p:grpSp>
        <p:sp>
          <p:nvSpPr>
            <p:cNvPr id="140" name="Text Box 94"/>
            <p:cNvSpPr txBox="1">
              <a:spLocks noChangeArrowheads="1"/>
            </p:cNvSpPr>
            <p:nvPr/>
          </p:nvSpPr>
          <p:spPr bwMode="auto">
            <a:xfrm>
              <a:off x="1136138" y="4167843"/>
              <a:ext cx="197069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141" name="Text Box 95"/>
            <p:cNvSpPr txBox="1">
              <a:spLocks noChangeArrowheads="1"/>
            </p:cNvSpPr>
            <p:nvPr/>
          </p:nvSpPr>
          <p:spPr bwMode="auto">
            <a:xfrm>
              <a:off x="3072155" y="4147604"/>
              <a:ext cx="1194037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142" name="AutoShape 96"/>
            <p:cNvSpPr>
              <a:spLocks/>
            </p:cNvSpPr>
            <p:nvPr/>
          </p:nvSpPr>
          <p:spPr bwMode="auto">
            <a:xfrm rot="5400000">
              <a:off x="2759323" y="2033239"/>
              <a:ext cx="154924" cy="2676599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 rot="10800000">
              <a:off x="2068186" y="547992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 rot="10800000" flipH="1">
              <a:off x="1139440" y="556576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5" name="Line 110"/>
            <p:cNvSpPr>
              <a:spLocks noChangeShapeType="1"/>
            </p:cNvSpPr>
            <p:nvPr/>
          </p:nvSpPr>
          <p:spPr bwMode="auto">
            <a:xfrm rot="16200000">
              <a:off x="3957004" y="4897815"/>
              <a:ext cx="418841" cy="998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46" name="Text Box 114"/>
            <p:cNvSpPr txBox="1">
              <a:spLocks noChangeArrowheads="1"/>
            </p:cNvSpPr>
            <p:nvPr/>
          </p:nvSpPr>
          <p:spPr bwMode="auto">
            <a:xfrm>
              <a:off x="1956070" y="5752316"/>
              <a:ext cx="1864609" cy="39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SRF </a:t>
              </a:r>
              <a:r>
                <a:rPr lang="en-US" sz="1400" b="1" dirty="0" err="1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47" name="Text Box 115"/>
            <p:cNvSpPr txBox="1">
              <a:spLocks noChangeArrowheads="1"/>
            </p:cNvSpPr>
            <p:nvPr/>
          </p:nvSpPr>
          <p:spPr bwMode="auto">
            <a:xfrm>
              <a:off x="3760815" y="5653287"/>
              <a:ext cx="88428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148" name="Text Box 116"/>
            <p:cNvSpPr txBox="1">
              <a:spLocks noChangeArrowheads="1"/>
            </p:cNvSpPr>
            <p:nvPr/>
          </p:nvSpPr>
          <p:spPr bwMode="auto">
            <a:xfrm>
              <a:off x="724281" y="5707860"/>
              <a:ext cx="113910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49" name="Line 2"/>
            <p:cNvSpPr>
              <a:spLocks noChangeShapeType="1"/>
            </p:cNvSpPr>
            <p:nvPr/>
          </p:nvSpPr>
          <p:spPr bwMode="auto">
            <a:xfrm flipV="1">
              <a:off x="301988" y="3843984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5208489" y="3792651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4112078" y="5568298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52" name="Line 110"/>
            <p:cNvSpPr>
              <a:spLocks noChangeShapeType="1"/>
            </p:cNvSpPr>
            <p:nvPr/>
          </p:nvSpPr>
          <p:spPr bwMode="auto">
            <a:xfrm rot="16200000" flipH="1">
              <a:off x="1337080" y="4882753"/>
              <a:ext cx="489288" cy="1033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3" name="Line 110"/>
            <p:cNvSpPr>
              <a:spLocks noChangeShapeType="1"/>
            </p:cNvSpPr>
            <p:nvPr/>
          </p:nvSpPr>
          <p:spPr bwMode="auto">
            <a:xfrm rot="16200000" flipH="1">
              <a:off x="1337654" y="5146742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4" name="Line 118"/>
            <p:cNvSpPr>
              <a:spLocks noChangeShapeType="1"/>
            </p:cNvSpPr>
            <p:nvPr/>
          </p:nvSpPr>
          <p:spPr bwMode="auto">
            <a:xfrm>
              <a:off x="1478141" y="564941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5" name="Line 110"/>
            <p:cNvSpPr>
              <a:spLocks noChangeShapeType="1"/>
            </p:cNvSpPr>
            <p:nvPr/>
          </p:nvSpPr>
          <p:spPr bwMode="auto">
            <a:xfrm rot="16200000">
              <a:off x="3887513" y="5238766"/>
              <a:ext cx="168698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6" name="Line 110"/>
            <p:cNvSpPr>
              <a:spLocks noChangeShapeType="1"/>
            </p:cNvSpPr>
            <p:nvPr/>
          </p:nvSpPr>
          <p:spPr bwMode="auto">
            <a:xfrm rot="16200000" flipH="1">
              <a:off x="3936955" y="539273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7" name="Text Box 116"/>
            <p:cNvSpPr txBox="1">
              <a:spLocks noChangeArrowheads="1"/>
            </p:cNvSpPr>
            <p:nvPr/>
          </p:nvSpPr>
          <p:spPr bwMode="auto">
            <a:xfrm>
              <a:off x="1925694" y="4801074"/>
              <a:ext cx="1965619" cy="359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230" name="Text Box 94"/>
          <p:cNvSpPr txBox="1">
            <a:spLocks noChangeArrowheads="1"/>
          </p:cNvSpPr>
          <p:nvPr/>
        </p:nvSpPr>
        <p:spPr bwMode="auto">
          <a:xfrm>
            <a:off x="1143640" y="3995246"/>
            <a:ext cx="2109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charset="0"/>
                <a:cs typeface="Arial" charset="0"/>
              </a:rPr>
              <a:t>Cooling section</a:t>
            </a:r>
          </a:p>
        </p:txBody>
      </p:sp>
    </p:spTree>
    <p:extLst>
      <p:ext uri="{BB962C8B-B14F-4D97-AF65-F5344CB8AC3E}">
        <p14:creationId xmlns:p14="http://schemas.microsoft.com/office/powerpoint/2010/main" val="2331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4384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200" dirty="0" smtClean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II. Numerical simulation</a:t>
            </a:r>
            <a:endParaRPr lang="en-US" altLang="en-US" sz="2200" dirty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Simulation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7772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Ion beam has Gaussian </a:t>
            </a:r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distribution.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Electron beam is magnetized.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Electron beam has uniform distribution in the DC cooler </a:t>
            </a:r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(booster</a:t>
            </a: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) and Gaussian distribution in the ERL circulator cooler (Collider ring).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The shape and distribution of electron beam does NOT change during cooling.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Misalignment is not considered.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itchFamily="34" charset="0"/>
              </a:rPr>
              <a:t>Cooler is modeled as thin lens</a:t>
            </a:r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.</a:t>
            </a:r>
          </a:p>
          <a:p>
            <a:pPr marL="225425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Use </a:t>
            </a:r>
            <a:r>
              <a:rPr lang="en-US" sz="2000" dirty="0" err="1" smtClean="0">
                <a:latin typeface="Candara" panose="020E0502030303020204" pitchFamily="34" charset="0"/>
                <a:cs typeface="Arial" pitchFamily="34" charset="0"/>
              </a:rPr>
              <a:t>betacool</a:t>
            </a:r>
            <a:r>
              <a:rPr lang="en-US" sz="2000" dirty="0" smtClean="0">
                <a:latin typeface="Candara" panose="020E0502030303020204" pitchFamily="34" charset="0"/>
                <a:cs typeface="Arial" pitchFamily="34" charset="0"/>
              </a:rPr>
              <a:t> and the new simulation code we are developing</a:t>
            </a:r>
            <a:r>
              <a:rPr lang="en-US" dirty="0" smtClean="0">
                <a:latin typeface="Candara" panose="020E0502030303020204" pitchFamily="34" charset="0"/>
                <a:cs typeface="Arial" pitchFamily="34" charset="0"/>
              </a:rPr>
              <a:t>.</a:t>
            </a:r>
            <a:endParaRPr lang="en-US" dirty="0"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DC Cooling at the Booster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983587"/>
            <a:ext cx="5253681" cy="3341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099135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Proton beam: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KE = 2 GeV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Emit = 2.15 mm </a:t>
            </a:r>
            <a:r>
              <a:rPr lang="en-US" sz="2000" dirty="0" err="1" smtClean="0">
                <a:latin typeface="Candara" panose="020E0502030303020204" pitchFamily="34" charset="0"/>
              </a:rPr>
              <a:t>mrad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err="1">
                <a:latin typeface="Candara" panose="020E0502030303020204" pitchFamily="34" charset="0"/>
              </a:rPr>
              <a:t>d</a:t>
            </a:r>
            <a:r>
              <a:rPr lang="en-US" sz="2000" dirty="0" err="1" smtClean="0"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latin typeface="Candara" panose="020E0502030303020204" pitchFamily="34" charset="0"/>
              </a:rPr>
              <a:t>/p = 0.001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N = 2.8E12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Electron beam: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I = 2 A</a:t>
            </a:r>
          </a:p>
          <a:p>
            <a:r>
              <a:rPr lang="en-US" sz="2000" dirty="0" err="1" smtClean="0">
                <a:latin typeface="Candara" panose="020E0502030303020204" pitchFamily="34" charset="0"/>
              </a:rPr>
              <a:t>T</a:t>
            </a:r>
            <a:r>
              <a:rPr lang="en-US" sz="2000" baseline="-25000" dirty="0" err="1" smtClean="0">
                <a:latin typeface="Candara" panose="020E0502030303020204" pitchFamily="34" charset="0"/>
              </a:rPr>
              <a:t>tr</a:t>
            </a:r>
            <a:r>
              <a:rPr lang="en-US" sz="2000" dirty="0" smtClean="0">
                <a:latin typeface="Candara" panose="020E0502030303020204" pitchFamily="34" charset="0"/>
              </a:rPr>
              <a:t> = 0.1 eV, </a:t>
            </a:r>
            <a:r>
              <a:rPr lang="en-US" sz="2000" dirty="0" err="1" smtClean="0">
                <a:latin typeface="Candara" panose="020E0502030303020204" pitchFamily="34" charset="0"/>
              </a:rPr>
              <a:t>T</a:t>
            </a:r>
            <a:r>
              <a:rPr lang="en-US" sz="2000" baseline="-25000" dirty="0" err="1" smtClean="0">
                <a:latin typeface="Candara" panose="020E0502030303020204" pitchFamily="34" charset="0"/>
              </a:rPr>
              <a:t>s</a:t>
            </a:r>
            <a:r>
              <a:rPr lang="en-US" sz="2000" dirty="0" smtClean="0">
                <a:latin typeface="Candara" panose="020E0502030303020204" pitchFamily="34" charset="0"/>
              </a:rPr>
              <a:t> = 0.1 eV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DC cooler: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L = 10 m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B = 1 T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16812"/>
              </p:ext>
            </p:extLst>
          </p:nvPr>
        </p:nvGraphicFramePr>
        <p:xfrm>
          <a:off x="3733800" y="1223870"/>
          <a:ext cx="5105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711"/>
                <a:gridCol w="659489"/>
                <a:gridCol w="1179569"/>
                <a:gridCol w="1106431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IBS+ECOOL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3.86E-4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-9.10E-3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3.86E-4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-9.00E-3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-8.71E-3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2.27E-4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-15.3E-3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-15.3E-3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5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\tau_\mathrm{cool} \sim \gamma^2\frac{\Delta \gamma}{\gamma}&#10;\sigma_z\varepsilon_{\mathrm{4d}}$&#10;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\delta p = A \sin \left (\frac{z}{3 \sigma} \cdot \pi \right )$$&#10;\end{document}"/>
  <p:tag name="IGUANATEXSIZE" val="20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32318</TotalTime>
  <Words>1835</Words>
  <Application>Microsoft Office PowerPoint</Application>
  <PresentationFormat>On-screen Show (4:3)</PresentationFormat>
  <Paragraphs>453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MEIC Staged Cooling Scheme and Simulation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He Zhang</cp:lastModifiedBy>
  <cp:revision>769</cp:revision>
  <cp:lastPrinted>2012-11-01T20:10:28Z</cp:lastPrinted>
  <dcterms:created xsi:type="dcterms:W3CDTF">2007-06-12T14:12:08Z</dcterms:created>
  <dcterms:modified xsi:type="dcterms:W3CDTF">2015-10-06T12:25:46Z</dcterms:modified>
</cp:coreProperties>
</file>