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88" r:id="rId3"/>
    <p:sldId id="301" r:id="rId4"/>
    <p:sldId id="302" r:id="rId5"/>
    <p:sldId id="300" r:id="rId6"/>
    <p:sldId id="304" r:id="rId7"/>
    <p:sldId id="298" r:id="rId8"/>
    <p:sldId id="306" r:id="rId9"/>
    <p:sldId id="307" r:id="rId10"/>
    <p:sldId id="308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4C5"/>
    <a:srgbClr val="5FBB46"/>
    <a:srgbClr val="005CA5"/>
    <a:srgbClr val="B9D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32" autoAdjust="0"/>
    <p:restoredTop sz="94590" autoAdjust="0"/>
  </p:normalViewPr>
  <p:slideViewPr>
    <p:cSldViewPr>
      <p:cViewPr varScale="1">
        <p:scale>
          <a:sx n="113" d="100"/>
          <a:sy n="113" d="100"/>
        </p:scale>
        <p:origin x="10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3BA80-57B3-49B9-AC0E-4F5008C8B089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50617-1FA3-45FC-A030-A46FC7CAE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05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1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43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5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0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84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6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99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50617-1FA3-45FC-A030-A46FC7CAE6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>
            <a:normAutofit/>
          </a:bodyPr>
          <a:lstStyle>
            <a:lvl1pPr>
              <a:defRPr sz="2800" b="1" i="0">
                <a:latin typeface="Century Gothic" panose="020B0502020202020204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257800"/>
          </a:xfrm>
        </p:spPr>
        <p:txBody>
          <a:bodyPr/>
          <a:lstStyle>
            <a:lvl1pPr>
              <a:defRPr sz="2400" b="0" i="0">
                <a:latin typeface="Century Gothic" panose="020B0502020202020204" pitchFamily="34" charset="0"/>
                <a:cs typeface="Times New Roman" pitchFamily="18" charset="0"/>
              </a:defRPr>
            </a:lvl1pPr>
            <a:lvl2pPr>
              <a:defRPr sz="2000" i="1">
                <a:solidFill>
                  <a:srgbClr val="005CA5"/>
                </a:solidFill>
                <a:latin typeface="Century Gothic" panose="020B0502020202020204" pitchFamily="34" charset="0"/>
                <a:cs typeface="Times New Roman" pitchFamily="18" charset="0"/>
              </a:defRPr>
            </a:lvl2pPr>
            <a:lvl3pPr>
              <a:defRPr sz="1800" i="0">
                <a:solidFill>
                  <a:srgbClr val="5FBB46"/>
                </a:solidFill>
                <a:latin typeface="Century Gothic" panose="020B0502020202020204" pitchFamily="34" charset="0"/>
                <a:cs typeface="Times New Roman" pitchFamily="18" charset="0"/>
              </a:defRPr>
            </a:lvl3pPr>
            <a:lvl4pPr>
              <a:defRPr sz="1600" i="1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defRPr>
            </a:lvl4pPr>
            <a:lvl5pPr>
              <a:defRPr sz="1400" b="1" i="0">
                <a:solidFill>
                  <a:srgbClr val="B9D532"/>
                </a:solidFill>
                <a:latin typeface="Century Gothic" panose="020B0502020202020204" pitchFamily="34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 userDrawn="1"/>
        </p:nvSpPr>
        <p:spPr>
          <a:xfrm>
            <a:off x="1905000" y="646625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1400" i="1" baseline="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MEIC collaboration meeting  </a:t>
            </a:r>
            <a:r>
              <a:rPr lang="en-US" sz="1400" i="1" baseline="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–  </a:t>
            </a:r>
            <a:r>
              <a:rPr lang="en-US" sz="1400" i="1" baseline="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31 </a:t>
            </a:r>
            <a:r>
              <a:rPr lang="en-US" sz="1400" i="1" baseline="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March 2015  –  </a:t>
            </a:r>
            <a:r>
              <a:rPr lang="en-US" sz="1400" i="1" baseline="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Newport News</a:t>
            </a:r>
            <a:endParaRPr lang="en-US" sz="1400" i="1" baseline="0" dirty="0">
              <a:solidFill>
                <a:schemeClr val="tx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229600" y="64886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5CA5"/>
                </a:solidFill>
                <a:latin typeface="Century Gothic" panose="020B0502020202020204" pitchFamily="34" charset="0"/>
                <a:cs typeface="Times New Roman" pitchFamily="18" charset="0"/>
              </a:rPr>
              <a:t># </a:t>
            </a:r>
            <a:fld id="{5AD4D27D-51A4-4946-AB6E-BFCDB6726517}" type="slidenum">
              <a:rPr lang="en-US" sz="1600" i="1" smtClean="0">
                <a:solidFill>
                  <a:srgbClr val="005CA5"/>
                </a:solidFill>
                <a:latin typeface="Century Gothic" panose="020B0502020202020204" pitchFamily="34" charset="0"/>
                <a:cs typeface="Times New Roman" pitchFamily="18" charset="0"/>
              </a:rPr>
              <a:pPr algn="ctr"/>
              <a:t>‹#›</a:t>
            </a:fld>
            <a:endParaRPr lang="en-US" sz="1600" i="1" dirty="0">
              <a:solidFill>
                <a:srgbClr val="005CA5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0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xcorp.com/home/vsim/vsim-overvie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cfa-usa.jlab.org/archive/newsletter.s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92023"/>
            <a:ext cx="8555979" cy="16671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005CA5"/>
                </a:solidFill>
                <a:latin typeface="Century Gothic" panose="020B0502020202020204" pitchFamily="34" charset="0"/>
              </a:rPr>
              <a:t>Lessons Learned from</a:t>
            </a:r>
            <a:br>
              <a:rPr lang="en-US" sz="3200" dirty="0" smtClean="0">
                <a:solidFill>
                  <a:srgbClr val="005CA5"/>
                </a:solidFill>
                <a:latin typeface="Century Gothic" panose="020B0502020202020204" pitchFamily="34" charset="0"/>
              </a:rPr>
            </a:br>
            <a:r>
              <a:rPr lang="en-US" sz="3200" dirty="0" smtClean="0">
                <a:solidFill>
                  <a:srgbClr val="005CA5"/>
                </a:solidFill>
                <a:latin typeface="Century Gothic" panose="020B0502020202020204" pitchFamily="34" charset="0"/>
              </a:rPr>
              <a:t>Single-Pass Electron Cooling Simulations</a:t>
            </a:r>
            <a:endParaRPr lang="en-US" sz="3200" dirty="0">
              <a:solidFill>
                <a:srgbClr val="005CA5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/>
        </p:nvSpPr>
        <p:spPr>
          <a:xfrm>
            <a:off x="0" y="4616403"/>
            <a:ext cx="9144000" cy="1135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B9D532"/>
                </a:solidFill>
                <a:latin typeface="Century Gothic" panose="020B0502020202020204" pitchFamily="34" charset="0"/>
                <a:cs typeface="Times New Roman" pitchFamily="18" charset="0"/>
              </a:rPr>
              <a:t>MEIC Collaboration Meeting</a:t>
            </a:r>
            <a:endParaRPr lang="en-US" sz="2400" b="1" dirty="0" smtClean="0">
              <a:solidFill>
                <a:srgbClr val="B9D532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31 </a:t>
            </a: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March 2015  –  </a:t>
            </a: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Jefferson Lab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9600" y="2133600"/>
            <a:ext cx="7696199" cy="4590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59" tIns="44437" rIns="90459" bIns="44437">
            <a:spAutoFit/>
          </a:bodyPr>
          <a:lstStyle/>
          <a:p>
            <a:pPr marL="455613" indent="-455613" algn="ctr" eaLnBrk="0" hangingPunct="0">
              <a:spcBef>
                <a:spcPts val="1200"/>
              </a:spcBef>
              <a:defRPr/>
            </a:pPr>
            <a:r>
              <a:rPr lang="en-US" sz="2400" dirty="0" smtClean="0">
                <a:latin typeface="Century Gothic" panose="020B0502020202020204" pitchFamily="34" charset="0"/>
                <a:ea typeface="ＭＳ Ｐゴシック"/>
                <a:cs typeface="ＭＳ Ｐゴシック"/>
              </a:rPr>
              <a:t>David </a:t>
            </a:r>
            <a:r>
              <a:rPr lang="en-US" sz="2400" dirty="0" smtClean="0">
                <a:latin typeface="Century Gothic" panose="020B0502020202020204" pitchFamily="34" charset="0"/>
                <a:ea typeface="ＭＳ Ｐゴシック"/>
                <a:cs typeface="ＭＳ Ｐゴシック"/>
              </a:rPr>
              <a:t>Bruhwiler</a:t>
            </a:r>
            <a:endParaRPr lang="en-US" sz="2400" dirty="0" smtClean="0">
              <a:latin typeface="Century Gothic" panose="020B0502020202020204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4800" y="602998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dirty="0">
                <a:ea typeface="DejaVu Sans"/>
              </a:rPr>
              <a:t>Preparation of this </a:t>
            </a:r>
            <a:r>
              <a:rPr lang="en-US" sz="1400" dirty="0" smtClean="0">
                <a:ea typeface="DejaVu Sans"/>
              </a:rPr>
              <a:t>presentation </a:t>
            </a:r>
            <a:r>
              <a:rPr lang="en-US" sz="1400" dirty="0">
                <a:ea typeface="DejaVu Sans"/>
              </a:rPr>
              <a:t>was supported by RadiaSoft LLC. </a:t>
            </a:r>
            <a:r>
              <a:rPr lang="en-US" sz="1400" dirty="0" smtClean="0">
                <a:ea typeface="DejaVu Sans"/>
              </a:rPr>
              <a:t>Previous work on electron cooling physics </a:t>
            </a:r>
            <a:r>
              <a:rPr lang="en-US" sz="1400" dirty="0">
                <a:ea typeface="DejaVu Sans"/>
              </a:rPr>
              <a:t>was supported by the US Department of Energy, Office of Science, Office of Nuclear Physics</a:t>
            </a:r>
            <a:r>
              <a:rPr lang="en-US" sz="1400" dirty="0" smtClean="0">
                <a:ea typeface="DejaVu Sans"/>
              </a:rPr>
              <a:t>, </a:t>
            </a:r>
            <a:r>
              <a:rPr lang="en-US" sz="1400" dirty="0">
                <a:ea typeface="DejaVu Sans"/>
              </a:rPr>
              <a:t>through the SBIR program.</a:t>
            </a:r>
            <a:endParaRPr lang="en-US" sz="1400" dirty="0">
              <a:ea typeface="DejaVu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318" y="2667000"/>
            <a:ext cx="2567882" cy="49958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9600" y="3124447"/>
            <a:ext cx="7696199" cy="9207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59" tIns="44437" rIns="90459" bIns="44437">
            <a:spAutoFit/>
          </a:bodyPr>
          <a:lstStyle/>
          <a:p>
            <a:pPr algn="ctr" eaLnBrk="0" hangingPunct="0">
              <a:defRPr/>
            </a:pPr>
            <a:r>
              <a:rPr lang="en-US" dirty="0" smtClean="0">
                <a:latin typeface="Century Gothic" panose="020B0502020202020204" pitchFamily="34" charset="0"/>
                <a:ea typeface="ＭＳ Ｐゴシック"/>
                <a:cs typeface="ＭＳ Ｐゴシック"/>
              </a:rPr>
              <a:t>1348 Redwood Ave.</a:t>
            </a:r>
          </a:p>
          <a:p>
            <a:pPr algn="ctr" eaLnBrk="0" hangingPunct="0">
              <a:defRPr/>
            </a:pPr>
            <a:r>
              <a:rPr lang="en-US" dirty="0" smtClean="0">
                <a:latin typeface="Century Gothic" panose="020B0502020202020204" pitchFamily="34" charset="0"/>
                <a:ea typeface="ＭＳ Ｐゴシック"/>
                <a:cs typeface="ＭＳ Ｐゴシック"/>
              </a:rPr>
              <a:t>Boulder, Colorado 80304</a:t>
            </a:r>
          </a:p>
          <a:p>
            <a:pPr algn="ctr" eaLnBrk="0" hangingPunct="0">
              <a:defRPr/>
            </a:pPr>
            <a:r>
              <a:rPr lang="en-US" dirty="0" smtClean="0">
                <a:latin typeface="Century Gothic" panose="020B0502020202020204" pitchFamily="34" charset="0"/>
                <a:ea typeface="ＭＳ Ｐゴシック"/>
                <a:cs typeface="ＭＳ Ｐゴシック"/>
              </a:rPr>
              <a:t>USA</a:t>
            </a:r>
            <a:endParaRPr lang="en-US" dirty="0" smtClean="0">
              <a:latin typeface="Century Gothic" panose="020B0502020202020204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813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0" y="39838"/>
            <a:ext cx="9144000" cy="848396"/>
          </a:xfrm>
        </p:spPr>
        <p:txBody>
          <a:bodyPr>
            <a:noAutofit/>
          </a:bodyPr>
          <a:lstStyle/>
          <a:p>
            <a:r>
              <a:rPr lang="en-US" sz="2400" b="0" dirty="0"/>
              <a:t>VORPAL simulations support decision to use conventional wiggler for e- cooling of 100 GeV/n Au+79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>
          <a:xfrm>
            <a:off x="176213" y="1056443"/>
            <a:ext cx="8967787" cy="212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i="1" kern="1200">
                <a:solidFill>
                  <a:srgbClr val="005CA5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0" kern="1200">
                <a:solidFill>
                  <a:srgbClr val="5FBB46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b="1" i="0" kern="1200">
                <a:solidFill>
                  <a:srgbClr val="B9D532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Culmination of years of work, beginning in 2002</a:t>
            </a:r>
          </a:p>
          <a:p>
            <a:pPr marL="457200" lvl="1" indent="0">
              <a:buNone/>
            </a:pPr>
            <a:r>
              <a:rPr lang="en-US" sz="2200" dirty="0" smtClean="0"/>
              <a:t>			</a:t>
            </a:r>
          </a:p>
          <a:p>
            <a:pPr lvl="1"/>
            <a:endParaRPr lang="en-US" sz="2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93373" y="1505600"/>
            <a:ext cx="88421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600" dirty="0" smtClean="0">
                <a:latin typeface="Times New Roman"/>
              </a:rPr>
              <a:t>A.V. </a:t>
            </a:r>
            <a:r>
              <a:rPr lang="en-US" sz="1600" dirty="0" err="1" smtClean="0">
                <a:latin typeface="Times New Roman"/>
              </a:rPr>
              <a:t>Fedotov</a:t>
            </a:r>
            <a:r>
              <a:rPr lang="en-US" sz="1600" dirty="0" smtClean="0">
                <a:latin typeface="Times New Roman"/>
              </a:rPr>
              <a:t>, D.L. Bruhwiler, A. </a:t>
            </a:r>
            <a:r>
              <a:rPr lang="en-US" sz="1600" dirty="0" err="1" smtClean="0">
                <a:latin typeface="Times New Roman"/>
              </a:rPr>
              <a:t>Sidorin</a:t>
            </a:r>
            <a:r>
              <a:rPr lang="en-US" sz="1600" dirty="0" smtClean="0">
                <a:latin typeface="Times New Roman"/>
              </a:rPr>
              <a:t>, D. </a:t>
            </a:r>
            <a:r>
              <a:rPr lang="en-US" sz="1600" dirty="0" err="1" smtClean="0">
                <a:latin typeface="Times New Roman"/>
              </a:rPr>
              <a:t>Abell</a:t>
            </a:r>
            <a:r>
              <a:rPr lang="en-US" sz="1600" dirty="0" smtClean="0">
                <a:latin typeface="Times New Roman"/>
              </a:rPr>
              <a:t>, I. Ben-Zvi, R. Busby, J.R. Cary, and V.N. </a:t>
            </a:r>
            <a:r>
              <a:rPr lang="en-US" sz="1600" dirty="0" err="1" smtClean="0">
                <a:latin typeface="Times New Roman"/>
              </a:rPr>
              <a:t>Litvinenko</a:t>
            </a:r>
            <a:r>
              <a:rPr lang="en-US" sz="1600" dirty="0" smtClean="0">
                <a:latin typeface="Times New Roman"/>
              </a:rPr>
              <a:t>, "Numerical study of the magnetized friction force," Phys. Rev. ST </a:t>
            </a:r>
            <a:r>
              <a:rPr lang="en-US" sz="1600" dirty="0" err="1" smtClean="0">
                <a:latin typeface="Times New Roman"/>
              </a:rPr>
              <a:t>Accel</a:t>
            </a:r>
            <a:r>
              <a:rPr lang="en-US" sz="1600" dirty="0" smtClean="0">
                <a:latin typeface="Times New Roman"/>
              </a:rPr>
              <a:t>. Beams </a:t>
            </a:r>
            <a:r>
              <a:rPr lang="en-US" sz="1600" b="1" dirty="0" smtClean="0">
                <a:latin typeface="Times New Roman"/>
              </a:rPr>
              <a:t>9</a:t>
            </a:r>
            <a:r>
              <a:rPr lang="en-US" sz="1600" dirty="0" smtClean="0">
                <a:latin typeface="Times New Roman"/>
              </a:rPr>
              <a:t>, 074401 (2006).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>
                <a:latin typeface="Times New Roman"/>
              </a:rPr>
              <a:t>A.V. </a:t>
            </a:r>
            <a:r>
              <a:rPr lang="en-US" sz="1600" dirty="0" err="1" smtClean="0">
                <a:latin typeface="Times New Roman"/>
              </a:rPr>
              <a:t>Fedotov</a:t>
            </a:r>
            <a:r>
              <a:rPr lang="en-US" sz="1600" dirty="0" smtClean="0">
                <a:latin typeface="Times New Roman"/>
              </a:rPr>
              <a:t>, I. Ben-Zvi, D.L. Bruhwiler, V.N. </a:t>
            </a:r>
            <a:r>
              <a:rPr lang="en-US" sz="1600" dirty="0" err="1" smtClean="0">
                <a:latin typeface="Times New Roman"/>
              </a:rPr>
              <a:t>Litvinenko</a:t>
            </a:r>
            <a:r>
              <a:rPr lang="en-US" sz="1600" dirty="0" smtClean="0">
                <a:latin typeface="Times New Roman"/>
              </a:rPr>
              <a:t> and A.O. </a:t>
            </a:r>
            <a:r>
              <a:rPr lang="en-US" sz="1600" dirty="0" err="1" smtClean="0">
                <a:latin typeface="Times New Roman"/>
              </a:rPr>
              <a:t>Sidorin</a:t>
            </a:r>
            <a:r>
              <a:rPr lang="en-US" sz="1600" dirty="0" smtClean="0">
                <a:latin typeface="Times New Roman"/>
              </a:rPr>
              <a:t>, "High-energy electron cooling in a collider," New J. Phys. </a:t>
            </a:r>
            <a:r>
              <a:rPr lang="en-US" sz="1600" b="1" dirty="0" smtClean="0">
                <a:latin typeface="Times New Roman"/>
              </a:rPr>
              <a:t>8</a:t>
            </a:r>
            <a:r>
              <a:rPr lang="en-US" sz="1600" dirty="0" smtClean="0">
                <a:latin typeface="Times New Roman"/>
              </a:rPr>
              <a:t> (2006), p. 283.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>
                <a:latin typeface="Times New Roman"/>
              </a:rPr>
              <a:t>G.I. Bell, D.L. Bruhwiler, A. </a:t>
            </a:r>
            <a:r>
              <a:rPr lang="en-US" sz="1600" dirty="0" err="1" smtClean="0">
                <a:latin typeface="Times New Roman"/>
              </a:rPr>
              <a:t>Fedotov</a:t>
            </a:r>
            <a:r>
              <a:rPr lang="en-US" sz="1600" dirty="0" smtClean="0">
                <a:latin typeface="Times New Roman"/>
              </a:rPr>
              <a:t>, A.V. </a:t>
            </a:r>
            <a:r>
              <a:rPr lang="en-US" sz="1600" dirty="0" err="1" smtClean="0">
                <a:latin typeface="Times New Roman"/>
              </a:rPr>
              <a:t>Sobol</a:t>
            </a:r>
            <a:r>
              <a:rPr lang="en-US" sz="1600" dirty="0" smtClean="0">
                <a:latin typeface="Times New Roman"/>
              </a:rPr>
              <a:t>, R. Busby, P. Stoltz, D.T. </a:t>
            </a:r>
            <a:r>
              <a:rPr lang="en-US" sz="1600" dirty="0" err="1" smtClean="0">
                <a:latin typeface="Times New Roman"/>
              </a:rPr>
              <a:t>Abell</a:t>
            </a:r>
            <a:r>
              <a:rPr lang="en-US" sz="1600" dirty="0" smtClean="0">
                <a:latin typeface="Times New Roman"/>
              </a:rPr>
              <a:t>, P. Messmer, I. Ben-Zvi and V.N. </a:t>
            </a:r>
            <a:r>
              <a:rPr lang="en-US" sz="1600" dirty="0" err="1" smtClean="0">
                <a:latin typeface="Times New Roman"/>
              </a:rPr>
              <a:t>Litvinenko</a:t>
            </a:r>
            <a:r>
              <a:rPr lang="en-US" sz="1600" dirty="0" smtClean="0">
                <a:latin typeface="Times New Roman"/>
              </a:rPr>
              <a:t>, “Simulating the dynamical friction force on ions due to a briefly co-propagating electron beam”, J. Comp. Phys. </a:t>
            </a:r>
            <a:r>
              <a:rPr lang="en-US" sz="1600" b="1" dirty="0" smtClean="0">
                <a:latin typeface="Times New Roman"/>
              </a:rPr>
              <a:t>227 </a:t>
            </a:r>
            <a:r>
              <a:rPr lang="en-US" sz="1600" dirty="0" smtClean="0">
                <a:latin typeface="Times New Roman"/>
              </a:rPr>
              <a:t>(2008), p. 8714.</a:t>
            </a:r>
          </a:p>
          <a:p>
            <a:pPr algn="l"/>
            <a:endParaRPr lang="en-US" dirty="0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9141" y="3412267"/>
            <a:ext cx="4886325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24"/>
          <p:cNvSpPr txBox="1">
            <a:spLocks noChangeArrowheads="1"/>
          </p:cNvSpPr>
          <p:nvPr/>
        </p:nvSpPr>
        <p:spPr bwMode="auto">
          <a:xfrm>
            <a:off x="176213" y="3661230"/>
            <a:ext cx="4298132" cy="21380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Conventional wiggler could replace expensive solenoid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10000"/>
              </a:spcAft>
              <a:buClr>
                <a:srgbClr val="000000"/>
              </a:buClr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484C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friction force is reduced only logarithmically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4484C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1766" y="5486400"/>
            <a:ext cx="2077375" cy="93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87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>
            <a:noAutofit/>
          </a:bodyPr>
          <a:lstStyle/>
          <a:p>
            <a:r>
              <a:rPr lang="en-US" b="0" dirty="0" smtClean="0"/>
              <a:t>Acknowledgments</a:t>
            </a:r>
            <a:endParaRPr lang="en-US" b="0" i="0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100" y="636627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Preparation of this </a:t>
            </a:r>
            <a:r>
              <a:rPr lang="en-US" sz="1600" dirty="0" smtClean="0">
                <a:latin typeface="Century Gothic" panose="020B0502020202020204" pitchFamily="34" charset="0"/>
              </a:rPr>
              <a:t>talk </a:t>
            </a:r>
            <a:r>
              <a:rPr lang="en-US" sz="1600" dirty="0">
                <a:latin typeface="Century Gothic" panose="020B0502020202020204" pitchFamily="34" charset="0"/>
              </a:rPr>
              <a:t>was supported by RadiaSoft LLC.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Much </a:t>
            </a:r>
            <a:r>
              <a:rPr lang="en-US" sz="1600" dirty="0">
                <a:latin typeface="Century Gothic" panose="020B0502020202020204" pitchFamily="34" charset="0"/>
              </a:rPr>
              <a:t>of the work discussed here was supported by the US Department of Energy, Office of Science, Office of Nuclear Physics, in part through the SBIR program.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I </a:t>
            </a:r>
            <a:r>
              <a:rPr lang="en-US" sz="1600" dirty="0">
                <a:latin typeface="Century Gothic" panose="020B0502020202020204" pitchFamily="34" charset="0"/>
              </a:rPr>
              <a:t>gratefully </a:t>
            </a:r>
            <a:r>
              <a:rPr lang="en-US" sz="1600" dirty="0" smtClean="0">
                <a:latin typeface="Century Gothic" panose="020B0502020202020204" pitchFamily="34" charset="0"/>
              </a:rPr>
              <a:t>acknowledge </a:t>
            </a:r>
            <a:r>
              <a:rPr lang="en-US" sz="1600" dirty="0">
                <a:latin typeface="Century Gothic" panose="020B0502020202020204" pitchFamily="34" charset="0"/>
              </a:rPr>
              <a:t>the contributions made by </a:t>
            </a:r>
            <a:r>
              <a:rPr lang="en-US" sz="1600" dirty="0" smtClean="0">
                <a:latin typeface="Century Gothic" panose="020B0502020202020204" pitchFamily="34" charset="0"/>
              </a:rPr>
              <a:t>all my </a:t>
            </a:r>
            <a:r>
              <a:rPr lang="en-US" sz="1600" dirty="0">
                <a:latin typeface="Century Gothic" panose="020B0502020202020204" pitchFamily="34" charset="0"/>
              </a:rPr>
              <a:t>coauthors, </a:t>
            </a:r>
            <a:r>
              <a:rPr lang="en-US" sz="1600" dirty="0" smtClean="0">
                <a:latin typeface="Century Gothic" panose="020B0502020202020204" pitchFamily="34" charset="0"/>
              </a:rPr>
              <a:t>with special </a:t>
            </a:r>
            <a:r>
              <a:rPr lang="en-US" sz="1600" dirty="0">
                <a:latin typeface="Century Gothic" panose="020B0502020202020204" pitchFamily="34" charset="0"/>
              </a:rPr>
              <a:t>thanks </a:t>
            </a:r>
            <a:r>
              <a:rPr lang="en-US" sz="1600" dirty="0" smtClean="0">
                <a:latin typeface="Century Gothic" panose="020B0502020202020204" pitchFamily="34" charset="0"/>
              </a:rPr>
              <a:t>to the </a:t>
            </a:r>
            <a:r>
              <a:rPr lang="en-US" sz="1600" dirty="0">
                <a:latin typeface="Century Gothic" panose="020B0502020202020204" pitchFamily="34" charset="0"/>
              </a:rPr>
              <a:t>following scientists for key </a:t>
            </a:r>
            <a:r>
              <a:rPr lang="en-US" sz="1600" dirty="0" smtClean="0">
                <a:latin typeface="Century Gothic" panose="020B0502020202020204" pitchFamily="34" charset="0"/>
              </a:rPr>
              <a:t>contributions: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George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Bell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,   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Ilan Ben-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Zvi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Michael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Blaskiewicz,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Alexey 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Burov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endParaRPr lang="en-US" sz="1600" dirty="0" smtClean="0">
              <a:solidFill>
                <a:srgbClr val="5FBB46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 Yaroslav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Derbenev,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Alexei 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Fedotov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Vladimir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Litvinenko, </a:t>
            </a:r>
            <a:endParaRPr lang="en-US" sz="1600" dirty="0" smtClean="0">
              <a:solidFill>
                <a:srgbClr val="5FBB46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 Sergei 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Nagaitsev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Gregg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Penn,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Ilya 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Pogorelov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Sven 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Reiche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endParaRPr lang="en-US" sz="1600" dirty="0" smtClean="0">
              <a:solidFill>
                <a:srgbClr val="5FBB46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 Brian 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Schwartz,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Andrey </a:t>
            </a:r>
            <a:r>
              <a:rPr lang="en-US" sz="1600" dirty="0" err="1">
                <a:solidFill>
                  <a:srgbClr val="5FBB46"/>
                </a:solidFill>
                <a:latin typeface="Century Gothic" panose="020B0502020202020204" pitchFamily="34" charset="0"/>
              </a:rPr>
              <a:t>Sobol</a:t>
            </a:r>
            <a:r>
              <a:rPr lang="en-US" sz="1600" dirty="0">
                <a:solidFill>
                  <a:srgbClr val="5FBB46"/>
                </a:solidFill>
                <a:latin typeface="Century Gothic" panose="020B0502020202020204" pitchFamily="34" charset="0"/>
              </a:rPr>
              <a:t>, </a:t>
            </a:r>
            <a:r>
              <a:rPr lang="en-US" sz="1600" dirty="0" smtClean="0">
                <a:solidFill>
                  <a:srgbClr val="5FBB46"/>
                </a:solidFill>
                <a:latin typeface="Century Gothic" panose="020B0502020202020204" pitchFamily="34" charset="0"/>
              </a:rPr>
              <a:t>   Peter Stoltz,   Gang Wang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Most </a:t>
            </a:r>
            <a:r>
              <a:rPr lang="en-US" sz="1600" dirty="0">
                <a:latin typeface="Century Gothic" panose="020B0502020202020204" pitchFamily="34" charset="0"/>
              </a:rPr>
              <a:t>of the simulations discussed here were conducted using the parallel VORPAL framework (now known as </a:t>
            </a:r>
            <a:r>
              <a:rPr lang="en-US" sz="1600" dirty="0" err="1">
                <a:latin typeface="Century Gothic" panose="020B0502020202020204" pitchFamily="34" charset="0"/>
              </a:rPr>
              <a:t>VSim</a:t>
            </a:r>
            <a:r>
              <a:rPr lang="en-US" sz="1600" dirty="0">
                <a:latin typeface="Century Gothic" panose="020B0502020202020204" pitchFamily="34" charset="0"/>
              </a:rPr>
              <a:t>) </a:t>
            </a:r>
            <a:r>
              <a:rPr lang="en-US" sz="1600" dirty="0" smtClean="0">
                <a:latin typeface="Century Gothic" panose="020B0502020202020204" pitchFamily="34" charset="0"/>
              </a:rPr>
              <a:t>[1,2,3], </a:t>
            </a:r>
            <a:r>
              <a:rPr lang="en-US" sz="1600" dirty="0">
                <a:latin typeface="Century Gothic" panose="020B0502020202020204" pitchFamily="34" charset="0"/>
              </a:rPr>
              <a:t>including the implementation of several algorithms (</a:t>
            </a:r>
            <a:r>
              <a:rPr lang="en-US" sz="1600" dirty="0" err="1">
                <a:latin typeface="Century Gothic" panose="020B0502020202020204" pitchFamily="34" charset="0"/>
              </a:rPr>
              <a:t>Hermite</a:t>
            </a:r>
            <a:r>
              <a:rPr lang="en-US" sz="1600" dirty="0">
                <a:latin typeface="Century Gothic" panose="020B0502020202020204" pitchFamily="34" charset="0"/>
              </a:rPr>
              <a:t>, BCC, </a:t>
            </a:r>
            <a:r>
              <a:rPr lang="en-US" sz="1600" dirty="0">
                <a:latin typeface="Symbol" panose="05050102010706020507" pitchFamily="18" charset="2"/>
              </a:rPr>
              <a:t></a:t>
            </a:r>
            <a:r>
              <a:rPr lang="en-US" sz="1600" dirty="0">
                <a:latin typeface="Century Gothic" panose="020B0502020202020204" pitchFamily="34" charset="0"/>
              </a:rPr>
              <a:t>f-PIC, </a:t>
            </a:r>
            <a:r>
              <a:rPr lang="en-US" sz="1600" dirty="0" err="1">
                <a:latin typeface="Century Gothic" panose="020B0502020202020204" pitchFamily="34" charset="0"/>
              </a:rPr>
              <a:t>Vlasov</a:t>
            </a:r>
            <a:r>
              <a:rPr lang="en-US" sz="1600" dirty="0">
                <a:latin typeface="Century Gothic" panose="020B0502020202020204" pitchFamily="34" charset="0"/>
              </a:rPr>
              <a:t>/Poisson), and </a:t>
            </a:r>
            <a:r>
              <a:rPr lang="en-US" sz="1600" dirty="0" smtClean="0">
                <a:latin typeface="Century Gothic" panose="020B0502020202020204" pitchFamily="34" charset="0"/>
              </a:rPr>
              <a:t>I </a:t>
            </a:r>
            <a:r>
              <a:rPr lang="en-US" sz="1600" dirty="0">
                <a:latin typeface="Century Gothic" panose="020B0502020202020204" pitchFamily="34" charset="0"/>
              </a:rPr>
              <a:t>acknowledge the important contributions of John Cary and all members of the VORPAL development team at Tech-X Corp.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1" y="5180826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[2] </a:t>
            </a:r>
            <a:r>
              <a:rPr lang="en-US" sz="1200" dirty="0">
                <a:latin typeface="Century Gothic" panose="020B0502020202020204" pitchFamily="34" charset="0"/>
              </a:rPr>
              <a:t>G.I. Bell, D.L. Bruhwiler, A. </a:t>
            </a:r>
            <a:r>
              <a:rPr lang="en-US" sz="1200" dirty="0" err="1">
                <a:latin typeface="Century Gothic" panose="020B0502020202020204" pitchFamily="34" charset="0"/>
              </a:rPr>
              <a:t>Fedotov</a:t>
            </a:r>
            <a:r>
              <a:rPr lang="en-US" sz="1200" dirty="0">
                <a:latin typeface="Century Gothic" panose="020B0502020202020204" pitchFamily="34" charset="0"/>
              </a:rPr>
              <a:t>, A. </a:t>
            </a:r>
            <a:r>
              <a:rPr lang="en-US" sz="1200" dirty="0" err="1">
                <a:latin typeface="Century Gothic" panose="020B0502020202020204" pitchFamily="34" charset="0"/>
              </a:rPr>
              <a:t>Sobol</a:t>
            </a:r>
            <a:r>
              <a:rPr lang="en-US" sz="1200" dirty="0">
                <a:latin typeface="Century Gothic" panose="020B0502020202020204" pitchFamily="34" charset="0"/>
              </a:rPr>
              <a:t>, R.S. Busby, P. Stoltz, D.T. Abell, P. Messmer, I. Ben-</a:t>
            </a:r>
            <a:r>
              <a:rPr lang="en-US" sz="1200" dirty="0" err="1">
                <a:latin typeface="Century Gothic" panose="020B0502020202020204" pitchFamily="34" charset="0"/>
              </a:rPr>
              <a:t>Zvi</a:t>
            </a:r>
            <a:r>
              <a:rPr lang="en-US" sz="1200" dirty="0">
                <a:latin typeface="Century Gothic" panose="020B0502020202020204" pitchFamily="34" charset="0"/>
              </a:rPr>
              <a:t> and V. Litvinenko, “Simulating the dynamical friction force on ions due to a briefly co-propagating electron beam,” J. </a:t>
            </a:r>
            <a:r>
              <a:rPr lang="en-US" sz="1200" dirty="0" err="1">
                <a:latin typeface="Century Gothic" panose="020B0502020202020204" pitchFamily="34" charset="0"/>
              </a:rPr>
              <a:t>Comput</a:t>
            </a:r>
            <a:r>
              <a:rPr lang="en-US" sz="1200" dirty="0">
                <a:latin typeface="Century Gothic" panose="020B0502020202020204" pitchFamily="34" charset="0"/>
              </a:rPr>
              <a:t>. Phys. 227, 8714 (2008).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1" y="5819001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[3] </a:t>
            </a:r>
            <a:r>
              <a:rPr lang="en-US" sz="1200" dirty="0">
                <a:latin typeface="Century Gothic" panose="020B0502020202020204" pitchFamily="34" charset="0"/>
              </a:rPr>
              <a:t>The </a:t>
            </a:r>
            <a:r>
              <a:rPr lang="en-US" sz="1200" dirty="0" err="1">
                <a:latin typeface="Century Gothic" panose="020B0502020202020204" pitchFamily="34" charset="0"/>
              </a:rPr>
              <a:t>VSim</a:t>
            </a:r>
            <a:r>
              <a:rPr lang="en-US" sz="1200" dirty="0">
                <a:latin typeface="Century Gothic" panose="020B0502020202020204" pitchFamily="34" charset="0"/>
              </a:rPr>
              <a:t> website; </a:t>
            </a:r>
            <a:r>
              <a:rPr lang="en-US" sz="1200" dirty="0">
                <a:latin typeface="Century Gothic" panose="020B0502020202020204" pitchFamily="34" charset="0"/>
                <a:hlinkClick r:id="rId4"/>
              </a:rPr>
              <a:t>http://</a:t>
            </a:r>
            <a:r>
              <a:rPr lang="en-US" sz="1200" dirty="0" smtClean="0">
                <a:latin typeface="Century Gothic" panose="020B0502020202020204" pitchFamily="34" charset="0"/>
                <a:hlinkClick r:id="rId4"/>
              </a:rPr>
              <a:t>www.txcorp.com/home/vsim/vsim-overview</a:t>
            </a:r>
            <a:r>
              <a:rPr lang="en-US" sz="1200" dirty="0" smtClean="0">
                <a:latin typeface="Century Gothic" panose="020B0502020202020204" pitchFamily="34" charset="0"/>
              </a:rPr>
              <a:t> 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903827"/>
            <a:ext cx="8000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[1</a:t>
            </a:r>
            <a:r>
              <a:rPr lang="en-US" sz="1200" dirty="0">
                <a:latin typeface="Century Gothic" panose="020B0502020202020204" pitchFamily="34" charset="0"/>
              </a:rPr>
              <a:t>] </a:t>
            </a:r>
            <a:r>
              <a:rPr lang="en-US" sz="1200" dirty="0" smtClean="0">
                <a:latin typeface="Century Gothic" panose="020B0502020202020204" pitchFamily="34" charset="0"/>
              </a:rPr>
              <a:t>C. </a:t>
            </a:r>
            <a:r>
              <a:rPr lang="en-US" sz="1200" dirty="0" err="1" smtClean="0">
                <a:latin typeface="Century Gothic" panose="020B0502020202020204" pitchFamily="34" charset="0"/>
              </a:rPr>
              <a:t>Nieter</a:t>
            </a:r>
            <a:r>
              <a:rPr lang="en-US" sz="1200" dirty="0" smtClean="0">
                <a:latin typeface="Century Gothic" panose="020B0502020202020204" pitchFamily="34" charset="0"/>
              </a:rPr>
              <a:t> and J.R. Cary, “VORPAL</a:t>
            </a:r>
            <a:r>
              <a:rPr lang="en-US" sz="1200" dirty="0">
                <a:latin typeface="Century Gothic" panose="020B0502020202020204" pitchFamily="34" charset="0"/>
              </a:rPr>
              <a:t>: a versatile plasma simulation </a:t>
            </a:r>
            <a:r>
              <a:rPr lang="en-US" sz="1200" dirty="0" smtClean="0">
                <a:latin typeface="Century Gothic" panose="020B0502020202020204" pitchFamily="34" charset="0"/>
              </a:rPr>
              <a:t>code,” J. </a:t>
            </a:r>
            <a:r>
              <a:rPr lang="en-US" sz="1200" dirty="0" err="1" smtClean="0">
                <a:latin typeface="Century Gothic" panose="020B0502020202020204" pitchFamily="34" charset="0"/>
              </a:rPr>
              <a:t>Comput</a:t>
            </a:r>
            <a:r>
              <a:rPr lang="en-US" sz="1200" dirty="0" smtClean="0">
                <a:latin typeface="Century Gothic" panose="020B0502020202020204" pitchFamily="34" charset="0"/>
              </a:rPr>
              <a:t>. Phys.196, 448 (2004)</a:t>
            </a: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Autofit/>
          </a:bodyPr>
          <a:lstStyle/>
          <a:p>
            <a:r>
              <a:rPr lang="en-US" b="0" dirty="0" smtClean="0"/>
              <a:t>RadiaSoft Vision</a:t>
            </a: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0467"/>
            <a:ext cx="8839200" cy="56303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world class computational scientists and engineers</a:t>
            </a:r>
          </a:p>
          <a:p>
            <a:pPr lvl="1"/>
            <a:r>
              <a:rPr lang="en-US" dirty="0"/>
              <a:t>near-term:  beams, plasma and radiation</a:t>
            </a:r>
          </a:p>
          <a:p>
            <a:pPr lvl="1"/>
            <a:r>
              <a:rPr lang="en-US" dirty="0"/>
              <a:t>work with and contribute to community codes</a:t>
            </a:r>
          </a:p>
          <a:p>
            <a:pPr lvl="2"/>
            <a:r>
              <a:rPr lang="en-US" dirty="0"/>
              <a:t>WARP (LBL, beams and plasmas, Linux)</a:t>
            </a:r>
          </a:p>
          <a:p>
            <a:pPr lvl="2"/>
            <a:r>
              <a:rPr lang="en-US" dirty="0" err="1"/>
              <a:t>Synergia</a:t>
            </a:r>
            <a:r>
              <a:rPr lang="en-US" dirty="0"/>
              <a:t> (</a:t>
            </a:r>
            <a:r>
              <a:rPr lang="en-US" dirty="0" err="1"/>
              <a:t>Fermilab</a:t>
            </a:r>
            <a:r>
              <a:rPr lang="en-US" dirty="0"/>
              <a:t>, beams, Linux)</a:t>
            </a:r>
          </a:p>
          <a:p>
            <a:pPr lvl="2"/>
            <a:r>
              <a:rPr lang="en-US" dirty="0"/>
              <a:t>Elegant (ANL, beams, cross platform)</a:t>
            </a:r>
          </a:p>
          <a:p>
            <a:pPr lvl="2"/>
            <a:r>
              <a:rPr lang="en-US" dirty="0"/>
              <a:t>SRW (BNL, synchrotron radiation &amp; X-ray optics, cross platform)</a:t>
            </a:r>
          </a:p>
          <a:p>
            <a:pPr lvl="2"/>
            <a:r>
              <a:rPr lang="en-US" dirty="0"/>
              <a:t>Genesis (PSI, free electron lasers, cross platform)</a:t>
            </a:r>
          </a:p>
          <a:p>
            <a:r>
              <a:rPr lang="en-US" dirty="0"/>
              <a:t>commitment to open source software</a:t>
            </a:r>
          </a:p>
          <a:p>
            <a:pPr lvl="1"/>
            <a:r>
              <a:rPr lang="en-US" dirty="0"/>
              <a:t>scientific software should be open for inspection</a:t>
            </a:r>
          </a:p>
          <a:p>
            <a:pPr lvl="1"/>
            <a:r>
              <a:rPr lang="en-US" dirty="0"/>
              <a:t>enables collaborative development with other scientists</a:t>
            </a:r>
          </a:p>
          <a:p>
            <a:pPr lvl="2"/>
            <a:r>
              <a:rPr lang="en-US" dirty="0"/>
              <a:t>eliminates expensive, time-consuming IP discussions</a:t>
            </a:r>
          </a:p>
          <a:p>
            <a:r>
              <a:rPr lang="en-US" dirty="0"/>
              <a:t>scientific cloud computing services</a:t>
            </a:r>
          </a:p>
          <a:p>
            <a:pPr lvl="1"/>
            <a:r>
              <a:rPr lang="en-US" dirty="0"/>
              <a:t>market is large &amp; independent of any particular field</a:t>
            </a:r>
          </a:p>
          <a:p>
            <a:pPr lvl="1"/>
            <a:r>
              <a:rPr lang="en-US" dirty="0"/>
              <a:t>accelerator technology can provide initial users</a:t>
            </a:r>
          </a:p>
          <a:p>
            <a:pPr lvl="2"/>
            <a:r>
              <a:rPr lang="en-US" dirty="0"/>
              <a:t>success will bring significant value to our </a:t>
            </a: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252" y="1"/>
            <a:ext cx="766794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76400"/>
            <a:ext cx="2133600" cy="129166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b="0" dirty="0" smtClean="0"/>
              <a:t>The </a:t>
            </a:r>
            <a:br>
              <a:rPr lang="en-US" b="0" dirty="0" smtClean="0"/>
            </a:br>
            <a:r>
              <a:rPr lang="en-US" b="0" dirty="0" smtClean="0"/>
              <a:t> RadiaSoft </a:t>
            </a:r>
            <a:br>
              <a:rPr lang="en-US" b="0" dirty="0" smtClean="0"/>
            </a:br>
            <a:r>
              <a:rPr lang="en-US" b="0" dirty="0" smtClean="0"/>
              <a:t>          Team</a:t>
            </a:r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10227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5614"/>
            <a:ext cx="8839200" cy="457200"/>
          </a:xfrm>
        </p:spPr>
        <p:txBody>
          <a:bodyPr>
            <a:noAutofit/>
          </a:bodyPr>
          <a:lstStyle/>
          <a:p>
            <a:r>
              <a:rPr lang="en-US" b="0" dirty="0" smtClean="0"/>
              <a:t>RadiaSoft Projects</a:t>
            </a: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0831"/>
            <a:ext cx="8839200" cy="5759970"/>
          </a:xfrm>
        </p:spPr>
        <p:txBody>
          <a:bodyPr>
            <a:normAutofit/>
          </a:bodyPr>
          <a:lstStyle/>
          <a:p>
            <a:r>
              <a:rPr lang="en-US" dirty="0" smtClean="0"/>
              <a:t>Nonlinear </a:t>
            </a:r>
            <a:r>
              <a:rPr lang="en-US" dirty="0" err="1" smtClean="0"/>
              <a:t>integrable</a:t>
            </a:r>
            <a:r>
              <a:rPr lang="en-US" dirty="0" smtClean="0"/>
              <a:t> optics (collaboration w/ </a:t>
            </a:r>
            <a:r>
              <a:rPr lang="en-US" dirty="0" err="1" smtClean="0"/>
              <a:t>Fermilab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DOE/HEP Phase I highlights (Phase </a:t>
            </a:r>
            <a:r>
              <a:rPr lang="en-US" dirty="0"/>
              <a:t>II begins April 6, </a:t>
            </a:r>
            <a:r>
              <a:rPr lang="en-US" dirty="0" smtClean="0"/>
              <a:t>2015)</a:t>
            </a:r>
            <a:endParaRPr lang="en-US" dirty="0" smtClean="0"/>
          </a:p>
          <a:p>
            <a:pPr lvl="2"/>
            <a:r>
              <a:rPr lang="en-US" dirty="0"/>
              <a:t> chromaticity doesn't break </a:t>
            </a:r>
            <a:r>
              <a:rPr lang="en-US" dirty="0" err="1" smtClean="0"/>
              <a:t>integrability</a:t>
            </a:r>
            <a:r>
              <a:rPr lang="en-US" dirty="0"/>
              <a:t>, </a:t>
            </a:r>
            <a:r>
              <a:rPr lang="en-US" dirty="0" smtClean="0"/>
              <a:t>if </a:t>
            </a:r>
            <a:r>
              <a:rPr lang="en-US" dirty="0" err="1" smtClean="0"/>
              <a:t>horiz</a:t>
            </a:r>
            <a:r>
              <a:rPr lang="en-US" dirty="0" smtClean="0"/>
              <a:t>. &amp; vert. </a:t>
            </a:r>
            <a:r>
              <a:rPr lang="en-US" dirty="0"/>
              <a:t>are </a:t>
            </a:r>
            <a:r>
              <a:rPr lang="en-US" dirty="0" smtClean="0"/>
              <a:t>equal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space </a:t>
            </a:r>
            <a:r>
              <a:rPr lang="en-US" dirty="0"/>
              <a:t>charge does break the </a:t>
            </a:r>
            <a:r>
              <a:rPr lang="en-US" dirty="0" err="1" smtClean="0"/>
              <a:t>integrability</a:t>
            </a:r>
            <a:r>
              <a:rPr lang="en-US" dirty="0" smtClean="0"/>
              <a:t>, unless </a:t>
            </a:r>
            <a:r>
              <a:rPr lang="en-US" dirty="0"/>
              <a:t>its perfectly </a:t>
            </a:r>
            <a:r>
              <a:rPr lang="en-US" dirty="0" smtClean="0"/>
              <a:t>linear</a:t>
            </a:r>
          </a:p>
          <a:p>
            <a:pPr lvl="3"/>
            <a:r>
              <a:rPr lang="en-US" i="0" dirty="0" smtClean="0"/>
              <a:t>interesting </a:t>
            </a:r>
            <a:r>
              <a:rPr lang="en-US" i="0" dirty="0"/>
              <a:t>dynamics in the statistical distribution of the </a:t>
            </a:r>
            <a:r>
              <a:rPr lang="en-US" i="0" dirty="0" smtClean="0"/>
              <a:t>two invariants</a:t>
            </a:r>
            <a:endParaRPr lang="en-US" i="0" dirty="0"/>
          </a:p>
          <a:p>
            <a:pPr lvl="3"/>
            <a:r>
              <a:rPr lang="en-US" i="0" dirty="0" smtClean="0"/>
              <a:t>distribution </a:t>
            </a:r>
            <a:r>
              <a:rPr lang="en-US" i="0" dirty="0"/>
              <a:t>quickly evolves to a </a:t>
            </a:r>
            <a:r>
              <a:rPr lang="en-US" i="0" dirty="0" err="1"/>
              <a:t>Vlasov</a:t>
            </a:r>
            <a:r>
              <a:rPr lang="en-US" i="0" dirty="0"/>
              <a:t> </a:t>
            </a:r>
            <a:r>
              <a:rPr lang="en-US" i="0" dirty="0" smtClean="0"/>
              <a:t>quasi-equilibrium</a:t>
            </a:r>
            <a:endParaRPr lang="en-US" i="0" dirty="0"/>
          </a:p>
          <a:p>
            <a:pPr lvl="3"/>
            <a:r>
              <a:rPr lang="en-US" i="0" dirty="0" smtClean="0"/>
              <a:t>these equilibria appear to evolve </a:t>
            </a:r>
            <a:r>
              <a:rPr lang="en-US" i="0" dirty="0"/>
              <a:t>over longer time </a:t>
            </a:r>
            <a:r>
              <a:rPr lang="en-US" i="0" dirty="0" smtClean="0"/>
              <a:t>scales</a:t>
            </a:r>
            <a:endParaRPr lang="en-US" i="0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added magnetic </a:t>
            </a:r>
            <a:r>
              <a:rPr lang="en-US" dirty="0"/>
              <a:t>fields </a:t>
            </a:r>
            <a:r>
              <a:rPr lang="en-US" dirty="0" smtClean="0"/>
              <a:t>from </a:t>
            </a:r>
            <a:r>
              <a:rPr lang="en-US" dirty="0"/>
              <a:t>Danilov and </a:t>
            </a:r>
            <a:r>
              <a:rPr lang="en-US" dirty="0" err="1" smtClean="0"/>
              <a:t>Nagaitsev</a:t>
            </a:r>
            <a:r>
              <a:rPr lang="en-US" dirty="0" smtClean="0"/>
              <a:t> to </a:t>
            </a:r>
            <a:r>
              <a:rPr lang="en-US" dirty="0" err="1"/>
              <a:t>Synergia</a:t>
            </a:r>
            <a:endParaRPr lang="en-US" dirty="0"/>
          </a:p>
          <a:p>
            <a:r>
              <a:rPr lang="en-US" dirty="0" smtClean="0"/>
              <a:t>Software for X-ray optics (collaboration w/ BNL)</a:t>
            </a:r>
          </a:p>
          <a:p>
            <a:pPr lvl="1"/>
            <a:r>
              <a:rPr lang="en-US" dirty="0" smtClean="0"/>
              <a:t>DOE/BES </a:t>
            </a:r>
            <a:r>
              <a:rPr lang="en-US" dirty="0"/>
              <a:t>Phase I highlights (Phase II begins April 6, 2015)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improvements to SRW code by O. </a:t>
            </a:r>
            <a:r>
              <a:rPr lang="en-US" dirty="0" err="1" smtClean="0"/>
              <a:t>Chubar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IPython</a:t>
            </a:r>
            <a:r>
              <a:rPr lang="en-US" dirty="0" smtClean="0"/>
              <a:t>, JavaScript interfaces to SRW</a:t>
            </a:r>
          </a:p>
          <a:p>
            <a:pPr lvl="2"/>
            <a:r>
              <a:rPr lang="en-US" dirty="0" smtClean="0"/>
              <a:t>containerization of SRW, security for </a:t>
            </a:r>
            <a:r>
              <a:rPr lang="en-US" dirty="0" err="1" smtClean="0"/>
              <a:t>IPython</a:t>
            </a:r>
            <a:r>
              <a:rPr lang="en-US" dirty="0" smtClean="0"/>
              <a:t> as web service</a:t>
            </a:r>
            <a:endParaRPr lang="en-US" dirty="0"/>
          </a:p>
          <a:p>
            <a:r>
              <a:rPr lang="en-US" dirty="0" smtClean="0"/>
              <a:t>AFOSR Young Investigator Award (Stephen Webb)</a:t>
            </a:r>
            <a:endParaRPr lang="en-US" dirty="0"/>
          </a:p>
          <a:p>
            <a:pPr lvl="1"/>
            <a:r>
              <a:rPr lang="en-US" dirty="0" smtClean="0"/>
              <a:t>development of novel, </a:t>
            </a:r>
            <a:r>
              <a:rPr lang="en-US" dirty="0" err="1" smtClean="0"/>
              <a:t>symplectic</a:t>
            </a:r>
            <a:r>
              <a:rPr lang="en-US" dirty="0" smtClean="0"/>
              <a:t> EM-PIC algorithms</a:t>
            </a:r>
            <a:endParaRPr lang="en-US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>
            <a:noAutofit/>
          </a:bodyPr>
          <a:lstStyle/>
          <a:p>
            <a:r>
              <a:rPr lang="en-US" b="0" dirty="0" smtClean="0"/>
              <a:t>Our Vision for Scientific Cloud Computing</a:t>
            </a: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839200" cy="58361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Containerized computing – put your simulation in a box</a:t>
            </a:r>
          </a:p>
          <a:p>
            <a:pPr lvl="1"/>
            <a:r>
              <a:rPr lang="en-US" dirty="0" smtClean="0"/>
              <a:t>remove the pain of installing scientific codes</a:t>
            </a:r>
            <a:endParaRPr lang="en-US" dirty="0"/>
          </a:p>
          <a:p>
            <a:pPr lvl="2"/>
            <a:r>
              <a:rPr lang="en-US" dirty="0" smtClean="0"/>
              <a:t>we install codes in a Linux container </a:t>
            </a:r>
            <a:r>
              <a:rPr lang="en-US" dirty="0"/>
              <a:t>with all dependencies &amp; tools</a:t>
            </a:r>
          </a:p>
          <a:p>
            <a:pPr lvl="2"/>
            <a:r>
              <a:rPr lang="en-US" dirty="0" smtClean="0"/>
              <a:t>compilation and development can be restricted to one flavor of Linux</a:t>
            </a:r>
          </a:p>
          <a:p>
            <a:pPr lvl="2"/>
            <a:r>
              <a:rPr lang="en-US" dirty="0" smtClean="0"/>
              <a:t>you can run the code directly on your PC or Mac, or in the cloud</a:t>
            </a:r>
          </a:p>
          <a:p>
            <a:pPr lvl="1"/>
            <a:r>
              <a:rPr lang="en-US" dirty="0"/>
              <a:t>open source technologies:  </a:t>
            </a:r>
            <a:r>
              <a:rPr lang="en-US" dirty="0" err="1"/>
              <a:t>Docker</a:t>
            </a:r>
            <a:r>
              <a:rPr lang="en-US" dirty="0"/>
              <a:t>, Vagrant, </a:t>
            </a:r>
            <a:r>
              <a:rPr lang="en-US" dirty="0" smtClean="0"/>
              <a:t>virtual machines (VM)</a:t>
            </a:r>
            <a:endParaRPr lang="en-US" dirty="0"/>
          </a:p>
          <a:p>
            <a:pPr lvl="2"/>
            <a:r>
              <a:rPr lang="en-US" dirty="0" err="1" smtClean="0"/>
              <a:t>Docker</a:t>
            </a:r>
            <a:r>
              <a:rPr lang="en-US" dirty="0" smtClean="0"/>
              <a:t> and Vagrant enable rapid distribution of app’s to the cloud</a:t>
            </a:r>
            <a:endParaRPr lang="en-US" dirty="0"/>
          </a:p>
          <a:p>
            <a:pPr lvl="2"/>
            <a:r>
              <a:rPr lang="en-US" dirty="0" smtClean="0"/>
              <a:t>headless VMs enable execution on Mac and Windows with low overhead</a:t>
            </a:r>
            <a:endParaRPr lang="en-US" dirty="0"/>
          </a:p>
          <a:p>
            <a:pPr lvl="1"/>
            <a:r>
              <a:rPr lang="en-US" dirty="0" smtClean="0"/>
              <a:t>archive your simulation in the cloud, </a:t>
            </a:r>
            <a:r>
              <a:rPr lang="en-US" dirty="0"/>
              <a:t>then grab it weeks later</a:t>
            </a:r>
          </a:p>
          <a:p>
            <a:pPr lvl="2"/>
            <a:r>
              <a:rPr lang="en-US" dirty="0" smtClean="0"/>
              <a:t>user input files, output files, etc. are saved in the container</a:t>
            </a:r>
          </a:p>
          <a:p>
            <a:pPr lvl="2"/>
            <a:r>
              <a:rPr lang="en-US" dirty="0" smtClean="0"/>
              <a:t>version control can be used to recover previous state of files</a:t>
            </a:r>
          </a:p>
          <a:p>
            <a:pPr lvl="2"/>
            <a:r>
              <a:rPr lang="en-US" dirty="0" smtClean="0"/>
              <a:t>share </a:t>
            </a:r>
            <a:r>
              <a:rPr lang="en-US" dirty="0"/>
              <a:t>the container with a collaborator</a:t>
            </a:r>
            <a:r>
              <a:rPr lang="en-US" dirty="0" smtClean="0"/>
              <a:t>, students,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/>
              <a:t>The browser is the </a:t>
            </a:r>
            <a:r>
              <a:rPr lang="en-US" dirty="0" smtClean="0"/>
              <a:t>UI – never install software again</a:t>
            </a:r>
            <a:endParaRPr lang="en-US" dirty="0"/>
          </a:p>
          <a:p>
            <a:pPr lvl="1"/>
            <a:r>
              <a:rPr lang="en-US" dirty="0" smtClean="0"/>
              <a:t>near term:  implement </a:t>
            </a:r>
            <a:r>
              <a:rPr lang="en-US" dirty="0"/>
              <a:t>X in the </a:t>
            </a:r>
            <a:r>
              <a:rPr lang="en-US" dirty="0" smtClean="0"/>
              <a:t>browser</a:t>
            </a:r>
          </a:p>
          <a:p>
            <a:pPr lvl="2"/>
            <a:r>
              <a:rPr lang="en-US" dirty="0" smtClean="0"/>
              <a:t>many codes run on Linux, with X-based post-processing and graphics</a:t>
            </a:r>
          </a:p>
          <a:p>
            <a:pPr lvl="2"/>
            <a:r>
              <a:rPr lang="en-US" dirty="0" smtClean="0"/>
              <a:t>we will enable immediate capture of existing code capabilities in the cloud</a:t>
            </a:r>
          </a:p>
          <a:p>
            <a:pPr lvl="2"/>
            <a:r>
              <a:rPr lang="en-US" dirty="0" smtClean="0"/>
              <a:t>existing open source projects are close to having this working</a:t>
            </a:r>
          </a:p>
          <a:p>
            <a:pPr lvl="1"/>
            <a:r>
              <a:rPr lang="en-US" dirty="0" smtClean="0"/>
              <a:t>in the longer term, anything is possible with JavaScript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Seamless legacy – you won’t realize you’re in the cloud</a:t>
            </a:r>
            <a:endParaRPr lang="en-US" dirty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to run codes locally </a:t>
            </a:r>
            <a:r>
              <a:rPr lang="en-US" dirty="0" smtClean="0"/>
              <a:t>(e.g. laptop </a:t>
            </a:r>
            <a:r>
              <a:rPr lang="en-US" dirty="0"/>
              <a:t>on the airplane)</a:t>
            </a:r>
          </a:p>
          <a:p>
            <a:pPr lvl="1"/>
            <a:r>
              <a:rPr lang="en-US" dirty="0" smtClean="0"/>
              <a:t>switch </a:t>
            </a:r>
            <a:r>
              <a:rPr lang="en-US" dirty="0"/>
              <a:t>from </a:t>
            </a:r>
            <a:r>
              <a:rPr lang="en-US" dirty="0" smtClean="0"/>
              <a:t>local to </a:t>
            </a:r>
            <a:r>
              <a:rPr lang="en-US" dirty="0" smtClean="0">
                <a:sym typeface="Wingdings" panose="05000000000000000000" pitchFamily="2" charset="2"/>
              </a:rPr>
              <a:t>cloud </a:t>
            </a:r>
            <a:r>
              <a:rPr lang="en-US" dirty="0">
                <a:sym typeface="Wingdings" panose="05000000000000000000" pitchFamily="2" charset="2"/>
              </a:rPr>
              <a:t>computing will be </a:t>
            </a:r>
            <a:r>
              <a:rPr lang="en-US" dirty="0" smtClean="0">
                <a:sym typeface="Wingdings" panose="05000000000000000000" pitchFamily="2" charset="2"/>
              </a:rPr>
              <a:t>seamless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>
            <a:noAutofit/>
          </a:bodyPr>
          <a:lstStyle/>
          <a:p>
            <a:r>
              <a:rPr lang="en-US" b="0" dirty="0" smtClean="0"/>
              <a:t>Dynamical friction in relativistic electron coolers</a:t>
            </a: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17030"/>
            <a:ext cx="8839200" cy="5836170"/>
          </a:xfrm>
        </p:spPr>
        <p:txBody>
          <a:bodyPr>
            <a:normAutofit/>
          </a:bodyPr>
          <a:lstStyle/>
          <a:p>
            <a:r>
              <a:rPr lang="en-US" dirty="0" smtClean="0"/>
              <a:t>Lessons learned over 8 years </a:t>
            </a:r>
            <a:r>
              <a:rPr lang="en-US" dirty="0"/>
              <a:t>of </a:t>
            </a:r>
            <a:r>
              <a:rPr lang="en-US" dirty="0" smtClean="0"/>
              <a:t>work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Diffusive kicks must be suppressed for single-pass studies</a:t>
            </a:r>
            <a:endParaRPr lang="en-US" dirty="0"/>
          </a:p>
          <a:p>
            <a:pPr lvl="1"/>
            <a:r>
              <a:rPr lang="en-US" dirty="0" smtClean="0"/>
              <a:t>friction wins over millions of turns, but not in a single pass</a:t>
            </a:r>
          </a:p>
          <a:p>
            <a:pPr lvl="1"/>
            <a:r>
              <a:rPr lang="en-US" dirty="0" smtClean="0"/>
              <a:t>quiet start with correlated electron-positron pairs</a:t>
            </a:r>
          </a:p>
          <a:p>
            <a:pPr lvl="1"/>
            <a:r>
              <a:rPr lang="en-US" dirty="0" smtClean="0"/>
              <a:t>use more </a:t>
            </a:r>
            <a:r>
              <a:rPr lang="en-US" dirty="0" err="1" smtClean="0"/>
              <a:t>macroparticles</a:t>
            </a:r>
            <a:r>
              <a:rPr lang="en-US" dirty="0" smtClean="0"/>
              <a:t> than there are physical electrons</a:t>
            </a:r>
          </a:p>
          <a:p>
            <a:r>
              <a:rPr lang="en-US" dirty="0" smtClean="0"/>
              <a:t>Semi-analytic models are required for design studies</a:t>
            </a:r>
          </a:p>
          <a:p>
            <a:pPr lvl="1"/>
            <a:r>
              <a:rPr lang="en-US" dirty="0" smtClean="0"/>
              <a:t>using codes like BETACOOL</a:t>
            </a:r>
          </a:p>
          <a:p>
            <a:pPr lvl="1"/>
            <a:r>
              <a:rPr lang="en-US" dirty="0" smtClean="0"/>
              <a:t>single-pass results help to improve these models</a:t>
            </a:r>
          </a:p>
          <a:p>
            <a:r>
              <a:rPr lang="en-US" dirty="0" smtClean="0"/>
              <a:t>Relativistic cooling very different from standard regime</a:t>
            </a:r>
          </a:p>
          <a:p>
            <a:pPr lvl="1"/>
            <a:r>
              <a:rPr lang="en-US" dirty="0" smtClean="0"/>
              <a:t>friction force scales like 1/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(Lorentz contraction, time dilation)</a:t>
            </a:r>
            <a:endParaRPr lang="en-US" dirty="0"/>
          </a:p>
          <a:p>
            <a:pPr lvl="1"/>
            <a:r>
              <a:rPr lang="en-US" dirty="0" smtClean="0"/>
              <a:t>time dilation (&amp; other considerations) </a:t>
            </a:r>
            <a:r>
              <a:rPr lang="en-US" dirty="0" smtClean="0">
                <a:sym typeface="Wingdings" panose="05000000000000000000" pitchFamily="2" charset="2"/>
              </a:rPr>
              <a:t> short interaction times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violates the assumptions of introductory beam &amp; plasma texts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often, our physical intuition can be wrong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1" y="1219200"/>
            <a:ext cx="716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D.L. Bruhwiler</a:t>
            </a:r>
            <a:r>
              <a:rPr lang="en-US" sz="1200" dirty="0">
                <a:latin typeface="Century Gothic" panose="020B0502020202020204" pitchFamily="34" charset="0"/>
              </a:rPr>
              <a:t>, </a:t>
            </a:r>
            <a:r>
              <a:rPr lang="en-US" sz="1200" dirty="0" smtClean="0">
                <a:latin typeface="Century Gothic" panose="020B0502020202020204" pitchFamily="34" charset="0"/>
              </a:rPr>
              <a:t>“Simulating </a:t>
            </a:r>
            <a:r>
              <a:rPr lang="en-US" sz="1200" dirty="0">
                <a:latin typeface="Century Gothic" panose="020B0502020202020204" pitchFamily="34" charset="0"/>
              </a:rPr>
              <a:t>single-pass dynamics for relativistic electron cooling,” in ICFA Beam Dynamics Newsletter </a:t>
            </a:r>
            <a:r>
              <a:rPr lang="en-US" sz="1200" dirty="0" smtClean="0">
                <a:latin typeface="Century Gothic" panose="020B0502020202020204" pitchFamily="34" charset="0"/>
              </a:rPr>
              <a:t>65, </a:t>
            </a:r>
            <a:r>
              <a:rPr lang="en-US" sz="1200" dirty="0">
                <a:latin typeface="Century Gothic" panose="020B0502020202020204" pitchFamily="34" charset="0"/>
              </a:rPr>
              <a:t>Beam Cooling II;  </a:t>
            </a:r>
            <a:r>
              <a:rPr lang="en-US" sz="1200" dirty="0">
                <a:latin typeface="Century Gothic" panose="020B0502020202020204" pitchFamily="34" charset="0"/>
                <a:hlinkClick r:id="rId4"/>
              </a:rPr>
              <a:t>http://</a:t>
            </a:r>
            <a:r>
              <a:rPr lang="en-US" sz="1200" dirty="0" smtClean="0">
                <a:latin typeface="Century Gothic" panose="020B0502020202020204" pitchFamily="34" charset="0"/>
                <a:hlinkClick r:id="rId4"/>
              </a:rPr>
              <a:t>icfa-usa.jlab.org/archive/newsletter.shtml</a:t>
            </a:r>
            <a:r>
              <a:rPr lang="en-US" sz="1200" dirty="0" smtClean="0">
                <a:latin typeface="Century Gothic" panose="020B0502020202020204" pitchFamily="34" charset="0"/>
              </a:rPr>
              <a:t> </a:t>
            </a: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279630"/>
            <a:ext cx="1219200" cy="578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2663" r="1020" b="7397"/>
          <a:stretch/>
        </p:blipFill>
        <p:spPr>
          <a:xfrm>
            <a:off x="152400" y="6248400"/>
            <a:ext cx="805817" cy="510351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6200" y="609600"/>
            <a:ext cx="7576351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Ya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S.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Derbenev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and A.N.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Skrinsky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, “The Effect of an Accompanying Magnetic Field on Electron Cooling,” Part.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Accel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</a:t>
            </a:r>
            <a:r>
              <a:rPr lang="en-US" sz="1600" b="1" dirty="0">
                <a:solidFill>
                  <a:schemeClr val="tx1"/>
                </a:solidFill>
                <a:latin typeface="Times" pitchFamily="18" charset="0"/>
              </a:rPr>
              <a:t>8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(1978</a:t>
            </a:r>
            <a:r>
              <a:rPr lang="en-US" sz="1600" dirty="0" smtClean="0">
                <a:solidFill>
                  <a:schemeClr val="tx1"/>
                </a:solidFill>
                <a:latin typeface="Times" pitchFamily="18" charset="0"/>
              </a:rPr>
              <a:t>), 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235.</a:t>
            </a:r>
          </a:p>
        </p:txBody>
      </p:sp>
      <p:graphicFrame>
        <p:nvGraphicFramePr>
          <p:cNvPr id="1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083076" y="2197054"/>
          <a:ext cx="5012924" cy="998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2806560" imgH="558720" progId="Equation.3">
                  <p:embed/>
                </p:oleObj>
              </mc:Choice>
              <mc:Fallback>
                <p:oleObj name="Equation" r:id="rId5" imgW="2806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076" y="2197054"/>
                        <a:ext cx="5012924" cy="998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6729413" y="2967038"/>
          <a:ext cx="19510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7" imgW="1384200" imgH="241200" progId="Equation.3">
                  <p:embed/>
                </p:oleObj>
              </mc:Choice>
              <mc:Fallback>
                <p:oleObj name="Equation" r:id="rId7" imgW="1384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2967038"/>
                        <a:ext cx="19510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6738938" y="2605088"/>
          <a:ext cx="1747837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9" imgW="1244520" imgH="228600" progId="Equation.3">
                  <p:embed/>
                </p:oleObj>
              </mc:Choice>
              <mc:Fallback>
                <p:oleObj name="Equation" r:id="rId9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938" y="2605088"/>
                        <a:ext cx="1747837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791413" y="2251180"/>
          <a:ext cx="1797142" cy="36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1" imgW="1193760" imgH="241200" progId="Equation.3">
                  <p:embed/>
                </p:oleObj>
              </mc:Choice>
              <mc:Fallback>
                <p:oleObj name="Equation" r:id="rId11" imgW="1193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13" y="2251180"/>
                        <a:ext cx="1797142" cy="363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1065318" y="3280169"/>
          <a:ext cx="5060272" cy="92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3" imgW="2641320" imgH="482400" progId="Equation.3">
                  <p:embed/>
                </p:oleObj>
              </mc:Choice>
              <mc:Fallback>
                <p:oleObj name="Equation" r:id="rId13" imgW="2641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318" y="3280169"/>
                        <a:ext cx="5060272" cy="922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6200" y="1219200"/>
            <a:ext cx="7576351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Ya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S.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Derbenev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and A.N.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Skrinskii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, “Magnetization effects in electron cooling,”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Fiz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Plazmy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Times" pitchFamily="18" charset="0"/>
              </a:rPr>
              <a:t>4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(1978), p. 492;  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Sov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J. Plasma Phys. </a:t>
            </a:r>
            <a:r>
              <a:rPr lang="en-US" sz="1600" b="1" dirty="0">
                <a:solidFill>
                  <a:schemeClr val="tx1"/>
                </a:solidFill>
                <a:latin typeface="Times" pitchFamily="18" charset="0"/>
              </a:rPr>
              <a:t>4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(1978</a:t>
            </a:r>
            <a:r>
              <a:rPr lang="en-US" sz="1600" dirty="0" smtClean="0">
                <a:solidFill>
                  <a:schemeClr val="tx1"/>
                </a:solidFill>
                <a:latin typeface="Times" pitchFamily="18" charset="0"/>
              </a:rPr>
              <a:t>), 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273.</a:t>
            </a: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6800289" y="3743620"/>
          <a:ext cx="2132814" cy="37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15" imgW="1358640" imgH="241200" progId="Equation.3">
                  <p:embed/>
                </p:oleObj>
              </mc:Choice>
              <mc:Fallback>
                <p:oleObj name="Equation" r:id="rId15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289" y="3743620"/>
                        <a:ext cx="2132814" cy="379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6720860" y="3338001"/>
          <a:ext cx="2245579" cy="35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7" imgW="1523880" imgH="241200" progId="Equation.3">
                  <p:embed/>
                </p:oleObj>
              </mc:Choice>
              <mc:Fallback>
                <p:oleObj name="Equation" r:id="rId17" imgW="1523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860" y="3338001"/>
                        <a:ext cx="2245579" cy="354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496355" y="4139146"/>
          <a:ext cx="1301411" cy="38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9" imgW="863280" imgH="253800" progId="Equation.3">
                  <p:embed/>
                </p:oleObj>
              </mc:Choice>
              <mc:Fallback>
                <p:oleObj name="Equation" r:id="rId19" imgW="863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355" y="4139146"/>
                        <a:ext cx="1301411" cy="384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6200" y="1791047"/>
            <a:ext cx="763849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I.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Meshkov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, “Electron Cooling; Status and Perspectives,” Phys. Part.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Nucl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</a:t>
            </a:r>
            <a:r>
              <a:rPr lang="en-US" sz="1600" b="1" dirty="0">
                <a:solidFill>
                  <a:schemeClr val="tx1"/>
                </a:solidFill>
                <a:latin typeface="Times" pitchFamily="18" charset="0"/>
              </a:rPr>
              <a:t>25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(1994), </a:t>
            </a:r>
            <a:r>
              <a:rPr lang="en-US" sz="1600" dirty="0" smtClean="0">
                <a:solidFill>
                  <a:schemeClr val="tx1"/>
                </a:solidFill>
                <a:latin typeface="Times" pitchFamily="18" charset="0"/>
              </a:rPr>
              <a:t>631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</a:t>
            </a:r>
          </a:p>
        </p:txBody>
      </p:sp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6435556" y="5508374"/>
          <a:ext cx="1865065" cy="3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21" imgW="1193760" imgH="241200" progId="Equation.3">
                  <p:embed/>
                </p:oleObj>
              </mc:Choice>
              <mc:Fallback>
                <p:oleObj name="Equation" r:id="rId21" imgW="1193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556" y="5508374"/>
                        <a:ext cx="1865065" cy="3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914378" y="4547594"/>
            <a:ext cx="589107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V.V.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Parkhomchuk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, “New insights in the theory of electron cooling,” </a:t>
            </a:r>
            <a:r>
              <a:rPr lang="en-US" sz="1600" dirty="0" err="1">
                <a:solidFill>
                  <a:schemeClr val="tx1"/>
                </a:solidFill>
                <a:latin typeface="Times" pitchFamily="18" charset="0"/>
              </a:rPr>
              <a:t>Nucl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. Instr. Meth. in Phys. Res. </a:t>
            </a:r>
            <a:r>
              <a:rPr lang="en-US" sz="1600" b="1" dirty="0">
                <a:solidFill>
                  <a:schemeClr val="tx1"/>
                </a:solidFill>
                <a:latin typeface="Times" pitchFamily="18" charset="0"/>
              </a:rPr>
              <a:t>A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Times" pitchFamily="18" charset="0"/>
              </a:rPr>
              <a:t>441</a:t>
            </a:r>
            <a:r>
              <a:rPr lang="en-US" sz="1600" dirty="0">
                <a:solidFill>
                  <a:schemeClr val="tx1"/>
                </a:solidFill>
                <a:latin typeface="Times" pitchFamily="18" charset="0"/>
              </a:rPr>
              <a:t> (2000), p. 9.</a:t>
            </a:r>
          </a:p>
        </p:txBody>
      </p:sp>
      <p:graphicFrame>
        <p:nvGraphicFramePr>
          <p:cNvPr id="22" name="Object 17"/>
          <p:cNvGraphicFramePr>
            <a:graphicFrameLocks noChangeAspect="1"/>
          </p:cNvGraphicFramePr>
          <p:nvPr/>
        </p:nvGraphicFramePr>
        <p:xfrm>
          <a:off x="949913" y="5130193"/>
          <a:ext cx="5024760" cy="83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23" imgW="3136680" imgH="520560" progId="Equation.3">
                  <p:embed/>
                </p:oleObj>
              </mc:Choice>
              <mc:Fallback>
                <p:oleObj name="Equation" r:id="rId23" imgW="31366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913" y="5130193"/>
                        <a:ext cx="5024760" cy="834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3394962" y="6037556"/>
          <a:ext cx="2207718" cy="345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25" imgW="1536480" imgH="241200" progId="Equation.3">
                  <p:embed/>
                </p:oleObj>
              </mc:Choice>
              <mc:Fallback>
                <p:oleObj name="Equation" r:id="rId25" imgW="1536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962" y="6037556"/>
                        <a:ext cx="2207718" cy="345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9"/>
          <p:cNvGraphicFramePr>
            <a:graphicFrameLocks noChangeAspect="1"/>
          </p:cNvGraphicFramePr>
          <p:nvPr/>
        </p:nvGraphicFramePr>
        <p:xfrm>
          <a:off x="1185909" y="6064181"/>
          <a:ext cx="2054441" cy="31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27" imgW="1549080" imgH="241200" progId="Equation.3">
                  <p:embed/>
                </p:oleObj>
              </mc:Choice>
              <mc:Fallback>
                <p:oleObj name="Equation" r:id="rId27" imgW="1549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909" y="6064181"/>
                        <a:ext cx="2054441" cy="3199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0"/>
          <p:cNvGraphicFramePr>
            <a:graphicFrameLocks noChangeAspect="1"/>
          </p:cNvGraphicFramePr>
          <p:nvPr/>
        </p:nvGraphicFramePr>
        <p:xfrm>
          <a:off x="6346779" y="5973936"/>
          <a:ext cx="1776289" cy="38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29" imgW="1180800" imgH="253800" progId="Equation.3">
                  <p:embed/>
                </p:oleObj>
              </mc:Choice>
              <mc:Fallback>
                <p:oleObj name="Equation" r:id="rId29" imgW="1180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779" y="5973936"/>
                        <a:ext cx="1776289" cy="385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1"/>
          <p:cNvSpPr>
            <a:spLocks noChangeShapeType="1"/>
          </p:cNvSpPr>
          <p:nvPr/>
        </p:nvSpPr>
        <p:spPr bwMode="auto">
          <a:xfrm flipV="1">
            <a:off x="609600" y="4429961"/>
            <a:ext cx="6377126" cy="59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>
            <a:noAutofit/>
          </a:bodyPr>
          <a:lstStyle/>
          <a:p>
            <a:r>
              <a:rPr lang="en-US" b="0" dirty="0" smtClean="0"/>
              <a:t>As of 2000, there were competing models</a:t>
            </a:r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34720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12656" y="39838"/>
            <a:ext cx="8839200" cy="848396"/>
          </a:xfrm>
        </p:spPr>
        <p:txBody>
          <a:bodyPr>
            <a:noAutofit/>
          </a:bodyPr>
          <a:lstStyle/>
          <a:p>
            <a:r>
              <a:rPr lang="en-US" b="0" dirty="0"/>
              <a:t>VORPAL </a:t>
            </a:r>
            <a:r>
              <a:rPr lang="en-US" b="0" dirty="0" smtClean="0"/>
              <a:t>modeling of binary collisions clarified </a:t>
            </a:r>
            <a:r>
              <a:rPr lang="en-US" b="0" dirty="0"/>
              <a:t>differences </a:t>
            </a:r>
            <a:r>
              <a:rPr lang="en-US" b="0" dirty="0" smtClean="0"/>
              <a:t>in </a:t>
            </a:r>
            <a:r>
              <a:rPr lang="en-US" b="0" dirty="0"/>
              <a:t>formulae for magnetized friction</a:t>
            </a: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662" y="2908240"/>
            <a:ext cx="5594412" cy="351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917095"/>
            <a:ext cx="48006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204189" y="1845070"/>
            <a:ext cx="4154747" cy="954107"/>
          </a:xfrm>
          <a:prstGeom prst="rect">
            <a:avLst/>
          </a:prstGeom>
          <a:noFill/>
          <a:ln w="9525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</a:rPr>
              <a:t>A.V. </a:t>
            </a:r>
            <a:r>
              <a:rPr lang="en-US" sz="1400" dirty="0" err="1">
                <a:solidFill>
                  <a:schemeClr val="tx1"/>
                </a:solidFill>
              </a:rPr>
              <a:t>Fedotov</a:t>
            </a:r>
            <a:r>
              <a:rPr lang="en-US" sz="1400" dirty="0">
                <a:solidFill>
                  <a:schemeClr val="tx1"/>
                </a:solidFill>
              </a:rPr>
              <a:t>, D.L. Bruhwiler, A.O. </a:t>
            </a:r>
            <a:r>
              <a:rPr lang="en-US" sz="1400" dirty="0" err="1">
                <a:solidFill>
                  <a:schemeClr val="tx1"/>
                </a:solidFill>
              </a:rPr>
              <a:t>Sidorin</a:t>
            </a:r>
            <a:r>
              <a:rPr lang="en-US" sz="1400" dirty="0">
                <a:solidFill>
                  <a:schemeClr val="tx1"/>
                </a:solidFill>
              </a:rPr>
              <a:t>, D.T. </a:t>
            </a:r>
            <a:r>
              <a:rPr lang="en-US" sz="1400" dirty="0" err="1">
                <a:solidFill>
                  <a:schemeClr val="tx1"/>
                </a:solidFill>
              </a:rPr>
              <a:t>Abell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>
                <a:solidFill>
                  <a:schemeClr val="tx1"/>
                </a:solidFill>
              </a:rPr>
              <a:t>I. Ben-Zvi, R. Busby, J. R. Cary and V.N. </a:t>
            </a:r>
            <a:r>
              <a:rPr lang="en-US" sz="1400" dirty="0" err="1">
                <a:solidFill>
                  <a:schemeClr val="tx1"/>
                </a:solidFill>
              </a:rPr>
              <a:t>Litvinenko</a:t>
            </a:r>
            <a:r>
              <a:rPr lang="en-US" sz="1400" dirty="0">
                <a:solidFill>
                  <a:schemeClr val="tx1"/>
                </a:solidFill>
              </a:rPr>
              <a:t>, “Numerical study of the magnetized friction force,” Phys. Rev. ST/AB </a:t>
            </a:r>
            <a:r>
              <a:rPr lang="en-US" sz="1400" b="1" dirty="0">
                <a:solidFill>
                  <a:schemeClr val="tx1"/>
                </a:solidFill>
              </a:rPr>
              <a:t>9</a:t>
            </a:r>
            <a:r>
              <a:rPr lang="en-US" sz="1400" dirty="0">
                <a:solidFill>
                  <a:schemeClr val="tx1"/>
                </a:solidFill>
              </a:rPr>
              <a:t>, 074401 (2006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172200" y="1189625"/>
            <a:ext cx="2743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green – </a:t>
            </a:r>
            <a:r>
              <a:rPr lang="en-US" sz="1600" dirty="0" err="1">
                <a:solidFill>
                  <a:schemeClr val="tx1"/>
                </a:solidFill>
              </a:rPr>
              <a:t>Parkhomchuk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blue – D&amp;S integral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gray – D&amp;S </a:t>
            </a:r>
            <a:r>
              <a:rPr lang="en-US" sz="1600" dirty="0" err="1">
                <a:solidFill>
                  <a:schemeClr val="tx1"/>
                </a:solidFill>
              </a:rPr>
              <a:t>asymptotics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063078" y="3192726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</a:rPr>
              <a:t>pink – VORPAL, cold e-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blue – VORPAL, warm e-</a:t>
            </a:r>
          </a:p>
        </p:txBody>
      </p:sp>
      <p:pic>
        <p:nvPicPr>
          <p:cNvPr id="34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5942" y="891192"/>
            <a:ext cx="2112899" cy="95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5805996" y="3915049"/>
            <a:ext cx="3204839" cy="2508379"/>
          </a:xfrm>
          <a:prstGeom prst="rect">
            <a:avLst/>
          </a:prstGeom>
          <a:noFill/>
          <a:ln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/>
              <a:t>   </a:t>
            </a:r>
            <a:r>
              <a:rPr lang="en-US" sz="1400" dirty="0" smtClean="0"/>
              <a:t>D&amp;S algorithm is accurate for cold electrons – </a:t>
            </a:r>
            <a:r>
              <a:rPr lang="en-US" sz="1400" dirty="0" smtClean="0">
                <a:solidFill>
                  <a:srgbClr val="FF0000"/>
                </a:solidFill>
              </a:rPr>
              <a:t>not for warm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 smtClean="0"/>
              <a:t>   </a:t>
            </a:r>
            <a:r>
              <a:rPr lang="en-US" sz="1400" dirty="0" err="1" smtClean="0"/>
              <a:t>Parkhomchuk</a:t>
            </a:r>
            <a:r>
              <a:rPr lang="en-US" sz="1400" dirty="0" smtClean="0"/>
              <a:t> formula is approximately correct for typical parameters, </a:t>
            </a:r>
            <a:r>
              <a:rPr lang="en-US" sz="1400" dirty="0" smtClean="0">
                <a:solidFill>
                  <a:srgbClr val="FF0000"/>
                </a:solidFill>
              </a:rPr>
              <a:t>but not always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 smtClean="0"/>
              <a:t>   3D </a:t>
            </a:r>
            <a:r>
              <a:rPr lang="en-US" sz="1400" dirty="0" err="1" smtClean="0"/>
              <a:t>quadrature</a:t>
            </a:r>
            <a:r>
              <a:rPr lang="en-US" sz="1400" dirty="0" smtClean="0"/>
              <a:t> of standard formula with modified </a:t>
            </a:r>
            <a:r>
              <a:rPr lang="en-US" sz="1400" dirty="0" err="1" smtClean="0">
                <a:latin typeface="Symbol" pitchFamily="18" charset="2"/>
              </a:rPr>
              <a:t>r</a:t>
            </a:r>
            <a:r>
              <a:rPr lang="en-US" sz="1400" baseline="-25000" dirty="0" err="1" smtClean="0"/>
              <a:t>min</a:t>
            </a:r>
            <a:r>
              <a:rPr lang="en-US" sz="1400" dirty="0" smtClean="0"/>
              <a:t> is better for </a:t>
            </a:r>
            <a:r>
              <a:rPr lang="en-US" sz="1400" dirty="0" smtClean="0">
                <a:solidFill>
                  <a:srgbClr val="FF0000"/>
                </a:solidFill>
              </a:rPr>
              <a:t>idealized </a:t>
            </a:r>
            <a:r>
              <a:rPr lang="en-US" sz="1400" dirty="0" err="1" smtClean="0">
                <a:solidFill>
                  <a:srgbClr val="FF0000"/>
                </a:solidFill>
              </a:rPr>
              <a:t>solenoidal</a:t>
            </a:r>
            <a:r>
              <a:rPr lang="en-US" sz="1400" dirty="0" smtClean="0"/>
              <a:t> field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 smtClean="0"/>
              <a:t>   In general, direct simulation is </a:t>
            </a:r>
            <a:r>
              <a:rPr lang="en-US" sz="1400" dirty="0" smtClean="0">
                <a:solidFill>
                  <a:srgbClr val="FF0000"/>
                </a:solidFill>
              </a:rPr>
              <a:t>required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83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12656" y="39838"/>
            <a:ext cx="8839200" cy="848396"/>
          </a:xfrm>
        </p:spPr>
        <p:txBody>
          <a:bodyPr>
            <a:noAutofit/>
          </a:bodyPr>
          <a:lstStyle/>
          <a:p>
            <a:r>
              <a:rPr lang="en-US" b="0" dirty="0"/>
              <a:t>Replacing SC solenoid with a conventional wiggler offers lower cost &amp; technical risk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41256" y="1066800"/>
            <a:ext cx="8382000" cy="52378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i="1" kern="1200">
                <a:solidFill>
                  <a:srgbClr val="005CA5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0" kern="1200">
                <a:solidFill>
                  <a:srgbClr val="5FBB46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b="1" i="0" kern="1200">
                <a:solidFill>
                  <a:srgbClr val="B9D532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Why look for alternatives to solenoid design?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smtClean="0"/>
              <a:t>solenoid design &amp; beam requirements for RHIC are challenging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80 m, 5 T, superconducting, field errors &lt;10</a:t>
            </a:r>
            <a:r>
              <a:rPr lang="en-US" baseline="40000" dirty="0" smtClean="0"/>
              <a:t>-5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Advantages of a wiggler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smtClean="0"/>
              <a:t>like a solenoid, it provides focusing &amp; suppresses recombination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modest fields (~10 Gauss) effectively reduce recombination via ‘wiggle’ motion of electrons: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smtClean="0"/>
              <a:t>e- bunch is easier:  less charge and un-magnetized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smtClean="0"/>
              <a:t>lower construction costs;  less technical risk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What’s the effect of ‘wiggle’ motion on cooling?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smtClean="0"/>
              <a:t>independent suggestion of V. Litvinenko &amp; </a:t>
            </a:r>
            <a:r>
              <a:rPr lang="en-US" dirty="0" err="1" smtClean="0"/>
              <a:t>Ya</a:t>
            </a:r>
            <a:r>
              <a:rPr lang="en-US" dirty="0" smtClean="0"/>
              <a:t>. Derbenev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 smtClean="0"/>
              <a:t>increases </a:t>
            </a:r>
            <a:r>
              <a:rPr lang="en-US" sz="1600" dirty="0" err="1" smtClean="0">
                <a:latin typeface="Symbol" pitchFamily="18" charset="2"/>
              </a:rPr>
              <a:t>r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of Coulomb logarithm:</a:t>
            </a:r>
          </a:p>
          <a:p>
            <a:pPr lvl="1">
              <a:buSzPts val="2000"/>
            </a:pPr>
            <a:r>
              <a:rPr lang="en-US" dirty="0" smtClean="0"/>
              <a:t>strong need for simulations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endParaRPr lang="en-US" sz="1600" dirty="0"/>
          </a:p>
        </p:txBody>
      </p:sp>
      <p:graphicFrame>
        <p:nvGraphicFramePr>
          <p:cNvPr id="12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61372483"/>
              </p:ext>
            </p:extLst>
          </p:nvPr>
        </p:nvGraphicFramePr>
        <p:xfrm>
          <a:off x="4876800" y="3505200"/>
          <a:ext cx="40386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2374560" imgH="457200" progId="Equation.3">
                  <p:embed/>
                </p:oleObj>
              </mc:Choice>
              <mc:Fallback>
                <p:oleObj name="Equation" r:id="rId4" imgW="237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05200"/>
                        <a:ext cx="40386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8398005"/>
              </p:ext>
            </p:extLst>
          </p:nvPr>
        </p:nvGraphicFramePr>
        <p:xfrm>
          <a:off x="5638800" y="5638800"/>
          <a:ext cx="1168647" cy="396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638800"/>
                        <a:ext cx="1168647" cy="3968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2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17004</TotalTime>
  <Words>1605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ＭＳ Ｐゴシック</vt:lpstr>
      <vt:lpstr>Arial</vt:lpstr>
      <vt:lpstr>Calibri</vt:lpstr>
      <vt:lpstr>Century Gothic</vt:lpstr>
      <vt:lpstr>DejaVu Sans</vt:lpstr>
      <vt:lpstr>Symbol</vt:lpstr>
      <vt:lpstr>Times</vt:lpstr>
      <vt:lpstr>Times New Roman</vt:lpstr>
      <vt:lpstr>Wingdings</vt:lpstr>
      <vt:lpstr>Office Theme</vt:lpstr>
      <vt:lpstr>Equation</vt:lpstr>
      <vt:lpstr>Lessons Learned from Single-Pass Electron Cooling Simulations</vt:lpstr>
      <vt:lpstr>RadiaSoft Vision</vt:lpstr>
      <vt:lpstr>The   RadiaSoft            Team</vt:lpstr>
      <vt:lpstr>RadiaSoft Projects</vt:lpstr>
      <vt:lpstr>Our Vision for Scientific Cloud Computing</vt:lpstr>
      <vt:lpstr>Dynamical friction in relativistic electron coolers</vt:lpstr>
      <vt:lpstr>As of 2000, there were competing models</vt:lpstr>
      <vt:lpstr>VORPAL modeling of binary collisions clarified differences in formulae for magnetized friction</vt:lpstr>
      <vt:lpstr>Replacing SC solenoid with a conventional wiggler offers lower cost &amp; technical risk</vt:lpstr>
      <vt:lpstr>VORPAL simulations support decision to use conventional wiggler for e- cooling of 100 GeV/n Au+79</vt:lpstr>
      <vt:lpstr>Acknowledgments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Bruhwiler</dc:creator>
  <cp:lastModifiedBy>David Bruhwiler</cp:lastModifiedBy>
  <cp:revision>436</cp:revision>
  <dcterms:created xsi:type="dcterms:W3CDTF">2013-01-16T02:00:59Z</dcterms:created>
  <dcterms:modified xsi:type="dcterms:W3CDTF">2015-03-31T14:07:15Z</dcterms:modified>
</cp:coreProperties>
</file>