
<file path=[Content_Types].xml><?xml version="1.0" encoding="utf-8"?>
<Types xmlns="http://schemas.openxmlformats.org/package/2006/content-types"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Masters/slideMaster3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  <p:sldMasterId id="2147483660" r:id="rId2"/>
    <p:sldMasterId id="2147483662" r:id="rId3"/>
  </p:sldMasterIdLst>
  <p:notesMasterIdLst>
    <p:notesMasterId r:id="rId12"/>
  </p:notesMasterIdLst>
  <p:sldIdLst>
    <p:sldId id="310" r:id="rId4"/>
    <p:sldId id="410" r:id="rId5"/>
    <p:sldId id="411" r:id="rId6"/>
    <p:sldId id="412" r:id="rId7"/>
    <p:sldId id="413" r:id="rId8"/>
    <p:sldId id="415" r:id="rId9"/>
    <p:sldId id="414" r:id="rId10"/>
    <p:sldId id="41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"/>
      </p:ext>
    </p:extLst>
  </p:showPr>
  <p:clrMru>
    <a:srgbClr val="0000FF"/>
    <a:srgbClr val="9933FF"/>
    <a:srgbClr val="FEFDFC"/>
    <a:srgbClr val="313EBD"/>
    <a:srgbClr val="008000"/>
    <a:srgbClr val="FCF4EA"/>
    <a:srgbClr val="2A3EBD"/>
    <a:srgbClr val="0033CC"/>
    <a:srgbClr val="003399"/>
    <a:srgbClr val="CC0000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15620"/>
    <p:restoredTop sz="94660"/>
  </p:normalViewPr>
  <p:slideViewPr>
    <p:cSldViewPr snapToGrid="0" snapToObjects="1" showGuides="1">
      <p:cViewPr varScale="1">
        <p:scale>
          <a:sx n="109" d="100"/>
          <a:sy n="109" d="100"/>
        </p:scale>
        <p:origin x="-104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JSA Science Council 9/18/2014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6122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JSA Science Council 9/18/2014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453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JSA Science Council 9/18/2014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453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JSA Science Council 9/18/2014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691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929460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defRPr>
                <a:latin typeface="Arial" pitchFamily="34" charset="0"/>
                <a:cs typeface="Arial" pitchFamily="34" charset="0"/>
              </a:defRPr>
            </a:lvl1pPr>
            <a:lvl2pPr marL="914400" indent="-457200">
              <a:defRPr>
                <a:latin typeface="Arial" pitchFamily="34" charset="0"/>
                <a:cs typeface="Arial" pitchFamily="34" charset="0"/>
              </a:defRPr>
            </a:lvl2pPr>
            <a:lvl3pPr marL="1257300" indent="-342900">
              <a:tabLst/>
              <a:defRPr>
                <a:latin typeface="Arial" pitchFamily="34" charset="0"/>
                <a:cs typeface="Arial" pitchFamily="34" charset="0"/>
              </a:defRPr>
            </a:lvl3pPr>
            <a:lvl4pPr marL="1714500" indent="-342900"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918"/>
            <a:ext cx="8229600" cy="4835245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0" y="6425132"/>
            <a:ext cx="9144000" cy="420624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JSA Science Council 9/18/2014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453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JSA Science Council 9/18/2014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453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JSA Science Council 9/18/2014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453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JSA Science Council 9/18/2014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853479" y="64453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JSA Science Council 9/18/2014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453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JSA Science Council 9/18/2014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532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JSA Science Council 9/18/2014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453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JSA Science Council 9/18/2014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453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Relationship Id="rId3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94726"/>
            <a:ext cx="91440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4926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JSA Science Council 9/18/2014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691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3933" y="64597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Leadership Retreat – January 8 2015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3479" y="64691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9A5DFB4-3D23-4866-8D46-AE36D04BF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26883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n12posterpicture"/>
          <p:cNvPicPr>
            <a:picLocks noChangeAspect="1" noChangeArrowheads="1"/>
          </p:cNvPicPr>
          <p:nvPr/>
        </p:nvPicPr>
        <p:blipFill>
          <a:blip r:embed="rId3" cstate="print">
            <a:lum bright="80000" contrast="-80000"/>
          </a:blip>
          <a:srcRect l="3783" t="24808" b="13891"/>
          <a:stretch>
            <a:fillRect/>
          </a:stretch>
        </p:blipFill>
        <p:spPr bwMode="auto">
          <a:xfrm>
            <a:off x="0" y="651331"/>
            <a:ext cx="9144000" cy="5444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Title 3"/>
          <p:cNvSpPr>
            <a:spLocks noGrp="1"/>
          </p:cNvSpPr>
          <p:nvPr>
            <p:ph type="ctrTitle"/>
          </p:nvPr>
        </p:nvSpPr>
        <p:spPr>
          <a:xfrm>
            <a:off x="685800" y="1234993"/>
            <a:ext cx="7772400" cy="2517857"/>
          </a:xfrm>
        </p:spPr>
        <p:txBody>
          <a:bodyPr/>
          <a:lstStyle/>
          <a:p>
            <a:r>
              <a:rPr lang="en-US" sz="3600" dirty="0" smtClean="0">
                <a:latin typeface="Arial" pitchFamily="-104" charset="0"/>
              </a:rPr>
              <a:t/>
            </a:r>
            <a:br>
              <a:rPr lang="en-US" sz="3600" dirty="0" smtClean="0">
                <a:latin typeface="Arial" pitchFamily="-104" charset="0"/>
              </a:rPr>
            </a:br>
            <a:r>
              <a:rPr lang="en-US" sz="3600" dirty="0" smtClean="0">
                <a:latin typeface="Arial" pitchFamily="-104" charset="0"/>
              </a:rPr>
              <a:t/>
            </a:r>
            <a:br>
              <a:rPr lang="en-US" sz="3600" dirty="0" smtClean="0">
                <a:latin typeface="Arial" pitchFamily="-104" charset="0"/>
              </a:rPr>
            </a:br>
            <a:r>
              <a:rPr lang="en-US" sz="3600" dirty="0" smtClean="0">
                <a:latin typeface="Arial" pitchFamily="-104" charset="0"/>
              </a:rPr>
              <a:t/>
            </a:r>
            <a:br>
              <a:rPr lang="en-US" sz="3600" dirty="0" smtClean="0">
                <a:latin typeface="Arial" pitchFamily="-104" charset="0"/>
              </a:rPr>
            </a:br>
            <a:r>
              <a:rPr lang="en-US" sz="3600" dirty="0" smtClean="0">
                <a:latin typeface="Arial" pitchFamily="-104" charset="0"/>
              </a:rPr>
              <a:t/>
            </a:r>
            <a:br>
              <a:rPr lang="en-US" sz="3600" dirty="0" smtClean="0">
                <a:latin typeface="Arial" pitchFamily="-104" charset="0"/>
              </a:rPr>
            </a:br>
            <a:r>
              <a:rPr lang="en-US" sz="3600" dirty="0" smtClean="0">
                <a:latin typeface="Arial" pitchFamily="-104" charset="0"/>
              </a:rPr>
              <a:t/>
            </a:r>
            <a:br>
              <a:rPr lang="en-US" sz="3600" dirty="0" smtClean="0">
                <a:latin typeface="Arial" pitchFamily="-104" charset="0"/>
              </a:rPr>
            </a:br>
            <a:r>
              <a:rPr lang="en-US" sz="3600" dirty="0" smtClean="0">
                <a:latin typeface="Arial" pitchFamily="-104" charset="0"/>
              </a:rPr>
              <a:t>R</a:t>
            </a:r>
            <a:r>
              <a:rPr lang="en-US" sz="3600" dirty="0" smtClean="0">
                <a:latin typeface="Arial" pitchFamily="-104" charset="0"/>
              </a:rPr>
              <a:t>&amp;</a:t>
            </a:r>
            <a:r>
              <a:rPr lang="en-US" sz="3600" dirty="0" smtClean="0">
                <a:latin typeface="Arial" pitchFamily="-104" charset="0"/>
              </a:rPr>
              <a:t>D, Collaborations and</a:t>
            </a:r>
            <a:br>
              <a:rPr lang="en-US" sz="3600" dirty="0" smtClean="0">
                <a:latin typeface="Arial" pitchFamily="-104" charset="0"/>
              </a:rPr>
            </a:br>
            <a:r>
              <a:rPr lang="en-US" sz="3600" dirty="0" smtClean="0">
                <a:latin typeface="Arial" pitchFamily="-104" charset="0"/>
              </a:rPr>
              <a:t>Closeout</a:t>
            </a:r>
            <a:r>
              <a:rPr lang="en-US" sz="3600" dirty="0" smtClean="0">
                <a:latin typeface="Arial" pitchFamily="-104" charset="0"/>
              </a:rPr>
              <a:t> </a:t>
            </a:r>
            <a:br>
              <a:rPr lang="en-US" sz="3600" dirty="0" smtClean="0">
                <a:latin typeface="Arial" pitchFamily="-104" charset="0"/>
              </a:rPr>
            </a:br>
            <a:r>
              <a:rPr lang="en-US" sz="3600" dirty="0" smtClean="0">
                <a:latin typeface="Arial" pitchFamily="-104" charset="0"/>
              </a:rPr>
              <a:t/>
            </a:r>
            <a:br>
              <a:rPr lang="en-US" sz="3600" dirty="0" smtClean="0">
                <a:latin typeface="Arial" pitchFamily="-104" charset="0"/>
              </a:rPr>
            </a:br>
            <a:r>
              <a:rPr lang="en-US" sz="3600" dirty="0" smtClean="0">
                <a:latin typeface="Arial" pitchFamily="-104" charset="0"/>
              </a:rPr>
              <a:t/>
            </a:r>
            <a:br>
              <a:rPr lang="en-US" sz="3600" dirty="0" smtClean="0">
                <a:latin typeface="Arial" pitchFamily="-104" charset="0"/>
              </a:rPr>
            </a:br>
            <a:r>
              <a:rPr lang="en-US" sz="3600" dirty="0" smtClean="0">
                <a:latin typeface="Arial" pitchFamily="-104" charset="0"/>
              </a:rPr>
              <a:t>Fulvia Pilat</a:t>
            </a:r>
            <a:endParaRPr lang="en-US" sz="3600" dirty="0">
              <a:latin typeface="Arial" pitchFamily="-104" charset="0"/>
            </a:endParaRPr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76200" y="6156855"/>
            <a:ext cx="8001000" cy="8592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MEIC Collaboration Meeting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March 30-31</a:t>
            </a:r>
          </a:p>
          <a:p>
            <a:endParaRPr lang="en-US" sz="1400" b="1" dirty="0">
              <a:solidFill>
                <a:schemeClr val="bg1"/>
              </a:solidFill>
              <a:ea typeface="Arial" pitchFamily="-104" charset="0"/>
              <a:cs typeface="Arial" pitchFamily="-104" charset="0"/>
            </a:endParaRPr>
          </a:p>
        </p:txBody>
      </p:sp>
      <p:sp>
        <p:nvSpPr>
          <p:cNvPr id="12294" name="Rectangle 2"/>
          <p:cNvSpPr txBox="1">
            <a:spLocks noChangeArrowheads="1"/>
          </p:cNvSpPr>
          <p:nvPr/>
        </p:nvSpPr>
        <p:spPr bwMode="auto">
          <a:xfrm>
            <a:off x="3495316" y="0"/>
            <a:ext cx="541007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r>
              <a:rPr lang="en-US" sz="3000" b="1" dirty="0" smtClean="0">
                <a:solidFill>
                  <a:srgbClr val="FFFFFF"/>
                </a:solidFill>
                <a:latin typeface="Arial" pitchFamily="-104" charset="0"/>
                <a:ea typeface="Arial" pitchFamily="-104" charset="0"/>
                <a:cs typeface="Arial" pitchFamily="-104" charset="0"/>
              </a:rPr>
              <a:t>      </a:t>
            </a:r>
          </a:p>
          <a:p>
            <a:pPr algn="r"/>
            <a:endParaRPr lang="en-US" sz="3000" b="1" dirty="0">
              <a:solidFill>
                <a:srgbClr val="FFFFFF"/>
              </a:solidFill>
              <a:latin typeface="Arial" pitchFamily="-104" charset="0"/>
              <a:ea typeface="Arial" pitchFamily="-104" charset="0"/>
              <a:cs typeface="Arial" pitchFamily="-1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0"/>
            <a:ext cx="9144000" cy="609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Pre-Project R&amp;D (for CD-1)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4279"/>
            <a:ext cx="9144000" cy="6248400"/>
          </a:xfrm>
        </p:spPr>
        <p:txBody>
          <a:bodyPr>
            <a:normAutofit/>
          </a:bodyPr>
          <a:lstStyle/>
          <a:p>
            <a:pPr marL="228600" indent="-228600">
              <a:spcBef>
                <a:spcPts val="1800"/>
              </a:spcBef>
              <a:buNone/>
            </a:pPr>
            <a:r>
              <a:rPr lang="en-US" sz="1600" b="1" dirty="0" smtClean="0"/>
              <a:t>PROTOTYPES</a:t>
            </a:r>
          </a:p>
          <a:p>
            <a:pPr marL="228600" indent="-228600">
              <a:spcBef>
                <a:spcPts val="400"/>
              </a:spcBef>
            </a:pPr>
            <a:r>
              <a:rPr lang="en-US" sz="1600" dirty="0" smtClean="0"/>
              <a:t>Development and testing of </a:t>
            </a:r>
            <a:r>
              <a:rPr lang="en-US" sz="1600" dirty="0" smtClean="0">
                <a:solidFill>
                  <a:srgbClr val="CC0000"/>
                </a:solidFill>
              </a:rPr>
              <a:t>1.2m 3T SF magnets for MEIC ion ring and booster          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Collaboration with Texas A&amp;M</a:t>
            </a:r>
            <a:r>
              <a:rPr lang="en-US" sz="1600" dirty="0" smtClean="0"/>
              <a:t>, FY15-16</a:t>
            </a:r>
          </a:p>
          <a:p>
            <a:pPr marL="228600" indent="-228600">
              <a:spcBef>
                <a:spcPts val="400"/>
              </a:spcBef>
            </a:pPr>
            <a:r>
              <a:rPr lang="en-US" sz="1600" dirty="0" smtClean="0">
                <a:solidFill>
                  <a:srgbClr val="CC0000"/>
                </a:solidFill>
              </a:rPr>
              <a:t>Crab cavity </a:t>
            </a:r>
            <a:r>
              <a:rPr lang="en-US" sz="1600" dirty="0" smtClean="0"/>
              <a:t>development. </a:t>
            </a:r>
            <a:r>
              <a:rPr lang="en-US" sz="1600" dirty="0" smtClean="0">
                <a:solidFill>
                  <a:srgbClr val="558ED5"/>
                </a:solidFill>
              </a:rPr>
              <a:t>Collaboration with ODU</a:t>
            </a:r>
            <a:r>
              <a:rPr lang="en-US" sz="1600" dirty="0" smtClean="0"/>
              <a:t>, leveraging R&amp;D</a:t>
            </a:r>
            <a:r>
              <a:rPr lang="en-US" sz="1600" b="1" dirty="0" smtClean="0"/>
              <a:t> </a:t>
            </a:r>
            <a:r>
              <a:rPr lang="en-US" sz="1600" dirty="0" smtClean="0"/>
              <a:t>for LHC/LARP FY15-17</a:t>
            </a:r>
          </a:p>
          <a:p>
            <a:pPr marL="228600" indent="-228600">
              <a:spcBef>
                <a:spcPts val="400"/>
              </a:spcBef>
            </a:pPr>
            <a:r>
              <a:rPr lang="en-US" sz="1600" dirty="0" smtClean="0">
                <a:solidFill>
                  <a:srgbClr val="CC0000"/>
                </a:solidFill>
              </a:rPr>
              <a:t>952 MHz Cavity </a:t>
            </a:r>
            <a:r>
              <a:rPr lang="en-US" sz="1600" dirty="0" smtClean="0"/>
              <a:t>development, </a:t>
            </a:r>
            <a:r>
              <a:rPr lang="en-US" sz="1600" dirty="0" smtClean="0">
                <a:solidFill>
                  <a:srgbClr val="558ED5"/>
                </a:solidFill>
              </a:rPr>
              <a:t>JLAB SRF </a:t>
            </a:r>
            <a:r>
              <a:rPr lang="en-US" sz="1600" dirty="0" smtClean="0"/>
              <a:t>FY15-17 </a:t>
            </a:r>
          </a:p>
          <a:p>
            <a:pPr marL="228600" indent="-228600">
              <a:spcBef>
                <a:spcPts val="1800"/>
              </a:spcBef>
              <a:buNone/>
            </a:pPr>
            <a:r>
              <a:rPr lang="en-US" sz="1600" b="1" dirty="0" smtClean="0"/>
              <a:t>DESIGN OPTIMIZATION</a:t>
            </a:r>
          </a:p>
          <a:p>
            <a:pPr marL="228600" indent="-228600">
              <a:spcBef>
                <a:spcPts val="400"/>
              </a:spcBef>
            </a:pPr>
            <a:r>
              <a:rPr lang="en-US" sz="1600" dirty="0" smtClean="0"/>
              <a:t>Optimization performance and cost of conceptual design of </a:t>
            </a:r>
            <a:r>
              <a:rPr lang="en-US" sz="1600" dirty="0" smtClean="0">
                <a:solidFill>
                  <a:srgbClr val="CC0000"/>
                </a:solidFill>
              </a:rPr>
              <a:t>MEIC ion linac</a:t>
            </a:r>
          </a:p>
          <a:p>
            <a:pPr marL="228600" indent="-228600">
              <a:spcBef>
                <a:spcPts val="40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558ED5"/>
                </a:solidFill>
              </a:rPr>
              <a:t>Collaboration with ANL</a:t>
            </a:r>
            <a:r>
              <a:rPr lang="en-US" sz="1600" dirty="0" smtClean="0"/>
              <a:t>, FY 15-17</a:t>
            </a:r>
          </a:p>
          <a:p>
            <a:pPr marL="228600" indent="-228600">
              <a:spcBef>
                <a:spcPts val="400"/>
              </a:spcBef>
            </a:pPr>
            <a:r>
              <a:rPr lang="en-US" sz="1600" dirty="0" smtClean="0">
                <a:solidFill>
                  <a:srgbClr val="000000"/>
                </a:solidFill>
              </a:rPr>
              <a:t>Design and simulation of </a:t>
            </a:r>
            <a:r>
              <a:rPr lang="en-US" sz="1600" dirty="0" smtClean="0">
                <a:solidFill>
                  <a:srgbClr val="CC0000"/>
                </a:solidFill>
              </a:rPr>
              <a:t>fixed-energy electron cooling ring </a:t>
            </a:r>
            <a:r>
              <a:rPr lang="en-US" sz="1600" dirty="0" smtClean="0">
                <a:solidFill>
                  <a:srgbClr val="000000"/>
                </a:solidFill>
              </a:rPr>
              <a:t>(integrated in the Ion Ring arc cryostats) to enable cooling and stacking of polarized ions. </a:t>
            </a:r>
            <a:r>
              <a:rPr lang="en-US" sz="1600" b="1" dirty="0" err="1" smtClean="0">
                <a:solidFill>
                  <a:srgbClr val="000000"/>
                </a:solidFill>
              </a:rPr>
              <a:t>Lumi</a:t>
            </a:r>
            <a:r>
              <a:rPr lang="en-US" sz="1600" b="1" dirty="0" smtClean="0">
                <a:solidFill>
                  <a:srgbClr val="000000"/>
                </a:solidFill>
              </a:rPr>
              <a:t> evaluation needed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</a:p>
          <a:p>
            <a:pPr marL="228600" indent="-228600">
              <a:spcBef>
                <a:spcPts val="400"/>
              </a:spcBef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	</a:t>
            </a:r>
            <a:r>
              <a:rPr lang="en-US" sz="1600" dirty="0" smtClean="0">
                <a:solidFill>
                  <a:srgbClr val="558ED5"/>
                </a:solidFill>
              </a:rPr>
              <a:t>Collaboration with Texas A&amp;M</a:t>
            </a:r>
            <a:r>
              <a:rPr lang="en-US" sz="1600" dirty="0" smtClean="0">
                <a:solidFill>
                  <a:srgbClr val="000000"/>
                </a:solidFill>
              </a:rPr>
              <a:t>, FY 15-17</a:t>
            </a:r>
          </a:p>
          <a:p>
            <a:pPr marL="228600" indent="-228600">
              <a:spcBef>
                <a:spcPts val="400"/>
              </a:spcBef>
            </a:pPr>
            <a:r>
              <a:rPr lang="en-US" sz="1600" dirty="0" smtClean="0"/>
              <a:t>Optimization of Integration of </a:t>
            </a:r>
            <a:r>
              <a:rPr lang="en-US" sz="1600" dirty="0" smtClean="0">
                <a:solidFill>
                  <a:srgbClr val="CC0000"/>
                </a:solidFill>
              </a:rPr>
              <a:t>detector and interaction region design</a:t>
            </a:r>
            <a:r>
              <a:rPr lang="en-US" sz="1600" dirty="0" smtClean="0"/>
              <a:t>, detector background, </a:t>
            </a:r>
            <a:r>
              <a:rPr lang="en-US" sz="1600" dirty="0" smtClean="0">
                <a:solidFill>
                  <a:srgbClr val="CC0000"/>
                </a:solidFill>
              </a:rPr>
              <a:t>non-linear beam dynamics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CC0000"/>
                </a:solidFill>
              </a:rPr>
              <a:t>PEP-II </a:t>
            </a:r>
            <a:r>
              <a:rPr lang="en-US" sz="1600" dirty="0" smtClean="0"/>
              <a:t>components</a:t>
            </a:r>
          </a:p>
          <a:p>
            <a:pPr marL="228600" indent="-228600">
              <a:spcBef>
                <a:spcPts val="40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558ED5"/>
                </a:solidFill>
              </a:rPr>
              <a:t>Collaboration with SLAC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558ED5"/>
                </a:solidFill>
              </a:rPr>
              <a:t>JLAB Engineering and SRF </a:t>
            </a:r>
            <a:r>
              <a:rPr lang="en-US" sz="1600" dirty="0" smtClean="0"/>
              <a:t>FY 12-17</a:t>
            </a:r>
          </a:p>
          <a:p>
            <a:pPr marL="228600" indent="-228600">
              <a:spcBef>
                <a:spcPts val="400"/>
              </a:spcBef>
            </a:pPr>
            <a:r>
              <a:rPr lang="en-US" sz="1600" dirty="0" smtClean="0"/>
              <a:t>Feasibility study of an </a:t>
            </a:r>
            <a:r>
              <a:rPr lang="en-US" sz="1600" dirty="0" smtClean="0">
                <a:solidFill>
                  <a:srgbClr val="CC0000"/>
                </a:solidFill>
              </a:rPr>
              <a:t>experimental demonstration of cooling </a:t>
            </a:r>
            <a:r>
              <a:rPr lang="en-US" sz="1600" dirty="0" smtClean="0"/>
              <a:t>of ions using a bunched electron beam</a:t>
            </a:r>
          </a:p>
          <a:p>
            <a:pPr marL="228600" indent="-228600">
              <a:spcBef>
                <a:spcPts val="400"/>
              </a:spcBef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558ED5"/>
                </a:solidFill>
              </a:rPr>
              <a:t>Collaboration with Institute of Modern Physics</a:t>
            </a:r>
            <a:r>
              <a:rPr lang="en-US" sz="1600" dirty="0" smtClean="0"/>
              <a:t>, China, FY15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352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0"/>
            <a:ext cx="9144000" cy="609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Pre-Project R&amp;D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marL="228600" indent="-228600">
              <a:spcBef>
                <a:spcPts val="1800"/>
              </a:spcBef>
              <a:buNone/>
            </a:pPr>
            <a:endParaRPr lang="en-US" sz="2000" b="1" dirty="0" smtClean="0"/>
          </a:p>
          <a:p>
            <a:pPr marL="228600" indent="-228600">
              <a:spcBef>
                <a:spcPts val="1800"/>
              </a:spcBef>
              <a:buNone/>
            </a:pPr>
            <a:r>
              <a:rPr lang="en-US" sz="2000" b="1" dirty="0" smtClean="0"/>
              <a:t>MODELING</a:t>
            </a:r>
          </a:p>
          <a:p>
            <a:pPr marL="228600" indent="-228600">
              <a:spcBef>
                <a:spcPts val="400"/>
              </a:spcBef>
            </a:pPr>
            <a:r>
              <a:rPr lang="en-US" sz="2000" dirty="0" smtClean="0"/>
              <a:t>Studies and simulations on preservation and manipulation of </a:t>
            </a:r>
            <a:r>
              <a:rPr lang="en-US" sz="2000" dirty="0" smtClean="0">
                <a:solidFill>
                  <a:srgbClr val="CC0000"/>
                </a:solidFill>
              </a:rPr>
              <a:t>ion polarization </a:t>
            </a:r>
            <a:r>
              <a:rPr lang="en-US" sz="2000" dirty="0" smtClean="0"/>
              <a:t>in a figure-8 and possibly racetrack </a:t>
            </a:r>
          </a:p>
          <a:p>
            <a:pPr marL="228600" indent="-228600">
              <a:spcBef>
                <a:spcPts val="400"/>
              </a:spcBef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558ED5"/>
                </a:solidFill>
              </a:rPr>
              <a:t>Collaboration with A. </a:t>
            </a:r>
            <a:r>
              <a:rPr lang="en-US" sz="2000" dirty="0" err="1" smtClean="0">
                <a:solidFill>
                  <a:srgbClr val="558ED5"/>
                </a:solidFill>
              </a:rPr>
              <a:t>Kondratenko</a:t>
            </a:r>
            <a:r>
              <a:rPr lang="en-US" sz="2000" dirty="0" smtClean="0"/>
              <a:t>,    FY 13-15</a:t>
            </a:r>
          </a:p>
          <a:p>
            <a:pPr marL="228600" indent="-228600">
              <a:spcBef>
                <a:spcPts val="400"/>
              </a:spcBef>
            </a:pPr>
            <a:r>
              <a:rPr lang="en-US" sz="2000" dirty="0" smtClean="0"/>
              <a:t>Algorithm and code development for </a:t>
            </a:r>
            <a:r>
              <a:rPr lang="en-US" sz="2000" dirty="0" smtClean="0">
                <a:solidFill>
                  <a:srgbClr val="FF6600"/>
                </a:solidFill>
              </a:rPr>
              <a:t>electron cooling simulation</a:t>
            </a:r>
          </a:p>
          <a:p>
            <a:pPr marL="228600" indent="-228600">
              <a:spcBef>
                <a:spcPts val="400"/>
              </a:spcBef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Collaboration JLAB-ODU </a:t>
            </a:r>
            <a:r>
              <a:rPr lang="en-US" sz="2000" dirty="0" smtClean="0"/>
              <a:t>FY 15-16</a:t>
            </a:r>
          </a:p>
          <a:p>
            <a:pPr marL="228600" indent="-228600">
              <a:spcBef>
                <a:spcPts val="400"/>
              </a:spcBef>
            </a:pPr>
            <a:r>
              <a:rPr lang="en-US" sz="2000" dirty="0" smtClean="0"/>
              <a:t>Collective effects, analysis and simulations</a:t>
            </a:r>
          </a:p>
          <a:p>
            <a:pPr marL="228600" indent="-228600">
              <a:spcBef>
                <a:spcPts val="400"/>
              </a:spcBef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558ED5"/>
                </a:solidFill>
              </a:rPr>
              <a:t>JLAB, Collaborations TBD</a:t>
            </a:r>
            <a:r>
              <a:rPr lang="en-US" sz="2000" dirty="0" smtClean="0"/>
              <a:t>, FY15-17</a:t>
            </a:r>
          </a:p>
          <a:p>
            <a:pPr marL="228600" indent="-228600">
              <a:spcBef>
                <a:spcPts val="400"/>
              </a:spcBef>
              <a:buNone/>
            </a:pPr>
            <a:endParaRPr lang="en-US" sz="2000" dirty="0" smtClean="0"/>
          </a:p>
          <a:p>
            <a:pPr marL="228600" indent="-228600">
              <a:spcBef>
                <a:spcPts val="400"/>
              </a:spcBef>
              <a:buNone/>
            </a:pPr>
            <a:endParaRPr lang="en-US" sz="2000" dirty="0" smtClean="0"/>
          </a:p>
          <a:p>
            <a:pPr marL="228600" indent="-228600">
              <a:spcBef>
                <a:spcPts val="400"/>
              </a:spcBef>
            </a:pPr>
            <a:endParaRPr lang="en-US" sz="2000" dirty="0" smtClean="0"/>
          </a:p>
          <a:p>
            <a:pPr marL="228600" indent="-228600">
              <a:spcBef>
                <a:spcPts val="1800"/>
              </a:spcBef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0670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685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On-Project R&amp;D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839200" cy="5867400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400" dirty="0" smtClean="0"/>
              <a:t>PROTOTYPES</a:t>
            </a:r>
            <a:endParaRPr lang="en-US" b="1" dirty="0" smtClean="0"/>
          </a:p>
          <a:p>
            <a:pPr marL="228600" indent="-228600"/>
            <a:r>
              <a:rPr lang="en-US" sz="2000" dirty="0" smtClean="0"/>
              <a:t>Prototype for magnetized </a:t>
            </a:r>
            <a:r>
              <a:rPr lang="en-US" sz="2000" dirty="0" smtClean="0">
                <a:solidFill>
                  <a:srgbClr val="CC0000"/>
                </a:solidFill>
              </a:rPr>
              <a:t>ERL </a:t>
            </a:r>
            <a:r>
              <a:rPr lang="en-US" sz="2000" dirty="0" err="1" smtClean="0">
                <a:solidFill>
                  <a:srgbClr val="CC0000"/>
                </a:solidFill>
              </a:rPr>
              <a:t>e</a:t>
            </a:r>
            <a:r>
              <a:rPr lang="en-US" sz="2000" dirty="0" smtClean="0">
                <a:solidFill>
                  <a:srgbClr val="CC0000"/>
                </a:solidFill>
              </a:rPr>
              <a:t>-cooler gun</a:t>
            </a:r>
            <a:r>
              <a:rPr lang="en-US" sz="2000" dirty="0" smtClean="0"/>
              <a:t>			3 M$</a:t>
            </a:r>
          </a:p>
          <a:p>
            <a:pPr marL="228600" indent="-228600"/>
            <a:r>
              <a:rPr lang="en-US" sz="2000" dirty="0" smtClean="0">
                <a:solidFill>
                  <a:srgbClr val="CC0000"/>
                </a:solidFill>
              </a:rPr>
              <a:t>952 MHz prototype cryomodule </a:t>
            </a:r>
            <a:r>
              <a:rPr lang="en-US" sz="2000" dirty="0" smtClean="0"/>
              <a:t>components			2 M$</a:t>
            </a:r>
          </a:p>
          <a:p>
            <a:pPr marL="228600" indent="-228600"/>
            <a:r>
              <a:rPr lang="en-US" sz="2000" dirty="0" smtClean="0">
                <a:solidFill>
                  <a:srgbClr val="CC0000"/>
                </a:solidFill>
              </a:rPr>
              <a:t>Crab cavity prototype cryomodule  </a:t>
            </a:r>
            <a:r>
              <a:rPr lang="en-US" sz="2000" dirty="0" smtClean="0"/>
              <a:t>components		2 M$</a:t>
            </a:r>
          </a:p>
          <a:p>
            <a:pPr marL="228600" indent="-228600"/>
            <a:r>
              <a:rPr lang="en-US" sz="2000" dirty="0" smtClean="0"/>
              <a:t>Prototype for ion ring </a:t>
            </a:r>
            <a:r>
              <a:rPr lang="en-US" sz="2000" dirty="0" smtClean="0">
                <a:solidFill>
                  <a:srgbClr val="CC0000"/>
                </a:solidFill>
              </a:rPr>
              <a:t>IR FF triplet </a:t>
            </a:r>
            <a:r>
              <a:rPr lang="en-US" sz="2000" dirty="0" smtClean="0"/>
              <a:t>						2 M$							</a:t>
            </a:r>
          </a:p>
          <a:p>
            <a:pPr marL="228600" indent="-228600">
              <a:buNone/>
            </a:pPr>
            <a:r>
              <a:rPr lang="en-US" sz="2400" dirty="0" smtClean="0"/>
              <a:t>VALUE ENGINEERING (cost and risk reduction)</a:t>
            </a:r>
          </a:p>
          <a:p>
            <a:pPr marL="228600" indent="-228600"/>
            <a:r>
              <a:rPr lang="en-US" sz="2000" dirty="0" smtClean="0"/>
              <a:t>Super-ferric </a:t>
            </a:r>
            <a:r>
              <a:rPr lang="en-US" sz="2000" dirty="0" smtClean="0">
                <a:solidFill>
                  <a:srgbClr val="CC0000"/>
                </a:solidFill>
              </a:rPr>
              <a:t>Cable-in-Conduit </a:t>
            </a:r>
            <a:r>
              <a:rPr lang="en-US" sz="2000" dirty="0" smtClean="0"/>
              <a:t>magnets R&amp;D for the ion rings		1.5 M$</a:t>
            </a:r>
          </a:p>
          <a:p>
            <a:pPr marL="228600" indent="-228600"/>
            <a:r>
              <a:rPr lang="en-US" sz="2000" dirty="0" smtClean="0"/>
              <a:t>Optimization of of </a:t>
            </a:r>
            <a:r>
              <a:rPr lang="en-US" sz="2000" dirty="0" smtClean="0">
                <a:solidFill>
                  <a:srgbClr val="CC0000"/>
                </a:solidFill>
              </a:rPr>
              <a:t>PEP-II components </a:t>
            </a:r>
            <a:r>
              <a:rPr lang="en-US" sz="2000" dirty="0" smtClean="0"/>
              <a:t>(tubes, LLRF, vacuum)          1.3 M$</a:t>
            </a:r>
          </a:p>
          <a:p>
            <a:pPr marL="228600" lvl="1" indent="-228600">
              <a:buFont typeface="Arial" pitchFamily="34" charset="0"/>
              <a:buChar char="•"/>
            </a:pPr>
            <a:r>
              <a:rPr lang="en-US" sz="2000" dirty="0" smtClean="0"/>
              <a:t>R&amp;D on </a:t>
            </a:r>
            <a:r>
              <a:rPr lang="en-US" sz="2000" dirty="0" smtClean="0">
                <a:solidFill>
                  <a:srgbClr val="CC0000"/>
                </a:solidFill>
              </a:rPr>
              <a:t>high-efficiency RF sources </a:t>
            </a:r>
            <a:r>
              <a:rPr lang="en-US" sz="2000" dirty="0" smtClean="0"/>
              <a:t>								1 M$</a:t>
            </a:r>
          </a:p>
          <a:p>
            <a:pPr marL="228600" lvl="1" indent="-228600">
              <a:buFont typeface="Arial" pitchFamily="34" charset="0"/>
              <a:buChar char="•"/>
            </a:pPr>
            <a:r>
              <a:rPr lang="en-US" sz="2000" dirty="0" smtClean="0"/>
              <a:t>Optimization </a:t>
            </a:r>
            <a:r>
              <a:rPr lang="en-US" sz="2000" dirty="0" smtClean="0">
                <a:solidFill>
                  <a:srgbClr val="CC0000"/>
                </a:solidFill>
              </a:rPr>
              <a:t>of linac front end components </a:t>
            </a:r>
            <a:r>
              <a:rPr lang="en-US" sz="2000" dirty="0" smtClean="0"/>
              <a:t>for low duty factor		1 M$</a:t>
            </a:r>
          </a:p>
          <a:p>
            <a:pPr marL="228600" lvl="1" indent="-228600">
              <a:buNone/>
            </a:pPr>
            <a:endParaRPr lang="en-US" sz="2000" dirty="0" smtClean="0"/>
          </a:p>
          <a:p>
            <a:pPr marL="228600" lvl="1" indent="-228600">
              <a:buFont typeface="Arial" pitchFamily="34" charset="0"/>
              <a:buChar char="•"/>
            </a:pPr>
            <a:r>
              <a:rPr lang="en-US" sz="2000" dirty="0" smtClean="0"/>
              <a:t>Total 															13.8 M$</a:t>
            </a:r>
          </a:p>
          <a:p>
            <a:pPr marL="228600" lvl="1" indent="-228600">
              <a:buFont typeface="Arial" pitchFamily="34" charset="0"/>
              <a:buChar char="•"/>
            </a:pPr>
            <a:endParaRPr lang="en-US" sz="1800" dirty="0" smtClean="0"/>
          </a:p>
          <a:p>
            <a:pPr marL="228600" lvl="1" indent="-22860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7543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Timeline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JSA Science Council 9/18/2014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A5DFB4-3D23-4866-8D46-AE36D04BFD7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Screen Shot 2015-03-27 at 11.27.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5116"/>
            <a:ext cx="9144000" cy="2743704"/>
          </a:xfrm>
          <a:prstGeom prst="rect">
            <a:avLst/>
          </a:prstGeom>
        </p:spPr>
      </p:pic>
      <p:pic>
        <p:nvPicPr>
          <p:cNvPr id="7" name="Picture 6" descr="Screen Shot 2015-03-27 at 11.29.4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395" y="3809999"/>
            <a:ext cx="4135120" cy="25450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MEIC Collaboration Meeting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Define and compare options with the goal of optimizing cost and performance for the: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Injector complex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Electron cooling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(Race-track vs. figure-8)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Discuss and start define roles, responsibilities and deliverables  of collaborators for: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Design optimization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Pre-project R&amp;D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CDR writing</a:t>
            </a:r>
          </a:p>
          <a:p>
            <a:endParaRPr lang="en-US" dirty="0" smtClean="0"/>
          </a:p>
          <a:p>
            <a:r>
              <a:rPr lang="en-US" dirty="0" smtClean="0"/>
              <a:t>Engage </a:t>
            </a:r>
            <a:r>
              <a:rPr lang="en-US" dirty="0" smtClean="0">
                <a:solidFill>
                  <a:srgbClr val="FF0000"/>
                </a:solidFill>
              </a:rPr>
              <a:t>industrial partners </a:t>
            </a:r>
            <a:r>
              <a:rPr lang="en-US" dirty="0" smtClean="0"/>
              <a:t>and form basis for collaboration and potential </a:t>
            </a:r>
            <a:r>
              <a:rPr lang="en-US" dirty="0" err="1" smtClean="0"/>
              <a:t>SBIR’s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Plan </a:t>
            </a:r>
            <a:r>
              <a:rPr lang="en-US" b="1" dirty="0" smtClean="0"/>
              <a:t>future </a:t>
            </a:r>
            <a:r>
              <a:rPr lang="en-US" dirty="0" smtClean="0"/>
              <a:t>Collaboration Meetings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A5DFB4-3D23-4866-8D46-AE36D04BFD7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and compare options with the goal of optimizing cost and performance for the: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Injector complex</a:t>
            </a:r>
          </a:p>
          <a:p>
            <a:endParaRPr lang="en-US" dirty="0" smtClean="0"/>
          </a:p>
          <a:p>
            <a:r>
              <a:rPr lang="en-US" dirty="0" smtClean="0"/>
              <a:t>In general, alternative designs for the injector complex technically not competitive with the baseline SRF linac option</a:t>
            </a:r>
          </a:p>
          <a:p>
            <a:r>
              <a:rPr lang="en-US" dirty="0" smtClean="0"/>
              <a:t>Optimization of the SRF linac and sources for performance and cost. Optimize design and develop a bottom up cost estimate (ANL and JLAB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Better d</a:t>
            </a:r>
            <a:r>
              <a:rPr lang="en-US" dirty="0" smtClean="0"/>
              <a:t>efine potential cost savings of alternative solutions before major re-design efforts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Electron cooling</a:t>
            </a:r>
          </a:p>
          <a:p>
            <a:r>
              <a:rPr lang="en-US" dirty="0" smtClean="0"/>
              <a:t>Evaluate alternative proposal for cooling strategy (DC cooler &amp; freezer),</a:t>
            </a:r>
            <a:r>
              <a:rPr lang="en-US" dirty="0" smtClean="0"/>
              <a:t> derive </a:t>
            </a:r>
            <a:r>
              <a:rPr lang="en-US" dirty="0" smtClean="0"/>
              <a:t>luminosity (</a:t>
            </a:r>
            <a:r>
              <a:rPr lang="en-US" dirty="0" err="1" smtClean="0"/>
              <a:t>Texa</a:t>
            </a:r>
            <a:r>
              <a:rPr lang="en-US" dirty="0" smtClean="0"/>
              <a:t> A&amp;M and JLAB)</a:t>
            </a:r>
          </a:p>
          <a:p>
            <a:r>
              <a:rPr lang="en-US" dirty="0" smtClean="0"/>
              <a:t>Clarify strategy and techniques to be used for </a:t>
            </a:r>
            <a:r>
              <a:rPr lang="en-US" dirty="0" err="1" smtClean="0"/>
              <a:t>e</a:t>
            </a:r>
            <a:r>
              <a:rPr lang="en-US" dirty="0" smtClean="0"/>
              <a:t>-cooling simulations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JSA Science Council 9/18/2014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A5DFB4-3D23-4866-8D46-AE36D04BFD7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390" y="1290918"/>
            <a:ext cx="8922610" cy="4835245"/>
          </a:xfrm>
        </p:spPr>
        <p:txBody>
          <a:bodyPr>
            <a:normAutofit/>
          </a:bodyPr>
          <a:lstStyle/>
          <a:p>
            <a:r>
              <a:rPr lang="en-US" dirty="0" smtClean="0"/>
              <a:t>Discuss and start define roles, responsibilities and deliverables  of collaborators for: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Design optimization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Pre-project R&amp;D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CDR writing</a:t>
            </a:r>
          </a:p>
          <a:p>
            <a:r>
              <a:rPr lang="en-US" dirty="0" smtClean="0"/>
              <a:t>Engage </a:t>
            </a:r>
            <a:r>
              <a:rPr lang="en-US" dirty="0" smtClean="0">
                <a:solidFill>
                  <a:srgbClr val="FF0000"/>
                </a:solidFill>
              </a:rPr>
              <a:t>industrial partners </a:t>
            </a:r>
            <a:r>
              <a:rPr lang="en-US" dirty="0" smtClean="0"/>
              <a:t>and form basis for collaboration and potential </a:t>
            </a:r>
            <a:r>
              <a:rPr lang="en-US" dirty="0" err="1" smtClean="0"/>
              <a:t>SBIR’s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Bilateral </a:t>
            </a:r>
            <a:r>
              <a:rPr lang="en-US" dirty="0" smtClean="0"/>
              <a:t>meetings with Collaborators at the end of this Meeting and in the next few weeks</a:t>
            </a:r>
          </a:p>
          <a:p>
            <a:pPr>
              <a:buNone/>
            </a:pPr>
            <a:r>
              <a:rPr lang="en-US" dirty="0" smtClean="0"/>
              <a:t>Timeline</a:t>
            </a:r>
          </a:p>
          <a:p>
            <a:r>
              <a:rPr lang="en-US" b="1" dirty="0" smtClean="0"/>
              <a:t>Pre project R&amp;D plan </a:t>
            </a:r>
            <a:r>
              <a:rPr lang="en-US" dirty="0" smtClean="0"/>
              <a:t>finalized (including funding sources and profile) </a:t>
            </a:r>
            <a:r>
              <a:rPr lang="en-US" dirty="0" smtClean="0">
                <a:solidFill>
                  <a:srgbClr val="FF0000"/>
                </a:solidFill>
              </a:rPr>
              <a:t>end of April</a:t>
            </a:r>
          </a:p>
          <a:p>
            <a:r>
              <a:rPr lang="en-US" dirty="0" smtClean="0"/>
              <a:t>Design optimization and definite choice of </a:t>
            </a:r>
            <a:r>
              <a:rPr lang="en-US" b="1" dirty="0" smtClean="0"/>
              <a:t>baseline </a:t>
            </a:r>
            <a:r>
              <a:rPr lang="en-US" dirty="0" smtClean="0"/>
              <a:t>for CDR: </a:t>
            </a:r>
            <a:r>
              <a:rPr lang="en-US" dirty="0" smtClean="0">
                <a:solidFill>
                  <a:srgbClr val="FF0000"/>
                </a:solidFill>
              </a:rPr>
              <a:t>end of May</a:t>
            </a:r>
          </a:p>
          <a:p>
            <a:r>
              <a:rPr lang="en-US" dirty="0" smtClean="0"/>
              <a:t>Finalize </a:t>
            </a:r>
            <a:r>
              <a:rPr lang="en-US" b="1" dirty="0" smtClean="0"/>
              <a:t>collaboration agreements</a:t>
            </a:r>
            <a:r>
              <a:rPr lang="en-US" dirty="0" smtClean="0"/>
              <a:t>, labs and industries: </a:t>
            </a:r>
            <a:r>
              <a:rPr lang="en-US" dirty="0" smtClean="0">
                <a:solidFill>
                  <a:srgbClr val="FF0000"/>
                </a:solidFill>
              </a:rPr>
              <a:t>end of </a:t>
            </a:r>
            <a:r>
              <a:rPr lang="en-US" dirty="0" smtClean="0">
                <a:solidFill>
                  <a:srgbClr val="FF0000"/>
                </a:solidFill>
              </a:rPr>
              <a:t>June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including </a:t>
            </a:r>
            <a:r>
              <a:rPr lang="en-US" dirty="0" smtClean="0"/>
              <a:t>MEIC related and supported </a:t>
            </a:r>
            <a:r>
              <a:rPr lang="en-US" b="1" dirty="0" err="1" smtClean="0"/>
              <a:t>SBIR’s</a:t>
            </a:r>
            <a:r>
              <a:rPr lang="en-US" b="1" dirty="0" smtClean="0"/>
              <a:t>  </a:t>
            </a:r>
            <a:r>
              <a:rPr lang="en-US" dirty="0" smtClean="0"/>
              <a:t>-</a:t>
            </a:r>
            <a:r>
              <a:rPr lang="en-US" dirty="0" smtClean="0"/>
              <a:t> (</a:t>
            </a:r>
            <a:r>
              <a:rPr lang="en-US" dirty="0" smtClean="0"/>
              <a:t>NP submission deadline mid October)_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JSA Science Council 9/18/2014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A5DFB4-3D23-4866-8D46-AE36D04BFD7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JLab_PowerPoint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3342</TotalTime>
  <Words>784</Words>
  <Application>Microsoft Macintosh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JLabPowerpointMain</vt:lpstr>
      <vt:lpstr>1_JLabPowerpointMain</vt:lpstr>
      <vt:lpstr>3_JLab_PowerPoint1</vt:lpstr>
      <vt:lpstr>     R&amp;D, Collaborations and Closeout    Fulvia Pilat</vt:lpstr>
      <vt:lpstr>Pre-Project R&amp;D (for CD-1)</vt:lpstr>
      <vt:lpstr>Pre-Project R&amp;D</vt:lpstr>
      <vt:lpstr>On-Project R&amp;D</vt:lpstr>
      <vt:lpstr>Draft Timeline</vt:lpstr>
      <vt:lpstr>MEIC Collaboration Meeting Goals</vt:lpstr>
      <vt:lpstr>Slide 7</vt:lpstr>
      <vt:lpstr>Slide 8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dchopard</dc:creator>
  <cp:lastModifiedBy>Fulvia Pilat</cp:lastModifiedBy>
  <cp:revision>219</cp:revision>
  <cp:lastPrinted>2014-11-19T20:53:24Z</cp:lastPrinted>
  <dcterms:created xsi:type="dcterms:W3CDTF">2015-03-31T17:38:30Z</dcterms:created>
  <dcterms:modified xsi:type="dcterms:W3CDTF">2015-03-31T17:46:40Z</dcterms:modified>
</cp:coreProperties>
</file>