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sldIdLst>
    <p:sldId id="352" r:id="rId2"/>
    <p:sldId id="363" r:id="rId3"/>
    <p:sldId id="357" r:id="rId4"/>
    <p:sldId id="367" r:id="rId5"/>
    <p:sldId id="359" r:id="rId6"/>
    <p:sldId id="362" r:id="rId7"/>
    <p:sldId id="345" r:id="rId8"/>
    <p:sldId id="312" r:id="rId9"/>
    <p:sldId id="369" r:id="rId10"/>
    <p:sldId id="366" r:id="rId11"/>
    <p:sldId id="333" r:id="rId12"/>
    <p:sldId id="355" r:id="rId13"/>
    <p:sldId id="348" r:id="rId14"/>
    <p:sldId id="350" r:id="rId15"/>
    <p:sldId id="349" r:id="rId16"/>
    <p:sldId id="353" r:id="rId17"/>
    <p:sldId id="370" r:id="rId18"/>
  </p:sldIdLst>
  <p:sldSz cx="9144000" cy="6858000" type="screen4x3"/>
  <p:notesSz cx="6934200" cy="9232900"/>
  <p:defaultTextStyle>
    <a:defPPr>
      <a:defRPr lang="en-US"/>
    </a:defPPr>
    <a:lvl1pPr algn="l" rtl="0" fontAlgn="base">
      <a:spcBef>
        <a:spcPct val="0"/>
      </a:spcBef>
      <a:spcAft>
        <a:spcPct val="0"/>
      </a:spcAft>
      <a:defRPr sz="2400" kern="1200">
        <a:solidFill>
          <a:schemeClr val="tx1"/>
        </a:solidFill>
        <a:latin typeface="Times" pitchFamily="18" charset="0"/>
        <a:ea typeface="+mn-ea"/>
        <a:cs typeface="+mn-cs"/>
      </a:defRPr>
    </a:lvl1pPr>
    <a:lvl2pPr marL="457200" algn="l" rtl="0" fontAlgn="base">
      <a:spcBef>
        <a:spcPct val="0"/>
      </a:spcBef>
      <a:spcAft>
        <a:spcPct val="0"/>
      </a:spcAft>
      <a:defRPr sz="2400" kern="1200">
        <a:solidFill>
          <a:schemeClr val="tx1"/>
        </a:solidFill>
        <a:latin typeface="Times" pitchFamily="18" charset="0"/>
        <a:ea typeface="+mn-ea"/>
        <a:cs typeface="+mn-cs"/>
      </a:defRPr>
    </a:lvl2pPr>
    <a:lvl3pPr marL="914400" algn="l" rtl="0" fontAlgn="base">
      <a:spcBef>
        <a:spcPct val="0"/>
      </a:spcBef>
      <a:spcAft>
        <a:spcPct val="0"/>
      </a:spcAft>
      <a:defRPr sz="2400" kern="1200">
        <a:solidFill>
          <a:schemeClr val="tx1"/>
        </a:solidFill>
        <a:latin typeface="Times" pitchFamily="18" charset="0"/>
        <a:ea typeface="+mn-ea"/>
        <a:cs typeface="+mn-cs"/>
      </a:defRPr>
    </a:lvl3pPr>
    <a:lvl4pPr marL="1371600" algn="l" rtl="0" fontAlgn="base">
      <a:spcBef>
        <a:spcPct val="0"/>
      </a:spcBef>
      <a:spcAft>
        <a:spcPct val="0"/>
      </a:spcAft>
      <a:defRPr sz="2400" kern="1200">
        <a:solidFill>
          <a:schemeClr val="tx1"/>
        </a:solidFill>
        <a:latin typeface="Times" pitchFamily="18" charset="0"/>
        <a:ea typeface="+mn-ea"/>
        <a:cs typeface="+mn-cs"/>
      </a:defRPr>
    </a:lvl4pPr>
    <a:lvl5pPr marL="1828800" algn="l" rtl="0" fontAlgn="base">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FF0000"/>
    <a:srgbClr val="0066FF"/>
    <a:srgbClr val="99CCFF"/>
    <a:srgbClr val="FF9900"/>
    <a:srgbClr val="FFFF00"/>
    <a:srgbClr val="FF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37" autoAdjust="0"/>
    <p:restoredTop sz="96391" autoAdjust="0"/>
  </p:normalViewPr>
  <p:slideViewPr>
    <p:cSldViewPr>
      <p:cViewPr varScale="1">
        <p:scale>
          <a:sx n="89" d="100"/>
          <a:sy n="89" d="100"/>
        </p:scale>
        <p:origin x="-1074" y="-96"/>
      </p:cViewPr>
      <p:guideLst>
        <p:guide orient="horz" pos="2160"/>
        <p:guide pos="2880"/>
      </p:guideLst>
    </p:cSldViewPr>
  </p:slideViewPr>
  <p:outlineViewPr>
    <p:cViewPr>
      <p:scale>
        <a:sx n="33" d="100"/>
        <a:sy n="33" d="100"/>
      </p:scale>
      <p:origin x="60" y="0"/>
    </p:cViewPr>
  </p:outlineViewPr>
  <p:notesTextViewPr>
    <p:cViewPr>
      <p:scale>
        <a:sx n="100" d="100"/>
        <a:sy n="100" d="100"/>
      </p:scale>
      <p:origin x="0" y="0"/>
    </p:cViewPr>
  </p:notesTextViewPr>
  <p:sorterViewPr>
    <p:cViewPr>
      <p:scale>
        <a:sx n="66" d="100"/>
        <a:sy n="66" d="100"/>
      </p:scale>
      <p:origin x="0" y="68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3005138" cy="461963"/>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eaLnBrk="0" hangingPunct="0">
              <a:defRPr sz="1200"/>
            </a:lvl1pPr>
          </a:lstStyle>
          <a:p>
            <a:pPr>
              <a:defRPr/>
            </a:pPr>
            <a:endParaRPr lang="en-US"/>
          </a:p>
        </p:txBody>
      </p:sp>
      <p:sp>
        <p:nvSpPr>
          <p:cNvPr id="4099" name="Rectangle 3"/>
          <p:cNvSpPr>
            <a:spLocks noGrp="1" noChangeArrowheads="1"/>
          </p:cNvSpPr>
          <p:nvPr>
            <p:ph type="dt" idx="1"/>
          </p:nvPr>
        </p:nvSpPr>
        <p:spPr bwMode="auto">
          <a:xfrm>
            <a:off x="3927475" y="0"/>
            <a:ext cx="3005138" cy="461963"/>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lvl1pPr algn="r" eaLnBrk="0" hangingPunct="0">
              <a:defRPr sz="1200"/>
            </a:lvl1pPr>
          </a:lstStyle>
          <a:p>
            <a:pPr>
              <a:defRPr/>
            </a:pPr>
            <a:endParaRPr lang="en-US"/>
          </a:p>
        </p:txBody>
      </p:sp>
      <p:sp>
        <p:nvSpPr>
          <p:cNvPr id="15364" name="Rectangle 4"/>
          <p:cNvSpPr>
            <a:spLocks noGrp="1" noRot="1" noChangeAspect="1" noChangeArrowheads="1" noTextEdit="1"/>
          </p:cNvSpPr>
          <p:nvPr>
            <p:ph type="sldImg" idx="2"/>
          </p:nvPr>
        </p:nvSpPr>
        <p:spPr bwMode="auto">
          <a:xfrm>
            <a:off x="1158875" y="692150"/>
            <a:ext cx="4616450" cy="3462338"/>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01" name="Rectangle 5"/>
          <p:cNvSpPr>
            <a:spLocks noGrp="1" noChangeArrowheads="1"/>
          </p:cNvSpPr>
          <p:nvPr>
            <p:ph type="body" sz="quarter" idx="3"/>
          </p:nvPr>
        </p:nvSpPr>
        <p:spPr bwMode="auto">
          <a:xfrm>
            <a:off x="693738" y="4386263"/>
            <a:ext cx="5546725" cy="4154487"/>
          </a:xfrm>
          <a:prstGeom prst="rect">
            <a:avLst/>
          </a:prstGeom>
          <a:noFill/>
          <a:ln w="9525">
            <a:noFill/>
            <a:miter lim="800000"/>
            <a:headEnd/>
            <a:tailEnd/>
          </a:ln>
          <a:effectLst/>
        </p:spPr>
        <p:txBody>
          <a:bodyPr vert="horz" wrap="square" lIns="92382" tIns="46191" rIns="92382" bIns="4619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769350"/>
            <a:ext cx="3005138" cy="461963"/>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eaLnBrk="0" hangingPunct="0">
              <a:defRPr sz="1200"/>
            </a:lvl1pPr>
          </a:lstStyle>
          <a:p>
            <a:pPr>
              <a:defRPr/>
            </a:pPr>
            <a:endParaRPr lang="en-US"/>
          </a:p>
        </p:txBody>
      </p:sp>
      <p:sp>
        <p:nvSpPr>
          <p:cNvPr id="4103" name="Rectangle 7"/>
          <p:cNvSpPr>
            <a:spLocks noGrp="1" noChangeArrowheads="1"/>
          </p:cNvSpPr>
          <p:nvPr>
            <p:ph type="sldNum" sz="quarter" idx="5"/>
          </p:nvPr>
        </p:nvSpPr>
        <p:spPr bwMode="auto">
          <a:xfrm>
            <a:off x="3927475" y="8769350"/>
            <a:ext cx="3005138" cy="461963"/>
          </a:xfrm>
          <a:prstGeom prst="rect">
            <a:avLst/>
          </a:prstGeom>
          <a:noFill/>
          <a:ln w="9525">
            <a:noFill/>
            <a:miter lim="800000"/>
            <a:headEnd/>
            <a:tailEnd/>
          </a:ln>
          <a:effectLst/>
        </p:spPr>
        <p:txBody>
          <a:bodyPr vert="horz" wrap="square" lIns="92382" tIns="46191" rIns="92382" bIns="46191" numCol="1" anchor="b" anchorCtr="0" compatLnSpc="1">
            <a:prstTxWarp prst="textNoShape">
              <a:avLst/>
            </a:prstTxWarp>
          </a:bodyPr>
          <a:lstStyle>
            <a:lvl1pPr algn="r" eaLnBrk="0" hangingPunct="0">
              <a:defRPr sz="1200"/>
            </a:lvl1pPr>
          </a:lstStyle>
          <a:p>
            <a:pPr>
              <a:defRPr/>
            </a:pPr>
            <a:fld id="{F3D10237-22C0-44A6-9736-A11EB2F77ADD}" type="slidenum">
              <a:rPr lang="en-US"/>
              <a:pPr>
                <a:defRPr/>
              </a:pPr>
              <a:t>‹#›</a:t>
            </a:fld>
            <a:endParaRPr lang="en-US"/>
          </a:p>
        </p:txBody>
      </p:sp>
    </p:spTree>
    <p:extLst>
      <p:ext uri="{BB962C8B-B14F-4D97-AF65-F5344CB8AC3E}">
        <p14:creationId xmlns:p14="http://schemas.microsoft.com/office/powerpoint/2010/main" val="5991019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sz="2400">
                <a:solidFill>
                  <a:schemeClr val="tx1"/>
                </a:solidFill>
                <a:latin typeface="Times" pitchFamily="18" charset="0"/>
              </a:defRPr>
            </a:lvl1pPr>
            <a:lvl2pPr marL="750602" indent="-288693">
              <a:defRPr sz="2400">
                <a:solidFill>
                  <a:schemeClr val="tx1"/>
                </a:solidFill>
                <a:latin typeface="Times" pitchFamily="18" charset="0"/>
              </a:defRPr>
            </a:lvl2pPr>
            <a:lvl3pPr marL="1154773" indent="-230955">
              <a:defRPr sz="2400">
                <a:solidFill>
                  <a:schemeClr val="tx1"/>
                </a:solidFill>
                <a:latin typeface="Times" pitchFamily="18" charset="0"/>
              </a:defRPr>
            </a:lvl3pPr>
            <a:lvl4pPr marL="1616682" indent="-230955">
              <a:defRPr sz="2400">
                <a:solidFill>
                  <a:schemeClr val="tx1"/>
                </a:solidFill>
                <a:latin typeface="Times" pitchFamily="18" charset="0"/>
              </a:defRPr>
            </a:lvl4pPr>
            <a:lvl5pPr marL="2078591" indent="-230955">
              <a:defRPr sz="2400">
                <a:solidFill>
                  <a:schemeClr val="tx1"/>
                </a:solidFill>
                <a:latin typeface="Times" pitchFamily="18" charset="0"/>
              </a:defRPr>
            </a:lvl5pPr>
            <a:lvl6pPr marL="2540500" indent="-230955" eaLnBrk="0" fontAlgn="base" hangingPunct="0">
              <a:spcBef>
                <a:spcPct val="0"/>
              </a:spcBef>
              <a:spcAft>
                <a:spcPct val="0"/>
              </a:spcAft>
              <a:defRPr sz="2400">
                <a:solidFill>
                  <a:schemeClr val="tx1"/>
                </a:solidFill>
                <a:latin typeface="Times" pitchFamily="18" charset="0"/>
              </a:defRPr>
            </a:lvl6pPr>
            <a:lvl7pPr marL="3002410" indent="-230955" eaLnBrk="0" fontAlgn="base" hangingPunct="0">
              <a:spcBef>
                <a:spcPct val="0"/>
              </a:spcBef>
              <a:spcAft>
                <a:spcPct val="0"/>
              </a:spcAft>
              <a:defRPr sz="2400">
                <a:solidFill>
                  <a:schemeClr val="tx1"/>
                </a:solidFill>
                <a:latin typeface="Times" pitchFamily="18" charset="0"/>
              </a:defRPr>
            </a:lvl7pPr>
            <a:lvl8pPr marL="3464319" indent="-230955" eaLnBrk="0" fontAlgn="base" hangingPunct="0">
              <a:spcBef>
                <a:spcPct val="0"/>
              </a:spcBef>
              <a:spcAft>
                <a:spcPct val="0"/>
              </a:spcAft>
              <a:defRPr sz="2400">
                <a:solidFill>
                  <a:schemeClr val="tx1"/>
                </a:solidFill>
                <a:latin typeface="Times" pitchFamily="18" charset="0"/>
              </a:defRPr>
            </a:lvl8pPr>
            <a:lvl9pPr marL="3926228" indent="-230955" eaLnBrk="0" fontAlgn="base" hangingPunct="0">
              <a:spcBef>
                <a:spcPct val="0"/>
              </a:spcBef>
              <a:spcAft>
                <a:spcPct val="0"/>
              </a:spcAft>
              <a:defRPr sz="2400">
                <a:solidFill>
                  <a:schemeClr val="tx1"/>
                </a:solidFill>
                <a:latin typeface="Times" pitchFamily="18" charset="0"/>
              </a:defRPr>
            </a:lvl9pPr>
          </a:lstStyle>
          <a:p>
            <a:fld id="{BA968888-A553-432E-9D37-C0FA9AF0A4C6}" type="slidenum">
              <a:rPr lang="en-US" sz="1200"/>
              <a:pPr/>
              <a:t>3</a:t>
            </a:fld>
            <a:endParaRPr lang="en-US" sz="1200"/>
          </a:p>
        </p:txBody>
      </p:sp>
      <p:sp>
        <p:nvSpPr>
          <p:cNvPr id="44035" name="Rectangle 2"/>
          <p:cNvSpPr>
            <a:spLocks noGrp="1" noRot="1" noChangeAspect="1" noChangeArrowheads="1" noTextEdit="1"/>
          </p:cNvSpPr>
          <p:nvPr>
            <p:ph type="sldImg"/>
          </p:nvPr>
        </p:nvSpPr>
        <p:spPr bwMode="auto">
          <a:xfrm>
            <a:off x="1160463" y="695325"/>
            <a:ext cx="4616450" cy="346233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6" name="Rectangle 3"/>
          <p:cNvSpPr>
            <a:spLocks noGrp="1" noChangeArrowheads="1"/>
          </p:cNvSpPr>
          <p:nvPr>
            <p:ph type="body" idx="1"/>
          </p:nvPr>
        </p:nvSpPr>
        <p:spPr bwMode="auto">
          <a:xfrm>
            <a:off x="693420" y="4384025"/>
            <a:ext cx="5547360" cy="415480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dirty="0" smtClean="0"/>
              <a:t>(see</a:t>
            </a:r>
            <a:r>
              <a:rPr lang="en-US" baseline="0" dirty="0" smtClean="0"/>
              <a:t> invited talk by </a:t>
            </a:r>
            <a:r>
              <a:rPr lang="en-US" baseline="0" dirty="0" err="1" smtClean="0"/>
              <a:t>Yuhong</a:t>
            </a:r>
            <a:r>
              <a:rPr lang="en-US" baseline="0" dirty="0" smtClean="0"/>
              <a:t> Zhang, Tuesday June 11) </a:t>
            </a:r>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3D10237-22C0-44A6-9736-A11EB2F77ADD}" type="slidenum">
              <a:rPr lang="en-US" smtClean="0"/>
              <a:pPr>
                <a:defRPr/>
              </a:pPr>
              <a:t>4</a:t>
            </a:fld>
            <a:endParaRPr lang="en-US"/>
          </a:p>
        </p:txBody>
      </p:sp>
    </p:spTree>
    <p:extLst>
      <p:ext uri="{BB962C8B-B14F-4D97-AF65-F5344CB8AC3E}">
        <p14:creationId xmlns:p14="http://schemas.microsoft.com/office/powerpoint/2010/main" val="12362419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At cathode immersed in solenoid, one can generate almost parallel (laminar) beam state after the gun</a:t>
            </a:r>
          </a:p>
        </p:txBody>
      </p:sp>
      <p:sp>
        <p:nvSpPr>
          <p:cNvPr id="41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Times" pitchFamily="18" charset="0"/>
              </a:defRPr>
            </a:lvl1pPr>
            <a:lvl2pPr marL="742950" indent="-285750" eaLnBrk="0" hangingPunct="0">
              <a:spcBef>
                <a:spcPct val="30000"/>
              </a:spcBef>
              <a:defRPr sz="1200">
                <a:solidFill>
                  <a:schemeClr val="tx1"/>
                </a:solidFill>
                <a:latin typeface="Times" pitchFamily="18" charset="0"/>
              </a:defRPr>
            </a:lvl2pPr>
            <a:lvl3pPr marL="1143000" indent="-228600" eaLnBrk="0" hangingPunct="0">
              <a:spcBef>
                <a:spcPct val="30000"/>
              </a:spcBef>
              <a:defRPr sz="1200">
                <a:solidFill>
                  <a:schemeClr val="tx1"/>
                </a:solidFill>
                <a:latin typeface="Times" pitchFamily="18" charset="0"/>
              </a:defRPr>
            </a:lvl3pPr>
            <a:lvl4pPr marL="1600200" indent="-228600" eaLnBrk="0" hangingPunct="0">
              <a:spcBef>
                <a:spcPct val="30000"/>
              </a:spcBef>
              <a:defRPr sz="1200">
                <a:solidFill>
                  <a:schemeClr val="tx1"/>
                </a:solidFill>
                <a:latin typeface="Times" pitchFamily="18" charset="0"/>
              </a:defRPr>
            </a:lvl4pPr>
            <a:lvl5pPr marL="2057400" indent="-228600" eaLnBrk="0" hangingPunct="0">
              <a:spcBef>
                <a:spcPct val="30000"/>
              </a:spcBef>
              <a:defRPr sz="1200">
                <a:solidFill>
                  <a:schemeClr val="tx1"/>
                </a:solidFill>
                <a:latin typeface="Times" pitchFamily="18" charset="0"/>
              </a:defRPr>
            </a:lvl5pPr>
            <a:lvl6pPr marL="2514600" indent="-228600" eaLnBrk="0" fontAlgn="base" hangingPunct="0">
              <a:spcBef>
                <a:spcPct val="30000"/>
              </a:spcBef>
              <a:spcAft>
                <a:spcPct val="0"/>
              </a:spcAft>
              <a:defRPr sz="1200">
                <a:solidFill>
                  <a:schemeClr val="tx1"/>
                </a:solidFill>
                <a:latin typeface="Times" pitchFamily="18" charset="0"/>
              </a:defRPr>
            </a:lvl6pPr>
            <a:lvl7pPr marL="2971800" indent="-228600" eaLnBrk="0" fontAlgn="base" hangingPunct="0">
              <a:spcBef>
                <a:spcPct val="30000"/>
              </a:spcBef>
              <a:spcAft>
                <a:spcPct val="0"/>
              </a:spcAft>
              <a:defRPr sz="1200">
                <a:solidFill>
                  <a:schemeClr val="tx1"/>
                </a:solidFill>
                <a:latin typeface="Times" pitchFamily="18" charset="0"/>
              </a:defRPr>
            </a:lvl7pPr>
            <a:lvl8pPr marL="3429000" indent="-228600" eaLnBrk="0" fontAlgn="base" hangingPunct="0">
              <a:spcBef>
                <a:spcPct val="30000"/>
              </a:spcBef>
              <a:spcAft>
                <a:spcPct val="0"/>
              </a:spcAft>
              <a:defRPr sz="1200">
                <a:solidFill>
                  <a:schemeClr val="tx1"/>
                </a:solidFill>
                <a:latin typeface="Times" pitchFamily="18" charset="0"/>
              </a:defRPr>
            </a:lvl8pPr>
            <a:lvl9pPr marL="3886200" indent="-228600" eaLnBrk="0" fontAlgn="base" hangingPunct="0">
              <a:spcBef>
                <a:spcPct val="30000"/>
              </a:spcBef>
              <a:spcAft>
                <a:spcPct val="0"/>
              </a:spcAft>
              <a:defRPr sz="1200">
                <a:solidFill>
                  <a:schemeClr val="tx1"/>
                </a:solidFill>
                <a:latin typeface="Times" pitchFamily="18" charset="0"/>
              </a:defRPr>
            </a:lvl9pPr>
          </a:lstStyle>
          <a:p>
            <a:pPr>
              <a:spcBef>
                <a:spcPct val="0"/>
              </a:spcBef>
            </a:pPr>
            <a:fld id="{4DE712A2-372D-4242-82B0-250F3291D837}" type="slidenum">
              <a:rPr lang="en-US" altLang="en-US" smtClean="0"/>
              <a:pPr>
                <a:spcBef>
                  <a:spcPct val="0"/>
                </a:spcBef>
              </a:pPr>
              <a:t>5</a:t>
            </a:fld>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u="none" dirty="0" smtClean="0"/>
              <a:t> The drift emittance is easy to preserve</a:t>
            </a: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E92BA102-F47A-4404-B980-28264430D64D}" type="slidenum">
              <a:rPr lang="en-US" sz="1200" smtClean="0"/>
              <a:pPr/>
              <a:t>6</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Short term rate:</a:t>
            </a:r>
          </a:p>
        </p:txBody>
      </p:sp>
      <p:sp>
        <p:nvSpPr>
          <p:cNvPr id="174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D40CC214-2C9C-44F5-8749-8410CAD218DC}" type="slidenum">
              <a:rPr lang="en-US" sz="1200" smtClean="0"/>
              <a:pPr/>
              <a:t>7</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E0CD2DA-E7A6-4A24-B63F-585201327AC6}" type="slidenum">
              <a:rPr lang="en-US" sz="1200" smtClean="0"/>
              <a:pPr/>
              <a:t>8</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5. ERL  55 </a:t>
            </a: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4DCBBC3A-43C4-4664-938B-6A9033B06F91}" type="slidenum">
              <a:rPr lang="en-US" sz="1200" smtClean="0"/>
              <a:pPr/>
              <a:t>11</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a:ln/>
        </p:spPr>
      </p:sp>
      <p:sp>
        <p:nvSpPr>
          <p:cNvPr id="194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 5. ERL  55 </a:t>
            </a:r>
          </a:p>
        </p:txBody>
      </p:sp>
      <p:sp>
        <p:nvSpPr>
          <p:cNvPr id="194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234F5A41-1C66-4013-BE31-9C302397A15C}" type="slidenum">
              <a:rPr lang="en-US" sz="1200" smtClean="0"/>
              <a:pPr/>
              <a:t>12</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215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fld id="{6C495513-0E49-4E8D-BB62-048D4933F9A2}" type="slidenum">
              <a:rPr lang="en-US" sz="1200" smtClean="0"/>
              <a:pPr/>
              <a:t>13</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404779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645177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042796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Tree>
    <p:extLst>
      <p:ext uri="{BB962C8B-B14F-4D97-AF65-F5344CB8AC3E}">
        <p14:creationId xmlns:p14="http://schemas.microsoft.com/office/powerpoint/2010/main" val="38776675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293829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2278364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45396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41768764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887420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203240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215303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2735133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880493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292325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3600" b="1">
          <a:solidFill>
            <a:schemeClr val="tx2"/>
          </a:solidFill>
          <a:latin typeface="+mj-lt"/>
          <a:ea typeface="+mj-ea"/>
          <a:cs typeface="+mj-cs"/>
        </a:defRPr>
      </a:lvl1pPr>
      <a:lvl2pPr algn="ctr" rtl="0" eaLnBrk="0" fontAlgn="base" hangingPunct="0">
        <a:spcBef>
          <a:spcPct val="0"/>
        </a:spcBef>
        <a:spcAft>
          <a:spcPct val="0"/>
        </a:spcAft>
        <a:defRPr sz="3600" b="1">
          <a:solidFill>
            <a:schemeClr val="tx2"/>
          </a:solidFill>
          <a:latin typeface="Times" pitchFamily="18" charset="0"/>
        </a:defRPr>
      </a:lvl2pPr>
      <a:lvl3pPr algn="ctr" rtl="0" eaLnBrk="0" fontAlgn="base" hangingPunct="0">
        <a:spcBef>
          <a:spcPct val="0"/>
        </a:spcBef>
        <a:spcAft>
          <a:spcPct val="0"/>
        </a:spcAft>
        <a:defRPr sz="3600" b="1">
          <a:solidFill>
            <a:schemeClr val="tx2"/>
          </a:solidFill>
          <a:latin typeface="Times" pitchFamily="18" charset="0"/>
        </a:defRPr>
      </a:lvl3pPr>
      <a:lvl4pPr algn="ctr" rtl="0" eaLnBrk="0" fontAlgn="base" hangingPunct="0">
        <a:spcBef>
          <a:spcPct val="0"/>
        </a:spcBef>
        <a:spcAft>
          <a:spcPct val="0"/>
        </a:spcAft>
        <a:defRPr sz="3600" b="1">
          <a:solidFill>
            <a:schemeClr val="tx2"/>
          </a:solidFill>
          <a:latin typeface="Times" pitchFamily="18" charset="0"/>
        </a:defRPr>
      </a:lvl4pPr>
      <a:lvl5pPr algn="ctr" rtl="0" eaLnBrk="0" fontAlgn="base" hangingPunct="0">
        <a:spcBef>
          <a:spcPct val="0"/>
        </a:spcBef>
        <a:spcAft>
          <a:spcPct val="0"/>
        </a:spcAft>
        <a:defRPr sz="3600" b="1">
          <a:solidFill>
            <a:schemeClr val="tx2"/>
          </a:solidFill>
          <a:latin typeface="Times" pitchFamily="18" charset="0"/>
        </a:defRPr>
      </a:lvl5pPr>
      <a:lvl6pPr marL="457200" algn="ctr" rtl="0" fontAlgn="base">
        <a:spcBef>
          <a:spcPct val="0"/>
        </a:spcBef>
        <a:spcAft>
          <a:spcPct val="0"/>
        </a:spcAft>
        <a:defRPr sz="3600" b="1">
          <a:solidFill>
            <a:schemeClr val="tx2"/>
          </a:solidFill>
          <a:latin typeface="Times" pitchFamily="18" charset="0"/>
        </a:defRPr>
      </a:lvl6pPr>
      <a:lvl7pPr marL="914400" algn="ctr" rtl="0" fontAlgn="base">
        <a:spcBef>
          <a:spcPct val="0"/>
        </a:spcBef>
        <a:spcAft>
          <a:spcPct val="0"/>
        </a:spcAft>
        <a:defRPr sz="3600" b="1">
          <a:solidFill>
            <a:schemeClr val="tx2"/>
          </a:solidFill>
          <a:latin typeface="Times" pitchFamily="18" charset="0"/>
        </a:defRPr>
      </a:lvl7pPr>
      <a:lvl8pPr marL="1371600" algn="ctr" rtl="0" fontAlgn="base">
        <a:spcBef>
          <a:spcPct val="0"/>
        </a:spcBef>
        <a:spcAft>
          <a:spcPct val="0"/>
        </a:spcAft>
        <a:defRPr sz="3600" b="1">
          <a:solidFill>
            <a:schemeClr val="tx2"/>
          </a:solidFill>
          <a:latin typeface="Times" pitchFamily="18" charset="0"/>
        </a:defRPr>
      </a:lvl8pPr>
      <a:lvl9pPr marL="1828800" algn="ctr" rtl="0" fontAlgn="base">
        <a:spcBef>
          <a:spcPct val="0"/>
        </a:spcBef>
        <a:spcAft>
          <a:spcPct val="0"/>
        </a:spcAft>
        <a:defRPr sz="3600" b="1">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400">
          <a:solidFill>
            <a:schemeClr val="tx1"/>
          </a:solidFill>
          <a:latin typeface="+mn-lt"/>
        </a:defRPr>
      </a:lvl4pPr>
      <a:lvl5pPr marL="2057400" indent="-228600" algn="l" rtl="0" eaLnBrk="0" fontAlgn="base" hangingPunct="0">
        <a:spcBef>
          <a:spcPct val="20000"/>
        </a:spcBef>
        <a:spcAft>
          <a:spcPct val="0"/>
        </a:spcAft>
        <a:buChar char="»"/>
        <a:defRPr sz="2400">
          <a:solidFill>
            <a:schemeClr val="tx1"/>
          </a:solidFill>
          <a:latin typeface="+mn-lt"/>
        </a:defRPr>
      </a:lvl5pPr>
      <a:lvl6pPr marL="2514600" indent="-228600" algn="l" rtl="0" fontAlgn="base">
        <a:spcBef>
          <a:spcPct val="20000"/>
        </a:spcBef>
        <a:spcAft>
          <a:spcPct val="0"/>
        </a:spcAft>
        <a:buChar char="»"/>
        <a:defRPr sz="2400">
          <a:solidFill>
            <a:schemeClr val="tx1"/>
          </a:solidFill>
          <a:latin typeface="+mn-lt"/>
        </a:defRPr>
      </a:lvl6pPr>
      <a:lvl7pPr marL="2971800" indent="-228600" algn="l" rtl="0" fontAlgn="base">
        <a:spcBef>
          <a:spcPct val="20000"/>
        </a:spcBef>
        <a:spcAft>
          <a:spcPct val="0"/>
        </a:spcAft>
        <a:buChar char="»"/>
        <a:defRPr sz="2400">
          <a:solidFill>
            <a:schemeClr val="tx1"/>
          </a:solidFill>
          <a:latin typeface="+mn-lt"/>
        </a:defRPr>
      </a:lvl7pPr>
      <a:lvl8pPr marL="3429000" indent="-228600" algn="l" rtl="0" fontAlgn="base">
        <a:spcBef>
          <a:spcPct val="20000"/>
        </a:spcBef>
        <a:spcAft>
          <a:spcPct val="0"/>
        </a:spcAft>
        <a:buChar char="»"/>
        <a:defRPr sz="2400">
          <a:solidFill>
            <a:schemeClr val="tx1"/>
          </a:solidFill>
          <a:latin typeface="+mn-lt"/>
        </a:defRPr>
      </a:lvl8pPr>
      <a:lvl9pPr marL="3886200" indent="-228600" algn="l" rtl="0" fontAlgn="base">
        <a:spcBef>
          <a:spcPct val="20000"/>
        </a:spcBef>
        <a:spcAft>
          <a:spcPct val="0"/>
        </a:spcAft>
        <a:buChar char="»"/>
        <a:defRPr sz="2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90.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s>
</file>

<file path=ppt/slides/_rels/slide13.xml.rels><?xml version="1.0" encoding="UTF-8" standalone="yes"?>
<Relationships xmlns="http://schemas.openxmlformats.org/package/2006/relationships"><Relationship Id="rId8" Type="http://schemas.openxmlformats.org/officeDocument/2006/relationships/image" Target="../media/image34.png"/><Relationship Id="rId3" Type="http://schemas.openxmlformats.org/officeDocument/2006/relationships/image" Target="../media/image29.png"/><Relationship Id="rId7" Type="http://schemas.openxmlformats.org/officeDocument/2006/relationships/image" Target="../media/image33.png"/><Relationship Id="rId2" Type="http://schemas.openxmlformats.org/officeDocument/2006/relationships/notesSlide" Target="../notesSlides/notesSlide9.xml"/><Relationship Id="rId1" Type="http://schemas.openxmlformats.org/officeDocument/2006/relationships/slideLayout" Target="../slideLayouts/slideLayout6.xml"/><Relationship Id="rId6" Type="http://schemas.openxmlformats.org/officeDocument/2006/relationships/image" Target="../media/image32.png"/><Relationship Id="rId5" Type="http://schemas.openxmlformats.org/officeDocument/2006/relationships/image" Target="../media/image31.png"/><Relationship Id="rId4" Type="http://schemas.openxmlformats.org/officeDocument/2006/relationships/image" Target="../media/image30.png"/></Relationships>
</file>

<file path=ppt/slides/_rels/slide14.xml.rels><?xml version="1.0" encoding="UTF-8" standalone="yes"?>
<Relationships xmlns="http://schemas.openxmlformats.org/package/2006/relationships"><Relationship Id="rId2" Type="http://schemas.openxmlformats.org/officeDocument/2006/relationships/image" Target="../media/image3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png"/><Relationship Id="rId4" Type="http://schemas.openxmlformats.org/officeDocument/2006/relationships/image" Target="../media/image5.png"/><Relationship Id="rId9" Type="http://schemas.openxmlformats.org/officeDocument/2006/relationships/image" Target="../media/image10.png"/></Relationships>
</file>

<file path=ppt/slides/_rels/slide7.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7.png"/><Relationship Id="rId11" Type="http://schemas.openxmlformats.org/officeDocument/2006/relationships/image" Target="../media/image22.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r>
              <a:rPr lang="en-US" dirty="0" smtClean="0">
                <a:solidFill>
                  <a:srgbClr val="FF0000"/>
                </a:solidFill>
                <a:latin typeface="Arial" charset="0"/>
                <a:cs typeface="Arial" charset="0"/>
              </a:rPr>
              <a:t>   </a:t>
            </a:r>
            <a:r>
              <a:rPr lang="en-US" sz="2800" dirty="0" smtClean="0">
                <a:solidFill>
                  <a:srgbClr val="FF0000"/>
                </a:solidFill>
                <a:latin typeface="Arial" charset="0"/>
                <a:cs typeface="Arial" charset="0"/>
              </a:rPr>
              <a:t>Cooling with </a:t>
            </a:r>
            <a:r>
              <a:rPr lang="en-US" sz="2800" smtClean="0">
                <a:solidFill>
                  <a:srgbClr val="FF0000"/>
                </a:solidFill>
                <a:latin typeface="Arial" charset="0"/>
                <a:cs typeface="Arial" charset="0"/>
              </a:rPr>
              <a:t>Magnetized Electron Beam</a:t>
            </a:r>
            <a:r>
              <a:rPr lang="en-US" sz="2800" dirty="0" smtClean="0"/>
              <a:t> </a:t>
            </a:r>
          </a:p>
        </p:txBody>
      </p:sp>
      <p:sp>
        <p:nvSpPr>
          <p:cNvPr id="2051" name="Subtitle 2"/>
          <p:cNvSpPr>
            <a:spLocks noGrp="1"/>
          </p:cNvSpPr>
          <p:nvPr>
            <p:ph type="subTitle" idx="1"/>
          </p:nvPr>
        </p:nvSpPr>
        <p:spPr/>
        <p:txBody>
          <a:bodyPr/>
          <a:lstStyle/>
          <a:p>
            <a:r>
              <a:rPr lang="en-US" sz="2000" dirty="0" smtClean="0"/>
              <a:t>Y. </a:t>
            </a:r>
            <a:r>
              <a:rPr lang="en-US" sz="2000" dirty="0" err="1" smtClean="0"/>
              <a:t>Derbenev</a:t>
            </a:r>
            <a:endParaRPr lang="en-US" sz="2000" dirty="0" smtClean="0"/>
          </a:p>
          <a:p>
            <a:r>
              <a:rPr lang="en-US" sz="2000" b="1" i="1" dirty="0" smtClean="0"/>
              <a:t>MEIC Spring Collaboration meeting</a:t>
            </a:r>
          </a:p>
          <a:p>
            <a:r>
              <a:rPr lang="en-US" sz="2000" b="1" i="1" dirty="0" smtClean="0"/>
              <a:t> March 30, 2015</a:t>
            </a:r>
          </a:p>
          <a:p>
            <a:r>
              <a:rPr lang="en-US" sz="2000" b="1" i="1" dirty="0" smtClean="0"/>
              <a:t>CASA/</a:t>
            </a:r>
            <a:r>
              <a:rPr lang="en-US" sz="2000" b="1" i="1" dirty="0" err="1" smtClean="0"/>
              <a:t>JLab</a:t>
            </a:r>
            <a:endParaRPr lang="en-US" sz="2000" b="1" i="1" dirty="0"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8153400" cy="1143000"/>
          </a:xfrm>
        </p:spPr>
        <p:txBody>
          <a:bodyPr/>
          <a:lstStyle/>
          <a:p>
            <a:r>
              <a:rPr lang="en-US" dirty="0" smtClean="0">
                <a:solidFill>
                  <a:srgbClr val="FF0000"/>
                </a:solidFill>
              </a:rPr>
              <a:t>Mitigation/suppression of CSR in CCR</a:t>
            </a:r>
            <a:endParaRPr lang="en-US" dirty="0">
              <a:solidFill>
                <a:srgbClr val="FF0000"/>
              </a:solidFill>
            </a:endParaRPr>
          </a:p>
        </p:txBody>
      </p:sp>
      <p:sp>
        <p:nvSpPr>
          <p:cNvPr id="3" name="Content Placeholder 2"/>
          <p:cNvSpPr>
            <a:spLocks noGrp="1"/>
          </p:cNvSpPr>
          <p:nvPr>
            <p:ph idx="1"/>
          </p:nvPr>
        </p:nvSpPr>
        <p:spPr/>
        <p:txBody>
          <a:bodyPr/>
          <a:lstStyle/>
          <a:p>
            <a:pPr algn="just"/>
            <a:r>
              <a:rPr lang="en-US" b="1" i="1" u="sng" dirty="0" smtClean="0"/>
              <a:t>Conventional (base line?) agenda</a:t>
            </a:r>
            <a:r>
              <a:rPr lang="en-US" b="1" i="1" dirty="0" smtClean="0"/>
              <a:t> </a:t>
            </a:r>
            <a:r>
              <a:rPr lang="en-US" b="1" dirty="0" smtClean="0"/>
              <a:t>:   </a:t>
            </a:r>
            <a:r>
              <a:rPr lang="en-US" sz="2000" dirty="0" smtClean="0"/>
              <a:t>arcs design of CCR with a natural weak (“</a:t>
            </a:r>
            <a:r>
              <a:rPr lang="en-US" sz="2000" dirty="0" err="1" smtClean="0"/>
              <a:t>betatron</a:t>
            </a:r>
            <a:r>
              <a:rPr lang="en-US" sz="2000" dirty="0" smtClean="0"/>
              <a:t>”) focusing (matched with the cooling solenoid) will introduce a large dispersion. In cooperation with smear of </a:t>
            </a:r>
            <a:r>
              <a:rPr lang="en-US" sz="2000" dirty="0" err="1" smtClean="0"/>
              <a:t>microbunching</a:t>
            </a:r>
            <a:r>
              <a:rPr lang="en-US" sz="2000" dirty="0" smtClean="0"/>
              <a:t> by the large beam (horizontal) size, </a:t>
            </a:r>
            <a:r>
              <a:rPr lang="en-US" sz="2000" dirty="0"/>
              <a:t>L</a:t>
            </a:r>
            <a:r>
              <a:rPr lang="en-US" sz="2000" dirty="0" smtClean="0"/>
              <a:t>andau damping will suppress the short waves range of CSR. The long waves range (up to the bunch length) is subject of suppression by the vacuum chamber shield effect.</a:t>
            </a:r>
          </a:p>
          <a:p>
            <a:pPr algn="just"/>
            <a:r>
              <a:rPr lang="en-US" sz="2000" dirty="0" smtClean="0"/>
              <a:t>In addition, possibility of using a special method of a background </a:t>
            </a:r>
            <a:r>
              <a:rPr lang="en-US" sz="2000" b="1" i="1" dirty="0" smtClean="0"/>
              <a:t>optical control </a:t>
            </a:r>
            <a:r>
              <a:rPr lang="en-US" sz="2000" dirty="0" smtClean="0"/>
              <a:t>(suppression) of CSR interaction is under study.</a:t>
            </a:r>
            <a:endParaRPr lang="en-US" sz="2000" dirty="0"/>
          </a:p>
        </p:txBody>
      </p:sp>
    </p:spTree>
    <p:extLst>
      <p:ext uri="{BB962C8B-B14F-4D97-AF65-F5344CB8AC3E}">
        <p14:creationId xmlns:p14="http://schemas.microsoft.com/office/powerpoint/2010/main" val="1279344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1"/>
          <p:cNvSpPr>
            <a:spLocks noChangeArrowheads="1"/>
          </p:cNvSpPr>
          <p:nvPr/>
        </p:nvSpPr>
        <p:spPr bwMode="auto">
          <a:xfrm>
            <a:off x="304800" y="990600"/>
            <a:ext cx="3657600" cy="240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152352" rIns="0" bIns="38088" anchor="ctr">
            <a:spAutoFit/>
          </a:bodyPr>
          <a:lstStyle/>
          <a:p>
            <a:r>
              <a:rPr lang="en-US" sz="1600" b="1" dirty="0">
                <a:latin typeface="Arial" charset="0"/>
                <a:cs typeface="Arial" charset="0"/>
              </a:rPr>
              <a:t> 1. Magnetized grid-operated DC gun  </a:t>
            </a:r>
            <a:endParaRPr lang="en-US" sz="1600" b="1" i="1" dirty="0">
              <a:latin typeface="Arial" charset="0"/>
              <a:cs typeface="Arial" charset="0"/>
            </a:endParaRPr>
          </a:p>
          <a:p>
            <a:pPr eaLnBrk="0" hangingPunct="0"/>
            <a:r>
              <a:rPr lang="en-US" sz="1600" dirty="0">
                <a:latin typeface="Arial" charset="0"/>
                <a:cs typeface="Times New Roman" pitchFamily="18" charset="0"/>
              </a:rPr>
              <a:t>Voltage                       500 </a:t>
            </a:r>
            <a:r>
              <a:rPr lang="en-US" sz="1600" dirty="0" err="1">
                <a:latin typeface="Arial" charset="0"/>
                <a:cs typeface="Times New Roman" pitchFamily="18" charset="0"/>
              </a:rPr>
              <a:t>KeV</a:t>
            </a:r>
            <a:endParaRPr lang="en-US" sz="1600" dirty="0">
              <a:latin typeface="Arial" charset="0"/>
              <a:cs typeface="Times New Roman" pitchFamily="18" charset="0"/>
            </a:endParaRPr>
          </a:p>
          <a:p>
            <a:pPr eaLnBrk="0" hangingPunct="0"/>
            <a:r>
              <a:rPr lang="en-US" sz="1600" dirty="0">
                <a:latin typeface="Arial" charset="0"/>
                <a:cs typeface="Times New Roman" pitchFamily="18" charset="0"/>
              </a:rPr>
              <a:t>Solenoid field              2 KG</a:t>
            </a:r>
          </a:p>
          <a:p>
            <a:pPr eaLnBrk="0" hangingPunct="0"/>
            <a:r>
              <a:rPr lang="en-US" sz="1600" dirty="0">
                <a:latin typeface="Arial" charset="0"/>
                <a:cs typeface="Times New Roman" pitchFamily="18" charset="0"/>
              </a:rPr>
              <a:t>Beam radii                  2 mm  </a:t>
            </a:r>
            <a:endParaRPr lang="en-US" sz="1600" dirty="0">
              <a:latin typeface="Arial" charset="0"/>
            </a:endParaRPr>
          </a:p>
          <a:p>
            <a:pPr eaLnBrk="0" hangingPunct="0"/>
            <a:r>
              <a:rPr lang="fr-FR" sz="1600" dirty="0">
                <a:latin typeface="Arial" charset="0"/>
                <a:cs typeface="Times New Roman" pitchFamily="18" charset="0"/>
              </a:rPr>
              <a:t>Pulse duration            1 ns              </a:t>
            </a:r>
            <a:endParaRPr lang="en-US" sz="1600" dirty="0">
              <a:latin typeface="Arial" charset="0"/>
            </a:endParaRPr>
          </a:p>
          <a:p>
            <a:pPr eaLnBrk="0" hangingPunct="0"/>
            <a:r>
              <a:rPr lang="en-US" sz="1600" dirty="0">
                <a:latin typeface="Arial" charset="0"/>
                <a:cs typeface="Times New Roman" pitchFamily="18" charset="0"/>
              </a:rPr>
              <a:t>Bunch charge             2 </a:t>
            </a:r>
            <a:r>
              <a:rPr lang="en-US" sz="1600" dirty="0" err="1">
                <a:latin typeface="Arial" charset="0"/>
                <a:cs typeface="Times New Roman" pitchFamily="18" charset="0"/>
              </a:rPr>
              <a:t>nC</a:t>
            </a:r>
            <a:endParaRPr lang="en-US" sz="1600" dirty="0">
              <a:latin typeface="Arial" charset="0"/>
            </a:endParaRPr>
          </a:p>
          <a:p>
            <a:pPr eaLnBrk="0" hangingPunct="0"/>
            <a:r>
              <a:rPr lang="en-US" sz="1600" dirty="0">
                <a:latin typeface="Arial" charset="0"/>
                <a:cs typeface="Times New Roman" pitchFamily="18" charset="0"/>
              </a:rPr>
              <a:t>Peak current               2 A</a:t>
            </a:r>
            <a:endParaRPr lang="en-US" sz="1600" dirty="0">
              <a:latin typeface="Arial" charset="0"/>
            </a:endParaRPr>
          </a:p>
          <a:p>
            <a:pPr eaLnBrk="0" hangingPunct="0"/>
            <a:r>
              <a:rPr lang="fr-FR" sz="1600" dirty="0" err="1">
                <a:latin typeface="Arial" charset="0"/>
                <a:cs typeface="Times New Roman" pitchFamily="18" charset="0"/>
              </a:rPr>
              <a:t>Rep.rate</a:t>
            </a:r>
            <a:r>
              <a:rPr lang="fr-FR" sz="1600" dirty="0">
                <a:latin typeface="Arial" charset="0"/>
                <a:cs typeface="Times New Roman" pitchFamily="18" charset="0"/>
              </a:rPr>
              <a:t>                     15 MHz</a:t>
            </a:r>
            <a:endParaRPr lang="en-US" sz="1600" dirty="0">
              <a:latin typeface="Arial" charset="0"/>
            </a:endParaRPr>
          </a:p>
          <a:p>
            <a:pPr eaLnBrk="0" hangingPunct="0"/>
            <a:r>
              <a:rPr lang="fr-FR" sz="1600" dirty="0" err="1">
                <a:latin typeface="Arial" charset="0"/>
                <a:cs typeface="Times New Roman" pitchFamily="18" charset="0"/>
              </a:rPr>
              <a:t>Average</a:t>
            </a:r>
            <a:r>
              <a:rPr lang="fr-FR" sz="1600" dirty="0">
                <a:latin typeface="Arial" charset="0"/>
                <a:cs typeface="Times New Roman" pitchFamily="18" charset="0"/>
              </a:rPr>
              <a:t> </a:t>
            </a:r>
            <a:r>
              <a:rPr lang="fr-FR" sz="1600" dirty="0" err="1">
                <a:latin typeface="Arial" charset="0"/>
                <a:cs typeface="Times New Roman" pitchFamily="18" charset="0"/>
              </a:rPr>
              <a:t>current</a:t>
            </a:r>
            <a:r>
              <a:rPr lang="fr-FR" sz="1600" dirty="0">
                <a:latin typeface="Arial" charset="0"/>
                <a:cs typeface="Times New Roman" pitchFamily="18" charset="0"/>
              </a:rPr>
              <a:t>          </a:t>
            </a:r>
            <a:r>
              <a:rPr lang="fr-FR" sz="1600" dirty="0">
                <a:solidFill>
                  <a:srgbClr val="FF0000"/>
                </a:solidFill>
                <a:latin typeface="Arial" charset="0"/>
                <a:cs typeface="Times New Roman" pitchFamily="18" charset="0"/>
              </a:rPr>
              <a:t>30 mA</a:t>
            </a:r>
            <a:endParaRPr lang="fr-FR" sz="1600" dirty="0">
              <a:solidFill>
                <a:srgbClr val="FF0000"/>
              </a:solidFill>
              <a:latin typeface="Arial" charset="0"/>
            </a:endParaRPr>
          </a:p>
        </p:txBody>
      </p:sp>
      <p:sp>
        <p:nvSpPr>
          <p:cNvPr id="9219" name="Rectangle 2"/>
          <p:cNvSpPr>
            <a:spLocks noChangeArrowheads="1"/>
          </p:cNvSpPr>
          <p:nvPr/>
        </p:nvSpPr>
        <p:spPr bwMode="auto">
          <a:xfrm>
            <a:off x="4038600" y="896938"/>
            <a:ext cx="4876800" cy="2554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600" b="1" dirty="0">
                <a:latin typeface="Arial" charset="0"/>
                <a:cs typeface="Times New Roman" pitchFamily="18" charset="0"/>
              </a:rPr>
              <a:t>                         2. 1</a:t>
            </a:r>
            <a:r>
              <a:rPr lang="en-US" sz="1600" b="1" baseline="30000" dirty="0">
                <a:latin typeface="Arial" charset="0"/>
                <a:cs typeface="Times New Roman" pitchFamily="18" charset="0"/>
              </a:rPr>
              <a:t>st</a:t>
            </a:r>
            <a:r>
              <a:rPr lang="en-US" sz="1600" b="1" dirty="0">
                <a:latin typeface="Arial" charset="0"/>
                <a:cs typeface="Times New Roman" pitchFamily="18" charset="0"/>
              </a:rPr>
              <a:t> compressor</a:t>
            </a:r>
            <a:endParaRPr lang="en-US" sz="1600" dirty="0">
              <a:latin typeface="Arial" charset="0"/>
            </a:endParaRPr>
          </a:p>
          <a:p>
            <a:pPr eaLnBrk="0" hangingPunct="0"/>
            <a:r>
              <a:rPr lang="en-US" sz="1600" dirty="0">
                <a:latin typeface="Arial" charset="0"/>
                <a:cs typeface="Times New Roman" pitchFamily="18" charset="0"/>
              </a:rPr>
              <a:t>Chirper frequency                                     50 MHz</a:t>
            </a:r>
            <a:endParaRPr lang="en-US" sz="1600" dirty="0">
              <a:latin typeface="Arial" charset="0"/>
            </a:endParaRPr>
          </a:p>
          <a:p>
            <a:pPr eaLnBrk="0" hangingPunct="0"/>
            <a:r>
              <a:rPr lang="en-US" sz="1600" dirty="0">
                <a:latin typeface="Arial" charset="0"/>
                <a:cs typeface="Times New Roman" pitchFamily="18" charset="0"/>
              </a:rPr>
              <a:t>Voltage                                                      </a:t>
            </a:r>
            <a:r>
              <a:rPr lang="en-US" sz="1600" dirty="0" smtClean="0">
                <a:latin typeface="Arial" charset="0"/>
                <a:cs typeface="Times New Roman" pitchFamily="18" charset="0"/>
              </a:rPr>
              <a:t>0.33 </a:t>
            </a:r>
            <a:r>
              <a:rPr lang="en-US" sz="1600" dirty="0">
                <a:latin typeface="Arial" charset="0"/>
                <a:cs typeface="Times New Roman" pitchFamily="18" charset="0"/>
              </a:rPr>
              <a:t>MV</a:t>
            </a:r>
            <a:endParaRPr lang="en-US" sz="1600" dirty="0">
              <a:latin typeface="Arial" charset="0"/>
            </a:endParaRPr>
          </a:p>
          <a:p>
            <a:pPr eaLnBrk="0" hangingPunct="0"/>
            <a:r>
              <a:rPr lang="en-US" sz="1600" dirty="0">
                <a:latin typeface="Arial" charset="0"/>
                <a:cs typeface="Times New Roman" pitchFamily="18" charset="0"/>
              </a:rPr>
              <a:t>Energy gradient after chirper                      2 x 10%</a:t>
            </a:r>
            <a:endParaRPr lang="en-US" sz="1600" dirty="0">
              <a:latin typeface="Arial" charset="0"/>
            </a:endParaRPr>
          </a:p>
          <a:p>
            <a:pPr eaLnBrk="0" hangingPunct="0"/>
            <a:r>
              <a:rPr lang="en-US" sz="1600" dirty="0">
                <a:latin typeface="Arial" charset="0"/>
                <a:cs typeface="Times New Roman" pitchFamily="18" charset="0"/>
              </a:rPr>
              <a:t>1</a:t>
            </a:r>
            <a:r>
              <a:rPr lang="en-US" sz="1600" baseline="30000" dirty="0">
                <a:latin typeface="Arial" charset="0"/>
                <a:cs typeface="Times New Roman" pitchFamily="18" charset="0"/>
              </a:rPr>
              <a:t>st</a:t>
            </a:r>
            <a:r>
              <a:rPr lang="en-US" sz="1600" dirty="0">
                <a:latin typeface="Arial" charset="0"/>
                <a:cs typeface="Times New Roman" pitchFamily="18" charset="0"/>
              </a:rPr>
              <a:t> (bent) drift                                              2 m</a:t>
            </a:r>
            <a:endParaRPr lang="en-US" sz="1600" dirty="0">
              <a:latin typeface="Arial" charset="0"/>
            </a:endParaRPr>
          </a:p>
          <a:p>
            <a:pPr eaLnBrk="0" hangingPunct="0"/>
            <a:r>
              <a:rPr lang="en-US" sz="1600" dirty="0">
                <a:latin typeface="Arial" charset="0"/>
                <a:cs typeface="Times New Roman" pitchFamily="18" charset="0"/>
              </a:rPr>
              <a:t>Bunch length after 1</a:t>
            </a:r>
            <a:r>
              <a:rPr lang="en-US" sz="1600" baseline="30000" dirty="0">
                <a:latin typeface="Arial" charset="0"/>
                <a:cs typeface="Times New Roman" pitchFamily="18" charset="0"/>
              </a:rPr>
              <a:t>st</a:t>
            </a:r>
            <a:r>
              <a:rPr lang="en-US" sz="1600" dirty="0">
                <a:latin typeface="Arial" charset="0"/>
                <a:cs typeface="Times New Roman" pitchFamily="18" charset="0"/>
              </a:rPr>
              <a:t> compression            </a:t>
            </a:r>
            <a:r>
              <a:rPr lang="en-US" sz="1600" dirty="0" smtClean="0">
                <a:latin typeface="Arial" charset="0"/>
                <a:cs typeface="Times New Roman" pitchFamily="18" charset="0"/>
              </a:rPr>
              <a:t>7.5 </a:t>
            </a:r>
            <a:r>
              <a:rPr lang="en-US" sz="1600" dirty="0">
                <a:latin typeface="Arial" charset="0"/>
                <a:cs typeface="Times New Roman" pitchFamily="18" charset="0"/>
              </a:rPr>
              <a:t>cm</a:t>
            </a:r>
          </a:p>
          <a:p>
            <a:pPr eaLnBrk="0" hangingPunct="0"/>
            <a:r>
              <a:rPr lang="en-US" sz="1600" dirty="0" err="1">
                <a:latin typeface="Arial" charset="0"/>
                <a:cs typeface="Times New Roman" pitchFamily="18" charset="0"/>
              </a:rPr>
              <a:t>Dechirper</a:t>
            </a:r>
            <a:r>
              <a:rPr lang="en-US" sz="1600" dirty="0">
                <a:latin typeface="Arial" charset="0"/>
                <a:cs typeface="Times New Roman" pitchFamily="18" charset="0"/>
              </a:rPr>
              <a:t> frequency                                   </a:t>
            </a:r>
            <a:r>
              <a:rPr lang="en-US" sz="1600" dirty="0" smtClean="0">
                <a:latin typeface="Arial" charset="0"/>
                <a:cs typeface="Times New Roman" pitchFamily="18" charset="0"/>
              </a:rPr>
              <a:t>100 </a:t>
            </a:r>
            <a:r>
              <a:rPr lang="en-US" sz="1600" dirty="0">
                <a:latin typeface="Arial" charset="0"/>
                <a:cs typeface="Times New Roman" pitchFamily="18" charset="0"/>
              </a:rPr>
              <a:t>MHz</a:t>
            </a:r>
          </a:p>
          <a:p>
            <a:pPr eaLnBrk="0" hangingPunct="0"/>
            <a:r>
              <a:rPr lang="en-US" sz="1600" dirty="0">
                <a:latin typeface="Arial" charset="0"/>
                <a:cs typeface="Times New Roman" pitchFamily="18" charset="0"/>
              </a:rPr>
              <a:t>Voltage                                                       </a:t>
            </a:r>
            <a:r>
              <a:rPr lang="en-US" sz="1600" dirty="0" smtClean="0">
                <a:latin typeface="Arial" charset="0"/>
                <a:cs typeface="Times New Roman" pitchFamily="18" charset="0"/>
              </a:rPr>
              <a:t>0.75 </a:t>
            </a:r>
            <a:r>
              <a:rPr lang="en-US" sz="1600" dirty="0">
                <a:latin typeface="Arial" charset="0"/>
                <a:cs typeface="Times New Roman" pitchFamily="18" charset="0"/>
              </a:rPr>
              <a:t>MV </a:t>
            </a:r>
            <a:endParaRPr lang="en-US" sz="1600" dirty="0">
              <a:latin typeface="Arial" charset="0"/>
            </a:endParaRPr>
          </a:p>
          <a:p>
            <a:pPr eaLnBrk="0" hangingPunct="0"/>
            <a:r>
              <a:rPr lang="en-US" sz="1600" dirty="0">
                <a:latin typeface="Arial" charset="0"/>
                <a:cs typeface="Times New Roman" pitchFamily="18" charset="0"/>
              </a:rPr>
              <a:t>Coulomb defocusing length                        1m</a:t>
            </a:r>
            <a:endParaRPr lang="en-US" sz="1600" dirty="0">
              <a:latin typeface="Arial" charset="0"/>
            </a:endParaRPr>
          </a:p>
          <a:p>
            <a:pPr eaLnBrk="0" hangingPunct="0"/>
            <a:endParaRPr lang="en-US" sz="1600" dirty="0">
              <a:latin typeface="Arial" charset="0"/>
            </a:endParaRPr>
          </a:p>
        </p:txBody>
      </p:sp>
      <mc:AlternateContent xmlns:mc="http://schemas.openxmlformats.org/markup-compatibility/2006" xmlns:a14="http://schemas.microsoft.com/office/drawing/2010/main">
        <mc:Choice Requires="a14">
          <p:sp>
            <p:nvSpPr>
              <p:cNvPr id="9220" name="Rectangle 3"/>
              <p:cNvSpPr>
                <a:spLocks noChangeArrowheads="1"/>
              </p:cNvSpPr>
              <p:nvPr/>
            </p:nvSpPr>
            <p:spPr bwMode="auto">
              <a:xfrm>
                <a:off x="152400" y="3516018"/>
                <a:ext cx="3886200" cy="1361078"/>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spAutoFit/>
              </a:bodyPr>
              <a:lstStyle/>
              <a:p>
                <a:r>
                  <a:rPr lang="en-US" sz="1600" b="1" dirty="0" smtClean="0">
                    <a:latin typeface="Arial" charset="0"/>
                    <a:cs typeface="Times New Roman" pitchFamily="18" charset="0"/>
                  </a:rPr>
                  <a:t>          3. 1</a:t>
                </a:r>
                <a:r>
                  <a:rPr lang="en-US" sz="1600" b="1" baseline="30000" dirty="0">
                    <a:latin typeface="Arial" charset="0"/>
                    <a:cs typeface="Times New Roman" pitchFamily="18" charset="0"/>
                  </a:rPr>
                  <a:t>st</a:t>
                </a:r>
                <a:r>
                  <a:rPr lang="en-US" sz="1600" b="1" dirty="0">
                    <a:latin typeface="Arial" charset="0"/>
                    <a:cs typeface="Times New Roman" pitchFamily="18" charset="0"/>
                  </a:rPr>
                  <a:t> </a:t>
                </a:r>
                <a:r>
                  <a:rPr lang="en-US" sz="1600" b="1" dirty="0" err="1">
                    <a:latin typeface="Arial" charset="0"/>
                    <a:cs typeface="Times New Roman" pitchFamily="18" charset="0"/>
                  </a:rPr>
                  <a:t>accellerating</a:t>
                </a:r>
                <a:r>
                  <a:rPr lang="en-US" sz="1600" b="1" dirty="0">
                    <a:latin typeface="Arial" charset="0"/>
                    <a:cs typeface="Times New Roman" pitchFamily="18" charset="0"/>
                  </a:rPr>
                  <a:t> cavity</a:t>
                </a:r>
                <a:endParaRPr lang="en-US" sz="1600" dirty="0">
                  <a:latin typeface="Arial" charset="0"/>
                </a:endParaRPr>
              </a:p>
              <a:p>
                <a:pPr eaLnBrk="0" hangingPunct="0"/>
                <a:r>
                  <a:rPr lang="en-US" sz="1600" dirty="0">
                    <a:latin typeface="Arial" charset="0"/>
                    <a:cs typeface="Times New Roman" pitchFamily="18" charset="0"/>
                  </a:rPr>
                  <a:t>Voltage                     </a:t>
                </a:r>
                <a:r>
                  <a:rPr lang="en-US" sz="1600" dirty="0" smtClean="0">
                    <a:latin typeface="Arial" charset="0"/>
                    <a:cs typeface="Times New Roman" pitchFamily="18" charset="0"/>
                  </a:rPr>
                  <a:t>               </a:t>
                </a:r>
                <a:r>
                  <a:rPr lang="en-US" sz="1600" dirty="0">
                    <a:latin typeface="Arial" charset="0"/>
                    <a:cs typeface="Times New Roman" pitchFamily="18" charset="0"/>
                  </a:rPr>
                  <a:t>2 MV</a:t>
                </a:r>
                <a:endParaRPr lang="en-US" sz="1600" dirty="0">
                  <a:latin typeface="Arial" charset="0"/>
                </a:endParaRPr>
              </a:p>
              <a:p>
                <a:pPr eaLnBrk="0" hangingPunct="0"/>
                <a:r>
                  <a:rPr lang="en-US" sz="1600" dirty="0">
                    <a:latin typeface="Arial" charset="0"/>
                    <a:cs typeface="Times New Roman" pitchFamily="18" charset="0"/>
                  </a:rPr>
                  <a:t>Frequency                 </a:t>
                </a:r>
                <a:r>
                  <a:rPr lang="en-US" sz="1600" dirty="0" smtClean="0">
                    <a:latin typeface="Arial" charset="0"/>
                    <a:cs typeface="Times New Roman" pitchFamily="18" charset="0"/>
                  </a:rPr>
                  <a:t>             50 </a:t>
                </a:r>
                <a:r>
                  <a:rPr lang="en-US" sz="1600" dirty="0">
                    <a:latin typeface="Arial" charset="0"/>
                    <a:cs typeface="Times New Roman" pitchFamily="18" charset="0"/>
                  </a:rPr>
                  <a:t>MHz</a:t>
                </a:r>
                <a:endParaRPr lang="en-US" sz="1600" dirty="0">
                  <a:latin typeface="Arial" charset="0"/>
                </a:endParaRPr>
              </a:p>
              <a:p>
                <a:pPr eaLnBrk="0" hangingPunct="0"/>
                <a:r>
                  <a:rPr lang="en-US" sz="1600" dirty="0">
                    <a:latin typeface="Arial" charset="0"/>
                    <a:cs typeface="Times New Roman" pitchFamily="18" charset="0"/>
                  </a:rPr>
                  <a:t>Beam energy            </a:t>
                </a:r>
                <a:r>
                  <a:rPr lang="en-US" sz="1600" dirty="0" smtClean="0">
                    <a:latin typeface="Arial" charset="0"/>
                    <a:cs typeface="Times New Roman" pitchFamily="18" charset="0"/>
                  </a:rPr>
                  <a:t>              </a:t>
                </a:r>
                <a:r>
                  <a:rPr lang="en-US" sz="1600" dirty="0">
                    <a:latin typeface="Arial" charset="0"/>
                    <a:cs typeface="Times New Roman" pitchFamily="18" charset="0"/>
                  </a:rPr>
                  <a:t>2.5 MeV </a:t>
                </a:r>
                <a:endParaRPr lang="en-US" sz="1600" dirty="0" smtClean="0">
                  <a:latin typeface="Arial" charset="0"/>
                  <a:cs typeface="Times New Roman" pitchFamily="18" charset="0"/>
                </a:endParaRPr>
              </a:p>
              <a:p>
                <a:pPr eaLnBrk="0" hangingPunct="0"/>
                <a:r>
                  <a:rPr lang="en-US" sz="1600" dirty="0" smtClean="0">
                    <a:latin typeface="Arial" charset="0"/>
                    <a:cs typeface="Times New Roman" pitchFamily="18" charset="0"/>
                  </a:rPr>
                  <a:t>Phase-corr. E-spread              </a:t>
                </a:r>
                <a14:m>
                  <m:oMath xmlns:m="http://schemas.openxmlformats.org/officeDocument/2006/math">
                    <m:sSup>
                      <m:sSupPr>
                        <m:ctrlPr>
                          <a:rPr lang="en-US" sz="1600" b="1" i="1" smtClean="0">
                            <a:latin typeface="Cambria Math"/>
                            <a:cs typeface="Times New Roman" pitchFamily="18" charset="0"/>
                          </a:rPr>
                        </m:ctrlPr>
                      </m:sSupPr>
                      <m:e>
                        <m:r>
                          <a:rPr lang="en-US" sz="1600" b="1" i="1" smtClean="0">
                            <a:latin typeface="Cambria Math"/>
                            <a:cs typeface="Times New Roman" pitchFamily="18" charset="0"/>
                          </a:rPr>
                          <m:t>𝟏𝟎</m:t>
                        </m:r>
                      </m:e>
                      <m:sup>
                        <m:r>
                          <a:rPr lang="en-US" sz="1600" b="1" i="1" smtClean="0">
                            <a:latin typeface="Cambria Math"/>
                            <a:cs typeface="Times New Roman" pitchFamily="18" charset="0"/>
                          </a:rPr>
                          <m:t>−</m:t>
                        </m:r>
                        <m:r>
                          <a:rPr lang="en-US" sz="1600" b="1" i="1" smtClean="0">
                            <a:latin typeface="Cambria Math"/>
                            <a:cs typeface="Times New Roman" pitchFamily="18" charset="0"/>
                          </a:rPr>
                          <m:t>𝟑</m:t>
                        </m:r>
                      </m:sup>
                    </m:sSup>
                  </m:oMath>
                </a14:m>
                <a:endParaRPr lang="en-US" sz="1600" b="1" dirty="0">
                  <a:latin typeface="Arial" charset="0"/>
                </a:endParaRPr>
              </a:p>
            </p:txBody>
          </p:sp>
        </mc:Choice>
        <mc:Fallback xmlns="">
          <p:sp>
            <p:nvSpPr>
              <p:cNvPr id="9220" name="Rectangle 3"/>
              <p:cNvSpPr>
                <a:spLocks noRot="1" noChangeAspect="1" noMove="1" noResize="1" noEditPoints="1" noAdjustHandles="1" noChangeArrowheads="1" noChangeShapeType="1" noTextEdit="1"/>
              </p:cNvSpPr>
              <p:nvPr/>
            </p:nvSpPr>
            <p:spPr bwMode="auto">
              <a:xfrm>
                <a:off x="152400" y="3516018"/>
                <a:ext cx="3886200" cy="1361078"/>
              </a:xfrm>
              <a:prstGeom prst="rect">
                <a:avLst/>
              </a:prstGeom>
              <a:blipFill rotWithShape="1">
                <a:blip r:embed="rId3"/>
                <a:stretch>
                  <a:fillRect l="-784" b="-4036"/>
                </a:stretch>
              </a:blip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noFill/>
                  </a:rPr>
                  <a:t> </a:t>
                </a:r>
              </a:p>
            </p:txBody>
          </p:sp>
        </mc:Fallback>
      </mc:AlternateContent>
      <p:sp>
        <p:nvSpPr>
          <p:cNvPr id="9221" name="Rectangle 4"/>
          <p:cNvSpPr>
            <a:spLocks noChangeArrowheads="1"/>
          </p:cNvSpPr>
          <p:nvPr/>
        </p:nvSpPr>
        <p:spPr bwMode="auto">
          <a:xfrm>
            <a:off x="4114800" y="3287713"/>
            <a:ext cx="4572000" cy="2555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600" b="1" dirty="0">
                <a:latin typeface="Arial" charset="0"/>
                <a:cs typeface="Times New Roman" pitchFamily="18" charset="0"/>
              </a:rPr>
              <a:t>                      4.  2</a:t>
            </a:r>
            <a:r>
              <a:rPr lang="en-US" sz="1600" b="1" baseline="30000" dirty="0">
                <a:latin typeface="Arial" charset="0"/>
                <a:cs typeface="Times New Roman" pitchFamily="18" charset="0"/>
              </a:rPr>
              <a:t>nd</a:t>
            </a:r>
            <a:r>
              <a:rPr lang="en-US" sz="1600" b="1" dirty="0">
                <a:latin typeface="Arial" charset="0"/>
                <a:cs typeface="Times New Roman" pitchFamily="18" charset="0"/>
              </a:rPr>
              <a:t> compressor</a:t>
            </a:r>
            <a:endParaRPr lang="en-US" sz="1600" dirty="0">
              <a:latin typeface="Arial" charset="0"/>
            </a:endParaRPr>
          </a:p>
          <a:p>
            <a:pPr eaLnBrk="0" hangingPunct="0"/>
            <a:r>
              <a:rPr lang="en-US" sz="1600" dirty="0">
                <a:latin typeface="Arial" charset="0"/>
                <a:cs typeface="Times New Roman" pitchFamily="18" charset="0"/>
              </a:rPr>
              <a:t>Chirper frequency                    </a:t>
            </a:r>
            <a:r>
              <a:rPr lang="en-US" sz="1600" dirty="0" smtClean="0">
                <a:latin typeface="Arial" charset="0"/>
                <a:cs typeface="Times New Roman" pitchFamily="18" charset="0"/>
              </a:rPr>
              <a:t>      250 </a:t>
            </a:r>
            <a:r>
              <a:rPr lang="en-US" sz="1600" dirty="0">
                <a:latin typeface="Arial" charset="0"/>
                <a:cs typeface="Times New Roman" pitchFamily="18" charset="0"/>
              </a:rPr>
              <a:t>MHz</a:t>
            </a:r>
          </a:p>
          <a:p>
            <a:pPr eaLnBrk="0" hangingPunct="0"/>
            <a:r>
              <a:rPr lang="en-US" sz="1600" dirty="0">
                <a:latin typeface="Arial" charset="0"/>
                <a:cs typeface="Times New Roman" pitchFamily="18" charset="0"/>
              </a:rPr>
              <a:t>Voltage                                    </a:t>
            </a:r>
            <a:r>
              <a:rPr lang="en-US" sz="1600" dirty="0" smtClean="0">
                <a:latin typeface="Arial" charset="0"/>
                <a:cs typeface="Times New Roman" pitchFamily="18" charset="0"/>
              </a:rPr>
              <a:t>       1.5 </a:t>
            </a:r>
            <a:r>
              <a:rPr lang="en-US" sz="1600" dirty="0">
                <a:latin typeface="Arial" charset="0"/>
                <a:cs typeface="Times New Roman" pitchFamily="18" charset="0"/>
              </a:rPr>
              <a:t>MV</a:t>
            </a:r>
            <a:endParaRPr lang="en-US" sz="1600" dirty="0">
              <a:latin typeface="Arial" charset="0"/>
            </a:endParaRPr>
          </a:p>
          <a:p>
            <a:pPr eaLnBrk="0" hangingPunct="0"/>
            <a:r>
              <a:rPr lang="nb-NO" sz="1600" dirty="0">
                <a:latin typeface="Arial" charset="0"/>
                <a:cs typeface="Times New Roman" pitchFamily="18" charset="0"/>
              </a:rPr>
              <a:t>Energy gradient                              2 x 10% </a:t>
            </a:r>
            <a:endParaRPr lang="en-US" sz="1600" dirty="0">
              <a:latin typeface="Arial" charset="0"/>
            </a:endParaRPr>
          </a:p>
          <a:p>
            <a:pPr eaLnBrk="0" hangingPunct="0"/>
            <a:r>
              <a:rPr lang="nb-NO" sz="1600" dirty="0">
                <a:latin typeface="Arial" charset="0"/>
                <a:cs typeface="Times New Roman" pitchFamily="18" charset="0"/>
              </a:rPr>
              <a:t>2</a:t>
            </a:r>
            <a:r>
              <a:rPr lang="nb-NO" sz="1600" baseline="30000" dirty="0">
                <a:latin typeface="Arial" charset="0"/>
                <a:cs typeface="Times New Roman" pitchFamily="18" charset="0"/>
              </a:rPr>
              <a:t>nd</a:t>
            </a:r>
            <a:r>
              <a:rPr lang="nb-NO" sz="1600" dirty="0">
                <a:latin typeface="Arial" charset="0"/>
                <a:cs typeface="Times New Roman" pitchFamily="18" charset="0"/>
              </a:rPr>
              <a:t> drift (bent)                                  2 m</a:t>
            </a:r>
          </a:p>
          <a:p>
            <a:pPr eaLnBrk="0" hangingPunct="0"/>
            <a:r>
              <a:rPr lang="en-US" sz="1600" dirty="0">
                <a:latin typeface="Arial" charset="0"/>
                <a:cs typeface="Times New Roman" pitchFamily="18" charset="0"/>
              </a:rPr>
              <a:t>Bunch length, final                          </a:t>
            </a:r>
            <a:r>
              <a:rPr lang="en-US" sz="1600" dirty="0" smtClean="0">
                <a:latin typeface="Arial" charset="0"/>
                <a:cs typeface="Times New Roman" pitchFamily="18" charset="0"/>
              </a:rPr>
              <a:t>2 </a:t>
            </a:r>
            <a:r>
              <a:rPr lang="en-US" sz="1600" dirty="0">
                <a:latin typeface="Arial" charset="0"/>
                <a:cs typeface="Times New Roman" pitchFamily="18" charset="0"/>
              </a:rPr>
              <a:t>cm                     </a:t>
            </a:r>
            <a:endParaRPr lang="en-US" sz="1600" dirty="0">
              <a:latin typeface="Arial" charset="0"/>
            </a:endParaRPr>
          </a:p>
          <a:p>
            <a:pPr eaLnBrk="0" hangingPunct="0"/>
            <a:r>
              <a:rPr lang="nb-NO" sz="1600" dirty="0">
                <a:latin typeface="Arial" charset="0"/>
                <a:cs typeface="Times New Roman" pitchFamily="18" charset="0"/>
              </a:rPr>
              <a:t>Dechirper frequency                        500 MHz </a:t>
            </a:r>
          </a:p>
          <a:p>
            <a:pPr eaLnBrk="0" hangingPunct="0"/>
            <a:r>
              <a:rPr lang="nb-NO" sz="1600" dirty="0">
                <a:latin typeface="Arial" charset="0"/>
                <a:cs typeface="Times New Roman" pitchFamily="18" charset="0"/>
              </a:rPr>
              <a:t>Voltage                                            3</a:t>
            </a:r>
            <a:r>
              <a:rPr lang="nb-NO" sz="1600" dirty="0" smtClean="0">
                <a:latin typeface="Arial" charset="0"/>
                <a:cs typeface="Times New Roman" pitchFamily="18" charset="0"/>
              </a:rPr>
              <a:t> </a:t>
            </a:r>
            <a:r>
              <a:rPr lang="nb-NO" sz="1600" dirty="0">
                <a:latin typeface="Arial" charset="0"/>
                <a:cs typeface="Times New Roman" pitchFamily="18" charset="0"/>
              </a:rPr>
              <a:t>MV</a:t>
            </a:r>
            <a:endParaRPr lang="en-US" sz="1600" dirty="0">
              <a:latin typeface="Arial" charset="0"/>
            </a:endParaRPr>
          </a:p>
          <a:p>
            <a:pPr eaLnBrk="0" hangingPunct="0"/>
            <a:r>
              <a:rPr lang="en-US" sz="1600" dirty="0">
                <a:latin typeface="Arial" charset="0"/>
                <a:cs typeface="Times New Roman" pitchFamily="18" charset="0"/>
              </a:rPr>
              <a:t>Beam radius                                    2 mm                               </a:t>
            </a:r>
            <a:endParaRPr lang="en-US" sz="1600" dirty="0">
              <a:latin typeface="Arial" charset="0"/>
            </a:endParaRPr>
          </a:p>
          <a:p>
            <a:pPr eaLnBrk="0" hangingPunct="0"/>
            <a:r>
              <a:rPr lang="en-US" sz="1600" dirty="0" smtClean="0">
                <a:latin typeface="Arial" charset="0"/>
                <a:cs typeface="Times New Roman" pitchFamily="18" charset="0"/>
              </a:rPr>
              <a:t> </a:t>
            </a:r>
            <a:endParaRPr lang="en-US" sz="1600" dirty="0">
              <a:latin typeface="Arial" charset="0"/>
            </a:endParaRPr>
          </a:p>
        </p:txBody>
      </p:sp>
      <p:sp>
        <p:nvSpPr>
          <p:cNvPr id="9222" name="Rectangle 5"/>
          <p:cNvSpPr>
            <a:spLocks noChangeArrowheads="1"/>
          </p:cNvSpPr>
          <p:nvPr/>
        </p:nvSpPr>
        <p:spPr bwMode="auto">
          <a:xfrm>
            <a:off x="1905000" y="304800"/>
            <a:ext cx="5638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eaLnBrk="0" hangingPunct="0"/>
            <a:r>
              <a:rPr lang="en-US" b="1" dirty="0" smtClean="0">
                <a:solidFill>
                  <a:srgbClr val="FF0000"/>
                </a:solidFill>
                <a:latin typeface="Arial" charset="0"/>
                <a:cs typeface="Arial" charset="0"/>
              </a:rPr>
              <a:t>Estimations of </a:t>
            </a:r>
            <a:r>
              <a:rPr lang="en-US" b="1" dirty="0">
                <a:solidFill>
                  <a:srgbClr val="FF0000"/>
                </a:solidFill>
                <a:latin typeface="Arial" charset="0"/>
                <a:cs typeface="Arial" charset="0"/>
              </a:rPr>
              <a:t>Injector </a:t>
            </a:r>
            <a:r>
              <a:rPr lang="en-US" b="1" dirty="0" smtClean="0">
                <a:solidFill>
                  <a:srgbClr val="FF0000"/>
                </a:solidFill>
                <a:latin typeface="Arial" charset="0"/>
                <a:cs typeface="Arial" charset="0"/>
              </a:rPr>
              <a:t>for ERL</a:t>
            </a:r>
            <a:endParaRPr lang="en-US" b="1" dirty="0">
              <a:solidFill>
                <a:srgbClr val="FF0000"/>
              </a:solidFill>
              <a:latin typeface="Arial" charset="0"/>
              <a:cs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
          <p:cNvSpPr>
            <a:spLocks noRot="1" noChangeAspect="1" noMove="1" noResize="1" noEditPoints="1" noAdjustHandles="1" noChangeArrowheads="1" noChangeShapeType="1" noTextEdit="1"/>
          </p:cNvSpPr>
          <p:nvPr/>
        </p:nvSpPr>
        <p:spPr bwMode="auto">
          <a:xfrm>
            <a:off x="665480" y="709287"/>
            <a:ext cx="3657600" cy="2614181"/>
          </a:xfrm>
          <a:prstGeom prst="rect">
            <a:avLst/>
          </a:prstGeom>
          <a:blipFill rotWithShape="1">
            <a:blip r:embed="rId3"/>
            <a:stretch>
              <a:fillRect l="-2833"/>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8195" name="Rectangle 2"/>
          <p:cNvSpPr>
            <a:spLocks noRot="1" noChangeAspect="1" noMove="1" noResize="1" noEditPoints="1" noAdjustHandles="1" noChangeArrowheads="1" noChangeShapeType="1" noTextEdit="1"/>
          </p:cNvSpPr>
          <p:nvPr/>
        </p:nvSpPr>
        <p:spPr bwMode="auto">
          <a:xfrm>
            <a:off x="4338320" y="1000715"/>
            <a:ext cx="4876800" cy="2031325"/>
          </a:xfrm>
          <a:prstGeom prst="rect">
            <a:avLst/>
          </a:prstGeom>
          <a:blipFill rotWithShape="1">
            <a:blip r:embed="rId4"/>
            <a:stretch>
              <a:fillRect l="-375" b="-2703"/>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8196" name="Rectangle 3"/>
          <p:cNvSpPr>
            <a:spLocks noRot="1" noChangeAspect="1" noMove="1" noResize="1" noEditPoints="1" noAdjustHandles="1" noChangeArrowheads="1" noChangeShapeType="1" noTextEdit="1"/>
          </p:cNvSpPr>
          <p:nvPr/>
        </p:nvSpPr>
        <p:spPr bwMode="auto">
          <a:xfrm>
            <a:off x="551180" y="3285237"/>
            <a:ext cx="3886200" cy="1824923"/>
          </a:xfrm>
          <a:prstGeom prst="rect">
            <a:avLst/>
          </a:prstGeom>
          <a:blipFill rotWithShape="1">
            <a:blip r:embed="rId5"/>
            <a:stretch>
              <a:fillRect l="-313"/>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8197" name="Rectangle 5"/>
          <p:cNvSpPr>
            <a:spLocks noChangeArrowheads="1"/>
          </p:cNvSpPr>
          <p:nvPr/>
        </p:nvSpPr>
        <p:spPr bwMode="auto">
          <a:xfrm>
            <a:off x="2050573" y="304800"/>
            <a:ext cx="483337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r>
              <a:rPr lang="en-US" b="1" dirty="0" smtClean="0">
                <a:solidFill>
                  <a:srgbClr val="FF0000"/>
                </a:solidFill>
                <a:latin typeface="Arial" charset="0"/>
                <a:cs typeface="Arial" charset="0"/>
              </a:rPr>
              <a:t>Estimations of </a:t>
            </a:r>
            <a:r>
              <a:rPr lang="en-US" b="1" dirty="0">
                <a:solidFill>
                  <a:srgbClr val="FF0000"/>
                </a:solidFill>
                <a:latin typeface="Arial" charset="0"/>
                <a:cs typeface="Arial" charset="0"/>
              </a:rPr>
              <a:t>Injector </a:t>
            </a:r>
            <a:r>
              <a:rPr lang="en-US" b="1" dirty="0" smtClean="0">
                <a:solidFill>
                  <a:srgbClr val="FF0000"/>
                </a:solidFill>
                <a:latin typeface="Arial" charset="0"/>
                <a:cs typeface="Arial" charset="0"/>
              </a:rPr>
              <a:t>for  </a:t>
            </a:r>
            <a:r>
              <a:rPr lang="en-US" b="1" dirty="0">
                <a:solidFill>
                  <a:srgbClr val="FF0000"/>
                </a:solidFill>
                <a:latin typeface="Arial" charset="0"/>
                <a:cs typeface="Arial" charset="0"/>
              </a:rPr>
              <a:t>CCR</a:t>
            </a:r>
          </a:p>
        </p:txBody>
      </p:sp>
      <p:sp>
        <p:nvSpPr>
          <p:cNvPr id="7" name="Rectangle 3"/>
          <p:cNvSpPr>
            <a:spLocks noRot="1" noChangeAspect="1" noMove="1" noResize="1" noEditPoints="1" noAdjustHandles="1" noChangeArrowheads="1" noChangeShapeType="1" noTextEdit="1"/>
          </p:cNvSpPr>
          <p:nvPr/>
        </p:nvSpPr>
        <p:spPr bwMode="auto">
          <a:xfrm>
            <a:off x="4800600" y="3090255"/>
            <a:ext cx="3886200" cy="1825500"/>
          </a:xfrm>
          <a:prstGeom prst="rect">
            <a:avLst/>
          </a:prstGeom>
          <a:blipFill rotWithShape="1">
            <a:blip r:embed="rId6"/>
            <a:stretch>
              <a:fillRect l="-471"/>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
        <p:nvSpPr>
          <p:cNvPr id="8" name="Rectangle 3"/>
          <p:cNvSpPr>
            <a:spLocks noRot="1" noChangeAspect="1" noMove="1" noResize="1" noEditPoints="1" noAdjustHandles="1" noChangeArrowheads="1" noChangeShapeType="1" noTextEdit="1"/>
          </p:cNvSpPr>
          <p:nvPr/>
        </p:nvSpPr>
        <p:spPr bwMode="auto">
          <a:xfrm>
            <a:off x="2153920" y="5279793"/>
            <a:ext cx="4866124" cy="1393010"/>
          </a:xfrm>
          <a:prstGeom prst="rect">
            <a:avLst/>
          </a:prstGeom>
          <a:blipFill rotWithShape="1">
            <a:blip r:embed="rId7"/>
            <a:stretch>
              <a:fillRect l="-250" b="-3930"/>
            </a:stretch>
          </a:blip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a:defRPr/>
            </a:pPr>
            <a:r>
              <a:rPr lang="en-US">
                <a:noFill/>
              </a:rPr>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41"/>
          <p:cNvGrpSpPr>
            <a:grpSpLocks/>
          </p:cNvGrpSpPr>
          <p:nvPr/>
        </p:nvGrpSpPr>
        <p:grpSpPr bwMode="auto">
          <a:xfrm>
            <a:off x="152400" y="1431925"/>
            <a:ext cx="4386263" cy="2168525"/>
            <a:chOff x="47161" y="1336187"/>
            <a:chExt cx="3792186" cy="2129858"/>
          </a:xfrm>
        </p:grpSpPr>
        <p:sp>
          <p:nvSpPr>
            <p:cNvPr id="11327" name="Parallelogram 2"/>
            <p:cNvSpPr>
              <a:spLocks noChangeArrowheads="1"/>
            </p:cNvSpPr>
            <p:nvPr/>
          </p:nvSpPr>
          <p:spPr bwMode="auto">
            <a:xfrm>
              <a:off x="218267" y="2459412"/>
              <a:ext cx="3450496" cy="489039"/>
            </a:xfrm>
            <a:prstGeom prst="parallelogram">
              <a:avLst>
                <a:gd name="adj" fmla="val 110016"/>
              </a:avLst>
            </a:prstGeom>
            <a:solidFill>
              <a:schemeClr val="accent1"/>
            </a:solidFill>
            <a:ln w="9525" algn="ctr">
              <a:solidFill>
                <a:schemeClr val="tx1"/>
              </a:solidFill>
              <a:round/>
              <a:headEnd/>
              <a:tailEnd/>
            </a:ln>
          </p:spPr>
          <p:txBody>
            <a:bodyPr/>
            <a:lstStyle/>
            <a:p>
              <a:pPr eaLnBrk="0" hangingPunct="0"/>
              <a:endParaRPr lang="en-US" sz="1600"/>
            </a:p>
          </p:txBody>
        </p:sp>
        <p:sp>
          <p:nvSpPr>
            <p:cNvPr id="11328" name="Right Brace 6"/>
            <p:cNvSpPr>
              <a:spLocks/>
            </p:cNvSpPr>
            <p:nvPr/>
          </p:nvSpPr>
          <p:spPr bwMode="auto">
            <a:xfrm flipH="1">
              <a:off x="1814469" y="1850981"/>
              <a:ext cx="181871" cy="833371"/>
            </a:xfrm>
            <a:prstGeom prst="rightBrace">
              <a:avLst>
                <a:gd name="adj1" fmla="val 8337"/>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sz="1600"/>
            </a:p>
          </p:txBody>
        </p:sp>
        <p:sp>
          <p:nvSpPr>
            <p:cNvPr id="11329" name="TextBox 7"/>
            <p:cNvSpPr txBox="1">
              <a:spLocks noChangeArrowheads="1"/>
            </p:cNvSpPr>
            <p:nvPr/>
          </p:nvSpPr>
          <p:spPr bwMode="auto">
            <a:xfrm>
              <a:off x="1599199" y="2085004"/>
              <a:ext cx="363741" cy="41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n-US" sz="1600">
                  <a:latin typeface="Arial" charset="0"/>
                  <a:cs typeface="Arial" charset="0"/>
                </a:rPr>
                <a:t>h</a:t>
              </a:r>
            </a:p>
          </p:txBody>
        </p:sp>
        <p:cxnSp>
          <p:nvCxnSpPr>
            <p:cNvPr id="11330" name="Straight Arrow Connector 9"/>
            <p:cNvCxnSpPr>
              <a:cxnSpLocks noChangeShapeType="1"/>
            </p:cNvCxnSpPr>
            <p:nvPr/>
          </p:nvCxnSpPr>
          <p:spPr bwMode="auto">
            <a:xfrm flipV="1">
              <a:off x="3445790" y="2684058"/>
              <a:ext cx="263471" cy="5281"/>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331" name="Straight Arrow Connector 10"/>
            <p:cNvCxnSpPr>
              <a:cxnSpLocks noChangeShapeType="1"/>
            </p:cNvCxnSpPr>
            <p:nvPr/>
          </p:nvCxnSpPr>
          <p:spPr bwMode="auto">
            <a:xfrm>
              <a:off x="2360081" y="1850981"/>
              <a:ext cx="636547" cy="193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332" name="Oval 4"/>
            <p:cNvSpPr>
              <a:spLocks noChangeArrowheads="1"/>
            </p:cNvSpPr>
            <p:nvPr/>
          </p:nvSpPr>
          <p:spPr bwMode="auto">
            <a:xfrm>
              <a:off x="2087275" y="1758384"/>
              <a:ext cx="454677" cy="185194"/>
            </a:xfrm>
            <a:prstGeom prst="ellipse">
              <a:avLst/>
            </a:prstGeom>
            <a:solidFill>
              <a:srgbClr val="99CCFF"/>
            </a:solidFill>
            <a:ln w="9525" algn="ctr">
              <a:solidFill>
                <a:schemeClr val="tx1"/>
              </a:solidFill>
              <a:round/>
              <a:headEnd/>
              <a:tailEnd/>
            </a:ln>
          </p:spPr>
          <p:txBody>
            <a:bodyPr/>
            <a:lstStyle/>
            <a:p>
              <a:pPr eaLnBrk="0" hangingPunct="0"/>
              <a:endParaRPr lang="en-US" sz="1600"/>
            </a:p>
          </p:txBody>
        </p:sp>
        <p:sp>
          <p:nvSpPr>
            <p:cNvPr id="11333" name="TextBox 11"/>
            <p:cNvSpPr txBox="1">
              <a:spLocks noChangeArrowheads="1"/>
            </p:cNvSpPr>
            <p:nvPr/>
          </p:nvSpPr>
          <p:spPr bwMode="auto">
            <a:xfrm>
              <a:off x="3477899" y="2650888"/>
              <a:ext cx="361448" cy="33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n-US" sz="1600">
                  <a:latin typeface="Arial" charset="0"/>
                  <a:cs typeface="Arial" charset="0"/>
                </a:rPr>
                <a:t>v</a:t>
              </a:r>
              <a:r>
                <a:rPr lang="en-US" sz="1600" baseline="-25000">
                  <a:latin typeface="Arial" charset="0"/>
                  <a:cs typeface="Arial" charset="0"/>
                </a:rPr>
                <a:t>0</a:t>
              </a:r>
            </a:p>
          </p:txBody>
        </p:sp>
        <p:sp>
          <p:nvSpPr>
            <p:cNvPr id="11334" name="TextBox 12"/>
            <p:cNvSpPr txBox="1">
              <a:spLocks noChangeArrowheads="1"/>
            </p:cNvSpPr>
            <p:nvPr/>
          </p:nvSpPr>
          <p:spPr bwMode="auto">
            <a:xfrm>
              <a:off x="2950956" y="1673600"/>
              <a:ext cx="727483" cy="41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n-US" sz="1600">
                  <a:latin typeface="Arial" charset="0"/>
                  <a:cs typeface="Arial" charset="0"/>
                </a:rPr>
                <a:t>v≈c</a:t>
              </a:r>
            </a:p>
          </p:txBody>
        </p:sp>
        <p:sp>
          <p:nvSpPr>
            <p:cNvPr id="11335" name="TextBox 13"/>
            <p:cNvSpPr txBox="1">
              <a:spLocks noChangeArrowheads="1"/>
            </p:cNvSpPr>
            <p:nvPr/>
          </p:nvSpPr>
          <p:spPr bwMode="auto">
            <a:xfrm>
              <a:off x="316244" y="1635714"/>
              <a:ext cx="129875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r>
                <a:rPr lang="en-US" sz="1200">
                  <a:latin typeface="Arial" charset="0"/>
                  <a:cs typeface="Arial" charset="0"/>
                </a:rPr>
                <a:t>surface charge density</a:t>
              </a:r>
            </a:p>
          </p:txBody>
        </p:sp>
        <p:sp>
          <p:nvSpPr>
            <p:cNvPr id="11336" name="Down Arrow 16"/>
            <p:cNvSpPr>
              <a:spLocks noChangeArrowheads="1"/>
            </p:cNvSpPr>
            <p:nvPr/>
          </p:nvSpPr>
          <p:spPr bwMode="auto">
            <a:xfrm flipV="1">
              <a:off x="2178210" y="1387997"/>
              <a:ext cx="272806" cy="370387"/>
            </a:xfrm>
            <a:prstGeom prst="downArrow">
              <a:avLst>
                <a:gd name="adj1" fmla="val 50000"/>
                <a:gd name="adj2" fmla="val 50002"/>
              </a:avLst>
            </a:prstGeom>
            <a:solidFill>
              <a:srgbClr val="FF9900"/>
            </a:solidFill>
            <a:ln w="9525" algn="ctr">
              <a:solidFill>
                <a:schemeClr val="tx1"/>
              </a:solidFill>
              <a:round/>
              <a:headEnd/>
              <a:tailEnd/>
            </a:ln>
          </p:spPr>
          <p:txBody>
            <a:bodyPr/>
            <a:lstStyle/>
            <a:p>
              <a:pPr eaLnBrk="0" hangingPunct="0"/>
              <a:endParaRPr lang="en-US"/>
            </a:p>
          </p:txBody>
        </p:sp>
        <p:sp>
          <p:nvSpPr>
            <p:cNvPr id="11337" name="TextBox 17"/>
            <p:cNvSpPr txBox="1">
              <a:spLocks noChangeArrowheads="1"/>
            </p:cNvSpPr>
            <p:nvPr/>
          </p:nvSpPr>
          <p:spPr bwMode="auto">
            <a:xfrm>
              <a:off x="2430739" y="1336187"/>
              <a:ext cx="336013" cy="3253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n-US" sz="1600">
                  <a:latin typeface="Arial" charset="0"/>
                  <a:cs typeface="Arial" charset="0"/>
                </a:rPr>
                <a:t>F</a:t>
              </a:r>
            </a:p>
          </p:txBody>
        </p:sp>
        <p:sp>
          <p:nvSpPr>
            <p:cNvPr id="11338" name="Right Brace 23"/>
            <p:cNvSpPr>
              <a:spLocks/>
            </p:cNvSpPr>
            <p:nvPr/>
          </p:nvSpPr>
          <p:spPr bwMode="auto">
            <a:xfrm rot="5400000">
              <a:off x="1595682" y="1589484"/>
              <a:ext cx="273440" cy="2964052"/>
            </a:xfrm>
            <a:prstGeom prst="rightBrace">
              <a:avLst>
                <a:gd name="adj1" fmla="val 8331"/>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a:p>
          </p:txBody>
        </p:sp>
        <p:sp>
          <p:nvSpPr>
            <p:cNvPr id="11339" name="TextBox 24"/>
            <p:cNvSpPr txBox="1">
              <a:spLocks noChangeArrowheads="1"/>
            </p:cNvSpPr>
            <p:nvPr/>
          </p:nvSpPr>
          <p:spPr bwMode="auto">
            <a:xfrm>
              <a:off x="1567733" y="3133348"/>
              <a:ext cx="329339" cy="33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n-US" sz="1600">
                  <a:latin typeface="Arial" charset="0"/>
                  <a:cs typeface="Arial" charset="0"/>
                </a:rPr>
                <a:t>L</a:t>
              </a:r>
            </a:p>
          </p:txBody>
        </p:sp>
        <p:sp>
          <p:nvSpPr>
            <p:cNvPr id="11340" name="TextBox 25"/>
            <p:cNvSpPr txBox="1">
              <a:spLocks noChangeArrowheads="1"/>
            </p:cNvSpPr>
            <p:nvPr/>
          </p:nvSpPr>
          <p:spPr bwMode="auto">
            <a:xfrm>
              <a:off x="1040790" y="2459414"/>
              <a:ext cx="329339" cy="3326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l-GR" sz="1600">
                  <a:latin typeface="Arial" charset="0"/>
                  <a:cs typeface="Arial" charset="0"/>
                </a:rPr>
                <a:t>σ</a:t>
              </a:r>
              <a:r>
                <a:rPr lang="en-US" sz="1600" baseline="-25000">
                  <a:latin typeface="Arial" charset="0"/>
                  <a:cs typeface="Arial" charset="0"/>
                </a:rPr>
                <a:t>c</a:t>
              </a:r>
              <a:endParaRPr lang="en-US" sz="1600">
                <a:latin typeface="Arial" charset="0"/>
                <a:cs typeface="Arial" charset="0"/>
              </a:endParaRPr>
            </a:p>
          </p:txBody>
        </p:sp>
        <p:cxnSp>
          <p:nvCxnSpPr>
            <p:cNvPr id="11341" name="Straight Arrow Connector 27"/>
            <p:cNvCxnSpPr>
              <a:cxnSpLocks noChangeShapeType="1"/>
            </p:cNvCxnSpPr>
            <p:nvPr/>
          </p:nvCxnSpPr>
          <p:spPr bwMode="auto">
            <a:xfrm rot="16200000" flipV="1">
              <a:off x="849081" y="2351595"/>
              <a:ext cx="449290" cy="65870"/>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1342" name="Right Brace 29"/>
            <p:cNvSpPr>
              <a:spLocks/>
            </p:cNvSpPr>
            <p:nvPr/>
          </p:nvSpPr>
          <p:spPr bwMode="auto">
            <a:xfrm rot="2788036" flipH="1">
              <a:off x="179020" y="2293542"/>
              <a:ext cx="362786" cy="626504"/>
            </a:xfrm>
            <a:prstGeom prst="rightBrace">
              <a:avLst>
                <a:gd name="adj1" fmla="val 8331"/>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p>
              <a:pPr eaLnBrk="0" hangingPunct="0"/>
              <a:endParaRPr lang="en-US" sz="1600"/>
            </a:p>
          </p:txBody>
        </p:sp>
        <p:sp>
          <p:nvSpPr>
            <p:cNvPr id="11343" name="TextBox 30"/>
            <p:cNvSpPr txBox="1">
              <a:spLocks noChangeArrowheads="1"/>
            </p:cNvSpPr>
            <p:nvPr/>
          </p:nvSpPr>
          <p:spPr bwMode="auto">
            <a:xfrm>
              <a:off x="155149" y="2159886"/>
              <a:ext cx="272806" cy="411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eaLnBrk="1" hangingPunct="1"/>
              <a:r>
                <a:rPr lang="en-US" sz="1600">
                  <a:latin typeface="Arial" charset="0"/>
                  <a:cs typeface="Arial" charset="0"/>
                </a:rPr>
                <a:t>D</a:t>
              </a:r>
            </a:p>
          </p:txBody>
        </p:sp>
        <p:sp>
          <p:nvSpPr>
            <p:cNvPr id="11344" name="TextBox 33"/>
            <p:cNvSpPr txBox="1">
              <a:spLocks noChangeArrowheads="1"/>
            </p:cNvSpPr>
            <p:nvPr/>
          </p:nvSpPr>
          <p:spPr bwMode="auto">
            <a:xfrm>
              <a:off x="2292279" y="2411851"/>
              <a:ext cx="1185621" cy="272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pitchFamily="18" charset="0"/>
                </a:defRPr>
              </a:lvl1pPr>
              <a:lvl2pPr marL="742950" indent="-285750" eaLnBrk="0" hangingPunct="0">
                <a:defRPr sz="2400">
                  <a:solidFill>
                    <a:schemeClr val="tx1"/>
                  </a:solidFill>
                  <a:latin typeface="Times" pitchFamily="18" charset="0"/>
                </a:defRPr>
              </a:lvl2pPr>
              <a:lvl3pPr marL="1143000" indent="-228600" eaLnBrk="0" hangingPunct="0">
                <a:defRPr sz="2400">
                  <a:solidFill>
                    <a:schemeClr val="tx1"/>
                  </a:solidFill>
                  <a:latin typeface="Times" pitchFamily="18" charset="0"/>
                </a:defRPr>
              </a:lvl3pPr>
              <a:lvl4pPr marL="1600200" indent="-228600" eaLnBrk="0" hangingPunct="0">
                <a:defRPr sz="2400">
                  <a:solidFill>
                    <a:schemeClr val="tx1"/>
                  </a:solidFill>
                  <a:latin typeface="Times" pitchFamily="18" charset="0"/>
                </a:defRPr>
              </a:lvl4pPr>
              <a:lvl5pPr marL="2057400" indent="-228600" eaLnBrk="0" hangingPunct="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lgn="ctr" eaLnBrk="1" hangingPunct="1"/>
              <a:r>
                <a:rPr lang="en-US" sz="1200" b="1">
                  <a:solidFill>
                    <a:srgbClr val="FF0000"/>
                  </a:solidFill>
                  <a:latin typeface="Arial" charset="0"/>
                  <a:cs typeface="Arial" charset="0"/>
                </a:rPr>
                <a:t>kicking beam</a:t>
              </a:r>
            </a:p>
          </p:txBody>
        </p:sp>
      </p:grpSp>
      <p:sp>
        <p:nvSpPr>
          <p:cNvPr id="1028" name="TextBox 36"/>
          <p:cNvSpPr txBox="1">
            <a:spLocks noChangeArrowheads="1"/>
          </p:cNvSpPr>
          <p:nvPr/>
        </p:nvSpPr>
        <p:spPr bwMode="auto">
          <a:xfrm>
            <a:off x="4724400" y="1219200"/>
            <a:ext cx="4419600" cy="4678363"/>
          </a:xfrm>
          <a:prstGeom prst="rect">
            <a:avLst/>
          </a:prstGeom>
          <a:noFill/>
          <a:ln w="9525">
            <a:noFill/>
            <a:miter lim="800000"/>
            <a:headEnd/>
            <a:tailEnd/>
          </a:ln>
        </p:spPr>
        <p:txBody>
          <a:bodyPr>
            <a:spAutoFit/>
          </a:bodyPr>
          <a:lstStyle/>
          <a:p>
            <a:pPr marL="228600" indent="-228600">
              <a:buFont typeface="Arial" charset="0"/>
              <a:buChar char="•"/>
              <a:defRPr/>
            </a:pPr>
            <a:r>
              <a:rPr lang="en-US" sz="1600" dirty="0">
                <a:latin typeface="Arial" charset="0"/>
                <a:cs typeface="Arial" charset="0"/>
              </a:rPr>
              <a:t>Both beams magnetized</a:t>
            </a:r>
          </a:p>
          <a:p>
            <a:pPr marL="228600" indent="-228600">
              <a:buFont typeface="Arial" charset="0"/>
              <a:buChar char="•"/>
              <a:defRPr/>
            </a:pPr>
            <a:r>
              <a:rPr lang="en-US" sz="1600" dirty="0">
                <a:latin typeface="Arial" pitchFamily="34" charset="0"/>
                <a:cs typeface="Arial" pitchFamily="34" charset="0"/>
              </a:rPr>
              <a:t>Both beams should be flattened in the kick sections to have a small horizontal size while relatively large the vertical sizes</a:t>
            </a:r>
          </a:p>
          <a:p>
            <a:pPr marL="228600" indent="-228600">
              <a:buFont typeface="Arial" charset="0"/>
              <a:buChar char="•"/>
              <a:defRPr/>
            </a:pPr>
            <a:r>
              <a:rPr lang="en-US" sz="1600" dirty="0">
                <a:latin typeface="Arial" charset="0"/>
                <a:cs typeface="Arial" charset="0"/>
              </a:rPr>
              <a:t>A short (1~ 3 cm) target electron bunch passes through a long (10 - 20 cm) low-energy flat bunch at a very close distance, receiving a transverse kick       :</a:t>
            </a:r>
          </a:p>
          <a:p>
            <a:pPr marL="228600" indent="-228600">
              <a:buFont typeface="Arial" charset="0"/>
              <a:buChar char="•"/>
              <a:defRPr/>
            </a:pPr>
            <a:endParaRPr lang="en-US" sz="1600" dirty="0">
              <a:latin typeface="Arial" charset="0"/>
              <a:cs typeface="Arial" charset="0"/>
            </a:endParaRPr>
          </a:p>
          <a:p>
            <a:pPr marL="228600" indent="-228600">
              <a:buFont typeface="Arial" charset="0"/>
              <a:buChar char="•"/>
              <a:defRPr/>
            </a:pPr>
            <a:endParaRPr lang="en-US" sz="1600" dirty="0">
              <a:latin typeface="Arial" charset="0"/>
              <a:cs typeface="Arial" charset="0"/>
            </a:endParaRPr>
          </a:p>
          <a:p>
            <a:pPr marL="228600" indent="-228600">
              <a:buFont typeface="Arial" charset="0"/>
              <a:buChar char="•"/>
              <a:defRPr/>
            </a:pPr>
            <a:endParaRPr lang="en-US" sz="1600" dirty="0">
              <a:latin typeface="Arial" charset="0"/>
              <a:cs typeface="Arial" charset="0"/>
            </a:endParaRPr>
          </a:p>
          <a:p>
            <a:pPr marL="228600" indent="-228600">
              <a:buFont typeface="Arial" charset="0"/>
              <a:buChar char="•"/>
              <a:defRPr/>
            </a:pPr>
            <a:r>
              <a:rPr lang="en-US" sz="1600" dirty="0">
                <a:latin typeface="Arial" charset="0"/>
                <a:cs typeface="Arial" charset="0"/>
              </a:rPr>
              <a:t>Coherence conditions:</a:t>
            </a:r>
          </a:p>
          <a:p>
            <a:pPr marL="228600" indent="-228600">
              <a:defRPr/>
            </a:pPr>
            <a:r>
              <a:rPr lang="en-US" sz="1600" dirty="0">
                <a:latin typeface="Arial" pitchFamily="34" charset="0"/>
                <a:cs typeface="Arial" pitchFamily="34" charset="0"/>
              </a:rPr>
              <a:t> </a:t>
            </a:r>
          </a:p>
          <a:p>
            <a:pPr marL="228600" indent="-228600">
              <a:defRPr/>
            </a:pPr>
            <a:endParaRPr lang="en-US" sz="1800" dirty="0">
              <a:latin typeface="Arial" charset="0"/>
              <a:cs typeface="Arial" charset="0"/>
            </a:endParaRPr>
          </a:p>
          <a:p>
            <a:pPr>
              <a:defRPr/>
            </a:pPr>
            <a:r>
              <a:rPr lang="en-US" sz="1800" dirty="0"/>
              <a:t> </a:t>
            </a:r>
          </a:p>
          <a:p>
            <a:pPr>
              <a:defRPr/>
            </a:pPr>
            <a:r>
              <a:rPr lang="en-US" sz="1800" dirty="0"/>
              <a:t> </a:t>
            </a:r>
            <a:endParaRPr lang="en-US" sz="1800" dirty="0">
              <a:latin typeface="Arial" charset="0"/>
              <a:cs typeface="Arial" charset="0"/>
            </a:endParaRPr>
          </a:p>
          <a:p>
            <a:pPr marL="228600" indent="-228600">
              <a:defRPr/>
            </a:pPr>
            <a:endParaRPr lang="en-US" sz="1800" dirty="0">
              <a:latin typeface="Arial" charset="0"/>
              <a:cs typeface="Arial" charset="0"/>
            </a:endParaRPr>
          </a:p>
          <a:p>
            <a:pPr marL="228600" indent="-228600">
              <a:defRPr/>
            </a:pPr>
            <a:endParaRPr lang="en-US" sz="1800" dirty="0">
              <a:latin typeface="Arial" charset="0"/>
              <a:cs typeface="Arial" charset="0"/>
            </a:endParaRPr>
          </a:p>
        </p:txBody>
      </p:sp>
      <p:graphicFrame>
        <p:nvGraphicFramePr>
          <p:cNvPr id="41" name="Table 40"/>
          <p:cNvGraphicFramePr>
            <a:graphicFrameLocks noGrp="1"/>
          </p:cNvGraphicFramePr>
          <p:nvPr/>
        </p:nvGraphicFramePr>
        <p:xfrm>
          <a:off x="304800" y="3565525"/>
          <a:ext cx="4267200" cy="2682872"/>
        </p:xfrm>
        <a:graphic>
          <a:graphicData uri="http://schemas.openxmlformats.org/drawingml/2006/table">
            <a:tbl>
              <a:tblPr firstRow="1" bandRow="1">
                <a:tableStyleId>{21E4AEA4-8DFA-4A89-87EB-49C32662AFE0}</a:tableStyleId>
              </a:tblPr>
              <a:tblGrid>
                <a:gridCol w="2590800"/>
                <a:gridCol w="762000"/>
                <a:gridCol w="914400"/>
              </a:tblGrid>
              <a:tr h="335359">
                <a:tc>
                  <a:txBody>
                    <a:bodyPr/>
                    <a:lstStyle/>
                    <a:p>
                      <a:endParaRPr lang="en-US" sz="1600" b="0" i="0" dirty="0">
                        <a:latin typeface="Arial" pitchFamily="34" charset="0"/>
                        <a:cs typeface="Arial" pitchFamily="34" charset="0"/>
                      </a:endParaRPr>
                    </a:p>
                  </a:txBody>
                  <a:tcPr marT="45731" marB="45731"/>
                </a:tc>
                <a:tc>
                  <a:txBody>
                    <a:bodyPr/>
                    <a:lstStyle/>
                    <a:p>
                      <a:pPr algn="ctr"/>
                      <a:endParaRPr lang="en-US" sz="1600" b="0" i="0" dirty="0">
                        <a:latin typeface="Arial" pitchFamily="34" charset="0"/>
                        <a:cs typeface="Arial" pitchFamily="34" charset="0"/>
                      </a:endParaRPr>
                    </a:p>
                  </a:txBody>
                  <a:tcPr marT="45731" marB="45731"/>
                </a:tc>
                <a:tc>
                  <a:txBody>
                    <a:bodyPr/>
                    <a:lstStyle/>
                    <a:p>
                      <a:pPr algn="ctr"/>
                      <a:endParaRPr lang="en-US" sz="1600" b="0" i="0">
                        <a:latin typeface="Arial" pitchFamily="34" charset="0"/>
                        <a:cs typeface="Arial" pitchFamily="34" charset="0"/>
                      </a:endParaRPr>
                    </a:p>
                  </a:txBody>
                  <a:tcPr marT="45731" marB="45731"/>
                </a:tc>
              </a:tr>
              <a:tr h="335359">
                <a:tc>
                  <a:txBody>
                    <a:bodyPr/>
                    <a:lstStyle/>
                    <a:p>
                      <a:r>
                        <a:rPr lang="en-US" sz="1600" b="0" i="0" dirty="0" smtClean="0">
                          <a:latin typeface="Arial" pitchFamily="34" charset="0"/>
                          <a:cs typeface="Arial" pitchFamily="34" charset="0"/>
                        </a:rPr>
                        <a:t>Circulating beam energy</a:t>
                      </a:r>
                      <a:endParaRPr lang="en-US" sz="1600" b="0" i="0" dirty="0">
                        <a:latin typeface="Arial" pitchFamily="34" charset="0"/>
                        <a:cs typeface="Arial" pitchFamily="34" charset="0"/>
                      </a:endParaRPr>
                    </a:p>
                  </a:txBody>
                  <a:tcPr marT="45731" marB="45731"/>
                </a:tc>
                <a:tc>
                  <a:txBody>
                    <a:bodyPr/>
                    <a:lstStyle/>
                    <a:p>
                      <a:pPr algn="ctr"/>
                      <a:r>
                        <a:rPr lang="en-US" sz="1600" b="0" i="0" dirty="0" err="1" smtClean="0">
                          <a:latin typeface="Arial" pitchFamily="34" charset="0"/>
                          <a:cs typeface="Arial" pitchFamily="34" charset="0"/>
                        </a:rPr>
                        <a:t>MeV</a:t>
                      </a:r>
                      <a:endParaRPr lang="en-US" sz="1600" b="0" i="0" dirty="0">
                        <a:latin typeface="Arial" pitchFamily="34" charset="0"/>
                        <a:cs typeface="Arial" pitchFamily="34" charset="0"/>
                      </a:endParaRPr>
                    </a:p>
                  </a:txBody>
                  <a:tcPr marT="45731" marB="45731"/>
                </a:tc>
                <a:tc>
                  <a:txBody>
                    <a:bodyPr/>
                    <a:lstStyle/>
                    <a:p>
                      <a:pPr algn="ctr"/>
                      <a:r>
                        <a:rPr lang="en-US" sz="1600" b="0" i="0" dirty="0" smtClean="0">
                          <a:solidFill>
                            <a:schemeClr val="tx1"/>
                          </a:solidFill>
                          <a:latin typeface="Arial" pitchFamily="34" charset="0"/>
                          <a:cs typeface="Arial" pitchFamily="34" charset="0"/>
                        </a:rPr>
                        <a:t>33</a:t>
                      </a:r>
                      <a:endParaRPr lang="en-US" sz="1600" b="0" i="0" dirty="0">
                        <a:solidFill>
                          <a:schemeClr val="tx1"/>
                        </a:solidFill>
                        <a:latin typeface="Arial" pitchFamily="34" charset="0"/>
                        <a:cs typeface="Arial" pitchFamily="34" charset="0"/>
                      </a:endParaRPr>
                    </a:p>
                  </a:txBody>
                  <a:tcPr marT="45731" marB="45731"/>
                </a:tc>
              </a:tr>
              <a:tr h="335359">
                <a:tc>
                  <a:txBody>
                    <a:bodyPr/>
                    <a:lstStyle/>
                    <a:p>
                      <a:r>
                        <a:rPr lang="en-US" sz="1600" b="0" i="0" dirty="0" smtClean="0">
                          <a:latin typeface="Arial" pitchFamily="34" charset="0"/>
                          <a:cs typeface="Arial" pitchFamily="34" charset="0"/>
                        </a:rPr>
                        <a:t>Kicking beam energy</a:t>
                      </a:r>
                      <a:endParaRPr lang="en-US" sz="1600" b="0" i="0" dirty="0">
                        <a:latin typeface="Arial" pitchFamily="34" charset="0"/>
                        <a:cs typeface="Arial" pitchFamily="34" charset="0"/>
                      </a:endParaRPr>
                    </a:p>
                  </a:txBody>
                  <a:tcPr marT="45731" marB="45731"/>
                </a:tc>
                <a:tc>
                  <a:txBody>
                    <a:bodyPr/>
                    <a:lstStyle/>
                    <a:p>
                      <a:pPr algn="ctr"/>
                      <a:r>
                        <a:rPr lang="en-US" sz="1600" b="0" i="0" dirty="0" err="1" smtClean="0">
                          <a:latin typeface="Arial" pitchFamily="34" charset="0"/>
                          <a:cs typeface="Arial" pitchFamily="34" charset="0"/>
                        </a:rPr>
                        <a:t>MeV</a:t>
                      </a:r>
                      <a:endParaRPr lang="en-US" sz="1600" b="0" i="0" dirty="0">
                        <a:latin typeface="Arial" pitchFamily="34" charset="0"/>
                        <a:cs typeface="Arial" pitchFamily="34" charset="0"/>
                      </a:endParaRPr>
                    </a:p>
                  </a:txBody>
                  <a:tcPr marT="45731" marB="45731"/>
                </a:tc>
                <a:tc>
                  <a:txBody>
                    <a:bodyPr/>
                    <a:lstStyle/>
                    <a:p>
                      <a:pPr algn="ctr"/>
                      <a:r>
                        <a:rPr lang="en-US" sz="1600" b="0" i="0" dirty="0" smtClean="0">
                          <a:solidFill>
                            <a:schemeClr val="tx1"/>
                          </a:solidFill>
                          <a:latin typeface="Arial" pitchFamily="34" charset="0"/>
                          <a:cs typeface="Arial" pitchFamily="34" charset="0"/>
                        </a:rPr>
                        <a:t>~0.3</a:t>
                      </a:r>
                      <a:endParaRPr lang="en-US" sz="1600" b="0" i="0" dirty="0">
                        <a:solidFill>
                          <a:schemeClr val="tx1"/>
                        </a:solidFill>
                        <a:latin typeface="Arial" pitchFamily="34" charset="0"/>
                        <a:cs typeface="Arial" pitchFamily="34" charset="0"/>
                      </a:endParaRPr>
                    </a:p>
                  </a:txBody>
                  <a:tcPr marT="45731" marB="45731"/>
                </a:tc>
              </a:tr>
              <a:tr h="335359">
                <a:tc>
                  <a:txBody>
                    <a:bodyPr/>
                    <a:lstStyle/>
                    <a:p>
                      <a:r>
                        <a:rPr lang="en-US" sz="1600" b="0" i="0" dirty="0" smtClean="0">
                          <a:latin typeface="Arial" pitchFamily="34" charset="0"/>
                          <a:cs typeface="Arial" pitchFamily="34" charset="0"/>
                        </a:rPr>
                        <a:t>Repetition</a:t>
                      </a:r>
                      <a:r>
                        <a:rPr lang="en-US" sz="1600" b="0" i="0" baseline="0" dirty="0" smtClean="0">
                          <a:latin typeface="Arial" pitchFamily="34" charset="0"/>
                          <a:cs typeface="Arial" pitchFamily="34" charset="0"/>
                        </a:rPr>
                        <a:t> frequency</a:t>
                      </a:r>
                      <a:endParaRPr lang="en-US" sz="1600" b="0" i="0" dirty="0">
                        <a:latin typeface="Arial" pitchFamily="34" charset="0"/>
                        <a:cs typeface="Arial" pitchFamily="34" charset="0"/>
                      </a:endParaRPr>
                    </a:p>
                  </a:txBody>
                  <a:tcPr marT="45731" marB="45731"/>
                </a:tc>
                <a:tc>
                  <a:txBody>
                    <a:bodyPr/>
                    <a:lstStyle/>
                    <a:p>
                      <a:pPr algn="ctr"/>
                      <a:r>
                        <a:rPr lang="en-US" sz="1600" b="0" i="0" dirty="0" smtClean="0">
                          <a:latin typeface="Arial" pitchFamily="34" charset="0"/>
                          <a:cs typeface="Arial" pitchFamily="34" charset="0"/>
                        </a:rPr>
                        <a:t>MHz</a:t>
                      </a:r>
                      <a:endParaRPr lang="en-US" sz="1600" b="0" i="0" dirty="0">
                        <a:latin typeface="Arial" pitchFamily="34" charset="0"/>
                        <a:cs typeface="Arial" pitchFamily="34" charset="0"/>
                      </a:endParaRPr>
                    </a:p>
                  </a:txBody>
                  <a:tcPr marT="45731" marB="45731"/>
                </a:tc>
                <a:tc>
                  <a:txBody>
                    <a:bodyPr/>
                    <a:lstStyle/>
                    <a:p>
                      <a:pPr algn="ctr"/>
                      <a:r>
                        <a:rPr lang="en-US" sz="1600" b="0" i="0" dirty="0" smtClean="0">
                          <a:solidFill>
                            <a:schemeClr val="tx1"/>
                          </a:solidFill>
                          <a:latin typeface="Arial" pitchFamily="34" charset="0"/>
                          <a:cs typeface="Arial" pitchFamily="34" charset="0"/>
                        </a:rPr>
                        <a:t>5 -15</a:t>
                      </a:r>
                      <a:endParaRPr lang="en-US" sz="1600" b="0" i="0" dirty="0">
                        <a:solidFill>
                          <a:schemeClr val="tx1"/>
                        </a:solidFill>
                        <a:latin typeface="Arial" pitchFamily="34" charset="0"/>
                        <a:cs typeface="Arial" pitchFamily="34" charset="0"/>
                      </a:endParaRPr>
                    </a:p>
                  </a:txBody>
                  <a:tcPr marT="45731" marB="45731"/>
                </a:tc>
              </a:tr>
              <a:tr h="335359">
                <a:tc>
                  <a:txBody>
                    <a:bodyPr/>
                    <a:lstStyle/>
                    <a:p>
                      <a:r>
                        <a:rPr lang="en-US" sz="1600" b="0" i="0" dirty="0" smtClean="0">
                          <a:latin typeface="Arial" pitchFamily="34" charset="0"/>
                          <a:cs typeface="Arial" pitchFamily="34" charset="0"/>
                        </a:rPr>
                        <a:t>Kicking angle</a:t>
                      </a:r>
                      <a:endParaRPr lang="en-US" sz="1600" b="0" i="0" dirty="0">
                        <a:latin typeface="Arial" pitchFamily="34" charset="0"/>
                        <a:cs typeface="Arial" pitchFamily="34" charset="0"/>
                      </a:endParaRPr>
                    </a:p>
                  </a:txBody>
                  <a:tcPr marT="45731" marB="45731"/>
                </a:tc>
                <a:tc>
                  <a:txBody>
                    <a:bodyPr/>
                    <a:lstStyle/>
                    <a:p>
                      <a:pPr algn="ctr"/>
                      <a:r>
                        <a:rPr lang="en-US" sz="1600" b="0" i="0" dirty="0" err="1" smtClean="0">
                          <a:latin typeface="Arial" pitchFamily="34" charset="0"/>
                          <a:cs typeface="Arial" pitchFamily="34" charset="0"/>
                        </a:rPr>
                        <a:t>mrad</a:t>
                      </a:r>
                      <a:endParaRPr lang="en-US" sz="1600" b="0" i="0" dirty="0">
                        <a:latin typeface="Arial" pitchFamily="34" charset="0"/>
                        <a:cs typeface="Arial" pitchFamily="34" charset="0"/>
                      </a:endParaRPr>
                    </a:p>
                  </a:txBody>
                  <a:tcPr marT="45731" marB="45731"/>
                </a:tc>
                <a:tc>
                  <a:txBody>
                    <a:bodyPr/>
                    <a:lstStyle/>
                    <a:p>
                      <a:pPr algn="ctr"/>
                      <a:r>
                        <a:rPr lang="en-US" sz="1600" b="0" i="0" dirty="0" smtClean="0">
                          <a:solidFill>
                            <a:schemeClr val="tx1"/>
                          </a:solidFill>
                          <a:latin typeface="Arial" pitchFamily="34" charset="0"/>
                          <a:cs typeface="Arial" pitchFamily="34" charset="0"/>
                        </a:rPr>
                        <a:t>0.7</a:t>
                      </a:r>
                      <a:endParaRPr lang="en-US" sz="1600" b="0" i="0" dirty="0">
                        <a:solidFill>
                          <a:schemeClr val="tx1"/>
                        </a:solidFill>
                        <a:latin typeface="Arial" pitchFamily="34" charset="0"/>
                        <a:cs typeface="Arial" pitchFamily="34" charset="0"/>
                      </a:endParaRPr>
                    </a:p>
                  </a:txBody>
                  <a:tcPr marT="45731" marB="45731"/>
                </a:tc>
              </a:tr>
              <a:tr h="335359">
                <a:tc>
                  <a:txBody>
                    <a:bodyPr/>
                    <a:lstStyle/>
                    <a:p>
                      <a:r>
                        <a:rPr lang="en-US" sz="1600" b="0" i="0" dirty="0" smtClean="0">
                          <a:latin typeface="Arial" pitchFamily="34" charset="0"/>
                          <a:cs typeface="Arial" pitchFamily="34" charset="0"/>
                        </a:rPr>
                        <a:t>K- bunch length</a:t>
                      </a:r>
                      <a:endParaRPr lang="en-US" sz="1600" b="0" i="0" dirty="0">
                        <a:latin typeface="Arial" pitchFamily="34" charset="0"/>
                        <a:cs typeface="Arial" pitchFamily="34" charset="0"/>
                      </a:endParaRPr>
                    </a:p>
                  </a:txBody>
                  <a:tcPr marT="45731" marB="45731"/>
                </a:tc>
                <a:tc>
                  <a:txBody>
                    <a:bodyPr/>
                    <a:lstStyle/>
                    <a:p>
                      <a:pPr algn="ctr"/>
                      <a:r>
                        <a:rPr lang="en-US" sz="1600" b="0" i="0" dirty="0" smtClean="0">
                          <a:latin typeface="Arial" pitchFamily="34" charset="0"/>
                          <a:cs typeface="Arial" pitchFamily="34" charset="0"/>
                        </a:rPr>
                        <a:t>cm</a:t>
                      </a:r>
                      <a:endParaRPr lang="en-US" sz="1600" b="0" i="0" dirty="0">
                        <a:latin typeface="Arial" pitchFamily="34" charset="0"/>
                        <a:cs typeface="Arial" pitchFamily="34" charset="0"/>
                      </a:endParaRPr>
                    </a:p>
                  </a:txBody>
                  <a:tcPr marT="45731" marB="45731"/>
                </a:tc>
                <a:tc>
                  <a:txBody>
                    <a:bodyPr/>
                    <a:lstStyle/>
                    <a:p>
                      <a:pPr algn="ctr"/>
                      <a:r>
                        <a:rPr lang="en-US" sz="1600" b="0" i="0" dirty="0" smtClean="0">
                          <a:solidFill>
                            <a:schemeClr val="tx1"/>
                          </a:solidFill>
                          <a:latin typeface="Arial" pitchFamily="34" charset="0"/>
                          <a:cs typeface="Arial" pitchFamily="34" charset="0"/>
                        </a:rPr>
                        <a:t>15-30</a:t>
                      </a:r>
                      <a:endParaRPr lang="en-US" sz="1600" b="0" i="0" dirty="0">
                        <a:solidFill>
                          <a:schemeClr val="tx1"/>
                        </a:solidFill>
                        <a:latin typeface="Arial" pitchFamily="34" charset="0"/>
                        <a:cs typeface="Arial" pitchFamily="34" charset="0"/>
                      </a:endParaRPr>
                    </a:p>
                  </a:txBody>
                  <a:tcPr marT="45731" marB="45731"/>
                </a:tc>
              </a:tr>
              <a:tr h="335359">
                <a:tc>
                  <a:txBody>
                    <a:bodyPr/>
                    <a:lstStyle/>
                    <a:p>
                      <a:r>
                        <a:rPr lang="en-US" sz="1600" b="0" i="0" dirty="0" smtClean="0">
                          <a:latin typeface="Arial" pitchFamily="34" charset="0"/>
                          <a:cs typeface="Arial" pitchFamily="34" charset="0"/>
                        </a:rPr>
                        <a:t>K-</a:t>
                      </a:r>
                      <a:r>
                        <a:rPr lang="en-US" sz="1600" b="0" i="0" baseline="0" dirty="0" smtClean="0">
                          <a:latin typeface="Arial" pitchFamily="34" charset="0"/>
                          <a:cs typeface="Arial" pitchFamily="34" charset="0"/>
                        </a:rPr>
                        <a:t> bunch width</a:t>
                      </a:r>
                      <a:endParaRPr lang="en-US" sz="1600" b="0" i="0" dirty="0">
                        <a:latin typeface="Arial" pitchFamily="34" charset="0"/>
                        <a:cs typeface="Arial" pitchFamily="34" charset="0"/>
                      </a:endParaRPr>
                    </a:p>
                  </a:txBody>
                  <a:tcPr marT="45731" marB="45731"/>
                </a:tc>
                <a:tc>
                  <a:txBody>
                    <a:bodyPr/>
                    <a:lstStyle/>
                    <a:p>
                      <a:pPr algn="ctr"/>
                      <a:r>
                        <a:rPr lang="en-US" sz="1600" b="0" i="0" dirty="0" smtClean="0">
                          <a:latin typeface="Arial" pitchFamily="34" charset="0"/>
                          <a:cs typeface="Arial" pitchFamily="34" charset="0"/>
                        </a:rPr>
                        <a:t>cm</a:t>
                      </a:r>
                      <a:endParaRPr lang="en-US" sz="1600" b="0" i="0" dirty="0">
                        <a:latin typeface="Arial" pitchFamily="34" charset="0"/>
                        <a:cs typeface="Arial" pitchFamily="34" charset="0"/>
                      </a:endParaRPr>
                    </a:p>
                  </a:txBody>
                  <a:tcPr marT="45731" marB="45731"/>
                </a:tc>
                <a:tc>
                  <a:txBody>
                    <a:bodyPr/>
                    <a:lstStyle/>
                    <a:p>
                      <a:pPr algn="ctr"/>
                      <a:r>
                        <a:rPr lang="en-US" sz="1600" b="0" i="0" dirty="0" smtClean="0">
                          <a:solidFill>
                            <a:schemeClr val="tx1"/>
                          </a:solidFill>
                          <a:latin typeface="Arial" pitchFamily="34" charset="0"/>
                          <a:cs typeface="Arial" pitchFamily="34" charset="0"/>
                        </a:rPr>
                        <a:t>0.5</a:t>
                      </a:r>
                      <a:endParaRPr lang="en-US" sz="1600" b="0" i="0" dirty="0">
                        <a:solidFill>
                          <a:schemeClr val="tx1"/>
                        </a:solidFill>
                        <a:latin typeface="Arial" pitchFamily="34" charset="0"/>
                        <a:cs typeface="Arial" pitchFamily="34" charset="0"/>
                      </a:endParaRPr>
                    </a:p>
                  </a:txBody>
                  <a:tcPr marT="45731" marB="45731"/>
                </a:tc>
              </a:tr>
              <a:tr h="33535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0" i="0" baseline="0" dirty="0" smtClean="0">
                          <a:latin typeface="Arial" pitchFamily="34" charset="0"/>
                          <a:cs typeface="Arial" pitchFamily="34" charset="0"/>
                        </a:rPr>
                        <a:t>K-bunch charge</a:t>
                      </a:r>
                      <a:endParaRPr lang="en-US" sz="1600" b="0" i="0" dirty="0" smtClean="0">
                        <a:latin typeface="Arial" pitchFamily="34" charset="0"/>
                        <a:cs typeface="Arial" pitchFamily="34" charset="0"/>
                      </a:endParaRPr>
                    </a:p>
                  </a:txBody>
                  <a:tcPr marT="45731" marB="4573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err="1" smtClean="0">
                          <a:latin typeface="Arial" pitchFamily="34" charset="0"/>
                          <a:cs typeface="Arial" pitchFamily="34" charset="0"/>
                        </a:rPr>
                        <a:t>nC</a:t>
                      </a:r>
                      <a:r>
                        <a:rPr lang="en-US" sz="1600" b="0" i="0" dirty="0" smtClean="0">
                          <a:latin typeface="Arial" pitchFamily="34" charset="0"/>
                          <a:cs typeface="Arial" pitchFamily="34" charset="0"/>
                        </a:rPr>
                        <a:t> </a:t>
                      </a:r>
                      <a:endParaRPr lang="en-US" sz="1600" b="0" i="0" baseline="30000" dirty="0">
                        <a:latin typeface="Arial" pitchFamily="34" charset="0"/>
                        <a:cs typeface="Arial" pitchFamily="34" charset="0"/>
                      </a:endParaRPr>
                    </a:p>
                  </a:txBody>
                  <a:tcPr marT="45731" marB="45731"/>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b="0" i="0" dirty="0" smtClean="0">
                          <a:solidFill>
                            <a:schemeClr val="tx1"/>
                          </a:solidFill>
                          <a:latin typeface="Arial" pitchFamily="34" charset="0"/>
                          <a:cs typeface="Arial" pitchFamily="34" charset="0"/>
                        </a:rPr>
                        <a:t>2 </a:t>
                      </a:r>
                      <a:endParaRPr lang="en-US" sz="1600" b="0" i="0" dirty="0">
                        <a:solidFill>
                          <a:schemeClr val="tx1"/>
                        </a:solidFill>
                        <a:latin typeface="Arial" pitchFamily="34" charset="0"/>
                        <a:cs typeface="Arial" pitchFamily="34" charset="0"/>
                      </a:endParaRPr>
                    </a:p>
                  </a:txBody>
                  <a:tcPr marT="45731" marB="45731"/>
                </a:tc>
              </a:tr>
            </a:tbl>
          </a:graphicData>
        </a:graphic>
      </p:graphicFrame>
      <p:sp>
        <p:nvSpPr>
          <p:cNvPr id="11306" name="Title 32"/>
          <p:cNvSpPr>
            <a:spLocks noGrp="1"/>
          </p:cNvSpPr>
          <p:nvPr>
            <p:ph type="title"/>
          </p:nvPr>
        </p:nvSpPr>
        <p:spPr>
          <a:xfrm>
            <a:off x="685800" y="0"/>
            <a:ext cx="7772400" cy="1143000"/>
          </a:xfrm>
        </p:spPr>
        <p:txBody>
          <a:bodyPr/>
          <a:lstStyle/>
          <a:p>
            <a:r>
              <a:rPr lang="en-US" sz="2800" smtClean="0">
                <a:solidFill>
                  <a:srgbClr val="FF0000"/>
                </a:solidFill>
                <a:latin typeface="Arial" charset="0"/>
                <a:cs typeface="Arial" charset="0"/>
              </a:rPr>
              <a:t>Beam-beam Kicker</a:t>
            </a:r>
          </a:p>
        </p:txBody>
      </p:sp>
      <p:sp>
        <p:nvSpPr>
          <p:cNvPr id="11307" name="Rectangle 63"/>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11308" name="Picture 62"/>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53000" y="3276600"/>
            <a:ext cx="106680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09" name="Rectangle 64"/>
          <p:cNvSpPr>
            <a:spLocks noChangeArrowheads="1"/>
          </p:cNvSpPr>
          <p:nvPr/>
        </p:nvSpPr>
        <p:spPr bwMode="auto">
          <a:xfrm>
            <a:off x="0" y="9525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11310" name="Rectangle 6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1400" i="1">
                <a:latin typeface="Times New Roman" pitchFamily="18" charset="0"/>
                <a:ea typeface="Calibri" pitchFamily="34" charset="0"/>
                <a:cs typeface="Times New Roman" pitchFamily="18" charset="0"/>
              </a:rPr>
              <a:t> </a:t>
            </a:r>
            <a:r>
              <a:rPr lang="en-US" sz="1400">
                <a:latin typeface="Times New Roman" pitchFamily="18" charset="0"/>
                <a:ea typeface="Calibri" pitchFamily="34" charset="0"/>
                <a:cs typeface="Times New Roman" pitchFamily="18" charset="0"/>
              </a:rPr>
              <a:t> </a:t>
            </a:r>
            <a:endParaRPr lang="en-US">
              <a:ea typeface="Calibri" pitchFamily="34" charset="0"/>
              <a:cs typeface="Times New Roman" pitchFamily="18" charset="0"/>
            </a:endParaRPr>
          </a:p>
        </p:txBody>
      </p:sp>
      <p:pic>
        <p:nvPicPr>
          <p:cNvPr id="11311" name="Picture 6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029200" y="4343400"/>
            <a:ext cx="685800" cy="268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2" name="Rectangle 6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1313" name="Rectangle 7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11314" name="Rectangle 73"/>
          <p:cNvSpPr>
            <a:spLocks noChangeArrowheads="1"/>
          </p:cNvSpPr>
          <p:nvPr/>
        </p:nvSpPr>
        <p:spPr bwMode="auto">
          <a:xfrm>
            <a:off x="0" y="714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0" hangingPunct="0"/>
            <a:r>
              <a:rPr lang="en-US" sz="1400">
                <a:cs typeface="Times New Roman" pitchFamily="18" charset="0"/>
              </a:rPr>
              <a:t>     </a:t>
            </a:r>
            <a:endParaRPr lang="en-US"/>
          </a:p>
        </p:txBody>
      </p:sp>
      <p:sp>
        <p:nvSpPr>
          <p:cNvPr id="11315" name="Rectangle 7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11316" name="Picture 74"/>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53000" y="4648200"/>
            <a:ext cx="12763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17" name="Rectangle 76"/>
          <p:cNvSpPr>
            <a:spLocks noChangeArrowheads="1"/>
          </p:cNvSpPr>
          <p:nvPr/>
        </p:nvSpPr>
        <p:spPr bwMode="auto">
          <a:xfrm>
            <a:off x="0" y="714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algn="ctr" eaLnBrk="0" hangingPunct="0"/>
            <a:r>
              <a:rPr lang="en-US" sz="1400">
                <a:cs typeface="Times New Roman" pitchFamily="18" charset="0"/>
              </a:rPr>
              <a:t>     </a:t>
            </a:r>
            <a:endParaRPr lang="en-US"/>
          </a:p>
        </p:txBody>
      </p:sp>
      <p:sp>
        <p:nvSpPr>
          <p:cNvPr id="11318" name="Rectangle 74"/>
          <p:cNvSpPr>
            <a:spLocks noChangeArrowheads="1"/>
          </p:cNvSpPr>
          <p:nvPr/>
        </p:nvSpPr>
        <p:spPr bwMode="auto">
          <a:xfrm>
            <a:off x="381000" y="898525"/>
            <a:ext cx="7543800" cy="33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pPr eaLnBrk="0" hangingPunct="0"/>
            <a:r>
              <a:rPr lang="en-US" sz="1600">
                <a:latin typeface="Arial" charset="0"/>
                <a:ea typeface="Calibri" pitchFamily="34" charset="0"/>
                <a:cs typeface="Arial" charset="0"/>
              </a:rPr>
              <a:t>Ejection/injection of cooling bunches in the horizontal plane by kicks in x-direction </a:t>
            </a:r>
          </a:p>
        </p:txBody>
      </p:sp>
      <p:sp>
        <p:nvSpPr>
          <p:cNvPr id="11319" name="Rectangle 7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11320" name="Picture 76"/>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28800" y="4953000"/>
            <a:ext cx="231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1" name="Rectangle 7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11322" name="Picture 78"/>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28800" y="5638800"/>
            <a:ext cx="304800" cy="34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3" name="Rectangle 8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11324" name="Picture 80"/>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81200" y="5943600"/>
            <a:ext cx="377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325" name="Rectangle 82"/>
          <p:cNvSpPr>
            <a:spLocks noChangeArrowheads="1"/>
          </p:cNvSpPr>
          <p:nvPr/>
        </p:nvSpPr>
        <p:spPr bwMode="auto">
          <a:xfrm>
            <a:off x="0" y="695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pic>
        <p:nvPicPr>
          <p:cNvPr id="11326" name="Picture 76"/>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543800" y="2971800"/>
            <a:ext cx="2317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pPr>
              <a:defRPr/>
            </a:pPr>
            <a:r>
              <a:rPr lang="en-US" i="1" dirty="0" smtClean="0">
                <a:solidFill>
                  <a:srgbClr val="FF0000"/>
                </a:solidFill>
                <a:latin typeface="+mn-lt"/>
                <a:ea typeface="+mn-ea"/>
                <a:cs typeface="+mn-cs"/>
              </a:rPr>
              <a:t>Obtaining a Flat Cooling Beam in the kick-sections </a:t>
            </a:r>
            <a:r>
              <a:rPr lang="en-US" dirty="0" smtClean="0">
                <a:solidFill>
                  <a:srgbClr val="FF0000"/>
                </a:solidFill>
                <a:latin typeface="+mn-lt"/>
                <a:ea typeface="+mn-ea"/>
                <a:cs typeface="+mn-cs"/>
              </a:rPr>
              <a:t/>
            </a:r>
            <a:br>
              <a:rPr lang="en-US" dirty="0" smtClean="0">
                <a:solidFill>
                  <a:srgbClr val="FF0000"/>
                </a:solidFill>
                <a:latin typeface="+mn-lt"/>
                <a:ea typeface="+mn-ea"/>
                <a:cs typeface="+mn-cs"/>
              </a:rPr>
            </a:br>
            <a:endParaRPr lang="en-US" dirty="0">
              <a:solidFill>
                <a:srgbClr val="FF0000"/>
              </a:solidFill>
            </a:endParaRPr>
          </a:p>
        </p:txBody>
      </p:sp>
      <p:sp>
        <p:nvSpPr>
          <p:cNvPr id="13315" name="Content Placeholder 2"/>
          <p:cNvSpPr>
            <a:spLocks noGrp="1"/>
          </p:cNvSpPr>
          <p:nvPr>
            <p:ph idx="1"/>
          </p:nvPr>
        </p:nvSpPr>
        <p:spPr>
          <a:xfrm>
            <a:off x="685800" y="1447800"/>
            <a:ext cx="7772400" cy="4114800"/>
          </a:xfrm>
        </p:spPr>
        <p:txBody>
          <a:bodyPr/>
          <a:lstStyle/>
          <a:p>
            <a:pPr algn="just"/>
            <a:r>
              <a:rPr lang="en-US" sz="2000" smtClean="0"/>
              <a:t>While the magnetized state of a cooling beam is transplanted from the gun to the solenoids in the cooling section, the beam can be made flat at the kicker sections of the circulator ring applying </a:t>
            </a:r>
            <a:r>
              <a:rPr lang="en-US" sz="2000" b="1" i="1" smtClean="0">
                <a:solidFill>
                  <a:srgbClr val="FF0000"/>
                </a:solidFill>
              </a:rPr>
              <a:t>round-to-flat beam transformation </a:t>
            </a:r>
            <a:r>
              <a:rPr lang="en-US" sz="2000" smtClean="0"/>
              <a:t>proposed for an angular momentum dominated beam [12]. Such transformation can be performed by a special group of skew-quadrupoles matched with optics of the circulator ring. This will create flat beam with two very different plane emittances [7]:</a:t>
            </a:r>
          </a:p>
          <a:p>
            <a:endParaRPr lang="en-US" smtClean="0"/>
          </a:p>
        </p:txBody>
      </p:sp>
      <p:sp>
        <p:nvSpPr>
          <p:cNvPr id="13316" name="Rectangle 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13317" name="Picture 1"/>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3886200" y="3733800"/>
            <a:ext cx="1276350" cy="66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8" name="Rectangle 3"/>
          <p:cNvSpPr>
            <a:spLocks noChangeArrowheads="1"/>
          </p:cNvSpPr>
          <p:nvPr/>
        </p:nvSpPr>
        <p:spPr bwMode="auto">
          <a:xfrm>
            <a:off x="0" y="1123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28600"/>
            <a:ext cx="7772400" cy="1143000"/>
          </a:xfrm>
        </p:spPr>
        <p:txBody>
          <a:bodyPr/>
          <a:lstStyle/>
          <a:p>
            <a:pPr>
              <a:defRPr/>
            </a:pPr>
            <a:r>
              <a:rPr lang="en-US" i="1" dirty="0" smtClean="0">
                <a:solidFill>
                  <a:srgbClr val="FF0000"/>
                </a:solidFill>
                <a:latin typeface="+mn-lt"/>
                <a:ea typeface="+mn-ea"/>
                <a:cs typeface="+mn-cs"/>
              </a:rPr>
              <a:t>Making of a Flat Kicker Beam</a:t>
            </a:r>
            <a:r>
              <a:rPr lang="en-US" dirty="0" smtClean="0">
                <a:solidFill>
                  <a:schemeClr val="tx1"/>
                </a:solidFill>
                <a:latin typeface="+mn-lt"/>
                <a:ea typeface="+mn-ea"/>
                <a:cs typeface="+mn-cs"/>
              </a:rPr>
              <a:t/>
            </a:r>
            <a:br>
              <a:rPr lang="en-US" dirty="0" smtClean="0">
                <a:solidFill>
                  <a:schemeClr val="tx1"/>
                </a:solidFill>
                <a:latin typeface="+mn-lt"/>
                <a:ea typeface="+mn-ea"/>
                <a:cs typeface="+mn-cs"/>
              </a:rPr>
            </a:br>
            <a:endParaRPr lang="en-US" dirty="0"/>
          </a:p>
        </p:txBody>
      </p:sp>
      <p:sp>
        <p:nvSpPr>
          <p:cNvPr id="12291" name="Content Placeholder 2"/>
          <p:cNvSpPr>
            <a:spLocks noGrp="1"/>
          </p:cNvSpPr>
          <p:nvPr>
            <p:ph idx="1"/>
          </p:nvPr>
        </p:nvSpPr>
        <p:spPr>
          <a:xfrm>
            <a:off x="685800" y="1219200"/>
            <a:ext cx="7772400" cy="4114800"/>
          </a:xfrm>
        </p:spPr>
        <p:txBody>
          <a:bodyPr/>
          <a:lstStyle/>
          <a:p>
            <a:r>
              <a:rPr lang="en-US" smtClean="0"/>
              <a:t>A flat kicker beam can be produced utilizing a grid-operated DC (thermionic) electron gun with a round magnetized cathode. While maintaining the beam in solenoid, one can impose a constant skew-quadrupole field that causes beam shrinking in one plane while enlarging in the other plane due to the drift motion of particles. The process should be adiabatic relative to the particles’ cyclotron motion in the solenoid [6]. The beam current density could be specifically profiled at the cathode to create uniform distribution in a homogenous field in a direction transverse to in the “plane” of flattened beam.</a:t>
            </a:r>
          </a:p>
          <a:p>
            <a:endParaRPr lang="en-US"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685800" y="-152400"/>
            <a:ext cx="7772400" cy="1752600"/>
          </a:xfrm>
        </p:spPr>
        <p:txBody>
          <a:bodyPr/>
          <a:lstStyle/>
          <a:p>
            <a:r>
              <a:rPr lang="en-US" sz="3200" dirty="0" smtClean="0">
                <a:solidFill>
                  <a:srgbClr val="0033CC"/>
                </a:solidFill>
                <a:latin typeface="Arial" charset="0"/>
                <a:cs typeface="Arial" charset="0"/>
              </a:rPr>
              <a:t>Summary</a:t>
            </a:r>
            <a:r>
              <a:rPr lang="en-US" sz="3200" dirty="0" smtClean="0">
                <a:solidFill>
                  <a:srgbClr val="FF0000"/>
                </a:solidFill>
                <a:latin typeface="Arial" charset="0"/>
                <a:cs typeface="Arial" charset="0"/>
              </a:rPr>
              <a:t/>
            </a:r>
            <a:br>
              <a:rPr lang="en-US" sz="3200" dirty="0" smtClean="0">
                <a:solidFill>
                  <a:srgbClr val="FF0000"/>
                </a:solidFill>
                <a:latin typeface="Arial" charset="0"/>
                <a:cs typeface="Arial" charset="0"/>
              </a:rPr>
            </a:br>
            <a:endParaRPr lang="en-US" sz="3200" dirty="0" smtClean="0">
              <a:solidFill>
                <a:srgbClr val="FF0000"/>
              </a:solidFill>
              <a:latin typeface="Arial" charset="0"/>
              <a:cs typeface="Arial" charset="0"/>
            </a:endParaRPr>
          </a:p>
        </p:txBody>
      </p:sp>
      <p:sp>
        <p:nvSpPr>
          <p:cNvPr id="5123" name="Content Placeholder 2"/>
          <p:cNvSpPr>
            <a:spLocks noGrp="1"/>
          </p:cNvSpPr>
          <p:nvPr>
            <p:ph idx="1"/>
          </p:nvPr>
        </p:nvSpPr>
        <p:spPr>
          <a:xfrm>
            <a:off x="457200" y="838200"/>
            <a:ext cx="7848600" cy="4114800"/>
          </a:xfrm>
        </p:spPr>
        <p:txBody>
          <a:bodyPr/>
          <a:lstStyle/>
          <a:p>
            <a:pPr marL="0" indent="0">
              <a:buNone/>
            </a:pPr>
            <a:r>
              <a:rPr lang="en-US" sz="2000" b="1" dirty="0" smtClean="0">
                <a:solidFill>
                  <a:srgbClr val="FF0000"/>
                </a:solidFill>
                <a:latin typeface="Arial" charset="0"/>
                <a:cs typeface="Arial" charset="0"/>
              </a:rPr>
              <a:t>     Magnetized Beam based EC is envisioned compatible with:</a:t>
            </a:r>
          </a:p>
          <a:p>
            <a:pPr marL="0" indent="0">
              <a:buNone/>
            </a:pPr>
            <a:r>
              <a:rPr lang="en-US" sz="2000" dirty="0" smtClean="0">
                <a:latin typeface="Arial" charset="0"/>
                <a:cs typeface="Arial" charset="0"/>
              </a:rPr>
              <a:t>-    </a:t>
            </a:r>
            <a:r>
              <a:rPr lang="en-US" sz="1800" dirty="0" smtClean="0">
                <a:latin typeface="Arial" charset="0"/>
                <a:cs typeface="Arial" charset="0"/>
              </a:rPr>
              <a:t>Lumped optics beam transport</a:t>
            </a:r>
          </a:p>
          <a:p>
            <a:pPr>
              <a:buFontTx/>
              <a:buChar char="-"/>
            </a:pPr>
            <a:r>
              <a:rPr lang="en-US" sz="1800" dirty="0" smtClean="0">
                <a:latin typeface="Arial" charset="0"/>
                <a:cs typeface="Arial" charset="0"/>
              </a:rPr>
              <a:t>RF/SRF acceleration</a:t>
            </a:r>
          </a:p>
          <a:p>
            <a:pPr>
              <a:buFontTx/>
              <a:buChar char="-"/>
            </a:pPr>
            <a:r>
              <a:rPr lang="en-US" sz="1800" dirty="0" smtClean="0">
                <a:latin typeface="Arial" charset="0"/>
                <a:cs typeface="Arial" charset="0"/>
              </a:rPr>
              <a:t>Circulated EC      </a:t>
            </a:r>
            <a:endParaRPr lang="en-US" sz="1800" dirty="0">
              <a:solidFill>
                <a:srgbClr val="FF0000"/>
              </a:solidFill>
              <a:latin typeface="Arial" charset="0"/>
              <a:cs typeface="Arial" charset="0"/>
            </a:endParaRPr>
          </a:p>
          <a:p>
            <a:pPr marL="0" indent="0">
              <a:buNone/>
            </a:pPr>
            <a:r>
              <a:rPr lang="en-US" sz="2000" b="1" dirty="0" smtClean="0">
                <a:solidFill>
                  <a:srgbClr val="FF0000"/>
                </a:solidFill>
                <a:latin typeface="Arial" charset="0"/>
                <a:cs typeface="Arial" charset="0"/>
              </a:rPr>
              <a:t>     The considered advantages </a:t>
            </a:r>
            <a:r>
              <a:rPr lang="en-US" sz="2000" b="1" dirty="0">
                <a:solidFill>
                  <a:srgbClr val="FF0000"/>
                </a:solidFill>
                <a:latin typeface="Arial" charset="0"/>
                <a:cs typeface="Arial" charset="0"/>
              </a:rPr>
              <a:t>of the magnetized </a:t>
            </a:r>
            <a:r>
              <a:rPr lang="en-US" sz="2000" b="1" dirty="0" smtClean="0">
                <a:solidFill>
                  <a:srgbClr val="FF0000"/>
                </a:solidFill>
                <a:latin typeface="Arial" charset="0"/>
                <a:cs typeface="Arial" charset="0"/>
              </a:rPr>
              <a:t>EC:</a:t>
            </a:r>
            <a:endParaRPr lang="en-US" sz="2000" b="1" dirty="0">
              <a:solidFill>
                <a:srgbClr val="FF0000"/>
              </a:solidFill>
              <a:latin typeface="Arial" charset="0"/>
              <a:cs typeface="Arial" charset="0"/>
            </a:endParaRPr>
          </a:p>
          <a:p>
            <a:pPr algn="just"/>
            <a:r>
              <a:rPr lang="en-US" sz="1800" dirty="0" smtClean="0">
                <a:latin typeface="Arial" panose="020B0604020202020204" pitchFamily="34" charset="0"/>
                <a:cs typeface="Arial" panose="020B0604020202020204" pitchFamily="34" charset="0"/>
              </a:rPr>
              <a:t>Large reduction of the Space Charge limitations (</a:t>
            </a:r>
            <a:r>
              <a:rPr lang="en-US" sz="1800" dirty="0" err="1" smtClean="0">
                <a:latin typeface="Arial" panose="020B0604020202020204" pitchFamily="34" charset="0"/>
                <a:cs typeface="Arial" panose="020B0604020202020204" pitchFamily="34" charset="0"/>
              </a:rPr>
              <a:t>Laslett</a:t>
            </a:r>
            <a:r>
              <a:rPr lang="en-US" sz="1800" dirty="0" smtClean="0">
                <a:latin typeface="Arial" panose="020B0604020202020204" pitchFamily="34" charset="0"/>
                <a:cs typeface="Arial" panose="020B0604020202020204" pitchFamily="34" charset="0"/>
              </a:rPr>
              <a:t> tune), thank to the huge CAM emittance (large beam size in solenoid)</a:t>
            </a:r>
          </a:p>
          <a:p>
            <a:pPr algn="just"/>
            <a:r>
              <a:rPr lang="en-US" sz="1800" dirty="0" smtClean="0">
                <a:latin typeface="Arial" panose="020B0604020202020204" pitchFamily="34" charset="0"/>
                <a:cs typeface="Arial" panose="020B0604020202020204" pitchFamily="34" charset="0"/>
              </a:rPr>
              <a:t>Strong reduction of CSR (by use of a large slip in arcs due to both emittance and dispersion) </a:t>
            </a:r>
          </a:p>
          <a:p>
            <a:pPr algn="just"/>
            <a:r>
              <a:rPr lang="en-US" sz="1800" dirty="0" smtClean="0">
                <a:latin typeface="Arial" panose="020B0604020202020204" pitchFamily="34" charset="0"/>
                <a:cs typeface="Arial" panose="020B0604020202020204" pitchFamily="34" charset="0"/>
              </a:rPr>
              <a:t>Strong reduction of impacts of e-beam angle divergence and misalignments to cooling rates </a:t>
            </a:r>
          </a:p>
          <a:p>
            <a:pPr algn="just"/>
            <a:r>
              <a:rPr lang="en-US" sz="1800" dirty="0" smtClean="0">
                <a:latin typeface="Arial" panose="020B0604020202020204" pitchFamily="34" charset="0"/>
                <a:cs typeface="Arial" panose="020B0604020202020204" pitchFamily="34" charset="0"/>
              </a:rPr>
              <a:t>Easing the kicker constraints – </a:t>
            </a:r>
            <a:r>
              <a:rPr lang="en-US" sz="1800" dirty="0">
                <a:latin typeface="Arial" panose="020B0604020202020204" pitchFamily="34" charset="0"/>
                <a:cs typeface="Arial" panose="020B0604020202020204" pitchFamily="34" charset="0"/>
              </a:rPr>
              <a:t>by use </a:t>
            </a:r>
            <a:r>
              <a:rPr lang="en-US" sz="1800" i="1" dirty="0">
                <a:latin typeface="Arial" panose="020B0604020202020204" pitchFamily="34" charset="0"/>
                <a:cs typeface="Arial" panose="020B0604020202020204" pitchFamily="34" charset="0"/>
              </a:rPr>
              <a:t>round to flat beam </a:t>
            </a:r>
            <a:r>
              <a:rPr lang="en-US" sz="1800" i="1" dirty="0" smtClean="0">
                <a:latin typeface="Arial" panose="020B0604020202020204" pitchFamily="34" charset="0"/>
                <a:cs typeface="Arial" panose="020B0604020202020204" pitchFamily="34" charset="0"/>
              </a:rPr>
              <a:t>transformations</a:t>
            </a:r>
            <a:endParaRPr lang="en-US" sz="1800" dirty="0" smtClean="0">
              <a:latin typeface="Arial" panose="020B0604020202020204" pitchFamily="34" charset="0"/>
              <a:cs typeface="Arial" panose="020B0604020202020204" pitchFamily="34" charset="0"/>
            </a:endParaRPr>
          </a:p>
          <a:p>
            <a:pPr>
              <a:buFontTx/>
              <a:buChar char="-"/>
            </a:pPr>
            <a:r>
              <a:rPr lang="en-US" sz="2000" b="1" dirty="0" smtClean="0">
                <a:solidFill>
                  <a:srgbClr val="FF0000"/>
                </a:solidFill>
                <a:latin typeface="Arial" panose="020B0604020202020204" pitchFamily="34" charset="0"/>
                <a:cs typeface="Arial" panose="020B0604020202020204" pitchFamily="34" charset="0"/>
              </a:rPr>
              <a:t>make</a:t>
            </a:r>
            <a:r>
              <a:rPr lang="en-US" sz="2000" b="1" i="1" dirty="0" smtClean="0"/>
              <a:t> </a:t>
            </a:r>
            <a:r>
              <a:rPr lang="en-US" sz="2000" b="1" dirty="0">
                <a:solidFill>
                  <a:srgbClr val="FF0000"/>
                </a:solidFill>
                <a:latin typeface="Arial" panose="020B0604020202020204" pitchFamily="34" charset="0"/>
                <a:cs typeface="Arial" panose="020B0604020202020204" pitchFamily="34" charset="0"/>
              </a:rPr>
              <a:t>M</a:t>
            </a:r>
            <a:r>
              <a:rPr lang="en-US" sz="2000" b="1" dirty="0" smtClean="0">
                <a:solidFill>
                  <a:srgbClr val="FF0000"/>
                </a:solidFill>
                <a:latin typeface="Arial" panose="020B0604020202020204" pitchFamily="34" charset="0"/>
                <a:cs typeface="Arial" panose="020B0604020202020204" pitchFamily="34" charset="0"/>
              </a:rPr>
              <a:t>agnetized </a:t>
            </a:r>
            <a:r>
              <a:rPr lang="en-US" sz="2000" b="1" dirty="0">
                <a:solidFill>
                  <a:srgbClr val="FF0000"/>
                </a:solidFill>
                <a:latin typeface="Arial" panose="020B0604020202020204" pitchFamily="34" charset="0"/>
                <a:cs typeface="Arial" panose="020B0604020202020204" pitchFamily="34" charset="0"/>
              </a:rPr>
              <a:t>B</a:t>
            </a:r>
            <a:r>
              <a:rPr lang="en-US" sz="2000" b="1" dirty="0" smtClean="0">
                <a:solidFill>
                  <a:srgbClr val="FF0000"/>
                </a:solidFill>
                <a:latin typeface="Arial" panose="020B0604020202020204" pitchFamily="34" charset="0"/>
                <a:cs typeface="Arial" panose="020B0604020202020204" pitchFamily="34" charset="0"/>
              </a:rPr>
              <a:t>eam a  prominent concept for efficient cooling of intense short bunches ion beams in EIC.</a:t>
            </a:r>
          </a:p>
          <a:p>
            <a:pPr>
              <a:buFontTx/>
              <a:buChar char="-"/>
            </a:pPr>
            <a:r>
              <a:rPr lang="en-US" sz="2000" b="1" dirty="0" smtClean="0">
                <a:solidFill>
                  <a:srgbClr val="0033CC"/>
                </a:solidFill>
                <a:latin typeface="Comic Sans MS" panose="030F0702030302020204" pitchFamily="66" charset="0"/>
                <a:cs typeface="Arial" panose="020B0604020202020204" pitchFamily="34" charset="0"/>
              </a:rPr>
              <a:t>             The end of the story… – hopefully, for the </a:t>
            </a:r>
          </a:p>
          <a:p>
            <a:pPr>
              <a:buFontTx/>
              <a:buChar char="-"/>
            </a:pPr>
            <a:r>
              <a:rPr lang="en-US" sz="2000" b="1" dirty="0">
                <a:solidFill>
                  <a:srgbClr val="0033CC"/>
                </a:solidFill>
                <a:latin typeface="Comic Sans MS" panose="030F0702030302020204" pitchFamily="66" charset="0"/>
                <a:cs typeface="Arial" panose="020B0604020202020204" pitchFamily="34" charset="0"/>
              </a:rPr>
              <a:t> </a:t>
            </a:r>
            <a:r>
              <a:rPr lang="en-US" sz="2000" b="1" dirty="0" smtClean="0">
                <a:solidFill>
                  <a:srgbClr val="0033CC"/>
                </a:solidFill>
                <a:latin typeface="Comic Sans MS" panose="030F0702030302020204" pitchFamily="66" charset="0"/>
                <a:cs typeface="Arial" panose="020B0604020202020204" pitchFamily="34" charset="0"/>
              </a:rPr>
              <a:t>                    beginning of a real work! </a:t>
            </a:r>
            <a:endParaRPr lang="en-US" sz="2000" b="1" dirty="0" smtClean="0">
              <a:solidFill>
                <a:srgbClr val="FF0000"/>
              </a:solidFill>
              <a:latin typeface="Arial" panose="020B0604020202020204" pitchFamily="34" charset="0"/>
              <a:cs typeface="Arial" panose="020B0604020202020204" pitchFamily="34" charset="0"/>
            </a:endParaRPr>
          </a:p>
          <a:p>
            <a:pPr>
              <a:buFontTx/>
              <a:buChar char="-"/>
            </a:pPr>
            <a:r>
              <a:rPr lang="en-US" sz="2000" b="1" dirty="0" smtClean="0">
                <a:solidFill>
                  <a:srgbClr val="0033CC"/>
                </a:solidFill>
                <a:latin typeface="Comic Sans MS" panose="030F0702030302020204" pitchFamily="66" charset="0"/>
                <a:cs typeface="Arial" panose="020B0604020202020204" pitchFamily="34" charset="0"/>
              </a:rPr>
              <a:t>                         – </a:t>
            </a:r>
            <a:r>
              <a:rPr lang="en-US" sz="2000" b="1" dirty="0">
                <a:solidFill>
                  <a:srgbClr val="0033CC"/>
                </a:solidFill>
                <a:latin typeface="Comic Sans MS" panose="030F0702030302020204" pitchFamily="66" charset="0"/>
                <a:cs typeface="Arial" panose="020B0604020202020204" pitchFamily="34" charset="0"/>
              </a:rPr>
              <a:t>T</a:t>
            </a:r>
            <a:r>
              <a:rPr lang="en-US" sz="2000" b="1" dirty="0" smtClean="0">
                <a:solidFill>
                  <a:srgbClr val="0033CC"/>
                </a:solidFill>
                <a:latin typeface="Comic Sans MS" panose="030F0702030302020204" pitchFamily="66" charset="0"/>
                <a:cs typeface="Arial" panose="020B0604020202020204" pitchFamily="34" charset="0"/>
              </a:rPr>
              <a:t>hank you! -</a:t>
            </a:r>
          </a:p>
          <a:p>
            <a:pPr marL="0" indent="0">
              <a:buNone/>
            </a:pPr>
            <a:endParaRPr lang="en-US" sz="2000" b="1" dirty="0" smtClean="0">
              <a:solidFill>
                <a:srgbClr val="FF0000"/>
              </a:solidFill>
              <a:latin typeface="Arial" panose="020B0604020202020204" pitchFamily="34" charset="0"/>
              <a:cs typeface="Arial" panose="020B0604020202020204"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Backup pages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501708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Outline</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Cooler principal layout and parameters</a:t>
            </a:r>
          </a:p>
          <a:p>
            <a:r>
              <a:rPr lang="en-US" dirty="0" smtClean="0"/>
              <a:t>Why magnetized beam?</a:t>
            </a:r>
          </a:p>
          <a:p>
            <a:r>
              <a:rPr lang="en-US" dirty="0" smtClean="0"/>
              <a:t>Magnetized beam transport</a:t>
            </a:r>
          </a:p>
          <a:p>
            <a:r>
              <a:rPr lang="en-US" dirty="0" smtClean="0"/>
              <a:t>Reduction of Space </a:t>
            </a:r>
            <a:r>
              <a:rPr lang="en-US" dirty="0"/>
              <a:t>C</a:t>
            </a:r>
            <a:r>
              <a:rPr lang="en-US" dirty="0" smtClean="0"/>
              <a:t>harge and CSR</a:t>
            </a:r>
          </a:p>
          <a:p>
            <a:r>
              <a:rPr lang="en-US" dirty="0" smtClean="0"/>
              <a:t>Fast kicker</a:t>
            </a:r>
          </a:p>
          <a:p>
            <a:r>
              <a:rPr lang="en-US" dirty="0" smtClean="0"/>
              <a:t>Preview of </a:t>
            </a:r>
            <a:r>
              <a:rPr lang="en-US" smtClean="0"/>
              <a:t>the source/injector/ERL</a:t>
            </a:r>
            <a:endParaRPr lang="en-US" dirty="0" smtClean="0"/>
          </a:p>
          <a:p>
            <a:r>
              <a:rPr lang="en-US" dirty="0" smtClean="0"/>
              <a:t>Summary</a:t>
            </a:r>
          </a:p>
          <a:p>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24384005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953267" y="152400"/>
            <a:ext cx="7823200" cy="685800"/>
          </a:xfrm>
        </p:spPr>
        <p:txBody>
          <a:bodyPr/>
          <a:lstStyle/>
          <a:p>
            <a:pPr eaLnBrk="1" hangingPunct="1"/>
            <a:r>
              <a:rPr lang="en-US" dirty="0" smtClean="0">
                <a:solidFill>
                  <a:srgbClr val="CC0000"/>
                </a:solidFill>
              </a:rPr>
              <a:t>ERL based  magnetized HEEC*</a:t>
            </a:r>
          </a:p>
        </p:txBody>
      </p:sp>
      <p:sp>
        <p:nvSpPr>
          <p:cNvPr id="12291" name="Text Box 3"/>
          <p:cNvSpPr txBox="1">
            <a:spLocks noChangeArrowheads="1"/>
          </p:cNvSpPr>
          <p:nvPr/>
        </p:nvSpPr>
        <p:spPr bwMode="auto">
          <a:xfrm>
            <a:off x="3384646" y="2192859"/>
            <a:ext cx="1084263" cy="2492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1200" b="1"/>
              <a:t>ion bunches</a:t>
            </a:r>
          </a:p>
        </p:txBody>
      </p:sp>
      <p:grpSp>
        <p:nvGrpSpPr>
          <p:cNvPr id="12292" name="Group 4"/>
          <p:cNvGrpSpPr>
            <a:grpSpLocks/>
          </p:cNvGrpSpPr>
          <p:nvPr/>
        </p:nvGrpSpPr>
        <p:grpSpPr bwMode="auto">
          <a:xfrm>
            <a:off x="204442" y="2041266"/>
            <a:ext cx="4348013" cy="3437765"/>
            <a:chOff x="368" y="864"/>
            <a:chExt cx="3600" cy="4445"/>
          </a:xfrm>
        </p:grpSpPr>
        <p:sp>
          <p:nvSpPr>
            <p:cNvPr id="12373" name="Line 5"/>
            <p:cNvSpPr>
              <a:spLocks noChangeShapeType="1"/>
            </p:cNvSpPr>
            <p:nvPr/>
          </p:nvSpPr>
          <p:spPr bwMode="auto">
            <a:xfrm>
              <a:off x="368" y="1425"/>
              <a:ext cx="3600"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74" name="Rectangle 6"/>
            <p:cNvSpPr>
              <a:spLocks noChangeArrowheads="1"/>
            </p:cNvSpPr>
            <p:nvPr/>
          </p:nvSpPr>
          <p:spPr bwMode="auto">
            <a:xfrm>
              <a:off x="1408" y="1314"/>
              <a:ext cx="1440" cy="222"/>
            </a:xfrm>
            <a:prstGeom prst="rect">
              <a:avLst/>
            </a:prstGeom>
            <a:noFill/>
            <a:ln w="25400">
              <a:solidFill>
                <a:srgbClr val="FF9900"/>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75" name="Line 7"/>
            <p:cNvSpPr>
              <a:spLocks noChangeShapeType="1"/>
            </p:cNvSpPr>
            <p:nvPr/>
          </p:nvSpPr>
          <p:spPr bwMode="auto">
            <a:xfrm>
              <a:off x="1168" y="2588"/>
              <a:ext cx="1920"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76" name="Arc 8"/>
            <p:cNvSpPr>
              <a:spLocks/>
            </p:cNvSpPr>
            <p:nvPr/>
          </p:nvSpPr>
          <p:spPr bwMode="auto">
            <a:xfrm flipH="1">
              <a:off x="768" y="1425"/>
              <a:ext cx="440" cy="609"/>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556" y="0"/>
                  </a:moveTo>
                  <a:cubicBezTo>
                    <a:pt x="12265" y="302"/>
                    <a:pt x="21600" y="9880"/>
                    <a:pt x="21600" y="21593"/>
                  </a:cubicBezTo>
                </a:path>
                <a:path w="21600" h="21593" stroke="0" extrusionOk="0">
                  <a:moveTo>
                    <a:pt x="556" y="0"/>
                  </a:moveTo>
                  <a:cubicBezTo>
                    <a:pt x="12265" y="302"/>
                    <a:pt x="21600" y="9880"/>
                    <a:pt x="21600" y="21593"/>
                  </a:cubicBezTo>
                  <a:lnTo>
                    <a:pt x="0" y="21593"/>
                  </a:lnTo>
                  <a:lnTo>
                    <a:pt x="556" y="0"/>
                  </a:lnTo>
                  <a:close/>
                </a:path>
              </a:pathLst>
            </a:custGeom>
            <a:noFill/>
            <a:ln w="254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77" name="Arc 9"/>
            <p:cNvSpPr>
              <a:spLocks/>
            </p:cNvSpPr>
            <p:nvPr/>
          </p:nvSpPr>
          <p:spPr bwMode="auto">
            <a:xfrm flipH="1" flipV="1">
              <a:off x="768" y="1979"/>
              <a:ext cx="440" cy="609"/>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556" y="0"/>
                  </a:moveTo>
                  <a:cubicBezTo>
                    <a:pt x="12265" y="302"/>
                    <a:pt x="21600" y="9880"/>
                    <a:pt x="21600" y="21593"/>
                  </a:cubicBezTo>
                </a:path>
                <a:path w="21600" h="21593" stroke="0" extrusionOk="0">
                  <a:moveTo>
                    <a:pt x="556" y="0"/>
                  </a:moveTo>
                  <a:cubicBezTo>
                    <a:pt x="12265" y="302"/>
                    <a:pt x="21600" y="9880"/>
                    <a:pt x="21600" y="21593"/>
                  </a:cubicBezTo>
                  <a:lnTo>
                    <a:pt x="0" y="21593"/>
                  </a:lnTo>
                  <a:lnTo>
                    <a:pt x="556" y="0"/>
                  </a:lnTo>
                  <a:close/>
                </a:path>
              </a:pathLst>
            </a:custGeom>
            <a:noFill/>
            <a:ln w="25400">
              <a:solidFill>
                <a:schemeClr val="tx1"/>
              </a:solidFill>
              <a:round/>
              <a:headEnd type="triangle" w="med" len="me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78" name="Arc 10"/>
            <p:cNvSpPr>
              <a:spLocks/>
            </p:cNvSpPr>
            <p:nvPr/>
          </p:nvSpPr>
          <p:spPr bwMode="auto">
            <a:xfrm>
              <a:off x="3048" y="1425"/>
              <a:ext cx="440" cy="609"/>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556" y="0"/>
                  </a:moveTo>
                  <a:cubicBezTo>
                    <a:pt x="12265" y="302"/>
                    <a:pt x="21600" y="9880"/>
                    <a:pt x="21600" y="21593"/>
                  </a:cubicBezTo>
                </a:path>
                <a:path w="21600" h="21593" stroke="0" extrusionOk="0">
                  <a:moveTo>
                    <a:pt x="556" y="0"/>
                  </a:moveTo>
                  <a:cubicBezTo>
                    <a:pt x="12265" y="302"/>
                    <a:pt x="21600" y="9880"/>
                    <a:pt x="21600" y="21593"/>
                  </a:cubicBezTo>
                  <a:lnTo>
                    <a:pt x="0" y="21593"/>
                  </a:lnTo>
                  <a:lnTo>
                    <a:pt x="556"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79" name="Arc 11"/>
            <p:cNvSpPr>
              <a:spLocks/>
            </p:cNvSpPr>
            <p:nvPr/>
          </p:nvSpPr>
          <p:spPr bwMode="auto">
            <a:xfrm flipV="1">
              <a:off x="3048" y="1979"/>
              <a:ext cx="440" cy="609"/>
            </a:xfrm>
            <a:custGeom>
              <a:avLst/>
              <a:gdLst>
                <a:gd name="T0" fmla="*/ 0 w 21600"/>
                <a:gd name="T1" fmla="*/ 0 h 21593"/>
                <a:gd name="T2" fmla="*/ 0 w 21600"/>
                <a:gd name="T3" fmla="*/ 0 h 21593"/>
                <a:gd name="T4" fmla="*/ 0 w 21600"/>
                <a:gd name="T5" fmla="*/ 0 h 21593"/>
                <a:gd name="T6" fmla="*/ 0 60000 65536"/>
                <a:gd name="T7" fmla="*/ 0 60000 65536"/>
                <a:gd name="T8" fmla="*/ 0 60000 65536"/>
                <a:gd name="T9" fmla="*/ 0 w 21600"/>
                <a:gd name="T10" fmla="*/ 0 h 21593"/>
                <a:gd name="T11" fmla="*/ 21600 w 21600"/>
                <a:gd name="T12" fmla="*/ 21593 h 21593"/>
              </a:gdLst>
              <a:ahLst/>
              <a:cxnLst>
                <a:cxn ang="T6">
                  <a:pos x="T0" y="T1"/>
                </a:cxn>
                <a:cxn ang="T7">
                  <a:pos x="T2" y="T3"/>
                </a:cxn>
                <a:cxn ang="T8">
                  <a:pos x="T4" y="T5"/>
                </a:cxn>
              </a:cxnLst>
              <a:rect l="T9" t="T10" r="T11" b="T12"/>
              <a:pathLst>
                <a:path w="21600" h="21593" fill="none" extrusionOk="0">
                  <a:moveTo>
                    <a:pt x="556" y="0"/>
                  </a:moveTo>
                  <a:cubicBezTo>
                    <a:pt x="12265" y="302"/>
                    <a:pt x="21600" y="9880"/>
                    <a:pt x="21600" y="21593"/>
                  </a:cubicBezTo>
                </a:path>
                <a:path w="21600" h="21593" stroke="0" extrusionOk="0">
                  <a:moveTo>
                    <a:pt x="556" y="0"/>
                  </a:moveTo>
                  <a:cubicBezTo>
                    <a:pt x="12265" y="302"/>
                    <a:pt x="21600" y="9880"/>
                    <a:pt x="21600" y="21593"/>
                  </a:cubicBezTo>
                  <a:lnTo>
                    <a:pt x="0" y="21593"/>
                  </a:lnTo>
                  <a:lnTo>
                    <a:pt x="556" y="0"/>
                  </a:lnTo>
                  <a:close/>
                </a:path>
              </a:pathLst>
            </a:custGeom>
            <a:noFill/>
            <a:ln w="25400">
              <a:solidFill>
                <a:schemeClr val="tx1"/>
              </a:solidFill>
              <a:round/>
              <a:headEnd/>
              <a:tailEnd type="triangle" w="med" len="me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80" name="Rectangle 12"/>
            <p:cNvSpPr>
              <a:spLocks noChangeArrowheads="1"/>
            </p:cNvSpPr>
            <p:nvPr/>
          </p:nvSpPr>
          <p:spPr bwMode="auto">
            <a:xfrm>
              <a:off x="1408" y="2478"/>
              <a:ext cx="80" cy="221"/>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381" name="Line 13"/>
            <p:cNvSpPr>
              <a:spLocks noChangeShapeType="1"/>
            </p:cNvSpPr>
            <p:nvPr/>
          </p:nvSpPr>
          <p:spPr bwMode="auto">
            <a:xfrm flipH="1">
              <a:off x="3288" y="1425"/>
              <a:ext cx="280" cy="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82" name="Line 14"/>
            <p:cNvSpPr>
              <a:spLocks noChangeShapeType="1"/>
            </p:cNvSpPr>
            <p:nvPr/>
          </p:nvSpPr>
          <p:spPr bwMode="auto">
            <a:xfrm flipH="1">
              <a:off x="568" y="1425"/>
              <a:ext cx="280" cy="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83" name="Line 15"/>
            <p:cNvSpPr>
              <a:spLocks noChangeShapeType="1"/>
            </p:cNvSpPr>
            <p:nvPr/>
          </p:nvSpPr>
          <p:spPr bwMode="auto">
            <a:xfrm flipH="1">
              <a:off x="1968" y="1370"/>
              <a:ext cx="280" cy="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84" name="Line 16"/>
            <p:cNvSpPr>
              <a:spLocks noChangeShapeType="1"/>
            </p:cNvSpPr>
            <p:nvPr/>
          </p:nvSpPr>
          <p:spPr bwMode="auto">
            <a:xfrm flipH="1">
              <a:off x="1968" y="1481"/>
              <a:ext cx="280" cy="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85" name="Line 17"/>
            <p:cNvSpPr>
              <a:spLocks noChangeShapeType="1"/>
            </p:cNvSpPr>
            <p:nvPr/>
          </p:nvSpPr>
          <p:spPr bwMode="auto">
            <a:xfrm>
              <a:off x="1928" y="2588"/>
              <a:ext cx="280" cy="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86" name="Oval 18"/>
            <p:cNvSpPr>
              <a:spLocks noChangeArrowheads="1"/>
            </p:cNvSpPr>
            <p:nvPr/>
          </p:nvSpPr>
          <p:spPr bwMode="auto">
            <a:xfrm>
              <a:off x="3448" y="1370"/>
              <a:ext cx="280" cy="111"/>
            </a:xfrm>
            <a:prstGeom prst="ellipse">
              <a:avLst/>
            </a:prstGeom>
            <a:solidFill>
              <a:srgbClr val="3366FF"/>
            </a:solidFill>
            <a:ln w="9525">
              <a:solidFill>
                <a:schemeClr val="tx1"/>
              </a:solidFill>
              <a:round/>
              <a:headEnd/>
              <a:tailEnd/>
            </a:ln>
          </p:spPr>
          <p:txBody>
            <a:bodyPr wrap="none" anchor="ctr"/>
            <a:lstStyle/>
            <a:p>
              <a:endParaRPr lang="en-US"/>
            </a:p>
          </p:txBody>
        </p:sp>
        <p:sp>
          <p:nvSpPr>
            <p:cNvPr id="12387" name="Oval 19"/>
            <p:cNvSpPr>
              <a:spLocks noChangeArrowheads="1"/>
            </p:cNvSpPr>
            <p:nvPr/>
          </p:nvSpPr>
          <p:spPr bwMode="auto">
            <a:xfrm rot="-2324839">
              <a:off x="3368" y="1536"/>
              <a:ext cx="40" cy="222"/>
            </a:xfrm>
            <a:prstGeom prst="ellipse">
              <a:avLst/>
            </a:prstGeom>
            <a:solidFill>
              <a:srgbClr val="FF00FF"/>
            </a:solidFill>
            <a:ln w="9525">
              <a:solidFill>
                <a:schemeClr val="tx1"/>
              </a:solidFill>
              <a:round/>
              <a:headEnd/>
              <a:tailEnd/>
            </a:ln>
          </p:spPr>
          <p:txBody>
            <a:bodyPr wrap="none" anchor="ctr"/>
            <a:lstStyle/>
            <a:p>
              <a:endParaRPr lang="en-US"/>
            </a:p>
          </p:txBody>
        </p:sp>
        <p:sp>
          <p:nvSpPr>
            <p:cNvPr id="12388" name="Text Box 20"/>
            <p:cNvSpPr txBox="1">
              <a:spLocks noChangeArrowheads="1"/>
            </p:cNvSpPr>
            <p:nvPr/>
          </p:nvSpPr>
          <p:spPr bwMode="auto">
            <a:xfrm>
              <a:off x="2833" y="1665"/>
              <a:ext cx="636" cy="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1200" b="1" dirty="0"/>
                <a:t>electron </a:t>
              </a:r>
              <a:r>
                <a:rPr lang="en-US" sz="1200" b="1" dirty="0" smtClean="0"/>
                <a:t>bunches</a:t>
              </a:r>
              <a:endParaRPr lang="en-US" sz="1200" b="1" dirty="0"/>
            </a:p>
          </p:txBody>
        </p:sp>
        <p:grpSp>
          <p:nvGrpSpPr>
            <p:cNvPr id="12389" name="Group 22"/>
            <p:cNvGrpSpPr>
              <a:grpSpLocks/>
            </p:cNvGrpSpPr>
            <p:nvPr/>
          </p:nvGrpSpPr>
          <p:grpSpPr bwMode="auto">
            <a:xfrm>
              <a:off x="1408" y="1148"/>
              <a:ext cx="1440" cy="111"/>
              <a:chOff x="1872" y="1200"/>
              <a:chExt cx="1728" cy="96"/>
            </a:xfrm>
          </p:grpSpPr>
          <p:grpSp>
            <p:nvGrpSpPr>
              <p:cNvPr id="12458" name="Group 23"/>
              <p:cNvGrpSpPr>
                <a:grpSpLocks/>
              </p:cNvGrpSpPr>
              <p:nvPr/>
            </p:nvGrpSpPr>
            <p:grpSpPr bwMode="auto">
              <a:xfrm>
                <a:off x="1872" y="1200"/>
                <a:ext cx="144" cy="96"/>
                <a:chOff x="1680" y="3648"/>
                <a:chExt cx="192" cy="48"/>
              </a:xfrm>
            </p:grpSpPr>
            <p:sp>
              <p:nvSpPr>
                <p:cNvPr id="12492" name="Arc 24"/>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93" name="Arc 25"/>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59" name="Group 26"/>
              <p:cNvGrpSpPr>
                <a:grpSpLocks/>
              </p:cNvGrpSpPr>
              <p:nvPr/>
            </p:nvGrpSpPr>
            <p:grpSpPr bwMode="auto">
              <a:xfrm>
                <a:off x="2016" y="1200"/>
                <a:ext cx="144" cy="96"/>
                <a:chOff x="1680" y="3648"/>
                <a:chExt cx="192" cy="48"/>
              </a:xfrm>
            </p:grpSpPr>
            <p:sp>
              <p:nvSpPr>
                <p:cNvPr id="12490" name="Arc 27"/>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91" name="Arc 28"/>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0" name="Group 29"/>
              <p:cNvGrpSpPr>
                <a:grpSpLocks/>
              </p:cNvGrpSpPr>
              <p:nvPr/>
            </p:nvGrpSpPr>
            <p:grpSpPr bwMode="auto">
              <a:xfrm>
                <a:off x="2160" y="1200"/>
                <a:ext cx="144" cy="96"/>
                <a:chOff x="1680" y="3648"/>
                <a:chExt cx="192" cy="48"/>
              </a:xfrm>
            </p:grpSpPr>
            <p:sp>
              <p:nvSpPr>
                <p:cNvPr id="12488" name="Arc 30"/>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89" name="Arc 31"/>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1" name="Group 32"/>
              <p:cNvGrpSpPr>
                <a:grpSpLocks/>
              </p:cNvGrpSpPr>
              <p:nvPr/>
            </p:nvGrpSpPr>
            <p:grpSpPr bwMode="auto">
              <a:xfrm>
                <a:off x="2304" y="1200"/>
                <a:ext cx="144" cy="96"/>
                <a:chOff x="1680" y="3648"/>
                <a:chExt cx="192" cy="48"/>
              </a:xfrm>
            </p:grpSpPr>
            <p:sp>
              <p:nvSpPr>
                <p:cNvPr id="12486" name="Arc 33"/>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87" name="Arc 34"/>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2" name="Group 35"/>
              <p:cNvGrpSpPr>
                <a:grpSpLocks/>
              </p:cNvGrpSpPr>
              <p:nvPr/>
            </p:nvGrpSpPr>
            <p:grpSpPr bwMode="auto">
              <a:xfrm>
                <a:off x="2448" y="1200"/>
                <a:ext cx="144" cy="96"/>
                <a:chOff x="1680" y="3648"/>
                <a:chExt cx="192" cy="48"/>
              </a:xfrm>
            </p:grpSpPr>
            <p:sp>
              <p:nvSpPr>
                <p:cNvPr id="12484" name="Arc 36"/>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85" name="Arc 37"/>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3" name="Group 38"/>
              <p:cNvGrpSpPr>
                <a:grpSpLocks/>
              </p:cNvGrpSpPr>
              <p:nvPr/>
            </p:nvGrpSpPr>
            <p:grpSpPr bwMode="auto">
              <a:xfrm>
                <a:off x="2592" y="1200"/>
                <a:ext cx="144" cy="96"/>
                <a:chOff x="1680" y="3648"/>
                <a:chExt cx="192" cy="48"/>
              </a:xfrm>
            </p:grpSpPr>
            <p:sp>
              <p:nvSpPr>
                <p:cNvPr id="12482" name="Arc 39"/>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83" name="Arc 40"/>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4" name="Group 41"/>
              <p:cNvGrpSpPr>
                <a:grpSpLocks/>
              </p:cNvGrpSpPr>
              <p:nvPr/>
            </p:nvGrpSpPr>
            <p:grpSpPr bwMode="auto">
              <a:xfrm>
                <a:off x="2736" y="1200"/>
                <a:ext cx="144" cy="96"/>
                <a:chOff x="1680" y="3648"/>
                <a:chExt cx="192" cy="48"/>
              </a:xfrm>
            </p:grpSpPr>
            <p:sp>
              <p:nvSpPr>
                <p:cNvPr id="12480" name="Arc 42"/>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81" name="Arc 43"/>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5" name="Group 44"/>
              <p:cNvGrpSpPr>
                <a:grpSpLocks/>
              </p:cNvGrpSpPr>
              <p:nvPr/>
            </p:nvGrpSpPr>
            <p:grpSpPr bwMode="auto">
              <a:xfrm>
                <a:off x="2880" y="1200"/>
                <a:ext cx="144" cy="96"/>
                <a:chOff x="1680" y="3648"/>
                <a:chExt cx="192" cy="48"/>
              </a:xfrm>
            </p:grpSpPr>
            <p:sp>
              <p:nvSpPr>
                <p:cNvPr id="12478" name="Arc 45"/>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79" name="Arc 46"/>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6" name="Group 47"/>
              <p:cNvGrpSpPr>
                <a:grpSpLocks/>
              </p:cNvGrpSpPr>
              <p:nvPr/>
            </p:nvGrpSpPr>
            <p:grpSpPr bwMode="auto">
              <a:xfrm>
                <a:off x="3024" y="1200"/>
                <a:ext cx="144" cy="96"/>
                <a:chOff x="1680" y="3648"/>
                <a:chExt cx="192" cy="48"/>
              </a:xfrm>
            </p:grpSpPr>
            <p:sp>
              <p:nvSpPr>
                <p:cNvPr id="12476" name="Arc 48"/>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77" name="Arc 49"/>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7" name="Group 50"/>
              <p:cNvGrpSpPr>
                <a:grpSpLocks/>
              </p:cNvGrpSpPr>
              <p:nvPr/>
            </p:nvGrpSpPr>
            <p:grpSpPr bwMode="auto">
              <a:xfrm>
                <a:off x="3168" y="1200"/>
                <a:ext cx="144" cy="96"/>
                <a:chOff x="1680" y="3648"/>
                <a:chExt cx="192" cy="48"/>
              </a:xfrm>
            </p:grpSpPr>
            <p:sp>
              <p:nvSpPr>
                <p:cNvPr id="12474" name="Arc 51"/>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75" name="Arc 52"/>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8" name="Group 53"/>
              <p:cNvGrpSpPr>
                <a:grpSpLocks/>
              </p:cNvGrpSpPr>
              <p:nvPr/>
            </p:nvGrpSpPr>
            <p:grpSpPr bwMode="auto">
              <a:xfrm>
                <a:off x="3312" y="1200"/>
                <a:ext cx="144" cy="96"/>
                <a:chOff x="1680" y="3648"/>
                <a:chExt cx="192" cy="48"/>
              </a:xfrm>
            </p:grpSpPr>
            <p:sp>
              <p:nvSpPr>
                <p:cNvPr id="12472" name="Arc 54"/>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73" name="Arc 55"/>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69" name="Group 56"/>
              <p:cNvGrpSpPr>
                <a:grpSpLocks/>
              </p:cNvGrpSpPr>
              <p:nvPr/>
            </p:nvGrpSpPr>
            <p:grpSpPr bwMode="auto">
              <a:xfrm>
                <a:off x="3456" y="1200"/>
                <a:ext cx="144" cy="96"/>
                <a:chOff x="1680" y="3648"/>
                <a:chExt cx="192" cy="48"/>
              </a:xfrm>
            </p:grpSpPr>
            <p:sp>
              <p:nvSpPr>
                <p:cNvPr id="12470" name="Arc 57"/>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71" name="Arc 58"/>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grpSp>
          <p:nvGrpSpPr>
            <p:cNvPr id="12390" name="Group 59"/>
            <p:cNvGrpSpPr>
              <a:grpSpLocks/>
            </p:cNvGrpSpPr>
            <p:nvPr/>
          </p:nvGrpSpPr>
          <p:grpSpPr bwMode="auto">
            <a:xfrm>
              <a:off x="1408" y="1591"/>
              <a:ext cx="1440" cy="111"/>
              <a:chOff x="1872" y="1680"/>
              <a:chExt cx="1728" cy="96"/>
            </a:xfrm>
          </p:grpSpPr>
          <p:grpSp>
            <p:nvGrpSpPr>
              <p:cNvPr id="12422" name="Group 60"/>
              <p:cNvGrpSpPr>
                <a:grpSpLocks/>
              </p:cNvGrpSpPr>
              <p:nvPr/>
            </p:nvGrpSpPr>
            <p:grpSpPr bwMode="auto">
              <a:xfrm flipV="1">
                <a:off x="1872" y="1680"/>
                <a:ext cx="144" cy="96"/>
                <a:chOff x="1680" y="3648"/>
                <a:chExt cx="192" cy="48"/>
              </a:xfrm>
            </p:grpSpPr>
            <p:sp>
              <p:nvSpPr>
                <p:cNvPr id="12456" name="Arc 61"/>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57" name="Arc 62"/>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23" name="Group 63"/>
              <p:cNvGrpSpPr>
                <a:grpSpLocks/>
              </p:cNvGrpSpPr>
              <p:nvPr/>
            </p:nvGrpSpPr>
            <p:grpSpPr bwMode="auto">
              <a:xfrm flipV="1">
                <a:off x="2016" y="1680"/>
                <a:ext cx="144" cy="96"/>
                <a:chOff x="1680" y="3648"/>
                <a:chExt cx="192" cy="48"/>
              </a:xfrm>
            </p:grpSpPr>
            <p:sp>
              <p:nvSpPr>
                <p:cNvPr id="12454" name="Arc 64"/>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55" name="Arc 65"/>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24" name="Group 66"/>
              <p:cNvGrpSpPr>
                <a:grpSpLocks/>
              </p:cNvGrpSpPr>
              <p:nvPr/>
            </p:nvGrpSpPr>
            <p:grpSpPr bwMode="auto">
              <a:xfrm flipV="1">
                <a:off x="2160" y="1680"/>
                <a:ext cx="144" cy="96"/>
                <a:chOff x="1680" y="3648"/>
                <a:chExt cx="192" cy="48"/>
              </a:xfrm>
            </p:grpSpPr>
            <p:sp>
              <p:nvSpPr>
                <p:cNvPr id="12452" name="Arc 67"/>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53" name="Arc 68"/>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25" name="Group 69"/>
              <p:cNvGrpSpPr>
                <a:grpSpLocks/>
              </p:cNvGrpSpPr>
              <p:nvPr/>
            </p:nvGrpSpPr>
            <p:grpSpPr bwMode="auto">
              <a:xfrm flipV="1">
                <a:off x="2304" y="1680"/>
                <a:ext cx="144" cy="96"/>
                <a:chOff x="1680" y="3648"/>
                <a:chExt cx="192" cy="48"/>
              </a:xfrm>
            </p:grpSpPr>
            <p:sp>
              <p:nvSpPr>
                <p:cNvPr id="12450" name="Arc 70"/>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51" name="Arc 71"/>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26" name="Group 72"/>
              <p:cNvGrpSpPr>
                <a:grpSpLocks/>
              </p:cNvGrpSpPr>
              <p:nvPr/>
            </p:nvGrpSpPr>
            <p:grpSpPr bwMode="auto">
              <a:xfrm flipV="1">
                <a:off x="2448" y="1680"/>
                <a:ext cx="144" cy="96"/>
                <a:chOff x="1680" y="3648"/>
                <a:chExt cx="192" cy="48"/>
              </a:xfrm>
            </p:grpSpPr>
            <p:sp>
              <p:nvSpPr>
                <p:cNvPr id="12448" name="Arc 73"/>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49" name="Arc 74"/>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27" name="Group 75"/>
              <p:cNvGrpSpPr>
                <a:grpSpLocks/>
              </p:cNvGrpSpPr>
              <p:nvPr/>
            </p:nvGrpSpPr>
            <p:grpSpPr bwMode="auto">
              <a:xfrm flipV="1">
                <a:off x="2592" y="1680"/>
                <a:ext cx="144" cy="96"/>
                <a:chOff x="1680" y="3648"/>
                <a:chExt cx="192" cy="48"/>
              </a:xfrm>
            </p:grpSpPr>
            <p:sp>
              <p:nvSpPr>
                <p:cNvPr id="12446" name="Arc 76"/>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47" name="Arc 77"/>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28" name="Group 78"/>
              <p:cNvGrpSpPr>
                <a:grpSpLocks/>
              </p:cNvGrpSpPr>
              <p:nvPr/>
            </p:nvGrpSpPr>
            <p:grpSpPr bwMode="auto">
              <a:xfrm flipV="1">
                <a:off x="2736" y="1680"/>
                <a:ext cx="144" cy="96"/>
                <a:chOff x="1680" y="3648"/>
                <a:chExt cx="192" cy="48"/>
              </a:xfrm>
            </p:grpSpPr>
            <p:sp>
              <p:nvSpPr>
                <p:cNvPr id="12444" name="Arc 79"/>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45" name="Arc 80"/>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29" name="Group 81"/>
              <p:cNvGrpSpPr>
                <a:grpSpLocks/>
              </p:cNvGrpSpPr>
              <p:nvPr/>
            </p:nvGrpSpPr>
            <p:grpSpPr bwMode="auto">
              <a:xfrm flipV="1">
                <a:off x="2880" y="1680"/>
                <a:ext cx="144" cy="96"/>
                <a:chOff x="1680" y="3648"/>
                <a:chExt cx="192" cy="48"/>
              </a:xfrm>
            </p:grpSpPr>
            <p:sp>
              <p:nvSpPr>
                <p:cNvPr id="12442" name="Arc 82"/>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43" name="Arc 83"/>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30" name="Group 84"/>
              <p:cNvGrpSpPr>
                <a:grpSpLocks/>
              </p:cNvGrpSpPr>
              <p:nvPr/>
            </p:nvGrpSpPr>
            <p:grpSpPr bwMode="auto">
              <a:xfrm flipV="1">
                <a:off x="3024" y="1680"/>
                <a:ext cx="144" cy="96"/>
                <a:chOff x="1680" y="3648"/>
                <a:chExt cx="192" cy="48"/>
              </a:xfrm>
            </p:grpSpPr>
            <p:sp>
              <p:nvSpPr>
                <p:cNvPr id="12440" name="Arc 85"/>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41" name="Arc 86"/>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31" name="Group 87"/>
              <p:cNvGrpSpPr>
                <a:grpSpLocks/>
              </p:cNvGrpSpPr>
              <p:nvPr/>
            </p:nvGrpSpPr>
            <p:grpSpPr bwMode="auto">
              <a:xfrm flipV="1">
                <a:off x="3168" y="1680"/>
                <a:ext cx="144" cy="96"/>
                <a:chOff x="1680" y="3648"/>
                <a:chExt cx="192" cy="48"/>
              </a:xfrm>
            </p:grpSpPr>
            <p:sp>
              <p:nvSpPr>
                <p:cNvPr id="12438" name="Arc 88"/>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39" name="Arc 89"/>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32" name="Group 90"/>
              <p:cNvGrpSpPr>
                <a:grpSpLocks/>
              </p:cNvGrpSpPr>
              <p:nvPr/>
            </p:nvGrpSpPr>
            <p:grpSpPr bwMode="auto">
              <a:xfrm flipV="1">
                <a:off x="3312" y="1680"/>
                <a:ext cx="144" cy="96"/>
                <a:chOff x="1680" y="3648"/>
                <a:chExt cx="192" cy="48"/>
              </a:xfrm>
            </p:grpSpPr>
            <p:sp>
              <p:nvSpPr>
                <p:cNvPr id="12436" name="Arc 91"/>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37" name="Arc 92"/>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nvGrpSpPr>
              <p:cNvPr id="12433" name="Group 93"/>
              <p:cNvGrpSpPr>
                <a:grpSpLocks/>
              </p:cNvGrpSpPr>
              <p:nvPr/>
            </p:nvGrpSpPr>
            <p:grpSpPr bwMode="auto">
              <a:xfrm flipV="1">
                <a:off x="3456" y="1680"/>
                <a:ext cx="144" cy="96"/>
                <a:chOff x="1680" y="3648"/>
                <a:chExt cx="192" cy="48"/>
              </a:xfrm>
            </p:grpSpPr>
            <p:sp>
              <p:nvSpPr>
                <p:cNvPr id="12434" name="Arc 94"/>
                <p:cNvSpPr>
                  <a:spLocks/>
                </p:cNvSpPr>
                <p:nvPr/>
              </p:nvSpPr>
              <p:spPr bwMode="auto">
                <a:xfrm flipH="1">
                  <a:off x="1680"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35" name="Arc 95"/>
                <p:cNvSpPr>
                  <a:spLocks/>
                </p:cNvSpPr>
                <p:nvPr/>
              </p:nvSpPr>
              <p:spPr bwMode="auto">
                <a:xfrm>
                  <a:off x="1776" y="3648"/>
                  <a:ext cx="96" cy="48"/>
                </a:xfrm>
                <a:custGeom>
                  <a:avLst/>
                  <a:gdLst>
                    <a:gd name="T0" fmla="*/ 0 w 21600"/>
                    <a:gd name="T1" fmla="*/ 0 h 21600"/>
                    <a:gd name="T2" fmla="*/ 0 w 21600"/>
                    <a:gd name="T3" fmla="*/ 0 h 21600"/>
                    <a:gd name="T4" fmla="*/ 0 w 21600"/>
                    <a:gd name="T5" fmla="*/ 0 h 21600"/>
                    <a:gd name="T6" fmla="*/ 0 60000 65536"/>
                    <a:gd name="T7" fmla="*/ 0 60000 65536"/>
                    <a:gd name="T8" fmla="*/ 0 60000 65536"/>
                    <a:gd name="T9" fmla="*/ 0 w 21600"/>
                    <a:gd name="T10" fmla="*/ 0 h 21600"/>
                    <a:gd name="T11" fmla="*/ 21600 w 21600"/>
                    <a:gd name="T12" fmla="*/ 21600 h 21600"/>
                  </a:gdLst>
                  <a:ahLst/>
                  <a:cxnLst>
                    <a:cxn ang="T6">
                      <a:pos x="T0" y="T1"/>
                    </a:cxn>
                    <a:cxn ang="T7">
                      <a:pos x="T2" y="T3"/>
                    </a:cxn>
                    <a:cxn ang="T8">
                      <a:pos x="T4" y="T5"/>
                    </a:cxn>
                  </a:cxnLst>
                  <a:rect l="T9" t="T10" r="T11" b="T12"/>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grpSp>
        <p:sp>
          <p:nvSpPr>
            <p:cNvPr id="12391" name="Text Box 96"/>
            <p:cNvSpPr txBox="1">
              <a:spLocks noChangeArrowheads="1"/>
            </p:cNvSpPr>
            <p:nvPr/>
          </p:nvSpPr>
          <p:spPr bwMode="auto">
            <a:xfrm>
              <a:off x="1641" y="2006"/>
              <a:ext cx="979"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1000" b="1" dirty="0"/>
                <a:t>Cooling section</a:t>
              </a:r>
            </a:p>
          </p:txBody>
        </p:sp>
        <p:sp>
          <p:nvSpPr>
            <p:cNvPr id="12392" name="Text Box 97"/>
            <p:cNvSpPr txBox="1">
              <a:spLocks noChangeArrowheads="1"/>
            </p:cNvSpPr>
            <p:nvPr/>
          </p:nvSpPr>
          <p:spPr bwMode="auto">
            <a:xfrm>
              <a:off x="1424" y="864"/>
              <a:ext cx="624" cy="3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1200" b="1" dirty="0"/>
                <a:t>solenoid</a:t>
              </a:r>
            </a:p>
          </p:txBody>
        </p:sp>
        <p:sp>
          <p:nvSpPr>
            <p:cNvPr id="12393" name="AutoShape 98"/>
            <p:cNvSpPr>
              <a:spLocks/>
            </p:cNvSpPr>
            <p:nvPr/>
          </p:nvSpPr>
          <p:spPr bwMode="auto">
            <a:xfrm rot="16200000" flipV="1">
              <a:off x="2017" y="1204"/>
              <a:ext cx="221" cy="1440"/>
            </a:xfrm>
            <a:prstGeom prst="leftBrace">
              <a:avLst>
                <a:gd name="adj1" fmla="val 54299"/>
                <a:gd name="adj2" fmla="val 50000"/>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94" name="Line 99"/>
            <p:cNvSpPr>
              <a:spLocks noChangeShapeType="1"/>
            </p:cNvSpPr>
            <p:nvPr/>
          </p:nvSpPr>
          <p:spPr bwMode="auto">
            <a:xfrm>
              <a:off x="1968" y="927"/>
              <a:ext cx="320" cy="221"/>
            </a:xfrm>
            <a:prstGeom prst="line">
              <a:avLst/>
            </a:prstGeom>
            <a:noFill/>
            <a:ln w="9525">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395" name="Rectangle 100"/>
            <p:cNvSpPr>
              <a:spLocks noChangeArrowheads="1"/>
            </p:cNvSpPr>
            <p:nvPr/>
          </p:nvSpPr>
          <p:spPr bwMode="auto">
            <a:xfrm rot="-5400000">
              <a:off x="1546" y="3644"/>
              <a:ext cx="1163" cy="160"/>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396" name="Line 101"/>
            <p:cNvSpPr>
              <a:spLocks noChangeShapeType="1"/>
            </p:cNvSpPr>
            <p:nvPr/>
          </p:nvSpPr>
          <p:spPr bwMode="auto">
            <a:xfrm rot="-5400000">
              <a:off x="1354" y="3695"/>
              <a:ext cx="1550" cy="1"/>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397" name="Arc 102"/>
            <p:cNvSpPr>
              <a:spLocks/>
            </p:cNvSpPr>
            <p:nvPr/>
          </p:nvSpPr>
          <p:spPr bwMode="auto">
            <a:xfrm rot="-5400000">
              <a:off x="2264" y="2452"/>
              <a:ext cx="449" cy="723"/>
            </a:xfrm>
            <a:custGeom>
              <a:avLst/>
              <a:gdLst>
                <a:gd name="T0" fmla="*/ 0 w 21684"/>
                <a:gd name="T1" fmla="*/ 0 h 21600"/>
                <a:gd name="T2" fmla="*/ 0 w 21684"/>
                <a:gd name="T3" fmla="*/ 0 h 21600"/>
                <a:gd name="T4" fmla="*/ 0 w 21684"/>
                <a:gd name="T5" fmla="*/ 0 h 21600"/>
                <a:gd name="T6" fmla="*/ 0 60000 65536"/>
                <a:gd name="T7" fmla="*/ 0 60000 65536"/>
                <a:gd name="T8" fmla="*/ 0 60000 65536"/>
                <a:gd name="T9" fmla="*/ 0 w 21684"/>
                <a:gd name="T10" fmla="*/ 0 h 21600"/>
                <a:gd name="T11" fmla="*/ 21684 w 21684"/>
                <a:gd name="T12" fmla="*/ 21600 h 21600"/>
              </a:gdLst>
              <a:ahLst/>
              <a:cxnLst>
                <a:cxn ang="T6">
                  <a:pos x="T0" y="T1"/>
                </a:cxn>
                <a:cxn ang="T7">
                  <a:pos x="T2" y="T3"/>
                </a:cxn>
                <a:cxn ang="T8">
                  <a:pos x="T4" y="T5"/>
                </a:cxn>
              </a:cxnLst>
              <a:rect l="T9" t="T10" r="T11" b="T12"/>
              <a:pathLst>
                <a:path w="21684" h="21600" fill="none" extrusionOk="0">
                  <a:moveTo>
                    <a:pt x="-1" y="1"/>
                  </a:moveTo>
                  <a:cubicBezTo>
                    <a:pt x="95" y="0"/>
                    <a:pt x="190" y="-1"/>
                    <a:pt x="286" y="0"/>
                  </a:cubicBezTo>
                  <a:cubicBezTo>
                    <a:pt x="11077" y="0"/>
                    <a:pt x="20213" y="7964"/>
                    <a:pt x="21684" y="18655"/>
                  </a:cubicBezTo>
                </a:path>
                <a:path w="21684" h="21600" stroke="0" extrusionOk="0">
                  <a:moveTo>
                    <a:pt x="-1" y="1"/>
                  </a:moveTo>
                  <a:cubicBezTo>
                    <a:pt x="95" y="0"/>
                    <a:pt x="190" y="-1"/>
                    <a:pt x="286" y="0"/>
                  </a:cubicBezTo>
                  <a:cubicBezTo>
                    <a:pt x="11077" y="0"/>
                    <a:pt x="20213" y="7964"/>
                    <a:pt x="21684" y="18655"/>
                  </a:cubicBezTo>
                  <a:lnTo>
                    <a:pt x="286" y="21600"/>
                  </a:lnTo>
                  <a:lnTo>
                    <a:pt x="-1" y="1"/>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2398" name="Group 103"/>
            <p:cNvGrpSpPr>
              <a:grpSpLocks/>
            </p:cNvGrpSpPr>
            <p:nvPr/>
          </p:nvGrpSpPr>
          <p:grpSpPr bwMode="auto">
            <a:xfrm>
              <a:off x="1648" y="4859"/>
              <a:ext cx="240" cy="277"/>
              <a:chOff x="2160" y="3552"/>
              <a:chExt cx="288" cy="240"/>
            </a:xfrm>
          </p:grpSpPr>
          <p:sp>
            <p:nvSpPr>
              <p:cNvPr id="12417" name="Rectangle 104"/>
              <p:cNvSpPr>
                <a:spLocks noChangeArrowheads="1"/>
              </p:cNvSpPr>
              <p:nvPr/>
            </p:nvSpPr>
            <p:spPr bwMode="auto">
              <a:xfrm rot="-2922874">
                <a:off x="2184" y="3528"/>
                <a:ext cx="240" cy="288"/>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grpSp>
            <p:nvGrpSpPr>
              <p:cNvPr id="12418" name="Group 105"/>
              <p:cNvGrpSpPr>
                <a:grpSpLocks noChangeAspect="1"/>
              </p:cNvGrpSpPr>
              <p:nvPr/>
            </p:nvGrpSpPr>
            <p:grpSpPr bwMode="auto">
              <a:xfrm rot="-2921676">
                <a:off x="2279" y="3576"/>
                <a:ext cx="49" cy="192"/>
                <a:chOff x="912" y="3504"/>
                <a:chExt cx="48" cy="240"/>
              </a:xfrm>
            </p:grpSpPr>
            <p:sp>
              <p:nvSpPr>
                <p:cNvPr id="12419" name="Line 106"/>
                <p:cNvSpPr>
                  <a:spLocks noChangeAspect="1" noChangeShapeType="1"/>
                </p:cNvSpPr>
                <p:nvPr/>
              </p:nvSpPr>
              <p:spPr bwMode="auto">
                <a:xfrm flipV="1">
                  <a:off x="912" y="3552"/>
                  <a:ext cx="0" cy="144"/>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20" name="Line 107"/>
                <p:cNvSpPr>
                  <a:spLocks noChangeAspect="1" noChangeShapeType="1"/>
                </p:cNvSpPr>
                <p:nvPr/>
              </p:nvSpPr>
              <p:spPr bwMode="auto">
                <a:xfrm flipV="1">
                  <a:off x="912" y="3504"/>
                  <a:ext cx="48" cy="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21" name="Line 108"/>
                <p:cNvSpPr>
                  <a:spLocks noChangeAspect="1" noChangeShapeType="1"/>
                </p:cNvSpPr>
                <p:nvPr/>
              </p:nvSpPr>
              <p:spPr bwMode="auto">
                <a:xfrm>
                  <a:off x="912" y="3689"/>
                  <a:ext cx="48" cy="55"/>
                </a:xfrm>
                <a:prstGeom prst="line">
                  <a:avLst/>
                </a:prstGeom>
                <a:noFill/>
                <a:ln w="381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sp>
          <p:nvSpPr>
            <p:cNvPr id="12399" name="Line 109"/>
            <p:cNvSpPr>
              <a:spLocks noChangeShapeType="1"/>
            </p:cNvSpPr>
            <p:nvPr/>
          </p:nvSpPr>
          <p:spPr bwMode="auto">
            <a:xfrm rot="-5400000">
              <a:off x="1935" y="4221"/>
              <a:ext cx="388" cy="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00" name="Arc 110"/>
            <p:cNvSpPr>
              <a:spLocks/>
            </p:cNvSpPr>
            <p:nvPr/>
          </p:nvSpPr>
          <p:spPr bwMode="auto">
            <a:xfrm rot="5400000" flipH="1">
              <a:off x="1517" y="2477"/>
              <a:ext cx="499" cy="722"/>
            </a:xfrm>
            <a:custGeom>
              <a:avLst/>
              <a:gdLst>
                <a:gd name="T0" fmla="*/ 0 w 21398"/>
                <a:gd name="T1" fmla="*/ 0 h 21517"/>
                <a:gd name="T2" fmla="*/ 0 w 21398"/>
                <a:gd name="T3" fmla="*/ 0 h 21517"/>
                <a:gd name="T4" fmla="*/ 0 w 21398"/>
                <a:gd name="T5" fmla="*/ 0 h 21517"/>
                <a:gd name="T6" fmla="*/ 0 60000 65536"/>
                <a:gd name="T7" fmla="*/ 0 60000 65536"/>
                <a:gd name="T8" fmla="*/ 0 60000 65536"/>
                <a:gd name="T9" fmla="*/ 0 w 21398"/>
                <a:gd name="T10" fmla="*/ 0 h 21517"/>
                <a:gd name="T11" fmla="*/ 21398 w 21398"/>
                <a:gd name="T12" fmla="*/ 21517 h 21517"/>
              </a:gdLst>
              <a:ahLst/>
              <a:cxnLst>
                <a:cxn ang="T6">
                  <a:pos x="T0" y="T1"/>
                </a:cxn>
                <a:cxn ang="T7">
                  <a:pos x="T2" y="T3"/>
                </a:cxn>
                <a:cxn ang="T8">
                  <a:pos x="T4" y="T5"/>
                </a:cxn>
              </a:cxnLst>
              <a:rect l="T9" t="T10" r="T11" b="T12"/>
              <a:pathLst>
                <a:path w="21398" h="21517" fill="none" extrusionOk="0">
                  <a:moveTo>
                    <a:pt x="1893" y="0"/>
                  </a:moveTo>
                  <a:cubicBezTo>
                    <a:pt x="11931" y="883"/>
                    <a:pt x="20024" y="8590"/>
                    <a:pt x="21398" y="18572"/>
                  </a:cubicBezTo>
                </a:path>
                <a:path w="21398" h="21517" stroke="0" extrusionOk="0">
                  <a:moveTo>
                    <a:pt x="1893" y="0"/>
                  </a:moveTo>
                  <a:cubicBezTo>
                    <a:pt x="11931" y="883"/>
                    <a:pt x="20024" y="8590"/>
                    <a:pt x="21398" y="18572"/>
                  </a:cubicBezTo>
                  <a:lnTo>
                    <a:pt x="0" y="21517"/>
                  </a:lnTo>
                  <a:lnTo>
                    <a:pt x="1893" y="0"/>
                  </a:lnTo>
                  <a:close/>
                </a:path>
              </a:pathLst>
            </a:custGeom>
            <a:noFill/>
            <a:ln w="254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01" name="Line 111"/>
            <p:cNvSpPr>
              <a:spLocks noChangeShapeType="1"/>
            </p:cNvSpPr>
            <p:nvPr/>
          </p:nvSpPr>
          <p:spPr bwMode="auto">
            <a:xfrm rot="1015650" flipV="1">
              <a:off x="2248" y="2699"/>
              <a:ext cx="80" cy="11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02" name="Rectangle 112"/>
            <p:cNvSpPr>
              <a:spLocks noChangeArrowheads="1"/>
            </p:cNvSpPr>
            <p:nvPr/>
          </p:nvSpPr>
          <p:spPr bwMode="auto">
            <a:xfrm rot="3051368">
              <a:off x="2455" y="4921"/>
              <a:ext cx="120" cy="166"/>
            </a:xfrm>
            <a:prstGeom prst="rect">
              <a:avLst/>
            </a:prstGeom>
            <a:noFill/>
            <a:ln w="254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en-US"/>
            </a:p>
          </p:txBody>
        </p:sp>
        <p:sp>
          <p:nvSpPr>
            <p:cNvPr id="12403" name="Line 113"/>
            <p:cNvSpPr>
              <a:spLocks noChangeShapeType="1"/>
            </p:cNvSpPr>
            <p:nvPr/>
          </p:nvSpPr>
          <p:spPr bwMode="auto">
            <a:xfrm>
              <a:off x="2248" y="4604"/>
              <a:ext cx="80" cy="11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04" name="Line 114"/>
            <p:cNvSpPr>
              <a:spLocks noChangeShapeType="1"/>
            </p:cNvSpPr>
            <p:nvPr/>
          </p:nvSpPr>
          <p:spPr bwMode="auto">
            <a:xfrm>
              <a:off x="2128" y="4438"/>
              <a:ext cx="360" cy="498"/>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2405" name="Text Box 115"/>
            <p:cNvSpPr txBox="1">
              <a:spLocks noChangeArrowheads="1"/>
            </p:cNvSpPr>
            <p:nvPr/>
          </p:nvSpPr>
          <p:spPr bwMode="auto">
            <a:xfrm>
              <a:off x="2530" y="2678"/>
              <a:ext cx="514"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1000" b="1" dirty="0"/>
                <a:t>kicker</a:t>
              </a:r>
            </a:p>
          </p:txBody>
        </p:sp>
        <p:sp>
          <p:nvSpPr>
            <p:cNvPr id="12406" name="Text Box 116"/>
            <p:cNvSpPr txBox="1">
              <a:spLocks noChangeArrowheads="1"/>
            </p:cNvSpPr>
            <p:nvPr/>
          </p:nvSpPr>
          <p:spPr bwMode="auto">
            <a:xfrm>
              <a:off x="1112" y="2678"/>
              <a:ext cx="584" cy="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1000" b="1" dirty="0"/>
                <a:t>kicker</a:t>
              </a:r>
            </a:p>
          </p:txBody>
        </p:sp>
        <p:sp>
          <p:nvSpPr>
            <p:cNvPr id="12407" name="Text Box 117"/>
            <p:cNvSpPr txBox="1">
              <a:spLocks noChangeArrowheads="1"/>
            </p:cNvSpPr>
            <p:nvPr/>
          </p:nvSpPr>
          <p:spPr bwMode="auto">
            <a:xfrm>
              <a:off x="2192" y="3552"/>
              <a:ext cx="600" cy="5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1000" b="1" dirty="0"/>
                <a:t>SRF </a:t>
              </a:r>
              <a:r>
                <a:rPr lang="en-US" sz="1000" b="1" dirty="0" err="1"/>
                <a:t>Linac</a:t>
              </a:r>
              <a:endParaRPr lang="en-US" sz="1000" b="1" dirty="0"/>
            </a:p>
          </p:txBody>
        </p:sp>
        <p:sp>
          <p:nvSpPr>
            <p:cNvPr id="12408" name="Text Box 118"/>
            <p:cNvSpPr txBox="1">
              <a:spLocks noChangeArrowheads="1"/>
            </p:cNvSpPr>
            <p:nvPr/>
          </p:nvSpPr>
          <p:spPr bwMode="auto">
            <a:xfrm>
              <a:off x="2368" y="4638"/>
              <a:ext cx="500"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800" b="1"/>
                <a:t>dump</a:t>
              </a:r>
            </a:p>
          </p:txBody>
        </p:sp>
        <p:sp>
          <p:nvSpPr>
            <p:cNvPr id="12409" name="Text Box 119"/>
            <p:cNvSpPr txBox="1">
              <a:spLocks noChangeArrowheads="1"/>
            </p:cNvSpPr>
            <p:nvPr/>
          </p:nvSpPr>
          <p:spPr bwMode="auto">
            <a:xfrm>
              <a:off x="1000" y="4827"/>
              <a:ext cx="689" cy="4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1000" b="1" dirty="0"/>
                <a:t>e</a:t>
              </a:r>
              <a:r>
                <a:rPr lang="en-US" sz="1000" b="1" dirty="0" smtClean="0"/>
                <a:t>-Gun magnetized </a:t>
              </a:r>
              <a:endParaRPr lang="en-US" sz="1000" b="1" dirty="0"/>
            </a:p>
          </p:txBody>
        </p:sp>
        <p:sp>
          <p:nvSpPr>
            <p:cNvPr id="12410" name="Line 120"/>
            <p:cNvSpPr>
              <a:spLocks noChangeShapeType="1"/>
            </p:cNvSpPr>
            <p:nvPr/>
          </p:nvSpPr>
          <p:spPr bwMode="auto">
            <a:xfrm rot="-1015650">
              <a:off x="1928" y="2699"/>
              <a:ext cx="80" cy="11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11" name="Line 121"/>
            <p:cNvSpPr>
              <a:spLocks noChangeShapeType="1"/>
            </p:cNvSpPr>
            <p:nvPr/>
          </p:nvSpPr>
          <p:spPr bwMode="auto">
            <a:xfrm rot="5400000" flipV="1">
              <a:off x="1935" y="3224"/>
              <a:ext cx="388" cy="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12" name="Line 122"/>
            <p:cNvSpPr>
              <a:spLocks noChangeShapeType="1"/>
            </p:cNvSpPr>
            <p:nvPr/>
          </p:nvSpPr>
          <p:spPr bwMode="auto">
            <a:xfrm flipV="1">
              <a:off x="1688" y="2754"/>
              <a:ext cx="160" cy="444"/>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13" name="Text Box 123"/>
            <p:cNvSpPr txBox="1">
              <a:spLocks noChangeArrowheads="1"/>
            </p:cNvSpPr>
            <p:nvPr/>
          </p:nvSpPr>
          <p:spPr bwMode="auto">
            <a:xfrm>
              <a:off x="1328" y="3142"/>
              <a:ext cx="560" cy="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4008" tIns="32004" rIns="64008" bIns="32004">
              <a:spAutoFit/>
            </a:bodyPr>
            <a:lstStyle>
              <a:lvl1pPr defTabSz="639763">
                <a:defRPr sz="2400">
                  <a:solidFill>
                    <a:schemeClr val="tx1"/>
                  </a:solidFill>
                  <a:latin typeface="Times" pitchFamily="18" charset="0"/>
                </a:defRPr>
              </a:lvl1pPr>
              <a:lvl2pPr marL="742950" indent="-285750" defTabSz="639763">
                <a:defRPr sz="2400">
                  <a:solidFill>
                    <a:schemeClr val="tx1"/>
                  </a:solidFill>
                  <a:latin typeface="Times" pitchFamily="18" charset="0"/>
                </a:defRPr>
              </a:lvl2pPr>
              <a:lvl3pPr marL="1143000" indent="-228600" defTabSz="639763">
                <a:defRPr sz="2400">
                  <a:solidFill>
                    <a:schemeClr val="tx1"/>
                  </a:solidFill>
                  <a:latin typeface="Times" pitchFamily="18" charset="0"/>
                </a:defRPr>
              </a:lvl3pPr>
              <a:lvl4pPr marL="1600200" indent="-228600" defTabSz="639763">
                <a:defRPr sz="2400">
                  <a:solidFill>
                    <a:schemeClr val="tx1"/>
                  </a:solidFill>
                  <a:latin typeface="Times" pitchFamily="18" charset="0"/>
                </a:defRPr>
              </a:lvl4pPr>
              <a:lvl5pPr marL="2057400" indent="-228600" defTabSz="639763">
                <a:defRPr sz="2400">
                  <a:solidFill>
                    <a:schemeClr val="tx1"/>
                  </a:solidFill>
                  <a:latin typeface="Times" pitchFamily="18" charset="0"/>
                </a:defRPr>
              </a:lvl5pPr>
              <a:lvl6pPr marL="2514600" indent="-228600" defTabSz="639763" eaLnBrk="0" fontAlgn="base" hangingPunct="0">
                <a:spcBef>
                  <a:spcPct val="0"/>
                </a:spcBef>
                <a:spcAft>
                  <a:spcPct val="0"/>
                </a:spcAft>
                <a:defRPr sz="2400">
                  <a:solidFill>
                    <a:schemeClr val="tx1"/>
                  </a:solidFill>
                  <a:latin typeface="Times" pitchFamily="18" charset="0"/>
                </a:defRPr>
              </a:lvl6pPr>
              <a:lvl7pPr marL="2971800" indent="-228600" defTabSz="639763" eaLnBrk="0" fontAlgn="base" hangingPunct="0">
                <a:spcBef>
                  <a:spcPct val="0"/>
                </a:spcBef>
                <a:spcAft>
                  <a:spcPct val="0"/>
                </a:spcAft>
                <a:defRPr sz="2400">
                  <a:solidFill>
                    <a:schemeClr val="tx1"/>
                  </a:solidFill>
                  <a:latin typeface="Times" pitchFamily="18" charset="0"/>
                </a:defRPr>
              </a:lvl7pPr>
              <a:lvl8pPr marL="3429000" indent="-228600" defTabSz="639763" eaLnBrk="0" fontAlgn="base" hangingPunct="0">
                <a:spcBef>
                  <a:spcPct val="0"/>
                </a:spcBef>
                <a:spcAft>
                  <a:spcPct val="0"/>
                </a:spcAft>
                <a:defRPr sz="2400">
                  <a:solidFill>
                    <a:schemeClr val="tx1"/>
                  </a:solidFill>
                  <a:latin typeface="Times" pitchFamily="18" charset="0"/>
                </a:defRPr>
              </a:lvl8pPr>
              <a:lvl9pPr marL="3886200" indent="-228600" defTabSz="639763" eaLnBrk="0" fontAlgn="base" hangingPunct="0">
                <a:spcBef>
                  <a:spcPct val="0"/>
                </a:spcBef>
                <a:spcAft>
                  <a:spcPct val="0"/>
                </a:spcAft>
                <a:defRPr sz="2400">
                  <a:solidFill>
                    <a:schemeClr val="tx1"/>
                  </a:solidFill>
                  <a:latin typeface="Times" pitchFamily="18" charset="0"/>
                </a:defRPr>
              </a:lvl9pPr>
            </a:lstStyle>
            <a:p>
              <a:pPr algn="ctr">
                <a:spcBef>
                  <a:spcPct val="50000"/>
                </a:spcBef>
              </a:pPr>
              <a:r>
                <a:rPr lang="en-US" sz="1000" b="1" dirty="0"/>
                <a:t>energy recovery path</a:t>
              </a:r>
            </a:p>
          </p:txBody>
        </p:sp>
        <p:sp>
          <p:nvSpPr>
            <p:cNvPr id="12414" name="Line 124"/>
            <p:cNvSpPr>
              <a:spLocks noChangeShapeType="1"/>
            </p:cNvSpPr>
            <p:nvPr/>
          </p:nvSpPr>
          <p:spPr bwMode="auto">
            <a:xfrm>
              <a:off x="2808" y="2588"/>
              <a:ext cx="280" cy="1"/>
            </a:xfrm>
            <a:prstGeom prst="line">
              <a:avLst/>
            </a:prstGeom>
            <a:noFill/>
            <a:ln w="25400">
              <a:solidFill>
                <a:schemeClr val="tx1"/>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12415" name="Rectangle 125"/>
            <p:cNvSpPr>
              <a:spLocks noChangeArrowheads="1"/>
            </p:cNvSpPr>
            <p:nvPr/>
          </p:nvSpPr>
          <p:spPr bwMode="auto">
            <a:xfrm>
              <a:off x="2768" y="2478"/>
              <a:ext cx="80" cy="221"/>
            </a:xfrm>
            <a:prstGeom prst="rect">
              <a:avLst/>
            </a:prstGeom>
            <a:solidFill>
              <a:schemeClr val="accent1"/>
            </a:solidFill>
            <a:ln w="9525">
              <a:solidFill>
                <a:schemeClr val="tx1"/>
              </a:solidFill>
              <a:miter lim="800000"/>
              <a:headEnd/>
              <a:tailEnd/>
            </a:ln>
          </p:spPr>
          <p:txBody>
            <a:bodyPr wrap="none" anchor="ctr"/>
            <a:lstStyle/>
            <a:p>
              <a:endParaRPr lang="en-US"/>
            </a:p>
          </p:txBody>
        </p:sp>
        <p:sp>
          <p:nvSpPr>
            <p:cNvPr id="12416" name="Line 126"/>
            <p:cNvSpPr>
              <a:spLocks noChangeShapeType="1"/>
            </p:cNvSpPr>
            <p:nvPr/>
          </p:nvSpPr>
          <p:spPr bwMode="auto">
            <a:xfrm flipV="1">
              <a:off x="1768" y="4471"/>
              <a:ext cx="360" cy="499"/>
            </a:xfrm>
            <a:prstGeom prst="line">
              <a:avLst/>
            </a:prstGeom>
            <a:noFill/>
            <a:ln w="25400">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2293" name="Rectangle 127"/>
          <p:cNvSpPr>
            <a:spLocks noChangeArrowheads="1"/>
          </p:cNvSpPr>
          <p:nvPr/>
        </p:nvSpPr>
        <p:spPr bwMode="auto">
          <a:xfrm>
            <a:off x="-25792" y="170338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64008" tIns="32004" rIns="64008" bIns="32004" anchor="ctr">
            <a:spAutoFit/>
          </a:bodyPr>
          <a:lstStyle/>
          <a:p>
            <a:pPr defTabSz="639763"/>
            <a:endParaRPr lang="en-US" sz="1700"/>
          </a:p>
        </p:txBody>
      </p:sp>
      <p:sp>
        <p:nvSpPr>
          <p:cNvPr id="12372" name="Text Box 206"/>
          <p:cNvSpPr txBox="1">
            <a:spLocks noChangeArrowheads="1"/>
          </p:cNvSpPr>
          <p:nvPr/>
        </p:nvSpPr>
        <p:spPr bwMode="auto">
          <a:xfrm>
            <a:off x="4876798" y="1221819"/>
            <a:ext cx="4150685" cy="26499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4008" tIns="32004" rIns="64008" bIns="32004">
            <a:spAutoFit/>
          </a:bodyPr>
          <a:lstStyle>
            <a:lvl1pPr>
              <a:defRPr sz="2400">
                <a:solidFill>
                  <a:schemeClr val="tx1"/>
                </a:solidFill>
                <a:latin typeface="Times" pitchFamily="18" charset="0"/>
              </a:defRPr>
            </a:lvl1pPr>
            <a:lvl2pPr marL="742950" indent="-285750">
              <a:defRPr sz="2400">
                <a:solidFill>
                  <a:schemeClr val="tx1"/>
                </a:solidFill>
                <a:latin typeface="Times" pitchFamily="18" charset="0"/>
              </a:defRPr>
            </a:lvl2pPr>
            <a:lvl3pPr marL="1143000" indent="-228600">
              <a:defRPr sz="2400">
                <a:solidFill>
                  <a:schemeClr val="tx1"/>
                </a:solidFill>
                <a:latin typeface="Times" pitchFamily="18" charset="0"/>
              </a:defRPr>
            </a:lvl3pPr>
            <a:lvl4pPr marL="1600200" indent="-228600">
              <a:defRPr sz="2400">
                <a:solidFill>
                  <a:schemeClr val="tx1"/>
                </a:solidFill>
                <a:latin typeface="Times" pitchFamily="18" charset="0"/>
              </a:defRPr>
            </a:lvl4pPr>
            <a:lvl5pPr marL="2057400" indent="-228600">
              <a:defRPr sz="2400">
                <a:solidFill>
                  <a:schemeClr val="tx1"/>
                </a:solidFill>
                <a:latin typeface="Times" pitchFamily="18" charset="0"/>
              </a:defRPr>
            </a:lvl5pPr>
            <a:lvl6pPr marL="2514600" indent="-228600" eaLnBrk="0" fontAlgn="base" hangingPunct="0">
              <a:spcBef>
                <a:spcPct val="0"/>
              </a:spcBef>
              <a:spcAft>
                <a:spcPct val="0"/>
              </a:spcAft>
              <a:defRPr sz="2400">
                <a:solidFill>
                  <a:schemeClr val="tx1"/>
                </a:solidFill>
                <a:latin typeface="Times" pitchFamily="18" charset="0"/>
              </a:defRPr>
            </a:lvl6pPr>
            <a:lvl7pPr marL="2971800" indent="-228600" eaLnBrk="0" fontAlgn="base" hangingPunct="0">
              <a:spcBef>
                <a:spcPct val="0"/>
              </a:spcBef>
              <a:spcAft>
                <a:spcPct val="0"/>
              </a:spcAft>
              <a:defRPr sz="2400">
                <a:solidFill>
                  <a:schemeClr val="tx1"/>
                </a:solidFill>
                <a:latin typeface="Times" pitchFamily="18" charset="0"/>
              </a:defRPr>
            </a:lvl7pPr>
            <a:lvl8pPr marL="3429000" indent="-228600" eaLnBrk="0" fontAlgn="base" hangingPunct="0">
              <a:spcBef>
                <a:spcPct val="0"/>
              </a:spcBef>
              <a:spcAft>
                <a:spcPct val="0"/>
              </a:spcAft>
              <a:defRPr sz="2400">
                <a:solidFill>
                  <a:schemeClr val="tx1"/>
                </a:solidFill>
                <a:latin typeface="Times" pitchFamily="18" charset="0"/>
              </a:defRPr>
            </a:lvl8pPr>
            <a:lvl9pPr marL="3886200" indent="-228600" eaLnBrk="0" fontAlgn="base" hangingPunct="0">
              <a:spcBef>
                <a:spcPct val="0"/>
              </a:spcBef>
              <a:spcAft>
                <a:spcPct val="0"/>
              </a:spcAft>
              <a:defRPr sz="2400">
                <a:solidFill>
                  <a:schemeClr val="tx1"/>
                </a:solidFill>
                <a:latin typeface="Times" pitchFamily="18" charset="0"/>
              </a:defRPr>
            </a:lvl9pPr>
          </a:lstStyle>
          <a:p>
            <a:pPr>
              <a:spcBef>
                <a:spcPct val="50000"/>
              </a:spcBef>
              <a:buFontTx/>
              <a:buChar char="•"/>
            </a:pPr>
            <a:r>
              <a:rPr lang="en-US" sz="1600" dirty="0"/>
              <a:t> </a:t>
            </a:r>
            <a:r>
              <a:rPr lang="en-US" sz="1600" b="1" dirty="0"/>
              <a:t>E-gun cathode immersed in </a:t>
            </a:r>
            <a:r>
              <a:rPr lang="en-US" sz="1600" b="1" dirty="0" smtClean="0"/>
              <a:t>solenoid</a:t>
            </a:r>
          </a:p>
          <a:p>
            <a:pPr>
              <a:spcBef>
                <a:spcPct val="50000"/>
              </a:spcBef>
              <a:buFontTx/>
              <a:buChar char="•"/>
            </a:pPr>
            <a:r>
              <a:rPr lang="en-US" sz="1600" b="1" dirty="0" smtClean="0"/>
              <a:t> Optical matching between two solenoids through all beam lines</a:t>
            </a:r>
            <a:endParaRPr lang="en-US" sz="1600" dirty="0" smtClean="0"/>
          </a:p>
          <a:p>
            <a:pPr>
              <a:spcBef>
                <a:spcPct val="50000"/>
              </a:spcBef>
              <a:buFontTx/>
              <a:buChar char="•"/>
            </a:pPr>
            <a:r>
              <a:rPr lang="en-US" sz="1600" b="1" dirty="0"/>
              <a:t> </a:t>
            </a:r>
            <a:r>
              <a:rPr lang="en-US" sz="1600" b="1" dirty="0" smtClean="0"/>
              <a:t>Circulator-cooler ring </a:t>
            </a:r>
            <a:r>
              <a:rPr lang="en-US" sz="1600" b="1" dirty="0"/>
              <a:t>makes </a:t>
            </a:r>
            <a:r>
              <a:rPr lang="en-US" sz="1600" b="1" dirty="0" smtClean="0"/>
              <a:t>up to 100 </a:t>
            </a:r>
            <a:r>
              <a:rPr lang="en-US" sz="1600" b="1" dirty="0"/>
              <a:t>time reduction of </a:t>
            </a:r>
            <a:r>
              <a:rPr lang="en-US" sz="1600" b="1" dirty="0" smtClean="0"/>
              <a:t>required beam </a:t>
            </a:r>
            <a:r>
              <a:rPr lang="en-US" sz="1600" b="1" dirty="0"/>
              <a:t>current from injector/ERL</a:t>
            </a:r>
          </a:p>
          <a:p>
            <a:pPr>
              <a:spcBef>
                <a:spcPct val="50000"/>
              </a:spcBef>
              <a:buFontTx/>
              <a:buChar char="•"/>
            </a:pPr>
            <a:r>
              <a:rPr lang="en-US" sz="1600" b="1" dirty="0"/>
              <a:t> </a:t>
            </a:r>
            <a:r>
              <a:rPr lang="en-US" sz="1600" b="1" dirty="0">
                <a:solidFill>
                  <a:srgbClr val="FF0000"/>
                </a:solidFill>
              </a:rPr>
              <a:t>Fast kickers operated at 15 MHz repetition rate and 2 GHz frequency bend width are required</a:t>
            </a:r>
          </a:p>
        </p:txBody>
      </p:sp>
      <p:sp>
        <p:nvSpPr>
          <p:cNvPr id="129" name="Content Placeholder 10"/>
          <p:cNvSpPr>
            <a:spLocks noGrp="1"/>
          </p:cNvSpPr>
          <p:nvPr>
            <p:ph idx="1"/>
          </p:nvPr>
        </p:nvSpPr>
        <p:spPr>
          <a:xfrm>
            <a:off x="3846689" y="3786001"/>
            <a:ext cx="4762919" cy="1856210"/>
          </a:xfrm>
        </p:spPr>
        <p:txBody>
          <a:bodyPr/>
          <a:lstStyle/>
          <a:p>
            <a:pPr marL="227013" indent="-227013">
              <a:spcBef>
                <a:spcPts val="300"/>
              </a:spcBef>
            </a:pPr>
            <a:endParaRPr lang="en-US" sz="1400" dirty="0" smtClean="0">
              <a:latin typeface="Arial" pitchFamily="34" charset="0"/>
              <a:cs typeface="Arial" pitchFamily="34" charset="0"/>
            </a:endParaRPr>
          </a:p>
          <a:p>
            <a:pPr marL="803275" lvl="1" indent="-230188">
              <a:spcBef>
                <a:spcPts val="0"/>
              </a:spcBef>
              <a:spcAft>
                <a:spcPts val="300"/>
              </a:spcAft>
              <a:buNone/>
            </a:pPr>
            <a:r>
              <a:rPr lang="en-US" sz="1600" b="1" dirty="0" smtClean="0">
                <a:solidFill>
                  <a:srgbClr val="0000FF"/>
                </a:solidFill>
              </a:rPr>
              <a:t> </a:t>
            </a:r>
            <a:r>
              <a:rPr lang="en-US" sz="1600" i="1" dirty="0" smtClean="0">
                <a:solidFill>
                  <a:srgbClr val="0000FF"/>
                </a:solidFill>
              </a:rPr>
              <a:t>Initial cooling </a:t>
            </a:r>
            <a:r>
              <a:rPr lang="en-US" sz="1600" dirty="0" smtClean="0"/>
              <a:t>after injection in collider ring</a:t>
            </a:r>
          </a:p>
          <a:p>
            <a:pPr marL="803275" lvl="1" indent="-230188">
              <a:spcBef>
                <a:spcPts val="0"/>
              </a:spcBef>
              <a:spcAft>
                <a:spcPts val="300"/>
              </a:spcAft>
              <a:buNone/>
            </a:pPr>
            <a:r>
              <a:rPr lang="en-US" sz="1600" dirty="0" smtClean="0">
                <a:solidFill>
                  <a:srgbClr val="0000FF"/>
                </a:solidFill>
              </a:rPr>
              <a:t> </a:t>
            </a:r>
            <a:r>
              <a:rPr lang="en-US" sz="1600" i="1" dirty="0" smtClean="0">
                <a:solidFill>
                  <a:srgbClr val="0000FF"/>
                </a:solidFill>
              </a:rPr>
              <a:t>Final cooling</a:t>
            </a:r>
            <a:r>
              <a:rPr lang="en-US" sz="1600" dirty="0" smtClean="0">
                <a:solidFill>
                  <a:srgbClr val="0000FF"/>
                </a:solidFill>
              </a:rPr>
              <a:t> </a:t>
            </a:r>
            <a:r>
              <a:rPr lang="en-US" sz="1600" dirty="0" smtClean="0"/>
              <a:t>after boost &amp; re-bunching, </a:t>
            </a:r>
          </a:p>
          <a:p>
            <a:pPr marL="803275" lvl="1" indent="-230188">
              <a:spcBef>
                <a:spcPts val="0"/>
              </a:spcBef>
              <a:spcAft>
                <a:spcPts val="300"/>
              </a:spcAft>
              <a:buNone/>
            </a:pPr>
            <a:r>
              <a:rPr lang="en-US" sz="1600" dirty="0"/>
              <a:t> </a:t>
            </a:r>
            <a:r>
              <a:rPr lang="en-US" sz="1600" dirty="0" smtClean="0"/>
              <a:t>                      reaching design values</a:t>
            </a:r>
          </a:p>
          <a:p>
            <a:pPr marL="803275" lvl="1" indent="-230188">
              <a:spcBef>
                <a:spcPts val="0"/>
              </a:spcBef>
              <a:spcAft>
                <a:spcPts val="300"/>
              </a:spcAft>
              <a:buNone/>
            </a:pPr>
            <a:r>
              <a:rPr lang="en-US" sz="1600" dirty="0" smtClean="0">
                <a:solidFill>
                  <a:srgbClr val="0000FF"/>
                </a:solidFill>
              </a:rPr>
              <a:t> </a:t>
            </a:r>
            <a:r>
              <a:rPr lang="en-US" sz="1600" i="1" dirty="0" smtClean="0">
                <a:solidFill>
                  <a:srgbClr val="0000FF"/>
                </a:solidFill>
              </a:rPr>
              <a:t>Continuous cooling</a:t>
            </a:r>
            <a:r>
              <a:rPr lang="en-US" sz="1600" dirty="0" smtClean="0">
                <a:solidFill>
                  <a:srgbClr val="0000FF"/>
                </a:solidFill>
              </a:rPr>
              <a:t> </a:t>
            </a:r>
            <a:r>
              <a:rPr lang="en-US" sz="1600" dirty="0" smtClean="0"/>
              <a:t>during collision for </a:t>
            </a:r>
          </a:p>
          <a:p>
            <a:pPr marL="803275" lvl="1" indent="-230188">
              <a:spcBef>
                <a:spcPts val="0"/>
              </a:spcBef>
              <a:spcAft>
                <a:spcPts val="300"/>
              </a:spcAft>
              <a:buNone/>
            </a:pPr>
            <a:r>
              <a:rPr lang="en-US" sz="1600" dirty="0"/>
              <a:t> </a:t>
            </a:r>
            <a:r>
              <a:rPr lang="en-US" sz="1600" dirty="0" smtClean="0"/>
              <a:t>                                suppressing IBS</a:t>
            </a:r>
          </a:p>
          <a:p>
            <a:pPr marL="803275" lvl="1" indent="-230188">
              <a:spcBef>
                <a:spcPts val="0"/>
              </a:spcBef>
              <a:spcAft>
                <a:spcPts val="300"/>
              </a:spcAft>
              <a:buNone/>
            </a:pPr>
            <a:r>
              <a:rPr lang="en-US" sz="1600" dirty="0" smtClean="0"/>
              <a:t>			</a:t>
            </a:r>
          </a:p>
        </p:txBody>
      </p:sp>
      <p:pic>
        <p:nvPicPr>
          <p:cNvPr id="130" name="Picture 103"/>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821741" y="1190990"/>
            <a:ext cx="2133600" cy="26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1" name="Picture 139"/>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21504" y="1541463"/>
            <a:ext cx="1600200" cy="323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496361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70467" y="76200"/>
            <a:ext cx="7772400" cy="1143000"/>
          </a:xfrm>
        </p:spPr>
        <p:txBody>
          <a:bodyPr/>
          <a:lstStyle/>
          <a:p>
            <a:r>
              <a:rPr lang="en-US" dirty="0" smtClean="0">
                <a:solidFill>
                  <a:srgbClr val="FF0000"/>
                </a:solidFill>
                <a:latin typeface="Comic Sans MS" panose="030F0702030302020204" pitchFamily="66" charset="0"/>
              </a:rPr>
              <a:t>Magnetized e-beam (MB)</a:t>
            </a:r>
            <a:endParaRPr lang="en-US" dirty="0">
              <a:solidFill>
                <a:srgbClr val="FF0000"/>
              </a:solidFill>
              <a:latin typeface="Comic Sans MS" panose="030F0702030302020204" pitchFamily="66" charset="0"/>
            </a:endParaRPr>
          </a:p>
        </p:txBody>
      </p:sp>
      <p:sp>
        <p:nvSpPr>
          <p:cNvPr id="4" name="Rectangle 3"/>
          <p:cNvSpPr/>
          <p:nvPr/>
        </p:nvSpPr>
        <p:spPr>
          <a:xfrm>
            <a:off x="304800" y="1066800"/>
            <a:ext cx="8534400" cy="4462760"/>
          </a:xfrm>
          <a:prstGeom prst="rect">
            <a:avLst/>
          </a:prstGeom>
        </p:spPr>
        <p:txBody>
          <a:bodyPr wrap="square">
            <a:spAutoFit/>
          </a:bodyPr>
          <a:lstStyle/>
          <a:p>
            <a:pPr marL="285750" indent="-285750" algn="just">
              <a:buFont typeface="Arial" pitchFamily="34" charset="0"/>
              <a:buChar char="•"/>
              <a:defRPr/>
            </a:pPr>
            <a:r>
              <a:rPr lang="en-US" sz="2000" b="1" dirty="0">
                <a:solidFill>
                  <a:srgbClr val="0033CC"/>
                </a:solidFill>
                <a:latin typeface="Comic Sans MS" panose="030F0702030302020204" pitchFamily="66" charset="0"/>
              </a:rPr>
              <a:t>At cathode immersed in solenoid, the gun generates  almost parallel (laminar) beam state of a </a:t>
            </a:r>
            <a:r>
              <a:rPr lang="en-US" sz="2000" b="1" u="sng" dirty="0">
                <a:solidFill>
                  <a:srgbClr val="0033CC"/>
                </a:solidFill>
                <a:latin typeface="Comic Sans MS" panose="030F0702030302020204" pitchFamily="66" charset="0"/>
              </a:rPr>
              <a:t>large</a:t>
            </a:r>
            <a:r>
              <a:rPr lang="en-US" sz="2000" b="1" dirty="0">
                <a:solidFill>
                  <a:srgbClr val="0033CC"/>
                </a:solidFill>
                <a:latin typeface="Comic Sans MS" panose="030F0702030302020204" pitchFamily="66" charset="0"/>
              </a:rPr>
              <a:t> size (</a:t>
            </a:r>
            <a:r>
              <a:rPr lang="en-US" sz="2000" b="1" dirty="0" err="1">
                <a:solidFill>
                  <a:srgbClr val="0033CC"/>
                </a:solidFill>
                <a:latin typeface="Comic Sans MS" panose="030F0702030302020204" pitchFamily="66" charset="0"/>
              </a:rPr>
              <a:t>Larmor</a:t>
            </a:r>
            <a:r>
              <a:rPr lang="en-US" sz="2000" b="1" dirty="0">
                <a:solidFill>
                  <a:srgbClr val="0033CC"/>
                </a:solidFill>
                <a:latin typeface="Comic Sans MS" panose="030F0702030302020204" pitchFamily="66" charset="0"/>
              </a:rPr>
              <a:t> circles are very small compared to beam </a:t>
            </a:r>
            <a:r>
              <a:rPr lang="en-US" sz="2000" b="1" dirty="0" smtClean="0">
                <a:solidFill>
                  <a:srgbClr val="0033CC"/>
                </a:solidFill>
                <a:latin typeface="Comic Sans MS" panose="030F0702030302020204" pitchFamily="66" charset="0"/>
              </a:rPr>
              <a:t>size)</a:t>
            </a:r>
          </a:p>
          <a:p>
            <a:pPr marL="285750" indent="-285750" algn="just">
              <a:buFont typeface="Arial" pitchFamily="34" charset="0"/>
              <a:buChar char="•"/>
              <a:defRPr/>
            </a:pPr>
            <a:r>
              <a:rPr lang="en-US" sz="2000" b="1" dirty="0">
                <a:solidFill>
                  <a:srgbClr val="0033CC"/>
                </a:solidFill>
                <a:latin typeface="Comic Sans MS" panose="030F0702030302020204" pitchFamily="66" charset="0"/>
              </a:rPr>
              <a:t>Such </a:t>
            </a:r>
            <a:r>
              <a:rPr lang="en-US" sz="2000" b="1" dirty="0" smtClean="0">
                <a:solidFill>
                  <a:srgbClr val="0033CC"/>
                </a:solidFill>
                <a:latin typeface="Comic Sans MS" panose="030F0702030302020204" pitchFamily="66" charset="0"/>
              </a:rPr>
              <a:t>beam state </a:t>
            </a:r>
            <a:r>
              <a:rPr lang="en-US" sz="2000" b="1" dirty="0">
                <a:solidFill>
                  <a:srgbClr val="0033CC"/>
                </a:solidFill>
                <a:latin typeface="Comic Sans MS" panose="030F0702030302020204" pitchFamily="66" charset="0"/>
              </a:rPr>
              <a:t>is then transplanted to the solenoid in cooling section </a:t>
            </a:r>
            <a:r>
              <a:rPr lang="en-US" sz="2000" b="1" dirty="0" smtClean="0">
                <a:solidFill>
                  <a:srgbClr val="0033CC"/>
                </a:solidFill>
                <a:latin typeface="Comic Sans MS" panose="030F0702030302020204" pitchFamily="66" charset="0"/>
              </a:rPr>
              <a:t>(preserving </a:t>
            </a:r>
            <a:r>
              <a:rPr lang="en-US" sz="2000" b="1" dirty="0">
                <a:solidFill>
                  <a:srgbClr val="0033CC"/>
                </a:solidFill>
                <a:latin typeface="Comic Sans MS" panose="030F0702030302020204" pitchFamily="66" charset="0"/>
              </a:rPr>
              <a:t>the magnetic flux across the beam area</a:t>
            </a:r>
            <a:r>
              <a:rPr lang="en-US" sz="2000" b="1" dirty="0" smtClean="0">
                <a:solidFill>
                  <a:srgbClr val="0033CC"/>
                </a:solidFill>
                <a:latin typeface="Comic Sans MS" panose="030F0702030302020204" pitchFamily="66" charset="0"/>
              </a:rPr>
              <a:t>)</a:t>
            </a:r>
            <a:endParaRPr lang="en-US" sz="2000" b="1" dirty="0">
              <a:solidFill>
                <a:srgbClr val="0033CC"/>
              </a:solidFill>
              <a:latin typeface="Comic Sans MS" panose="030F0702030302020204" pitchFamily="66" charset="0"/>
            </a:endParaRPr>
          </a:p>
          <a:p>
            <a:pPr marL="285750" indent="-285750" algn="just">
              <a:buFont typeface="Arial" pitchFamily="34" charset="0"/>
              <a:buChar char="•"/>
              <a:defRPr/>
            </a:pPr>
            <a:r>
              <a:rPr lang="en-US" sz="2000" b="1" dirty="0">
                <a:solidFill>
                  <a:srgbClr val="0033CC"/>
                </a:solidFill>
                <a:latin typeface="Comic Sans MS" panose="030F0702030302020204" pitchFamily="66" charset="0"/>
              </a:rPr>
              <a:t>The solenoid field can be controlled to make e-beam size matching properly the ion beam </a:t>
            </a:r>
            <a:r>
              <a:rPr lang="en-US" sz="2000" b="1" dirty="0" smtClean="0">
                <a:solidFill>
                  <a:srgbClr val="0033CC"/>
                </a:solidFill>
                <a:latin typeface="Comic Sans MS" panose="030F0702030302020204" pitchFamily="66" charset="0"/>
              </a:rPr>
              <a:t>size</a:t>
            </a:r>
          </a:p>
          <a:p>
            <a:pPr marL="285750" indent="-285750" algn="just">
              <a:buFont typeface="Arial" pitchFamily="34" charset="0"/>
              <a:buChar char="•"/>
              <a:defRPr/>
            </a:pPr>
            <a:endParaRPr lang="en-US" sz="1800" b="1" dirty="0" smtClean="0">
              <a:solidFill>
                <a:srgbClr val="0033CC"/>
              </a:solidFill>
              <a:latin typeface="Comic Sans MS" panose="030F0702030302020204" pitchFamily="66" charset="0"/>
            </a:endParaRPr>
          </a:p>
          <a:p>
            <a:pPr marL="285750" indent="-285750" algn="just">
              <a:buFont typeface="Arial" pitchFamily="34" charset="0"/>
              <a:buChar char="•"/>
              <a:defRPr/>
            </a:pPr>
            <a:r>
              <a:rPr lang="en-US" sz="1800" b="1" dirty="0" smtClean="0">
                <a:solidFill>
                  <a:srgbClr val="0033CC"/>
                </a:solidFill>
                <a:latin typeface="Comic Sans MS" panose="030F0702030302020204" pitchFamily="66" charset="0"/>
              </a:rPr>
              <a:t>MB can be emitted from solenoid and transported as round-rotated in the axial or </a:t>
            </a:r>
            <a:r>
              <a:rPr lang="en-US" sz="1800" b="1" dirty="0" err="1" smtClean="0">
                <a:solidFill>
                  <a:srgbClr val="0033CC"/>
                </a:solidFill>
                <a:latin typeface="Comic Sans MS" panose="030F0702030302020204" pitchFamily="66" charset="0"/>
              </a:rPr>
              <a:t>quadrupole</a:t>
            </a:r>
            <a:r>
              <a:rPr lang="en-US" sz="1800" b="1" dirty="0" smtClean="0">
                <a:solidFill>
                  <a:srgbClr val="0033CC"/>
                </a:solidFill>
                <a:latin typeface="Comic Sans MS" panose="030F0702030302020204" pitchFamily="66" charset="0"/>
              </a:rPr>
              <a:t> optics, then returned into a solenoid matched</a:t>
            </a:r>
          </a:p>
          <a:p>
            <a:pPr marL="285750" indent="-285750" algn="just">
              <a:buFont typeface="Arial" pitchFamily="34" charset="0"/>
              <a:buChar char="•"/>
              <a:defRPr/>
            </a:pPr>
            <a:r>
              <a:rPr lang="en-US" sz="1800" b="1" dirty="0" smtClean="0">
                <a:solidFill>
                  <a:srgbClr val="0033CC"/>
                </a:solidFill>
                <a:latin typeface="Comic Sans MS" panose="030F0702030302020204" pitchFamily="66" charset="0"/>
              </a:rPr>
              <a:t>In CCR, MB can be transformed quickly from </a:t>
            </a:r>
            <a:r>
              <a:rPr lang="en-US" sz="1800" b="1" dirty="0" smtClean="0">
                <a:solidFill>
                  <a:srgbClr val="FF0000"/>
                </a:solidFill>
                <a:latin typeface="Comic Sans MS" panose="030F0702030302020204" pitchFamily="66" charset="0"/>
              </a:rPr>
              <a:t>round</a:t>
            </a:r>
            <a:r>
              <a:rPr lang="en-US" sz="1800" b="1" dirty="0" smtClean="0">
                <a:solidFill>
                  <a:srgbClr val="0033CC"/>
                </a:solidFill>
                <a:latin typeface="Comic Sans MS" panose="030F0702030302020204" pitchFamily="66" charset="0"/>
              </a:rPr>
              <a:t> to a </a:t>
            </a:r>
            <a:r>
              <a:rPr lang="en-US" sz="1800" b="1" dirty="0" smtClean="0">
                <a:solidFill>
                  <a:srgbClr val="FF0000"/>
                </a:solidFill>
                <a:latin typeface="Comic Sans MS" panose="030F0702030302020204" pitchFamily="66" charset="0"/>
              </a:rPr>
              <a:t>flat beam in the </a:t>
            </a:r>
            <a:r>
              <a:rPr lang="en-US" sz="1800" b="1" dirty="0" smtClean="0">
                <a:solidFill>
                  <a:srgbClr val="0033CC"/>
                </a:solidFill>
                <a:latin typeface="Comic Sans MS" panose="030F0702030302020204" pitchFamily="66" charset="0"/>
              </a:rPr>
              <a:t>injection/ejection sections, and returned to a round state</a:t>
            </a:r>
            <a:endParaRPr lang="en-US" sz="1800" b="1" dirty="0">
              <a:solidFill>
                <a:srgbClr val="0033CC"/>
              </a:solidFill>
              <a:latin typeface="Comic Sans MS" panose="030F0702030302020204" pitchFamily="66" charset="0"/>
            </a:endParaRPr>
          </a:p>
          <a:p>
            <a:pPr marL="285750" indent="-285750" algn="just">
              <a:buFont typeface="Arial" pitchFamily="34" charset="0"/>
              <a:buChar char="•"/>
              <a:defRPr/>
            </a:pPr>
            <a:endParaRPr lang="en-US" sz="1800" dirty="0">
              <a:solidFill>
                <a:srgbClr val="0033CC"/>
              </a:solidFill>
              <a:latin typeface="Comic Sans MS" panose="030F0702030302020204" pitchFamily="66" charset="0"/>
            </a:endParaRPr>
          </a:p>
          <a:p>
            <a:pPr algn="just">
              <a:defRPr/>
            </a:pPr>
            <a:r>
              <a:rPr lang="en-US" sz="1800" b="1" dirty="0" smtClean="0">
                <a:solidFill>
                  <a:srgbClr val="0033CC"/>
                </a:solidFill>
              </a:rPr>
              <a:t>              </a:t>
            </a:r>
            <a:endParaRPr lang="en-US" sz="1800" b="1" dirty="0">
              <a:solidFill>
                <a:srgbClr val="0033CC"/>
              </a:solidFill>
            </a:endParaRPr>
          </a:p>
          <a:p>
            <a:pPr>
              <a:defRPr/>
            </a:pPr>
            <a:endParaRPr lang="en-US" sz="1800" dirty="0"/>
          </a:p>
        </p:txBody>
      </p:sp>
    </p:spTree>
    <p:extLst>
      <p:ext uri="{BB962C8B-B14F-4D97-AF65-F5344CB8AC3E}">
        <p14:creationId xmlns:p14="http://schemas.microsoft.com/office/powerpoint/2010/main" val="3412710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a:xfrm>
            <a:off x="609600" y="381000"/>
            <a:ext cx="7772400" cy="762000"/>
          </a:xfrm>
        </p:spPr>
        <p:txBody>
          <a:bodyPr/>
          <a:lstStyle/>
          <a:p>
            <a:r>
              <a:rPr lang="en-US" altLang="en-US" sz="2800" dirty="0" smtClean="0">
                <a:solidFill>
                  <a:srgbClr val="FF0000"/>
                </a:solidFill>
                <a:latin typeface="Arial" charset="0"/>
                <a:cs typeface="Arial" charset="0"/>
              </a:rPr>
              <a:t>Why Magnetized Electron Cooler</a:t>
            </a:r>
            <a:r>
              <a:rPr lang="en-US" altLang="en-US" sz="2800" dirty="0">
                <a:solidFill>
                  <a:srgbClr val="FF0000"/>
                </a:solidFill>
                <a:latin typeface="Arial" charset="0"/>
                <a:cs typeface="Arial" charset="0"/>
              </a:rPr>
              <a:t>? </a:t>
            </a:r>
            <a:r>
              <a:rPr lang="en-US" altLang="en-US" sz="2800" dirty="0" smtClean="0">
                <a:solidFill>
                  <a:srgbClr val="FF0000"/>
                </a:solidFill>
                <a:latin typeface="Arial" charset="0"/>
                <a:cs typeface="Arial" charset="0"/>
              </a:rPr>
              <a:t/>
            </a:r>
            <a:br>
              <a:rPr lang="en-US" altLang="en-US" sz="2800" dirty="0" smtClean="0">
                <a:solidFill>
                  <a:srgbClr val="FF0000"/>
                </a:solidFill>
                <a:latin typeface="Arial" charset="0"/>
                <a:cs typeface="Arial" charset="0"/>
              </a:rPr>
            </a:br>
            <a:r>
              <a:rPr lang="en-US" altLang="en-US" sz="2000" dirty="0" smtClean="0">
                <a:solidFill>
                  <a:srgbClr val="FF0000"/>
                </a:solidFill>
                <a:latin typeface="Arial" charset="0"/>
                <a:cs typeface="Arial" charset="0"/>
              </a:rPr>
              <a:t>/</a:t>
            </a:r>
            <a:r>
              <a:rPr lang="en-US" altLang="en-US" sz="2000" dirty="0" err="1" smtClean="0">
                <a:solidFill>
                  <a:srgbClr val="FF0000"/>
                </a:solidFill>
                <a:latin typeface="Arial" charset="0"/>
                <a:cs typeface="Arial" charset="0"/>
              </a:rPr>
              <a:t>sinopsis</a:t>
            </a:r>
            <a:r>
              <a:rPr lang="en-US" altLang="en-US" sz="2000" dirty="0" smtClean="0">
                <a:solidFill>
                  <a:srgbClr val="FF0000"/>
                </a:solidFill>
                <a:latin typeface="Arial" charset="0"/>
                <a:cs typeface="Arial" charset="0"/>
              </a:rPr>
              <a:t>/</a:t>
            </a:r>
            <a:endParaRPr lang="en-US" altLang="en-US" sz="2000" dirty="0" smtClean="0"/>
          </a:p>
        </p:txBody>
      </p:sp>
      <p:sp>
        <p:nvSpPr>
          <p:cNvPr id="3" name="Content Placeholder 2"/>
          <p:cNvSpPr>
            <a:spLocks noGrp="1"/>
          </p:cNvSpPr>
          <p:nvPr>
            <p:ph idx="1"/>
          </p:nvPr>
        </p:nvSpPr>
        <p:spPr>
          <a:xfrm>
            <a:off x="609600" y="1447800"/>
            <a:ext cx="7315200" cy="3657600"/>
          </a:xfrm>
        </p:spPr>
        <p:txBody>
          <a:bodyPr/>
          <a:lstStyle/>
          <a:p>
            <a:pPr marL="0" indent="0">
              <a:buNone/>
              <a:defRPr/>
            </a:pPr>
            <a:r>
              <a:rPr lang="en-US" sz="2000" b="1" dirty="0" smtClean="0">
                <a:solidFill>
                  <a:srgbClr val="FF0000"/>
                </a:solidFill>
              </a:rPr>
              <a:t>      Magnetization </a:t>
            </a:r>
            <a:r>
              <a:rPr lang="en-US" sz="2000" b="1" dirty="0">
                <a:solidFill>
                  <a:srgbClr val="FF0000"/>
                </a:solidFill>
              </a:rPr>
              <a:t>results in the following critical </a:t>
            </a:r>
            <a:r>
              <a:rPr lang="en-US" sz="2000" b="1" dirty="0" smtClean="0">
                <a:solidFill>
                  <a:srgbClr val="FF0000"/>
                </a:solidFill>
              </a:rPr>
              <a:t>advantages:</a:t>
            </a:r>
            <a:endParaRPr lang="en-US" sz="2000" b="1" dirty="0">
              <a:solidFill>
                <a:srgbClr val="FF0000"/>
              </a:solidFill>
            </a:endParaRPr>
          </a:p>
          <a:p>
            <a:pPr algn="just">
              <a:defRPr/>
            </a:pPr>
            <a:r>
              <a:rPr lang="en-US" sz="1600" b="1" dirty="0" smtClean="0">
                <a:solidFill>
                  <a:srgbClr val="0033CC"/>
                </a:solidFill>
                <a:latin typeface="Arial" pitchFamily="34" charset="0"/>
                <a:cs typeface="Arial" pitchFamily="34" charset="0"/>
              </a:rPr>
              <a:t>Tremendous reduction (by two orders of value) of </a:t>
            </a:r>
            <a:r>
              <a:rPr lang="en-US" sz="1600" b="1" dirty="0">
                <a:solidFill>
                  <a:srgbClr val="0033CC"/>
                </a:solidFill>
                <a:latin typeface="Arial" pitchFamily="34" charset="0"/>
                <a:cs typeface="Arial" pitchFamily="34" charset="0"/>
              </a:rPr>
              <a:t>very bad impact </a:t>
            </a:r>
            <a:r>
              <a:rPr lang="en-US" sz="1600" b="1" dirty="0" smtClean="0">
                <a:solidFill>
                  <a:srgbClr val="0033CC"/>
                </a:solidFill>
                <a:latin typeface="Arial" pitchFamily="34" charset="0"/>
                <a:cs typeface="Arial" pitchFamily="34" charset="0"/>
              </a:rPr>
              <a:t>of the regional and global Space Charge  to dynamics in a single path cooler or CCR </a:t>
            </a:r>
          </a:p>
          <a:p>
            <a:pPr marL="0" indent="0" algn="just">
              <a:buFontTx/>
              <a:buNone/>
              <a:defRPr/>
            </a:pPr>
            <a:r>
              <a:rPr lang="en-US" sz="1600" b="1" dirty="0">
                <a:solidFill>
                  <a:srgbClr val="0033CC"/>
                </a:solidFill>
                <a:latin typeface="Arial" pitchFamily="34" charset="0"/>
                <a:cs typeface="Arial" pitchFamily="34" charset="0"/>
              </a:rPr>
              <a:t> </a:t>
            </a:r>
            <a:r>
              <a:rPr lang="en-US" sz="1600" b="1" dirty="0" smtClean="0">
                <a:solidFill>
                  <a:srgbClr val="0033CC"/>
                </a:solidFill>
                <a:latin typeface="Arial" pitchFamily="34" charset="0"/>
                <a:cs typeface="Arial" pitchFamily="34" charset="0"/>
              </a:rPr>
              <a:t>     (angle kick. tune shift, </a:t>
            </a:r>
            <a:r>
              <a:rPr lang="en-US" sz="1600" b="1" dirty="0" err="1" smtClean="0">
                <a:solidFill>
                  <a:srgbClr val="0033CC"/>
                </a:solidFill>
                <a:latin typeface="Arial" pitchFamily="34" charset="0"/>
                <a:cs typeface="Arial" pitchFamily="34" charset="0"/>
              </a:rPr>
              <a:t>microbunching</a:t>
            </a:r>
            <a:r>
              <a:rPr lang="en-US" sz="1600" b="1" dirty="0" smtClean="0">
                <a:solidFill>
                  <a:srgbClr val="0033CC"/>
                </a:solidFill>
                <a:latin typeface="Arial" pitchFamily="34" charset="0"/>
                <a:cs typeface="Arial" pitchFamily="34" charset="0"/>
              </a:rPr>
              <a:t>) </a:t>
            </a:r>
          </a:p>
          <a:p>
            <a:pPr algn="just">
              <a:defRPr/>
            </a:pPr>
            <a:r>
              <a:rPr lang="en-US" sz="1600" b="1" dirty="0" smtClean="0">
                <a:solidFill>
                  <a:srgbClr val="0033CC"/>
                </a:solidFill>
                <a:latin typeface="Arial" pitchFamily="34" charset="0"/>
                <a:cs typeface="Arial" pitchFamily="34" charset="0"/>
              </a:rPr>
              <a:t>Strong mitigation (or suppression) of CSR </a:t>
            </a:r>
            <a:r>
              <a:rPr lang="en-US" sz="1600" b="1" dirty="0" err="1" smtClean="0">
                <a:solidFill>
                  <a:srgbClr val="0033CC"/>
                </a:solidFill>
                <a:latin typeface="Arial" pitchFamily="34" charset="0"/>
                <a:cs typeface="Arial" pitchFamily="34" charset="0"/>
              </a:rPr>
              <a:t>microbunching</a:t>
            </a:r>
            <a:r>
              <a:rPr lang="en-US" sz="1600" b="1" dirty="0" smtClean="0">
                <a:solidFill>
                  <a:srgbClr val="0033CC"/>
                </a:solidFill>
                <a:latin typeface="Arial" pitchFamily="34" charset="0"/>
                <a:cs typeface="Arial" pitchFamily="34" charset="0"/>
              </a:rPr>
              <a:t>/energy spread growth</a:t>
            </a:r>
          </a:p>
          <a:p>
            <a:pPr algn="just">
              <a:defRPr/>
            </a:pPr>
            <a:r>
              <a:rPr lang="en-US" sz="1600" b="1" dirty="0" smtClean="0">
                <a:solidFill>
                  <a:srgbClr val="0033CC"/>
                </a:solidFill>
                <a:latin typeface="Arial" pitchFamily="34" charset="0"/>
                <a:cs typeface="Arial" pitchFamily="34" charset="0"/>
              </a:rPr>
              <a:t>Large mitigation/suppression of very bad impacts of high electron transverse temperature and short-wave misalignments to cooling rates (thanks to ion collisions with “</a:t>
            </a:r>
            <a:r>
              <a:rPr lang="en-US" sz="1600" b="1" dirty="0" err="1" smtClean="0">
                <a:solidFill>
                  <a:srgbClr val="0033CC"/>
                </a:solidFill>
                <a:latin typeface="Arial" pitchFamily="34" charset="0"/>
                <a:cs typeface="Arial" pitchFamily="34" charset="0"/>
              </a:rPr>
              <a:t>freezed</a:t>
            </a:r>
            <a:r>
              <a:rPr lang="en-US" sz="1600" b="1" dirty="0" smtClean="0">
                <a:solidFill>
                  <a:srgbClr val="0033CC"/>
                </a:solidFill>
                <a:latin typeface="Arial" pitchFamily="34" charset="0"/>
                <a:cs typeface="Arial" pitchFamily="34" charset="0"/>
              </a:rPr>
              <a:t>” electrons) </a:t>
            </a:r>
          </a:p>
          <a:p>
            <a:pPr algn="just">
              <a:defRPr/>
            </a:pPr>
            <a:r>
              <a:rPr lang="en-US" sz="1600" b="1" dirty="0" smtClean="0">
                <a:solidFill>
                  <a:srgbClr val="0033CC"/>
                </a:solidFill>
                <a:latin typeface="Arial" pitchFamily="34" charset="0"/>
                <a:cs typeface="Arial" pitchFamily="34" charset="0"/>
              </a:rPr>
              <a:t>Easing the injection/ejection into the CCR</a:t>
            </a:r>
          </a:p>
          <a:p>
            <a:pPr>
              <a:defRPr/>
            </a:pPr>
            <a:endParaRPr lang="en-US" sz="1600" b="1" dirty="0" smtClean="0">
              <a:solidFill>
                <a:srgbClr val="0033CC"/>
              </a:solidFill>
              <a:latin typeface="Arial" pitchFamily="34" charset="0"/>
              <a:cs typeface="Arial" pitchFamily="34" charset="0"/>
            </a:endParaRPr>
          </a:p>
          <a:p>
            <a:pPr>
              <a:defRPr/>
            </a:pPr>
            <a:endParaRPr lang="en-US" sz="1600" b="1" dirty="0" smtClean="0">
              <a:solidFill>
                <a:srgbClr val="0033CC"/>
              </a:solidFill>
              <a:latin typeface="Arial" pitchFamily="34" charset="0"/>
              <a:cs typeface="Arial" pitchFamily="34" charset="0"/>
            </a:endParaRPr>
          </a:p>
          <a:p>
            <a:pPr>
              <a:defRPr/>
            </a:pPr>
            <a:endParaRPr lang="en-US" dirty="0" smtClean="0"/>
          </a:p>
          <a:p>
            <a:pPr marL="0" indent="0">
              <a:buFontTx/>
              <a:buNone/>
              <a:defRPr/>
            </a:pPr>
            <a:endParaRPr lang="en-US" dirty="0"/>
          </a:p>
        </p:txBody>
      </p:sp>
    </p:spTree>
    <p:extLst>
      <p:ext uri="{BB962C8B-B14F-4D97-AF65-F5344CB8AC3E}">
        <p14:creationId xmlns:p14="http://schemas.microsoft.com/office/powerpoint/2010/main" val="2619991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4194" y="288634"/>
            <a:ext cx="9144000" cy="609600"/>
          </a:xfrm>
        </p:spPr>
        <p:txBody>
          <a:bodyPr/>
          <a:lstStyle/>
          <a:p>
            <a:r>
              <a:rPr lang="en-US" sz="2800" dirty="0" smtClean="0">
                <a:solidFill>
                  <a:srgbClr val="FF0000"/>
                </a:solidFill>
                <a:latin typeface="Comic Sans MS" panose="030F0702030302020204" pitchFamily="66" charset="0"/>
              </a:rPr>
              <a:t>  Canonical </a:t>
            </a:r>
            <a:r>
              <a:rPr lang="en-US" sz="2800" dirty="0" err="1" smtClean="0">
                <a:solidFill>
                  <a:srgbClr val="FF0000"/>
                </a:solidFill>
                <a:latin typeface="Comic Sans MS" panose="030F0702030302020204" pitchFamily="66" charset="0"/>
              </a:rPr>
              <a:t>emittances</a:t>
            </a:r>
            <a:r>
              <a:rPr lang="en-US" sz="2800" dirty="0" smtClean="0">
                <a:solidFill>
                  <a:srgbClr val="FF0000"/>
                </a:solidFill>
                <a:latin typeface="Comic Sans MS" panose="030F0702030302020204" pitchFamily="66" charset="0"/>
              </a:rPr>
              <a:t> of a magnetized beam</a:t>
            </a:r>
            <a:endParaRPr lang="en-US" sz="2800" dirty="0" smtClean="0">
              <a:solidFill>
                <a:srgbClr val="0066FF"/>
              </a:solidFill>
              <a:latin typeface="Comic Sans MS" panose="030F0702030302020204" pitchFamily="66" charset="0"/>
            </a:endParaRPr>
          </a:p>
        </p:txBody>
      </p:sp>
      <p:sp>
        <p:nvSpPr>
          <p:cNvPr id="3077" name="Rectangle 127"/>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78" name="Rectangle 128"/>
          <p:cNvSpPr>
            <a:spLocks noChangeArrowheads="1"/>
          </p:cNvSpPr>
          <p:nvPr/>
        </p:nvSpPr>
        <p:spPr bwMode="auto">
          <a:xfrm>
            <a:off x="0" y="762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3079" name="Rectangle 13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80" name="Rectangle 13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81" name="Rectangle 133"/>
          <p:cNvSpPr>
            <a:spLocks noChangeArrowheads="1"/>
          </p:cNvSpPr>
          <p:nvPr/>
        </p:nvSpPr>
        <p:spPr bwMode="auto">
          <a:xfrm>
            <a:off x="0" y="4667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1100" dirty="0">
                <a:latin typeface="Calibri" pitchFamily="34" charset="0"/>
                <a:cs typeface="Times New Roman" pitchFamily="18" charset="0"/>
              </a:rPr>
              <a:t>         </a:t>
            </a:r>
            <a:endParaRPr lang="en-US" dirty="0"/>
          </a:p>
        </p:txBody>
      </p:sp>
      <p:sp>
        <p:nvSpPr>
          <p:cNvPr id="3082" name="Rectangle 135"/>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1600">
                <a:latin typeface="Calibri" pitchFamily="34" charset="0"/>
                <a:cs typeface="Times New Roman" pitchFamily="18" charset="0"/>
              </a:rPr>
              <a:t> </a:t>
            </a:r>
            <a:endParaRPr lang="en-US"/>
          </a:p>
        </p:txBody>
      </p:sp>
      <p:sp>
        <p:nvSpPr>
          <p:cNvPr id="3083" name="Rectangle 136"/>
          <p:cNvSpPr>
            <a:spLocks noChangeArrowheads="1"/>
          </p:cNvSpPr>
          <p:nvPr/>
        </p:nvSpPr>
        <p:spPr bwMode="auto">
          <a:xfrm>
            <a:off x="0" y="2762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1600">
                <a:latin typeface="Calibri" pitchFamily="34" charset="0"/>
                <a:cs typeface="Times New Roman" pitchFamily="18" charset="0"/>
              </a:rPr>
              <a:t>  </a:t>
            </a:r>
            <a:r>
              <a:rPr lang="en-US" sz="900"/>
              <a:t> </a:t>
            </a:r>
            <a:endParaRPr lang="en-US"/>
          </a:p>
        </p:txBody>
      </p:sp>
      <p:sp>
        <p:nvSpPr>
          <p:cNvPr id="3084" name="Rectangle 13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85" name="Rectangle 14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87" name="Rectangle 141"/>
          <p:cNvSpPr>
            <a:spLocks noChangeArrowheads="1"/>
          </p:cNvSpPr>
          <p:nvPr/>
        </p:nvSpPr>
        <p:spPr bwMode="auto">
          <a:xfrm>
            <a:off x="0" y="781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3088" name="Rectangle 143"/>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90" name="Rectangle 14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92" name="Rectangle 14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94" name="Rectangle 15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96" name="Rectangle 15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097" name="Rectangle 156"/>
          <p:cNvSpPr>
            <a:spLocks noChangeArrowheads="1"/>
          </p:cNvSpPr>
          <p:nvPr/>
        </p:nvSpPr>
        <p:spPr bwMode="auto">
          <a:xfrm>
            <a:off x="0" y="781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3098" name="Rectangle 15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00" name="Rectangle 16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01" name="Rectangle 162"/>
          <p:cNvSpPr>
            <a:spLocks noChangeArrowheads="1"/>
          </p:cNvSpPr>
          <p:nvPr/>
        </p:nvSpPr>
        <p:spPr bwMode="auto">
          <a:xfrm>
            <a:off x="0" y="762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3102" name="Rectangle 16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03" name="Rectangle 165"/>
          <p:cNvSpPr>
            <a:spLocks noChangeArrowheads="1"/>
          </p:cNvSpPr>
          <p:nvPr/>
        </p:nvSpPr>
        <p:spPr bwMode="auto">
          <a:xfrm>
            <a:off x="0" y="762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3104" name="Rectangle 16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3107" name="Picture 16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72582" y="4495798"/>
            <a:ext cx="12382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108" name="Picture 168"/>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67175" y="4495800"/>
            <a:ext cx="1009650" cy="314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09" name="Rectangle 17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10" name="Rectangle 171"/>
          <p:cNvSpPr>
            <a:spLocks noChangeArrowheads="1"/>
          </p:cNvSpPr>
          <p:nvPr/>
        </p:nvSpPr>
        <p:spPr bwMode="auto">
          <a:xfrm>
            <a:off x="0" y="3143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1600">
                <a:latin typeface="Calibri" pitchFamily="34" charset="0"/>
                <a:cs typeface="Times New Roman" pitchFamily="18" charset="0"/>
              </a:rPr>
              <a:t> </a:t>
            </a:r>
            <a:endParaRPr lang="en-US"/>
          </a:p>
        </p:txBody>
      </p:sp>
      <p:sp>
        <p:nvSpPr>
          <p:cNvPr id="3111" name="Rectangle 172"/>
          <p:cNvSpPr>
            <a:spLocks noChangeArrowheads="1"/>
          </p:cNvSpPr>
          <p:nvPr/>
        </p:nvSpPr>
        <p:spPr bwMode="auto">
          <a:xfrm>
            <a:off x="0" y="6286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r>
              <a:rPr lang="en-US" sz="900"/>
              <a:t> </a:t>
            </a:r>
            <a:endParaRPr lang="en-US"/>
          </a:p>
        </p:txBody>
      </p:sp>
      <p:sp>
        <p:nvSpPr>
          <p:cNvPr id="3112" name="Rectangle 17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13" name="Rectangle 175"/>
          <p:cNvSpPr>
            <a:spLocks noChangeArrowheads="1"/>
          </p:cNvSpPr>
          <p:nvPr/>
        </p:nvSpPr>
        <p:spPr bwMode="auto">
          <a:xfrm>
            <a:off x="0" y="1019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3114" name="Rectangle 177"/>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15" name="Rectangle 178"/>
          <p:cNvSpPr>
            <a:spLocks noChangeArrowheads="1"/>
          </p:cNvSpPr>
          <p:nvPr/>
        </p:nvSpPr>
        <p:spPr bwMode="auto">
          <a:xfrm>
            <a:off x="0" y="1209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3117" name="Rectangle 18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19" name="Rectangle 181"/>
          <p:cNvSpPr>
            <a:spLocks noChangeArrowheads="1"/>
          </p:cNvSpPr>
          <p:nvPr/>
        </p:nvSpPr>
        <p:spPr bwMode="auto">
          <a:xfrm>
            <a:off x="0" y="10191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3120" name="Rectangle 183"/>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21" name="Rectangle 184"/>
          <p:cNvSpPr>
            <a:spLocks noChangeArrowheads="1"/>
          </p:cNvSpPr>
          <p:nvPr/>
        </p:nvSpPr>
        <p:spPr bwMode="auto">
          <a:xfrm>
            <a:off x="0" y="1209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3122" name="Rectangle 186"/>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24" name="Rectangle 188"/>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26" name="Rectangle 190"/>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28" name="Rectangle 192"/>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30" name="Rectangle 194"/>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33" name="Rectangle 197"/>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35" name="Rectangle 199"/>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37" name="Rectangle 20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3139" name="Rectangle 202"/>
          <p:cNvSpPr>
            <a:spLocks noChangeArrowheads="1"/>
          </p:cNvSpPr>
          <p:nvPr/>
        </p:nvSpPr>
        <p:spPr bwMode="auto">
          <a:xfrm>
            <a:off x="0" y="12096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mc:AlternateContent xmlns:mc="http://schemas.openxmlformats.org/markup-compatibility/2006" xmlns:a14="http://schemas.microsoft.com/office/drawing/2010/main">
        <mc:Choice Requires="a14">
          <p:sp>
            <p:nvSpPr>
              <p:cNvPr id="2" name="Rectangle 1"/>
              <p:cNvSpPr/>
              <p:nvPr/>
            </p:nvSpPr>
            <p:spPr>
              <a:xfrm>
                <a:off x="5797556" y="3328749"/>
                <a:ext cx="3232138" cy="843885"/>
              </a:xfrm>
              <a:prstGeom prst="rect">
                <a:avLst/>
              </a:prstGeom>
            </p:spPr>
            <p:txBody>
              <a:bodyPr wrap="square">
                <a:spAutoFit/>
              </a:bodyPr>
              <a:lstStyle/>
              <a:p>
                <a:r>
                  <a:rPr lang="en-US" dirty="0" smtClean="0"/>
                  <a:t> </a:t>
                </a:r>
                <a14:m>
                  <m:oMath xmlns:m="http://schemas.openxmlformats.org/officeDocument/2006/math">
                    <m:f>
                      <m:fPr>
                        <m:ctrlPr>
                          <a:rPr lang="en-US" i="1">
                            <a:latin typeface="Cambria Math"/>
                          </a:rPr>
                        </m:ctrlPr>
                      </m:fPr>
                      <m:num>
                        <m:sSub>
                          <m:sSubPr>
                            <m:ctrlPr>
                              <a:rPr lang="en-US" i="1" dirty="0">
                                <a:latin typeface="Cambria Math"/>
                              </a:rPr>
                            </m:ctrlPr>
                          </m:sSubPr>
                          <m:e>
                            <m:r>
                              <a:rPr lang="en-US" i="1" dirty="0">
                                <a:latin typeface="Cambria Math"/>
                                <a:ea typeface="Cambria Math"/>
                              </a:rPr>
                              <m:t>𝜀</m:t>
                            </m:r>
                          </m:e>
                          <m:sub>
                            <m:r>
                              <a:rPr lang="en-US" i="1" dirty="0">
                                <a:latin typeface="Cambria Math"/>
                              </a:rPr>
                              <m:t>0</m:t>
                            </m:r>
                          </m:sub>
                        </m:sSub>
                      </m:num>
                      <m:den>
                        <m:sSub>
                          <m:sSubPr>
                            <m:ctrlPr>
                              <a:rPr lang="en-US" i="1" dirty="0">
                                <a:latin typeface="Cambria Math"/>
                              </a:rPr>
                            </m:ctrlPr>
                          </m:sSubPr>
                          <m:e>
                            <m:r>
                              <a:rPr lang="en-US" i="1" dirty="0">
                                <a:latin typeface="Cambria Math"/>
                                <a:ea typeface="Cambria Math"/>
                              </a:rPr>
                              <m:t>𝜀</m:t>
                            </m:r>
                          </m:e>
                          <m:sub>
                            <m:r>
                              <a:rPr lang="en-US" i="1" dirty="0">
                                <a:latin typeface="Cambria Math"/>
                                <a:ea typeface="Cambria Math"/>
                              </a:rPr>
                              <m:t>𝑑</m:t>
                            </m:r>
                          </m:sub>
                        </m:sSub>
                      </m:den>
                    </m:f>
                    <m:r>
                      <a:rPr lang="en-US" i="1">
                        <a:latin typeface="Cambria Math"/>
                      </a:rPr>
                      <m:t>=</m:t>
                    </m:r>
                    <m:rad>
                      <m:radPr>
                        <m:degHide m:val="on"/>
                        <m:ctrlPr>
                          <a:rPr lang="en-US" i="1">
                            <a:latin typeface="Cambria Math"/>
                          </a:rPr>
                        </m:ctrlPr>
                      </m:radPr>
                      <m:deg/>
                      <m:e>
                        <m:f>
                          <m:fPr>
                            <m:ctrlPr>
                              <a:rPr lang="en-US" i="1">
                                <a:latin typeface="Cambria Math"/>
                              </a:rPr>
                            </m:ctrlPr>
                          </m:fPr>
                          <m:num>
                            <m:sSub>
                              <m:sSubPr>
                                <m:ctrlPr>
                                  <a:rPr lang="en-US" i="1" dirty="0">
                                    <a:latin typeface="Cambria Math"/>
                                  </a:rPr>
                                </m:ctrlPr>
                              </m:sSubPr>
                              <m:e>
                                <m:r>
                                  <a:rPr lang="en-US" i="1" dirty="0">
                                    <a:latin typeface="Cambria Math"/>
                                    <a:ea typeface="Cambria Math"/>
                                  </a:rPr>
                                  <m:t>𝜀</m:t>
                                </m:r>
                              </m:e>
                              <m:sub>
                                <m:r>
                                  <a:rPr lang="en-US" i="1" dirty="0">
                                    <a:latin typeface="Cambria Math"/>
                                    <a:ea typeface="Cambria Math"/>
                                  </a:rPr>
                                  <m:t>𝑐</m:t>
                                </m:r>
                              </m:sub>
                            </m:sSub>
                          </m:num>
                          <m:den>
                            <m:sSub>
                              <m:sSubPr>
                                <m:ctrlPr>
                                  <a:rPr lang="en-US" i="1" dirty="0">
                                    <a:latin typeface="Cambria Math"/>
                                  </a:rPr>
                                </m:ctrlPr>
                              </m:sSubPr>
                              <m:e>
                                <m:r>
                                  <a:rPr lang="en-US" i="1" dirty="0">
                                    <a:latin typeface="Cambria Math"/>
                                    <a:ea typeface="Cambria Math"/>
                                  </a:rPr>
                                  <m:t>𝜀</m:t>
                                </m:r>
                              </m:e>
                              <m:sub>
                                <m:r>
                                  <a:rPr lang="en-US" i="1" dirty="0">
                                    <a:latin typeface="Cambria Math"/>
                                    <a:ea typeface="Cambria Math"/>
                                  </a:rPr>
                                  <m:t>𝑑</m:t>
                                </m:r>
                              </m:sub>
                            </m:sSub>
                          </m:den>
                        </m:f>
                      </m:e>
                    </m:rad>
                    <m:r>
                      <a:rPr lang="en-US" i="1">
                        <a:latin typeface="Cambria Math"/>
                      </a:rPr>
                      <m:t>=</m:t>
                    </m:r>
                    <m:f>
                      <m:fPr>
                        <m:ctrlPr>
                          <a:rPr lang="en-US" i="1">
                            <a:latin typeface="Cambria Math"/>
                          </a:rPr>
                        </m:ctrlPr>
                      </m:fPr>
                      <m:num>
                        <m:sSub>
                          <m:sSubPr>
                            <m:ctrlPr>
                              <a:rPr lang="en-US" i="1" dirty="0">
                                <a:latin typeface="Cambria Math"/>
                              </a:rPr>
                            </m:ctrlPr>
                          </m:sSubPr>
                          <m:e>
                            <m:r>
                              <a:rPr lang="en-US" i="1" dirty="0">
                                <a:latin typeface="Cambria Math"/>
                              </a:rPr>
                              <m:t>𝑟</m:t>
                            </m:r>
                          </m:e>
                          <m:sub>
                            <m:r>
                              <a:rPr lang="en-US" i="1" dirty="0">
                                <a:latin typeface="Cambria Math"/>
                                <a:ea typeface="Cambria Math"/>
                              </a:rPr>
                              <m:t>𝑐</m:t>
                            </m:r>
                          </m:sub>
                        </m:sSub>
                      </m:num>
                      <m:den>
                        <m:r>
                          <a:rPr lang="en-US" i="1" dirty="0">
                            <a:latin typeface="Cambria Math"/>
                          </a:rPr>
                          <m:t>𝑎</m:t>
                        </m:r>
                      </m:den>
                    </m:f>
                    <m:r>
                      <a:rPr lang="en-US" b="0" i="1" dirty="0" smtClean="0">
                        <a:latin typeface="Cambria Math"/>
                      </a:rPr>
                      <m:t>=</m:t>
                    </m:r>
                    <m:f>
                      <m:fPr>
                        <m:ctrlPr>
                          <a:rPr lang="en-US" i="1" dirty="0" smtClean="0">
                            <a:latin typeface="Cambria Math"/>
                            <a:ea typeface="Cambria Math"/>
                          </a:rPr>
                        </m:ctrlPr>
                      </m:fPr>
                      <m:num>
                        <m:r>
                          <a:rPr lang="en-US" b="0" i="1" dirty="0" smtClean="0">
                            <a:latin typeface="Cambria Math"/>
                            <a:ea typeface="Cambria Math"/>
                          </a:rPr>
                          <m:t>1</m:t>
                        </m:r>
                      </m:num>
                      <m:den>
                        <m:r>
                          <a:rPr lang="en-US" b="0" i="1" dirty="0" smtClean="0">
                            <a:latin typeface="Cambria Math"/>
                            <a:ea typeface="Cambria Math"/>
                          </a:rPr>
                          <m:t>6</m:t>
                        </m:r>
                        <m:r>
                          <a:rPr lang="en-US" i="1" dirty="0">
                            <a:latin typeface="Cambria Math"/>
                          </a:rPr>
                          <m:t>00</m:t>
                        </m:r>
                      </m:den>
                    </m:f>
                  </m:oMath>
                </a14:m>
                <a:r>
                  <a:rPr lang="en-US" dirty="0" smtClean="0"/>
                  <a:t> </a:t>
                </a:r>
                <a:endParaRPr lang="en-US" dirty="0"/>
              </a:p>
            </p:txBody>
          </p:sp>
        </mc:Choice>
        <mc:Fallback xmlns="">
          <p:sp>
            <p:nvSpPr>
              <p:cNvPr id="2" name="Rectangle 1"/>
              <p:cNvSpPr>
                <a:spLocks noRot="1" noChangeAspect="1" noMove="1" noResize="1" noEditPoints="1" noAdjustHandles="1" noChangeArrowheads="1" noChangeShapeType="1" noTextEdit="1"/>
              </p:cNvSpPr>
              <p:nvPr/>
            </p:nvSpPr>
            <p:spPr>
              <a:xfrm>
                <a:off x="5797556" y="3328749"/>
                <a:ext cx="3232138" cy="843885"/>
              </a:xfrm>
              <a:prstGeom prst="rect">
                <a:avLst/>
              </a:prstGeom>
              <a:blipFill rotWithShape="1">
                <a:blip r:embed="rId5"/>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 name="Rectangle 2"/>
              <p:cNvSpPr/>
              <p:nvPr/>
            </p:nvSpPr>
            <p:spPr>
              <a:xfrm>
                <a:off x="304800" y="781050"/>
                <a:ext cx="8686800" cy="3126625"/>
              </a:xfrm>
              <a:prstGeom prst="rect">
                <a:avLst/>
              </a:prstGeom>
            </p:spPr>
            <p:txBody>
              <a:bodyPr wrap="square">
                <a:spAutoFit/>
              </a:bodyPr>
              <a:lstStyle/>
              <a:p>
                <a:endParaRPr lang="en-US" sz="1600" b="1" dirty="0" smtClean="0">
                  <a:latin typeface="Arial" panose="020B0604020202020204" pitchFamily="34" charset="0"/>
                  <a:cs typeface="Arial" panose="020B0604020202020204" pitchFamily="34" charset="0"/>
                </a:endParaRPr>
              </a:p>
              <a:p>
                <a:r>
                  <a:rPr lang="en-US" sz="1600" b="1" dirty="0">
                    <a:latin typeface="Arial" panose="020B0604020202020204" pitchFamily="34" charset="0"/>
                    <a:cs typeface="Arial" panose="020B0604020202020204" pitchFamily="34" charset="0"/>
                  </a:rPr>
                  <a:t>Conventional </a:t>
                </a:r>
                <a:r>
                  <a:rPr lang="en-US" sz="1600" b="1" dirty="0" err="1" smtClean="0">
                    <a:latin typeface="Arial" panose="020B0604020202020204" pitchFamily="34" charset="0"/>
                    <a:cs typeface="Arial" panose="020B0604020202020204" pitchFamily="34" charset="0"/>
                  </a:rPr>
                  <a:t>emittance</a:t>
                </a:r>
                <a:r>
                  <a:rPr lang="en-US" sz="1600" b="1" dirty="0" smtClean="0">
                    <a:latin typeface="Arial" panose="020B0604020202020204" pitchFamily="34" charset="0"/>
                    <a:cs typeface="Arial" panose="020B0604020202020204" pitchFamily="34" charset="0"/>
                  </a:rPr>
                  <a:t> </a:t>
                </a:r>
                <a14:m>
                  <m:oMath xmlns:m="http://schemas.openxmlformats.org/officeDocument/2006/math">
                    <m:sSub>
                      <m:sSubPr>
                        <m:ctrlPr>
                          <a:rPr lang="en-US" sz="1800" i="1">
                            <a:latin typeface="Cambria Math"/>
                          </a:rPr>
                        </m:ctrlPr>
                      </m:sSubPr>
                      <m:e>
                        <m:r>
                          <a:rPr lang="en-US" sz="1800" i="1">
                            <a:latin typeface="Cambria Math"/>
                            <a:ea typeface="Cambria Math"/>
                          </a:rPr>
                          <m:t>𝜀</m:t>
                        </m:r>
                      </m:e>
                      <m:sub>
                        <m:r>
                          <a:rPr lang="en-US" sz="1800" i="1">
                            <a:latin typeface="Cambria Math"/>
                          </a:rPr>
                          <m:t>0</m:t>
                        </m:r>
                      </m:sub>
                    </m:sSub>
                  </m:oMath>
                </a14:m>
                <a:r>
                  <a:rPr lang="en-US" sz="1600" b="1" dirty="0" smtClean="0">
                    <a:latin typeface="Arial" panose="020B0604020202020204" pitchFamily="34" charset="0"/>
                    <a:cs typeface="Arial" panose="020B0604020202020204" pitchFamily="34" charset="0"/>
                  </a:rPr>
                  <a:t> : </a:t>
                </a:r>
                <a:endParaRPr lang="en-US" sz="1600" b="1" dirty="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MG generates two circular modes of two very different </a:t>
                </a:r>
                <a:r>
                  <a:rPr lang="en-US" sz="1600" b="1" i="1" dirty="0" smtClean="0">
                    <a:latin typeface="Arial" panose="020B0604020202020204" pitchFamily="34" charset="0"/>
                    <a:cs typeface="Arial" panose="020B0604020202020204" pitchFamily="34" charset="0"/>
                  </a:rPr>
                  <a:t>uncorrelated invariant norm. </a:t>
                </a:r>
                <a:r>
                  <a:rPr lang="en-US" sz="1600" b="1" i="1" dirty="0" err="1" smtClean="0">
                    <a:latin typeface="Arial" panose="020B0604020202020204" pitchFamily="34" charset="0"/>
                    <a:cs typeface="Arial" panose="020B0604020202020204" pitchFamily="34" charset="0"/>
                  </a:rPr>
                  <a:t>emittances</a:t>
                </a:r>
                <a:r>
                  <a:rPr lang="en-US" sz="1600" b="1" i="1" dirty="0" smtClean="0">
                    <a:latin typeface="Arial" panose="020B0604020202020204" pitchFamily="34" charset="0"/>
                    <a:cs typeface="Arial" panose="020B0604020202020204" pitchFamily="34" charset="0"/>
                  </a:rPr>
                  <a:t>:</a:t>
                </a:r>
                <a:endParaRPr lang="en-US" sz="1600" b="1" u="sng" dirty="0" smtClean="0">
                  <a:latin typeface="Arial" panose="020B0604020202020204" pitchFamily="34" charset="0"/>
                  <a:cs typeface="Arial" panose="020B0604020202020204" pitchFamily="34" charset="0"/>
                </a:endParaRPr>
              </a:p>
              <a:p>
                <a:r>
                  <a:rPr lang="en-US" sz="1600" b="1" i="1" u="sng" dirty="0" smtClean="0">
                    <a:latin typeface="Arial" panose="020B0604020202020204" pitchFamily="34" charset="0"/>
                    <a:cs typeface="Arial" panose="020B0604020202020204" pitchFamily="34" charset="0"/>
                  </a:rPr>
                  <a:t>Cyclotron </a:t>
                </a:r>
                <a:r>
                  <a:rPr lang="en-US" sz="1600" b="1" i="1" u="sng" dirty="0" err="1" smtClean="0">
                    <a:latin typeface="Arial" panose="020B0604020202020204" pitchFamily="34" charset="0"/>
                    <a:cs typeface="Arial" panose="020B0604020202020204" pitchFamily="34" charset="0"/>
                  </a:rPr>
                  <a:t>emitt</a:t>
                </a:r>
                <a:r>
                  <a:rPr lang="en-US" sz="1600" b="1" u="sng" dirty="0" err="1" smtClean="0">
                    <a:latin typeface="Arial" panose="020B0604020202020204" pitchFamily="34" charset="0"/>
                    <a:cs typeface="Arial" panose="020B0604020202020204" pitchFamily="34" charset="0"/>
                  </a:rPr>
                  <a:t>ance</a:t>
                </a:r>
                <a:r>
                  <a:rPr lang="en-US" sz="1600" b="1" dirty="0" smtClean="0">
                    <a:latin typeface="Arial" panose="020B0604020202020204" pitchFamily="34" charset="0"/>
                    <a:cs typeface="Arial" panose="020B0604020202020204" pitchFamily="34" charset="0"/>
                  </a:rPr>
                  <a:t> </a:t>
                </a:r>
                <a14:m>
                  <m:oMath xmlns:m="http://schemas.openxmlformats.org/officeDocument/2006/math">
                    <m:sSub>
                      <m:sSubPr>
                        <m:ctrlPr>
                          <a:rPr lang="en-US" sz="1800" i="1">
                            <a:latin typeface="Cambria Math"/>
                            <a:ea typeface="Cambria Math"/>
                          </a:rPr>
                        </m:ctrlPr>
                      </m:sSubPr>
                      <m:e>
                        <m:r>
                          <a:rPr lang="en-US" sz="1800" i="1">
                            <a:latin typeface="Cambria Math"/>
                            <a:ea typeface="Cambria Math"/>
                          </a:rPr>
                          <m:t>𝜀</m:t>
                        </m:r>
                      </m:e>
                      <m:sub>
                        <m:r>
                          <a:rPr lang="en-US" sz="1800" i="1">
                            <a:latin typeface="Cambria Math"/>
                            <a:ea typeface="Cambria Math"/>
                          </a:rPr>
                          <m:t>𝑐</m:t>
                        </m:r>
                      </m:sub>
                    </m:sSub>
                  </m:oMath>
                </a14:m>
                <a:r>
                  <a:rPr lang="en-US" sz="1800" b="1" dirty="0" smtClean="0">
                    <a:latin typeface="Arial" panose="020B0604020202020204" pitchFamily="34" charset="0"/>
                    <a:cs typeface="Arial" panose="020B0604020202020204" pitchFamily="34" charset="0"/>
                  </a:rPr>
                  <a:t>   </a:t>
                </a:r>
                <a:r>
                  <a:rPr lang="en-US" sz="1600" b="1" dirty="0" smtClean="0">
                    <a:latin typeface="Arial" panose="020B0604020202020204" pitchFamily="34" charset="0"/>
                    <a:cs typeface="Arial" panose="020B0604020202020204" pitchFamily="34" charset="0"/>
                  </a:rPr>
                  <a:t>at   </a:t>
                </a:r>
                <a:endParaRPr lang="en-US" sz="1600" b="1" dirty="0">
                  <a:latin typeface="Arial" panose="020B0604020202020204" pitchFamily="34" charset="0"/>
                  <a:cs typeface="Arial" panose="020B0604020202020204" pitchFamily="34" charset="0"/>
                </a:endParaRPr>
              </a:p>
              <a:p>
                <a:endParaRPr lang="en-US" sz="1600" b="1" dirty="0" smtClean="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a:t>
                </a:r>
                <a:r>
                  <a:rPr lang="en-US" sz="1600" dirty="0" smtClean="0">
                    <a:latin typeface="Arial" panose="020B0604020202020204" pitchFamily="34" charset="0"/>
                    <a:cs typeface="Arial" panose="020B0604020202020204" pitchFamily="34" charset="0"/>
                  </a:rPr>
                  <a:t>Can be increased by aberrations in two orders of value/</a:t>
                </a:r>
              </a:p>
              <a:p>
                <a:endParaRPr lang="en-US" sz="1600" dirty="0" smtClean="0">
                  <a:latin typeface="Arial" panose="020B0604020202020204" pitchFamily="34" charset="0"/>
                  <a:cs typeface="Arial" panose="020B0604020202020204" pitchFamily="34" charset="0"/>
                </a:endParaRPr>
              </a:p>
              <a:p>
                <a:r>
                  <a:rPr lang="en-US" sz="1600" b="1" i="1" u="sng" dirty="0" smtClean="0">
                    <a:latin typeface="Arial" panose="020B0604020202020204" pitchFamily="34" charset="0"/>
                    <a:cs typeface="Arial" panose="020B0604020202020204" pitchFamily="34" charset="0"/>
                  </a:rPr>
                  <a:t>Drift </a:t>
                </a:r>
                <a:r>
                  <a:rPr lang="en-US" sz="1600" b="1" i="1" u="sng" dirty="0" err="1" smtClean="0">
                    <a:latin typeface="Arial" panose="020B0604020202020204" pitchFamily="34" charset="0"/>
                    <a:cs typeface="Arial" panose="020B0604020202020204" pitchFamily="34" charset="0"/>
                  </a:rPr>
                  <a:t>emittance</a:t>
                </a:r>
                <a:r>
                  <a:rPr lang="en-US" sz="1600" b="1" i="1" dirty="0" smtClean="0">
                    <a:latin typeface="Arial" panose="020B0604020202020204" pitchFamily="34" charset="0"/>
                    <a:cs typeface="Arial" panose="020B0604020202020204" pitchFamily="34" charset="0"/>
                  </a:rPr>
                  <a:t>  </a:t>
                </a:r>
                <a14:m>
                  <m:oMath xmlns:m="http://schemas.openxmlformats.org/officeDocument/2006/math">
                    <m:sSub>
                      <m:sSubPr>
                        <m:ctrlPr>
                          <a:rPr lang="en-US" sz="1800" i="1">
                            <a:latin typeface="Cambria Math"/>
                          </a:rPr>
                        </m:ctrlPr>
                      </m:sSubPr>
                      <m:e>
                        <m:r>
                          <a:rPr lang="en-US" sz="1800" i="1">
                            <a:latin typeface="Cambria Math"/>
                            <a:ea typeface="Cambria Math"/>
                          </a:rPr>
                          <m:t>𝜀</m:t>
                        </m:r>
                      </m:e>
                      <m:sub>
                        <m:r>
                          <a:rPr lang="en-US" sz="1800" i="1">
                            <a:latin typeface="Cambria Math"/>
                          </a:rPr>
                          <m:t>𝑑</m:t>
                        </m:r>
                      </m:sub>
                    </m:sSub>
                  </m:oMath>
                </a14:m>
                <a:r>
                  <a:rPr lang="en-US" sz="1600" b="1" dirty="0" smtClean="0">
                    <a:latin typeface="Arial" panose="020B0604020202020204" pitchFamily="34" charset="0"/>
                    <a:cs typeface="Arial" panose="020B0604020202020204" pitchFamily="34" charset="0"/>
                  </a:rPr>
                  <a:t> :</a:t>
                </a:r>
                <a:endParaRPr lang="en-US" sz="1800" b="1" dirty="0" smtClean="0">
                  <a:latin typeface="Arial" panose="020B0604020202020204" pitchFamily="34" charset="0"/>
                  <a:cs typeface="Arial" panose="020B0604020202020204" pitchFamily="34" charset="0"/>
                </a:endParaRPr>
              </a:p>
              <a:p>
                <a:endParaRPr lang="en-US" sz="1600" b="1" dirty="0">
                  <a:latin typeface="Arial" panose="020B0604020202020204" pitchFamily="34" charset="0"/>
                  <a:cs typeface="Arial" panose="020B0604020202020204" pitchFamily="34" charset="0"/>
                </a:endParaRPr>
              </a:p>
              <a:p>
                <a:r>
                  <a:rPr lang="en-US" sz="1600" b="1" dirty="0" smtClean="0">
                    <a:latin typeface="Arial" panose="020B0604020202020204" pitchFamily="34" charset="0"/>
                    <a:cs typeface="Arial" panose="020B0604020202020204" pitchFamily="34" charset="0"/>
                  </a:rPr>
                  <a:t>Relations to conventional </a:t>
                </a:r>
                <a:r>
                  <a:rPr lang="en-US" sz="1600" b="1" dirty="0" err="1" smtClean="0">
                    <a:latin typeface="Arial" panose="020B0604020202020204" pitchFamily="34" charset="0"/>
                    <a:cs typeface="Arial" panose="020B0604020202020204" pitchFamily="34" charset="0"/>
                  </a:rPr>
                  <a:t>emittance</a:t>
                </a:r>
                <a:r>
                  <a:rPr lang="en-US" sz="1600" b="1" dirty="0" smtClean="0">
                    <a:latin typeface="Arial" panose="020B0604020202020204" pitchFamily="34" charset="0"/>
                    <a:cs typeface="Arial" panose="020B0604020202020204" pitchFamily="34" charset="0"/>
                  </a:rPr>
                  <a:t>:</a:t>
                </a:r>
              </a:p>
            </p:txBody>
          </p:sp>
        </mc:Choice>
        <mc:Fallback xmlns="">
          <p:sp>
            <p:nvSpPr>
              <p:cNvPr id="3" name="Rectangle 2"/>
              <p:cNvSpPr>
                <a:spLocks noRot="1" noChangeAspect="1" noMove="1" noResize="1" noEditPoints="1" noAdjustHandles="1" noChangeArrowheads="1" noChangeShapeType="1" noTextEdit="1"/>
              </p:cNvSpPr>
              <p:nvPr/>
            </p:nvSpPr>
            <p:spPr>
              <a:xfrm>
                <a:off x="304800" y="781050"/>
                <a:ext cx="8686800" cy="3126625"/>
              </a:xfrm>
              <a:prstGeom prst="rect">
                <a:avLst/>
              </a:prstGeom>
              <a:blipFill rotWithShape="1">
                <a:blip r:embed="rId6"/>
                <a:stretch>
                  <a:fillRect l="-351" b="-1559"/>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4519904" y="947957"/>
                <a:ext cx="4509790" cy="528543"/>
              </a:xfrm>
              <a:prstGeom prst="rect">
                <a:avLst/>
              </a:prstGeom>
            </p:spPr>
            <p:txBody>
              <a:bodyPr wrap="square">
                <a:spAutoFit/>
              </a:bodyPr>
              <a:lstStyle/>
              <a:p>
                <a14:m>
                  <m:oMath xmlns:m="http://schemas.openxmlformats.org/officeDocument/2006/math">
                    <m:sSub>
                      <m:sSubPr>
                        <m:ctrlPr>
                          <a:rPr lang="en-US" sz="2000" i="1" smtClean="0">
                            <a:solidFill>
                              <a:schemeClr val="tx1"/>
                            </a:solidFill>
                            <a:latin typeface="Cambria Math"/>
                          </a:rPr>
                        </m:ctrlPr>
                      </m:sSubPr>
                      <m:e>
                        <m:r>
                          <a:rPr lang="en-US" sz="2000" i="1">
                            <a:solidFill>
                              <a:schemeClr val="tx1"/>
                            </a:solidFill>
                            <a:latin typeface="Cambria Math"/>
                          </a:rPr>
                          <m:t>𝑎</m:t>
                        </m:r>
                      </m:e>
                      <m:sub>
                        <m:r>
                          <a:rPr lang="en-US" sz="2000" i="1">
                            <a:solidFill>
                              <a:schemeClr val="tx1"/>
                            </a:solidFill>
                            <a:latin typeface="Cambria Math"/>
                          </a:rPr>
                          <m:t>0</m:t>
                        </m:r>
                      </m:sub>
                    </m:sSub>
                    <m:r>
                      <a:rPr lang="en-US" sz="2000" b="0" i="1" smtClean="0">
                        <a:solidFill>
                          <a:schemeClr val="tx1"/>
                        </a:solidFill>
                        <a:latin typeface="Cambria Math"/>
                      </a:rPr>
                      <m:t>=</m:t>
                    </m:r>
                  </m:oMath>
                </a14:m>
                <a:r>
                  <a:rPr lang="en-US" sz="2000" dirty="0" smtClean="0">
                    <a:solidFill>
                      <a:schemeClr val="tx1"/>
                    </a:solidFill>
                  </a:rPr>
                  <a:t>3mm </a:t>
                </a:r>
                <a:r>
                  <a:rPr lang="en-US" sz="2000" dirty="0"/>
                  <a:t>;</a:t>
                </a:r>
                <a:r>
                  <a:rPr lang="en-US" sz="2000" dirty="0" smtClean="0">
                    <a:solidFill>
                      <a:schemeClr val="tx1"/>
                    </a:solidFill>
                  </a:rPr>
                  <a:t>     </a:t>
                </a:r>
                <a14:m>
                  <m:oMath xmlns:m="http://schemas.openxmlformats.org/officeDocument/2006/math">
                    <m:sSub>
                      <m:sSubPr>
                        <m:ctrlPr>
                          <a:rPr lang="en-US" sz="2000" i="1" smtClean="0">
                            <a:solidFill>
                              <a:schemeClr val="tx1"/>
                            </a:solidFill>
                            <a:latin typeface="Cambria Math"/>
                          </a:rPr>
                        </m:ctrlPr>
                      </m:sSubPr>
                      <m:e>
                        <m:r>
                          <a:rPr lang="en-US" sz="2000" i="1">
                            <a:solidFill>
                              <a:schemeClr val="tx1"/>
                            </a:solidFill>
                            <a:latin typeface="Cambria Math"/>
                            <a:ea typeface="Cambria Math"/>
                          </a:rPr>
                          <m:t>𝜀</m:t>
                        </m:r>
                      </m:e>
                      <m:sub>
                        <m:r>
                          <a:rPr lang="en-US" sz="2000" i="1">
                            <a:solidFill>
                              <a:schemeClr val="tx1"/>
                            </a:solidFill>
                            <a:latin typeface="Cambria Math"/>
                          </a:rPr>
                          <m:t>0</m:t>
                        </m:r>
                      </m:sub>
                    </m:sSub>
                    <m:r>
                      <a:rPr lang="en-US" sz="2000" i="1">
                        <a:solidFill>
                          <a:schemeClr val="tx1"/>
                        </a:solidFill>
                        <a:latin typeface="Cambria Math"/>
                      </a:rPr>
                      <m:t>=</m:t>
                    </m:r>
                    <m:f>
                      <m:fPr>
                        <m:ctrlPr>
                          <a:rPr lang="en-US" sz="2000" i="1">
                            <a:solidFill>
                              <a:schemeClr val="tx1"/>
                            </a:solidFill>
                            <a:latin typeface="Cambria Math"/>
                          </a:rPr>
                        </m:ctrlPr>
                      </m:fPr>
                      <m:num>
                        <m:r>
                          <a:rPr lang="en-US" sz="2000" i="1">
                            <a:solidFill>
                              <a:schemeClr val="tx1"/>
                            </a:solidFill>
                            <a:latin typeface="Cambria Math"/>
                          </a:rPr>
                          <m:t>1</m:t>
                        </m:r>
                      </m:num>
                      <m:den>
                        <m:r>
                          <a:rPr lang="en-US" sz="2000" i="1">
                            <a:solidFill>
                              <a:schemeClr val="tx1"/>
                            </a:solidFill>
                            <a:latin typeface="Cambria Math"/>
                          </a:rPr>
                          <m:t>2</m:t>
                        </m:r>
                      </m:den>
                    </m:f>
                    <m:f>
                      <m:fPr>
                        <m:ctrlPr>
                          <a:rPr lang="en-US" sz="2000" i="1">
                            <a:solidFill>
                              <a:schemeClr val="tx1"/>
                            </a:solidFill>
                            <a:latin typeface="Cambria Math"/>
                          </a:rPr>
                        </m:ctrlPr>
                      </m:fPr>
                      <m:num>
                        <m:sSub>
                          <m:sSubPr>
                            <m:ctrlPr>
                              <a:rPr lang="en-US" sz="2000" i="1">
                                <a:solidFill>
                                  <a:schemeClr val="tx1"/>
                                </a:solidFill>
                                <a:latin typeface="Cambria Math"/>
                              </a:rPr>
                            </m:ctrlPr>
                          </m:sSubPr>
                          <m:e>
                            <m:r>
                              <a:rPr lang="en-US" sz="2000" i="1">
                                <a:solidFill>
                                  <a:schemeClr val="tx1"/>
                                </a:solidFill>
                                <a:latin typeface="Cambria Math"/>
                              </a:rPr>
                              <m:t>𝑝</m:t>
                            </m:r>
                          </m:e>
                          <m:sub>
                            <m:r>
                              <a:rPr lang="en-US" sz="2000" i="1">
                                <a:solidFill>
                                  <a:schemeClr val="tx1"/>
                                </a:solidFill>
                                <a:latin typeface="Cambria Math"/>
                              </a:rPr>
                              <m:t>⟘0</m:t>
                            </m:r>
                          </m:sub>
                        </m:sSub>
                      </m:num>
                      <m:den>
                        <m:r>
                          <a:rPr lang="en-US" sz="2000" i="1">
                            <a:solidFill>
                              <a:schemeClr val="tx1"/>
                            </a:solidFill>
                            <a:latin typeface="Cambria Math"/>
                          </a:rPr>
                          <m:t>𝑚𝑐</m:t>
                        </m:r>
                      </m:den>
                    </m:f>
                    <m:sSub>
                      <m:sSubPr>
                        <m:ctrlPr>
                          <a:rPr lang="en-US" sz="2000" i="1" dirty="0">
                            <a:solidFill>
                              <a:schemeClr val="tx1"/>
                            </a:solidFill>
                            <a:latin typeface="Cambria Math"/>
                          </a:rPr>
                        </m:ctrlPr>
                      </m:sSubPr>
                      <m:e>
                        <m:r>
                          <a:rPr lang="en-US" sz="2000" i="1" dirty="0">
                            <a:solidFill>
                              <a:schemeClr val="tx1"/>
                            </a:solidFill>
                            <a:latin typeface="Cambria Math"/>
                          </a:rPr>
                          <m:t>𝑎</m:t>
                        </m:r>
                      </m:e>
                      <m:sub>
                        <m:r>
                          <a:rPr lang="en-US" sz="2000" i="1" dirty="0">
                            <a:solidFill>
                              <a:schemeClr val="tx1"/>
                            </a:solidFill>
                            <a:latin typeface="Cambria Math"/>
                          </a:rPr>
                          <m:t>0</m:t>
                        </m:r>
                      </m:sub>
                    </m:sSub>
                    <m:r>
                      <a:rPr lang="en-US" sz="2000" b="0" i="1" smtClean="0">
                        <a:solidFill>
                          <a:schemeClr val="tx1"/>
                        </a:solidFill>
                        <a:latin typeface="Cambria Math"/>
                      </a:rPr>
                      <m:t>=0.8</m:t>
                    </m:r>
                    <m:r>
                      <a:rPr lang="en-US" sz="2000" b="0" i="1" smtClean="0">
                        <a:solidFill>
                          <a:schemeClr val="tx1"/>
                        </a:solidFill>
                        <a:latin typeface="Cambria Math"/>
                        <a:ea typeface="Cambria Math"/>
                      </a:rPr>
                      <m:t>𝜇</m:t>
                    </m:r>
                    <m:r>
                      <a:rPr lang="en-US" sz="2000" b="0" i="1" smtClean="0">
                        <a:solidFill>
                          <a:schemeClr val="tx1"/>
                        </a:solidFill>
                        <a:latin typeface="Cambria Math"/>
                        <a:ea typeface="Cambria Math"/>
                      </a:rPr>
                      <m:t>𝑚</m:t>
                    </m:r>
                  </m:oMath>
                </a14:m>
                <a:endParaRPr lang="en-US" sz="2000" dirty="0">
                  <a:solidFill>
                    <a:schemeClr val="tx1"/>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4519904" y="947957"/>
                <a:ext cx="4509790" cy="528543"/>
              </a:xfrm>
              <a:prstGeom prst="rect">
                <a:avLst/>
              </a:prstGeom>
              <a:blipFill rotWithShape="1">
                <a:blip r:embed="rId7"/>
                <a:stretch>
                  <a:fillRect b="-814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4" name="Rectangle 63"/>
              <p:cNvSpPr/>
              <p:nvPr/>
            </p:nvSpPr>
            <p:spPr>
              <a:xfrm>
                <a:off x="2989349" y="2034216"/>
                <a:ext cx="1539520" cy="700769"/>
              </a:xfrm>
              <a:prstGeom prst="rect">
                <a:avLst/>
              </a:prstGeom>
            </p:spPr>
            <p:txBody>
              <a:bodyPr wrap="square">
                <a:spAutoFit/>
              </a:bodyPr>
              <a:lstStyle/>
              <a:p>
                <a:r>
                  <a:rPr lang="en-US" sz="1800" b="0" i="1" dirty="0" smtClean="0"/>
                  <a:t>B </a:t>
                </a:r>
                <a14:m>
                  <m:oMath xmlns:m="http://schemas.openxmlformats.org/officeDocument/2006/math">
                    <m:r>
                      <a:rPr lang="en-US" sz="2000" b="0" i="1" smtClean="0">
                        <a:latin typeface="Cambria Math"/>
                      </a:rPr>
                      <m:t>=2 </m:t>
                    </m:r>
                    <m:r>
                      <a:rPr lang="en-US" sz="2000" b="0" i="1" smtClean="0">
                        <a:latin typeface="Cambria Math"/>
                      </a:rPr>
                      <m:t>𝐾𝐺𝑠</m:t>
                    </m:r>
                    <m:r>
                      <a:rPr lang="en-US" sz="2000" b="0" i="1" smtClean="0">
                        <a:latin typeface="Cambria Math"/>
                      </a:rPr>
                      <m:t> :  </m:t>
                    </m:r>
                  </m:oMath>
                </a14:m>
                <a:endParaRPr lang="en-US" sz="2000" dirty="0"/>
              </a:p>
            </p:txBody>
          </p:sp>
        </mc:Choice>
        <mc:Fallback xmlns="">
          <p:sp>
            <p:nvSpPr>
              <p:cNvPr id="64" name="Rectangle 63"/>
              <p:cNvSpPr>
                <a:spLocks noRot="1" noChangeAspect="1" noMove="1" noResize="1" noEditPoints="1" noAdjustHandles="1" noChangeArrowheads="1" noChangeShapeType="1" noTextEdit="1"/>
              </p:cNvSpPr>
              <p:nvPr/>
            </p:nvSpPr>
            <p:spPr>
              <a:xfrm>
                <a:off x="2989349" y="2034216"/>
                <a:ext cx="1539520" cy="700769"/>
              </a:xfrm>
              <a:prstGeom prst="rect">
                <a:avLst/>
              </a:prstGeom>
              <a:blipFill rotWithShape="1">
                <a:blip r:embed="rId8"/>
                <a:stretch>
                  <a:fillRect l="-3162" t="-870"/>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66" name="Rectangle 65"/>
              <p:cNvSpPr/>
              <p:nvPr/>
            </p:nvSpPr>
            <p:spPr>
              <a:xfrm>
                <a:off x="3149838" y="1027563"/>
                <a:ext cx="1402961" cy="369332"/>
              </a:xfrm>
              <a:prstGeom prst="rect">
                <a:avLst/>
              </a:prstGeom>
            </p:spPr>
            <p:txBody>
              <a:bodyPr wrap="square">
                <a:spAutoFit/>
              </a:bodyPr>
              <a:lstStyle/>
              <a:p>
                <a14:m>
                  <m:oMath xmlns:m="http://schemas.openxmlformats.org/officeDocument/2006/math">
                    <m:sSub>
                      <m:sSubPr>
                        <m:ctrlPr>
                          <a:rPr lang="en-US" sz="1800" i="1" smtClean="0">
                            <a:latin typeface="Cambria Math"/>
                          </a:rPr>
                        </m:ctrlPr>
                      </m:sSubPr>
                      <m:e>
                        <m:r>
                          <a:rPr lang="en-US" sz="1800" b="0" i="1" smtClean="0">
                            <a:latin typeface="Cambria Math"/>
                          </a:rPr>
                          <m:t>𝑇</m:t>
                        </m:r>
                      </m:e>
                      <m:sub>
                        <m:r>
                          <a:rPr lang="en-US" sz="1800" b="0" i="1" smtClean="0">
                            <a:latin typeface="Cambria Math"/>
                          </a:rPr>
                          <m:t>𝑐</m:t>
                        </m:r>
                      </m:sub>
                    </m:sSub>
                    <m:r>
                      <a:rPr lang="en-US" sz="1800" b="0" i="1" smtClean="0">
                        <a:latin typeface="Cambria Math"/>
                      </a:rPr>
                      <m:t>=0.1 </m:t>
                    </m:r>
                    <m:r>
                      <a:rPr lang="en-US" sz="1800" b="0" i="1" smtClean="0">
                        <a:latin typeface="Cambria Math"/>
                      </a:rPr>
                      <m:t>𝑒𝑉</m:t>
                    </m:r>
                    <m:r>
                      <a:rPr lang="en-US" sz="1800" b="0" i="1" smtClean="0">
                        <a:latin typeface="Cambria Math"/>
                      </a:rPr>
                      <m:t>;</m:t>
                    </m:r>
                  </m:oMath>
                </a14:m>
                <a:r>
                  <a:rPr lang="en-US" sz="1800" dirty="0" smtClean="0"/>
                  <a:t> </a:t>
                </a:r>
                <a:endParaRPr lang="en-US" sz="1800" dirty="0"/>
              </a:p>
            </p:txBody>
          </p:sp>
        </mc:Choice>
        <mc:Fallback xmlns="">
          <p:sp>
            <p:nvSpPr>
              <p:cNvPr id="66" name="Rectangle 65"/>
              <p:cNvSpPr>
                <a:spLocks noRot="1" noChangeAspect="1" noMove="1" noResize="1" noEditPoints="1" noAdjustHandles="1" noChangeArrowheads="1" noChangeShapeType="1" noTextEdit="1"/>
              </p:cNvSpPr>
              <p:nvPr/>
            </p:nvSpPr>
            <p:spPr>
              <a:xfrm>
                <a:off x="3149838" y="1027563"/>
                <a:ext cx="1402961" cy="369332"/>
              </a:xfrm>
              <a:prstGeom prst="rect">
                <a:avLst/>
              </a:prstGeom>
              <a:blipFill rotWithShape="1">
                <a:blip r:embed="rId9"/>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067175" y="3512463"/>
                <a:ext cx="1580754" cy="40113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2000" i="1" smtClean="0">
                              <a:solidFill>
                                <a:srgbClr val="000000"/>
                              </a:solidFill>
                              <a:latin typeface="Cambria Math"/>
                            </a:rPr>
                          </m:ctrlPr>
                        </m:sSubPr>
                        <m:e>
                          <m:r>
                            <a:rPr lang="en-US" sz="2000" i="1" smtClean="0">
                              <a:solidFill>
                                <a:srgbClr val="000000"/>
                              </a:solidFill>
                              <a:latin typeface="Cambria Math"/>
                              <a:ea typeface="Cambria Math"/>
                            </a:rPr>
                            <m:t>𝜀</m:t>
                          </m:r>
                        </m:e>
                        <m:sub>
                          <m:r>
                            <a:rPr lang="en-US" sz="2000" b="0" i="1" smtClean="0">
                              <a:solidFill>
                                <a:srgbClr val="000000"/>
                              </a:solidFill>
                              <a:latin typeface="Cambria Math"/>
                            </a:rPr>
                            <m:t>0</m:t>
                          </m:r>
                        </m:sub>
                      </m:sSub>
                      <m:r>
                        <a:rPr lang="en-US" sz="2000" i="1">
                          <a:solidFill>
                            <a:srgbClr val="000000"/>
                          </a:solidFill>
                          <a:latin typeface="Cambria Math"/>
                        </a:rPr>
                        <m:t>=</m:t>
                      </m:r>
                      <m:rad>
                        <m:radPr>
                          <m:degHide m:val="on"/>
                          <m:ctrlPr>
                            <a:rPr lang="en-US" sz="2000" i="1">
                              <a:solidFill>
                                <a:srgbClr val="000000"/>
                              </a:solidFill>
                              <a:latin typeface="Cambria Math"/>
                            </a:rPr>
                          </m:ctrlPr>
                        </m:radPr>
                        <m:deg/>
                        <m:e>
                          <m:sSub>
                            <m:sSubPr>
                              <m:ctrlPr>
                                <a:rPr lang="en-US" sz="2000" i="1">
                                  <a:solidFill>
                                    <a:srgbClr val="000000"/>
                                  </a:solidFill>
                                  <a:latin typeface="Cambria Math"/>
                                </a:rPr>
                              </m:ctrlPr>
                            </m:sSubPr>
                            <m:e>
                              <m:r>
                                <a:rPr lang="en-US" sz="2000" i="1">
                                  <a:solidFill>
                                    <a:srgbClr val="000000"/>
                                  </a:solidFill>
                                  <a:latin typeface="Cambria Math"/>
                                  <a:ea typeface="Cambria Math"/>
                                </a:rPr>
                                <m:t>𝜀</m:t>
                              </m:r>
                            </m:e>
                            <m:sub>
                              <m:r>
                                <a:rPr lang="en-US" sz="2000" i="1">
                                  <a:solidFill>
                                    <a:srgbClr val="000000"/>
                                  </a:solidFill>
                                  <a:latin typeface="Cambria Math"/>
                                </a:rPr>
                                <m:t>𝑐</m:t>
                              </m:r>
                            </m:sub>
                          </m:sSub>
                          <m:sSub>
                            <m:sSubPr>
                              <m:ctrlPr>
                                <a:rPr lang="en-US" sz="2000" i="1">
                                  <a:solidFill>
                                    <a:srgbClr val="000000"/>
                                  </a:solidFill>
                                  <a:latin typeface="Cambria Math"/>
                                </a:rPr>
                              </m:ctrlPr>
                            </m:sSubPr>
                            <m:e>
                              <m:r>
                                <a:rPr lang="en-US" sz="2000" i="1">
                                  <a:solidFill>
                                    <a:srgbClr val="000000"/>
                                  </a:solidFill>
                                  <a:latin typeface="Cambria Math"/>
                                  <a:ea typeface="Cambria Math"/>
                                </a:rPr>
                                <m:t>𝜀</m:t>
                              </m:r>
                            </m:e>
                            <m:sub>
                              <m:r>
                                <a:rPr lang="en-US" sz="2000" i="1">
                                  <a:solidFill>
                                    <a:srgbClr val="000000"/>
                                  </a:solidFill>
                                  <a:latin typeface="Cambria Math"/>
                                </a:rPr>
                                <m:t>𝑑</m:t>
                              </m:r>
                            </m:sub>
                          </m:sSub>
                        </m:e>
                      </m:rad>
                      <m:r>
                        <a:rPr lang="en-US" sz="2000" b="0" i="1" smtClean="0">
                          <a:solidFill>
                            <a:srgbClr val="000000"/>
                          </a:solidFill>
                          <a:latin typeface="Cambria Math"/>
                        </a:rPr>
                        <m:t> ;</m:t>
                      </m:r>
                    </m:oMath>
                  </m:oMathPara>
                </a14:m>
                <a:endParaRPr lang="en-US" dirty="0"/>
              </a:p>
            </p:txBody>
          </p:sp>
        </mc:Choice>
        <mc:Fallback xmlns="">
          <p:sp>
            <p:nvSpPr>
              <p:cNvPr id="7" name="Rectangle 6"/>
              <p:cNvSpPr>
                <a:spLocks noRot="1" noChangeAspect="1" noMove="1" noResize="1" noEditPoints="1" noAdjustHandles="1" noChangeArrowheads="1" noChangeShapeType="1" noTextEdit="1"/>
              </p:cNvSpPr>
              <p:nvPr/>
            </p:nvSpPr>
            <p:spPr>
              <a:xfrm>
                <a:off x="4067175" y="3512463"/>
                <a:ext cx="1580754" cy="401135"/>
              </a:xfrm>
              <a:prstGeom prst="rect">
                <a:avLst/>
              </a:prstGeom>
              <a:blipFill rotWithShape="1">
                <a:blip r:embed="rId10"/>
                <a:stretch>
                  <a:fillRect b="-151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4217426" y="1900980"/>
                <a:ext cx="4563750" cy="61087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a:rPr>
                          </m:ctrlPr>
                        </m:sSubPr>
                        <m:e>
                          <m:r>
                            <a:rPr lang="en-US" sz="1800" b="0" i="1" smtClean="0">
                              <a:latin typeface="Cambria Math"/>
                            </a:rPr>
                            <m:t>    </m:t>
                          </m:r>
                          <m:r>
                            <a:rPr lang="en-US" sz="1800" b="0" i="1" smtClean="0">
                              <a:latin typeface="Cambria Math"/>
                            </a:rPr>
                            <m:t>𝑟</m:t>
                          </m:r>
                        </m:e>
                        <m:sub>
                          <m:r>
                            <a:rPr lang="en-US" sz="1800" b="0" i="1" smtClean="0">
                              <a:latin typeface="Cambria Math"/>
                            </a:rPr>
                            <m:t>𝑐</m:t>
                          </m:r>
                        </m:sub>
                      </m:sSub>
                      <m:r>
                        <a:rPr lang="en-US" sz="1800" b="0" i="1" smtClean="0">
                          <a:latin typeface="Cambria Math"/>
                        </a:rPr>
                        <m:t>=</m:t>
                      </m:r>
                      <m:f>
                        <m:fPr>
                          <m:ctrlPr>
                            <a:rPr lang="en-US" sz="1800" b="0" i="1" smtClean="0">
                              <a:latin typeface="Cambria Math"/>
                            </a:rPr>
                          </m:ctrlPr>
                        </m:fPr>
                        <m:num>
                          <m:sSub>
                            <m:sSubPr>
                              <m:ctrlPr>
                                <a:rPr lang="en-US" sz="1800" b="0" i="1" smtClean="0">
                                  <a:latin typeface="Cambria Math"/>
                                </a:rPr>
                              </m:ctrlPr>
                            </m:sSubPr>
                            <m:e>
                              <m:r>
                                <a:rPr lang="en-US" sz="1800" b="0" i="1" smtClean="0">
                                  <a:latin typeface="Cambria Math"/>
                                </a:rPr>
                                <m:t>𝑝</m:t>
                              </m:r>
                            </m:e>
                            <m:sub>
                              <m:r>
                                <a:rPr lang="en-US" sz="1800" b="0" i="1" smtClean="0">
                                  <a:latin typeface="Cambria Math"/>
                                </a:rPr>
                                <m:t>⟘</m:t>
                              </m:r>
                            </m:sub>
                          </m:sSub>
                        </m:num>
                        <m:den>
                          <m:r>
                            <a:rPr lang="en-US" sz="1800" b="0" i="1" smtClean="0">
                              <a:latin typeface="Cambria Math"/>
                            </a:rPr>
                            <m:t>𝑒𝐵</m:t>
                          </m:r>
                        </m:den>
                      </m:f>
                      <m:r>
                        <a:rPr lang="en-US" sz="1800" b="0" i="1" smtClean="0">
                          <a:latin typeface="Cambria Math"/>
                        </a:rPr>
                        <m:t>=5</m:t>
                      </m:r>
                      <m:r>
                        <a:rPr lang="en-US" sz="1800" b="0" i="1" smtClean="0">
                          <a:latin typeface="Cambria Math"/>
                          <a:ea typeface="Cambria Math"/>
                        </a:rPr>
                        <m:t>𝜇</m:t>
                      </m:r>
                      <m:r>
                        <a:rPr lang="en-US" sz="1800" b="0" i="1" smtClean="0">
                          <a:latin typeface="Cambria Math"/>
                          <a:ea typeface="Cambria Math"/>
                        </a:rPr>
                        <m:t>𝑚</m:t>
                      </m:r>
                      <m:r>
                        <a:rPr lang="en-US" sz="1800" b="0" i="1" smtClean="0">
                          <a:latin typeface="Cambria Math"/>
                          <a:ea typeface="Cambria Math"/>
                        </a:rPr>
                        <m:t>;  </m:t>
                      </m:r>
                      <m:sSub>
                        <m:sSubPr>
                          <m:ctrlPr>
                            <a:rPr lang="en-US" sz="1800" b="0" i="1" smtClean="0">
                              <a:latin typeface="Cambria Math"/>
                              <a:ea typeface="Cambria Math"/>
                            </a:rPr>
                          </m:ctrlPr>
                        </m:sSubPr>
                        <m:e>
                          <m:r>
                            <a:rPr lang="en-US" sz="1800" b="0" i="1" smtClean="0">
                              <a:latin typeface="Cambria Math"/>
                              <a:ea typeface="Cambria Math"/>
                            </a:rPr>
                            <m:t>𝜀</m:t>
                          </m:r>
                        </m:e>
                        <m:sub>
                          <m:r>
                            <a:rPr lang="en-US" sz="1800" b="0" i="1" smtClean="0">
                              <a:latin typeface="Cambria Math"/>
                              <a:ea typeface="Cambria Math"/>
                            </a:rPr>
                            <m:t>𝑐</m:t>
                          </m:r>
                        </m:sub>
                      </m:sSub>
                      <m:r>
                        <a:rPr lang="en-US" sz="1800" b="0" i="1" smtClean="0">
                          <a:latin typeface="Cambria Math"/>
                          <a:ea typeface="Cambria Math"/>
                        </a:rPr>
                        <m:t>=</m:t>
                      </m:r>
                      <m:f>
                        <m:fPr>
                          <m:ctrlPr>
                            <a:rPr lang="en-US" sz="1800" b="0" i="1" smtClean="0">
                              <a:latin typeface="Cambria Math"/>
                              <a:ea typeface="Cambria Math"/>
                            </a:rPr>
                          </m:ctrlPr>
                        </m:fPr>
                        <m:num>
                          <m:sSub>
                            <m:sSubPr>
                              <m:ctrlPr>
                                <a:rPr lang="en-US" sz="1800" b="0" i="1" smtClean="0">
                                  <a:latin typeface="Cambria Math"/>
                                  <a:ea typeface="Cambria Math"/>
                                </a:rPr>
                              </m:ctrlPr>
                            </m:sSubPr>
                            <m:e>
                              <m:r>
                                <a:rPr lang="en-US" sz="1800" b="0" i="1" smtClean="0">
                                  <a:latin typeface="Cambria Math"/>
                                  <a:ea typeface="Cambria Math"/>
                                </a:rPr>
                                <m:t>𝑇</m:t>
                              </m:r>
                            </m:e>
                            <m:sub>
                              <m:r>
                                <a:rPr lang="en-US" sz="1800" b="0" i="1" smtClean="0">
                                  <a:latin typeface="Cambria Math"/>
                                  <a:ea typeface="Cambria Math"/>
                                </a:rPr>
                                <m:t>𝑐</m:t>
                              </m:r>
                            </m:sub>
                          </m:sSub>
                        </m:num>
                        <m:den>
                          <m:r>
                            <a:rPr lang="en-US" sz="1800" b="0" i="1" smtClean="0">
                              <a:latin typeface="Cambria Math"/>
                              <a:ea typeface="Cambria Math"/>
                            </a:rPr>
                            <m:t>𝑒𝐵</m:t>
                          </m:r>
                        </m:den>
                      </m:f>
                      <m:r>
                        <a:rPr lang="en-US" sz="1800" b="0" i="1" smtClean="0">
                          <a:latin typeface="Cambria Math"/>
                          <a:ea typeface="Cambria Math"/>
                        </a:rPr>
                        <m:t>=1.25∙</m:t>
                      </m:r>
                      <m:sSup>
                        <m:sSupPr>
                          <m:ctrlPr>
                            <a:rPr lang="en-US" sz="1800" b="0" i="1" smtClean="0">
                              <a:latin typeface="Cambria Math"/>
                              <a:ea typeface="Cambria Math"/>
                            </a:rPr>
                          </m:ctrlPr>
                        </m:sSupPr>
                        <m:e>
                          <m:r>
                            <a:rPr lang="en-US" sz="1800" b="0" i="1" smtClean="0">
                              <a:latin typeface="Cambria Math"/>
                              <a:ea typeface="Cambria Math"/>
                            </a:rPr>
                            <m:t>10</m:t>
                          </m:r>
                        </m:e>
                        <m:sup>
                          <m:r>
                            <a:rPr lang="en-US" sz="1800" b="0" i="1" smtClean="0">
                              <a:latin typeface="Cambria Math"/>
                              <a:ea typeface="Cambria Math"/>
                            </a:rPr>
                            <m:t>−3</m:t>
                          </m:r>
                        </m:sup>
                      </m:sSup>
                      <m:r>
                        <a:rPr lang="en-US" sz="1800" b="0" i="1" smtClean="0">
                          <a:latin typeface="Cambria Math"/>
                          <a:ea typeface="Cambria Math"/>
                        </a:rPr>
                        <m:t>𝜇</m:t>
                      </m:r>
                      <m:r>
                        <a:rPr lang="en-US" sz="1800" b="0" i="1" smtClean="0">
                          <a:latin typeface="Cambria Math"/>
                          <a:ea typeface="Cambria Math"/>
                        </a:rPr>
                        <m:t>𝑚</m:t>
                      </m:r>
                    </m:oMath>
                  </m:oMathPara>
                </a14:m>
                <a:endParaRPr lang="en-US" sz="1800" dirty="0"/>
              </a:p>
            </p:txBody>
          </p:sp>
        </mc:Choice>
        <mc:Fallback xmlns="">
          <p:sp>
            <p:nvSpPr>
              <p:cNvPr id="8" name="TextBox 7"/>
              <p:cNvSpPr txBox="1">
                <a:spLocks noRot="1" noChangeAspect="1" noMove="1" noResize="1" noEditPoints="1" noAdjustHandles="1" noChangeArrowheads="1" noChangeShapeType="1" noTextEdit="1"/>
              </p:cNvSpPr>
              <p:nvPr/>
            </p:nvSpPr>
            <p:spPr>
              <a:xfrm>
                <a:off x="4217426" y="1900980"/>
                <a:ext cx="4563750" cy="610873"/>
              </a:xfrm>
              <a:prstGeom prst="rect">
                <a:avLst/>
              </a:prstGeom>
              <a:blipFill rotWithShape="1">
                <a:blip r:embed="rId11"/>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709317" y="2824124"/>
                <a:ext cx="2367508" cy="648191"/>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sz="1800" i="1" smtClean="0">
                              <a:latin typeface="Cambria Math"/>
                            </a:rPr>
                          </m:ctrlPr>
                        </m:sSubPr>
                        <m:e>
                          <m:r>
                            <a:rPr lang="en-US" sz="1800" i="1" smtClean="0">
                              <a:latin typeface="Cambria Math"/>
                              <a:ea typeface="Cambria Math"/>
                            </a:rPr>
                            <m:t>𝜀</m:t>
                          </m:r>
                        </m:e>
                        <m:sub>
                          <m:r>
                            <a:rPr lang="en-US" sz="1800" b="0" i="1" smtClean="0">
                              <a:latin typeface="Cambria Math"/>
                            </a:rPr>
                            <m:t>𝑑</m:t>
                          </m:r>
                        </m:sub>
                      </m:sSub>
                      <m:r>
                        <a:rPr lang="en-US" sz="1800" b="0" i="1" smtClean="0">
                          <a:latin typeface="Cambria Math"/>
                        </a:rPr>
                        <m:t>=</m:t>
                      </m:r>
                      <m:f>
                        <m:fPr>
                          <m:ctrlPr>
                            <a:rPr lang="en-US" sz="1800" b="0" i="1" smtClean="0">
                              <a:latin typeface="Cambria Math"/>
                            </a:rPr>
                          </m:ctrlPr>
                        </m:fPr>
                        <m:num>
                          <m:r>
                            <a:rPr lang="en-US" sz="1800" b="0" i="1" smtClean="0">
                              <a:latin typeface="Cambria Math"/>
                            </a:rPr>
                            <m:t>1</m:t>
                          </m:r>
                        </m:num>
                        <m:den>
                          <m:r>
                            <a:rPr lang="en-US" sz="1800" b="0" i="1" smtClean="0">
                              <a:latin typeface="Cambria Math"/>
                            </a:rPr>
                            <m:t>2</m:t>
                          </m:r>
                        </m:den>
                      </m:f>
                      <m:f>
                        <m:fPr>
                          <m:ctrlPr>
                            <a:rPr lang="en-US" sz="1800" b="0" i="1" smtClean="0">
                              <a:latin typeface="Cambria Math"/>
                            </a:rPr>
                          </m:ctrlPr>
                        </m:fPr>
                        <m:num>
                          <m:r>
                            <a:rPr lang="en-US" sz="1800" b="0" i="1" smtClean="0">
                              <a:latin typeface="Cambria Math"/>
                            </a:rPr>
                            <m:t>𝐵</m:t>
                          </m:r>
                          <m:sSup>
                            <m:sSupPr>
                              <m:ctrlPr>
                                <a:rPr lang="en-US" sz="1800" b="0" i="1" smtClean="0">
                                  <a:latin typeface="Cambria Math"/>
                                </a:rPr>
                              </m:ctrlPr>
                            </m:sSupPr>
                            <m:e>
                              <m:r>
                                <a:rPr lang="en-US" sz="1800" b="0" i="1" smtClean="0">
                                  <a:latin typeface="Cambria Math"/>
                                </a:rPr>
                                <m:t>𝑎</m:t>
                              </m:r>
                            </m:e>
                            <m:sup>
                              <m:r>
                                <a:rPr lang="en-US" sz="1800" b="0" i="1" smtClean="0">
                                  <a:latin typeface="Cambria Math"/>
                                </a:rPr>
                                <m:t>2</m:t>
                              </m:r>
                            </m:sup>
                          </m:sSup>
                        </m:num>
                        <m:den>
                          <m:r>
                            <a:rPr lang="en-US" sz="1800" b="0" i="1" smtClean="0">
                              <a:latin typeface="Cambria Math"/>
                            </a:rPr>
                            <m:t>𝑚</m:t>
                          </m:r>
                          <m:sSup>
                            <m:sSupPr>
                              <m:ctrlPr>
                                <a:rPr lang="en-US" sz="1800" b="0" i="1" smtClean="0">
                                  <a:latin typeface="Cambria Math"/>
                                </a:rPr>
                              </m:ctrlPr>
                            </m:sSupPr>
                            <m:e>
                              <m:r>
                                <a:rPr lang="en-US" sz="1800" b="0" i="1" smtClean="0">
                                  <a:latin typeface="Cambria Math"/>
                                </a:rPr>
                                <m:t>𝑐</m:t>
                              </m:r>
                            </m:e>
                            <m:sup>
                              <m:r>
                                <a:rPr lang="en-US" sz="1800" b="0" i="1" smtClean="0">
                                  <a:latin typeface="Cambria Math"/>
                                </a:rPr>
                                <m:t>2</m:t>
                              </m:r>
                            </m:sup>
                          </m:sSup>
                        </m:den>
                      </m:f>
                      <m:r>
                        <a:rPr lang="en-US" sz="1800" b="0" i="1" smtClean="0">
                          <a:latin typeface="Cambria Math"/>
                        </a:rPr>
                        <m:t>=500</m:t>
                      </m:r>
                      <m:r>
                        <a:rPr lang="en-US" sz="1800" b="0" i="1" smtClean="0">
                          <a:latin typeface="Cambria Math"/>
                          <a:ea typeface="Cambria Math"/>
                        </a:rPr>
                        <m:t>𝜇</m:t>
                      </m:r>
                      <m:r>
                        <a:rPr lang="en-US" sz="1800" b="0" i="1" smtClean="0">
                          <a:latin typeface="Cambria Math"/>
                          <a:ea typeface="Cambria Math"/>
                        </a:rPr>
                        <m:t>𝑚</m:t>
                      </m:r>
                    </m:oMath>
                  </m:oMathPara>
                </a14:m>
                <a:endParaRPr lang="en-US" sz="1800" dirty="0"/>
              </a:p>
            </p:txBody>
          </p:sp>
        </mc:Choice>
        <mc:Fallback xmlns="">
          <p:sp>
            <p:nvSpPr>
              <p:cNvPr id="9" name="TextBox 8"/>
              <p:cNvSpPr txBox="1">
                <a:spLocks noRot="1" noChangeAspect="1" noMove="1" noResize="1" noEditPoints="1" noAdjustHandles="1" noChangeArrowheads="1" noChangeShapeType="1" noTextEdit="1"/>
              </p:cNvSpPr>
              <p:nvPr/>
            </p:nvSpPr>
            <p:spPr>
              <a:xfrm>
                <a:off x="2709317" y="2824124"/>
                <a:ext cx="2367508" cy="648191"/>
              </a:xfrm>
              <a:prstGeom prst="rect">
                <a:avLst/>
              </a:prstGeom>
              <a:blipFill rotWithShape="1">
                <a:blip r:embed="rId12"/>
                <a:stretch>
                  <a:fillRect/>
                </a:stretch>
              </a:blipFill>
            </p:spPr>
            <p:txBody>
              <a:bodyPr/>
              <a:lstStyle/>
              <a:p>
                <a:r>
                  <a:rPr lang="en-US">
                    <a:noFill/>
                  </a:rPr>
                  <a:t> </a:t>
                </a:r>
              </a:p>
            </p:txBody>
          </p:sp>
        </mc:Fallback>
      </mc:AlternateContent>
      <p:sp>
        <p:nvSpPr>
          <p:cNvPr id="11" name="Rectangle 10"/>
          <p:cNvSpPr/>
          <p:nvPr/>
        </p:nvSpPr>
        <p:spPr>
          <a:xfrm>
            <a:off x="258632" y="4172634"/>
            <a:ext cx="8522544" cy="646331"/>
          </a:xfrm>
          <a:prstGeom prst="rect">
            <a:avLst/>
          </a:prstGeom>
        </p:spPr>
        <p:txBody>
          <a:bodyPr wrap="square">
            <a:spAutoFit/>
          </a:bodyPr>
          <a:lstStyle/>
          <a:p>
            <a:pPr marL="285750" indent="-285750">
              <a:buFont typeface="Arial" panose="020B0604020202020204" pitchFamily="34" charset="0"/>
              <a:buChar char="•"/>
            </a:pPr>
            <a:r>
              <a:rPr lang="en-US" sz="1800" b="1" dirty="0">
                <a:latin typeface="Times New Roman" panose="02020603050405020304" pitchFamily="18" charset="0"/>
                <a:cs typeface="Times New Roman" panose="02020603050405020304" pitchFamily="18" charset="0"/>
              </a:rPr>
              <a:t> An ideally matched transport </a:t>
            </a:r>
            <a:r>
              <a:rPr lang="en-US" sz="1800" b="1" dirty="0" smtClean="0">
                <a:latin typeface="Times New Roman" panose="02020603050405020304" pitchFamily="18" charset="0"/>
                <a:cs typeface="Times New Roman" panose="02020603050405020304" pitchFamily="18" charset="0"/>
              </a:rPr>
              <a:t>(from the gun to cooling solenoid) preserves </a:t>
            </a:r>
            <a:r>
              <a:rPr lang="en-US" sz="1800" b="1" dirty="0">
                <a:latin typeface="Times New Roman" panose="02020603050405020304" pitchFamily="18" charset="0"/>
                <a:cs typeface="Times New Roman" panose="02020603050405020304" pitchFamily="18" charset="0"/>
              </a:rPr>
              <a:t>each of two </a:t>
            </a:r>
            <a:r>
              <a:rPr lang="en-US" sz="1800" b="1" dirty="0" smtClean="0">
                <a:latin typeface="Times New Roman" panose="02020603050405020304" pitchFamily="18" charset="0"/>
                <a:cs typeface="Times New Roman" panose="02020603050405020304" pitchFamily="18" charset="0"/>
              </a:rPr>
              <a:t> </a:t>
            </a:r>
            <a:r>
              <a:rPr lang="en-US" sz="1800" b="1" dirty="0" err="1" smtClean="0">
                <a:latin typeface="Times New Roman" panose="02020603050405020304" pitchFamily="18" charset="0"/>
                <a:cs typeface="Times New Roman" panose="02020603050405020304" pitchFamily="18" charset="0"/>
              </a:rPr>
              <a:t>emittances</a:t>
            </a:r>
            <a:r>
              <a:rPr lang="en-US" sz="1800" b="1" dirty="0">
                <a:latin typeface="Times New Roman" panose="02020603050405020304" pitchFamily="18" charset="0"/>
                <a:cs typeface="Times New Roman" panose="02020603050405020304" pitchFamily="18" charset="0"/>
              </a:rPr>
              <a:t>: </a:t>
            </a:r>
          </a:p>
        </p:txBody>
      </p:sp>
      <p:sp>
        <p:nvSpPr>
          <p:cNvPr id="12" name="Rectangle 11"/>
          <p:cNvSpPr/>
          <p:nvPr/>
        </p:nvSpPr>
        <p:spPr>
          <a:xfrm>
            <a:off x="923608" y="4724400"/>
            <a:ext cx="7809717" cy="1754326"/>
          </a:xfrm>
          <a:prstGeom prst="rect">
            <a:avLst/>
          </a:prstGeom>
        </p:spPr>
        <p:txBody>
          <a:bodyPr wrap="square">
            <a:spAutoFit/>
          </a:bodyPr>
          <a:lstStyle/>
          <a:p>
            <a:pPr marL="285750" indent="-285750">
              <a:buFont typeface="Arial" panose="020B0604020202020204" pitchFamily="34" charset="0"/>
              <a:buChar char="•"/>
            </a:pPr>
            <a:r>
              <a:rPr lang="en-US" sz="1800" b="1" dirty="0"/>
              <a:t>The drift emittance is easy to </a:t>
            </a:r>
            <a:r>
              <a:rPr lang="en-US" sz="1800" b="1" dirty="0" smtClean="0"/>
              <a:t>preserve (it is very large!)</a:t>
            </a:r>
          </a:p>
          <a:p>
            <a:pPr marL="285750" indent="-285750">
              <a:buFont typeface="Arial" panose="020B0604020202020204" pitchFamily="34" charset="0"/>
              <a:buChar char="•"/>
            </a:pPr>
            <a:r>
              <a:rPr lang="en-US" sz="1800" b="1" dirty="0" smtClean="0"/>
              <a:t>The cyclotron </a:t>
            </a:r>
            <a:r>
              <a:rPr lang="en-US" sz="1800" b="1" dirty="0" err="1" smtClean="0"/>
              <a:t>emittance</a:t>
            </a:r>
            <a:r>
              <a:rPr lang="en-US" sz="1800" b="1" dirty="0" smtClean="0"/>
              <a:t> being very small is sensitive to aberrations</a:t>
            </a:r>
          </a:p>
          <a:p>
            <a:r>
              <a:rPr lang="en-US" sz="1800" b="1" dirty="0" smtClean="0"/>
              <a:t>     </a:t>
            </a:r>
            <a:r>
              <a:rPr lang="en-US" sz="1800" b="1" dirty="0" smtClean="0">
                <a:solidFill>
                  <a:srgbClr val="FF0000"/>
                </a:solidFill>
              </a:rPr>
              <a:t>Three critical  issues:</a:t>
            </a:r>
          </a:p>
          <a:p>
            <a:pPr marL="285750" indent="-285750">
              <a:buFont typeface="Arial" panose="020B0604020202020204" pitchFamily="34" charset="0"/>
              <a:buChar char="•"/>
            </a:pPr>
            <a:r>
              <a:rPr lang="en-US" sz="1800" b="1" dirty="0"/>
              <a:t>S</a:t>
            </a:r>
            <a:r>
              <a:rPr lang="en-US" sz="1800" b="1" dirty="0" smtClean="0"/>
              <a:t>ensitivity to the Space Charge, especially in the cooling ring ?</a:t>
            </a:r>
          </a:p>
          <a:p>
            <a:pPr marL="285750" indent="-285750">
              <a:buFont typeface="Arial" panose="020B0604020202020204" pitchFamily="34" charset="0"/>
              <a:buChar char="•"/>
            </a:pPr>
            <a:r>
              <a:rPr lang="en-US" sz="1800" b="1" dirty="0" smtClean="0"/>
              <a:t>Sensitivity to CSR ?</a:t>
            </a:r>
          </a:p>
          <a:p>
            <a:pPr marL="285750" indent="-285750">
              <a:buFont typeface="Arial" panose="020B0604020202020204" pitchFamily="34" charset="0"/>
              <a:buChar char="•"/>
            </a:pPr>
            <a:r>
              <a:rPr lang="en-US" sz="1800" b="1" dirty="0" smtClean="0"/>
              <a:t> Sensitivity to aberrations ? / an affect to cooling rates ?/</a:t>
            </a:r>
            <a:endParaRPr lang="en-US" sz="1800" b="1" dirty="0"/>
          </a:p>
        </p:txBody>
      </p:sp>
    </p:spTree>
    <p:extLst>
      <p:ext uri="{BB962C8B-B14F-4D97-AF65-F5344CB8AC3E}">
        <p14:creationId xmlns:p14="http://schemas.microsoft.com/office/powerpoint/2010/main" val="227410863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685800" y="0"/>
            <a:ext cx="7772400" cy="914400"/>
          </a:xfrm>
        </p:spPr>
        <p:txBody>
          <a:bodyPr/>
          <a:lstStyle/>
          <a:p>
            <a:r>
              <a:rPr lang="en-US" sz="3200" dirty="0" smtClean="0">
                <a:solidFill>
                  <a:srgbClr val="FF0000"/>
                </a:solidFill>
                <a:latin typeface="Arial" charset="0"/>
                <a:cs typeface="Arial" charset="0"/>
              </a:rPr>
              <a:t>Cooling rates in a magnetized beam</a:t>
            </a:r>
          </a:p>
        </p:txBody>
      </p:sp>
      <p:sp>
        <p:nvSpPr>
          <p:cNvPr id="4099" name="Rectangle 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00" name="Rectangle 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01" name="Rectangle 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02" name="Rectangle 9"/>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03" name="Rectangle 1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04" name="Rectangle 12"/>
          <p:cNvSpPr>
            <a:spLocks noChangeArrowheads="1"/>
          </p:cNvSpPr>
          <p:nvPr/>
        </p:nvSpPr>
        <p:spPr bwMode="auto">
          <a:xfrm>
            <a:off x="0" y="11144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05" name="Rectangle 1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06" name="Rectangle 15"/>
          <p:cNvSpPr>
            <a:spLocks noChangeArrowheads="1"/>
          </p:cNvSpPr>
          <p:nvPr/>
        </p:nvSpPr>
        <p:spPr bwMode="auto">
          <a:xfrm>
            <a:off x="0" y="1085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07" name="Rectangle 17"/>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08" name="Rectangle 18"/>
          <p:cNvSpPr>
            <a:spLocks noChangeArrowheads="1"/>
          </p:cNvSpPr>
          <p:nvPr/>
        </p:nvSpPr>
        <p:spPr bwMode="auto">
          <a:xfrm>
            <a:off x="0" y="10096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09" name="Rectangle 20"/>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4110" name="Picture 19"/>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876800" y="2667000"/>
            <a:ext cx="1981200" cy="50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11" name="Rectangle 21"/>
          <p:cNvSpPr>
            <a:spLocks noChangeArrowheads="1"/>
          </p:cNvSpPr>
          <p:nvPr/>
        </p:nvSpPr>
        <p:spPr bwMode="auto">
          <a:xfrm>
            <a:off x="0" y="1085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12" name="Rectangle 23"/>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13" name="Rectangle 24"/>
          <p:cNvSpPr>
            <a:spLocks noChangeArrowheads="1"/>
          </p:cNvSpPr>
          <p:nvPr/>
        </p:nvSpPr>
        <p:spPr bwMode="auto">
          <a:xfrm>
            <a:off x="0" y="790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14" name="Rectangle 2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15" name="Rectangle 27"/>
          <p:cNvSpPr>
            <a:spLocks noChangeArrowheads="1"/>
          </p:cNvSpPr>
          <p:nvPr/>
        </p:nvSpPr>
        <p:spPr bwMode="auto">
          <a:xfrm>
            <a:off x="0" y="762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16" name="Rectangle 2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17" name="Rectangle 30"/>
          <p:cNvSpPr>
            <a:spLocks noChangeArrowheads="1"/>
          </p:cNvSpPr>
          <p:nvPr/>
        </p:nvSpPr>
        <p:spPr bwMode="auto">
          <a:xfrm>
            <a:off x="0" y="7905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18" name="Rectangle 3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19" name="Rectangle 33"/>
          <p:cNvSpPr>
            <a:spLocks noChangeArrowheads="1"/>
          </p:cNvSpPr>
          <p:nvPr/>
        </p:nvSpPr>
        <p:spPr bwMode="auto">
          <a:xfrm>
            <a:off x="0" y="1123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20" name="Rectangle 3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21" name="Rectangle 36"/>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22" name="Rectangle 3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23" name="Rectangle 39"/>
          <p:cNvSpPr>
            <a:spLocks noChangeArrowheads="1"/>
          </p:cNvSpPr>
          <p:nvPr/>
        </p:nvSpPr>
        <p:spPr bwMode="auto">
          <a:xfrm>
            <a:off x="0" y="130492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24" name="Content Placeholder 40"/>
          <p:cNvSpPr>
            <a:spLocks noGrp="1"/>
          </p:cNvSpPr>
          <p:nvPr>
            <p:ph idx="1"/>
          </p:nvPr>
        </p:nvSpPr>
        <p:spPr>
          <a:xfrm>
            <a:off x="685800" y="4191000"/>
            <a:ext cx="7772400" cy="3352800"/>
          </a:xfrm>
        </p:spPr>
        <p:txBody>
          <a:bodyPr/>
          <a:lstStyle/>
          <a:p>
            <a:r>
              <a:rPr lang="en-US" sz="1600" smtClean="0"/>
              <a:t>Long term rate (averaged over many ion revolutions):</a:t>
            </a:r>
          </a:p>
        </p:txBody>
      </p:sp>
      <p:sp>
        <p:nvSpPr>
          <p:cNvPr id="4125" name="Rectangle 4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26" name="Rectangle 42"/>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27" name="Rectangle 36"/>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4128" name="Picture 35"/>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562600" y="3429000"/>
            <a:ext cx="214947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29" name="Rectangle 37"/>
          <p:cNvSpPr>
            <a:spLocks noChangeArrowheads="1"/>
          </p:cNvSpPr>
          <p:nvPr/>
        </p:nvSpPr>
        <p:spPr bwMode="auto">
          <a:xfrm>
            <a:off x="0" y="781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30" name="Rectangle 39"/>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31" name="Rectangle 40"/>
          <p:cNvSpPr>
            <a:spLocks noChangeArrowheads="1"/>
          </p:cNvSpPr>
          <p:nvPr/>
        </p:nvSpPr>
        <p:spPr bwMode="auto">
          <a:xfrm>
            <a:off x="0" y="1143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32" name="Rectangle 42"/>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33" name="Rectangle 43"/>
          <p:cNvSpPr>
            <a:spLocks noChangeArrowheads="1"/>
          </p:cNvSpPr>
          <p:nvPr/>
        </p:nvSpPr>
        <p:spPr bwMode="auto">
          <a:xfrm>
            <a:off x="0" y="1095375"/>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34" name="Rectangle 4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35" name="Rectangle 46"/>
          <p:cNvSpPr>
            <a:spLocks noChangeArrowheads="1"/>
          </p:cNvSpPr>
          <p:nvPr/>
        </p:nvSpPr>
        <p:spPr bwMode="auto">
          <a:xfrm>
            <a:off x="0" y="1123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36" name="Rectangle 4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4137" name="Picture 47"/>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86000" y="2667000"/>
            <a:ext cx="1957388"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38" name="Rectangle 49"/>
          <p:cNvSpPr>
            <a:spLocks noChangeArrowheads="1"/>
          </p:cNvSpPr>
          <p:nvPr/>
        </p:nvSpPr>
        <p:spPr bwMode="auto">
          <a:xfrm>
            <a:off x="0" y="10858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39" name="Rectangle 51"/>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4140" name="Picture 50"/>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973138" y="3200400"/>
            <a:ext cx="1312862"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41" name="Rectangle 53"/>
          <p:cNvSpPr>
            <a:spLocks noChangeArrowheads="1"/>
          </p:cNvSpPr>
          <p:nvPr/>
        </p:nvSpPr>
        <p:spPr bwMode="auto">
          <a:xfrm>
            <a:off x="0" y="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4142" name="Picture 52"/>
          <p:cNvPicPr>
            <a:picLocks noChangeAspect="1" noChangeArrowheads="1"/>
          </p:cNvPicPr>
          <p:nvPr/>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19388" y="3276600"/>
            <a:ext cx="2400300" cy="557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43" name="Rectangle 55"/>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sp>
        <p:nvSpPr>
          <p:cNvPr id="4144" name="Rectangle 56"/>
          <p:cNvSpPr>
            <a:spLocks noChangeArrowheads="1"/>
          </p:cNvSpPr>
          <p:nvPr/>
        </p:nvSpPr>
        <p:spPr bwMode="auto">
          <a:xfrm>
            <a:off x="0" y="1143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45" name="Rectangle 58"/>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4146" name="Picture 57"/>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371600" y="4724400"/>
            <a:ext cx="5543550" cy="695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47" name="Rectangle 59"/>
          <p:cNvSpPr>
            <a:spLocks noChangeArrowheads="1"/>
          </p:cNvSpPr>
          <p:nvPr/>
        </p:nvSpPr>
        <p:spPr bwMode="auto">
          <a:xfrm>
            <a:off x="0" y="11811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48" name="Rectangle 61"/>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4149" name="Picture 60"/>
          <p:cNvPicPr>
            <a:picLocks noChangeAspect="1" noChangeArrowheads="1"/>
          </p:cNvPicPr>
          <p:nvPr/>
        </p:nvPicPr>
        <p:blipFill>
          <a:blip r:embed="rId9">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362200" y="5562600"/>
            <a:ext cx="6953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50" name="Rectangle 62"/>
          <p:cNvSpPr>
            <a:spLocks noChangeArrowheads="1"/>
          </p:cNvSpPr>
          <p:nvPr/>
        </p:nvSpPr>
        <p:spPr bwMode="auto">
          <a:xfrm>
            <a:off x="0" y="762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51" name="Rectangle 64"/>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4152" name="Picture 63"/>
          <p:cNvPicPr>
            <a:picLocks noChangeAspect="1" noChangeArrowheads="1"/>
          </p:cNvPicPr>
          <p:nvPr/>
        </p:nvPicPr>
        <p:blipFill>
          <a:blip r:embed="rId1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114800" y="5562600"/>
            <a:ext cx="8858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53" name="Rectangle 65"/>
          <p:cNvSpPr>
            <a:spLocks noChangeArrowheads="1"/>
          </p:cNvSpPr>
          <p:nvPr/>
        </p:nvSpPr>
        <p:spPr bwMode="auto">
          <a:xfrm>
            <a:off x="0" y="76200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4154" name="Rectangle 67"/>
          <p:cNvSpPr>
            <a:spLocks noChangeArrowheads="1"/>
          </p:cNvSpPr>
          <p:nvPr/>
        </p:nvSpPr>
        <p:spPr bwMode="auto">
          <a:xfrm>
            <a:off x="0" y="0"/>
            <a:ext cx="91440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en-US"/>
          </a:p>
        </p:txBody>
      </p:sp>
      <p:pic>
        <p:nvPicPr>
          <p:cNvPr id="4155" name="Picture 66"/>
          <p:cNvPicPr>
            <a:picLocks noChangeAspect="1" noChangeArrowheads="1"/>
          </p:cNvPicPr>
          <p:nvPr/>
        </p:nvPicPr>
        <p:blipFill>
          <a:blip r:embed="rId11">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219200" y="1752600"/>
            <a:ext cx="4714875" cy="625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56" name="Rectangle 68"/>
          <p:cNvSpPr>
            <a:spLocks noChangeArrowheads="1"/>
          </p:cNvSpPr>
          <p:nvPr/>
        </p:nvSpPr>
        <p:spPr bwMode="auto">
          <a:xfrm>
            <a:off x="0" y="11239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pPr eaLnBrk="0" hangingPunct="0"/>
            <a:endParaRPr lang="en-US"/>
          </a:p>
        </p:txBody>
      </p:sp>
      <p:sp>
        <p:nvSpPr>
          <p:cNvPr id="69" name="Rectangle 68"/>
          <p:cNvSpPr/>
          <p:nvPr/>
        </p:nvSpPr>
        <p:spPr>
          <a:xfrm>
            <a:off x="762000" y="1143000"/>
            <a:ext cx="3492500" cy="338138"/>
          </a:xfrm>
          <a:prstGeom prst="rect">
            <a:avLst/>
          </a:prstGeom>
        </p:spPr>
        <p:txBody>
          <a:bodyPr>
            <a:spAutoFit/>
          </a:bodyPr>
          <a:lstStyle/>
          <a:p>
            <a:pPr marL="342900" indent="-342900" eaLnBrk="0" hangingPunct="0">
              <a:spcBef>
                <a:spcPct val="20000"/>
              </a:spcBef>
              <a:buFontTx/>
              <a:buChar char="•"/>
              <a:defRPr/>
            </a:pPr>
            <a:r>
              <a:rPr lang="en-US" sz="1600" kern="0" dirty="0">
                <a:solidFill>
                  <a:srgbClr val="000000"/>
                </a:solidFill>
                <a:latin typeface="Times"/>
              </a:rPr>
              <a:t>Short term (instantaneous) rate: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0" y="0"/>
            <a:ext cx="9144000" cy="685800"/>
          </a:xfrm>
        </p:spPr>
        <p:txBody>
          <a:bodyPr/>
          <a:lstStyle/>
          <a:p>
            <a:r>
              <a:rPr lang="en-US" dirty="0" smtClean="0">
                <a:solidFill>
                  <a:srgbClr val="0066FF"/>
                </a:solidFill>
                <a:latin typeface="Arial" charset="0"/>
                <a:cs typeface="Arial" charset="0"/>
              </a:rPr>
              <a:t> Magnetized Circulated Cooling  </a:t>
            </a:r>
          </a:p>
        </p:txBody>
      </p:sp>
      <p:graphicFrame>
        <p:nvGraphicFramePr>
          <p:cNvPr id="69634" name="Group 2"/>
          <p:cNvGraphicFramePr>
            <a:graphicFrameLocks noGrp="1"/>
          </p:cNvGraphicFramePr>
          <p:nvPr>
            <p:extLst>
              <p:ext uri="{D42A27DB-BD31-4B8C-83A1-F6EECF244321}">
                <p14:modId xmlns:p14="http://schemas.microsoft.com/office/powerpoint/2010/main" val="2520330514"/>
              </p:ext>
            </p:extLst>
          </p:nvPr>
        </p:nvGraphicFramePr>
        <p:xfrm>
          <a:off x="2438400" y="914400"/>
          <a:ext cx="4724400" cy="5486400"/>
        </p:xfrm>
        <a:graphic>
          <a:graphicData uri="http://schemas.openxmlformats.org/drawingml/2006/table">
            <a:tbl>
              <a:tblPr/>
              <a:tblGrid>
                <a:gridCol w="3124200"/>
                <a:gridCol w="609600"/>
                <a:gridCol w="990600"/>
              </a:tblGrid>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Max/min energy of e-beam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chemeClr val="tx1"/>
                          </a:solidFill>
                          <a:effectLst/>
                          <a:latin typeface="Arial" pitchFamily="34" charset="0"/>
                        </a:rPr>
                        <a:t>MeV</a:t>
                      </a:r>
                      <a:endParaRPr kumimoji="0" lang="en-US"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54/11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Electrons/bunch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10</a:t>
                      </a:r>
                      <a:r>
                        <a:rPr kumimoji="0" lang="en-US" sz="1400" b="0" i="0" u="none" strike="noStrike" cap="none" normalizeH="0" baseline="30000" smtClean="0">
                          <a:ln>
                            <a:noFill/>
                          </a:ln>
                          <a:solidFill>
                            <a:schemeClr val="tx1"/>
                          </a:solidFill>
                          <a:effectLst/>
                          <a:latin typeface="Arial" pitchFamily="34" charset="0"/>
                        </a:rPr>
                        <a:t>10</a:t>
                      </a: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1.25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Bunch revolutions in CCR</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~100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Current in CCR/ERL</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A</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1.5/0.015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Bunch repetition in CCR/ERL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MHz</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750/7.5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CCR circumference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~80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Cooling section length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15x2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Circulation duration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sym typeface="Symbol" pitchFamily="18" charset="2"/>
                        </a:rPr>
                        <a:t></a:t>
                      </a:r>
                      <a:r>
                        <a:rPr kumimoji="0" lang="en-US" sz="1400" b="0" i="0" u="none" strike="noStrike" cap="none" normalizeH="0" baseline="0" smtClean="0">
                          <a:ln>
                            <a:noFill/>
                          </a:ln>
                          <a:solidFill>
                            <a:schemeClr val="tx1"/>
                          </a:solidFill>
                          <a:effectLst/>
                          <a:latin typeface="Arial" pitchFamily="34"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27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RMS Bunch length</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smtClean="0">
                          <a:ln>
                            <a:noFill/>
                          </a:ln>
                          <a:solidFill>
                            <a:schemeClr val="tx1"/>
                          </a:solidFill>
                          <a:effectLst/>
                          <a:latin typeface="Arial" pitchFamily="34" charset="0"/>
                        </a:rPr>
                        <a:t>cm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Energy spread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10</a:t>
                      </a:r>
                      <a:r>
                        <a:rPr kumimoji="0" lang="en-US" sz="1400" b="0" i="0" u="none" strike="noStrike" cap="none" normalizeH="0" baseline="30000" dirty="0" smtClean="0">
                          <a:ln>
                            <a:noFill/>
                          </a:ln>
                          <a:solidFill>
                            <a:schemeClr val="tx1"/>
                          </a:solidFill>
                          <a:effectLst/>
                          <a:latin typeface="Arial" pitchFamily="34" charset="0"/>
                        </a:rPr>
                        <a:t>-4</a:t>
                      </a:r>
                      <a:endParaRPr kumimoji="0" lang="en-US" sz="1400" b="0" i="0" u="none" strike="noStrike" cap="none" normalizeH="0" baseline="0" dirty="0" smtClean="0">
                        <a:ln>
                          <a:noFill/>
                        </a:ln>
                        <a:solidFill>
                          <a:schemeClr val="tx1"/>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1-3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Solenoid field in cooling section </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T</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Beam radius in solenoid</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mm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~1</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Solenoid beta-function</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0.25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Thermal cyclotron radius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sym typeface="Symbol" pitchFamily="18" charset="2"/>
                        </a:rPr>
                        <a:t></a:t>
                      </a:r>
                      <a:r>
                        <a:rPr kumimoji="0" lang="en-US" sz="1400" b="0" i="0" u="none" strike="noStrike" cap="none" normalizeH="0" baseline="0" dirty="0" smtClean="0">
                          <a:ln>
                            <a:noFill/>
                          </a:ln>
                          <a:solidFill>
                            <a:srgbClr val="FF0000"/>
                          </a:solidFill>
                          <a:effectLst/>
                          <a:latin typeface="Arial" pitchFamily="34" charset="0"/>
                        </a:rPr>
                        <a:t>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5</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Beam radius at cathode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mm</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3</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Solenoid field at cathode</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KG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2</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err="1" smtClean="0">
                          <a:ln>
                            <a:noFill/>
                          </a:ln>
                          <a:solidFill>
                            <a:srgbClr val="FF0000"/>
                          </a:solidFill>
                          <a:effectLst/>
                          <a:latin typeface="Arial" pitchFamily="34" charset="0"/>
                        </a:rPr>
                        <a:t>Laslett’s</a:t>
                      </a:r>
                      <a:r>
                        <a:rPr kumimoji="0" lang="en-US" sz="1400" b="0" i="0" u="none" strike="noStrike" cap="none" normalizeH="0" baseline="0" dirty="0" smtClean="0">
                          <a:ln>
                            <a:noFill/>
                          </a:ln>
                          <a:solidFill>
                            <a:srgbClr val="FF0000"/>
                          </a:solidFill>
                          <a:effectLst/>
                          <a:latin typeface="Arial" pitchFamily="34" charset="0"/>
                        </a:rPr>
                        <a:t> tune shift @60 </a:t>
                      </a:r>
                      <a:r>
                        <a:rPr kumimoji="0" lang="en-US" sz="1400" b="0" i="0" u="none" strike="noStrike" cap="none" normalizeH="0" baseline="0" dirty="0" err="1" smtClean="0">
                          <a:ln>
                            <a:noFill/>
                          </a:ln>
                          <a:solidFill>
                            <a:srgbClr val="FF0000"/>
                          </a:solidFill>
                          <a:effectLst/>
                          <a:latin typeface="Arial" pitchFamily="34" charset="0"/>
                        </a:rPr>
                        <a:t>MeV</a:t>
                      </a:r>
                      <a:endParaRPr kumimoji="0" lang="en-US" sz="1400" b="0" i="0" u="none" strike="noStrike" cap="none" normalizeH="0" baseline="0" dirty="0" smtClean="0">
                        <a:ln>
                          <a:noFill/>
                        </a:ln>
                        <a:solidFill>
                          <a:srgbClr val="FF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400" b="0" i="0" u="none" strike="noStrike" cap="none" normalizeH="0" baseline="0" dirty="0" smtClean="0">
                        <a:ln>
                          <a:noFill/>
                        </a:ln>
                        <a:solidFill>
                          <a:srgbClr val="FF0000"/>
                        </a:solidFill>
                        <a:effectLst/>
                        <a:latin typeface="Arial"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FF0000"/>
                          </a:solidFill>
                          <a:effectLst/>
                          <a:latin typeface="Arial" pitchFamily="34" charset="0"/>
                        </a:rPr>
                        <a:t>0.07</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921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Longitudinal inter/intra beam heating</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sym typeface="Symbol" pitchFamily="18" charset="2"/>
                        </a:rPr>
                        <a:t></a:t>
                      </a:r>
                      <a:r>
                        <a:rPr kumimoji="0" lang="en-US" sz="1400" b="0" i="0" u="none" strike="noStrike" cap="none" normalizeH="0" baseline="0" dirty="0" smtClean="0">
                          <a:ln>
                            <a:noFill/>
                          </a:ln>
                          <a:solidFill>
                            <a:schemeClr val="tx1"/>
                          </a:solidFill>
                          <a:effectLst/>
                          <a:latin typeface="Arial" pitchFamily="34" charset="0"/>
                        </a:rPr>
                        <a:t>s</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pitchFamily="34" charset="0"/>
                        </a:rPr>
                        <a:t>200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153400" cy="1143000"/>
          </a:xfrm>
        </p:spPr>
        <p:txBody>
          <a:bodyPr/>
          <a:lstStyle/>
          <a:p>
            <a:r>
              <a:rPr lang="en-US" sz="3200" dirty="0" smtClean="0">
                <a:solidFill>
                  <a:srgbClr val="FF0000"/>
                </a:solidFill>
                <a:latin typeface="Comic Sans MS" panose="030F0702030302020204" pitchFamily="66" charset="0"/>
              </a:rPr>
              <a:t>Reduction of the Space Charge impact </a:t>
            </a:r>
            <a:br>
              <a:rPr lang="en-US" sz="3200" dirty="0" smtClean="0">
                <a:solidFill>
                  <a:srgbClr val="FF0000"/>
                </a:solidFill>
                <a:latin typeface="Comic Sans MS" panose="030F0702030302020204" pitchFamily="66" charset="0"/>
              </a:rPr>
            </a:br>
            <a:r>
              <a:rPr lang="en-US" sz="3200" dirty="0" smtClean="0">
                <a:solidFill>
                  <a:srgbClr val="FF0000"/>
                </a:solidFill>
                <a:latin typeface="Comic Sans MS" panose="030F0702030302020204" pitchFamily="66" charset="0"/>
              </a:rPr>
              <a:t>with a magnetized beam </a:t>
            </a:r>
            <a:endParaRPr lang="en-US" sz="3200" dirty="0">
              <a:solidFill>
                <a:srgbClr val="FF0000"/>
              </a:solidFill>
              <a:latin typeface="Comic Sans MS" panose="030F0702030302020204" pitchFamily="66" charset="0"/>
            </a:endParaRPr>
          </a:p>
        </p:txBody>
      </p:sp>
      <mc:AlternateContent xmlns:mc="http://schemas.openxmlformats.org/markup-compatibility/2006" xmlns:a14="http://schemas.microsoft.com/office/drawing/2010/main">
        <mc:Choice Requires="a14">
          <p:sp>
            <p:nvSpPr>
              <p:cNvPr id="3" name="Content Placeholder 2"/>
              <p:cNvSpPr>
                <a:spLocks noGrp="1"/>
              </p:cNvSpPr>
              <p:nvPr>
                <p:ph idx="1"/>
              </p:nvPr>
            </p:nvSpPr>
            <p:spPr>
              <a:xfrm>
                <a:off x="685800" y="1447800"/>
                <a:ext cx="7772400" cy="4800600"/>
              </a:xfrm>
            </p:spPr>
            <p:txBody>
              <a:bodyPr/>
              <a:lstStyle/>
              <a:p>
                <a:endParaRPr lang="en-US" i="1" dirty="0" smtClean="0">
                  <a:latin typeface="Cambria Math"/>
                </a:endParaRPr>
              </a:p>
              <a:p>
                <a:r>
                  <a:rPr lang="en-US" sz="2000" b="1" u="sng" dirty="0" smtClean="0"/>
                  <a:t>Requirement to angle kick </a:t>
                </a:r>
                <a:r>
                  <a:rPr lang="en-US" sz="2000" dirty="0" smtClean="0"/>
                  <a:t>in </a:t>
                </a:r>
                <a:r>
                  <a:rPr lang="en-US" sz="2000" dirty="0"/>
                  <a:t>a single path EC </a:t>
                </a:r>
                <a:r>
                  <a:rPr lang="en-US" sz="2000" dirty="0" smtClean="0"/>
                  <a:t>line:</a:t>
                </a:r>
              </a:p>
              <a:p>
                <a:pPr marL="0" indent="0">
                  <a:buNone/>
                </a:pPr>
                <a:endParaRPr lang="en-US" sz="2000" dirty="0"/>
              </a:p>
              <a:p>
                <a:pPr marL="0" indent="0">
                  <a:buNone/>
                </a:pPr>
                <a14:m>
                  <m:oMath xmlns:m="http://schemas.openxmlformats.org/officeDocument/2006/math">
                    <m:r>
                      <a:rPr lang="en-US" sz="2000" b="0" i="1" smtClean="0">
                        <a:latin typeface="Cambria Math"/>
                      </a:rPr>
                      <m:t>              </m:t>
                    </m:r>
                    <m:f>
                      <m:fPr>
                        <m:ctrlPr>
                          <a:rPr lang="en-US" sz="2000" i="1" smtClean="0">
                            <a:latin typeface="Cambria Math"/>
                          </a:rPr>
                        </m:ctrlPr>
                      </m:fPr>
                      <m:num>
                        <m:r>
                          <a:rPr lang="en-US" sz="2000" i="1">
                            <a:latin typeface="Cambria Math"/>
                            <a:ea typeface="Cambria Math"/>
                          </a:rPr>
                          <m:t>𝛿</m:t>
                        </m:r>
                        <m:sSub>
                          <m:sSubPr>
                            <m:ctrlPr>
                              <a:rPr lang="en-US" sz="2000" i="1">
                                <a:latin typeface="Cambria Math"/>
                                <a:ea typeface="Cambria Math"/>
                              </a:rPr>
                            </m:ctrlPr>
                          </m:sSubPr>
                          <m:e>
                            <m:r>
                              <a:rPr lang="en-US" sz="2000" i="1">
                                <a:latin typeface="Cambria Math"/>
                                <a:ea typeface="Cambria Math"/>
                              </a:rPr>
                              <m:t>𝜃</m:t>
                            </m:r>
                          </m:e>
                          <m:sub>
                            <m:r>
                              <a:rPr lang="en-US" sz="2000" i="1">
                                <a:latin typeface="Cambria Math"/>
                                <a:ea typeface="Cambria Math"/>
                              </a:rPr>
                              <m:t>𝑒</m:t>
                            </m:r>
                          </m:sub>
                        </m:sSub>
                      </m:num>
                      <m:den>
                        <m:sSub>
                          <m:sSubPr>
                            <m:ctrlPr>
                              <a:rPr lang="en-US" sz="2000" i="1">
                                <a:latin typeface="Cambria Math"/>
                                <a:ea typeface="Cambria Math"/>
                              </a:rPr>
                            </m:ctrlPr>
                          </m:sSubPr>
                          <m:e>
                            <m:r>
                              <a:rPr lang="en-US" sz="2000" i="1">
                                <a:latin typeface="Cambria Math"/>
                                <a:ea typeface="Cambria Math"/>
                              </a:rPr>
                              <m:t>𝜃</m:t>
                            </m:r>
                          </m:e>
                          <m:sub>
                            <m:r>
                              <a:rPr lang="en-US" sz="2000" i="1">
                                <a:latin typeface="Cambria Math"/>
                                <a:ea typeface="Cambria Math"/>
                              </a:rPr>
                              <m:t>𝑒</m:t>
                            </m:r>
                          </m:sub>
                        </m:sSub>
                      </m:den>
                    </m:f>
                    <m:r>
                      <a:rPr lang="en-US" sz="2000" i="1">
                        <a:latin typeface="Cambria Math"/>
                        <a:ea typeface="Cambria Math"/>
                      </a:rPr>
                      <m:t>=</m:t>
                    </m:r>
                    <m:f>
                      <m:fPr>
                        <m:ctrlPr>
                          <a:rPr lang="en-US" sz="2000" i="1" smtClean="0">
                            <a:latin typeface="Cambria Math"/>
                          </a:rPr>
                        </m:ctrlPr>
                      </m:fPr>
                      <m:num>
                        <m:sSub>
                          <m:sSubPr>
                            <m:ctrlPr>
                              <a:rPr lang="en-US" sz="2000" i="1" smtClean="0">
                                <a:latin typeface="Cambria Math"/>
                              </a:rPr>
                            </m:ctrlPr>
                          </m:sSubPr>
                          <m:e>
                            <m:r>
                              <a:rPr lang="en-US" sz="2000" b="0" i="1" smtClean="0">
                                <a:latin typeface="Cambria Math"/>
                              </a:rPr>
                              <m:t>𝐼</m:t>
                            </m:r>
                          </m:e>
                          <m:sub>
                            <m:r>
                              <a:rPr lang="en-US" sz="2000" b="0" i="1" smtClean="0">
                                <a:latin typeface="Cambria Math"/>
                                <a:ea typeface="Cambria Math"/>
                              </a:rPr>
                              <m:t>𝑚𝑎𝑥</m:t>
                            </m:r>
                          </m:sub>
                        </m:sSub>
                        <m:sSub>
                          <m:sSubPr>
                            <m:ctrlPr>
                              <a:rPr lang="en-US" sz="2000" b="0" i="1" smtClean="0">
                                <a:latin typeface="Cambria Math"/>
                                <a:ea typeface="Cambria Math"/>
                              </a:rPr>
                            </m:ctrlPr>
                          </m:sSubPr>
                          <m:e>
                            <m:r>
                              <a:rPr lang="en-US" sz="2000" b="0" i="1" smtClean="0">
                                <a:latin typeface="Cambria Math"/>
                                <a:ea typeface="Cambria Math"/>
                              </a:rPr>
                              <m:t>𝐿</m:t>
                            </m:r>
                          </m:e>
                          <m:sub>
                            <m:r>
                              <a:rPr lang="en-US" sz="2000" b="0" i="1" smtClean="0">
                                <a:latin typeface="Cambria Math"/>
                                <a:ea typeface="Cambria Math"/>
                              </a:rPr>
                              <m:t>𝑐</m:t>
                            </m:r>
                          </m:sub>
                        </m:sSub>
                      </m:num>
                      <m:den>
                        <m:sSup>
                          <m:sSupPr>
                            <m:ctrlPr>
                              <a:rPr lang="en-US" sz="2000" b="0" i="1" smtClean="0">
                                <a:latin typeface="Cambria Math"/>
                                <a:ea typeface="Cambria Math"/>
                              </a:rPr>
                            </m:ctrlPr>
                          </m:sSupPr>
                          <m:e>
                            <m:r>
                              <a:rPr lang="en-US" sz="2000" b="0" i="1" smtClean="0">
                                <a:latin typeface="Cambria Math"/>
                                <a:ea typeface="Cambria Math"/>
                              </a:rPr>
                              <m:t>𝛾</m:t>
                            </m:r>
                          </m:e>
                          <m:sup>
                            <m:r>
                              <a:rPr lang="en-US" sz="2000" b="0" i="1" smtClean="0">
                                <a:latin typeface="Cambria Math"/>
                                <a:ea typeface="Cambria Math"/>
                              </a:rPr>
                              <m:t>2</m:t>
                            </m:r>
                          </m:sup>
                        </m:sSup>
                        <m:sSub>
                          <m:sSubPr>
                            <m:ctrlPr>
                              <a:rPr lang="en-US" sz="2000" i="1">
                                <a:latin typeface="Cambria Math"/>
                              </a:rPr>
                            </m:ctrlPr>
                          </m:sSubPr>
                          <m:e>
                            <m:r>
                              <a:rPr lang="en-US" sz="2000" i="1">
                                <a:latin typeface="Cambria Math"/>
                              </a:rPr>
                              <m:t>𝐼</m:t>
                            </m:r>
                          </m:e>
                          <m:sub>
                            <m:r>
                              <a:rPr lang="en-US" sz="2000" i="1">
                                <a:latin typeface="Cambria Math"/>
                                <a:ea typeface="Cambria Math"/>
                              </a:rPr>
                              <m:t>𝐴𝑙</m:t>
                            </m:r>
                          </m:sub>
                        </m:sSub>
                      </m:den>
                    </m:f>
                    <m:r>
                      <a:rPr lang="en-US" sz="2000" b="0" i="1" smtClean="0">
                        <a:latin typeface="Cambria Math"/>
                        <a:ea typeface="Cambria Math"/>
                      </a:rPr>
                      <m:t>(</m:t>
                    </m:r>
                    <m:f>
                      <m:fPr>
                        <m:ctrlPr>
                          <a:rPr lang="en-US" sz="2000" i="1">
                            <a:latin typeface="Cambria Math"/>
                          </a:rPr>
                        </m:ctrlPr>
                      </m:fPr>
                      <m:num>
                        <m:r>
                          <a:rPr lang="en-US" sz="2000" b="0" i="1" smtClean="0">
                            <a:latin typeface="Cambria Math"/>
                          </a:rPr>
                          <m:t>1</m:t>
                        </m:r>
                      </m:num>
                      <m:den>
                        <m:sSub>
                          <m:sSubPr>
                            <m:ctrlPr>
                              <a:rPr lang="en-US" sz="2000" i="1" dirty="0">
                                <a:latin typeface="Cambria Math"/>
                              </a:rPr>
                            </m:ctrlPr>
                          </m:sSubPr>
                          <m:e>
                            <m:r>
                              <a:rPr lang="en-US" sz="2000" i="1" dirty="0">
                                <a:latin typeface="Cambria Math"/>
                                <a:ea typeface="Cambria Math"/>
                              </a:rPr>
                              <m:t>𝜀</m:t>
                            </m:r>
                          </m:e>
                          <m:sub>
                            <m:r>
                              <a:rPr lang="en-US" sz="2000" b="0" i="1" dirty="0" smtClean="0">
                                <a:latin typeface="Cambria Math"/>
                                <a:ea typeface="Cambria Math"/>
                              </a:rPr>
                              <m:t>0</m:t>
                            </m:r>
                          </m:sub>
                        </m:sSub>
                      </m:den>
                    </m:f>
                    <m:r>
                      <a:rPr lang="en-US" sz="2000" b="0" i="1" dirty="0" smtClean="0">
                        <a:latin typeface="Cambria Math"/>
                        <a:ea typeface="Cambria Math"/>
                      </a:rPr>
                      <m:t>⟶</m:t>
                    </m:r>
                    <m:f>
                      <m:fPr>
                        <m:ctrlPr>
                          <a:rPr lang="en-US" sz="2000" i="1">
                            <a:latin typeface="Cambria Math"/>
                          </a:rPr>
                        </m:ctrlPr>
                      </m:fPr>
                      <m:num>
                        <m:r>
                          <a:rPr lang="en-US" sz="2000" i="1">
                            <a:latin typeface="Cambria Math"/>
                          </a:rPr>
                          <m:t>1</m:t>
                        </m:r>
                      </m:num>
                      <m:den>
                        <m:sSub>
                          <m:sSubPr>
                            <m:ctrlPr>
                              <a:rPr lang="en-US" sz="2000" i="1" dirty="0">
                                <a:latin typeface="Cambria Math"/>
                              </a:rPr>
                            </m:ctrlPr>
                          </m:sSubPr>
                          <m:e>
                            <m:r>
                              <a:rPr lang="en-US" sz="2000" i="1" dirty="0">
                                <a:latin typeface="Cambria Math"/>
                                <a:ea typeface="Cambria Math"/>
                              </a:rPr>
                              <m:t>𝜀</m:t>
                            </m:r>
                          </m:e>
                          <m:sub>
                            <m:r>
                              <a:rPr lang="en-US" sz="2000" i="1" dirty="0">
                                <a:latin typeface="Cambria Math"/>
                                <a:ea typeface="Cambria Math"/>
                              </a:rPr>
                              <m:t>𝑑</m:t>
                            </m:r>
                          </m:sub>
                        </m:sSub>
                      </m:den>
                    </m:f>
                  </m:oMath>
                </a14:m>
                <a:r>
                  <a:rPr lang="en-US" sz="2000" dirty="0" smtClean="0"/>
                  <a:t>) &lt;&lt; 1;                 </a:t>
                </a:r>
                <a14:m>
                  <m:oMath xmlns:m="http://schemas.openxmlformats.org/officeDocument/2006/math">
                    <m:sSub>
                      <m:sSubPr>
                        <m:ctrlPr>
                          <a:rPr lang="en-US" sz="2000" b="0" i="1" smtClean="0">
                            <a:latin typeface="Cambria Math"/>
                            <a:ea typeface="Cambria Math"/>
                          </a:rPr>
                        </m:ctrlPr>
                      </m:sSubPr>
                      <m:e>
                        <m:r>
                          <a:rPr lang="en-US" sz="2000" b="0" i="1" smtClean="0">
                            <a:latin typeface="Cambria Math"/>
                            <a:ea typeface="Cambria Math"/>
                          </a:rPr>
                          <m:t>𝐼</m:t>
                        </m:r>
                      </m:e>
                      <m:sub>
                        <m:r>
                          <a:rPr lang="en-US" sz="2000" b="0" i="1" smtClean="0">
                            <a:latin typeface="Cambria Math"/>
                            <a:ea typeface="Cambria Math"/>
                          </a:rPr>
                          <m:t>𝐴𝑙</m:t>
                        </m:r>
                      </m:sub>
                    </m:sSub>
                    <m:r>
                      <a:rPr lang="en-US" sz="2000" b="0" i="0" smtClean="0">
                        <a:latin typeface="Cambria Math"/>
                        <a:ea typeface="Cambria Math"/>
                      </a:rPr>
                      <m:t>=</m:t>
                    </m:r>
                  </m:oMath>
                </a14:m>
                <a:r>
                  <a:rPr lang="en-US" sz="2000" dirty="0" smtClean="0"/>
                  <a:t>17 KA</a:t>
                </a:r>
              </a:p>
              <a:p>
                <a:pPr marL="0" indent="0">
                  <a:buNone/>
                </a:pPr>
                <a:endParaRPr lang="en-US" sz="2000" b="1" u="sng" dirty="0" smtClean="0"/>
              </a:p>
              <a:p>
                <a:r>
                  <a:rPr lang="en-US" sz="2000" b="1" u="sng" dirty="0" smtClean="0"/>
                  <a:t>Requirement to </a:t>
                </a:r>
                <a:r>
                  <a:rPr lang="en-US" sz="2000" b="1" u="sng" dirty="0" err="1" smtClean="0"/>
                  <a:t>Laslett</a:t>
                </a:r>
                <a:r>
                  <a:rPr lang="en-US" sz="2000" b="1" u="sng" dirty="0" smtClean="0"/>
                  <a:t> detune </a:t>
                </a:r>
                <a:r>
                  <a:rPr lang="en-US" sz="2000" dirty="0" smtClean="0"/>
                  <a:t>in  CCR: </a:t>
                </a:r>
              </a:p>
              <a:p>
                <a:pPr marL="0" indent="0">
                  <a:buNone/>
                </a:pPr>
                <a:endParaRPr lang="en-US" sz="2000" dirty="0"/>
              </a:p>
              <a:p>
                <a:pPr marL="0" indent="0">
                  <a:buNone/>
                </a:pPr>
                <a:r>
                  <a:rPr lang="en-US" dirty="0" smtClean="0">
                    <a:ea typeface="Cambria Math"/>
                  </a:rPr>
                  <a:t>           </a:t>
                </a:r>
                <a14:m>
                  <m:oMath xmlns:m="http://schemas.openxmlformats.org/officeDocument/2006/math">
                    <m:r>
                      <a:rPr lang="en-US" sz="2000" i="1">
                        <a:latin typeface="Cambria Math"/>
                        <a:ea typeface="Cambria Math"/>
                      </a:rPr>
                      <m:t>𝛿𝜈</m:t>
                    </m:r>
                    <m:r>
                      <a:rPr lang="en-US" sz="2000" i="1">
                        <a:latin typeface="Cambria Math"/>
                        <a:ea typeface="Cambria Math"/>
                      </a:rPr>
                      <m:t>=</m:t>
                    </m:r>
                    <m:f>
                      <m:fPr>
                        <m:ctrlPr>
                          <a:rPr lang="en-US" sz="2000" i="1" smtClean="0">
                            <a:latin typeface="Cambria Math"/>
                          </a:rPr>
                        </m:ctrlPr>
                      </m:fPr>
                      <m:num>
                        <m:sSub>
                          <m:sSubPr>
                            <m:ctrlPr>
                              <a:rPr lang="en-US" sz="2000" i="1">
                                <a:latin typeface="Cambria Math"/>
                              </a:rPr>
                            </m:ctrlPr>
                          </m:sSubPr>
                          <m:e>
                            <m:r>
                              <a:rPr lang="en-US" sz="2000" b="0" i="1" smtClean="0">
                                <a:latin typeface="Cambria Math"/>
                              </a:rPr>
                              <m:t>𝐼</m:t>
                            </m:r>
                          </m:e>
                          <m:sub>
                            <m:r>
                              <a:rPr lang="en-US" sz="2000" i="1">
                                <a:latin typeface="Cambria Math"/>
                              </a:rPr>
                              <m:t>𝑚𝑎𝑥</m:t>
                            </m:r>
                          </m:sub>
                        </m:sSub>
                        <m:sSub>
                          <m:sSubPr>
                            <m:ctrlPr>
                              <a:rPr lang="en-US" sz="2000" i="1" smtClean="0">
                                <a:latin typeface="Cambria Math"/>
                              </a:rPr>
                            </m:ctrlPr>
                          </m:sSubPr>
                          <m:e>
                            <m:r>
                              <m:rPr>
                                <m:sty m:val="p"/>
                              </m:rPr>
                              <a:rPr lang="el-GR" sz="2000" i="1" smtClean="0">
                                <a:latin typeface="Cambria Math"/>
                                <a:ea typeface="Cambria Math"/>
                              </a:rPr>
                              <m:t>Π</m:t>
                            </m:r>
                          </m:e>
                          <m:sub>
                            <m:r>
                              <a:rPr lang="en-US" sz="2000" b="0" i="1" smtClean="0">
                                <a:latin typeface="Cambria Math"/>
                              </a:rPr>
                              <m:t>𝑐</m:t>
                            </m:r>
                          </m:sub>
                        </m:sSub>
                      </m:num>
                      <m:den>
                        <m:sSup>
                          <m:sSupPr>
                            <m:ctrlPr>
                              <a:rPr lang="en-US" sz="2000" b="0" i="1" smtClean="0">
                                <a:latin typeface="Cambria Math"/>
                              </a:rPr>
                            </m:ctrlPr>
                          </m:sSupPr>
                          <m:e>
                            <m:r>
                              <a:rPr lang="en-US" sz="2000" b="0" i="1" smtClean="0">
                                <a:latin typeface="Cambria Math"/>
                                <a:ea typeface="Cambria Math"/>
                              </a:rPr>
                              <m:t>𝛾</m:t>
                            </m:r>
                          </m:e>
                          <m:sup>
                            <m:r>
                              <a:rPr lang="en-US" sz="2000" b="0" i="1" smtClean="0">
                                <a:latin typeface="Cambria Math"/>
                              </a:rPr>
                              <m:t>2</m:t>
                            </m:r>
                          </m:sup>
                        </m:sSup>
                        <m:sSub>
                          <m:sSubPr>
                            <m:ctrlPr>
                              <a:rPr lang="en-US" sz="2000" i="1">
                                <a:latin typeface="Cambria Math"/>
                              </a:rPr>
                            </m:ctrlPr>
                          </m:sSubPr>
                          <m:e>
                            <m:r>
                              <a:rPr lang="en-US" sz="2000" b="0" i="1" smtClean="0">
                                <a:latin typeface="Cambria Math"/>
                              </a:rPr>
                              <m:t>𝐼</m:t>
                            </m:r>
                          </m:e>
                          <m:sub>
                            <m:r>
                              <a:rPr lang="en-US" sz="2000" i="1">
                                <a:latin typeface="Cambria Math"/>
                                <a:ea typeface="Cambria Math"/>
                              </a:rPr>
                              <m:t>𝐴𝑙</m:t>
                            </m:r>
                          </m:sub>
                        </m:sSub>
                      </m:den>
                    </m:f>
                    <m:r>
                      <a:rPr lang="en-US" sz="2000" i="1" dirty="0">
                        <a:latin typeface="Cambria Math"/>
                      </a:rPr>
                      <m:t>∙</m:t>
                    </m:r>
                    <m:r>
                      <a:rPr lang="en-US" sz="2000" b="0" i="1" smtClean="0">
                        <a:latin typeface="Cambria Math"/>
                        <a:ea typeface="Cambria Math"/>
                      </a:rPr>
                      <m:t>(</m:t>
                    </m:r>
                    <m:f>
                      <m:fPr>
                        <m:ctrlPr>
                          <a:rPr lang="en-US" sz="2000" i="1">
                            <a:latin typeface="Cambria Math"/>
                          </a:rPr>
                        </m:ctrlPr>
                      </m:fPr>
                      <m:num>
                        <m:r>
                          <a:rPr lang="en-US" sz="2000" b="0" i="1" smtClean="0">
                            <a:latin typeface="Cambria Math"/>
                          </a:rPr>
                          <m:t>1</m:t>
                        </m:r>
                      </m:num>
                      <m:den>
                        <m:sSub>
                          <m:sSubPr>
                            <m:ctrlPr>
                              <a:rPr lang="en-US" sz="2000" i="1" dirty="0">
                                <a:latin typeface="Cambria Math"/>
                              </a:rPr>
                            </m:ctrlPr>
                          </m:sSubPr>
                          <m:e>
                            <m:r>
                              <a:rPr lang="en-US" sz="2000" i="1" dirty="0">
                                <a:latin typeface="Cambria Math"/>
                                <a:ea typeface="Cambria Math"/>
                              </a:rPr>
                              <m:t>𝜀</m:t>
                            </m:r>
                          </m:e>
                          <m:sub>
                            <m:r>
                              <a:rPr lang="en-US" sz="2000" i="1" dirty="0">
                                <a:latin typeface="Cambria Math"/>
                              </a:rPr>
                              <m:t>0</m:t>
                            </m:r>
                          </m:sub>
                        </m:sSub>
                      </m:den>
                    </m:f>
                  </m:oMath>
                </a14:m>
                <a:r>
                  <a:rPr lang="en-US" sz="2000" dirty="0"/>
                  <a:t> </a:t>
                </a:r>
                <a14:m>
                  <m:oMath xmlns:m="http://schemas.openxmlformats.org/officeDocument/2006/math">
                    <m:r>
                      <a:rPr lang="en-US" sz="2000" i="1" dirty="0" smtClean="0">
                        <a:latin typeface="Cambria Math"/>
                        <a:ea typeface="Cambria Math"/>
                      </a:rPr>
                      <m:t>⟶</m:t>
                    </m:r>
                    <m:f>
                      <m:fPr>
                        <m:ctrlPr>
                          <a:rPr lang="en-US" sz="2000" i="1" smtClean="0">
                            <a:latin typeface="Cambria Math"/>
                          </a:rPr>
                        </m:ctrlPr>
                      </m:fPr>
                      <m:num>
                        <m:r>
                          <a:rPr lang="en-US" sz="2000" i="1">
                            <a:latin typeface="Cambria Math"/>
                          </a:rPr>
                          <m:t>1</m:t>
                        </m:r>
                      </m:num>
                      <m:den>
                        <m:sSub>
                          <m:sSubPr>
                            <m:ctrlPr>
                              <a:rPr lang="en-US" sz="2000" i="1" dirty="0">
                                <a:latin typeface="Cambria Math"/>
                              </a:rPr>
                            </m:ctrlPr>
                          </m:sSubPr>
                          <m:e>
                            <m:r>
                              <a:rPr lang="en-US" sz="2000" i="1" dirty="0">
                                <a:latin typeface="Cambria Math"/>
                                <a:ea typeface="Cambria Math"/>
                              </a:rPr>
                              <m:t>𝜀</m:t>
                            </m:r>
                          </m:e>
                          <m:sub>
                            <m:r>
                              <a:rPr lang="en-US" sz="2000" b="0" i="1" dirty="0" smtClean="0">
                                <a:latin typeface="Cambria Math"/>
                                <a:ea typeface="Cambria Math"/>
                              </a:rPr>
                              <m:t>𝑑</m:t>
                            </m:r>
                          </m:sub>
                        </m:sSub>
                      </m:den>
                    </m:f>
                  </m:oMath>
                </a14:m>
                <a:r>
                  <a:rPr lang="en-US" sz="2000" dirty="0" smtClean="0"/>
                  <a:t> </a:t>
                </a:r>
                <a:r>
                  <a:rPr lang="en-US" sz="2000" b="1" dirty="0" smtClean="0"/>
                  <a:t>+</a:t>
                </a:r>
                <a:r>
                  <a:rPr lang="en-US" sz="2000" dirty="0" smtClean="0"/>
                  <a:t> </a:t>
                </a:r>
                <a14:m>
                  <m:oMath xmlns:m="http://schemas.openxmlformats.org/officeDocument/2006/math">
                    <m:f>
                      <m:fPr>
                        <m:ctrlPr>
                          <a:rPr lang="en-US" sz="2000" i="1">
                            <a:latin typeface="Cambria Math"/>
                          </a:rPr>
                        </m:ctrlPr>
                      </m:fPr>
                      <m:num>
                        <m:sSub>
                          <m:sSubPr>
                            <m:ctrlPr>
                              <a:rPr lang="en-US" sz="2000" i="1">
                                <a:latin typeface="Cambria Math"/>
                              </a:rPr>
                            </m:ctrlPr>
                          </m:sSubPr>
                          <m:e>
                            <m:r>
                              <a:rPr lang="en-US" sz="2000" i="1">
                                <a:latin typeface="Cambria Math"/>
                              </a:rPr>
                              <m:t>𝑙</m:t>
                            </m:r>
                          </m:e>
                          <m:sub>
                            <m:r>
                              <a:rPr lang="en-US" sz="2000" i="1">
                                <a:latin typeface="Cambria Math"/>
                                <a:ea typeface="Cambria Math"/>
                              </a:rPr>
                              <m:t>𝑘</m:t>
                            </m:r>
                          </m:sub>
                        </m:sSub>
                      </m:num>
                      <m:den>
                        <m:sSub>
                          <m:sSubPr>
                            <m:ctrlPr>
                              <a:rPr lang="en-US" sz="2000" i="1">
                                <a:latin typeface="Cambria Math"/>
                              </a:rPr>
                            </m:ctrlPr>
                          </m:sSubPr>
                          <m:e>
                            <m:r>
                              <m:rPr>
                                <m:sty m:val="p"/>
                              </m:rPr>
                              <a:rPr lang="el-GR" sz="2000" i="1">
                                <a:latin typeface="Cambria Math"/>
                                <a:ea typeface="Cambria Math"/>
                              </a:rPr>
                              <m:t>Π</m:t>
                            </m:r>
                          </m:e>
                          <m:sub>
                            <m:r>
                              <a:rPr lang="en-US" sz="2000" i="1">
                                <a:latin typeface="Cambria Math"/>
                              </a:rPr>
                              <m:t>𝑐</m:t>
                            </m:r>
                          </m:sub>
                        </m:sSub>
                      </m:den>
                    </m:f>
                    <m:f>
                      <m:fPr>
                        <m:ctrlPr>
                          <a:rPr lang="en-US" sz="2000" i="1">
                            <a:latin typeface="Cambria Math"/>
                          </a:rPr>
                        </m:ctrlPr>
                      </m:fPr>
                      <m:num>
                        <m:r>
                          <a:rPr lang="en-US" sz="2000" b="0" i="1" smtClean="0">
                            <a:latin typeface="Cambria Math"/>
                          </a:rPr>
                          <m:t>2</m:t>
                        </m:r>
                      </m:num>
                      <m:den>
                        <m:sSub>
                          <m:sSubPr>
                            <m:ctrlPr>
                              <a:rPr lang="en-US" sz="2000" i="1" dirty="0">
                                <a:latin typeface="Cambria Math"/>
                              </a:rPr>
                            </m:ctrlPr>
                          </m:sSubPr>
                          <m:e>
                            <m:r>
                              <a:rPr lang="en-US" sz="2000" i="1" dirty="0">
                                <a:latin typeface="Cambria Math"/>
                                <a:ea typeface="Cambria Math"/>
                              </a:rPr>
                              <m:t>𝜀</m:t>
                            </m:r>
                          </m:e>
                          <m:sub>
                            <m:r>
                              <a:rPr lang="en-US" sz="2000" i="1" dirty="0">
                                <a:latin typeface="Cambria Math"/>
                              </a:rPr>
                              <m:t>0</m:t>
                            </m:r>
                          </m:sub>
                        </m:sSub>
                      </m:den>
                    </m:f>
                    <m:r>
                      <a:rPr lang="en-US" sz="2000" b="0" i="1" dirty="0" smtClean="0">
                        <a:latin typeface="Cambria Math"/>
                      </a:rPr>
                      <m:t>)</m:t>
                    </m:r>
                    <m:rad>
                      <m:radPr>
                        <m:degHide m:val="on"/>
                        <m:ctrlPr>
                          <a:rPr lang="en-US" sz="2000" i="1" dirty="0">
                            <a:latin typeface="Cambria Math"/>
                          </a:rPr>
                        </m:ctrlPr>
                      </m:radPr>
                      <m:deg/>
                      <m:e>
                        <m:f>
                          <m:fPr>
                            <m:ctrlPr>
                              <a:rPr lang="en-US" sz="2000" i="1" dirty="0">
                                <a:latin typeface="Cambria Math"/>
                              </a:rPr>
                            </m:ctrlPr>
                          </m:fPr>
                          <m:num>
                            <m:sSub>
                              <m:sSubPr>
                                <m:ctrlPr>
                                  <a:rPr lang="en-US" sz="2000" i="1" dirty="0">
                                    <a:latin typeface="Cambria Math"/>
                                  </a:rPr>
                                </m:ctrlPr>
                              </m:sSubPr>
                              <m:e>
                                <m:r>
                                  <a:rPr lang="en-US" sz="2000" i="1" dirty="0">
                                    <a:latin typeface="Cambria Math"/>
                                    <a:ea typeface="Cambria Math"/>
                                  </a:rPr>
                                  <m:t>𝛽</m:t>
                                </m:r>
                              </m:e>
                              <m:sub>
                                <m:r>
                                  <a:rPr lang="en-US" sz="2000" b="0" i="1" dirty="0" smtClean="0">
                                    <a:latin typeface="Cambria Math"/>
                                    <a:ea typeface="Cambria Math"/>
                                  </a:rPr>
                                  <m:t>𝑘</m:t>
                                </m:r>
                                <m:r>
                                  <a:rPr lang="en-US" sz="2000" i="1" dirty="0">
                                    <a:latin typeface="Cambria Math"/>
                                  </a:rPr>
                                  <m:t>𝑦</m:t>
                                </m:r>
                              </m:sub>
                            </m:sSub>
                          </m:num>
                          <m:den>
                            <m:sSub>
                              <m:sSubPr>
                                <m:ctrlPr>
                                  <a:rPr lang="en-US" sz="2000" i="1" dirty="0">
                                    <a:latin typeface="Cambria Math"/>
                                  </a:rPr>
                                </m:ctrlPr>
                              </m:sSubPr>
                              <m:e>
                                <m:r>
                                  <a:rPr lang="en-US" sz="2000" i="1" dirty="0">
                                    <a:latin typeface="Cambria Math"/>
                                    <a:ea typeface="Cambria Math"/>
                                  </a:rPr>
                                  <m:t>𝛽</m:t>
                                </m:r>
                              </m:e>
                              <m:sub>
                                <m:r>
                                  <a:rPr lang="en-US" sz="2000" b="0" i="1" dirty="0" smtClean="0">
                                    <a:latin typeface="Cambria Math"/>
                                    <a:ea typeface="Cambria Math"/>
                                  </a:rPr>
                                  <m:t>𝑘</m:t>
                                </m:r>
                                <m:r>
                                  <a:rPr lang="en-US" sz="2000" i="1" dirty="0">
                                    <a:latin typeface="Cambria Math"/>
                                  </a:rPr>
                                  <m:t>𝑥</m:t>
                                </m:r>
                              </m:sub>
                            </m:sSub>
                          </m:den>
                        </m:f>
                      </m:e>
                    </m:rad>
                  </m:oMath>
                </a14:m>
                <a:r>
                  <a:rPr lang="en-US" sz="2000" dirty="0" smtClean="0"/>
                  <a:t>) &lt;&lt; 1 ; </a:t>
                </a:r>
                <a:endParaRPr lang="en-US" sz="2000" i="1" dirty="0" smtClean="0">
                  <a:latin typeface="Cambria Math"/>
                  <a:ea typeface="Cambria Math"/>
                </a:endParaRPr>
              </a:p>
            </p:txBody>
          </p:sp>
        </mc:Choice>
        <mc:Fallback xmlns="">
          <p:sp>
            <p:nvSpPr>
              <p:cNvPr id="3" name="Content Placeholder 2"/>
              <p:cNvSpPr>
                <a:spLocks noGrp="1" noRot="1" noChangeAspect="1" noMove="1" noResize="1" noEditPoints="1" noAdjustHandles="1" noChangeArrowheads="1" noChangeShapeType="1" noTextEdit="1"/>
              </p:cNvSpPr>
              <p:nvPr>
                <p:ph idx="1"/>
              </p:nvPr>
            </p:nvSpPr>
            <p:spPr>
              <a:xfrm>
                <a:off x="685800" y="1447800"/>
                <a:ext cx="7772400" cy="4800600"/>
              </a:xfrm>
              <a:blipFill rotWithShape="1">
                <a:blip r:embed="rId2"/>
                <a:stretch>
                  <a:fillRect l="-706"/>
                </a:stretch>
              </a:blipFill>
            </p:spPr>
            <p:txBody>
              <a:bodyPr/>
              <a:lstStyle/>
              <a:p>
                <a:r>
                  <a:rPr lang="en-US">
                    <a:noFill/>
                  </a:rPr>
                  <a:t> </a:t>
                </a:r>
              </a:p>
            </p:txBody>
          </p:sp>
        </mc:Fallback>
      </mc:AlternateContent>
    </p:spTree>
    <p:extLst>
      <p:ext uri="{BB962C8B-B14F-4D97-AF65-F5344CB8AC3E}">
        <p14:creationId xmlns:p14="http://schemas.microsoft.com/office/powerpoint/2010/main" val="179166745"/>
      </p:ext>
    </p:extLst>
  </p:cSld>
  <p:clrMapOvr>
    <a:masterClrMapping/>
  </p:clrMapOvr>
</p:sld>
</file>

<file path=ppt/theme/theme1.xml><?xml version="1.0" encoding="utf-8"?>
<a:theme xmlns:a="http://schemas.openxmlformats.org/drawingml/2006/main" name="JLab_PowerPoint2">
  <a:themeElements>
    <a:clrScheme name="JLab_PowerPoint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JLab_PowerPoint2">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JLab_PowerPoint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Lab_PowerPoint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Lab_PowerPoint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Lab_PowerPoint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Lab_PowerPoint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Lab_PowerPoint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Lab_PowerPoint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Lab_PowerPoint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Lab_PowerPoint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Lab_PowerPoint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Lab_PowerPoint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Lab_PowerPoint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JLab_PowerPoint2</Template>
  <TotalTime>29346</TotalTime>
  <Words>1724</Words>
  <Application>Microsoft Office PowerPoint</Application>
  <PresentationFormat>On-screen Show (4:3)</PresentationFormat>
  <Paragraphs>273</Paragraphs>
  <Slides>17</Slides>
  <Notes>9</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JLab_PowerPoint2</vt:lpstr>
      <vt:lpstr>   Cooling with Magnetized Electron Beam </vt:lpstr>
      <vt:lpstr>Outline</vt:lpstr>
      <vt:lpstr>ERL based  magnetized HEEC*</vt:lpstr>
      <vt:lpstr>Magnetized e-beam (MB)</vt:lpstr>
      <vt:lpstr>Why Magnetized Electron Cooler?  /sinopsis/</vt:lpstr>
      <vt:lpstr>  Canonical emittances of a magnetized beam</vt:lpstr>
      <vt:lpstr>Cooling rates in a magnetized beam</vt:lpstr>
      <vt:lpstr> Magnetized Circulated Cooling  </vt:lpstr>
      <vt:lpstr>Reduction of the Space Charge impact  with a magnetized beam </vt:lpstr>
      <vt:lpstr>Mitigation/suppression of CSR in CCR</vt:lpstr>
      <vt:lpstr>PowerPoint Presentation</vt:lpstr>
      <vt:lpstr>PowerPoint Presentation</vt:lpstr>
      <vt:lpstr>Beam-beam Kicker</vt:lpstr>
      <vt:lpstr>Obtaining a Flat Cooling Beam in the kick-sections  </vt:lpstr>
      <vt:lpstr>Making of a Flat Kicker Beam </vt:lpstr>
      <vt:lpstr>Summary </vt:lpstr>
      <vt:lpstr>Backup pages</vt:lpstr>
    </vt:vector>
  </TitlesOfParts>
  <Company>Jefferson Lab</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yzhang</dc:creator>
  <cp:lastModifiedBy>Yaroslav Derbenev</cp:lastModifiedBy>
  <cp:revision>713</cp:revision>
  <dcterms:created xsi:type="dcterms:W3CDTF">2007-06-12T14:12:29Z</dcterms:created>
  <dcterms:modified xsi:type="dcterms:W3CDTF">2015-03-30T16:44:39Z</dcterms:modified>
</cp:coreProperties>
</file>