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7" d="100"/>
          <a:sy n="67" d="100"/>
        </p:scale>
        <p:origin x="-11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772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1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181600"/>
          </a:xfrm>
        </p:spPr>
        <p:txBody>
          <a:bodyPr/>
          <a:lstStyle/>
          <a:p>
            <a:pPr marL="341313" indent="-341313">
              <a:spcBef>
                <a:spcPts val="1200"/>
              </a:spcBef>
            </a:pPr>
            <a:r>
              <a:rPr lang="en-US" altLang="en-US" sz="2800" b="1" dirty="0" smtClean="0">
                <a:latin typeface="Arial" charset="0"/>
                <a:ea typeface="ＭＳ Ｐゴシック" pitchFamily="34" charset="-128"/>
                <a:cs typeface="Arial" charset="0"/>
              </a:rPr>
              <a:t>Cost driven optimization</a:t>
            </a:r>
          </a:p>
          <a:p>
            <a:pPr marL="808038" indent="-339725">
              <a:spcBef>
                <a:spcPts val="600"/>
              </a:spcBef>
            </a:pPr>
            <a:r>
              <a:rPr lang="en-US" altLang="en-US" sz="2200" dirty="0" smtClean="0">
                <a:latin typeface="Arial" charset="0"/>
                <a:ea typeface="ＭＳ Ｐゴシック" pitchFamily="34" charset="-128"/>
                <a:cs typeface="Arial" charset="0"/>
              </a:rPr>
              <a:t>Substantial cost reduction </a:t>
            </a:r>
            <a:r>
              <a:rPr lang="en-US" altLang="en-US" sz="2200" b="1" dirty="0" smtClean="0">
                <a:solidFill>
                  <a:srgbClr val="3333FF"/>
                </a:solidFill>
                <a:latin typeface="Arial" charset="0"/>
                <a:ea typeface="ＭＳ Ｐゴシック" pitchFamily="34" charset="-128"/>
                <a:cs typeface="Arial" charset="0"/>
              </a:rPr>
              <a:t>(&gt;50%?)</a:t>
            </a:r>
          </a:p>
          <a:p>
            <a:pPr marL="341313" indent="-341313">
              <a:spcBef>
                <a:spcPts val="1800"/>
              </a:spcBef>
            </a:pPr>
            <a:r>
              <a:rPr lang="en-US" altLang="en-US" sz="2800" b="1" dirty="0" smtClean="0">
                <a:latin typeface="Arial" charset="0"/>
                <a:ea typeface="ＭＳ Ｐゴシック" pitchFamily="34" charset="-128"/>
                <a:cs typeface="Arial" charset="0"/>
              </a:rPr>
              <a:t>Approaches</a:t>
            </a:r>
            <a:r>
              <a:rPr lang="en-US" altLang="en-US" sz="28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</a:p>
          <a:p>
            <a:pPr marL="808038" indent="-339725">
              <a:spcBef>
                <a:spcPts val="600"/>
              </a:spcBef>
            </a:pPr>
            <a:r>
              <a:rPr lang="en-US" altLang="en-US" sz="2200" b="1" dirty="0" smtClean="0">
                <a:solidFill>
                  <a:srgbClr val="3333FF"/>
                </a:solidFill>
                <a:latin typeface="Arial" charset="0"/>
                <a:ea typeface="ＭＳ Ｐゴシック" pitchFamily="34" charset="-128"/>
                <a:cs typeface="Arial" charset="0"/>
              </a:rPr>
              <a:t>Significantly reducing the ion </a:t>
            </a:r>
            <a:r>
              <a:rPr lang="en-US" altLang="en-US" sz="2200" b="1" dirty="0" err="1" smtClean="0">
                <a:solidFill>
                  <a:srgbClr val="3333FF"/>
                </a:solidFill>
                <a:latin typeface="Arial" charset="0"/>
                <a:ea typeface="ＭＳ Ｐゴシック" pitchFamily="34" charset="-128"/>
                <a:cs typeface="Arial" charset="0"/>
              </a:rPr>
              <a:t>linac</a:t>
            </a:r>
            <a:r>
              <a:rPr lang="en-US" altLang="en-US" sz="2200" b="1" dirty="0">
                <a:solidFill>
                  <a:srgbClr val="3333FF"/>
                </a:solidFill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n-US" altLang="en-US" sz="2200" b="1" dirty="0" smtClean="0">
                <a:solidFill>
                  <a:srgbClr val="3333FF"/>
                </a:solidFill>
                <a:latin typeface="Arial" charset="0"/>
                <a:ea typeface="ＭＳ Ｐゴシック" pitchFamily="34" charset="-128"/>
                <a:cs typeface="Arial" charset="0"/>
              </a:rPr>
              <a:t>energy</a:t>
            </a:r>
            <a:endParaRPr lang="en-US" altLang="en-US" sz="2200" b="1" dirty="0">
              <a:solidFill>
                <a:srgbClr val="3333FF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808038" indent="-339725">
              <a:spcBef>
                <a:spcPts val="600"/>
              </a:spcBef>
            </a:pPr>
            <a:r>
              <a:rPr lang="en-US" altLang="en-US" sz="2200" b="1" dirty="0" smtClean="0">
                <a:solidFill>
                  <a:srgbClr val="3333FF"/>
                </a:solidFill>
                <a:latin typeface="Arial" charset="0"/>
                <a:ea typeface="ＭＳ Ｐゴシック" pitchFamily="34" charset="-128"/>
                <a:cs typeface="Arial" charset="0"/>
              </a:rPr>
              <a:t>Exploring feasibility to use a warm </a:t>
            </a:r>
            <a:r>
              <a:rPr lang="en-US" altLang="en-US" sz="2200" b="1" dirty="0" err="1" smtClean="0">
                <a:solidFill>
                  <a:srgbClr val="3333FF"/>
                </a:solidFill>
                <a:latin typeface="Arial" charset="0"/>
                <a:ea typeface="ＭＳ Ｐゴシック" pitchFamily="34" charset="-128"/>
                <a:cs typeface="Arial" charset="0"/>
              </a:rPr>
              <a:t>linac</a:t>
            </a:r>
            <a:r>
              <a:rPr lang="en-US" altLang="en-US" sz="2200" b="1" dirty="0" smtClean="0">
                <a:solidFill>
                  <a:srgbClr val="3333FF"/>
                </a:solidFill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</a:p>
          <a:p>
            <a:pPr marL="808038" indent="-339725">
              <a:spcBef>
                <a:spcPts val="600"/>
              </a:spcBef>
            </a:pPr>
            <a:r>
              <a:rPr lang="en-US" altLang="en-US" sz="2200" b="1" dirty="0" smtClean="0">
                <a:solidFill>
                  <a:srgbClr val="3333FF"/>
                </a:solidFill>
                <a:latin typeface="Arial" charset="0"/>
                <a:ea typeface="ＭＳ Ｐゴシック" pitchFamily="34" charset="-128"/>
                <a:cs typeface="Arial" charset="0"/>
              </a:rPr>
              <a:t>Exploring other alternate options</a:t>
            </a:r>
          </a:p>
          <a:p>
            <a:pPr marL="287338" indent="-287338">
              <a:spcBef>
                <a:spcPts val="1800"/>
              </a:spcBef>
            </a:pPr>
            <a:r>
              <a:rPr lang="en-US" altLang="en-US" sz="2800" b="1" dirty="0" smtClean="0">
                <a:latin typeface="Arial" charset="0"/>
                <a:ea typeface="ＭＳ Ｐゴシック" pitchFamily="34" charset="-128"/>
                <a:cs typeface="Arial" charset="0"/>
              </a:rPr>
              <a:t>Technical position</a:t>
            </a:r>
            <a:endParaRPr lang="en-US" altLang="en-US" sz="2800" b="1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803275" indent="-341313">
              <a:spcBef>
                <a:spcPts val="600"/>
              </a:spcBef>
            </a:pPr>
            <a:r>
              <a:rPr lang="en-US" altLang="en-US" sz="2200" dirty="0" smtClean="0">
                <a:latin typeface="Arial" charset="0"/>
                <a:ea typeface="ＭＳ Ｐゴシック" pitchFamily="34" charset="-128"/>
                <a:cs typeface="Arial" charset="0"/>
              </a:rPr>
              <a:t>Should not affect the collider performance</a:t>
            </a:r>
          </a:p>
          <a:p>
            <a:pPr marL="803275" indent="-341313">
              <a:spcBef>
                <a:spcPts val="600"/>
              </a:spcBef>
            </a:pPr>
            <a:r>
              <a:rPr lang="en-US" altLang="en-US" sz="2200" dirty="0" smtClean="0">
                <a:latin typeface="Arial" charset="0"/>
                <a:ea typeface="ＭＳ Ｐゴシック" pitchFamily="34" charset="-128"/>
                <a:cs typeface="Arial" charset="0"/>
              </a:rPr>
              <a:t>It is OK to be “</a:t>
            </a:r>
            <a:r>
              <a:rPr lang="en-US" altLang="en-US" sz="2200" i="1" dirty="0" smtClean="0">
                <a:latin typeface="Arial" charset="0"/>
                <a:ea typeface="ＭＳ Ｐゴシック" pitchFamily="34" charset="-128"/>
                <a:cs typeface="Arial" charset="0"/>
              </a:rPr>
              <a:t>just good enough</a:t>
            </a:r>
            <a:r>
              <a:rPr lang="en-US" altLang="en-US" sz="2200" dirty="0" smtClean="0">
                <a:latin typeface="Arial" charset="0"/>
                <a:ea typeface="ＭＳ Ｐゴシック" pitchFamily="34" charset="-128"/>
                <a:cs typeface="Arial" charset="0"/>
              </a:rPr>
              <a:t>”</a:t>
            </a:r>
          </a:p>
          <a:p>
            <a:pPr marL="803275" indent="-341313">
              <a:spcBef>
                <a:spcPts val="600"/>
              </a:spcBef>
            </a:pPr>
            <a:r>
              <a:rPr lang="en-US" altLang="en-US" sz="2200" dirty="0" smtClean="0">
                <a:latin typeface="Arial" charset="0"/>
                <a:ea typeface="ＭＳ Ｐゴシック" pitchFamily="34" charset="-128"/>
                <a:cs typeface="Arial" charset="0"/>
              </a:rPr>
              <a:t>Does not need to include consideration of side programs</a:t>
            </a:r>
          </a:p>
          <a:p>
            <a:pPr marL="508000" indent="0">
              <a:spcBef>
                <a:spcPts val="0"/>
              </a:spcBef>
              <a:buNone/>
            </a:pPr>
            <a:r>
              <a:rPr lang="en-US" altLang="en-US" sz="2200" dirty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n-US" altLang="en-US" sz="2200" dirty="0" smtClean="0">
                <a:latin typeface="Arial" charset="0"/>
                <a:ea typeface="ＭＳ Ｐゴシック" pitchFamily="34" charset="-128"/>
                <a:cs typeface="Arial" charset="0"/>
              </a:rPr>
              <a:t>    (these will use some components of the ion injector)</a:t>
            </a:r>
          </a:p>
        </p:txBody>
      </p:sp>
      <p:sp>
        <p:nvSpPr>
          <p:cNvPr id="4099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3333FF"/>
                </a:solidFill>
                <a:latin typeface="Arial" charset="0"/>
                <a:ea typeface="ＭＳ Ｐゴシック" pitchFamily="34" charset="-128"/>
                <a:cs typeface="Arial" charset="0"/>
              </a:rPr>
              <a:t>Expectation of Ion </a:t>
            </a:r>
            <a:r>
              <a:rPr lang="en-US" altLang="en-US" dirty="0" err="1" smtClean="0">
                <a:solidFill>
                  <a:srgbClr val="3333FF"/>
                </a:solidFill>
                <a:latin typeface="Arial" charset="0"/>
                <a:ea typeface="ＭＳ Ｐゴシック" pitchFamily="34" charset="-128"/>
                <a:cs typeface="Arial" charset="0"/>
              </a:rPr>
              <a:t>Linac</a:t>
            </a:r>
            <a:r>
              <a:rPr lang="en-US" altLang="en-US" dirty="0" smtClean="0">
                <a:solidFill>
                  <a:srgbClr val="3333FF"/>
                </a:solidFill>
                <a:latin typeface="Arial" charset="0"/>
                <a:ea typeface="ＭＳ Ｐゴシック" pitchFamily="34" charset="-128"/>
                <a:cs typeface="Arial" charset="0"/>
              </a:rPr>
              <a:t> Optimization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10000" y="6492875"/>
            <a:ext cx="1371600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fld id="{F4AA274F-3858-4291-B496-2F738F92B280}" type="slidenum">
              <a:rPr lang="en-US" altLang="en-US" sz="1500" smtClean="0">
                <a:solidFill>
                  <a:srgbClr val="898989"/>
                </a:solidFill>
                <a:latin typeface="Arial" charset="0"/>
                <a:cs typeface="Arial" charset="0"/>
              </a:rPr>
              <a:pPr/>
              <a:t>1</a:t>
            </a:fld>
            <a:endParaRPr lang="en-US" altLang="en-US" sz="1500" smtClean="0">
              <a:solidFill>
                <a:srgbClr val="898989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667000" y="4800600"/>
            <a:ext cx="2743200" cy="3810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981200" y="4419600"/>
            <a:ext cx="1447800" cy="3810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4216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838200"/>
            <a:ext cx="7239000" cy="457200"/>
          </a:xfrm>
          <a:solidFill>
            <a:srgbClr val="FFFF00"/>
          </a:solidFill>
        </p:spPr>
        <p:txBody>
          <a:bodyPr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Lowering the injection energy into the booster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34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Approaches: High &amp; Low Injection Energy</a:t>
            </a:r>
            <a:endParaRPr lang="en-US" sz="3400" dirty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810000" y="6492875"/>
            <a:ext cx="1371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9954AA8-6DB3-46DE-8E6B-AD4DC8FCF987}" type="slidenum">
              <a:rPr lang="en-US" smtClean="0">
                <a:latin typeface="Arial" pitchFamily="34" charset="0"/>
                <a:cs typeface="Arial" pitchFamily="34" charset="0"/>
              </a:rPr>
              <a:pPr>
                <a:defRPr/>
              </a:pPr>
              <a:t>2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Content Placeholder 1"/>
          <p:cNvSpPr txBox="1">
            <a:spLocks/>
          </p:cNvSpPr>
          <p:nvPr/>
        </p:nvSpPr>
        <p:spPr bwMode="auto">
          <a:xfrm>
            <a:off x="0" y="3276600"/>
            <a:ext cx="80010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50000"/>
              <a:buFontTx/>
              <a:buBlip>
                <a:blip r:embed="rId2"/>
              </a:buBlip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Arial" pitchFamily="34" charset="0"/>
              </a:rPr>
              <a:t>Maintaining a high injection energy into the booster</a:t>
            </a:r>
          </a:p>
        </p:txBody>
      </p:sp>
      <p:sp>
        <p:nvSpPr>
          <p:cNvPr id="110" name="Content Placeholder 1"/>
          <p:cNvSpPr txBox="1">
            <a:spLocks/>
          </p:cNvSpPr>
          <p:nvPr/>
        </p:nvSpPr>
        <p:spPr bwMode="auto">
          <a:xfrm>
            <a:off x="622569" y="5410200"/>
            <a:ext cx="818326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Pct val="150000"/>
              <a:buFontTx/>
              <a:buBlip>
                <a:blip r:embed="rId2"/>
              </a:buBlip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Arial" pitchFamily="34" charset="0"/>
              </a:rPr>
              <a:t>A compact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Arial" pitchFamily="34" charset="0"/>
              </a:rPr>
              <a:t> accumulator/booster     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Arial" pitchFamily="34" charset="0"/>
              </a:rPr>
              <a:t>(</a:t>
            </a:r>
            <a:r>
              <a:rPr kumimoji="0" lang="en-US" sz="180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Arial" pitchFamily="34" charset="0"/>
              </a:rPr>
              <a:t>Morozov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Arial" pitchFamily="34" charset="0"/>
              </a:rPr>
              <a:t> CIS talk, </a:t>
            </a:r>
            <a:r>
              <a:rPr kumimoji="0" lang="en-US" sz="180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Arial" pitchFamily="34" charset="0"/>
              </a:rPr>
              <a:t>Ostroumov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Arial" pitchFamily="34" charset="0"/>
              </a:rPr>
              <a:t> talk)   </a:t>
            </a:r>
          </a:p>
          <a:p>
            <a:pPr marL="342900" lvl="0" indent="-342900">
              <a:spcBef>
                <a:spcPts val="300"/>
              </a:spcBef>
              <a:buSzPct val="150000"/>
              <a:buBlip>
                <a:blip r:embed="rId2"/>
              </a:buBlip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Arial" pitchFamily="34" charset="0"/>
              </a:rPr>
              <a:t>A cyclotron 			 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Arial" pitchFamily="34" charset="0"/>
              </a:rPr>
              <a:t>       </a:t>
            </a:r>
            <a:r>
              <a:rPr lang="en-US" sz="1800" kern="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(</a:t>
            </a:r>
            <a:r>
              <a:rPr lang="en-US" sz="1800" i="1" kern="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McIntyre</a:t>
            </a:r>
            <a:r>
              <a:rPr lang="en-US" sz="1800" kern="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 talk) </a:t>
            </a:r>
            <a:endParaRPr kumimoji="0" lang="en-US" sz="1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Pct val="150000"/>
              <a:buFontTx/>
              <a:buBlip>
                <a:blip r:embed="rId2"/>
              </a:buBlip>
              <a:tabLst/>
              <a:defRPr/>
            </a:pPr>
            <a:r>
              <a:rPr lang="en-US" sz="1800" b="1" kern="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An induction cell synchrotron         </a:t>
            </a:r>
            <a:r>
              <a:rPr lang="en-US" sz="1800" kern="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(</a:t>
            </a:r>
            <a:r>
              <a:rPr lang="en-US" sz="1800" i="1" kern="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S. Wang </a:t>
            </a:r>
            <a:r>
              <a:rPr lang="en-US" sz="1800" kern="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talk)</a:t>
            </a:r>
            <a:endParaRPr kumimoji="0" lang="en-US" sz="1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85762" y="1066800"/>
            <a:ext cx="8809124" cy="1625738"/>
            <a:chOff x="185762" y="1066800"/>
            <a:chExt cx="9034438" cy="1782227"/>
          </a:xfrm>
        </p:grpSpPr>
        <p:cxnSp>
          <p:nvCxnSpPr>
            <p:cNvPr id="64" name="Straight Connector 63"/>
            <p:cNvCxnSpPr>
              <a:cxnSpLocks noChangeShapeType="1"/>
            </p:cNvCxnSpPr>
            <p:nvPr/>
          </p:nvCxnSpPr>
          <p:spPr bwMode="auto">
            <a:xfrm>
              <a:off x="602705" y="2111510"/>
              <a:ext cx="7245896" cy="155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683866" y="1959109"/>
              <a:ext cx="306734" cy="320636"/>
            </a:xfrm>
            <a:prstGeom prst="rect">
              <a:avLst/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1447800" y="1981200"/>
              <a:ext cx="304800" cy="261768"/>
            </a:xfrm>
            <a:prstGeom prst="rect">
              <a:avLst/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5334000" y="1736185"/>
              <a:ext cx="796653" cy="756325"/>
              <a:chOff x="1676400" y="1295399"/>
              <a:chExt cx="609600" cy="609600"/>
            </a:xfrm>
          </p:grpSpPr>
          <p:cxnSp>
            <p:nvCxnSpPr>
              <p:cNvPr id="91" name="Straight Connector 41"/>
              <p:cNvCxnSpPr>
                <a:cxnSpLocks noChangeShapeType="1"/>
              </p:cNvCxnSpPr>
              <p:nvPr/>
            </p:nvCxnSpPr>
            <p:spPr bwMode="auto">
              <a:xfrm rot="5400000">
                <a:off x="1828800" y="1600199"/>
                <a:ext cx="304800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7" name="Group 23"/>
              <p:cNvGrpSpPr>
                <a:grpSpLocks/>
              </p:cNvGrpSpPr>
              <p:nvPr/>
            </p:nvGrpSpPr>
            <p:grpSpPr bwMode="auto">
              <a:xfrm>
                <a:off x="1981200" y="1295399"/>
                <a:ext cx="304800" cy="304800"/>
                <a:chOff x="2971800" y="1295400"/>
                <a:chExt cx="304800" cy="304800"/>
              </a:xfrm>
            </p:grpSpPr>
            <p:sp>
              <p:nvSpPr>
                <p:cNvPr id="98" name="Arc 20"/>
                <p:cNvSpPr/>
                <p:nvPr/>
              </p:nvSpPr>
              <p:spPr bwMode="auto">
                <a:xfrm>
                  <a:off x="2972757" y="1296587"/>
                  <a:ext cx="303444" cy="304816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Arc 21"/>
                <p:cNvSpPr/>
                <p:nvPr/>
              </p:nvSpPr>
              <p:spPr bwMode="auto">
                <a:xfrm rot="16200000">
                  <a:off x="2972072" y="1297272"/>
                  <a:ext cx="304816" cy="303444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0" name="Arc 47"/>
                <p:cNvSpPr/>
                <p:nvPr/>
              </p:nvSpPr>
              <p:spPr bwMode="auto">
                <a:xfrm rot="5400000">
                  <a:off x="2972072" y="1297272"/>
                  <a:ext cx="304816" cy="303444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9" name="Group 24"/>
              <p:cNvGrpSpPr>
                <a:grpSpLocks/>
              </p:cNvGrpSpPr>
              <p:nvPr/>
            </p:nvGrpSpPr>
            <p:grpSpPr bwMode="auto">
              <a:xfrm rot="10800000">
                <a:off x="1676400" y="1600199"/>
                <a:ext cx="304800" cy="304800"/>
                <a:chOff x="2971800" y="1295400"/>
                <a:chExt cx="304800" cy="304800"/>
              </a:xfrm>
            </p:grpSpPr>
            <p:sp>
              <p:nvSpPr>
                <p:cNvPr id="95" name="Arc 94"/>
                <p:cNvSpPr/>
                <p:nvPr/>
              </p:nvSpPr>
              <p:spPr bwMode="auto">
                <a:xfrm>
                  <a:off x="2970843" y="1294182"/>
                  <a:ext cx="306015" cy="304815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6" name="Arc 95"/>
                <p:cNvSpPr/>
                <p:nvPr/>
              </p:nvSpPr>
              <p:spPr bwMode="auto">
                <a:xfrm rot="16200000">
                  <a:off x="2971444" y="1293581"/>
                  <a:ext cx="304815" cy="306015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7" name="Arc 96"/>
                <p:cNvSpPr/>
                <p:nvPr/>
              </p:nvSpPr>
              <p:spPr bwMode="auto">
                <a:xfrm rot="5400000">
                  <a:off x="2971444" y="1293581"/>
                  <a:ext cx="304815" cy="306015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94" name="Straight Connector 44"/>
              <p:cNvCxnSpPr>
                <a:cxnSpLocks noChangeShapeType="1"/>
              </p:cNvCxnSpPr>
              <p:nvPr/>
            </p:nvCxnSpPr>
            <p:spPr bwMode="auto">
              <a:xfrm rot="10800000">
                <a:off x="1828800" y="1600200"/>
                <a:ext cx="304800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grpSp>
          <p:nvGrpSpPr>
            <p:cNvPr id="12" name="Group 42"/>
            <p:cNvGrpSpPr>
              <a:grpSpLocks/>
            </p:cNvGrpSpPr>
            <p:nvPr/>
          </p:nvGrpSpPr>
          <p:grpSpPr bwMode="auto">
            <a:xfrm>
              <a:off x="7389621" y="1501910"/>
              <a:ext cx="1160547" cy="1269108"/>
              <a:chOff x="1676400" y="1295399"/>
              <a:chExt cx="609600" cy="609600"/>
            </a:xfrm>
          </p:grpSpPr>
          <p:cxnSp>
            <p:nvCxnSpPr>
              <p:cNvPr id="81" name="Straight Connector 21"/>
              <p:cNvCxnSpPr>
                <a:cxnSpLocks noChangeShapeType="1"/>
              </p:cNvCxnSpPr>
              <p:nvPr/>
            </p:nvCxnSpPr>
            <p:spPr bwMode="auto">
              <a:xfrm rot="5400000">
                <a:off x="1828800" y="1600199"/>
                <a:ext cx="304800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13" name="Group 23"/>
              <p:cNvGrpSpPr>
                <a:grpSpLocks/>
              </p:cNvGrpSpPr>
              <p:nvPr/>
            </p:nvGrpSpPr>
            <p:grpSpPr bwMode="auto">
              <a:xfrm>
                <a:off x="1981200" y="1295399"/>
                <a:ext cx="304800" cy="304800"/>
                <a:chOff x="2971800" y="1295400"/>
                <a:chExt cx="304800" cy="304800"/>
              </a:xfrm>
            </p:grpSpPr>
            <p:sp>
              <p:nvSpPr>
                <p:cNvPr id="88" name="Arc 87"/>
                <p:cNvSpPr/>
                <p:nvPr/>
              </p:nvSpPr>
              <p:spPr bwMode="auto">
                <a:xfrm>
                  <a:off x="2971339" y="1295021"/>
                  <a:ext cx="305130" cy="305409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9" name="Arc 88"/>
                <p:cNvSpPr/>
                <p:nvPr/>
              </p:nvSpPr>
              <p:spPr bwMode="auto">
                <a:xfrm rot="16200000">
                  <a:off x="2971200" y="1295160"/>
                  <a:ext cx="305409" cy="30513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0" name="Arc 27"/>
                <p:cNvSpPr/>
                <p:nvPr/>
              </p:nvSpPr>
              <p:spPr bwMode="auto">
                <a:xfrm rot="5400000">
                  <a:off x="2971200" y="1295160"/>
                  <a:ext cx="305409" cy="30513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0" name="Group 24"/>
              <p:cNvGrpSpPr>
                <a:grpSpLocks/>
              </p:cNvGrpSpPr>
              <p:nvPr/>
            </p:nvGrpSpPr>
            <p:grpSpPr bwMode="auto">
              <a:xfrm rot="10800000">
                <a:off x="1676400" y="1600199"/>
                <a:ext cx="304800" cy="304800"/>
                <a:chOff x="2971800" y="1295400"/>
                <a:chExt cx="304800" cy="304800"/>
              </a:xfrm>
            </p:grpSpPr>
            <p:sp>
              <p:nvSpPr>
                <p:cNvPr id="85" name="Arc 84"/>
                <p:cNvSpPr/>
                <p:nvPr/>
              </p:nvSpPr>
              <p:spPr bwMode="auto">
                <a:xfrm>
                  <a:off x="2972261" y="1294562"/>
                  <a:ext cx="305130" cy="305409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Arc 85"/>
                <p:cNvSpPr/>
                <p:nvPr/>
              </p:nvSpPr>
              <p:spPr bwMode="auto">
                <a:xfrm rot="16200000">
                  <a:off x="2972122" y="1294701"/>
                  <a:ext cx="305409" cy="30513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7" name="Arc 86"/>
                <p:cNvSpPr/>
                <p:nvPr/>
              </p:nvSpPr>
              <p:spPr bwMode="auto">
                <a:xfrm rot="5400000">
                  <a:off x="2972122" y="1294701"/>
                  <a:ext cx="305409" cy="30513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84" name="Straight Connector 24"/>
              <p:cNvCxnSpPr>
                <a:cxnSpLocks noChangeShapeType="1"/>
              </p:cNvCxnSpPr>
              <p:nvPr/>
            </p:nvCxnSpPr>
            <p:spPr bwMode="auto">
              <a:xfrm rot="10800000">
                <a:off x="1828800" y="1600200"/>
                <a:ext cx="304800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sp>
          <p:nvSpPr>
            <p:cNvPr id="69" name="TextBox 12"/>
            <p:cNvSpPr txBox="1">
              <a:spLocks noChangeArrowheads="1"/>
            </p:cNvSpPr>
            <p:nvPr/>
          </p:nvSpPr>
          <p:spPr bwMode="auto">
            <a:xfrm>
              <a:off x="185762" y="2296179"/>
              <a:ext cx="1338238" cy="337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ion sources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TextBox 13"/>
            <p:cNvSpPr txBox="1">
              <a:spLocks noChangeArrowheads="1"/>
            </p:cNvSpPr>
            <p:nvPr/>
          </p:nvSpPr>
          <p:spPr bwMode="auto">
            <a:xfrm>
              <a:off x="1524001" y="2285999"/>
              <a:ext cx="685799" cy="337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 err="1" smtClean="0">
                  <a:latin typeface="Arial" pitchFamily="34" charset="0"/>
                  <a:cs typeface="Arial" pitchFamily="34" charset="0"/>
                </a:rPr>
                <a:t>Linac</a:t>
              </a:r>
              <a:endParaRPr lang="en-US" sz="14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TextBox 14"/>
            <p:cNvSpPr txBox="1">
              <a:spLocks noChangeArrowheads="1"/>
            </p:cNvSpPr>
            <p:nvPr/>
          </p:nvSpPr>
          <p:spPr bwMode="auto">
            <a:xfrm>
              <a:off x="5181601" y="2511624"/>
              <a:ext cx="1371600" cy="337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booster</a:t>
              </a:r>
            </a:p>
          </p:txBody>
        </p:sp>
        <p:sp>
          <p:nvSpPr>
            <p:cNvPr id="72" name="TextBox 16"/>
            <p:cNvSpPr txBox="1">
              <a:spLocks noChangeArrowheads="1"/>
            </p:cNvSpPr>
            <p:nvPr/>
          </p:nvSpPr>
          <p:spPr bwMode="auto">
            <a:xfrm>
              <a:off x="7924799" y="2151982"/>
              <a:ext cx="914400" cy="5735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collider </a:t>
              </a:r>
              <a:r>
                <a:rPr lang="en-US" sz="1400" b="1" dirty="0">
                  <a:latin typeface="Arial" pitchFamily="34" charset="0"/>
                  <a:cs typeface="Arial" pitchFamily="34" charset="0"/>
                </a:rPr>
                <a:t>ring</a:t>
              </a:r>
            </a:p>
          </p:txBody>
        </p:sp>
        <p:sp>
          <p:nvSpPr>
            <p:cNvPr id="73" name="Rectangle 17"/>
            <p:cNvSpPr>
              <a:spLocks noChangeArrowheads="1"/>
            </p:cNvSpPr>
            <p:nvPr/>
          </p:nvSpPr>
          <p:spPr bwMode="auto">
            <a:xfrm>
              <a:off x="5773431" y="2056252"/>
              <a:ext cx="145068" cy="14101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18"/>
            <p:cNvSpPr>
              <a:spLocks noChangeArrowheads="1"/>
            </p:cNvSpPr>
            <p:nvPr/>
          </p:nvSpPr>
          <p:spPr bwMode="auto">
            <a:xfrm>
              <a:off x="7620001" y="2069066"/>
              <a:ext cx="228600" cy="137905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181601" y="1447800"/>
              <a:ext cx="1524338" cy="404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Up to 3 GeV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88114" y="1150335"/>
              <a:ext cx="1832086" cy="404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25 to 100 GeV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flipV="1">
              <a:off x="5832747" y="1447800"/>
              <a:ext cx="339453" cy="2958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Straight Connector 77"/>
            <p:cNvCxnSpPr/>
            <p:nvPr/>
          </p:nvCxnSpPr>
          <p:spPr bwMode="auto">
            <a:xfrm flipV="1">
              <a:off x="7509147" y="1143000"/>
              <a:ext cx="339453" cy="2958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9" name="TextBox 78"/>
            <p:cNvSpPr txBox="1"/>
            <p:nvPr/>
          </p:nvSpPr>
          <p:spPr>
            <a:xfrm>
              <a:off x="7391400" y="1295400"/>
              <a:ext cx="548731" cy="641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en-US" sz="3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715000" y="1066800"/>
              <a:ext cx="548731" cy="641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en-US" sz="3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913433" y="1459468"/>
              <a:ext cx="2286967" cy="404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Very low energy</a:t>
              </a:r>
              <a:endParaRPr lang="en-US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1828800" y="1995874"/>
              <a:ext cx="1126319" cy="261768"/>
            </a:xfrm>
            <a:prstGeom prst="rect">
              <a:avLst/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Multiply 107"/>
            <p:cNvSpPr/>
            <p:nvPr/>
          </p:nvSpPr>
          <p:spPr bwMode="auto">
            <a:xfrm>
              <a:off x="1905002" y="1587828"/>
              <a:ext cx="685797" cy="1002972"/>
            </a:xfrm>
            <a:prstGeom prst="mathMultiply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Group 5"/>
          <p:cNvGrpSpPr/>
          <p:nvPr/>
        </p:nvGrpSpPr>
        <p:grpSpPr>
          <a:xfrm>
            <a:off x="152400" y="3659089"/>
            <a:ext cx="8653437" cy="1625738"/>
            <a:chOff x="109562" y="3276600"/>
            <a:chExt cx="8885324" cy="1782227"/>
          </a:xfrm>
        </p:grpSpPr>
        <p:sp>
          <p:nvSpPr>
            <p:cNvPr id="15" name="TextBox 14"/>
            <p:cNvSpPr txBox="1"/>
            <p:nvPr/>
          </p:nvSpPr>
          <p:spPr>
            <a:xfrm>
              <a:off x="5638800" y="3276600"/>
              <a:ext cx="548731" cy="641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en-US" sz="3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7" name="Straight Connector 16"/>
            <p:cNvCxnSpPr>
              <a:cxnSpLocks noChangeShapeType="1"/>
            </p:cNvCxnSpPr>
            <p:nvPr/>
          </p:nvCxnSpPr>
          <p:spPr bwMode="auto">
            <a:xfrm>
              <a:off x="526505" y="4321310"/>
              <a:ext cx="7245896" cy="155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07666" y="4168909"/>
              <a:ext cx="306734" cy="320636"/>
            </a:xfrm>
            <a:prstGeom prst="rect">
              <a:avLst/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371600" y="4191000"/>
              <a:ext cx="304800" cy="261768"/>
            </a:xfrm>
            <a:prstGeom prst="rect">
              <a:avLst/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 b="1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0" name="Straight Connector 41"/>
            <p:cNvCxnSpPr>
              <a:cxnSpLocks noChangeShapeType="1"/>
            </p:cNvCxnSpPr>
            <p:nvPr/>
          </p:nvCxnSpPr>
          <p:spPr bwMode="auto">
            <a:xfrm rot="5400000">
              <a:off x="5467045" y="4324148"/>
              <a:ext cx="378162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22" name="Group 23"/>
            <p:cNvGrpSpPr>
              <a:grpSpLocks/>
            </p:cNvGrpSpPr>
            <p:nvPr/>
          </p:nvGrpSpPr>
          <p:grpSpPr bwMode="auto">
            <a:xfrm>
              <a:off x="5656127" y="3945985"/>
              <a:ext cx="398327" cy="378162"/>
              <a:chOff x="2971800" y="1295400"/>
              <a:chExt cx="304800" cy="304800"/>
            </a:xfrm>
          </p:grpSpPr>
          <p:sp>
            <p:nvSpPr>
              <p:cNvPr id="57" name="Arc 20"/>
              <p:cNvSpPr/>
              <p:nvPr/>
            </p:nvSpPr>
            <p:spPr bwMode="auto">
              <a:xfrm>
                <a:off x="2972757" y="1296587"/>
                <a:ext cx="303444" cy="304816"/>
              </a:xfrm>
              <a:prstGeom prst="arc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4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Arc 21"/>
              <p:cNvSpPr/>
              <p:nvPr/>
            </p:nvSpPr>
            <p:spPr bwMode="auto">
              <a:xfrm rot="16200000">
                <a:off x="2972072" y="1297272"/>
                <a:ext cx="304816" cy="303444"/>
              </a:xfrm>
              <a:prstGeom prst="arc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4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Arc 47"/>
              <p:cNvSpPr/>
              <p:nvPr/>
            </p:nvSpPr>
            <p:spPr bwMode="auto">
              <a:xfrm rot="5400000">
                <a:off x="2972072" y="1297272"/>
                <a:ext cx="304816" cy="303444"/>
              </a:xfrm>
              <a:prstGeom prst="arc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4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6" name="Group 24"/>
            <p:cNvGrpSpPr>
              <a:grpSpLocks/>
            </p:cNvGrpSpPr>
            <p:nvPr/>
          </p:nvGrpSpPr>
          <p:grpSpPr bwMode="auto">
            <a:xfrm rot="10800000">
              <a:off x="5257800" y="4324148"/>
              <a:ext cx="398327" cy="378162"/>
              <a:chOff x="2971800" y="1295400"/>
              <a:chExt cx="304800" cy="304800"/>
            </a:xfrm>
          </p:grpSpPr>
          <p:sp>
            <p:nvSpPr>
              <p:cNvPr id="54" name="Arc 53"/>
              <p:cNvSpPr/>
              <p:nvPr/>
            </p:nvSpPr>
            <p:spPr bwMode="auto">
              <a:xfrm>
                <a:off x="2970843" y="1294182"/>
                <a:ext cx="306015" cy="304815"/>
              </a:xfrm>
              <a:prstGeom prst="arc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4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Arc 54"/>
              <p:cNvSpPr/>
              <p:nvPr/>
            </p:nvSpPr>
            <p:spPr bwMode="auto">
              <a:xfrm rot="16200000">
                <a:off x="2971444" y="1293581"/>
                <a:ext cx="304815" cy="306015"/>
              </a:xfrm>
              <a:prstGeom prst="arc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4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Arc 55"/>
              <p:cNvSpPr/>
              <p:nvPr/>
            </p:nvSpPr>
            <p:spPr bwMode="auto">
              <a:xfrm rot="5400000">
                <a:off x="2971444" y="1293581"/>
                <a:ext cx="304815" cy="306015"/>
              </a:xfrm>
              <a:prstGeom prst="arc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4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53" name="Straight Connector 44"/>
            <p:cNvCxnSpPr>
              <a:cxnSpLocks noChangeShapeType="1"/>
            </p:cNvCxnSpPr>
            <p:nvPr/>
          </p:nvCxnSpPr>
          <p:spPr bwMode="auto">
            <a:xfrm rot="10800000">
              <a:off x="5456963" y="4324149"/>
              <a:ext cx="398327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" name="Straight Connector 21"/>
            <p:cNvCxnSpPr>
              <a:cxnSpLocks noChangeShapeType="1"/>
            </p:cNvCxnSpPr>
            <p:nvPr/>
          </p:nvCxnSpPr>
          <p:spPr bwMode="auto">
            <a:xfrm rot="5400000">
              <a:off x="7576418" y="4346264"/>
              <a:ext cx="634554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31" name="Group 23"/>
            <p:cNvGrpSpPr>
              <a:grpSpLocks/>
            </p:cNvGrpSpPr>
            <p:nvPr/>
          </p:nvGrpSpPr>
          <p:grpSpPr bwMode="auto">
            <a:xfrm>
              <a:off x="7893695" y="3711710"/>
              <a:ext cx="580274" cy="634554"/>
              <a:chOff x="2971800" y="1295400"/>
              <a:chExt cx="304800" cy="304800"/>
            </a:xfrm>
          </p:grpSpPr>
          <p:sp>
            <p:nvSpPr>
              <p:cNvPr id="37" name="Arc 36"/>
              <p:cNvSpPr/>
              <p:nvPr/>
            </p:nvSpPr>
            <p:spPr bwMode="auto">
              <a:xfrm>
                <a:off x="2971339" y="1295021"/>
                <a:ext cx="305130" cy="305409"/>
              </a:xfrm>
              <a:prstGeom prst="arc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4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Arc 37"/>
              <p:cNvSpPr/>
              <p:nvPr/>
            </p:nvSpPr>
            <p:spPr bwMode="auto">
              <a:xfrm rot="16200000">
                <a:off x="2971200" y="1295160"/>
                <a:ext cx="305409" cy="305130"/>
              </a:xfrm>
              <a:prstGeom prst="arc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4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Arc 27"/>
              <p:cNvSpPr/>
              <p:nvPr/>
            </p:nvSpPr>
            <p:spPr bwMode="auto">
              <a:xfrm rot="5400000">
                <a:off x="2971200" y="1295160"/>
                <a:ext cx="305409" cy="305130"/>
              </a:xfrm>
              <a:prstGeom prst="arc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4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2" name="Group 24"/>
            <p:cNvGrpSpPr>
              <a:grpSpLocks/>
            </p:cNvGrpSpPr>
            <p:nvPr/>
          </p:nvGrpSpPr>
          <p:grpSpPr bwMode="auto">
            <a:xfrm rot="10800000">
              <a:off x="7313421" y="4346264"/>
              <a:ext cx="580274" cy="634554"/>
              <a:chOff x="2971800" y="1295400"/>
              <a:chExt cx="304800" cy="304800"/>
            </a:xfrm>
          </p:grpSpPr>
          <p:sp>
            <p:nvSpPr>
              <p:cNvPr id="34" name="Arc 33"/>
              <p:cNvSpPr/>
              <p:nvPr/>
            </p:nvSpPr>
            <p:spPr bwMode="auto">
              <a:xfrm>
                <a:off x="2972261" y="1294562"/>
                <a:ext cx="305130" cy="305409"/>
              </a:xfrm>
              <a:prstGeom prst="arc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4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Arc 34"/>
              <p:cNvSpPr/>
              <p:nvPr/>
            </p:nvSpPr>
            <p:spPr bwMode="auto">
              <a:xfrm rot="16200000">
                <a:off x="2972122" y="1294701"/>
                <a:ext cx="305409" cy="305130"/>
              </a:xfrm>
              <a:prstGeom prst="arc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4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Arc 35"/>
              <p:cNvSpPr/>
              <p:nvPr/>
            </p:nvSpPr>
            <p:spPr bwMode="auto">
              <a:xfrm rot="5400000">
                <a:off x="2972122" y="1294701"/>
                <a:ext cx="305409" cy="305130"/>
              </a:xfrm>
              <a:prstGeom prst="arc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4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33" name="Straight Connector 24"/>
            <p:cNvCxnSpPr>
              <a:cxnSpLocks noChangeShapeType="1"/>
            </p:cNvCxnSpPr>
            <p:nvPr/>
          </p:nvCxnSpPr>
          <p:spPr bwMode="auto">
            <a:xfrm rot="10800000">
              <a:off x="7603558" y="4346266"/>
              <a:ext cx="580274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3" name="TextBox 12"/>
            <p:cNvSpPr txBox="1">
              <a:spLocks noChangeArrowheads="1"/>
            </p:cNvSpPr>
            <p:nvPr/>
          </p:nvSpPr>
          <p:spPr bwMode="auto">
            <a:xfrm>
              <a:off x="109562" y="4495799"/>
              <a:ext cx="1262038" cy="337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ion sources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Box 13"/>
            <p:cNvSpPr txBox="1">
              <a:spLocks noChangeArrowheads="1"/>
            </p:cNvSpPr>
            <p:nvPr/>
          </p:nvSpPr>
          <p:spPr bwMode="auto">
            <a:xfrm>
              <a:off x="1447800" y="4492824"/>
              <a:ext cx="685799" cy="337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 err="1" smtClean="0">
                  <a:latin typeface="Arial" pitchFamily="34" charset="0"/>
                  <a:cs typeface="Arial" pitchFamily="34" charset="0"/>
                </a:rPr>
                <a:t>Linac</a:t>
              </a:r>
              <a:endParaRPr lang="en-US" sz="14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Box 14"/>
            <p:cNvSpPr txBox="1">
              <a:spLocks noChangeArrowheads="1"/>
            </p:cNvSpPr>
            <p:nvPr/>
          </p:nvSpPr>
          <p:spPr bwMode="auto">
            <a:xfrm>
              <a:off x="5105400" y="4721424"/>
              <a:ext cx="1371600" cy="337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booster</a:t>
              </a:r>
            </a:p>
          </p:txBody>
        </p:sp>
        <p:sp>
          <p:nvSpPr>
            <p:cNvPr id="27" name="TextBox 16"/>
            <p:cNvSpPr txBox="1">
              <a:spLocks noChangeArrowheads="1"/>
            </p:cNvSpPr>
            <p:nvPr/>
          </p:nvSpPr>
          <p:spPr bwMode="auto">
            <a:xfrm>
              <a:off x="7848599" y="4361781"/>
              <a:ext cx="914400" cy="5735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collider </a:t>
              </a:r>
              <a:r>
                <a:rPr lang="en-US" sz="1400" b="1" dirty="0">
                  <a:latin typeface="Arial" pitchFamily="34" charset="0"/>
                  <a:cs typeface="Arial" pitchFamily="34" charset="0"/>
                </a:rPr>
                <a:t>ring</a:t>
              </a:r>
            </a:p>
          </p:txBody>
        </p:sp>
        <p:sp>
          <p:nvSpPr>
            <p:cNvPr id="28" name="Rectangle 17"/>
            <p:cNvSpPr>
              <a:spLocks noChangeArrowheads="1"/>
            </p:cNvSpPr>
            <p:nvPr/>
          </p:nvSpPr>
          <p:spPr bwMode="auto">
            <a:xfrm>
              <a:off x="5697231" y="4266052"/>
              <a:ext cx="145068" cy="14101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18"/>
            <p:cNvSpPr>
              <a:spLocks noChangeArrowheads="1"/>
            </p:cNvSpPr>
            <p:nvPr/>
          </p:nvSpPr>
          <p:spPr bwMode="auto">
            <a:xfrm>
              <a:off x="7543801" y="4278866"/>
              <a:ext cx="228600" cy="137905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05400" y="3657599"/>
              <a:ext cx="1524338" cy="404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Up to 3 GeV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3340478"/>
              <a:ext cx="1832086" cy="404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25 to 100 GeV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 flipV="1">
              <a:off x="5756547" y="3666512"/>
              <a:ext cx="339453" cy="2958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7315200" y="3352800"/>
              <a:ext cx="339453" cy="2958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TextBox 15"/>
            <p:cNvSpPr txBox="1"/>
            <p:nvPr/>
          </p:nvSpPr>
          <p:spPr>
            <a:xfrm>
              <a:off x="7162800" y="3581399"/>
              <a:ext cx="548731" cy="641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en-US" sz="3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Flowchart: Decision 59"/>
            <p:cNvSpPr/>
            <p:nvPr/>
          </p:nvSpPr>
          <p:spPr bwMode="auto">
            <a:xfrm>
              <a:off x="3124200" y="3733800"/>
              <a:ext cx="1752600" cy="1143000"/>
            </a:xfrm>
            <a:prstGeom prst="flowChartDecisio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762000" y="3657599"/>
              <a:ext cx="2193119" cy="404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Very low energy</a:t>
              </a:r>
              <a:endParaRPr lang="en-US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280078" y="3943247"/>
              <a:ext cx="1524000" cy="708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solidFill>
                    <a:srgbClr val="9900CC"/>
                  </a:solidFill>
                  <a:latin typeface="Arial" pitchFamily="34" charset="0"/>
                  <a:cs typeface="Arial" pitchFamily="34" charset="0"/>
                </a:rPr>
                <a:t>Restore to high energy</a:t>
              </a:r>
              <a:endParaRPr lang="en-US" sz="1800" b="1" dirty="0">
                <a:solidFill>
                  <a:srgbClr val="99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1730344" y="4185983"/>
              <a:ext cx="1224775" cy="261768"/>
            </a:xfrm>
            <a:prstGeom prst="rect">
              <a:avLst/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Multiply 110"/>
            <p:cNvSpPr/>
            <p:nvPr/>
          </p:nvSpPr>
          <p:spPr bwMode="auto">
            <a:xfrm>
              <a:off x="1866901" y="3794744"/>
              <a:ext cx="685797" cy="1002972"/>
            </a:xfrm>
            <a:prstGeom prst="mathMultiply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7" name="Content Placeholder 1"/>
          <p:cNvSpPr txBox="1">
            <a:spLocks/>
          </p:cNvSpPr>
          <p:nvPr/>
        </p:nvSpPr>
        <p:spPr bwMode="auto">
          <a:xfrm>
            <a:off x="533400" y="2514600"/>
            <a:ext cx="487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Pct val="150000"/>
              <a:buFontTx/>
              <a:buBlip>
                <a:blip r:embed="rId2"/>
              </a:buBlip>
              <a:tabLst/>
              <a:defRPr/>
            </a:pPr>
            <a:r>
              <a:rPr lang="en-US" sz="1800" b="1" kern="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Single or two </a:t>
            </a:r>
            <a:r>
              <a:rPr lang="en-US" sz="1800" b="1" kern="0" dirty="0" err="1" smtClean="0">
                <a:latin typeface="Arial" pitchFamily="34" charset="0"/>
                <a:ea typeface="ＭＳ Ｐゴシック" charset="-128"/>
                <a:cs typeface="Arial" pitchFamily="34" charset="0"/>
              </a:rPr>
              <a:t>linacs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Arial" pitchFamily="34" charset="0"/>
              </a:rPr>
              <a:t>   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Arial" pitchFamily="34" charset="0"/>
              </a:rPr>
              <a:t>(</a:t>
            </a:r>
            <a:r>
              <a:rPr lang="en-US" sz="1800" i="1" kern="0" noProof="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J. </a:t>
            </a:r>
            <a:r>
              <a:rPr lang="en-US" sz="1800" i="1" kern="0" noProof="0" dirty="0" err="1" smtClean="0">
                <a:latin typeface="Arial" pitchFamily="34" charset="0"/>
                <a:ea typeface="ＭＳ Ｐゴシック" charset="-128"/>
                <a:cs typeface="Arial" pitchFamily="34" charset="0"/>
              </a:rPr>
              <a:t>Guo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Arial" pitchFamily="34" charset="0"/>
              </a:rPr>
              <a:t> talk)   </a:t>
            </a:r>
          </a:p>
        </p:txBody>
      </p:sp>
    </p:spTree>
    <p:extLst>
      <p:ext uri="{BB962C8B-B14F-4D97-AF65-F5344CB8AC3E}">
        <p14:creationId xmlns="" xmlns:p14="http://schemas.microsoft.com/office/powerpoint/2010/main" val="368657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334000"/>
          </a:xfrm>
        </p:spPr>
        <p:txBody>
          <a:bodyPr/>
          <a:lstStyle/>
          <a:p>
            <a:pPr marL="228600" indent="-22860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Low injection energy approach</a:t>
            </a:r>
          </a:p>
          <a:p>
            <a:pPr marL="457200" indent="-228600"/>
            <a:r>
              <a:rPr lang="en-US" sz="1800" dirty="0" smtClean="0">
                <a:latin typeface="Arial" pitchFamily="34" charset="0"/>
                <a:cs typeface="Arial" pitchFamily="34" charset="0"/>
              </a:rPr>
              <a:t>This approach should be preferred (simple, less hardware, low cost), if it can be made to work. Will it work?</a:t>
            </a:r>
          </a:p>
          <a:p>
            <a:pPr marL="457200" indent="-228600"/>
            <a:r>
              <a:rPr lang="en-US" sz="1800" dirty="0" smtClean="0">
                <a:latin typeface="Arial" pitchFamily="34" charset="0"/>
                <a:cs typeface="Arial" pitchFamily="34" charset="0"/>
              </a:rPr>
              <a:t>How low the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linac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energy can go for protons?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or ions?</a:t>
            </a:r>
          </a:p>
          <a:p>
            <a:pPr marL="457200" indent="-228600"/>
            <a:r>
              <a:rPr lang="en-US" sz="1800" dirty="0" smtClean="0">
                <a:latin typeface="Arial" pitchFamily="34" charset="0"/>
                <a:cs typeface="Arial" pitchFamily="34" charset="0"/>
              </a:rPr>
              <a:t>What are the rooms for large magnet aperture?</a:t>
            </a:r>
          </a:p>
          <a:p>
            <a:pPr marL="457200" indent="-228600"/>
            <a:r>
              <a:rPr lang="en-US" sz="1800" dirty="0" smtClean="0">
                <a:latin typeface="Arial" pitchFamily="34" charset="0"/>
                <a:cs typeface="Arial" pitchFamily="34" charset="0"/>
              </a:rPr>
              <a:t>One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linac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is also preferred (simple, less hardware, low cost),  would it be possible? </a:t>
            </a:r>
          </a:p>
          <a:p>
            <a:pPr marL="457200" indent="-228600"/>
            <a:r>
              <a:rPr lang="en-US" sz="1800" dirty="0" smtClean="0">
                <a:latin typeface="Arial" pitchFamily="34" charset="0"/>
                <a:cs typeface="Arial" pitchFamily="34" charset="0"/>
              </a:rPr>
              <a:t>Can the present SRF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linac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(ANL) be made short to fit this need?</a:t>
            </a:r>
          </a:p>
          <a:p>
            <a:pPr marL="228600" indent="-228600">
              <a:spcBef>
                <a:spcPts val="1800"/>
              </a:spcBef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High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injection energy approach</a:t>
            </a:r>
          </a:p>
          <a:p>
            <a:pPr marL="457200" indent="-228600"/>
            <a:r>
              <a:rPr lang="en-US" sz="1800" dirty="0" smtClean="0">
                <a:latin typeface="Arial" pitchFamily="34" charset="0"/>
                <a:cs typeface="Arial" pitchFamily="34" charset="0"/>
              </a:rPr>
              <a:t>How low the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linac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energy can go?</a:t>
            </a:r>
          </a:p>
          <a:p>
            <a:pPr marL="457200" indent="-228600"/>
            <a:r>
              <a:rPr lang="en-US" sz="1800" dirty="0" smtClean="0">
                <a:latin typeface="Arial" pitchFamily="34" charset="0"/>
                <a:cs typeface="Arial" pitchFamily="34" charset="0"/>
              </a:rPr>
              <a:t>How to accommodate protons and ions?</a:t>
            </a:r>
          </a:p>
          <a:p>
            <a:pPr marL="228600" indent="-228600">
              <a:spcBef>
                <a:spcPts val="1800"/>
              </a:spcBef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Related issues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228600"/>
            <a:r>
              <a:rPr lang="en-US" sz="1800" dirty="0" smtClean="0">
                <a:latin typeface="Arial" pitchFamily="34" charset="0"/>
                <a:cs typeface="Arial" pitchFamily="34" charset="0"/>
              </a:rPr>
              <a:t>How many booster cycle is acceptable?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457200" indent="-228600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400" b="1" kern="0" dirty="0" smtClean="0">
                <a:solidFill>
                  <a:srgbClr val="3333FF"/>
                </a:solidFill>
                <a:latin typeface="Arial" pitchFamily="34" charset="0"/>
                <a:ea typeface="+mj-ea"/>
                <a:cs typeface="Arial" pitchFamily="34" charset="0"/>
              </a:rPr>
              <a:t>Ion </a:t>
            </a:r>
            <a:r>
              <a:rPr lang="en-US" sz="3400" b="1" kern="0" dirty="0" err="1" smtClean="0">
                <a:solidFill>
                  <a:srgbClr val="3333FF"/>
                </a:solidFill>
                <a:latin typeface="Arial" pitchFamily="34" charset="0"/>
                <a:ea typeface="+mj-ea"/>
                <a:cs typeface="Arial" pitchFamily="34" charset="0"/>
              </a:rPr>
              <a:t>Linac</a:t>
            </a:r>
            <a:endParaRPr kumimoji="0" lang="en-US" sz="3400" b="1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1"/>
          <p:cNvSpPr>
            <a:spLocks noGrp="1"/>
          </p:cNvSpPr>
          <p:nvPr>
            <p:ph idx="1"/>
          </p:nvPr>
        </p:nvSpPr>
        <p:spPr>
          <a:xfrm>
            <a:off x="76200" y="990600"/>
            <a:ext cx="9067800" cy="5029200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altLang="en-US" sz="2400" b="1" dirty="0" smtClean="0">
                <a:latin typeface="Arial" charset="0"/>
                <a:ea typeface="ＭＳ Ｐゴシック" pitchFamily="34" charset="-128"/>
                <a:cs typeface="Arial" charset="0"/>
              </a:rPr>
              <a:t>Bottom-up</a:t>
            </a:r>
            <a:r>
              <a:rPr lang="en-US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: Evaluating different approaches and technologies</a:t>
            </a:r>
          </a:p>
          <a:p>
            <a:pPr marL="804863">
              <a:spcBef>
                <a:spcPts val="0"/>
              </a:spcBef>
            </a:pPr>
            <a:r>
              <a:rPr lang="en-US" alt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High or low injection energy</a:t>
            </a:r>
          </a:p>
          <a:p>
            <a:pPr marL="804863">
              <a:spcBef>
                <a:spcPts val="0"/>
              </a:spcBef>
            </a:pPr>
            <a:r>
              <a:rPr lang="en-US" alt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One </a:t>
            </a:r>
            <a:r>
              <a:rPr lang="en-US" altLang="en-US" sz="2000" dirty="0" err="1" smtClean="0">
                <a:latin typeface="Arial" charset="0"/>
                <a:ea typeface="ＭＳ Ｐゴシック" pitchFamily="34" charset="-128"/>
                <a:cs typeface="Arial" charset="0"/>
              </a:rPr>
              <a:t>linac</a:t>
            </a:r>
            <a:r>
              <a:rPr lang="en-US" alt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 vs. two </a:t>
            </a:r>
            <a:r>
              <a:rPr lang="en-US" altLang="en-US" sz="2000" dirty="0" err="1" smtClean="0">
                <a:latin typeface="Arial" charset="0"/>
                <a:ea typeface="ＭＳ Ｐゴシック" pitchFamily="34" charset="-128"/>
                <a:cs typeface="Arial" charset="0"/>
              </a:rPr>
              <a:t>linacs</a:t>
            </a:r>
            <a:r>
              <a:rPr lang="en-US" alt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. </a:t>
            </a:r>
          </a:p>
          <a:p>
            <a:pPr marL="804863">
              <a:spcBef>
                <a:spcPts val="0"/>
              </a:spcBef>
            </a:pPr>
            <a:r>
              <a:rPr lang="en-US" alt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Accumulator/booster ring, cyclotron, induction cell line</a:t>
            </a:r>
            <a:endParaRPr lang="en-US" altLang="en-US" sz="2000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spcBef>
                <a:spcPts val="1800"/>
              </a:spcBef>
            </a:pPr>
            <a:r>
              <a:rPr lang="en-US" altLang="en-US" sz="2400" b="1" dirty="0" smtClean="0">
                <a:latin typeface="Arial" charset="0"/>
                <a:ea typeface="ＭＳ Ｐゴシック" pitchFamily="34" charset="-128"/>
                <a:cs typeface="Arial" charset="0"/>
              </a:rPr>
              <a:t>Narrow down </a:t>
            </a:r>
            <a:r>
              <a:rPr lang="en-US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to two most promising design concepts (one high and one low injection energy) for further technical analysis  </a:t>
            </a:r>
          </a:p>
          <a:p>
            <a:pPr>
              <a:spcBef>
                <a:spcPts val="1800"/>
              </a:spcBef>
            </a:pPr>
            <a:r>
              <a:rPr lang="en-US" altLang="en-US" sz="2400" b="1" dirty="0" smtClean="0">
                <a:latin typeface="Arial" charset="0"/>
                <a:ea typeface="ＭＳ Ｐゴシック" pitchFamily="34" charset="-128"/>
                <a:cs typeface="Arial" charset="0"/>
              </a:rPr>
              <a:t>Support </a:t>
            </a:r>
            <a:r>
              <a:rPr lang="en-US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cost impact analysis </a:t>
            </a:r>
          </a:p>
          <a:p>
            <a:pPr>
              <a:spcBef>
                <a:spcPts val="1800"/>
              </a:spcBef>
            </a:pPr>
            <a:r>
              <a:rPr lang="en-US" altLang="en-US" sz="2400" b="1" dirty="0" smtClean="0">
                <a:latin typeface="Arial" charset="0"/>
                <a:ea typeface="ＭＳ Ｐゴシック" pitchFamily="34" charset="-128"/>
                <a:cs typeface="Arial" charset="0"/>
              </a:rPr>
              <a:t>Down selection </a:t>
            </a:r>
            <a:r>
              <a:rPr lang="en-US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for a new baseline</a:t>
            </a:r>
          </a:p>
          <a:p>
            <a:pPr marL="339725" indent="-339725">
              <a:spcBef>
                <a:spcPts val="1800"/>
              </a:spcBef>
            </a:pPr>
            <a:endParaRPr lang="en-US" altLang="en-US" sz="20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2771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0000FF"/>
                </a:solidFill>
                <a:latin typeface="Arial" charset="0"/>
                <a:ea typeface="ＭＳ Ｐゴシック" pitchFamily="34" charset="-128"/>
                <a:cs typeface="Arial" charset="0"/>
              </a:rPr>
              <a:t>Path Forward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10000" y="6492875"/>
            <a:ext cx="1371600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fld id="{2CF62DBD-CF08-4E4B-AC33-F4050951B741}" type="slidenum">
              <a:rPr lang="en-US" altLang="en-US" sz="1500" smtClean="0">
                <a:solidFill>
                  <a:srgbClr val="898989"/>
                </a:solidFill>
                <a:latin typeface="Arial" charset="0"/>
                <a:cs typeface="Arial" charset="0"/>
              </a:rPr>
              <a:pPr/>
              <a:t>4</a:t>
            </a:fld>
            <a:endParaRPr lang="en-US" altLang="en-US" sz="1500" smtClean="0">
              <a:solidFill>
                <a:srgbClr val="898989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Lab_PowerPoint3">
  <a:themeElements>
    <a:clrScheme name="JLab_PowerPoint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JLab_PowerPoint3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JLab_PowerPoint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JLab_PowerPoint3</Template>
  <TotalTime>2725</TotalTime>
  <Words>338</Words>
  <Application>Microsoft Office PowerPoint</Application>
  <PresentationFormat>On-screen Show (4:3)</PresentationFormat>
  <Paragraphs>61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JLab_PowerPoint3</vt:lpstr>
      <vt:lpstr>Expectation of Ion Linac Optimization</vt:lpstr>
      <vt:lpstr>Approaches: High &amp; Low Injection Energy</vt:lpstr>
      <vt:lpstr>Slide 3</vt:lpstr>
      <vt:lpstr>Path Forward</vt:lpstr>
    </vt:vector>
  </TitlesOfParts>
  <Company>Jefferson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yzhang</dc:creator>
  <cp:lastModifiedBy>Yuhong</cp:lastModifiedBy>
  <cp:revision>76</cp:revision>
  <dcterms:created xsi:type="dcterms:W3CDTF">2007-06-12T14:12:43Z</dcterms:created>
  <dcterms:modified xsi:type="dcterms:W3CDTF">2015-03-30T03:46:11Z</dcterms:modified>
</cp:coreProperties>
</file>