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5" r:id="rId7"/>
    <p:sldId id="266" r:id="rId8"/>
    <p:sldId id="261" r:id="rId9"/>
    <p:sldId id="262" r:id="rId10"/>
    <p:sldId id="267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339933"/>
    <a:srgbClr val="00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2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15EC4-445C-49AA-B539-875B6EA06A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9739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50000"/>
              <a:buFontTx/>
              <a:buBlip>
                <a:blip r:embed="rId2"/>
              </a:buBlip>
              <a:defRPr/>
            </a:lvl1pPr>
            <a:lvl3pPr>
              <a:buClrTx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621CD-FDE4-4A9C-867E-F9942A4409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568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C6ADF-CDF0-46B3-8210-9F393C9BF1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2821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495800" y="6492875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5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096C14-8AB3-4C87-B24C-08338AAE80B5}" type="slidenum">
              <a:rPr lang="en-US" alt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MS PGothic" pitchFamily="34" charset="-128"/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990600" y="6492875"/>
            <a:ext cx="3505200" cy="365125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500" b="1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72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DTL </a:t>
            </a:r>
            <a:r>
              <a:rPr lang="en-US" sz="2800" dirty="0">
                <a:latin typeface="Comic Sans MS" panose="030F0702030302020204" pitchFamily="66" charset="0"/>
              </a:rPr>
              <a:t>O</a:t>
            </a:r>
            <a:r>
              <a:rPr lang="en-US" sz="2800" dirty="0" smtClean="0">
                <a:latin typeface="Comic Sans MS" panose="030F0702030302020204" pitchFamily="66" charset="0"/>
              </a:rPr>
              <a:t>ption for MEIC Ion Injection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Jiquan</a:t>
            </a:r>
            <a:r>
              <a:rPr lang="en-US" dirty="0" smtClean="0"/>
              <a:t> </a:t>
            </a:r>
            <a:r>
              <a:rPr lang="en-US" dirty="0" err="1" smtClean="0"/>
              <a:t>Guo</a:t>
            </a:r>
            <a:r>
              <a:rPr lang="en-US" dirty="0" smtClean="0"/>
              <a:t>, </a:t>
            </a:r>
            <a:r>
              <a:rPr lang="en-US" dirty="0" err="1" smtClean="0"/>
              <a:t>Haipeng</a:t>
            </a:r>
            <a:r>
              <a:rPr lang="en-US" dirty="0" smtClean="0"/>
              <a:t> Wang</a:t>
            </a:r>
          </a:p>
          <a:p>
            <a:r>
              <a:rPr lang="en-US" dirty="0" err="1" smtClean="0"/>
              <a:t>Jlab</a:t>
            </a:r>
            <a:endParaRPr lang="en-US" dirty="0" smtClean="0"/>
          </a:p>
          <a:p>
            <a:r>
              <a:rPr lang="en-US" dirty="0" smtClean="0"/>
              <a:t>3/30/2015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15EC4-445C-49AA-B539-875B6EA06A50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970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Option 2: two DTL </a:t>
            </a:r>
            <a:r>
              <a:rPr lang="en-US" sz="2000" dirty="0" err="1" smtClean="0">
                <a:latin typeface="Comic Sans MS" panose="030F0702030302020204" pitchFamily="66" charset="0"/>
              </a:rPr>
              <a:t>linacs</a:t>
            </a:r>
            <a:r>
              <a:rPr lang="en-US" sz="2000" dirty="0" smtClean="0">
                <a:latin typeface="Comic Sans MS" panose="030F0702030302020204" pitchFamily="66" charset="0"/>
              </a:rPr>
              <a:t> sharing RF sources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621CD-FDE4-4A9C-867E-F9942A440963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277509" y="1093552"/>
            <a:ext cx="5589891" cy="1069196"/>
            <a:chOff x="228600" y="914400"/>
            <a:chExt cx="5589891" cy="1069196"/>
          </a:xfrm>
        </p:grpSpPr>
        <p:sp>
          <p:nvSpPr>
            <p:cNvPr id="7" name="TextBox 11"/>
            <p:cNvSpPr txBox="1">
              <a:spLocks noChangeArrowheads="1"/>
            </p:cNvSpPr>
            <p:nvPr/>
          </p:nvSpPr>
          <p:spPr bwMode="auto">
            <a:xfrm>
              <a:off x="228600" y="914400"/>
              <a:ext cx="974071" cy="51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A4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Arial" charset="0"/>
                </a:rPr>
                <a:t>Ion sources</a:t>
              </a:r>
            </a:p>
          </p:txBody>
        </p:sp>
        <p:sp>
          <p:nvSpPr>
            <p:cNvPr id="8" name="TextBox 12"/>
            <p:cNvSpPr txBox="1">
              <a:spLocks noChangeArrowheads="1"/>
            </p:cNvSpPr>
            <p:nvPr/>
          </p:nvSpPr>
          <p:spPr bwMode="auto">
            <a:xfrm>
              <a:off x="1395151" y="1782599"/>
              <a:ext cx="196785" cy="20099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cxnSp>
          <p:nvCxnSpPr>
            <p:cNvPr id="9" name="Straight Connector 13"/>
            <p:cNvCxnSpPr>
              <a:cxnSpLocks noChangeShapeType="1"/>
              <a:endCxn id="14" idx="4"/>
            </p:cNvCxnSpPr>
            <p:nvPr/>
          </p:nvCxnSpPr>
          <p:spPr bwMode="auto">
            <a:xfrm>
              <a:off x="1157816" y="1227505"/>
              <a:ext cx="10300" cy="439564"/>
            </a:xfrm>
            <a:prstGeom prst="line">
              <a:avLst/>
            </a:prstGeom>
            <a:noFill/>
            <a:ln w="38100" algn="ctr">
              <a:solidFill>
                <a:srgbClr val="E26B0A"/>
              </a:solidFill>
              <a:round/>
              <a:headEnd/>
              <a:tailEnd/>
            </a:ln>
          </p:spPr>
        </p:cxnSp>
        <p:cxnSp>
          <p:nvCxnSpPr>
            <p:cNvPr id="10" name="Straight Connector 14"/>
            <p:cNvCxnSpPr>
              <a:cxnSpLocks noChangeShapeType="1"/>
            </p:cNvCxnSpPr>
            <p:nvPr/>
          </p:nvCxnSpPr>
          <p:spPr bwMode="auto">
            <a:xfrm rot="16200000">
              <a:off x="1184217" y="1080222"/>
              <a:ext cx="0" cy="899024"/>
            </a:xfrm>
            <a:prstGeom prst="line">
              <a:avLst/>
            </a:prstGeom>
            <a:noFill/>
            <a:ln w="38100" algn="ctr">
              <a:solidFill>
                <a:srgbClr val="E26B0A"/>
              </a:solidFill>
              <a:round/>
              <a:headEnd/>
              <a:tailEnd/>
            </a:ln>
          </p:spPr>
        </p:cxn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551183" y="1458926"/>
              <a:ext cx="303646" cy="146925"/>
            </a:xfrm>
            <a:prstGeom prst="rect">
              <a:avLst/>
            </a:prstGeom>
            <a:solidFill>
              <a:srgbClr val="C0504D"/>
            </a:solidFill>
            <a:ln w="12699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1081360" y="990601"/>
              <a:ext cx="149413" cy="250998"/>
            </a:xfrm>
            <a:prstGeom prst="rect">
              <a:avLst/>
            </a:prstGeom>
            <a:solidFill>
              <a:srgbClr val="C0504D"/>
            </a:solidFill>
            <a:ln w="12699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4" name="Oval 18"/>
            <p:cNvSpPr>
              <a:spLocks noChangeArrowheads="1"/>
            </p:cNvSpPr>
            <p:nvPr/>
          </p:nvSpPr>
          <p:spPr bwMode="auto">
            <a:xfrm>
              <a:off x="1028342" y="1391584"/>
              <a:ext cx="279548" cy="275485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99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1604407" y="1443965"/>
              <a:ext cx="219199" cy="166762"/>
            </a:xfrm>
            <a:prstGeom prst="rect">
              <a:avLst/>
            </a:prstGeom>
            <a:solidFill>
              <a:srgbClr val="FFC30E"/>
            </a:solidFill>
            <a:ln w="12699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1823807" y="1473728"/>
              <a:ext cx="192591" cy="113136"/>
            </a:xfrm>
            <a:prstGeom prst="rect">
              <a:avLst/>
            </a:prstGeom>
            <a:solidFill>
              <a:srgbClr val="8AA235"/>
            </a:solidFill>
            <a:ln w="12699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7" name="Rounded Rectangle 22"/>
            <p:cNvSpPr>
              <a:spLocks noChangeArrowheads="1"/>
            </p:cNvSpPr>
            <p:nvPr/>
          </p:nvSpPr>
          <p:spPr bwMode="auto">
            <a:xfrm>
              <a:off x="2022417" y="1393273"/>
              <a:ext cx="823622" cy="266303"/>
            </a:xfrm>
            <a:prstGeom prst="roundRect">
              <a:avLst>
                <a:gd name="adj" fmla="val 16667"/>
              </a:avLst>
            </a:prstGeom>
            <a:solidFill>
              <a:srgbClr val="6CBAFF"/>
            </a:solidFill>
            <a:ln w="12699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9" name="TextBox 30"/>
            <p:cNvSpPr txBox="1">
              <a:spLocks noChangeArrowheads="1"/>
            </p:cNvSpPr>
            <p:nvPr/>
          </p:nvSpPr>
          <p:spPr bwMode="auto">
            <a:xfrm>
              <a:off x="1371599" y="1143001"/>
              <a:ext cx="765380" cy="20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Arial" charset="0"/>
                </a:rPr>
                <a:t>RFQ</a:t>
              </a:r>
            </a:p>
          </p:txBody>
        </p:sp>
        <p:sp>
          <p:nvSpPr>
            <p:cNvPr id="20" name="TextBox 31"/>
            <p:cNvSpPr txBox="1">
              <a:spLocks noChangeArrowheads="1"/>
            </p:cNvSpPr>
            <p:nvPr/>
          </p:nvSpPr>
          <p:spPr bwMode="auto">
            <a:xfrm>
              <a:off x="1486449" y="1657350"/>
              <a:ext cx="954307" cy="20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Arial" charset="0"/>
                </a:rPr>
                <a:t>MEBT</a:t>
              </a:r>
            </a:p>
          </p:txBody>
        </p:sp>
        <p:sp>
          <p:nvSpPr>
            <p:cNvPr id="21" name="TextBox 33"/>
            <p:cNvSpPr txBox="1">
              <a:spLocks noChangeArrowheads="1"/>
            </p:cNvSpPr>
            <p:nvPr/>
          </p:nvSpPr>
          <p:spPr bwMode="auto">
            <a:xfrm>
              <a:off x="2362200" y="1354776"/>
              <a:ext cx="38985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Arial" charset="0"/>
                </a:rPr>
                <a:t>IH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" name="Rounded Rectangle 22"/>
            <p:cNvSpPr>
              <a:spLocks noChangeArrowheads="1"/>
            </p:cNvSpPr>
            <p:nvPr/>
          </p:nvSpPr>
          <p:spPr bwMode="auto">
            <a:xfrm>
              <a:off x="3346907" y="1393273"/>
              <a:ext cx="2471584" cy="266303"/>
            </a:xfrm>
            <a:prstGeom prst="roundRect">
              <a:avLst>
                <a:gd name="adj" fmla="val 16667"/>
              </a:avLst>
            </a:prstGeom>
            <a:solidFill>
              <a:srgbClr val="6CBAFF"/>
            </a:solidFill>
            <a:ln w="12699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2" name="TextBox 33"/>
            <p:cNvSpPr txBox="1">
              <a:spLocks noChangeArrowheads="1"/>
            </p:cNvSpPr>
            <p:nvPr/>
          </p:nvSpPr>
          <p:spPr bwMode="auto">
            <a:xfrm>
              <a:off x="3657599" y="1350313"/>
              <a:ext cx="16274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Arial" charset="0"/>
                </a:rPr>
                <a:t>6 tank CHDTL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</p:grpSp>
      <p:cxnSp>
        <p:nvCxnSpPr>
          <p:cNvPr id="37" name="Straight Connector 14"/>
          <p:cNvCxnSpPr>
            <a:cxnSpLocks noChangeShapeType="1"/>
            <a:stCxn id="17" idx="3"/>
            <a:endCxn id="29" idx="1"/>
          </p:cNvCxnSpPr>
          <p:nvPr/>
        </p:nvCxnSpPr>
        <p:spPr bwMode="auto">
          <a:xfrm>
            <a:off x="2894948" y="1705577"/>
            <a:ext cx="500868" cy="0"/>
          </a:xfrm>
          <a:prstGeom prst="line">
            <a:avLst/>
          </a:prstGeom>
          <a:noFill/>
          <a:ln w="38100" algn="ctr">
            <a:solidFill>
              <a:srgbClr val="E26B0A"/>
            </a:solidFill>
            <a:round/>
            <a:headEnd/>
            <a:tailEnd/>
          </a:ln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3157057" y="1349391"/>
            <a:ext cx="0" cy="3621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Box 46"/>
          <p:cNvSpPr txBox="1"/>
          <p:nvPr/>
        </p:nvSpPr>
        <p:spPr>
          <a:xfrm>
            <a:off x="2443472" y="975159"/>
            <a:ext cx="1904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Stripper @10MeV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81458" y="4442936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Total peak RF power (~0.1% duty factor): ~20MW for 50MeV </a:t>
            </a:r>
            <a:r>
              <a:rPr lang="en-US" sz="1400" dirty="0" err="1" smtClean="0"/>
              <a:t>Pb</a:t>
            </a:r>
            <a:r>
              <a:rPr lang="en-US" sz="1400" dirty="0" smtClean="0"/>
              <a:t>/120MeV H</a:t>
            </a:r>
            <a:r>
              <a:rPr lang="en-US" sz="1400" baseline="30000" dirty="0" smtClean="0"/>
              <a:t>-</a:t>
            </a:r>
            <a:r>
              <a:rPr lang="en-US" sz="1400" dirty="0" smtClean="0"/>
              <a:t>. </a:t>
            </a:r>
          </a:p>
          <a:p>
            <a:r>
              <a:rPr lang="en-US" sz="1400" dirty="0" smtClean="0"/>
              <a:t>Linac 2 can be built later as a future upgrade.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71165" y="3019733"/>
            <a:ext cx="5501035" cy="868752"/>
            <a:chOff x="1090001" y="1953670"/>
            <a:chExt cx="5501035" cy="868752"/>
          </a:xfrm>
        </p:grpSpPr>
        <p:sp>
          <p:nvSpPr>
            <p:cNvPr id="30" name="Rectangle 17"/>
            <p:cNvSpPr>
              <a:spLocks noChangeArrowheads="1"/>
            </p:cNvSpPr>
            <p:nvPr/>
          </p:nvSpPr>
          <p:spPr bwMode="auto">
            <a:xfrm>
              <a:off x="1862896" y="2317064"/>
              <a:ext cx="268323" cy="125499"/>
            </a:xfrm>
            <a:prstGeom prst="rect">
              <a:avLst/>
            </a:prstGeom>
            <a:solidFill>
              <a:srgbClr val="DEA3A2"/>
            </a:solidFill>
            <a:ln w="12699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090001" y="1953670"/>
              <a:ext cx="5501035" cy="868752"/>
              <a:chOff x="646214" y="1114844"/>
              <a:chExt cx="5501035" cy="868752"/>
            </a:xfrm>
          </p:grpSpPr>
          <p:sp>
            <p:nvSpPr>
              <p:cNvPr id="35" name="TextBox 11"/>
              <p:cNvSpPr txBox="1">
                <a:spLocks noChangeArrowheads="1"/>
              </p:cNvSpPr>
              <p:nvPr/>
            </p:nvSpPr>
            <p:spPr bwMode="auto">
              <a:xfrm>
                <a:off x="646214" y="1124783"/>
                <a:ext cx="109175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A40000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Arial" charset="0"/>
                  </a:rPr>
                  <a:t>H</a:t>
                </a:r>
                <a:r>
                  <a:rPr kumimoji="0" lang="en-US" altLang="en-US" sz="1600" b="0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rgbClr val="A40000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Arial" charset="0"/>
                  </a:rPr>
                  <a:t>-</a:t>
                </a:r>
                <a:r>
                  <a:rPr kumimoji="0" lang="en-US" altLang="en-US" sz="16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A40000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Arial" charset="0"/>
                  </a:rPr>
                  <a:t> source</a:t>
                </a:r>
                <a:endPara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A4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Arial" charset="0"/>
                </a:endParaRPr>
              </a:p>
            </p:txBody>
          </p:sp>
          <p:sp>
            <p:nvSpPr>
              <p:cNvPr id="38" name="TextBox 12"/>
              <p:cNvSpPr txBox="1">
                <a:spLocks noChangeArrowheads="1"/>
              </p:cNvSpPr>
              <p:nvPr/>
            </p:nvSpPr>
            <p:spPr bwMode="auto">
              <a:xfrm>
                <a:off x="1395151" y="1782599"/>
                <a:ext cx="196785" cy="200997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Arial" charset="0"/>
                </a:endParaRPr>
              </a:p>
            </p:txBody>
          </p:sp>
          <p:cxnSp>
            <p:nvCxnSpPr>
              <p:cNvPr id="40" name="Straight Connector 14"/>
              <p:cNvCxnSpPr>
                <a:cxnSpLocks noChangeShapeType="1"/>
              </p:cNvCxnSpPr>
              <p:nvPr/>
            </p:nvCxnSpPr>
            <p:spPr bwMode="auto">
              <a:xfrm>
                <a:off x="1691489" y="1526087"/>
                <a:ext cx="310170" cy="3647"/>
              </a:xfrm>
              <a:prstGeom prst="line">
                <a:avLst/>
              </a:prstGeom>
              <a:noFill/>
              <a:ln w="38100" algn="ctr">
                <a:solidFill>
                  <a:srgbClr val="E26B0A"/>
                </a:solidFill>
                <a:round/>
                <a:headEnd/>
                <a:tailEnd/>
              </a:ln>
            </p:spPr>
          </p:cxnSp>
          <p:sp>
            <p:nvSpPr>
              <p:cNvPr id="45" name="Rectangle 19"/>
              <p:cNvSpPr>
                <a:spLocks noChangeArrowheads="1"/>
              </p:cNvSpPr>
              <p:nvPr/>
            </p:nvSpPr>
            <p:spPr bwMode="auto">
              <a:xfrm>
                <a:off x="2001659" y="1443965"/>
                <a:ext cx="219199" cy="166762"/>
              </a:xfrm>
              <a:prstGeom prst="rect">
                <a:avLst/>
              </a:prstGeom>
              <a:solidFill>
                <a:srgbClr val="FFC30E"/>
              </a:solidFill>
              <a:ln w="12699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lIns="90488" tIns="44450" rIns="90488" bIns="44450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Arial" charset="0"/>
                </a:endParaRPr>
              </a:p>
            </p:txBody>
          </p:sp>
          <p:sp>
            <p:nvSpPr>
              <p:cNvPr id="46" name="Rectangle 20"/>
              <p:cNvSpPr>
                <a:spLocks noChangeArrowheads="1"/>
              </p:cNvSpPr>
              <p:nvPr/>
            </p:nvSpPr>
            <p:spPr bwMode="auto">
              <a:xfrm>
                <a:off x="2220858" y="1457406"/>
                <a:ext cx="192591" cy="113136"/>
              </a:xfrm>
              <a:prstGeom prst="rect">
                <a:avLst/>
              </a:prstGeom>
              <a:solidFill>
                <a:srgbClr val="8AA235"/>
              </a:solidFill>
              <a:ln w="12699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lIns="90488" tIns="44450" rIns="90488" bIns="44450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Arial" charset="0"/>
                </a:endParaRPr>
              </a:p>
            </p:txBody>
          </p:sp>
          <p:sp>
            <p:nvSpPr>
              <p:cNvPr id="48" name="Rounded Rectangle 22"/>
              <p:cNvSpPr>
                <a:spLocks noChangeArrowheads="1"/>
              </p:cNvSpPr>
              <p:nvPr/>
            </p:nvSpPr>
            <p:spPr bwMode="auto">
              <a:xfrm>
                <a:off x="3230917" y="1371711"/>
                <a:ext cx="1468532" cy="266303"/>
              </a:xfrm>
              <a:prstGeom prst="roundRect">
                <a:avLst>
                  <a:gd name="adj" fmla="val 16667"/>
                </a:avLst>
              </a:prstGeom>
              <a:solidFill>
                <a:srgbClr val="6CBAFF"/>
              </a:solidFill>
              <a:ln w="12699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lIns="90488" tIns="44450" rIns="90488" bIns="44450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Arial" charset="0"/>
                </a:endParaRPr>
              </a:p>
            </p:txBody>
          </p:sp>
          <p:sp>
            <p:nvSpPr>
              <p:cNvPr id="49" name="TextBox 30"/>
              <p:cNvSpPr txBox="1">
                <a:spLocks noChangeArrowheads="1"/>
              </p:cNvSpPr>
              <p:nvPr/>
            </p:nvSpPr>
            <p:spPr bwMode="auto">
              <a:xfrm>
                <a:off x="1591936" y="1114844"/>
                <a:ext cx="765380" cy="20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Arial" charset="0"/>
                  </a:rPr>
                  <a:t>RFQ</a:t>
                </a:r>
              </a:p>
            </p:txBody>
          </p:sp>
          <p:sp>
            <p:nvSpPr>
              <p:cNvPr id="50" name="TextBox 31"/>
              <p:cNvSpPr txBox="1">
                <a:spLocks noChangeArrowheads="1"/>
              </p:cNvSpPr>
              <p:nvPr/>
            </p:nvSpPr>
            <p:spPr bwMode="auto">
              <a:xfrm>
                <a:off x="1954444" y="1706343"/>
                <a:ext cx="954307" cy="20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Arial" charset="0"/>
                  </a:rPr>
                  <a:t>MEBT</a:t>
                </a:r>
              </a:p>
            </p:txBody>
          </p:sp>
          <p:sp>
            <p:nvSpPr>
              <p:cNvPr id="51" name="TextBox 33"/>
              <p:cNvSpPr txBox="1">
                <a:spLocks noChangeArrowheads="1"/>
              </p:cNvSpPr>
              <p:nvPr/>
            </p:nvSpPr>
            <p:spPr bwMode="auto">
              <a:xfrm>
                <a:off x="3355945" y="1344697"/>
                <a:ext cx="119110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Arial" charset="0"/>
                  </a:rPr>
                  <a:t>4 tank CH</a:t>
                </a:r>
                <a:endPara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Arial" charset="0"/>
                </a:endParaRPr>
              </a:p>
            </p:txBody>
          </p:sp>
          <p:sp>
            <p:nvSpPr>
              <p:cNvPr id="52" name="Rounded Rectangle 22"/>
              <p:cNvSpPr>
                <a:spLocks noChangeArrowheads="1"/>
              </p:cNvSpPr>
              <p:nvPr/>
            </p:nvSpPr>
            <p:spPr bwMode="auto">
              <a:xfrm>
                <a:off x="4699449" y="1371711"/>
                <a:ext cx="1328592" cy="266303"/>
              </a:xfrm>
              <a:prstGeom prst="roundRect">
                <a:avLst>
                  <a:gd name="adj" fmla="val 16667"/>
                </a:avLst>
              </a:prstGeom>
              <a:solidFill>
                <a:srgbClr val="6CBAFF"/>
              </a:solidFill>
              <a:ln w="12699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lIns="90488" tIns="44450" rIns="90488" bIns="44450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Arial" charset="0"/>
                </a:endParaRPr>
              </a:p>
            </p:txBody>
          </p:sp>
          <p:sp>
            <p:nvSpPr>
              <p:cNvPr id="54" name="TextBox 33"/>
              <p:cNvSpPr txBox="1">
                <a:spLocks noChangeArrowheads="1"/>
              </p:cNvSpPr>
              <p:nvPr/>
            </p:nvSpPr>
            <p:spPr bwMode="auto">
              <a:xfrm>
                <a:off x="4630907" y="1371711"/>
                <a:ext cx="151634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Arial" charset="0"/>
                  </a:rPr>
                  <a:t>CCDTL</a:t>
                </a:r>
                <a:endPara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Arial" charset="0"/>
                </a:endParaRPr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6096000" y="1513412"/>
            <a:ext cx="2844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Linac 1, 50MeV/u Pb</a:t>
            </a:r>
            <a:r>
              <a:rPr lang="en-US" sz="1600" baseline="30000" dirty="0" smtClean="0">
                <a:solidFill>
                  <a:srgbClr val="C00000"/>
                </a:solidFill>
              </a:rPr>
              <a:t>64+</a:t>
            </a:r>
            <a:r>
              <a:rPr lang="en-US" sz="1600" dirty="0" smtClean="0">
                <a:solidFill>
                  <a:srgbClr val="C00000"/>
                </a:solidFill>
              </a:rPr>
              <a:t> and H</a:t>
            </a:r>
            <a:r>
              <a:rPr lang="en-US" sz="1600" baseline="30000" dirty="0" smtClean="0">
                <a:solidFill>
                  <a:srgbClr val="C00000"/>
                </a:solidFill>
              </a:rPr>
              <a:t>-</a:t>
            </a:r>
            <a:endParaRPr lang="en-US" sz="1600" dirty="0" smtClean="0">
              <a:solidFill>
                <a:srgbClr val="C00000"/>
              </a:solidFill>
            </a:endParaRPr>
          </a:p>
          <a:p>
            <a:r>
              <a:rPr lang="en-US" sz="1600" dirty="0" smtClean="0">
                <a:solidFill>
                  <a:srgbClr val="C00000"/>
                </a:solidFill>
              </a:rPr>
              <a:t>(and all other ions with q/a&gt;1/3)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324600" y="3207693"/>
            <a:ext cx="19891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Linac 2, ~120MeV H</a:t>
            </a:r>
            <a:r>
              <a:rPr lang="en-US" sz="1600" baseline="30000" dirty="0" smtClean="0">
                <a:solidFill>
                  <a:srgbClr val="C00000"/>
                </a:solidFill>
              </a:rPr>
              <a:t>-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3277638" y="2362200"/>
            <a:ext cx="2818362" cy="381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6 klystrons, 325MHz, 2.8MW</a:t>
            </a:r>
          </a:p>
        </p:txBody>
      </p:sp>
      <p:cxnSp>
        <p:nvCxnSpPr>
          <p:cNvPr id="63" name="Straight Arrow Connector 62"/>
          <p:cNvCxnSpPr/>
          <p:nvPr/>
        </p:nvCxnSpPr>
        <p:spPr bwMode="auto">
          <a:xfrm flipV="1">
            <a:off x="4572000" y="1836502"/>
            <a:ext cx="0" cy="51023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Arrow Connector 66"/>
          <p:cNvCxnSpPr/>
          <p:nvPr/>
        </p:nvCxnSpPr>
        <p:spPr bwMode="auto">
          <a:xfrm>
            <a:off x="3429000" y="2751933"/>
            <a:ext cx="0" cy="53909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Arrow Connector 67"/>
          <p:cNvCxnSpPr/>
          <p:nvPr/>
        </p:nvCxnSpPr>
        <p:spPr bwMode="auto">
          <a:xfrm flipV="1">
            <a:off x="5042009" y="1846221"/>
            <a:ext cx="0" cy="51023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/>
          <p:nvPr/>
        </p:nvCxnSpPr>
        <p:spPr bwMode="auto">
          <a:xfrm flipV="1">
            <a:off x="5646435" y="1846221"/>
            <a:ext cx="0" cy="51023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5638800" y="2741524"/>
            <a:ext cx="0" cy="55663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Arrow Connector 87"/>
          <p:cNvCxnSpPr/>
          <p:nvPr/>
        </p:nvCxnSpPr>
        <p:spPr bwMode="auto">
          <a:xfrm>
            <a:off x="3810000" y="2743200"/>
            <a:ext cx="0" cy="53909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Arrow Connector 88"/>
          <p:cNvCxnSpPr/>
          <p:nvPr/>
        </p:nvCxnSpPr>
        <p:spPr bwMode="auto">
          <a:xfrm>
            <a:off x="4191000" y="2743200"/>
            <a:ext cx="0" cy="53909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Arrow Connector 89"/>
          <p:cNvCxnSpPr/>
          <p:nvPr/>
        </p:nvCxnSpPr>
        <p:spPr bwMode="auto">
          <a:xfrm>
            <a:off x="4572000" y="2743200"/>
            <a:ext cx="0" cy="53909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Straight Arrow Connector 90"/>
          <p:cNvCxnSpPr/>
          <p:nvPr/>
        </p:nvCxnSpPr>
        <p:spPr bwMode="auto">
          <a:xfrm>
            <a:off x="5029200" y="2755719"/>
            <a:ext cx="0" cy="53909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Arrow Connector 91"/>
          <p:cNvCxnSpPr/>
          <p:nvPr/>
        </p:nvCxnSpPr>
        <p:spPr bwMode="auto">
          <a:xfrm flipV="1">
            <a:off x="4191000" y="1846221"/>
            <a:ext cx="0" cy="51023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Arrow Connector 92"/>
          <p:cNvCxnSpPr/>
          <p:nvPr/>
        </p:nvCxnSpPr>
        <p:spPr bwMode="auto">
          <a:xfrm flipV="1">
            <a:off x="3810000" y="1846221"/>
            <a:ext cx="0" cy="51023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Arrow Connector 93"/>
          <p:cNvCxnSpPr/>
          <p:nvPr/>
        </p:nvCxnSpPr>
        <p:spPr bwMode="auto">
          <a:xfrm flipV="1">
            <a:off x="3429000" y="1851966"/>
            <a:ext cx="0" cy="51023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Rounded Rectangle 22"/>
          <p:cNvSpPr>
            <a:spLocks noChangeArrowheads="1"/>
          </p:cNvSpPr>
          <p:nvPr/>
        </p:nvSpPr>
        <p:spPr bwMode="auto">
          <a:xfrm>
            <a:off x="2438400" y="3276600"/>
            <a:ext cx="823622" cy="266303"/>
          </a:xfrm>
          <a:prstGeom prst="roundRect">
            <a:avLst>
              <a:gd name="adj" fmla="val 16667"/>
            </a:avLst>
          </a:prstGeom>
          <a:solidFill>
            <a:srgbClr val="6CBAFF"/>
          </a:solidFill>
          <a:ln w="12699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96" name="TextBox 33"/>
          <p:cNvSpPr txBox="1">
            <a:spLocks noChangeArrowheads="1"/>
          </p:cNvSpPr>
          <p:nvPr/>
        </p:nvSpPr>
        <p:spPr bwMode="auto">
          <a:xfrm>
            <a:off x="2598379" y="3242846"/>
            <a:ext cx="5036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IH?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22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22"/>
          <p:cNvSpPr>
            <a:spLocks noChangeArrowheads="1"/>
          </p:cNvSpPr>
          <p:nvPr/>
        </p:nvSpPr>
        <p:spPr bwMode="auto">
          <a:xfrm>
            <a:off x="5029200" y="1562497"/>
            <a:ext cx="990600" cy="266303"/>
          </a:xfrm>
          <a:prstGeom prst="roundRect">
            <a:avLst>
              <a:gd name="adj" fmla="val 16667"/>
            </a:avLst>
          </a:prstGeom>
          <a:solidFill>
            <a:srgbClr val="6CBAFF"/>
          </a:solidFill>
          <a:ln w="12699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Compared to the truncated baseline SRF linac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621CD-FDE4-4A9C-867E-F9942A440963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685800" y="1071452"/>
            <a:ext cx="6740582" cy="1143000"/>
            <a:chOff x="228600" y="914400"/>
            <a:chExt cx="6740582" cy="1143000"/>
          </a:xfrm>
        </p:grpSpPr>
        <p:sp>
          <p:nvSpPr>
            <p:cNvPr id="7" name="TextBox 11"/>
            <p:cNvSpPr txBox="1">
              <a:spLocks noChangeArrowheads="1"/>
            </p:cNvSpPr>
            <p:nvPr/>
          </p:nvSpPr>
          <p:spPr bwMode="auto">
            <a:xfrm>
              <a:off x="228600" y="914400"/>
              <a:ext cx="974071" cy="51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A4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Arial" charset="0"/>
                </a:rPr>
                <a:t>Ion sources</a:t>
              </a:r>
            </a:p>
          </p:txBody>
        </p:sp>
        <p:sp>
          <p:nvSpPr>
            <p:cNvPr id="8" name="TextBox 12"/>
            <p:cNvSpPr txBox="1">
              <a:spLocks noChangeArrowheads="1"/>
            </p:cNvSpPr>
            <p:nvPr/>
          </p:nvSpPr>
          <p:spPr bwMode="auto">
            <a:xfrm>
              <a:off x="1395151" y="1782599"/>
              <a:ext cx="196785" cy="20099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cxnSp>
          <p:nvCxnSpPr>
            <p:cNvPr id="9" name="Straight Connector 13"/>
            <p:cNvCxnSpPr>
              <a:cxnSpLocks noChangeShapeType="1"/>
            </p:cNvCxnSpPr>
            <p:nvPr/>
          </p:nvCxnSpPr>
          <p:spPr bwMode="auto">
            <a:xfrm>
              <a:off x="1157816" y="1227505"/>
              <a:ext cx="0" cy="570935"/>
            </a:xfrm>
            <a:prstGeom prst="line">
              <a:avLst/>
            </a:prstGeom>
            <a:noFill/>
            <a:ln w="38100" algn="ctr">
              <a:solidFill>
                <a:srgbClr val="E26B0A"/>
              </a:solidFill>
              <a:round/>
              <a:headEnd/>
              <a:tailEnd/>
            </a:ln>
          </p:spPr>
        </p:cxnSp>
        <p:cxnSp>
          <p:nvCxnSpPr>
            <p:cNvPr id="10" name="Straight Connector 14"/>
            <p:cNvCxnSpPr>
              <a:cxnSpLocks noChangeShapeType="1"/>
            </p:cNvCxnSpPr>
            <p:nvPr/>
          </p:nvCxnSpPr>
          <p:spPr bwMode="auto">
            <a:xfrm rot="16200000">
              <a:off x="1184217" y="1080222"/>
              <a:ext cx="0" cy="899024"/>
            </a:xfrm>
            <a:prstGeom prst="line">
              <a:avLst/>
            </a:prstGeom>
            <a:noFill/>
            <a:ln w="38100" algn="ctr">
              <a:solidFill>
                <a:srgbClr val="E26B0A"/>
              </a:solidFill>
              <a:round/>
              <a:headEnd/>
              <a:tailEnd/>
            </a:ln>
          </p:spPr>
        </p:cxn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551183" y="1458926"/>
              <a:ext cx="303646" cy="146925"/>
            </a:xfrm>
            <a:prstGeom prst="rect">
              <a:avLst/>
            </a:prstGeom>
            <a:solidFill>
              <a:srgbClr val="C0504D"/>
            </a:solidFill>
            <a:ln w="12699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1081360" y="990601"/>
              <a:ext cx="149413" cy="250998"/>
            </a:xfrm>
            <a:prstGeom prst="rect">
              <a:avLst/>
            </a:prstGeom>
            <a:solidFill>
              <a:srgbClr val="C0504D"/>
            </a:solidFill>
            <a:ln w="12699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1083869" y="1806402"/>
              <a:ext cx="149413" cy="250998"/>
            </a:xfrm>
            <a:prstGeom prst="rect">
              <a:avLst/>
            </a:prstGeom>
            <a:solidFill>
              <a:srgbClr val="DEA3A2"/>
            </a:solidFill>
            <a:ln w="12699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4" name="Oval 18"/>
            <p:cNvSpPr>
              <a:spLocks noChangeArrowheads="1"/>
            </p:cNvSpPr>
            <p:nvPr/>
          </p:nvSpPr>
          <p:spPr bwMode="auto">
            <a:xfrm>
              <a:off x="1028342" y="1391584"/>
              <a:ext cx="279548" cy="275485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99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1604407" y="1443965"/>
              <a:ext cx="219199" cy="166762"/>
            </a:xfrm>
            <a:prstGeom prst="rect">
              <a:avLst/>
            </a:prstGeom>
            <a:solidFill>
              <a:srgbClr val="FFC30E"/>
            </a:solidFill>
            <a:ln w="12699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1823807" y="1473728"/>
              <a:ext cx="192591" cy="113136"/>
            </a:xfrm>
            <a:prstGeom prst="rect">
              <a:avLst/>
            </a:prstGeom>
            <a:solidFill>
              <a:srgbClr val="8AA235"/>
            </a:solidFill>
            <a:ln w="12699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7" name="Rounded Rectangle 22"/>
            <p:cNvSpPr>
              <a:spLocks noChangeArrowheads="1"/>
            </p:cNvSpPr>
            <p:nvPr/>
          </p:nvSpPr>
          <p:spPr bwMode="auto">
            <a:xfrm>
              <a:off x="2022417" y="1393273"/>
              <a:ext cx="949384" cy="266303"/>
            </a:xfrm>
            <a:prstGeom prst="roundRect">
              <a:avLst>
                <a:gd name="adj" fmla="val 16667"/>
              </a:avLst>
            </a:prstGeom>
            <a:solidFill>
              <a:srgbClr val="6CBAFF"/>
            </a:solidFill>
            <a:ln w="12699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9" name="TextBox 30"/>
            <p:cNvSpPr txBox="1">
              <a:spLocks noChangeArrowheads="1"/>
            </p:cNvSpPr>
            <p:nvPr/>
          </p:nvSpPr>
          <p:spPr bwMode="auto">
            <a:xfrm>
              <a:off x="1371599" y="1143001"/>
              <a:ext cx="765380" cy="20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Arial" charset="0"/>
                </a:rPr>
                <a:t>RFQ</a:t>
              </a:r>
            </a:p>
          </p:txBody>
        </p:sp>
        <p:sp>
          <p:nvSpPr>
            <p:cNvPr id="20" name="TextBox 31"/>
            <p:cNvSpPr txBox="1">
              <a:spLocks noChangeArrowheads="1"/>
            </p:cNvSpPr>
            <p:nvPr/>
          </p:nvSpPr>
          <p:spPr bwMode="auto">
            <a:xfrm>
              <a:off x="1486449" y="1657350"/>
              <a:ext cx="954307" cy="20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Arial" charset="0"/>
                </a:rPr>
                <a:t>MEBT</a:t>
              </a:r>
            </a:p>
          </p:txBody>
        </p:sp>
        <p:sp>
          <p:nvSpPr>
            <p:cNvPr id="21" name="TextBox 33"/>
            <p:cNvSpPr txBox="1">
              <a:spLocks noChangeArrowheads="1"/>
            </p:cNvSpPr>
            <p:nvPr/>
          </p:nvSpPr>
          <p:spPr bwMode="auto">
            <a:xfrm>
              <a:off x="2362200" y="1354776"/>
              <a:ext cx="38985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Arial" charset="0"/>
                </a:rPr>
                <a:t>IH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" name="Rounded Rectangle 22"/>
            <p:cNvSpPr>
              <a:spLocks noChangeArrowheads="1"/>
            </p:cNvSpPr>
            <p:nvPr/>
          </p:nvSpPr>
          <p:spPr bwMode="auto">
            <a:xfrm>
              <a:off x="2971800" y="1400766"/>
              <a:ext cx="1066800" cy="266303"/>
            </a:xfrm>
            <a:prstGeom prst="roundRect">
              <a:avLst>
                <a:gd name="adj" fmla="val 16667"/>
              </a:avLst>
            </a:prstGeom>
            <a:solidFill>
              <a:srgbClr val="6CBAFF"/>
            </a:solidFill>
            <a:ln w="12699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1" name="Rounded Rectangle 22"/>
            <p:cNvSpPr>
              <a:spLocks noChangeArrowheads="1"/>
            </p:cNvSpPr>
            <p:nvPr/>
          </p:nvSpPr>
          <p:spPr bwMode="auto">
            <a:xfrm>
              <a:off x="5562600" y="1405445"/>
              <a:ext cx="1406582" cy="266303"/>
            </a:xfrm>
            <a:prstGeom prst="roundRect">
              <a:avLst>
                <a:gd name="adj" fmla="val 16667"/>
              </a:avLst>
            </a:prstGeom>
            <a:solidFill>
              <a:srgbClr val="6CBAFF"/>
            </a:solidFill>
            <a:ln w="12699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Arial" charset="0"/>
                </a:rPr>
                <a:t>HWR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2" name="TextBox 33"/>
            <p:cNvSpPr txBox="1">
              <a:spLocks noChangeArrowheads="1"/>
            </p:cNvSpPr>
            <p:nvPr/>
          </p:nvSpPr>
          <p:spPr bwMode="auto">
            <a:xfrm>
              <a:off x="3124200" y="1367967"/>
              <a:ext cx="8382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Arial" charset="0"/>
                </a:rPr>
                <a:t>QWR1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3" name="TextBox 33"/>
            <p:cNvSpPr txBox="1">
              <a:spLocks noChangeArrowheads="1"/>
            </p:cNvSpPr>
            <p:nvPr/>
          </p:nvSpPr>
          <p:spPr bwMode="auto">
            <a:xfrm>
              <a:off x="4667191" y="1343998"/>
              <a:ext cx="80021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Arial" charset="0"/>
                </a:rPr>
                <a:t>QWR2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</p:grp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08665"/>
              </p:ext>
            </p:extLst>
          </p:nvPr>
        </p:nvGraphicFramePr>
        <p:xfrm>
          <a:off x="655910" y="2229692"/>
          <a:ext cx="7162800" cy="30271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25965"/>
                <a:gridCol w="1070569"/>
                <a:gridCol w="1000845"/>
                <a:gridCol w="1103221"/>
                <a:gridCol w="1066800"/>
                <a:gridCol w="1295400"/>
              </a:tblGrid>
              <a:tr h="3681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Section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RFQ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QWR1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QWR2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HWR</a:t>
                      </a:r>
                      <a:endParaRPr lang="en-US" sz="1400" dirty="0"/>
                    </a:p>
                  </a:txBody>
                  <a:tcPr/>
                </a:tc>
              </a:tr>
              <a:tr h="4930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Lowest Q/A</a:t>
                      </a:r>
                      <a:r>
                        <a:rPr lang="en-US" sz="1400" baseline="0" dirty="0" smtClean="0"/>
                        <a:t> particle to accelerate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Pb</a:t>
                      </a:r>
                      <a:r>
                        <a:rPr lang="en-US" sz="1400" baseline="30000" dirty="0" smtClean="0"/>
                        <a:t>30+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Pb</a:t>
                      </a:r>
                      <a:r>
                        <a:rPr lang="en-US" sz="1400" baseline="30000" dirty="0" smtClean="0"/>
                        <a:t>30+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Pb</a:t>
                      </a:r>
                      <a:r>
                        <a:rPr lang="en-US" sz="1400" baseline="30000" dirty="0" smtClean="0"/>
                        <a:t>30+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Pb</a:t>
                      </a:r>
                      <a:r>
                        <a:rPr lang="en-US" sz="1400" baseline="30000" dirty="0" smtClean="0"/>
                        <a:t>64+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  <a:r>
                        <a:rPr kumimoji="0" lang="en-US" sz="14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64+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681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Exit </a:t>
                      </a:r>
                      <a:r>
                        <a:rPr lang="en-US" sz="1400" dirty="0" err="1" smtClean="0"/>
                        <a:t>Pb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E</a:t>
                      </a:r>
                      <a:r>
                        <a:rPr lang="en-US" sz="1400" baseline="-25000" dirty="0" err="1" smtClean="0"/>
                        <a:t>k</a:t>
                      </a:r>
                      <a:r>
                        <a:rPr lang="en-US" sz="1400" baseline="0" dirty="0" smtClean="0"/>
                        <a:t> (MeV/u)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</a:t>
                      </a:r>
                      <a:endParaRPr lang="en-US" sz="1400" dirty="0"/>
                    </a:p>
                  </a:txBody>
                  <a:tcPr/>
                </a:tc>
              </a:tr>
              <a:tr h="3681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Exit </a:t>
                      </a:r>
                      <a:r>
                        <a:rPr lang="en-US" sz="1400" baseline="0" dirty="0" smtClean="0"/>
                        <a:t>H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US" sz="1400" b="0" i="0" u="none" strike="noStrike" kern="1200" cap="none" spc="0" normalizeH="0" baseline="-2500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(MeV/u)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95</a:t>
                      </a:r>
                      <a:endParaRPr lang="en-US" sz="1400" dirty="0"/>
                    </a:p>
                  </a:txBody>
                  <a:tcPr/>
                </a:tc>
              </a:tr>
              <a:tr h="3681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Max </a:t>
                      </a:r>
                      <a:r>
                        <a:rPr lang="en-US" sz="1400" dirty="0" err="1" smtClean="0"/>
                        <a:t>V</a:t>
                      </a:r>
                      <a:r>
                        <a:rPr lang="en-US" sz="1400" baseline="-25000" dirty="0" err="1" smtClean="0"/>
                        <a:t>eff</a:t>
                      </a:r>
                      <a:r>
                        <a:rPr lang="en-US" sz="1400" baseline="0" dirty="0" smtClean="0"/>
                        <a:t> (MV)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42</a:t>
                      </a:r>
                      <a:endParaRPr lang="en-US" sz="1400" dirty="0"/>
                    </a:p>
                  </a:txBody>
                  <a:tcPr/>
                </a:tc>
              </a:tr>
              <a:tr h="4930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RF</a:t>
                      </a:r>
                      <a:r>
                        <a:rPr lang="en-US" sz="1400" baseline="0" dirty="0" smtClean="0"/>
                        <a:t> source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115MHz tetrode, &lt;=400kW peak/tank,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115MHz, ~8kW/</a:t>
                      </a:r>
                      <a:r>
                        <a:rPr lang="en-US" sz="1400" dirty="0" err="1" smtClean="0"/>
                        <a:t>cav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230MHz, ~10kW/</a:t>
                      </a:r>
                      <a:r>
                        <a:rPr lang="en-US" sz="1400" dirty="0" err="1" smtClean="0"/>
                        <a:t>cav</a:t>
                      </a:r>
                      <a:endParaRPr lang="en-US" sz="1400" dirty="0"/>
                    </a:p>
                  </a:txBody>
                  <a:tcPr/>
                </a:tc>
              </a:tr>
              <a:tr h="4930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Number of cavities/tanks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7" name="Straight Connector 14"/>
          <p:cNvCxnSpPr>
            <a:cxnSpLocks noChangeShapeType="1"/>
            <a:stCxn id="29" idx="3"/>
            <a:endCxn id="55" idx="1"/>
          </p:cNvCxnSpPr>
          <p:nvPr/>
        </p:nvCxnSpPr>
        <p:spPr bwMode="auto">
          <a:xfrm>
            <a:off x="4495800" y="1690970"/>
            <a:ext cx="533400" cy="4679"/>
          </a:xfrm>
          <a:prstGeom prst="line">
            <a:avLst/>
          </a:prstGeom>
          <a:noFill/>
          <a:ln w="38100" algn="ctr">
            <a:solidFill>
              <a:srgbClr val="E26B0A"/>
            </a:solidFill>
            <a:round/>
            <a:headEnd/>
            <a:tailEnd/>
          </a:ln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4747260" y="1343944"/>
            <a:ext cx="0" cy="3621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Box 46"/>
          <p:cNvSpPr txBox="1"/>
          <p:nvPr/>
        </p:nvSpPr>
        <p:spPr>
          <a:xfrm>
            <a:off x="4283030" y="957959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Stripper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533400" y="52578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RF power: ~2MW pulsed + ~400kW high duty cycle or CW for </a:t>
            </a:r>
            <a:r>
              <a:rPr lang="en-US" sz="1400" dirty="0"/>
              <a:t>3</a:t>
            </a:r>
            <a:r>
              <a:rPr lang="en-US" sz="1400" dirty="0" smtClean="0"/>
              <a:t>0MeV </a:t>
            </a:r>
            <a:r>
              <a:rPr lang="en-US" sz="1400" dirty="0" err="1" smtClean="0"/>
              <a:t>Pb</a:t>
            </a:r>
            <a:r>
              <a:rPr lang="en-US" sz="1400" dirty="0" smtClean="0"/>
              <a:t>/95MeV H</a:t>
            </a:r>
            <a:r>
              <a:rPr lang="en-US" sz="1400" baseline="30000" dirty="0" smtClean="0"/>
              <a:t>-</a:t>
            </a:r>
            <a:endParaRPr lang="en-US" sz="1400" dirty="0"/>
          </a:p>
          <a:p>
            <a:r>
              <a:rPr lang="en-US" sz="1400" dirty="0" smtClean="0"/>
              <a:t>4K Heat load: ~275W</a:t>
            </a:r>
            <a:r>
              <a:rPr lang="en-US" sz="1400" dirty="0"/>
              <a:t> </a:t>
            </a:r>
            <a:r>
              <a:rPr lang="en-US" sz="1400" dirty="0" smtClean="0"/>
              <a:t>(~100W static and ~175W dynamic), needs ~100kW wall plug power to cool, average wall plug power for </a:t>
            </a:r>
            <a:r>
              <a:rPr lang="en-US" sz="1400" dirty="0" err="1" smtClean="0"/>
              <a:t>cryo</a:t>
            </a:r>
            <a:r>
              <a:rPr lang="en-US" sz="1400" dirty="0" smtClean="0"/>
              <a:t> is ~35kW </a:t>
            </a:r>
          </a:p>
          <a:p>
            <a:r>
              <a:rPr lang="en-US" sz="1400" dirty="0" smtClean="0"/>
              <a:t>Capable for 2mA peak current, 0.2-0.5ms pulse width, 5Hz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8160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The requirements of MEIC injection, especially the pulsed beam time structure, made warm DTL </a:t>
            </a:r>
            <a:r>
              <a:rPr lang="en-US" dirty="0" smtClean="0">
                <a:latin typeface="+mn-lt"/>
              </a:rPr>
              <a:t>a </a:t>
            </a:r>
            <a:r>
              <a:rPr lang="en-US" dirty="0" smtClean="0">
                <a:latin typeface="+mn-lt"/>
              </a:rPr>
              <a:t>very attractive option</a:t>
            </a:r>
            <a:r>
              <a:rPr lang="en-US" dirty="0" smtClean="0">
                <a:latin typeface="+mn-lt"/>
              </a:rPr>
              <a:t>.  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Some limitations exist for DTL structures, like fixed </a:t>
            </a:r>
            <a:r>
              <a:rPr lang="el-GR" dirty="0" smtClean="0">
                <a:latin typeface="+mn-lt"/>
              </a:rPr>
              <a:t>β</a:t>
            </a:r>
            <a:r>
              <a:rPr lang="en-US" dirty="0" smtClean="0">
                <a:latin typeface="+mn-lt"/>
              </a:rPr>
              <a:t> profile, and degraded efficiency at higher energy, but won’t eliminate DTL’s advantage.</a:t>
            </a:r>
          </a:p>
          <a:p>
            <a:r>
              <a:rPr lang="en-US" dirty="0" smtClean="0">
                <a:latin typeface="+mn-lt"/>
              </a:rPr>
              <a:t>Further design and cost estimate for warm </a:t>
            </a:r>
            <a:r>
              <a:rPr lang="en-US" dirty="0" smtClean="0">
                <a:latin typeface="+mn-lt"/>
              </a:rPr>
              <a:t>linac (and SRF linac) </a:t>
            </a:r>
            <a:r>
              <a:rPr lang="en-US" dirty="0" smtClean="0">
                <a:latin typeface="+mn-lt"/>
              </a:rPr>
              <a:t>options is needed for final decision.</a:t>
            </a:r>
            <a:endParaRPr lang="en-US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Summary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621CD-FDE4-4A9C-867E-F9942A440963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101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>
                <a:latin typeface="Comic Sans MS" panose="030F0702030302020204" pitchFamily="66" charset="0"/>
              </a:rPr>
              <a:t>Hardron</a:t>
            </a:r>
            <a:r>
              <a:rPr lang="en-US" sz="2400" dirty="0" smtClean="0">
                <a:latin typeface="Comic Sans MS" panose="030F0702030302020204" pitchFamily="66" charset="0"/>
              </a:rPr>
              <a:t> Linac: Typical </a:t>
            </a:r>
            <a:r>
              <a:rPr lang="en-US" sz="2400" dirty="0">
                <a:latin typeface="Comic Sans MS" panose="030F0702030302020204" pitchFamily="66" charset="0"/>
              </a:rPr>
              <a:t>L</a:t>
            </a:r>
            <a:r>
              <a:rPr lang="en-US" sz="2400" dirty="0" smtClean="0">
                <a:latin typeface="Comic Sans MS" panose="030F0702030302020204" pitchFamily="66" charset="0"/>
              </a:rPr>
              <a:t>ayout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621CD-FDE4-4A9C-867E-F9942A440963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516835" y="1905000"/>
            <a:ext cx="974651" cy="3048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Source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5486400" y="1905000"/>
            <a:ext cx="2775098" cy="304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SRF elliptical cavities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590800" y="1905000"/>
            <a:ext cx="1295400" cy="3048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Alveraz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/IH/CH/CC DTL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3886200" y="1905000"/>
            <a:ext cx="1600200" cy="304800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SRF spoke or QWR/HWR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1491486" y="1905000"/>
            <a:ext cx="1099314" cy="3048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RFQ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4400" y="1484277"/>
            <a:ext cx="973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~0.1MeV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191837" y="1484277"/>
            <a:ext cx="1034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0.5-5MeV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3337173" y="1484277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5-200MeV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4800600" y="1484277"/>
            <a:ext cx="1188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  <a:r>
              <a:rPr lang="en-US" sz="1600" dirty="0" smtClean="0"/>
              <a:t>0-300MeV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7543800" y="1483540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&gt;300MeV</a:t>
            </a:r>
            <a:endParaRPr lang="en-US" sz="16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3581041" y="2849479"/>
            <a:ext cx="5562959" cy="1635627"/>
            <a:chOff x="147083" y="2743201"/>
            <a:chExt cx="5841663" cy="19162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083" y="2743201"/>
              <a:ext cx="5841663" cy="185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537379" y="4226753"/>
              <a:ext cx="1001908" cy="4326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FF00"/>
                  </a:solidFill>
                </a:rPr>
                <a:t>IH-DTL</a:t>
              </a:r>
              <a:endParaRPr lang="en-US" dirty="0">
                <a:solidFill>
                  <a:srgbClr val="00FF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51204" y="4142237"/>
              <a:ext cx="1082707" cy="4326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FF00"/>
                  </a:solidFill>
                </a:rPr>
                <a:t>CH-DTL</a:t>
              </a:r>
              <a:endParaRPr lang="en-US" dirty="0">
                <a:solidFill>
                  <a:srgbClr val="00FF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67200" y="4129344"/>
              <a:ext cx="1499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SRF CH-DTL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800600"/>
            <a:ext cx="36861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766328" y="5917168"/>
            <a:ext cx="217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Elliptical (medium </a:t>
            </a:r>
            <a:r>
              <a:rPr lang="el-GR" dirty="0" smtClean="0">
                <a:solidFill>
                  <a:srgbClr val="FF0000"/>
                </a:solidFill>
              </a:rPr>
              <a:t>β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532" y="4527793"/>
            <a:ext cx="2862385" cy="154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55906" y="6025116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SRF Spoke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1" name="Picture 45" descr="DSCN228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852" y="2817923"/>
            <a:ext cx="180022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981854" y="4124695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Alveraz</a:t>
            </a:r>
            <a:r>
              <a:rPr lang="en-US" dirty="0" smtClean="0">
                <a:solidFill>
                  <a:srgbClr val="0070C0"/>
                </a:solidFill>
              </a:rPr>
              <a:t> DTL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91" y="2849478"/>
            <a:ext cx="1483017" cy="295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350870" y="5677717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SRF HWR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9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DTL Efficiency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621CD-FDE4-4A9C-867E-F9942A440963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5562600" y="1143000"/>
            <a:ext cx="31242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</a:t>
            </a:r>
            <a:r>
              <a:rPr lang="en-US" dirty="0" smtClean="0"/>
              <a:t>. Clemente</a:t>
            </a:r>
            <a:r>
              <a:rPr lang="en-US" dirty="0"/>
              <a:t>, CARE-Note-2007-001-HIPPI</a:t>
            </a:r>
            <a:endParaRPr lang="en-US" dirty="0" smtClean="0"/>
          </a:p>
          <a:p>
            <a:endParaRPr lang="en-US" sz="1400" dirty="0"/>
          </a:p>
          <a:p>
            <a:r>
              <a:rPr lang="en-US" sz="1400" dirty="0" smtClean="0"/>
              <a:t>IH-DTLs are proven up to 8-10MeV/u</a:t>
            </a:r>
          </a:p>
          <a:p>
            <a:r>
              <a:rPr lang="en-US" sz="1400" dirty="0" smtClean="0"/>
              <a:t>FAIR 70MeV proton linac CH-DTL is under commissioning, a heavy ion version of CH-DTL for up to 22MeV/u U</a:t>
            </a:r>
            <a:r>
              <a:rPr lang="en-US" sz="1400" baseline="30000" dirty="0" smtClean="0"/>
              <a:t>38+</a:t>
            </a:r>
            <a:r>
              <a:rPr lang="en-US" sz="1400" dirty="0" smtClean="0"/>
              <a:t> has been proposed</a:t>
            </a:r>
          </a:p>
          <a:p>
            <a:r>
              <a:rPr lang="en-US" sz="1400" dirty="0" smtClean="0"/>
              <a:t>Other DTLs like CC-DTL work at higher energy.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4404305"/>
            <a:ext cx="822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DTL (Drift </a:t>
            </a:r>
            <a:r>
              <a:rPr lang="en-US" dirty="0"/>
              <a:t>Tube </a:t>
            </a:r>
            <a:r>
              <a:rPr lang="en-US" dirty="0" smtClean="0"/>
              <a:t>Linac) </a:t>
            </a:r>
            <a:r>
              <a:rPr lang="en-US" dirty="0"/>
              <a:t>is </a:t>
            </a:r>
            <a:r>
              <a:rPr lang="en-US" dirty="0" smtClean="0"/>
              <a:t>a multi-gap accelerator structure with very high R/Q/L at low </a:t>
            </a:r>
            <a:r>
              <a:rPr lang="el-GR" dirty="0" smtClean="0"/>
              <a:t>β</a:t>
            </a:r>
            <a:r>
              <a:rPr lang="en-US" dirty="0" smtClean="0"/>
              <a:t>. Efficiency drops as </a:t>
            </a:r>
            <a:r>
              <a:rPr lang="el-GR" dirty="0" smtClean="0"/>
              <a:t>β</a:t>
            </a:r>
            <a:r>
              <a:rPr lang="en-US" dirty="0" smtClean="0"/>
              <a:t> goes higher, especially for IH/CH 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Phase of different gaps are synced by the particle’s drift time. The structures </a:t>
            </a:r>
            <a:r>
              <a:rPr lang="en-US" dirty="0" smtClean="0">
                <a:solidFill>
                  <a:srgbClr val="000000"/>
                </a:solidFill>
              </a:rPr>
              <a:t>have fixed (or very narrow) </a:t>
            </a:r>
            <a:r>
              <a:rPr lang="el-GR" dirty="0">
                <a:solidFill>
                  <a:srgbClr val="000000"/>
                </a:solidFill>
              </a:rPr>
              <a:t>β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profile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Will get same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k</a:t>
            </a:r>
            <a:r>
              <a:rPr lang="en-US" dirty="0" smtClean="0"/>
              <a:t>/u for different particles; have to lower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gap</a:t>
            </a:r>
            <a:r>
              <a:rPr lang="en-US" dirty="0" smtClean="0"/>
              <a:t> for lighter particles to match the </a:t>
            </a:r>
            <a:r>
              <a:rPr lang="el-GR" dirty="0" smtClean="0"/>
              <a:t>β</a:t>
            </a:r>
            <a:r>
              <a:rPr lang="en-US" dirty="0" smtClean="0"/>
              <a:t> profile, but also result in higher current capability.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Typical SRF QWR has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eff</a:t>
            </a:r>
            <a:r>
              <a:rPr lang="en-US" dirty="0" smtClean="0"/>
              <a:t> in the order of 10</a:t>
            </a:r>
            <a:r>
              <a:rPr lang="en-US" baseline="30000" dirty="0" smtClean="0"/>
              <a:t>11</a:t>
            </a:r>
            <a:r>
              <a:rPr lang="en-US" dirty="0" smtClean="0"/>
              <a:t>-10</a:t>
            </a:r>
            <a:r>
              <a:rPr lang="en-US" baseline="30000" dirty="0" smtClean="0"/>
              <a:t>12</a:t>
            </a:r>
            <a:r>
              <a:rPr lang="el-GR" dirty="0" smtClean="0"/>
              <a:t>Ω</a:t>
            </a:r>
            <a:r>
              <a:rPr lang="en-US" dirty="0" smtClean="0"/>
              <a:t>, 3~4 order of magnitude better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83956"/>
            <a:ext cx="4594633" cy="362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14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RF cavities: warm vs SRF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621CD-FDE4-4A9C-867E-F9942A440963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191995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Sadi Carno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838200"/>
            <a:ext cx="199446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08274" y="3291840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Ohm takes SRF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6744" y="329184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Carnot favors warm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" y="3810000"/>
            <a:ext cx="81610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Warm: Need multi-MW level RF power – major cost driver</a:t>
            </a:r>
          </a:p>
          <a:p>
            <a:r>
              <a:rPr lang="en-US" dirty="0" smtClean="0"/>
              <a:t>SRF: Need to pump out both dynamic and static heat load at 0.1-0.3% efficiency</a:t>
            </a:r>
          </a:p>
          <a:p>
            <a:endParaRPr lang="en-US" dirty="0"/>
          </a:p>
          <a:p>
            <a:r>
              <a:rPr lang="en-US" dirty="0" smtClean="0"/>
              <a:t>Warm RF can take the advantage of pulsed operation: increases efficiency with higher in-pulse beam loading, no </a:t>
            </a:r>
            <a:r>
              <a:rPr lang="en-US" dirty="0" err="1" smtClean="0"/>
              <a:t>Ohmic</a:t>
            </a:r>
            <a:r>
              <a:rPr lang="en-US" dirty="0" smtClean="0"/>
              <a:t> loss when pulse is </a:t>
            </a:r>
            <a:r>
              <a:rPr lang="en-US" dirty="0"/>
              <a:t>off, </a:t>
            </a:r>
            <a:r>
              <a:rPr lang="en-US" dirty="0" smtClean="0"/>
              <a:t>reduces </a:t>
            </a:r>
            <a:r>
              <a:rPr lang="en-US" dirty="0"/>
              <a:t>RF source </a:t>
            </a:r>
            <a:r>
              <a:rPr lang="en-US" dirty="0" smtClean="0"/>
              <a:t>cost and wall plug power</a:t>
            </a:r>
          </a:p>
        </p:txBody>
      </p:sp>
    </p:spTree>
    <p:extLst>
      <p:ext uri="{BB962C8B-B14F-4D97-AF65-F5344CB8AC3E}">
        <p14:creationId xmlns:p14="http://schemas.microsoft.com/office/powerpoint/2010/main" val="191305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Technology choice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621CD-FDE4-4A9C-867E-F9942A440963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226288" y="2895600"/>
            <a:ext cx="6705600" cy="4572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100000">
                <a:srgbClr val="FF0000"/>
              </a:gs>
              <a:gs pos="100000">
                <a:srgbClr val="FF8200"/>
              </a:gs>
            </a:gsLst>
            <a:lin ang="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charset="0"/>
              </a:rPr>
              <a:t>High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charset="0"/>
              </a:rPr>
              <a:t>β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charset="0"/>
              </a:rPr>
              <a:t>						Low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charset="0"/>
              </a:rPr>
              <a:t>β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charset="0"/>
              </a:rPr>
              <a:t>	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0" y="1143000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SRF single/double gap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97530" y="1185899"/>
            <a:ext cx="1698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Warm multi-gap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1226288" y="2194560"/>
            <a:ext cx="6705600" cy="47244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100000">
                <a:srgbClr val="FF0000"/>
              </a:gs>
              <a:gs pos="100000">
                <a:srgbClr val="FF8200"/>
              </a:gs>
            </a:gsLst>
            <a:lin ang="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charset="0"/>
              </a:rPr>
              <a:t>Low beam current			High current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219200" y="1555231"/>
            <a:ext cx="6705600" cy="502169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100000">
                <a:srgbClr val="FF0000"/>
              </a:gs>
              <a:gs pos="100000">
                <a:srgbClr val="FF8200"/>
              </a:gs>
            </a:gsLst>
            <a:lin ang="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charset="0"/>
              </a:rPr>
              <a:t>CW operation	</a:t>
            </a:r>
            <a:r>
              <a:rPr lang="en-US" sz="2400" dirty="0">
                <a:solidFill>
                  <a:schemeClr val="bg1"/>
                </a:solidFill>
                <a:latin typeface="Times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latin typeface="Times" charset="0"/>
              </a:rPr>
              <a:t>	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charset="0"/>
              </a:rPr>
              <a:t>Low duty cycle pulsed 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226288" y="3505200"/>
            <a:ext cx="6705600" cy="5334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100000">
                <a:srgbClr val="FF0000"/>
              </a:gs>
              <a:gs pos="100000">
                <a:srgbClr val="FF8200"/>
              </a:gs>
            </a:gsLst>
            <a:lin ang="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charset="0"/>
              </a:rPr>
              <a:t>Different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" charset="0"/>
              </a:rPr>
              <a:t>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charset="0"/>
              </a:rPr>
              <a:t>articles w/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charset="0"/>
              </a:rPr>
              <a:t> 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charset="0"/>
              </a:rPr>
              <a:t>ame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" charset="0"/>
              </a:rPr>
              <a:t>E</a:t>
            </a:r>
            <a:r>
              <a:rPr kumimoji="0" lang="en-US" b="0" i="0" u="none" strike="noStrike" cap="none" normalizeH="0" baseline="-2500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" charset="0"/>
              </a:rPr>
              <a:t>k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charset="0"/>
              </a:rPr>
              <a:t>/q     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charset="0"/>
              </a:rPr>
              <a:t>Different particles w/ same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" charset="0"/>
              </a:rPr>
              <a:t>E</a:t>
            </a:r>
            <a:r>
              <a:rPr kumimoji="0" lang="en-US" b="0" i="0" u="none" strike="noStrike" cap="none" normalizeH="0" baseline="-2500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" charset="0"/>
              </a:rPr>
              <a:t>k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charset="0"/>
              </a:rPr>
              <a:t>/u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charset="0"/>
              </a:rPr>
              <a:t>	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9200" y="4267200"/>
            <a:ext cx="65461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SRF multi-gap cavity is also an option for 0.1&lt;</a:t>
            </a:r>
            <a:r>
              <a:rPr lang="el-GR" dirty="0" smtClean="0"/>
              <a:t>β</a:t>
            </a:r>
            <a:r>
              <a:rPr lang="en-US" dirty="0" smtClean="0"/>
              <a:t>&lt;0.5 CW operation.</a:t>
            </a:r>
          </a:p>
          <a:p>
            <a:r>
              <a:rPr lang="en-US" dirty="0" smtClean="0"/>
              <a:t>Warm DTL allows focusing magnets inside or very close to the tanks, which is crucial for </a:t>
            </a:r>
            <a:r>
              <a:rPr lang="el-GR" dirty="0" smtClean="0"/>
              <a:t>β</a:t>
            </a:r>
            <a:r>
              <a:rPr lang="en-US" dirty="0" smtClean="0"/>
              <a:t>&lt;0.1 heavy ion acceleration. </a:t>
            </a:r>
          </a:p>
          <a:p>
            <a:r>
              <a:rPr lang="en-US" dirty="0" err="1">
                <a:solidFill>
                  <a:srgbClr val="000000"/>
                </a:solidFill>
              </a:rPr>
              <a:t>Z</a:t>
            </a:r>
            <a:r>
              <a:rPr lang="en-US" baseline="-25000" dirty="0" err="1">
                <a:solidFill>
                  <a:srgbClr val="000000"/>
                </a:solidFill>
              </a:rPr>
              <a:t>eff</a:t>
            </a:r>
            <a:r>
              <a:rPr lang="en-US" baseline="-25000" dirty="0">
                <a:solidFill>
                  <a:srgbClr val="000000"/>
                </a:solidFill>
              </a:rPr>
              <a:t> </a:t>
            </a:r>
            <a:r>
              <a:rPr lang="en-US" dirty="0" smtClean="0"/>
              <a:t>/L  for warm single/double gap structure is a little bit low, and the available RF </a:t>
            </a:r>
            <a:r>
              <a:rPr lang="en-US" dirty="0"/>
              <a:t>sources </a:t>
            </a:r>
            <a:r>
              <a:rPr lang="en-US" dirty="0" smtClean="0"/>
              <a:t>with very </a:t>
            </a:r>
            <a:r>
              <a:rPr lang="en-US" dirty="0"/>
              <a:t>low duty cycle in </a:t>
            </a:r>
            <a:r>
              <a:rPr lang="en-US" dirty="0" smtClean="0"/>
              <a:t>the frequency range of 0.1-0.4GHz cost too much per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avg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5374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RF cavities: warm vs </a:t>
            </a:r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SRF, example 1, </a:t>
            </a:r>
            <a:r>
              <a:rPr lang="el-GR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β</a:t>
            </a:r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~0.2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621CD-FDE4-4A9C-867E-F9942A440963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320676"/>
              </p:ext>
            </p:extLst>
          </p:nvPr>
        </p:nvGraphicFramePr>
        <p:xfrm>
          <a:off x="533400" y="1397000"/>
          <a:ext cx="8077200" cy="42519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998614"/>
                <a:gridCol w="407858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Warm CH-DTL (Use </a:t>
                      </a:r>
                      <a:r>
                        <a:rPr lang="en-US" sz="1600" baseline="0" dirty="0" err="1" smtClean="0"/>
                        <a:t>Z</a:t>
                      </a:r>
                      <a:r>
                        <a:rPr lang="en-US" sz="1600" baseline="-25000" dirty="0" err="1" smtClean="0"/>
                        <a:t>eff</a:t>
                      </a:r>
                      <a:r>
                        <a:rPr lang="en-US" sz="1600" baseline="0" dirty="0" smtClean="0"/>
                        <a:t> of Tank 5 of FAIR p-linac, 325MHz, </a:t>
                      </a:r>
                      <a:r>
                        <a:rPr lang="el-GR" sz="1600" baseline="0" dirty="0" smtClean="0"/>
                        <a:t>β</a:t>
                      </a:r>
                      <a:r>
                        <a:rPr lang="en-US" sz="1600" baseline="0" dirty="0" smtClean="0"/>
                        <a:t>=0.22-0.25)</a:t>
                      </a:r>
                      <a:r>
                        <a:rPr lang="en-US" sz="1600" dirty="0" smtClean="0"/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SRF QWR (115MHz, 2 cavities)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L=1.52m, </a:t>
                      </a:r>
                      <a:r>
                        <a:rPr lang="en-US" sz="1600" dirty="0" err="1" smtClean="0"/>
                        <a:t>V</a:t>
                      </a:r>
                      <a:r>
                        <a:rPr lang="en-US" sz="1600" baseline="-25000" dirty="0" err="1" smtClean="0"/>
                        <a:t>eff</a:t>
                      </a:r>
                      <a:r>
                        <a:rPr lang="en-US" sz="1600" baseline="0" dirty="0" smtClean="0"/>
                        <a:t>=4MV (scaled from 6MV)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 in</a:t>
                      </a:r>
                      <a:r>
                        <a:rPr lang="en-US" sz="1600" baseline="0" dirty="0" smtClean="0"/>
                        <a:t> cryomodule</a:t>
                      </a:r>
                      <a:r>
                        <a:rPr lang="en-US" sz="1600" dirty="0" smtClean="0"/>
                        <a:t>~1.6m, </a:t>
                      </a:r>
                      <a:r>
                        <a:rPr lang="en-US" sz="1600" dirty="0" err="1" smtClean="0"/>
                        <a:t>V</a:t>
                      </a:r>
                      <a:r>
                        <a:rPr lang="en-US" sz="1600" baseline="-25000" dirty="0" err="1" smtClean="0"/>
                        <a:t>eff</a:t>
                      </a:r>
                      <a:r>
                        <a:rPr lang="en-US" sz="1600" dirty="0" smtClean="0"/>
                        <a:t>=4MV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</a:t>
                      </a:r>
                      <a:r>
                        <a:rPr lang="en-US" sz="1600" baseline="-25000" dirty="0" err="1" smtClean="0"/>
                        <a:t>eff</a:t>
                      </a:r>
                      <a:r>
                        <a:rPr lang="en-US" sz="1600" baseline="0" dirty="0" smtClean="0"/>
                        <a:t> cos</a:t>
                      </a:r>
                      <a:r>
                        <a:rPr lang="en-US" sz="1600" baseline="30000" dirty="0" smtClean="0"/>
                        <a:t>2</a:t>
                      </a:r>
                      <a:r>
                        <a:rPr lang="el-GR" sz="1600" baseline="0" dirty="0" smtClean="0"/>
                        <a:t>Φ</a:t>
                      </a:r>
                      <a:r>
                        <a:rPr lang="en-US" sz="1600" baseline="0" dirty="0" smtClean="0"/>
                        <a:t>=82M</a:t>
                      </a:r>
                      <a:r>
                        <a:rPr lang="el-GR" sz="1600" baseline="0" dirty="0" smtClean="0"/>
                        <a:t>Ω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R/Q=509</a:t>
                      </a:r>
                      <a:r>
                        <a:rPr lang="el-GR" sz="1600" dirty="0" smtClean="0"/>
                        <a:t>Ω</a:t>
                      </a:r>
                      <a:r>
                        <a:rPr lang="en-US" sz="1600" dirty="0" smtClean="0"/>
                        <a:t>*2, Q~10</a:t>
                      </a:r>
                      <a:r>
                        <a:rPr lang="en-US" sz="1600" baseline="30000" dirty="0" smtClean="0"/>
                        <a:t>9</a:t>
                      </a:r>
                      <a:r>
                        <a:rPr lang="en-US" sz="1600" dirty="0" smtClean="0"/>
                        <a:t>, </a:t>
                      </a:r>
                      <a:r>
                        <a:rPr lang="el-GR" sz="1600" dirty="0" smtClean="0"/>
                        <a:t>Φ</a:t>
                      </a:r>
                      <a:r>
                        <a:rPr lang="en-US" sz="1600" dirty="0" smtClean="0"/>
                        <a:t>=20°,</a:t>
                      </a:r>
                      <a:r>
                        <a:rPr lang="en-US" sz="1600" baseline="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Z</a:t>
                      </a:r>
                      <a:r>
                        <a:rPr lang="en-US" sz="1600" baseline="-25000" dirty="0" err="1" smtClean="0"/>
                        <a:t>eff</a:t>
                      </a:r>
                      <a:r>
                        <a:rPr lang="en-US" sz="1600" baseline="0" dirty="0" smtClean="0"/>
                        <a:t> cos</a:t>
                      </a:r>
                      <a:r>
                        <a:rPr lang="en-US" sz="1600" baseline="30000" dirty="0" smtClean="0"/>
                        <a:t>2</a:t>
                      </a:r>
                      <a:r>
                        <a:rPr lang="el-GR" sz="1600" baseline="0" dirty="0" smtClean="0"/>
                        <a:t>Φ</a:t>
                      </a:r>
                      <a:r>
                        <a:rPr lang="en-US" sz="1600" baseline="0" dirty="0" smtClean="0"/>
                        <a:t>=9×10</a:t>
                      </a:r>
                      <a:r>
                        <a:rPr lang="en-US" sz="1600" baseline="30000" dirty="0" smtClean="0"/>
                        <a:t>11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l-GR" sz="1600" baseline="0" dirty="0" smtClean="0"/>
                        <a:t>Ω</a:t>
                      </a:r>
                      <a:r>
                        <a:rPr lang="en-US" sz="1600" baseline="0" dirty="0" smtClean="0"/>
                        <a:t>/</a:t>
                      </a:r>
                      <a:r>
                        <a:rPr lang="en-US" sz="1600" baseline="0" dirty="0" err="1" smtClean="0"/>
                        <a:t>cav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</a:t>
                      </a:r>
                      <a:r>
                        <a:rPr lang="en-US" sz="1600" baseline="-25000" dirty="0" err="1" smtClean="0"/>
                        <a:t>cu,peak</a:t>
                      </a:r>
                      <a:r>
                        <a:rPr lang="en-US" sz="1600" baseline="0" dirty="0" smtClean="0"/>
                        <a:t>=195kW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</a:t>
                      </a:r>
                      <a:r>
                        <a:rPr lang="en-US" sz="1600" baseline="-25000" dirty="0" err="1" smtClean="0"/>
                        <a:t>Nb</a:t>
                      </a:r>
                      <a:r>
                        <a:rPr lang="en-US" sz="1600" baseline="0" dirty="0" smtClean="0"/>
                        <a:t>=9W, </a:t>
                      </a:r>
                      <a:r>
                        <a:rPr lang="en-US" sz="1600" baseline="0" dirty="0" err="1" smtClean="0"/>
                        <a:t>P</a:t>
                      </a:r>
                      <a:r>
                        <a:rPr lang="en-US" sz="1600" baseline="-25000" dirty="0" err="1" smtClean="0"/>
                        <a:t>static</a:t>
                      </a:r>
                      <a:r>
                        <a:rPr lang="en-US" sz="1600" baseline="0" dirty="0" smtClean="0"/>
                        <a:t>=4W, </a:t>
                      </a:r>
                      <a:r>
                        <a:rPr lang="en-US" sz="1600" baseline="0" dirty="0" err="1" smtClean="0"/>
                        <a:t>P</a:t>
                      </a:r>
                      <a:r>
                        <a:rPr lang="en-US" sz="1600" baseline="-25000" dirty="0" err="1" smtClean="0"/>
                        <a:t>cryo</a:t>
                      </a:r>
                      <a:r>
                        <a:rPr lang="en-US" sz="1600" baseline="0" dirty="0" smtClean="0"/>
                        <a:t>=4kW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err="1" smtClean="0"/>
                        <a:t>I</a:t>
                      </a:r>
                      <a:r>
                        <a:rPr lang="en-US" sz="1600" baseline="-25000" dirty="0" err="1" smtClean="0"/>
                        <a:t>b</a:t>
                      </a:r>
                      <a:r>
                        <a:rPr lang="en-US" sz="1600" baseline="0" dirty="0" smtClean="0"/>
                        <a:t>=50mA with 0.3ms pulse width, 5Hz, 0.15% beam duty cycle, </a:t>
                      </a:r>
                      <a:r>
                        <a:rPr lang="en-US" sz="1600" dirty="0" smtClean="0"/>
                        <a:t>RF</a:t>
                      </a:r>
                      <a:r>
                        <a:rPr lang="en-US" sz="1600" baseline="0" dirty="0" smtClean="0"/>
                        <a:t> pulse width 0.5ms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err="1" smtClean="0"/>
                        <a:t>I</a:t>
                      </a:r>
                      <a:r>
                        <a:rPr lang="en-US" sz="1600" baseline="-25000" dirty="0" err="1" smtClean="0"/>
                        <a:t>b</a:t>
                      </a:r>
                      <a:r>
                        <a:rPr lang="en-US" sz="1600" baseline="0" dirty="0" smtClean="0"/>
                        <a:t>=2.5mA with 6ms pulse width, 5Hz, 3% beam duty cycle, ~5% RF duty cycle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</a:t>
                      </a:r>
                      <a:r>
                        <a:rPr lang="en-US" sz="1600" baseline="-25000" dirty="0" smtClean="0"/>
                        <a:t>RF </a:t>
                      </a:r>
                      <a:r>
                        <a:rPr lang="en-US" sz="1600" baseline="-25000" dirty="0" err="1" smtClean="0"/>
                        <a:t>FWD,peak</a:t>
                      </a:r>
                      <a:r>
                        <a:rPr lang="en-US" sz="1600" baseline="0" dirty="0" smtClean="0"/>
                        <a:t> ~ 440kW</a:t>
                      </a:r>
                    </a:p>
                    <a:p>
                      <a:r>
                        <a:rPr lang="en-US" sz="1600" baseline="0" dirty="0" smtClean="0"/>
                        <a:t>(assume 10% reflection with beam loading)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</a:t>
                      </a:r>
                      <a:r>
                        <a:rPr lang="en-US" sz="1600" baseline="-25000" dirty="0" smtClean="0"/>
                        <a:t>RF FWD</a:t>
                      </a:r>
                      <a:r>
                        <a:rPr lang="en-US" sz="1600" baseline="0" dirty="0" smtClean="0"/>
                        <a:t> = 15kW (30% reflection due to </a:t>
                      </a:r>
                      <a:r>
                        <a:rPr lang="en-US" sz="1600" baseline="0" dirty="0" err="1" smtClean="0"/>
                        <a:t>microphonics</a:t>
                      </a:r>
                      <a:r>
                        <a:rPr lang="en-US" sz="1600" baseline="0" dirty="0" smtClean="0"/>
                        <a:t> etc.)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P</a:t>
                      </a:r>
                      <a:r>
                        <a:rPr lang="en-US" sz="1600" baseline="-25000" dirty="0" smtClean="0"/>
                        <a:t>RF FWD, </a:t>
                      </a:r>
                      <a:r>
                        <a:rPr lang="en-US" sz="1600" baseline="-25000" dirty="0" err="1" smtClean="0"/>
                        <a:t>avg</a:t>
                      </a:r>
                      <a:r>
                        <a:rPr lang="en-US" sz="1600" baseline="0" dirty="0" smtClean="0"/>
                        <a:t>= 1.1kW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Wall plug power</a:t>
                      </a:r>
                      <a:r>
                        <a:rPr lang="en-US" sz="1600" baseline="0" dirty="0" smtClean="0"/>
                        <a:t> ~3kW RF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Wall plug power: ~2kW </a:t>
                      </a:r>
                      <a:r>
                        <a:rPr lang="en-US" sz="1600" dirty="0" err="1" smtClean="0"/>
                        <a:t>cryo</a:t>
                      </a:r>
                      <a:r>
                        <a:rPr lang="en-US" sz="1600" dirty="0" smtClean="0"/>
                        <a:t>, 2kW</a:t>
                      </a:r>
                      <a:r>
                        <a:rPr lang="en-US" sz="1600" baseline="0" dirty="0" smtClean="0"/>
                        <a:t> RF with DC modulation (&gt;30kW if use tubes w/o DC modulation)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1895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RF cavities: warm vs </a:t>
            </a:r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SRF, example 2, </a:t>
            </a:r>
            <a:r>
              <a:rPr lang="el-GR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β</a:t>
            </a:r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~0.4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621CD-FDE4-4A9C-867E-F9942A440963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407814"/>
              </p:ext>
            </p:extLst>
          </p:nvPr>
        </p:nvGraphicFramePr>
        <p:xfrm>
          <a:off x="533400" y="1397000"/>
          <a:ext cx="7696200" cy="37998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810000"/>
                <a:gridCol w="3886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CC-DTL (M</a:t>
                      </a:r>
                      <a:r>
                        <a:rPr lang="en-US" sz="1600" baseline="0" dirty="0" smtClean="0"/>
                        <a:t>odule 4 of CERN linac 4 CC-DTL, 352MHz, </a:t>
                      </a:r>
                      <a:r>
                        <a:rPr lang="el-GR" sz="1600" baseline="0" dirty="0" smtClean="0"/>
                        <a:t>β</a:t>
                      </a:r>
                      <a:r>
                        <a:rPr lang="en-US" sz="1600" baseline="0" dirty="0" smtClean="0"/>
                        <a:t>=0.38-0.40, 80MeV/u)</a:t>
                      </a:r>
                      <a:r>
                        <a:rPr lang="en-US" sz="1600" dirty="0" smtClean="0"/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SRF HWR (230MHz, 3 cavities)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L=2.6m, </a:t>
                      </a:r>
                      <a:r>
                        <a:rPr lang="en-US" sz="1600" dirty="0" err="1" smtClean="0"/>
                        <a:t>V</a:t>
                      </a:r>
                      <a:r>
                        <a:rPr lang="en-US" sz="1600" baseline="-25000" dirty="0" err="1" smtClean="0"/>
                        <a:t>eff</a:t>
                      </a:r>
                      <a:r>
                        <a:rPr lang="en-US" sz="1600" baseline="0" dirty="0" smtClean="0"/>
                        <a:t>=8MV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 in cryomodule~2.4m, </a:t>
                      </a:r>
                      <a:r>
                        <a:rPr lang="en-US" sz="1600" dirty="0" err="1" smtClean="0"/>
                        <a:t>V</a:t>
                      </a:r>
                      <a:r>
                        <a:rPr lang="en-US" sz="1600" baseline="-25000" dirty="0" err="1" smtClean="0"/>
                        <a:t>eff</a:t>
                      </a:r>
                      <a:r>
                        <a:rPr lang="en-US" sz="1600" dirty="0" smtClean="0"/>
                        <a:t> scale to 8MV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</a:t>
                      </a:r>
                      <a:r>
                        <a:rPr lang="en-US" sz="1600" baseline="-25000" dirty="0" err="1" smtClean="0"/>
                        <a:t>eff</a:t>
                      </a:r>
                      <a:r>
                        <a:rPr lang="en-US" sz="1600" baseline="0" dirty="0" smtClean="0"/>
                        <a:t> cos</a:t>
                      </a:r>
                      <a:r>
                        <a:rPr lang="en-US" sz="1600" baseline="30000" dirty="0" smtClean="0"/>
                        <a:t>2</a:t>
                      </a:r>
                      <a:r>
                        <a:rPr lang="el-GR" sz="1600" baseline="0" dirty="0" smtClean="0"/>
                        <a:t>Φ</a:t>
                      </a:r>
                      <a:r>
                        <a:rPr lang="en-US" sz="1600" baseline="0" dirty="0" smtClean="0"/>
                        <a:t>=100M</a:t>
                      </a:r>
                      <a:r>
                        <a:rPr lang="el-GR" sz="1600" baseline="0" dirty="0" smtClean="0"/>
                        <a:t>Ω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R/Q=250</a:t>
                      </a:r>
                      <a:r>
                        <a:rPr lang="el-GR" sz="1600" dirty="0" smtClean="0"/>
                        <a:t>Ω</a:t>
                      </a:r>
                      <a:r>
                        <a:rPr lang="en-US" sz="1600" dirty="0" smtClean="0"/>
                        <a:t>*2, Q~10</a:t>
                      </a:r>
                      <a:r>
                        <a:rPr lang="en-US" sz="1600" baseline="30000" dirty="0" smtClean="0"/>
                        <a:t>9</a:t>
                      </a:r>
                      <a:r>
                        <a:rPr lang="en-US" sz="1600" dirty="0" smtClean="0"/>
                        <a:t>, </a:t>
                      </a:r>
                      <a:r>
                        <a:rPr lang="el-GR" sz="1600" dirty="0" smtClean="0"/>
                        <a:t>Φ</a:t>
                      </a:r>
                      <a:r>
                        <a:rPr lang="en-US" sz="1600" dirty="0" smtClean="0"/>
                        <a:t>=20°,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Z</a:t>
                      </a:r>
                      <a:r>
                        <a:rPr lang="en-US" sz="1600" baseline="-25000" dirty="0" err="1" smtClean="0"/>
                        <a:t>eff</a:t>
                      </a:r>
                      <a:r>
                        <a:rPr lang="en-US" sz="1600" baseline="0" dirty="0" smtClean="0"/>
                        <a:t> cos</a:t>
                      </a:r>
                      <a:r>
                        <a:rPr lang="en-US" sz="1600" baseline="30000" dirty="0" smtClean="0"/>
                        <a:t>2</a:t>
                      </a:r>
                      <a:r>
                        <a:rPr lang="el-GR" sz="1600" baseline="0" dirty="0" smtClean="0"/>
                        <a:t>Φ</a:t>
                      </a:r>
                      <a:r>
                        <a:rPr lang="en-US" sz="1600" baseline="0" dirty="0" smtClean="0"/>
                        <a:t>=4.4×10</a:t>
                      </a:r>
                      <a:r>
                        <a:rPr lang="en-US" sz="1600" baseline="30000" dirty="0" smtClean="0"/>
                        <a:t>11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l-GR" sz="1600" baseline="0" dirty="0" smtClean="0"/>
                        <a:t>Ω</a:t>
                      </a:r>
                      <a:r>
                        <a:rPr lang="en-US" sz="1600" baseline="0" dirty="0" smtClean="0"/>
                        <a:t>/</a:t>
                      </a:r>
                      <a:r>
                        <a:rPr lang="en-US" sz="1600" baseline="0" dirty="0" err="1" smtClean="0"/>
                        <a:t>cav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</a:t>
                      </a:r>
                      <a:r>
                        <a:rPr lang="en-US" sz="1600" baseline="-25000" dirty="0" err="1" smtClean="0"/>
                        <a:t>cu,peak</a:t>
                      </a:r>
                      <a:r>
                        <a:rPr lang="en-US" sz="1600" baseline="0" dirty="0" smtClean="0"/>
                        <a:t>=640kW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</a:t>
                      </a:r>
                      <a:r>
                        <a:rPr lang="en-US" sz="1600" baseline="-25000" dirty="0" err="1" smtClean="0"/>
                        <a:t>Nb</a:t>
                      </a:r>
                      <a:r>
                        <a:rPr lang="en-US" sz="1600" baseline="0" dirty="0" smtClean="0"/>
                        <a:t>=48W, </a:t>
                      </a:r>
                      <a:r>
                        <a:rPr lang="en-US" sz="1600" baseline="0" dirty="0" err="1" smtClean="0"/>
                        <a:t>P</a:t>
                      </a:r>
                      <a:r>
                        <a:rPr lang="en-US" sz="1600" baseline="-25000" dirty="0" err="1" smtClean="0"/>
                        <a:t>static</a:t>
                      </a:r>
                      <a:r>
                        <a:rPr lang="en-US" sz="1600" baseline="0" dirty="0" smtClean="0"/>
                        <a:t>=6W, </a:t>
                      </a:r>
                      <a:r>
                        <a:rPr lang="en-US" sz="1600" baseline="0" dirty="0" err="1" smtClean="0"/>
                        <a:t>P</a:t>
                      </a:r>
                      <a:r>
                        <a:rPr lang="en-US" sz="1600" baseline="-25000" dirty="0" err="1" smtClean="0"/>
                        <a:t>cryo</a:t>
                      </a:r>
                      <a:r>
                        <a:rPr lang="en-US" sz="1600" baseline="0" dirty="0" smtClean="0"/>
                        <a:t>=20kW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RF</a:t>
                      </a:r>
                      <a:r>
                        <a:rPr lang="en-US" sz="1600" baseline="0" dirty="0" smtClean="0"/>
                        <a:t> pulse width 1ms 25Hz, </a:t>
                      </a:r>
                      <a:r>
                        <a:rPr lang="en-US" sz="1600" baseline="0" dirty="0" err="1" smtClean="0"/>
                        <a:t>I</a:t>
                      </a:r>
                      <a:r>
                        <a:rPr lang="en-US" sz="1600" baseline="-25000" dirty="0" err="1" smtClean="0"/>
                        <a:t>b</a:t>
                      </a:r>
                      <a:r>
                        <a:rPr lang="en-US" sz="1600" baseline="0" dirty="0" smtClean="0"/>
                        <a:t>=50mA with 0.8ms pulse width, 2% beam duty cycle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CW RF, CW beam 1mA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</a:t>
                      </a:r>
                      <a:r>
                        <a:rPr lang="en-US" sz="1600" baseline="-25000" dirty="0" smtClean="0"/>
                        <a:t>RF </a:t>
                      </a:r>
                      <a:r>
                        <a:rPr lang="en-US" sz="1600" baseline="-25000" dirty="0" err="1" smtClean="0"/>
                        <a:t>FWD,peak</a:t>
                      </a:r>
                      <a:r>
                        <a:rPr lang="en-US" sz="1600" baseline="0" dirty="0" smtClean="0"/>
                        <a:t> ~ 1150kW</a:t>
                      </a:r>
                    </a:p>
                    <a:p>
                      <a:r>
                        <a:rPr lang="en-US" sz="1600" baseline="0" dirty="0" smtClean="0"/>
                        <a:t>(assume 10% reflection with beam loading)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</a:t>
                      </a:r>
                      <a:r>
                        <a:rPr lang="en-US" sz="1600" baseline="-25000" dirty="0" smtClean="0"/>
                        <a:t>RF FWD, </a:t>
                      </a:r>
                      <a:r>
                        <a:rPr lang="en-US" sz="1600" baseline="-25000" dirty="0" err="1" smtClean="0"/>
                        <a:t>cw</a:t>
                      </a:r>
                      <a:r>
                        <a:rPr lang="en-US" sz="1600" baseline="0" dirty="0" smtClean="0"/>
                        <a:t> = 12kW (30% reflection due to </a:t>
                      </a:r>
                      <a:r>
                        <a:rPr lang="en-US" sz="1600" baseline="0" dirty="0" err="1" smtClean="0"/>
                        <a:t>microphonics</a:t>
                      </a:r>
                      <a:r>
                        <a:rPr lang="en-US" sz="1600" baseline="0" dirty="0" smtClean="0"/>
                        <a:t> etc.)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P</a:t>
                      </a:r>
                      <a:r>
                        <a:rPr lang="en-US" sz="1600" baseline="-25000" dirty="0" smtClean="0"/>
                        <a:t>RF FWD, </a:t>
                      </a:r>
                      <a:r>
                        <a:rPr lang="en-US" sz="1600" baseline="-25000" dirty="0" err="1" smtClean="0"/>
                        <a:t>avg</a:t>
                      </a:r>
                      <a:r>
                        <a:rPr lang="en-US" sz="1600" baseline="0" dirty="0" smtClean="0"/>
                        <a:t>= 29kW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Wall plug power</a:t>
                      </a:r>
                      <a:r>
                        <a:rPr lang="en-US" sz="1600" baseline="0" dirty="0" smtClean="0"/>
                        <a:t> ~70kW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Wall plug power ~50kW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264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914400"/>
            <a:ext cx="7772400" cy="3657600"/>
          </a:xfrm>
        </p:spPr>
        <p:txBody>
          <a:bodyPr/>
          <a:lstStyle/>
          <a:p>
            <a:r>
              <a:rPr lang="en-US" dirty="0" err="1" smtClean="0">
                <a:latin typeface="+mn-lt"/>
              </a:rPr>
              <a:t>E</a:t>
            </a:r>
            <a:r>
              <a:rPr lang="en-US" baseline="-25000" dirty="0" err="1" smtClean="0">
                <a:latin typeface="+mn-lt"/>
              </a:rPr>
              <a:t>k</a:t>
            </a:r>
            <a:r>
              <a:rPr lang="en-US" dirty="0" smtClean="0">
                <a:latin typeface="+mn-lt"/>
              </a:rPr>
              <a:t>/u: 30-50MeV for Pb</a:t>
            </a:r>
            <a:r>
              <a:rPr lang="en-US" baseline="30000" dirty="0" smtClean="0">
                <a:latin typeface="+mn-lt"/>
              </a:rPr>
              <a:t>64+#,</a:t>
            </a:r>
            <a:r>
              <a:rPr lang="en-US" dirty="0" smtClean="0">
                <a:latin typeface="+mn-lt"/>
              </a:rPr>
              <a:t> 50-100MeV for 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H</a:t>
            </a:r>
            <a:r>
              <a:rPr lang="en-US" baseline="30000" dirty="0">
                <a:solidFill>
                  <a:srgbClr val="000000"/>
                </a:solidFill>
                <a:latin typeface="Times"/>
              </a:rPr>
              <a:t>- 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Ion source pulse width: up to 0.5ms</a:t>
            </a:r>
          </a:p>
          <a:p>
            <a:r>
              <a:rPr lang="en-US" dirty="0" smtClean="0">
                <a:latin typeface="+mn-lt"/>
              </a:rPr>
              <a:t>Ion source current: up to 150mA for non-polarized H</a:t>
            </a:r>
            <a:r>
              <a:rPr lang="en-US" baseline="30000" dirty="0" smtClean="0">
                <a:latin typeface="+mn-lt"/>
              </a:rPr>
              <a:t>-</a:t>
            </a:r>
            <a:r>
              <a:rPr lang="en-US" dirty="0" smtClean="0">
                <a:latin typeface="+mn-lt"/>
              </a:rPr>
              <a:t>, 4mA for 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polarized 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H</a:t>
            </a:r>
            <a:r>
              <a:rPr lang="en-US" baseline="30000" dirty="0">
                <a:solidFill>
                  <a:srgbClr val="000000"/>
                </a:solidFill>
                <a:latin typeface="Times"/>
              </a:rPr>
              <a:t>-</a:t>
            </a:r>
            <a:r>
              <a:rPr lang="en-US" dirty="0" smtClean="0">
                <a:latin typeface="+mn-lt"/>
              </a:rPr>
              <a:t>, as low as 0.1mA for Li</a:t>
            </a:r>
            <a:r>
              <a:rPr lang="en-US" baseline="30000" dirty="0" smtClean="0">
                <a:latin typeface="+mn-lt"/>
              </a:rPr>
              <a:t>3+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Rep-rate: 5 Hz nominal, depends on the ramping/cooling cycle in the booster ring</a:t>
            </a:r>
          </a:p>
          <a:p>
            <a:r>
              <a:rPr lang="en-US" dirty="0" smtClean="0">
                <a:latin typeface="+mn-lt"/>
              </a:rPr>
              <a:t>Only need to inject once in 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every 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3-8hr,</a:t>
            </a:r>
            <a:r>
              <a:rPr lang="en-US" dirty="0" smtClean="0">
                <a:latin typeface="+mn-lt"/>
              </a:rPr>
              <a:t> ~10µC of charged particles per injection. Each injection should take &lt;=0.5hr. With ~1mA pulsed current, the total linac beam duration will be 10-1000ms, depending </a:t>
            </a:r>
            <a:r>
              <a:rPr lang="en-US" dirty="0">
                <a:latin typeface="+mn-lt"/>
              </a:rPr>
              <a:t>on </a:t>
            </a:r>
            <a:r>
              <a:rPr lang="en-US" dirty="0" smtClean="0">
                <a:latin typeface="+mn-lt"/>
              </a:rPr>
              <a:t>the beam </a:t>
            </a:r>
            <a:r>
              <a:rPr lang="en-US" dirty="0">
                <a:latin typeface="+mn-lt"/>
              </a:rPr>
              <a:t>loss </a:t>
            </a:r>
            <a:r>
              <a:rPr lang="en-US" dirty="0" smtClean="0">
                <a:latin typeface="+mn-lt"/>
              </a:rPr>
              <a:t>factor, so the overall duty factor is 10</a:t>
            </a:r>
            <a:r>
              <a:rPr lang="en-US" baseline="30000" dirty="0" smtClean="0">
                <a:latin typeface="+mn-lt"/>
              </a:rPr>
              <a:t>-4</a:t>
            </a:r>
            <a:r>
              <a:rPr lang="en-US" dirty="0" smtClean="0">
                <a:latin typeface="+mn-lt"/>
              </a:rPr>
              <a:t>-10</a:t>
            </a:r>
            <a:r>
              <a:rPr lang="en-US" baseline="30000" dirty="0" smtClean="0">
                <a:latin typeface="+mn-lt"/>
              </a:rPr>
              <a:t>-6</a:t>
            </a:r>
            <a:r>
              <a:rPr lang="en-US" dirty="0" smtClean="0">
                <a:latin typeface="+mn-lt"/>
              </a:rPr>
              <a:t>. Duty factor during injection should be ~0.1% or less.</a:t>
            </a:r>
          </a:p>
          <a:p>
            <a:r>
              <a:rPr lang="en-US" dirty="0" smtClean="0">
                <a:latin typeface="+mn-lt"/>
              </a:rPr>
              <a:t>Most of the parameters appear to prefer warm DTL, unless a side program is considered, or the required energy changes significantly. 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Need to carefully examine the cost and performance of both technologies, with the consideration of the newest development in ion source and booster ring </a:t>
            </a:r>
            <a:endParaRPr lang="en-US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MEIC Booster </a:t>
            </a:r>
            <a:r>
              <a:rPr lang="en-US" sz="2000" dirty="0">
                <a:latin typeface="Comic Sans MS" panose="030F0702030302020204" pitchFamily="66" charset="0"/>
              </a:rPr>
              <a:t>R</a:t>
            </a:r>
            <a:r>
              <a:rPr lang="en-US" sz="2000" dirty="0" smtClean="0">
                <a:latin typeface="Comic Sans MS" panose="030F0702030302020204" pitchFamily="66" charset="0"/>
              </a:rPr>
              <a:t>ing </a:t>
            </a:r>
            <a:r>
              <a:rPr lang="en-US" sz="2000" dirty="0">
                <a:latin typeface="Comic Sans MS" panose="030F0702030302020204" pitchFamily="66" charset="0"/>
              </a:rPr>
              <a:t>I</a:t>
            </a:r>
            <a:r>
              <a:rPr lang="en-US" sz="2000" dirty="0" smtClean="0">
                <a:latin typeface="Comic Sans MS" panose="030F0702030302020204" pitchFamily="66" charset="0"/>
              </a:rPr>
              <a:t>njection Requirements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621CD-FDE4-4A9C-867E-F9942A440963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61060" y="5715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 </a:t>
            </a:r>
            <a:r>
              <a:rPr lang="en-US" sz="1400" dirty="0" err="1" smtClean="0"/>
              <a:t>Pb</a:t>
            </a:r>
            <a:r>
              <a:rPr lang="en-US" sz="1400" dirty="0" smtClean="0"/>
              <a:t> charge state depends on stripping energy, which will be chosen to minimize total accelerating voltage, depending on the final particle energy. Here assumes a stripping energy of ~10MeV/u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7777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22"/>
          <p:cNvSpPr>
            <a:spLocks noChangeArrowheads="1"/>
          </p:cNvSpPr>
          <p:nvPr/>
        </p:nvSpPr>
        <p:spPr bwMode="auto">
          <a:xfrm>
            <a:off x="5029200" y="1562497"/>
            <a:ext cx="990600" cy="266303"/>
          </a:xfrm>
          <a:prstGeom prst="roundRect">
            <a:avLst>
              <a:gd name="adj" fmla="val 16667"/>
            </a:avLst>
          </a:prstGeom>
          <a:solidFill>
            <a:srgbClr val="6CBAFF"/>
          </a:solidFill>
          <a:ln w="12699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A conceptual design of the DTL for H</a:t>
            </a:r>
            <a:r>
              <a:rPr lang="en-US" sz="2000" baseline="30000" dirty="0" smtClean="0">
                <a:latin typeface="Comic Sans MS" panose="030F0702030302020204" pitchFamily="66" charset="0"/>
              </a:rPr>
              <a:t>-</a:t>
            </a:r>
            <a:r>
              <a:rPr lang="en-US" sz="2000" dirty="0" smtClean="0">
                <a:latin typeface="Comic Sans MS" panose="030F0702030302020204" pitchFamily="66" charset="0"/>
              </a:rPr>
              <a:t> and heavy ions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621CD-FDE4-4A9C-867E-F9942A440963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685800" y="1083624"/>
            <a:ext cx="6740582" cy="1143000"/>
            <a:chOff x="228600" y="914400"/>
            <a:chExt cx="6740582" cy="1143000"/>
          </a:xfrm>
        </p:grpSpPr>
        <p:sp>
          <p:nvSpPr>
            <p:cNvPr id="7" name="TextBox 11"/>
            <p:cNvSpPr txBox="1">
              <a:spLocks noChangeArrowheads="1"/>
            </p:cNvSpPr>
            <p:nvPr/>
          </p:nvSpPr>
          <p:spPr bwMode="auto">
            <a:xfrm>
              <a:off x="228600" y="914400"/>
              <a:ext cx="974071" cy="51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A4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Arial" charset="0"/>
                </a:rPr>
                <a:t>Ion sources</a:t>
              </a:r>
            </a:p>
          </p:txBody>
        </p:sp>
        <p:sp>
          <p:nvSpPr>
            <p:cNvPr id="8" name="TextBox 12"/>
            <p:cNvSpPr txBox="1">
              <a:spLocks noChangeArrowheads="1"/>
            </p:cNvSpPr>
            <p:nvPr/>
          </p:nvSpPr>
          <p:spPr bwMode="auto">
            <a:xfrm>
              <a:off x="1395151" y="1782599"/>
              <a:ext cx="196785" cy="20099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cxnSp>
          <p:nvCxnSpPr>
            <p:cNvPr id="9" name="Straight Connector 13"/>
            <p:cNvCxnSpPr>
              <a:cxnSpLocks noChangeShapeType="1"/>
            </p:cNvCxnSpPr>
            <p:nvPr/>
          </p:nvCxnSpPr>
          <p:spPr bwMode="auto">
            <a:xfrm>
              <a:off x="1157816" y="1227505"/>
              <a:ext cx="0" cy="570935"/>
            </a:xfrm>
            <a:prstGeom prst="line">
              <a:avLst/>
            </a:prstGeom>
            <a:noFill/>
            <a:ln w="38100" algn="ctr">
              <a:solidFill>
                <a:srgbClr val="E26B0A"/>
              </a:solidFill>
              <a:round/>
              <a:headEnd/>
              <a:tailEnd/>
            </a:ln>
          </p:spPr>
        </p:cxnSp>
        <p:cxnSp>
          <p:nvCxnSpPr>
            <p:cNvPr id="10" name="Straight Connector 14"/>
            <p:cNvCxnSpPr>
              <a:cxnSpLocks noChangeShapeType="1"/>
            </p:cNvCxnSpPr>
            <p:nvPr/>
          </p:nvCxnSpPr>
          <p:spPr bwMode="auto">
            <a:xfrm rot="16200000">
              <a:off x="1184217" y="1080222"/>
              <a:ext cx="0" cy="899024"/>
            </a:xfrm>
            <a:prstGeom prst="line">
              <a:avLst/>
            </a:prstGeom>
            <a:noFill/>
            <a:ln w="38100" algn="ctr">
              <a:solidFill>
                <a:srgbClr val="E26B0A"/>
              </a:solidFill>
              <a:round/>
              <a:headEnd/>
              <a:tailEnd/>
            </a:ln>
          </p:spPr>
        </p:cxn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551183" y="1458926"/>
              <a:ext cx="303646" cy="146925"/>
            </a:xfrm>
            <a:prstGeom prst="rect">
              <a:avLst/>
            </a:prstGeom>
            <a:solidFill>
              <a:srgbClr val="C0504D"/>
            </a:solidFill>
            <a:ln w="12699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1081360" y="990601"/>
              <a:ext cx="149413" cy="250998"/>
            </a:xfrm>
            <a:prstGeom prst="rect">
              <a:avLst/>
            </a:prstGeom>
            <a:solidFill>
              <a:srgbClr val="C0504D"/>
            </a:solidFill>
            <a:ln w="12699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1083869" y="1806402"/>
              <a:ext cx="149413" cy="250998"/>
            </a:xfrm>
            <a:prstGeom prst="rect">
              <a:avLst/>
            </a:prstGeom>
            <a:solidFill>
              <a:srgbClr val="DEA3A2"/>
            </a:solidFill>
            <a:ln w="12699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4" name="Oval 18"/>
            <p:cNvSpPr>
              <a:spLocks noChangeArrowheads="1"/>
            </p:cNvSpPr>
            <p:nvPr/>
          </p:nvSpPr>
          <p:spPr bwMode="auto">
            <a:xfrm>
              <a:off x="1028342" y="1391584"/>
              <a:ext cx="279548" cy="275485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99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1604407" y="1443965"/>
              <a:ext cx="219199" cy="166762"/>
            </a:xfrm>
            <a:prstGeom prst="rect">
              <a:avLst/>
            </a:prstGeom>
            <a:solidFill>
              <a:srgbClr val="FFC30E"/>
            </a:solidFill>
            <a:ln w="12699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1823807" y="1473728"/>
              <a:ext cx="192591" cy="113136"/>
            </a:xfrm>
            <a:prstGeom prst="rect">
              <a:avLst/>
            </a:prstGeom>
            <a:solidFill>
              <a:srgbClr val="8AA235"/>
            </a:solidFill>
            <a:ln w="12699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7" name="Rounded Rectangle 22"/>
            <p:cNvSpPr>
              <a:spLocks noChangeArrowheads="1"/>
            </p:cNvSpPr>
            <p:nvPr/>
          </p:nvSpPr>
          <p:spPr bwMode="auto">
            <a:xfrm>
              <a:off x="2022417" y="1393273"/>
              <a:ext cx="949384" cy="266303"/>
            </a:xfrm>
            <a:prstGeom prst="roundRect">
              <a:avLst>
                <a:gd name="adj" fmla="val 16667"/>
              </a:avLst>
            </a:prstGeom>
            <a:solidFill>
              <a:srgbClr val="6CBAFF"/>
            </a:solidFill>
            <a:ln w="12699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9" name="TextBox 30"/>
            <p:cNvSpPr txBox="1">
              <a:spLocks noChangeArrowheads="1"/>
            </p:cNvSpPr>
            <p:nvPr/>
          </p:nvSpPr>
          <p:spPr bwMode="auto">
            <a:xfrm>
              <a:off x="1371599" y="1143001"/>
              <a:ext cx="765380" cy="20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Arial" charset="0"/>
                </a:rPr>
                <a:t>RFQ</a:t>
              </a:r>
            </a:p>
          </p:txBody>
        </p:sp>
        <p:sp>
          <p:nvSpPr>
            <p:cNvPr id="20" name="TextBox 31"/>
            <p:cNvSpPr txBox="1">
              <a:spLocks noChangeArrowheads="1"/>
            </p:cNvSpPr>
            <p:nvPr/>
          </p:nvSpPr>
          <p:spPr bwMode="auto">
            <a:xfrm>
              <a:off x="1486449" y="1657350"/>
              <a:ext cx="954307" cy="20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Arial" charset="0"/>
                </a:rPr>
                <a:t>MEBT</a:t>
              </a:r>
            </a:p>
          </p:txBody>
        </p:sp>
        <p:sp>
          <p:nvSpPr>
            <p:cNvPr id="21" name="TextBox 33"/>
            <p:cNvSpPr txBox="1">
              <a:spLocks noChangeArrowheads="1"/>
            </p:cNvSpPr>
            <p:nvPr/>
          </p:nvSpPr>
          <p:spPr bwMode="auto">
            <a:xfrm>
              <a:off x="2362200" y="1354776"/>
              <a:ext cx="38985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Arial" charset="0"/>
                </a:rPr>
                <a:t>IH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" name="Rounded Rectangle 22"/>
            <p:cNvSpPr>
              <a:spLocks noChangeArrowheads="1"/>
            </p:cNvSpPr>
            <p:nvPr/>
          </p:nvSpPr>
          <p:spPr bwMode="auto">
            <a:xfrm>
              <a:off x="3505200" y="1393273"/>
              <a:ext cx="1066800" cy="266303"/>
            </a:xfrm>
            <a:prstGeom prst="roundRect">
              <a:avLst>
                <a:gd name="adj" fmla="val 16667"/>
              </a:avLst>
            </a:prstGeom>
            <a:solidFill>
              <a:srgbClr val="6CBAFF"/>
            </a:solidFill>
            <a:ln w="12699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1" name="Rounded Rectangle 22"/>
            <p:cNvSpPr>
              <a:spLocks noChangeArrowheads="1"/>
            </p:cNvSpPr>
            <p:nvPr/>
          </p:nvSpPr>
          <p:spPr bwMode="auto">
            <a:xfrm>
              <a:off x="5562600" y="1393273"/>
              <a:ext cx="1406582" cy="266303"/>
            </a:xfrm>
            <a:prstGeom prst="roundRect">
              <a:avLst>
                <a:gd name="adj" fmla="val 16667"/>
              </a:avLst>
            </a:prstGeom>
            <a:solidFill>
              <a:srgbClr val="6CBAFF"/>
            </a:solidFill>
            <a:ln w="12699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Arial" charset="0"/>
                </a:rPr>
                <a:t>CH3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2" name="TextBox 33"/>
            <p:cNvSpPr txBox="1">
              <a:spLocks noChangeArrowheads="1"/>
            </p:cNvSpPr>
            <p:nvPr/>
          </p:nvSpPr>
          <p:spPr bwMode="auto">
            <a:xfrm>
              <a:off x="3657600" y="1350313"/>
              <a:ext cx="64899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Arial" charset="0"/>
                </a:rPr>
                <a:t>CH1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3" name="TextBox 33"/>
            <p:cNvSpPr txBox="1">
              <a:spLocks noChangeArrowheads="1"/>
            </p:cNvSpPr>
            <p:nvPr/>
          </p:nvSpPr>
          <p:spPr bwMode="auto">
            <a:xfrm>
              <a:off x="4770584" y="1343998"/>
              <a:ext cx="5934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Arial" charset="0"/>
                </a:rPr>
                <a:t>CH2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</p:grp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958021"/>
              </p:ext>
            </p:extLst>
          </p:nvPr>
        </p:nvGraphicFramePr>
        <p:xfrm>
          <a:off x="649604" y="2226624"/>
          <a:ext cx="7823836" cy="286607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776021"/>
                <a:gridCol w="1169369"/>
                <a:gridCol w="1093210"/>
                <a:gridCol w="990600"/>
                <a:gridCol w="914400"/>
                <a:gridCol w="1880236"/>
              </a:tblGrid>
              <a:tr h="3659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Section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RFQ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CH1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CH2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CH3 (future upgrade)</a:t>
                      </a:r>
                      <a:endParaRPr lang="en-US" sz="1400" dirty="0"/>
                    </a:p>
                  </a:txBody>
                  <a:tcPr/>
                </a:tc>
              </a:tr>
              <a:tr h="50443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Lowest Q/A</a:t>
                      </a:r>
                      <a:r>
                        <a:rPr lang="en-US" sz="1400" baseline="0" dirty="0" smtClean="0"/>
                        <a:t> particle to accelerate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Pb</a:t>
                      </a:r>
                      <a:r>
                        <a:rPr lang="en-US" sz="1400" baseline="30000" dirty="0" smtClean="0"/>
                        <a:t>30+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Pb</a:t>
                      </a:r>
                      <a:r>
                        <a:rPr lang="en-US" sz="1400" baseline="30000" dirty="0" smtClean="0"/>
                        <a:t>30+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Pb</a:t>
                      </a:r>
                      <a:r>
                        <a:rPr lang="en-US" sz="1400" baseline="30000" dirty="0" smtClean="0"/>
                        <a:t>64+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</a:t>
                      </a:r>
                      <a:r>
                        <a:rPr lang="en-US" sz="1400" baseline="30000" dirty="0" smtClean="0"/>
                        <a:t>-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</a:t>
                      </a:r>
                      <a:r>
                        <a:rPr lang="en-US" sz="1400" baseline="30000" dirty="0" smtClean="0"/>
                        <a:t>-</a:t>
                      </a:r>
                      <a:endParaRPr lang="en-US" sz="1400" dirty="0" smtClean="0"/>
                    </a:p>
                  </a:txBody>
                  <a:tcPr/>
                </a:tc>
              </a:tr>
              <a:tr h="3659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Exit </a:t>
                      </a:r>
                      <a:r>
                        <a:rPr lang="en-US" sz="1400" dirty="0" err="1" smtClean="0"/>
                        <a:t>E</a:t>
                      </a:r>
                      <a:r>
                        <a:rPr lang="en-US" sz="1400" baseline="-25000" dirty="0" err="1" smtClean="0"/>
                        <a:t>k</a:t>
                      </a:r>
                      <a:r>
                        <a:rPr lang="en-US" sz="1400" baseline="0" dirty="0" smtClean="0"/>
                        <a:t> (MeV/u)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a:txBody>
                  <a:tcPr/>
                </a:tc>
              </a:tr>
              <a:tr h="3659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Exit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l-GR" sz="1400" baseline="0" dirty="0" smtClean="0"/>
                        <a:t>β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0.055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0.145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0.283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0.341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0.428</a:t>
                      </a:r>
                      <a:endParaRPr lang="en-US" sz="1400" dirty="0"/>
                    </a:p>
                  </a:txBody>
                  <a:tcPr/>
                </a:tc>
              </a:tr>
              <a:tr h="3659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Max </a:t>
                      </a:r>
                      <a:r>
                        <a:rPr lang="en-US" sz="1400" dirty="0" err="1" smtClean="0"/>
                        <a:t>V</a:t>
                      </a:r>
                      <a:r>
                        <a:rPr lang="en-US" sz="1400" baseline="-25000" dirty="0" err="1" smtClean="0"/>
                        <a:t>eff</a:t>
                      </a:r>
                      <a:r>
                        <a:rPr lang="en-US" sz="1400" baseline="0" dirty="0" smtClean="0"/>
                        <a:t> (MV)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</a:t>
                      </a:r>
                      <a:endParaRPr lang="en-US" sz="1400" dirty="0"/>
                    </a:p>
                  </a:txBody>
                  <a:tcPr/>
                </a:tc>
              </a:tr>
              <a:tr h="50443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RF</a:t>
                      </a:r>
                      <a:r>
                        <a:rPr lang="en-US" sz="1400" baseline="0" dirty="0" smtClean="0"/>
                        <a:t> source (available for now)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108/162/176MHz tetrode, &lt;=400kW peak/tank,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325 or 352MHz Klystron, 2.8MW peak/tank, &lt;5kW average, may upgrade to magnetron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9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Number of tanks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4-5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4-5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7" name="Straight Connector 14"/>
          <p:cNvCxnSpPr>
            <a:cxnSpLocks noChangeShapeType="1"/>
            <a:stCxn id="17" idx="3"/>
          </p:cNvCxnSpPr>
          <p:nvPr/>
        </p:nvCxnSpPr>
        <p:spPr bwMode="auto">
          <a:xfrm>
            <a:off x="3429001" y="1695649"/>
            <a:ext cx="533399" cy="0"/>
          </a:xfrm>
          <a:prstGeom prst="line">
            <a:avLst/>
          </a:prstGeom>
          <a:noFill/>
          <a:ln w="38100" algn="ctr">
            <a:solidFill>
              <a:srgbClr val="E26B0A"/>
            </a:solidFill>
            <a:round/>
            <a:headEnd/>
            <a:tailEnd/>
          </a:ln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3657600" y="1332147"/>
            <a:ext cx="0" cy="3621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Box 46"/>
          <p:cNvSpPr txBox="1"/>
          <p:nvPr/>
        </p:nvSpPr>
        <p:spPr>
          <a:xfrm>
            <a:off x="3276600" y="9906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Stripper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533400" y="51054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Total peak RF power (~0.1% duty factor): &lt;20MW for 40MeV </a:t>
            </a:r>
            <a:r>
              <a:rPr lang="en-US" sz="1400" dirty="0" err="1" smtClean="0"/>
              <a:t>Pb</a:t>
            </a:r>
            <a:r>
              <a:rPr lang="en-US" sz="1400" dirty="0" smtClean="0"/>
              <a:t>/60MeV H</a:t>
            </a:r>
            <a:r>
              <a:rPr lang="en-US" sz="1400" baseline="30000" dirty="0" smtClean="0"/>
              <a:t>-</a:t>
            </a:r>
            <a:r>
              <a:rPr lang="en-US" sz="1400" dirty="0" smtClean="0"/>
              <a:t>, ~25MW for </a:t>
            </a:r>
            <a:r>
              <a:rPr lang="en-US" sz="1400" dirty="0"/>
              <a:t>100MeV </a:t>
            </a:r>
            <a:r>
              <a:rPr lang="en-US" sz="1400" dirty="0" smtClean="0"/>
              <a:t>H</a:t>
            </a:r>
            <a:r>
              <a:rPr lang="en-US" sz="1400" baseline="30000" dirty="0" smtClean="0"/>
              <a:t>-</a:t>
            </a:r>
            <a:r>
              <a:rPr lang="en-US" sz="1400" dirty="0" smtClean="0"/>
              <a:t>. RF system wall-plug power during injection will be ~100kW, depending on duty factor. </a:t>
            </a:r>
          </a:p>
          <a:p>
            <a:r>
              <a:rPr lang="en-US" sz="1400" dirty="0" smtClean="0"/>
              <a:t>Average wall plug power will be </a:t>
            </a:r>
            <a:r>
              <a:rPr lang="en-US" sz="1400" dirty="0"/>
              <a:t>in the order of 10s of </a:t>
            </a:r>
            <a:r>
              <a:rPr lang="en-US" sz="1400" dirty="0" smtClean="0"/>
              <a:t>kW, dominated by idle power of the tubes and other equipment. </a:t>
            </a:r>
          </a:p>
          <a:p>
            <a:r>
              <a:rPr lang="en-US" sz="1400" dirty="0" smtClean="0"/>
              <a:t>Estimated direct cost for HPRF sources and modulators: ~$10M </a:t>
            </a:r>
          </a:p>
          <a:p>
            <a:r>
              <a:rPr lang="en-US" sz="1400" dirty="0" smtClean="0"/>
              <a:t>Capable for &gt;20mA peak current, 0.2-0.5ms pulse width, 5Hz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1119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JLab_PowerPoint1">
  <a:themeElements>
    <a:clrScheme name="JLab_PowerPoint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Lab_PowerPoint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JLab_PowerPoint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8075</TotalTime>
  <Words>1406</Words>
  <Application>Microsoft Office PowerPoint</Application>
  <PresentationFormat>On-screen Show (4:3)</PresentationFormat>
  <Paragraphs>232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1_JLab_PowerPoint1</vt:lpstr>
      <vt:lpstr>DTL Option for MEIC Ion Injection</vt:lpstr>
      <vt:lpstr>Hardron Linac: Typical Layout</vt:lpstr>
      <vt:lpstr>DTL Efficiency</vt:lpstr>
      <vt:lpstr>RF cavities: warm vs SRF</vt:lpstr>
      <vt:lpstr>Technology choice</vt:lpstr>
      <vt:lpstr>RF cavities: warm vs SRF, example 1, β~0.2</vt:lpstr>
      <vt:lpstr>RF cavities: warm vs SRF, example 2, β~0.4</vt:lpstr>
      <vt:lpstr>MEIC Booster Ring Injection Requirements</vt:lpstr>
      <vt:lpstr>A conceptual design of the DTL for H- and heavy ions</vt:lpstr>
      <vt:lpstr>Option 2: two DTL linacs sharing RF sources</vt:lpstr>
      <vt:lpstr>Compared to the truncated baseline SRF linac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Bunch Filling Pattern in CEBAF</dc:title>
  <dc:creator>Jiquan Guo</dc:creator>
  <cp:lastModifiedBy>Jiquan Guo</cp:lastModifiedBy>
  <cp:revision>187</cp:revision>
  <dcterms:created xsi:type="dcterms:W3CDTF">2014-11-18T14:03:43Z</dcterms:created>
  <dcterms:modified xsi:type="dcterms:W3CDTF">2015-04-03T14:02:37Z</dcterms:modified>
</cp:coreProperties>
</file>