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68" r:id="rId2"/>
    <p:sldId id="370" r:id="rId3"/>
    <p:sldId id="336" r:id="rId4"/>
    <p:sldId id="374" r:id="rId5"/>
    <p:sldId id="377" r:id="rId6"/>
    <p:sldId id="376" r:id="rId7"/>
    <p:sldId id="379" r:id="rId8"/>
    <p:sldId id="388" r:id="rId9"/>
    <p:sldId id="373" r:id="rId10"/>
    <p:sldId id="371" r:id="rId11"/>
    <p:sldId id="380" r:id="rId12"/>
    <p:sldId id="382" r:id="rId13"/>
    <p:sldId id="381" r:id="rId14"/>
    <p:sldId id="386" r:id="rId15"/>
    <p:sldId id="383" r:id="rId16"/>
    <p:sldId id="385" r:id="rId17"/>
    <p:sldId id="384" r:id="rId18"/>
    <p:sldId id="372" r:id="rId19"/>
    <p:sldId id="389" r:id="rId20"/>
  </p:sldIdLst>
  <p:sldSz cx="9144000" cy="6858000" type="screen4x3"/>
  <p:notesSz cx="9220200" cy="6946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96" autoAdjust="0"/>
  </p:normalViewPr>
  <p:slideViewPr>
    <p:cSldViewPr snapToGrid="0" snapToObjects="1" showGuides="1">
      <p:cViewPr>
        <p:scale>
          <a:sx n="100" d="100"/>
          <a:sy n="100" d="100"/>
        </p:scale>
        <p:origin x="-498" y="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1884" y="-90"/>
      </p:cViewPr>
      <p:guideLst>
        <p:guide orient="horz" pos="2188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3236" y="0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F4A41-6AAD-4E05-BD56-388310816083}" type="datetimeFigureOut">
              <a:rPr lang="en-US" smtClean="0"/>
              <a:pPr/>
              <a:t>2015/3/30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98838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3236" y="6598838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AFA-9540-4D60-919F-318B8DE97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7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2015/3/30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3375" y="522288"/>
            <a:ext cx="3473450" cy="2605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299777"/>
            <a:ext cx="7376160" cy="31261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7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F3CE-C53E-4AF5-A700-19D4A92244E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9F25A-259F-42BD-A16A-EBE9AC0DAA57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3375" y="522288"/>
            <a:ext cx="3473450" cy="2605087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2356C-4B27-43C5-9E55-391FC4983ED6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3375" y="522288"/>
            <a:ext cx="3473450" cy="26050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The most convenient way to set up a magnetron as a reflection amplifier is with a circulator.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5A634-59FB-470B-B3D6-F4632D36CD07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3375" y="522288"/>
            <a:ext cx="3473450" cy="26050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altLang="en-US">
              <a:cs typeface="Times New Roman" pitchFamily="18" charset="0"/>
            </a:endParaRP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4D7940-57AC-443C-813C-3DC96C574529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3375" y="522288"/>
            <a:ext cx="3473450" cy="26050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413000" y="6430636"/>
            <a:ext cx="459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MEIC Collaboration Meeting ,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March 30-31, 2015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(Topics: Ion Beam Formation and Cooling)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9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72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3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413000" y="6430636"/>
            <a:ext cx="459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MEIC Collaboration Meeting ,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March 30-31, 2015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(Topics: Ion Beam Formation and Cooling)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75" r:id="rId3"/>
    <p:sldLayoutId id="214748367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image" Target="../media/image29.png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2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27.wmf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30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1336" y="1056662"/>
            <a:ext cx="7901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" pitchFamily="18" charset="0"/>
              </a:rPr>
              <a:t>Magnetron R&amp;D </a:t>
            </a:r>
            <a:r>
              <a:rPr lang="en-US" sz="3600" b="1" dirty="0" smtClean="0">
                <a:latin typeface="Times" pitchFamily="18" charset="0"/>
              </a:rPr>
              <a:t>Needs </a:t>
            </a:r>
          </a:p>
          <a:p>
            <a:pPr algn="ctr"/>
            <a:r>
              <a:rPr lang="en-US" sz="3600" b="1" dirty="0" smtClean="0">
                <a:latin typeface="Times" pitchFamily="18" charset="0"/>
              </a:rPr>
              <a:t>for </a:t>
            </a:r>
            <a:r>
              <a:rPr lang="en-US" sz="3600" b="1" dirty="0">
                <a:latin typeface="Times" pitchFamily="18" charset="0"/>
              </a:rPr>
              <a:t>MEIC High Efficiency RF Source</a:t>
            </a:r>
            <a:r>
              <a:rPr lang="en-US" sz="3600" dirty="0">
                <a:latin typeface="Times" pitchFamily="18" charset="0"/>
              </a:rPr>
              <a:t>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747" y="3629377"/>
            <a:ext cx="8448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MEIC </a:t>
            </a:r>
            <a:r>
              <a:rPr lang="en-US" dirty="0" smtClean="0"/>
              <a:t>RF high power </a:t>
            </a:r>
            <a:r>
              <a:rPr lang="en-US" dirty="0" smtClean="0"/>
              <a:t>needs and efficiency problem for the NC RF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Comparison of klystrons and magnetrons and motivation of magnetron </a:t>
            </a:r>
            <a:r>
              <a:rPr lang="en-US" dirty="0"/>
              <a:t>R</a:t>
            </a:r>
            <a:r>
              <a:rPr lang="en-US" dirty="0" smtClean="0"/>
              <a:t>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R&amp;D demonstrations for magnetron phase and amplitude controls in the past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Amplitude control requirement for a SRF cavity, CW and </a:t>
            </a:r>
            <a:r>
              <a:rPr lang="en-US" dirty="0" smtClean="0"/>
              <a:t>pulsed modes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Early magnetron design, phase lock and frequency pushing and pulling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R&amp;D needs for the magnetron RF system application for </a:t>
            </a:r>
            <a:r>
              <a:rPr lang="en-US" dirty="0" smtClean="0"/>
              <a:t>MEIC (CEBAF) </a:t>
            </a:r>
            <a:r>
              <a:rPr lang="en-US" dirty="0" smtClean="0"/>
              <a:t>like machine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37595" y="2556391"/>
            <a:ext cx="3245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Haipeng</a:t>
            </a:r>
            <a:r>
              <a:rPr lang="en-US" sz="2000" dirty="0"/>
              <a:t> Wang</a:t>
            </a:r>
            <a:r>
              <a:rPr lang="en-US" sz="2000" dirty="0" smtClean="0"/>
              <a:t>,  Jefferson </a:t>
            </a:r>
            <a:r>
              <a:rPr lang="en-US" sz="2000" dirty="0"/>
              <a:t>Lab</a:t>
            </a:r>
          </a:p>
        </p:txBody>
      </p:sp>
    </p:spTree>
    <p:extLst>
      <p:ext uri="{BB962C8B-B14F-4D97-AF65-F5344CB8AC3E}">
        <p14:creationId xmlns:p14="http://schemas.microsoft.com/office/powerpoint/2010/main" val="1808630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9" r="-608"/>
          <a:stretch/>
        </p:blipFill>
        <p:spPr bwMode="auto">
          <a:xfrm>
            <a:off x="5410200" y="3586606"/>
            <a:ext cx="3230880" cy="1792038"/>
          </a:xfrm>
          <a:prstGeom prst="rect">
            <a:avLst/>
          </a:prstGeom>
          <a:noFill/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81002" y="4999407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References: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[1] </a:t>
            </a:r>
            <a:r>
              <a:rPr lang="en-US" sz="1200" dirty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H. Wang, I. Tahir, A. C. Dexter etc., Use of an Injection Locked Magnetron To Drive a Superconducting RF Cavity, Proceedings of IPAC 2010, Kyoto, Japan, May 23-28-2010.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[2] </a:t>
            </a:r>
            <a:r>
              <a:rPr lang="en-US" sz="1200" dirty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A. C. Dexter, G. Burt, R. G. Carter, I. Tahir, H. Wang, K. Davis and R. </a:t>
            </a:r>
            <a:r>
              <a:rPr lang="en-US" sz="1200" dirty="0" err="1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Rimmer</a:t>
            </a:r>
            <a:r>
              <a:rPr lang="en-US" sz="1200" dirty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, PRST-AB, 14, 032001 (2011</a:t>
            </a:r>
            <a:r>
              <a:rPr lang="en-US" sz="12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en-US" sz="1200" dirty="0">
              <a:latin typeface="Palatino Linotyp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[3] M. </a:t>
            </a:r>
            <a:r>
              <a:rPr lang="en-US" sz="1200" dirty="0" err="1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Nuebauer</a:t>
            </a:r>
            <a:r>
              <a:rPr lang="en-US" sz="12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A.Dudas</a:t>
            </a:r>
            <a:r>
              <a:rPr lang="en-US" sz="12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, R. </a:t>
            </a:r>
            <a:r>
              <a:rPr lang="en-US" sz="1200" dirty="0" err="1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Rimmer</a:t>
            </a:r>
            <a:r>
              <a:rPr lang="en-US" sz="12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, H. Wang, An Efficient RF Source for </a:t>
            </a:r>
            <a:r>
              <a:rPr lang="en-US" sz="1200" dirty="0" err="1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JLab</a:t>
            </a:r>
            <a:r>
              <a:rPr lang="en-US" sz="12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, PAC 2013, Pasadena, CA, USA.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[4] H. Wang, T.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Plawski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, R.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Rimmer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, A. Dexter,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I. Tahir, M.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Neubauer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, A.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Dudas</a:t>
            </a:r>
            <a:r>
              <a:rPr lang="en-US" sz="1200" dirty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, System Study Using Injection Phase Locked Magnetron as an Alternative Source </a:t>
            </a:r>
            <a:r>
              <a:rPr lang="en-US" sz="12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for Superconducting </a:t>
            </a:r>
            <a:r>
              <a:rPr lang="en-US" sz="1200" dirty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Radio Frequency </a:t>
            </a:r>
            <a:r>
              <a:rPr lang="en-US" sz="12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Accelerator, IVEC 2014, Monterey, CA.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7684" y="142652"/>
            <a:ext cx="8651518" cy="4965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" pitchFamily="18" charset="0"/>
              </a:rPr>
              <a:t>JLab R&amp;D Result on Magnetron Driven  SRF Cavity with Injection Phase Locking in 2010</a:t>
            </a:r>
            <a:endParaRPr lang="en-US" sz="2000" b="1" dirty="0">
              <a:latin typeface="Times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683" y="825623"/>
            <a:ext cx="8844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“First </a:t>
            </a:r>
            <a:r>
              <a:rPr lang="en-US" dirty="0"/>
              <a:t>Demonstration and Performance of an Injection Locked </a:t>
            </a:r>
            <a:r>
              <a:rPr lang="en-US" dirty="0" smtClean="0"/>
              <a:t>CW Magnetron to </a:t>
            </a:r>
            <a:r>
              <a:rPr lang="en-US" dirty="0"/>
              <a:t>Phase Control a Superconducting </a:t>
            </a:r>
            <a:r>
              <a:rPr lang="en-US" dirty="0" smtClean="0"/>
              <a:t>Cavity” was done at JLab in conjunction with Lancaster University, UK, in 2010 [1] with accuracy of  0.95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rms</a:t>
            </a:r>
            <a:r>
              <a:rPr lang="en-US" dirty="0" smtClean="0"/>
              <a:t> , -23.5dB injection on 540W output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49998"/>
          <a:stretch/>
        </p:blipFill>
        <p:spPr bwMode="auto">
          <a:xfrm>
            <a:off x="5486400" y="1861257"/>
            <a:ext cx="3048000" cy="17469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1" y="1848803"/>
            <a:ext cx="4215749" cy="316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32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0"/>
          <p:cNvSpPr>
            <a:spLocks noChangeArrowheads="1"/>
          </p:cNvSpPr>
          <p:nvPr/>
        </p:nvSpPr>
        <p:spPr bwMode="auto">
          <a:xfrm>
            <a:off x="0" y="825500"/>
            <a:ext cx="2719754" cy="2006600"/>
          </a:xfrm>
          <a:prstGeom prst="rect">
            <a:avLst/>
          </a:prstGeom>
          <a:solidFill>
            <a:srgbClr val="99FFCC">
              <a:alpha val="6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53612" y="0"/>
            <a:ext cx="6988420" cy="762000"/>
          </a:xfrm>
        </p:spPr>
        <p:txBody>
          <a:bodyPr/>
          <a:lstStyle/>
          <a:p>
            <a:pPr eaLnBrk="1" hangingPunct="1"/>
            <a:r>
              <a:rPr lang="en-GB" altLang="en-US" sz="2400" b="1" dirty="0" smtClean="0">
                <a:latin typeface="Times" pitchFamily="18" charset="0"/>
              </a:rPr>
              <a:t>Proposal to SPL Project by A. C. Dexter in SPL09</a:t>
            </a:r>
            <a:endParaRPr lang="en-US" altLang="en-US" sz="2400" b="1" dirty="0" smtClean="0">
              <a:latin typeface="Times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99290" y="887414"/>
            <a:ext cx="59522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Arial" pitchFamily="34" charset="0"/>
              </a:rPr>
              <a:t>Permits fast full range phase and amplitude control</a:t>
            </a:r>
            <a:endParaRPr lang="en-US" altLang="en-US" sz="2000">
              <a:latin typeface="Arial" pitchFamily="34" charset="0"/>
            </a:endParaRPr>
          </a:p>
        </p:txBody>
      </p:sp>
      <p:sp>
        <p:nvSpPr>
          <p:cNvPr id="15365" name="Freeform 20"/>
          <p:cNvSpPr>
            <a:spLocks/>
          </p:cNvSpPr>
          <p:nvPr/>
        </p:nvSpPr>
        <p:spPr bwMode="auto">
          <a:xfrm>
            <a:off x="5578720" y="5284789"/>
            <a:ext cx="672611" cy="295275"/>
          </a:xfrm>
          <a:custGeom>
            <a:avLst/>
            <a:gdLst>
              <a:gd name="T0" fmla="*/ 728662 w 430"/>
              <a:gd name="T1" fmla="*/ 295275 h 186"/>
              <a:gd name="T2" fmla="*/ 1695 w 430"/>
              <a:gd name="T3" fmla="*/ 293688 h 186"/>
              <a:gd name="T4" fmla="*/ 0 w 430"/>
              <a:gd name="T5" fmla="*/ 0 h 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" h="186">
                <a:moveTo>
                  <a:pt x="430" y="186"/>
                </a:moveTo>
                <a:lnTo>
                  <a:pt x="1" y="185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44"/>
          <p:cNvSpPr txBox="1">
            <a:spLocks noChangeArrowheads="1"/>
          </p:cNvSpPr>
          <p:nvPr/>
        </p:nvSpPr>
        <p:spPr bwMode="auto">
          <a:xfrm>
            <a:off x="6076950" y="2265363"/>
            <a:ext cx="7537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600">
                <a:latin typeface="Arial" pitchFamily="34" charset="0"/>
              </a:rPr>
              <a:t>Cavity</a:t>
            </a:r>
          </a:p>
        </p:txBody>
      </p:sp>
      <p:sp>
        <p:nvSpPr>
          <p:cNvPr id="15367" name="Text Box 54"/>
          <p:cNvSpPr txBox="1">
            <a:spLocks noChangeArrowheads="1"/>
          </p:cNvSpPr>
          <p:nvPr/>
        </p:nvSpPr>
        <p:spPr bwMode="auto">
          <a:xfrm>
            <a:off x="3865685" y="4475164"/>
            <a:ext cx="120747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99"/>
                </a:solidFill>
                <a:latin typeface="Arial" pitchFamily="34" charset="0"/>
              </a:rPr>
              <a:t>~ -30 dB needed for locking</a:t>
            </a:r>
          </a:p>
          <a:p>
            <a:pPr algn="ctr" eaLnBrk="1" hangingPunct="1"/>
            <a:endParaRPr lang="en-GB" altLang="en-US" sz="16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5368" name="Text Box 56"/>
          <p:cNvSpPr txBox="1">
            <a:spLocks noChangeArrowheads="1"/>
          </p:cNvSpPr>
          <p:nvPr/>
        </p:nvSpPr>
        <p:spPr bwMode="auto">
          <a:xfrm>
            <a:off x="246916" y="5837239"/>
            <a:ext cx="74346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600" b="1" dirty="0">
                <a:solidFill>
                  <a:srgbClr val="800080"/>
                </a:solidFill>
                <a:latin typeface="Arial" pitchFamily="34" charset="0"/>
              </a:rPr>
              <a:t>440 kW Magnetron design is less demanding than 880 kW design reducing cost per kW, and increasing lifetime and reliability.</a:t>
            </a:r>
          </a:p>
        </p:txBody>
      </p:sp>
      <p:sp>
        <p:nvSpPr>
          <p:cNvPr id="15369" name="Rectangle 17"/>
          <p:cNvSpPr>
            <a:spLocks noChangeArrowheads="1"/>
          </p:cNvSpPr>
          <p:nvPr/>
        </p:nvSpPr>
        <p:spPr bwMode="auto">
          <a:xfrm>
            <a:off x="4280389" y="3562350"/>
            <a:ext cx="583223" cy="547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154800" rIns="36000" bIns="1548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Arial" pitchFamily="34" charset="0"/>
              </a:rPr>
              <a:t>Load</a:t>
            </a:r>
            <a:endParaRPr lang="en-GB" altLang="en-US" sz="1600"/>
          </a:p>
        </p:txBody>
      </p:sp>
      <p:grpSp>
        <p:nvGrpSpPr>
          <p:cNvPr id="15370" name="Group 57"/>
          <p:cNvGrpSpPr>
            <a:grpSpLocks/>
          </p:cNvGrpSpPr>
          <p:nvPr/>
        </p:nvGrpSpPr>
        <p:grpSpPr bwMode="auto">
          <a:xfrm>
            <a:off x="2667000" y="3779839"/>
            <a:ext cx="574431" cy="193675"/>
            <a:chOff x="2061" y="2139"/>
            <a:chExt cx="462" cy="93"/>
          </a:xfrm>
        </p:grpSpPr>
        <p:sp>
          <p:nvSpPr>
            <p:cNvPr id="15456" name="Line 12"/>
            <p:cNvSpPr>
              <a:spLocks noChangeShapeType="1"/>
            </p:cNvSpPr>
            <p:nvPr/>
          </p:nvSpPr>
          <p:spPr bwMode="auto">
            <a:xfrm flipH="1" flipV="1">
              <a:off x="2061" y="2232"/>
              <a:ext cx="445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Line 14"/>
            <p:cNvSpPr>
              <a:spLocks noChangeShapeType="1"/>
            </p:cNvSpPr>
            <p:nvPr/>
          </p:nvSpPr>
          <p:spPr bwMode="auto">
            <a:xfrm flipV="1">
              <a:off x="2088" y="2139"/>
              <a:ext cx="435" cy="2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1" name="Line 19"/>
          <p:cNvSpPr>
            <a:spLocks noChangeShapeType="1"/>
          </p:cNvSpPr>
          <p:nvPr/>
        </p:nvSpPr>
        <p:spPr bwMode="auto">
          <a:xfrm flipH="1" flipV="1">
            <a:off x="3934558" y="3833814"/>
            <a:ext cx="356088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2" name="Group 58"/>
          <p:cNvGrpSpPr>
            <a:grpSpLocks/>
          </p:cNvGrpSpPr>
          <p:nvPr/>
        </p:nvGrpSpPr>
        <p:grpSpPr bwMode="auto">
          <a:xfrm>
            <a:off x="3238500" y="3478213"/>
            <a:ext cx="688731" cy="714375"/>
            <a:chOff x="2501" y="1822"/>
            <a:chExt cx="583" cy="555"/>
          </a:xfrm>
        </p:grpSpPr>
        <p:sp>
          <p:nvSpPr>
            <p:cNvPr id="15454" name="Oval 7"/>
            <p:cNvSpPr>
              <a:spLocks noChangeArrowheads="1"/>
            </p:cNvSpPr>
            <p:nvPr/>
          </p:nvSpPr>
          <p:spPr bwMode="auto">
            <a:xfrm>
              <a:off x="2501" y="1822"/>
              <a:ext cx="583" cy="5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55" name="Freeform 16"/>
            <p:cNvSpPr>
              <a:spLocks/>
            </p:cNvSpPr>
            <p:nvPr/>
          </p:nvSpPr>
          <p:spPr bwMode="auto">
            <a:xfrm>
              <a:off x="2590" y="1910"/>
              <a:ext cx="396" cy="149"/>
            </a:xfrm>
            <a:custGeom>
              <a:avLst/>
              <a:gdLst>
                <a:gd name="T0" fmla="*/ 0 w 468"/>
                <a:gd name="T1" fmla="*/ 149 h 221"/>
                <a:gd name="T2" fmla="*/ 203 w 468"/>
                <a:gd name="T3" fmla="*/ 3 h 221"/>
                <a:gd name="T4" fmla="*/ 396 w 468"/>
                <a:gd name="T5" fmla="*/ 140 h 2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8" h="221">
                  <a:moveTo>
                    <a:pt x="0" y="221"/>
                  </a:moveTo>
                  <a:cubicBezTo>
                    <a:pt x="13" y="94"/>
                    <a:pt x="134" y="0"/>
                    <a:pt x="240" y="5"/>
                  </a:cubicBezTo>
                  <a:cubicBezTo>
                    <a:pt x="346" y="10"/>
                    <a:pt x="455" y="81"/>
                    <a:pt x="468" y="208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3" name="Group 59"/>
          <p:cNvGrpSpPr>
            <a:grpSpLocks/>
          </p:cNvGrpSpPr>
          <p:nvPr/>
        </p:nvGrpSpPr>
        <p:grpSpPr bwMode="auto">
          <a:xfrm>
            <a:off x="3477359" y="2925763"/>
            <a:ext cx="172915" cy="538162"/>
            <a:chOff x="2782" y="1429"/>
            <a:chExt cx="118" cy="392"/>
          </a:xfrm>
        </p:grpSpPr>
        <p:sp>
          <p:nvSpPr>
            <p:cNvPr id="15452" name="Line 15"/>
            <p:cNvSpPr>
              <a:spLocks noChangeShapeType="1"/>
            </p:cNvSpPr>
            <p:nvPr/>
          </p:nvSpPr>
          <p:spPr bwMode="auto">
            <a:xfrm flipH="1" flipV="1">
              <a:off x="2782" y="1429"/>
              <a:ext cx="1" cy="383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18"/>
            <p:cNvSpPr>
              <a:spLocks noChangeShapeType="1"/>
            </p:cNvSpPr>
            <p:nvPr/>
          </p:nvSpPr>
          <p:spPr bwMode="auto">
            <a:xfrm flipH="1" flipV="1">
              <a:off x="2899" y="1438"/>
              <a:ext cx="1" cy="38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4" name="Group 88"/>
          <p:cNvGrpSpPr>
            <a:grpSpLocks/>
          </p:cNvGrpSpPr>
          <p:nvPr/>
        </p:nvGrpSpPr>
        <p:grpSpPr bwMode="auto">
          <a:xfrm>
            <a:off x="3128597" y="4208463"/>
            <a:ext cx="839665" cy="1052512"/>
            <a:chOff x="2174" y="2386"/>
            <a:chExt cx="573" cy="663"/>
          </a:xfrm>
        </p:grpSpPr>
        <p:sp>
          <p:nvSpPr>
            <p:cNvPr id="15449" name="Freeform 11"/>
            <p:cNvSpPr>
              <a:spLocks/>
            </p:cNvSpPr>
            <p:nvPr/>
          </p:nvSpPr>
          <p:spPr bwMode="auto">
            <a:xfrm>
              <a:off x="2457" y="2386"/>
              <a:ext cx="1" cy="236"/>
            </a:xfrm>
            <a:custGeom>
              <a:avLst/>
              <a:gdLst>
                <a:gd name="T0" fmla="*/ 0 w 1"/>
                <a:gd name="T1" fmla="*/ 236 h 236"/>
                <a:gd name="T2" fmla="*/ 0 w 1"/>
                <a:gd name="T3" fmla="*/ 0 h 2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36">
                  <a:moveTo>
                    <a:pt x="0" y="236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6"/>
            <p:cNvSpPr>
              <a:spLocks/>
            </p:cNvSpPr>
            <p:nvPr/>
          </p:nvSpPr>
          <p:spPr bwMode="auto">
            <a:xfrm>
              <a:off x="2174" y="2603"/>
              <a:ext cx="573" cy="440"/>
            </a:xfrm>
            <a:custGeom>
              <a:avLst/>
              <a:gdLst>
                <a:gd name="T0" fmla="*/ 281 w 701"/>
                <a:gd name="T1" fmla="*/ 0 h 608"/>
                <a:gd name="T2" fmla="*/ 0 w 701"/>
                <a:gd name="T3" fmla="*/ 440 h 608"/>
                <a:gd name="T4" fmla="*/ 573 w 701"/>
                <a:gd name="T5" fmla="*/ 440 h 608"/>
                <a:gd name="T6" fmla="*/ 281 w 701"/>
                <a:gd name="T7" fmla="*/ 0 h 6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1" h="608">
                  <a:moveTo>
                    <a:pt x="344" y="0"/>
                  </a:moveTo>
                  <a:lnTo>
                    <a:pt x="0" y="608"/>
                  </a:lnTo>
                  <a:lnTo>
                    <a:pt x="701" y="608"/>
                  </a:lnTo>
                  <a:lnTo>
                    <a:pt x="34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Text Box 24"/>
            <p:cNvSpPr txBox="1">
              <a:spLocks noChangeArrowheads="1"/>
            </p:cNvSpPr>
            <p:nvPr/>
          </p:nvSpPr>
          <p:spPr bwMode="auto">
            <a:xfrm>
              <a:off x="2228" y="2857"/>
              <a:ext cx="4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400">
                  <a:latin typeface="Arial" pitchFamily="34" charset="0"/>
                </a:rPr>
                <a:t>440 W</a:t>
              </a:r>
              <a:endParaRPr lang="en-US" altLang="en-US" sz="1400">
                <a:latin typeface="Arial" pitchFamily="34" charset="0"/>
              </a:endParaRPr>
            </a:p>
          </p:txBody>
        </p:sp>
      </p:grpSp>
      <p:sp>
        <p:nvSpPr>
          <p:cNvPr id="15375" name="Text Box 25"/>
          <p:cNvSpPr txBox="1">
            <a:spLocks noChangeArrowheads="1"/>
          </p:cNvSpPr>
          <p:nvPr/>
        </p:nvSpPr>
        <p:spPr bwMode="auto">
          <a:xfrm>
            <a:off x="227135" y="3173414"/>
            <a:ext cx="11473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600" dirty="0">
                <a:latin typeface="Arial" pitchFamily="34" charset="0"/>
              </a:rPr>
              <a:t>Advanced Modulator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15376" name="Rectangle 26"/>
          <p:cNvSpPr>
            <a:spLocks noChangeArrowheads="1"/>
          </p:cNvSpPr>
          <p:nvPr/>
        </p:nvSpPr>
        <p:spPr bwMode="auto">
          <a:xfrm>
            <a:off x="227135" y="3006724"/>
            <a:ext cx="1307800" cy="2331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7" name="Text Box 27"/>
          <p:cNvSpPr txBox="1">
            <a:spLocks noChangeArrowheads="1"/>
          </p:cNvSpPr>
          <p:nvPr/>
        </p:nvSpPr>
        <p:spPr bwMode="auto">
          <a:xfrm>
            <a:off x="328246" y="3952875"/>
            <a:ext cx="110196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400" dirty="0">
                <a:solidFill>
                  <a:srgbClr val="800080"/>
                </a:solidFill>
                <a:latin typeface="Arial" pitchFamily="34" charset="0"/>
              </a:rPr>
              <a:t>Fast magnetron tune by varying output current</a:t>
            </a:r>
            <a:endParaRPr lang="en-US" altLang="en-US" sz="1400" dirty="0">
              <a:solidFill>
                <a:srgbClr val="800080"/>
              </a:solidFill>
              <a:latin typeface="Arial" pitchFamily="34" charset="0"/>
            </a:endParaRPr>
          </a:p>
        </p:txBody>
      </p:sp>
      <p:sp>
        <p:nvSpPr>
          <p:cNvPr id="15378" name="Line 53"/>
          <p:cNvSpPr>
            <a:spLocks noChangeShapeType="1"/>
          </p:cNvSpPr>
          <p:nvPr/>
        </p:nvSpPr>
        <p:spPr bwMode="auto">
          <a:xfrm flipV="1">
            <a:off x="1446336" y="3851275"/>
            <a:ext cx="278423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9" name="Group 61"/>
          <p:cNvGrpSpPr>
            <a:grpSpLocks/>
          </p:cNvGrpSpPr>
          <p:nvPr/>
        </p:nvGrpSpPr>
        <p:grpSpPr bwMode="auto">
          <a:xfrm flipH="1">
            <a:off x="5865935" y="3768726"/>
            <a:ext cx="548054" cy="207963"/>
            <a:chOff x="2061" y="2139"/>
            <a:chExt cx="462" cy="93"/>
          </a:xfrm>
        </p:grpSpPr>
        <p:sp>
          <p:nvSpPr>
            <p:cNvPr id="15447" name="Line 62"/>
            <p:cNvSpPr>
              <a:spLocks noChangeShapeType="1"/>
            </p:cNvSpPr>
            <p:nvPr/>
          </p:nvSpPr>
          <p:spPr bwMode="auto">
            <a:xfrm flipH="1" flipV="1">
              <a:off x="2061" y="2232"/>
              <a:ext cx="445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63"/>
            <p:cNvSpPr>
              <a:spLocks noChangeShapeType="1"/>
            </p:cNvSpPr>
            <p:nvPr/>
          </p:nvSpPr>
          <p:spPr bwMode="auto">
            <a:xfrm flipV="1">
              <a:off x="2088" y="2139"/>
              <a:ext cx="435" cy="2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0" name="Line 70"/>
          <p:cNvSpPr>
            <a:spLocks noChangeShapeType="1"/>
          </p:cNvSpPr>
          <p:nvPr/>
        </p:nvSpPr>
        <p:spPr bwMode="auto">
          <a:xfrm flipV="1">
            <a:off x="4844562" y="3849689"/>
            <a:ext cx="356089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81" name="Group 67"/>
          <p:cNvGrpSpPr>
            <a:grpSpLocks/>
          </p:cNvGrpSpPr>
          <p:nvPr/>
        </p:nvGrpSpPr>
        <p:grpSpPr bwMode="auto">
          <a:xfrm flipH="1">
            <a:off x="5476143" y="2913063"/>
            <a:ext cx="202223" cy="552450"/>
            <a:chOff x="2782" y="1429"/>
            <a:chExt cx="118" cy="392"/>
          </a:xfrm>
        </p:grpSpPr>
        <p:sp>
          <p:nvSpPr>
            <p:cNvPr id="15445" name="Line 68"/>
            <p:cNvSpPr>
              <a:spLocks noChangeShapeType="1"/>
            </p:cNvSpPr>
            <p:nvPr/>
          </p:nvSpPr>
          <p:spPr bwMode="auto">
            <a:xfrm flipH="1" flipV="1">
              <a:off x="2782" y="1429"/>
              <a:ext cx="1" cy="383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69"/>
            <p:cNvSpPr>
              <a:spLocks noChangeShapeType="1"/>
            </p:cNvSpPr>
            <p:nvPr/>
          </p:nvSpPr>
          <p:spPr bwMode="auto">
            <a:xfrm flipH="1" flipV="1">
              <a:off x="2899" y="1438"/>
              <a:ext cx="1" cy="38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82" name="Group 87"/>
          <p:cNvGrpSpPr>
            <a:grpSpLocks/>
          </p:cNvGrpSpPr>
          <p:nvPr/>
        </p:nvGrpSpPr>
        <p:grpSpPr bwMode="auto">
          <a:xfrm>
            <a:off x="5169877" y="4227513"/>
            <a:ext cx="839666" cy="1077912"/>
            <a:chOff x="3663" y="2389"/>
            <a:chExt cx="573" cy="679"/>
          </a:xfrm>
        </p:grpSpPr>
        <p:sp>
          <p:nvSpPr>
            <p:cNvPr id="15442" name="Freeform 60"/>
            <p:cNvSpPr>
              <a:spLocks/>
            </p:cNvSpPr>
            <p:nvPr/>
          </p:nvSpPr>
          <p:spPr bwMode="auto">
            <a:xfrm flipH="1">
              <a:off x="3946" y="2389"/>
              <a:ext cx="1" cy="236"/>
            </a:xfrm>
            <a:custGeom>
              <a:avLst/>
              <a:gdLst>
                <a:gd name="T0" fmla="*/ 0 w 1"/>
                <a:gd name="T1" fmla="*/ 236 h 236"/>
                <a:gd name="T2" fmla="*/ 0 w 1"/>
                <a:gd name="T3" fmla="*/ 0 h 2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36">
                  <a:moveTo>
                    <a:pt x="0" y="236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76"/>
            <p:cNvSpPr>
              <a:spLocks/>
            </p:cNvSpPr>
            <p:nvPr/>
          </p:nvSpPr>
          <p:spPr bwMode="auto">
            <a:xfrm>
              <a:off x="3663" y="2622"/>
              <a:ext cx="573" cy="440"/>
            </a:xfrm>
            <a:custGeom>
              <a:avLst/>
              <a:gdLst>
                <a:gd name="T0" fmla="*/ 281 w 701"/>
                <a:gd name="T1" fmla="*/ 0 h 608"/>
                <a:gd name="T2" fmla="*/ 0 w 701"/>
                <a:gd name="T3" fmla="*/ 440 h 608"/>
                <a:gd name="T4" fmla="*/ 573 w 701"/>
                <a:gd name="T5" fmla="*/ 440 h 608"/>
                <a:gd name="T6" fmla="*/ 281 w 701"/>
                <a:gd name="T7" fmla="*/ 0 h 6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1" h="608">
                  <a:moveTo>
                    <a:pt x="344" y="0"/>
                  </a:moveTo>
                  <a:lnTo>
                    <a:pt x="0" y="608"/>
                  </a:lnTo>
                  <a:lnTo>
                    <a:pt x="701" y="608"/>
                  </a:lnTo>
                  <a:lnTo>
                    <a:pt x="34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Text Box 77"/>
            <p:cNvSpPr txBox="1">
              <a:spLocks noChangeArrowheads="1"/>
            </p:cNvSpPr>
            <p:nvPr/>
          </p:nvSpPr>
          <p:spPr bwMode="auto">
            <a:xfrm>
              <a:off x="3717" y="2876"/>
              <a:ext cx="4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400">
                  <a:latin typeface="Arial" pitchFamily="34" charset="0"/>
                </a:rPr>
                <a:t>440 W</a:t>
              </a:r>
              <a:endParaRPr lang="en-US" altLang="en-US" sz="1400">
                <a:latin typeface="Arial" pitchFamily="34" charset="0"/>
              </a:endParaRPr>
            </a:p>
          </p:txBody>
        </p:sp>
      </p:grpSp>
      <p:grpSp>
        <p:nvGrpSpPr>
          <p:cNvPr id="15383" name="Group 83"/>
          <p:cNvGrpSpPr>
            <a:grpSpLocks/>
          </p:cNvGrpSpPr>
          <p:nvPr/>
        </p:nvGrpSpPr>
        <p:grpSpPr bwMode="auto">
          <a:xfrm>
            <a:off x="6350978" y="3338513"/>
            <a:ext cx="1087315" cy="993775"/>
            <a:chOff x="4627" y="1757"/>
            <a:chExt cx="742" cy="626"/>
          </a:xfrm>
        </p:grpSpPr>
        <p:sp>
          <p:nvSpPr>
            <p:cNvPr id="15440" name="Oval 80"/>
            <p:cNvSpPr>
              <a:spLocks noChangeArrowheads="1"/>
            </p:cNvSpPr>
            <p:nvPr/>
          </p:nvSpPr>
          <p:spPr bwMode="auto">
            <a:xfrm>
              <a:off x="4656" y="1757"/>
              <a:ext cx="662" cy="6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41" name="Text Box 81"/>
            <p:cNvSpPr txBox="1">
              <a:spLocks noChangeArrowheads="1"/>
            </p:cNvSpPr>
            <p:nvPr/>
          </p:nvSpPr>
          <p:spPr bwMode="auto">
            <a:xfrm>
              <a:off x="4627" y="1869"/>
              <a:ext cx="742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Arial" pitchFamily="34" charset="0"/>
                </a:rPr>
                <a:t>440 kW </a:t>
              </a:r>
              <a:r>
                <a:rPr lang="en-GB" altLang="en-US" sz="1400">
                  <a:latin typeface="Arial" pitchFamily="34" charset="0"/>
                </a:rPr>
                <a:t>Magnetron</a:t>
              </a:r>
              <a:endParaRPr lang="en-GB" altLang="en-US" sz="1400"/>
            </a:p>
          </p:txBody>
        </p:sp>
      </p:grpSp>
      <p:grpSp>
        <p:nvGrpSpPr>
          <p:cNvPr id="15384" name="Group 84"/>
          <p:cNvGrpSpPr>
            <a:grpSpLocks/>
          </p:cNvGrpSpPr>
          <p:nvPr/>
        </p:nvGrpSpPr>
        <p:grpSpPr bwMode="auto">
          <a:xfrm>
            <a:off x="1672005" y="3354389"/>
            <a:ext cx="1087315" cy="993775"/>
            <a:chOff x="4627" y="1757"/>
            <a:chExt cx="742" cy="626"/>
          </a:xfrm>
        </p:grpSpPr>
        <p:sp>
          <p:nvSpPr>
            <p:cNvPr id="15438" name="Oval 85"/>
            <p:cNvSpPr>
              <a:spLocks noChangeArrowheads="1"/>
            </p:cNvSpPr>
            <p:nvPr/>
          </p:nvSpPr>
          <p:spPr bwMode="auto">
            <a:xfrm>
              <a:off x="4656" y="1757"/>
              <a:ext cx="662" cy="6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39" name="Text Box 86"/>
            <p:cNvSpPr txBox="1">
              <a:spLocks noChangeArrowheads="1"/>
            </p:cNvSpPr>
            <p:nvPr/>
          </p:nvSpPr>
          <p:spPr bwMode="auto">
            <a:xfrm>
              <a:off x="4627" y="1869"/>
              <a:ext cx="742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Arial" pitchFamily="34" charset="0"/>
                </a:rPr>
                <a:t>440 kW </a:t>
              </a:r>
              <a:r>
                <a:rPr lang="en-GB" altLang="en-US" sz="1400">
                  <a:latin typeface="Arial" pitchFamily="34" charset="0"/>
                </a:rPr>
                <a:t>Magnetron</a:t>
              </a:r>
              <a:endParaRPr lang="en-GB" altLang="en-US" sz="1400"/>
            </a:p>
          </p:txBody>
        </p:sp>
      </p:grpSp>
      <p:sp>
        <p:nvSpPr>
          <p:cNvPr id="15385" name="Line 82"/>
          <p:cNvSpPr>
            <a:spLocks noChangeShapeType="1"/>
          </p:cNvSpPr>
          <p:nvPr/>
        </p:nvSpPr>
        <p:spPr bwMode="auto">
          <a:xfrm flipH="1" flipV="1">
            <a:off x="7366489" y="3821114"/>
            <a:ext cx="279888" cy="14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Text Box 92"/>
          <p:cNvSpPr txBox="1">
            <a:spLocks noChangeArrowheads="1"/>
          </p:cNvSpPr>
          <p:nvPr/>
        </p:nvSpPr>
        <p:spPr bwMode="auto">
          <a:xfrm>
            <a:off x="7625862" y="3141664"/>
            <a:ext cx="11254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600" dirty="0">
                <a:latin typeface="Arial" pitchFamily="34" charset="0"/>
              </a:rPr>
              <a:t>Advanced Modulator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15387" name="Rectangle 93"/>
          <p:cNvSpPr>
            <a:spLocks noChangeArrowheads="1"/>
          </p:cNvSpPr>
          <p:nvPr/>
        </p:nvSpPr>
        <p:spPr bwMode="auto">
          <a:xfrm>
            <a:off x="7644912" y="2987675"/>
            <a:ext cx="1181100" cy="21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8" name="Freeform 45"/>
          <p:cNvSpPr>
            <a:spLocks/>
          </p:cNvSpPr>
          <p:nvPr/>
        </p:nvSpPr>
        <p:spPr bwMode="auto">
          <a:xfrm>
            <a:off x="4698024" y="1965326"/>
            <a:ext cx="203689" cy="530225"/>
          </a:xfrm>
          <a:custGeom>
            <a:avLst/>
            <a:gdLst>
              <a:gd name="T0" fmla="*/ 220663 w 139"/>
              <a:gd name="T1" fmla="*/ 27698 h 402"/>
              <a:gd name="T2" fmla="*/ 76200 w 139"/>
              <a:gd name="T3" fmla="*/ 27698 h 402"/>
              <a:gd name="T4" fmla="*/ 0 w 139"/>
              <a:gd name="T5" fmla="*/ 83095 h 402"/>
              <a:gd name="T6" fmla="*/ 1588 w 139"/>
              <a:gd name="T7" fmla="*/ 530225 h 4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9" h="402">
                <a:moveTo>
                  <a:pt x="139" y="21"/>
                </a:moveTo>
                <a:lnTo>
                  <a:pt x="48" y="21"/>
                </a:lnTo>
                <a:cubicBezTo>
                  <a:pt x="25" y="28"/>
                  <a:pt x="8" y="0"/>
                  <a:pt x="0" y="63"/>
                </a:cubicBezTo>
                <a:lnTo>
                  <a:pt x="1" y="402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Freeform 46"/>
          <p:cNvSpPr>
            <a:spLocks/>
          </p:cNvSpPr>
          <p:nvPr/>
        </p:nvSpPr>
        <p:spPr bwMode="auto">
          <a:xfrm>
            <a:off x="4176347" y="1960564"/>
            <a:ext cx="266700" cy="530225"/>
          </a:xfrm>
          <a:custGeom>
            <a:avLst/>
            <a:gdLst>
              <a:gd name="T0" fmla="*/ 0 w 182"/>
              <a:gd name="T1" fmla="*/ 29386 h 415"/>
              <a:gd name="T2" fmla="*/ 209550 w 182"/>
              <a:gd name="T3" fmla="*/ 29386 h 415"/>
              <a:gd name="T4" fmla="*/ 285750 w 182"/>
              <a:gd name="T5" fmla="*/ 83047 h 415"/>
              <a:gd name="T6" fmla="*/ 288925 w 182"/>
              <a:gd name="T7" fmla="*/ 530225 h 4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" h="415">
                <a:moveTo>
                  <a:pt x="0" y="23"/>
                </a:moveTo>
                <a:lnTo>
                  <a:pt x="132" y="23"/>
                </a:lnTo>
                <a:cubicBezTo>
                  <a:pt x="162" y="30"/>
                  <a:pt x="172" y="0"/>
                  <a:pt x="180" y="65"/>
                </a:cubicBezTo>
                <a:lnTo>
                  <a:pt x="182" y="415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90" name="Group 131"/>
          <p:cNvGrpSpPr>
            <a:grpSpLocks/>
          </p:cNvGrpSpPr>
          <p:nvPr/>
        </p:nvGrpSpPr>
        <p:grpSpPr bwMode="auto">
          <a:xfrm>
            <a:off x="4164623" y="1441450"/>
            <a:ext cx="3124200" cy="863600"/>
            <a:chOff x="2818" y="908"/>
            <a:chExt cx="2132" cy="544"/>
          </a:xfrm>
        </p:grpSpPr>
        <p:grpSp>
          <p:nvGrpSpPr>
            <p:cNvPr id="15419" name="Group 28"/>
            <p:cNvGrpSpPr>
              <a:grpSpLocks/>
            </p:cNvGrpSpPr>
            <p:nvPr/>
          </p:nvGrpSpPr>
          <p:grpSpPr bwMode="auto">
            <a:xfrm rot="10800000">
              <a:off x="4237" y="908"/>
              <a:ext cx="237" cy="544"/>
              <a:chOff x="664" y="935"/>
              <a:chExt cx="780" cy="1144"/>
            </a:xfrm>
          </p:grpSpPr>
          <p:sp>
            <p:nvSpPr>
              <p:cNvPr id="15436" name="Freeform 29"/>
              <p:cNvSpPr>
                <a:spLocks/>
              </p:cNvSpPr>
              <p:nvPr/>
            </p:nvSpPr>
            <p:spPr bwMode="auto">
              <a:xfrm>
                <a:off x="664" y="935"/>
                <a:ext cx="765" cy="403"/>
              </a:xfrm>
              <a:custGeom>
                <a:avLst/>
                <a:gdLst>
                  <a:gd name="T0" fmla="*/ 0 w 765"/>
                  <a:gd name="T1" fmla="*/ 403 h 403"/>
                  <a:gd name="T2" fmla="*/ 6 w 765"/>
                  <a:gd name="T3" fmla="*/ 401 h 403"/>
                  <a:gd name="T4" fmla="*/ 14 w 765"/>
                  <a:gd name="T5" fmla="*/ 400 h 403"/>
                  <a:gd name="T6" fmla="*/ 23 w 765"/>
                  <a:gd name="T7" fmla="*/ 400 h 403"/>
                  <a:gd name="T8" fmla="*/ 34 w 765"/>
                  <a:gd name="T9" fmla="*/ 398 h 403"/>
                  <a:gd name="T10" fmla="*/ 46 w 765"/>
                  <a:gd name="T11" fmla="*/ 394 h 403"/>
                  <a:gd name="T12" fmla="*/ 58 w 765"/>
                  <a:gd name="T13" fmla="*/ 387 h 403"/>
                  <a:gd name="T14" fmla="*/ 65 w 765"/>
                  <a:gd name="T15" fmla="*/ 382 h 403"/>
                  <a:gd name="T16" fmla="*/ 71 w 765"/>
                  <a:gd name="T17" fmla="*/ 376 h 403"/>
                  <a:gd name="T18" fmla="*/ 77 w 765"/>
                  <a:gd name="T19" fmla="*/ 368 h 403"/>
                  <a:gd name="T20" fmla="*/ 83 w 765"/>
                  <a:gd name="T21" fmla="*/ 360 h 403"/>
                  <a:gd name="T22" fmla="*/ 90 w 765"/>
                  <a:gd name="T23" fmla="*/ 349 h 403"/>
                  <a:gd name="T24" fmla="*/ 97 w 765"/>
                  <a:gd name="T25" fmla="*/ 337 h 403"/>
                  <a:gd name="T26" fmla="*/ 103 w 765"/>
                  <a:gd name="T27" fmla="*/ 323 h 403"/>
                  <a:gd name="T28" fmla="*/ 109 w 765"/>
                  <a:gd name="T29" fmla="*/ 307 h 403"/>
                  <a:gd name="T30" fmla="*/ 123 w 765"/>
                  <a:gd name="T31" fmla="*/ 273 h 403"/>
                  <a:gd name="T32" fmla="*/ 137 w 765"/>
                  <a:gd name="T33" fmla="*/ 235 h 403"/>
                  <a:gd name="T34" fmla="*/ 152 w 765"/>
                  <a:gd name="T35" fmla="*/ 198 h 403"/>
                  <a:gd name="T36" fmla="*/ 168 w 765"/>
                  <a:gd name="T37" fmla="*/ 162 h 403"/>
                  <a:gd name="T38" fmla="*/ 175 w 765"/>
                  <a:gd name="T39" fmla="*/ 144 h 403"/>
                  <a:gd name="T40" fmla="*/ 184 w 765"/>
                  <a:gd name="T41" fmla="*/ 130 h 403"/>
                  <a:gd name="T42" fmla="*/ 192 w 765"/>
                  <a:gd name="T43" fmla="*/ 115 h 403"/>
                  <a:gd name="T44" fmla="*/ 202 w 765"/>
                  <a:gd name="T45" fmla="*/ 103 h 403"/>
                  <a:gd name="T46" fmla="*/ 223 w 765"/>
                  <a:gd name="T47" fmla="*/ 81 h 403"/>
                  <a:gd name="T48" fmla="*/ 245 w 765"/>
                  <a:gd name="T49" fmla="*/ 61 h 403"/>
                  <a:gd name="T50" fmla="*/ 268 w 765"/>
                  <a:gd name="T51" fmla="*/ 44 h 403"/>
                  <a:gd name="T52" fmla="*/ 293 w 765"/>
                  <a:gd name="T53" fmla="*/ 30 h 403"/>
                  <a:gd name="T54" fmla="*/ 317 w 765"/>
                  <a:gd name="T55" fmla="*/ 17 h 403"/>
                  <a:gd name="T56" fmla="*/ 342 w 765"/>
                  <a:gd name="T57" fmla="*/ 8 h 403"/>
                  <a:gd name="T58" fmla="*/ 366 w 765"/>
                  <a:gd name="T59" fmla="*/ 3 h 403"/>
                  <a:gd name="T60" fmla="*/ 389 w 765"/>
                  <a:gd name="T61" fmla="*/ 0 h 403"/>
                  <a:gd name="T62" fmla="*/ 413 w 765"/>
                  <a:gd name="T63" fmla="*/ 3 h 403"/>
                  <a:gd name="T64" fmla="*/ 436 w 765"/>
                  <a:gd name="T65" fmla="*/ 8 h 403"/>
                  <a:gd name="T66" fmla="*/ 460 w 765"/>
                  <a:gd name="T67" fmla="*/ 17 h 403"/>
                  <a:gd name="T68" fmla="*/ 484 w 765"/>
                  <a:gd name="T69" fmla="*/ 30 h 403"/>
                  <a:gd name="T70" fmla="*/ 507 w 765"/>
                  <a:gd name="T71" fmla="*/ 44 h 403"/>
                  <a:gd name="T72" fmla="*/ 529 w 765"/>
                  <a:gd name="T73" fmla="*/ 61 h 403"/>
                  <a:gd name="T74" fmla="*/ 550 w 765"/>
                  <a:gd name="T75" fmla="*/ 81 h 403"/>
                  <a:gd name="T76" fmla="*/ 569 w 765"/>
                  <a:gd name="T77" fmla="*/ 103 h 403"/>
                  <a:gd name="T78" fmla="*/ 579 w 765"/>
                  <a:gd name="T79" fmla="*/ 115 h 403"/>
                  <a:gd name="T80" fmla="*/ 588 w 765"/>
                  <a:gd name="T81" fmla="*/ 130 h 403"/>
                  <a:gd name="T82" fmla="*/ 596 w 765"/>
                  <a:gd name="T83" fmla="*/ 144 h 403"/>
                  <a:gd name="T84" fmla="*/ 605 w 765"/>
                  <a:gd name="T85" fmla="*/ 162 h 403"/>
                  <a:gd name="T86" fmla="*/ 621 w 765"/>
                  <a:gd name="T87" fmla="*/ 198 h 403"/>
                  <a:gd name="T88" fmla="*/ 635 w 765"/>
                  <a:gd name="T89" fmla="*/ 235 h 403"/>
                  <a:gd name="T90" fmla="*/ 649 w 765"/>
                  <a:gd name="T91" fmla="*/ 273 h 403"/>
                  <a:gd name="T92" fmla="*/ 662 w 765"/>
                  <a:gd name="T93" fmla="*/ 307 h 403"/>
                  <a:gd name="T94" fmla="*/ 670 w 765"/>
                  <a:gd name="T95" fmla="*/ 323 h 403"/>
                  <a:gd name="T96" fmla="*/ 676 w 765"/>
                  <a:gd name="T97" fmla="*/ 337 h 403"/>
                  <a:gd name="T98" fmla="*/ 682 w 765"/>
                  <a:gd name="T99" fmla="*/ 349 h 403"/>
                  <a:gd name="T100" fmla="*/ 688 w 765"/>
                  <a:gd name="T101" fmla="*/ 360 h 403"/>
                  <a:gd name="T102" fmla="*/ 694 w 765"/>
                  <a:gd name="T103" fmla="*/ 368 h 403"/>
                  <a:gd name="T104" fmla="*/ 700 w 765"/>
                  <a:gd name="T105" fmla="*/ 376 h 403"/>
                  <a:gd name="T106" fmla="*/ 706 w 765"/>
                  <a:gd name="T107" fmla="*/ 382 h 403"/>
                  <a:gd name="T108" fmla="*/ 711 w 765"/>
                  <a:gd name="T109" fmla="*/ 387 h 403"/>
                  <a:gd name="T110" fmla="*/ 722 w 765"/>
                  <a:gd name="T111" fmla="*/ 393 h 403"/>
                  <a:gd name="T112" fmla="*/ 733 w 765"/>
                  <a:gd name="T113" fmla="*/ 396 h 403"/>
                  <a:gd name="T114" fmla="*/ 743 w 765"/>
                  <a:gd name="T115" fmla="*/ 399 h 403"/>
                  <a:gd name="T116" fmla="*/ 752 w 765"/>
                  <a:gd name="T117" fmla="*/ 399 h 403"/>
                  <a:gd name="T118" fmla="*/ 759 w 765"/>
                  <a:gd name="T119" fmla="*/ 400 h 403"/>
                  <a:gd name="T120" fmla="*/ 765 w 765"/>
                  <a:gd name="T121" fmla="*/ 403 h 4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5" h="403">
                    <a:moveTo>
                      <a:pt x="0" y="403"/>
                    </a:moveTo>
                    <a:lnTo>
                      <a:pt x="6" y="401"/>
                    </a:lnTo>
                    <a:lnTo>
                      <a:pt x="14" y="400"/>
                    </a:lnTo>
                    <a:lnTo>
                      <a:pt x="23" y="400"/>
                    </a:lnTo>
                    <a:lnTo>
                      <a:pt x="34" y="398"/>
                    </a:lnTo>
                    <a:lnTo>
                      <a:pt x="46" y="394"/>
                    </a:lnTo>
                    <a:lnTo>
                      <a:pt x="58" y="387"/>
                    </a:lnTo>
                    <a:lnTo>
                      <a:pt x="65" y="382"/>
                    </a:lnTo>
                    <a:lnTo>
                      <a:pt x="71" y="376"/>
                    </a:lnTo>
                    <a:lnTo>
                      <a:pt x="77" y="368"/>
                    </a:lnTo>
                    <a:lnTo>
                      <a:pt x="83" y="360"/>
                    </a:lnTo>
                    <a:lnTo>
                      <a:pt x="90" y="349"/>
                    </a:lnTo>
                    <a:lnTo>
                      <a:pt x="97" y="337"/>
                    </a:lnTo>
                    <a:lnTo>
                      <a:pt x="103" y="323"/>
                    </a:lnTo>
                    <a:lnTo>
                      <a:pt x="109" y="307"/>
                    </a:lnTo>
                    <a:lnTo>
                      <a:pt x="123" y="273"/>
                    </a:lnTo>
                    <a:lnTo>
                      <a:pt x="137" y="235"/>
                    </a:lnTo>
                    <a:lnTo>
                      <a:pt x="152" y="198"/>
                    </a:lnTo>
                    <a:lnTo>
                      <a:pt x="168" y="162"/>
                    </a:lnTo>
                    <a:lnTo>
                      <a:pt x="175" y="144"/>
                    </a:lnTo>
                    <a:lnTo>
                      <a:pt x="184" y="130"/>
                    </a:lnTo>
                    <a:lnTo>
                      <a:pt x="192" y="115"/>
                    </a:lnTo>
                    <a:lnTo>
                      <a:pt x="202" y="103"/>
                    </a:lnTo>
                    <a:lnTo>
                      <a:pt x="223" y="81"/>
                    </a:lnTo>
                    <a:lnTo>
                      <a:pt x="245" y="61"/>
                    </a:lnTo>
                    <a:lnTo>
                      <a:pt x="268" y="44"/>
                    </a:lnTo>
                    <a:lnTo>
                      <a:pt x="293" y="30"/>
                    </a:lnTo>
                    <a:lnTo>
                      <a:pt x="317" y="17"/>
                    </a:lnTo>
                    <a:lnTo>
                      <a:pt x="342" y="8"/>
                    </a:lnTo>
                    <a:lnTo>
                      <a:pt x="366" y="3"/>
                    </a:lnTo>
                    <a:lnTo>
                      <a:pt x="389" y="0"/>
                    </a:lnTo>
                    <a:lnTo>
                      <a:pt x="413" y="3"/>
                    </a:lnTo>
                    <a:lnTo>
                      <a:pt x="436" y="8"/>
                    </a:lnTo>
                    <a:lnTo>
                      <a:pt x="460" y="17"/>
                    </a:lnTo>
                    <a:lnTo>
                      <a:pt x="484" y="30"/>
                    </a:lnTo>
                    <a:lnTo>
                      <a:pt x="507" y="44"/>
                    </a:lnTo>
                    <a:lnTo>
                      <a:pt x="529" y="61"/>
                    </a:lnTo>
                    <a:lnTo>
                      <a:pt x="550" y="81"/>
                    </a:lnTo>
                    <a:lnTo>
                      <a:pt x="569" y="103"/>
                    </a:lnTo>
                    <a:lnTo>
                      <a:pt x="579" y="115"/>
                    </a:lnTo>
                    <a:lnTo>
                      <a:pt x="588" y="130"/>
                    </a:lnTo>
                    <a:lnTo>
                      <a:pt x="596" y="144"/>
                    </a:lnTo>
                    <a:lnTo>
                      <a:pt x="605" y="162"/>
                    </a:lnTo>
                    <a:lnTo>
                      <a:pt x="621" y="198"/>
                    </a:lnTo>
                    <a:lnTo>
                      <a:pt x="635" y="235"/>
                    </a:lnTo>
                    <a:lnTo>
                      <a:pt x="649" y="273"/>
                    </a:lnTo>
                    <a:lnTo>
                      <a:pt x="662" y="307"/>
                    </a:lnTo>
                    <a:lnTo>
                      <a:pt x="670" y="323"/>
                    </a:lnTo>
                    <a:lnTo>
                      <a:pt x="676" y="337"/>
                    </a:lnTo>
                    <a:lnTo>
                      <a:pt x="682" y="349"/>
                    </a:lnTo>
                    <a:lnTo>
                      <a:pt x="688" y="360"/>
                    </a:lnTo>
                    <a:lnTo>
                      <a:pt x="694" y="368"/>
                    </a:lnTo>
                    <a:lnTo>
                      <a:pt x="700" y="376"/>
                    </a:lnTo>
                    <a:lnTo>
                      <a:pt x="706" y="382"/>
                    </a:lnTo>
                    <a:lnTo>
                      <a:pt x="711" y="387"/>
                    </a:lnTo>
                    <a:lnTo>
                      <a:pt x="722" y="393"/>
                    </a:lnTo>
                    <a:lnTo>
                      <a:pt x="733" y="396"/>
                    </a:lnTo>
                    <a:lnTo>
                      <a:pt x="743" y="399"/>
                    </a:lnTo>
                    <a:lnTo>
                      <a:pt x="752" y="399"/>
                    </a:lnTo>
                    <a:lnTo>
                      <a:pt x="759" y="400"/>
                    </a:lnTo>
                    <a:lnTo>
                      <a:pt x="765" y="403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30"/>
              <p:cNvSpPr>
                <a:spLocks/>
              </p:cNvSpPr>
              <p:nvPr/>
            </p:nvSpPr>
            <p:spPr bwMode="auto">
              <a:xfrm>
                <a:off x="679" y="1698"/>
                <a:ext cx="765" cy="381"/>
              </a:xfrm>
              <a:custGeom>
                <a:avLst/>
                <a:gdLst>
                  <a:gd name="T0" fmla="*/ 0 w 765"/>
                  <a:gd name="T1" fmla="*/ 0 h 381"/>
                  <a:gd name="T2" fmla="*/ 6 w 765"/>
                  <a:gd name="T3" fmla="*/ 2 h 381"/>
                  <a:gd name="T4" fmla="*/ 13 w 765"/>
                  <a:gd name="T5" fmla="*/ 3 h 381"/>
                  <a:gd name="T6" fmla="*/ 23 w 765"/>
                  <a:gd name="T7" fmla="*/ 4 h 381"/>
                  <a:gd name="T8" fmla="*/ 34 w 765"/>
                  <a:gd name="T9" fmla="*/ 5 h 381"/>
                  <a:gd name="T10" fmla="*/ 46 w 765"/>
                  <a:gd name="T11" fmla="*/ 9 h 381"/>
                  <a:gd name="T12" fmla="*/ 59 w 765"/>
                  <a:gd name="T13" fmla="*/ 16 h 381"/>
                  <a:gd name="T14" fmla="*/ 71 w 765"/>
                  <a:gd name="T15" fmla="*/ 26 h 381"/>
                  <a:gd name="T16" fmla="*/ 78 w 765"/>
                  <a:gd name="T17" fmla="*/ 32 h 381"/>
                  <a:gd name="T18" fmla="*/ 84 w 765"/>
                  <a:gd name="T19" fmla="*/ 41 h 381"/>
                  <a:gd name="T20" fmla="*/ 90 w 765"/>
                  <a:gd name="T21" fmla="*/ 50 h 381"/>
                  <a:gd name="T22" fmla="*/ 97 w 765"/>
                  <a:gd name="T23" fmla="*/ 63 h 381"/>
                  <a:gd name="T24" fmla="*/ 103 w 765"/>
                  <a:gd name="T25" fmla="*/ 76 h 381"/>
                  <a:gd name="T26" fmla="*/ 110 w 765"/>
                  <a:gd name="T27" fmla="*/ 91 h 381"/>
                  <a:gd name="T28" fmla="*/ 124 w 765"/>
                  <a:gd name="T29" fmla="*/ 124 h 381"/>
                  <a:gd name="T30" fmla="*/ 137 w 765"/>
                  <a:gd name="T31" fmla="*/ 158 h 381"/>
                  <a:gd name="T32" fmla="*/ 152 w 765"/>
                  <a:gd name="T33" fmla="*/ 194 h 381"/>
                  <a:gd name="T34" fmla="*/ 168 w 765"/>
                  <a:gd name="T35" fmla="*/ 228 h 381"/>
                  <a:gd name="T36" fmla="*/ 176 w 765"/>
                  <a:gd name="T37" fmla="*/ 244 h 381"/>
                  <a:gd name="T38" fmla="*/ 185 w 765"/>
                  <a:gd name="T39" fmla="*/ 258 h 381"/>
                  <a:gd name="T40" fmla="*/ 193 w 765"/>
                  <a:gd name="T41" fmla="*/ 272 h 381"/>
                  <a:gd name="T42" fmla="*/ 203 w 765"/>
                  <a:gd name="T43" fmla="*/ 283 h 381"/>
                  <a:gd name="T44" fmla="*/ 224 w 765"/>
                  <a:gd name="T45" fmla="*/ 304 h 381"/>
                  <a:gd name="T46" fmla="*/ 246 w 765"/>
                  <a:gd name="T47" fmla="*/ 322 h 381"/>
                  <a:gd name="T48" fmla="*/ 269 w 765"/>
                  <a:gd name="T49" fmla="*/ 339 h 381"/>
                  <a:gd name="T50" fmla="*/ 294 w 765"/>
                  <a:gd name="T51" fmla="*/ 353 h 381"/>
                  <a:gd name="T52" fmla="*/ 318 w 765"/>
                  <a:gd name="T53" fmla="*/ 365 h 381"/>
                  <a:gd name="T54" fmla="*/ 343 w 765"/>
                  <a:gd name="T55" fmla="*/ 373 h 381"/>
                  <a:gd name="T56" fmla="*/ 367 w 765"/>
                  <a:gd name="T57" fmla="*/ 378 h 381"/>
                  <a:gd name="T58" fmla="*/ 390 w 765"/>
                  <a:gd name="T59" fmla="*/ 381 h 381"/>
                  <a:gd name="T60" fmla="*/ 414 w 765"/>
                  <a:gd name="T61" fmla="*/ 378 h 381"/>
                  <a:gd name="T62" fmla="*/ 437 w 765"/>
                  <a:gd name="T63" fmla="*/ 373 h 381"/>
                  <a:gd name="T64" fmla="*/ 461 w 765"/>
                  <a:gd name="T65" fmla="*/ 365 h 381"/>
                  <a:gd name="T66" fmla="*/ 484 w 765"/>
                  <a:gd name="T67" fmla="*/ 353 h 381"/>
                  <a:gd name="T68" fmla="*/ 508 w 765"/>
                  <a:gd name="T69" fmla="*/ 339 h 381"/>
                  <a:gd name="T70" fmla="*/ 530 w 765"/>
                  <a:gd name="T71" fmla="*/ 322 h 381"/>
                  <a:gd name="T72" fmla="*/ 551 w 765"/>
                  <a:gd name="T73" fmla="*/ 304 h 381"/>
                  <a:gd name="T74" fmla="*/ 570 w 765"/>
                  <a:gd name="T75" fmla="*/ 283 h 381"/>
                  <a:gd name="T76" fmla="*/ 579 w 765"/>
                  <a:gd name="T77" fmla="*/ 272 h 381"/>
                  <a:gd name="T78" fmla="*/ 588 w 765"/>
                  <a:gd name="T79" fmla="*/ 258 h 381"/>
                  <a:gd name="T80" fmla="*/ 597 w 765"/>
                  <a:gd name="T81" fmla="*/ 244 h 381"/>
                  <a:gd name="T82" fmla="*/ 604 w 765"/>
                  <a:gd name="T83" fmla="*/ 228 h 381"/>
                  <a:gd name="T84" fmla="*/ 620 w 765"/>
                  <a:gd name="T85" fmla="*/ 194 h 381"/>
                  <a:gd name="T86" fmla="*/ 635 w 765"/>
                  <a:gd name="T87" fmla="*/ 158 h 381"/>
                  <a:gd name="T88" fmla="*/ 650 w 765"/>
                  <a:gd name="T89" fmla="*/ 124 h 381"/>
                  <a:gd name="T90" fmla="*/ 663 w 765"/>
                  <a:gd name="T91" fmla="*/ 91 h 381"/>
                  <a:gd name="T92" fmla="*/ 669 w 765"/>
                  <a:gd name="T93" fmla="*/ 76 h 381"/>
                  <a:gd name="T94" fmla="*/ 677 w 765"/>
                  <a:gd name="T95" fmla="*/ 63 h 381"/>
                  <a:gd name="T96" fmla="*/ 683 w 765"/>
                  <a:gd name="T97" fmla="*/ 50 h 381"/>
                  <a:gd name="T98" fmla="*/ 689 w 765"/>
                  <a:gd name="T99" fmla="*/ 41 h 381"/>
                  <a:gd name="T100" fmla="*/ 695 w 765"/>
                  <a:gd name="T101" fmla="*/ 32 h 381"/>
                  <a:gd name="T102" fmla="*/ 701 w 765"/>
                  <a:gd name="T103" fmla="*/ 26 h 381"/>
                  <a:gd name="T104" fmla="*/ 712 w 765"/>
                  <a:gd name="T105" fmla="*/ 16 h 381"/>
                  <a:gd name="T106" fmla="*/ 723 w 765"/>
                  <a:gd name="T107" fmla="*/ 9 h 381"/>
                  <a:gd name="T108" fmla="*/ 733 w 765"/>
                  <a:gd name="T109" fmla="*/ 6 h 381"/>
                  <a:gd name="T110" fmla="*/ 743 w 765"/>
                  <a:gd name="T111" fmla="*/ 4 h 381"/>
                  <a:gd name="T112" fmla="*/ 751 w 765"/>
                  <a:gd name="T113" fmla="*/ 3 h 381"/>
                  <a:gd name="T114" fmla="*/ 759 w 765"/>
                  <a:gd name="T115" fmla="*/ 3 h 381"/>
                  <a:gd name="T116" fmla="*/ 765 w 765"/>
                  <a:gd name="T117" fmla="*/ 0 h 38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65" h="381">
                    <a:moveTo>
                      <a:pt x="0" y="0"/>
                    </a:moveTo>
                    <a:lnTo>
                      <a:pt x="6" y="2"/>
                    </a:lnTo>
                    <a:lnTo>
                      <a:pt x="13" y="3"/>
                    </a:lnTo>
                    <a:lnTo>
                      <a:pt x="23" y="4"/>
                    </a:lnTo>
                    <a:lnTo>
                      <a:pt x="34" y="5"/>
                    </a:lnTo>
                    <a:lnTo>
                      <a:pt x="46" y="9"/>
                    </a:lnTo>
                    <a:lnTo>
                      <a:pt x="59" y="16"/>
                    </a:lnTo>
                    <a:lnTo>
                      <a:pt x="71" y="26"/>
                    </a:lnTo>
                    <a:lnTo>
                      <a:pt x="78" y="32"/>
                    </a:lnTo>
                    <a:lnTo>
                      <a:pt x="84" y="41"/>
                    </a:lnTo>
                    <a:lnTo>
                      <a:pt x="90" y="50"/>
                    </a:lnTo>
                    <a:lnTo>
                      <a:pt x="97" y="63"/>
                    </a:lnTo>
                    <a:lnTo>
                      <a:pt x="103" y="76"/>
                    </a:lnTo>
                    <a:lnTo>
                      <a:pt x="110" y="91"/>
                    </a:lnTo>
                    <a:lnTo>
                      <a:pt x="124" y="124"/>
                    </a:lnTo>
                    <a:lnTo>
                      <a:pt x="137" y="158"/>
                    </a:lnTo>
                    <a:lnTo>
                      <a:pt x="152" y="194"/>
                    </a:lnTo>
                    <a:lnTo>
                      <a:pt x="168" y="228"/>
                    </a:lnTo>
                    <a:lnTo>
                      <a:pt x="176" y="244"/>
                    </a:lnTo>
                    <a:lnTo>
                      <a:pt x="185" y="258"/>
                    </a:lnTo>
                    <a:lnTo>
                      <a:pt x="193" y="272"/>
                    </a:lnTo>
                    <a:lnTo>
                      <a:pt x="203" y="283"/>
                    </a:lnTo>
                    <a:lnTo>
                      <a:pt x="224" y="304"/>
                    </a:lnTo>
                    <a:lnTo>
                      <a:pt x="246" y="322"/>
                    </a:lnTo>
                    <a:lnTo>
                      <a:pt x="269" y="339"/>
                    </a:lnTo>
                    <a:lnTo>
                      <a:pt x="294" y="353"/>
                    </a:lnTo>
                    <a:lnTo>
                      <a:pt x="318" y="365"/>
                    </a:lnTo>
                    <a:lnTo>
                      <a:pt x="343" y="373"/>
                    </a:lnTo>
                    <a:lnTo>
                      <a:pt x="367" y="378"/>
                    </a:lnTo>
                    <a:lnTo>
                      <a:pt x="390" y="381"/>
                    </a:lnTo>
                    <a:lnTo>
                      <a:pt x="414" y="378"/>
                    </a:lnTo>
                    <a:lnTo>
                      <a:pt x="437" y="373"/>
                    </a:lnTo>
                    <a:lnTo>
                      <a:pt x="461" y="365"/>
                    </a:lnTo>
                    <a:lnTo>
                      <a:pt x="484" y="353"/>
                    </a:lnTo>
                    <a:lnTo>
                      <a:pt x="508" y="339"/>
                    </a:lnTo>
                    <a:lnTo>
                      <a:pt x="530" y="322"/>
                    </a:lnTo>
                    <a:lnTo>
                      <a:pt x="551" y="304"/>
                    </a:lnTo>
                    <a:lnTo>
                      <a:pt x="570" y="283"/>
                    </a:lnTo>
                    <a:lnTo>
                      <a:pt x="579" y="272"/>
                    </a:lnTo>
                    <a:lnTo>
                      <a:pt x="588" y="258"/>
                    </a:lnTo>
                    <a:lnTo>
                      <a:pt x="597" y="244"/>
                    </a:lnTo>
                    <a:lnTo>
                      <a:pt x="604" y="228"/>
                    </a:lnTo>
                    <a:lnTo>
                      <a:pt x="620" y="194"/>
                    </a:lnTo>
                    <a:lnTo>
                      <a:pt x="635" y="158"/>
                    </a:lnTo>
                    <a:lnTo>
                      <a:pt x="650" y="124"/>
                    </a:lnTo>
                    <a:lnTo>
                      <a:pt x="663" y="91"/>
                    </a:lnTo>
                    <a:lnTo>
                      <a:pt x="669" y="76"/>
                    </a:lnTo>
                    <a:lnTo>
                      <a:pt x="677" y="63"/>
                    </a:lnTo>
                    <a:lnTo>
                      <a:pt x="683" y="50"/>
                    </a:lnTo>
                    <a:lnTo>
                      <a:pt x="689" y="41"/>
                    </a:lnTo>
                    <a:lnTo>
                      <a:pt x="695" y="32"/>
                    </a:lnTo>
                    <a:lnTo>
                      <a:pt x="701" y="26"/>
                    </a:lnTo>
                    <a:lnTo>
                      <a:pt x="712" y="16"/>
                    </a:lnTo>
                    <a:lnTo>
                      <a:pt x="723" y="9"/>
                    </a:lnTo>
                    <a:lnTo>
                      <a:pt x="733" y="6"/>
                    </a:lnTo>
                    <a:lnTo>
                      <a:pt x="743" y="4"/>
                    </a:lnTo>
                    <a:lnTo>
                      <a:pt x="751" y="3"/>
                    </a:lnTo>
                    <a:lnTo>
                      <a:pt x="759" y="3"/>
                    </a:lnTo>
                    <a:lnTo>
                      <a:pt x="765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20" name="Group 31"/>
            <p:cNvGrpSpPr>
              <a:grpSpLocks/>
            </p:cNvGrpSpPr>
            <p:nvPr/>
          </p:nvGrpSpPr>
          <p:grpSpPr bwMode="auto">
            <a:xfrm rot="10800000">
              <a:off x="4007" y="908"/>
              <a:ext cx="236" cy="544"/>
              <a:chOff x="664" y="935"/>
              <a:chExt cx="780" cy="1144"/>
            </a:xfrm>
          </p:grpSpPr>
          <p:sp>
            <p:nvSpPr>
              <p:cNvPr id="15434" name="Freeform 32"/>
              <p:cNvSpPr>
                <a:spLocks/>
              </p:cNvSpPr>
              <p:nvPr/>
            </p:nvSpPr>
            <p:spPr bwMode="auto">
              <a:xfrm>
                <a:off x="664" y="935"/>
                <a:ext cx="765" cy="403"/>
              </a:xfrm>
              <a:custGeom>
                <a:avLst/>
                <a:gdLst>
                  <a:gd name="T0" fmla="*/ 0 w 765"/>
                  <a:gd name="T1" fmla="*/ 403 h 403"/>
                  <a:gd name="T2" fmla="*/ 6 w 765"/>
                  <a:gd name="T3" fmla="*/ 401 h 403"/>
                  <a:gd name="T4" fmla="*/ 14 w 765"/>
                  <a:gd name="T5" fmla="*/ 400 h 403"/>
                  <a:gd name="T6" fmla="*/ 23 w 765"/>
                  <a:gd name="T7" fmla="*/ 400 h 403"/>
                  <a:gd name="T8" fmla="*/ 34 w 765"/>
                  <a:gd name="T9" fmla="*/ 398 h 403"/>
                  <a:gd name="T10" fmla="*/ 46 w 765"/>
                  <a:gd name="T11" fmla="*/ 394 h 403"/>
                  <a:gd name="T12" fmla="*/ 58 w 765"/>
                  <a:gd name="T13" fmla="*/ 387 h 403"/>
                  <a:gd name="T14" fmla="*/ 65 w 765"/>
                  <a:gd name="T15" fmla="*/ 382 h 403"/>
                  <a:gd name="T16" fmla="*/ 71 w 765"/>
                  <a:gd name="T17" fmla="*/ 376 h 403"/>
                  <a:gd name="T18" fmla="*/ 77 w 765"/>
                  <a:gd name="T19" fmla="*/ 368 h 403"/>
                  <a:gd name="T20" fmla="*/ 83 w 765"/>
                  <a:gd name="T21" fmla="*/ 360 h 403"/>
                  <a:gd name="T22" fmla="*/ 90 w 765"/>
                  <a:gd name="T23" fmla="*/ 349 h 403"/>
                  <a:gd name="T24" fmla="*/ 97 w 765"/>
                  <a:gd name="T25" fmla="*/ 337 h 403"/>
                  <a:gd name="T26" fmla="*/ 103 w 765"/>
                  <a:gd name="T27" fmla="*/ 323 h 403"/>
                  <a:gd name="T28" fmla="*/ 109 w 765"/>
                  <a:gd name="T29" fmla="*/ 307 h 403"/>
                  <a:gd name="T30" fmla="*/ 123 w 765"/>
                  <a:gd name="T31" fmla="*/ 273 h 403"/>
                  <a:gd name="T32" fmla="*/ 137 w 765"/>
                  <a:gd name="T33" fmla="*/ 235 h 403"/>
                  <a:gd name="T34" fmla="*/ 152 w 765"/>
                  <a:gd name="T35" fmla="*/ 198 h 403"/>
                  <a:gd name="T36" fmla="*/ 168 w 765"/>
                  <a:gd name="T37" fmla="*/ 162 h 403"/>
                  <a:gd name="T38" fmla="*/ 175 w 765"/>
                  <a:gd name="T39" fmla="*/ 144 h 403"/>
                  <a:gd name="T40" fmla="*/ 184 w 765"/>
                  <a:gd name="T41" fmla="*/ 130 h 403"/>
                  <a:gd name="T42" fmla="*/ 192 w 765"/>
                  <a:gd name="T43" fmla="*/ 115 h 403"/>
                  <a:gd name="T44" fmla="*/ 202 w 765"/>
                  <a:gd name="T45" fmla="*/ 103 h 403"/>
                  <a:gd name="T46" fmla="*/ 223 w 765"/>
                  <a:gd name="T47" fmla="*/ 81 h 403"/>
                  <a:gd name="T48" fmla="*/ 245 w 765"/>
                  <a:gd name="T49" fmla="*/ 61 h 403"/>
                  <a:gd name="T50" fmla="*/ 268 w 765"/>
                  <a:gd name="T51" fmla="*/ 44 h 403"/>
                  <a:gd name="T52" fmla="*/ 293 w 765"/>
                  <a:gd name="T53" fmla="*/ 30 h 403"/>
                  <a:gd name="T54" fmla="*/ 317 w 765"/>
                  <a:gd name="T55" fmla="*/ 17 h 403"/>
                  <a:gd name="T56" fmla="*/ 342 w 765"/>
                  <a:gd name="T57" fmla="*/ 8 h 403"/>
                  <a:gd name="T58" fmla="*/ 366 w 765"/>
                  <a:gd name="T59" fmla="*/ 3 h 403"/>
                  <a:gd name="T60" fmla="*/ 389 w 765"/>
                  <a:gd name="T61" fmla="*/ 0 h 403"/>
                  <a:gd name="T62" fmla="*/ 413 w 765"/>
                  <a:gd name="T63" fmla="*/ 3 h 403"/>
                  <a:gd name="T64" fmla="*/ 436 w 765"/>
                  <a:gd name="T65" fmla="*/ 8 h 403"/>
                  <a:gd name="T66" fmla="*/ 460 w 765"/>
                  <a:gd name="T67" fmla="*/ 17 h 403"/>
                  <a:gd name="T68" fmla="*/ 484 w 765"/>
                  <a:gd name="T69" fmla="*/ 30 h 403"/>
                  <a:gd name="T70" fmla="*/ 507 w 765"/>
                  <a:gd name="T71" fmla="*/ 44 h 403"/>
                  <a:gd name="T72" fmla="*/ 529 w 765"/>
                  <a:gd name="T73" fmla="*/ 61 h 403"/>
                  <a:gd name="T74" fmla="*/ 550 w 765"/>
                  <a:gd name="T75" fmla="*/ 81 h 403"/>
                  <a:gd name="T76" fmla="*/ 569 w 765"/>
                  <a:gd name="T77" fmla="*/ 103 h 403"/>
                  <a:gd name="T78" fmla="*/ 579 w 765"/>
                  <a:gd name="T79" fmla="*/ 115 h 403"/>
                  <a:gd name="T80" fmla="*/ 588 w 765"/>
                  <a:gd name="T81" fmla="*/ 130 h 403"/>
                  <a:gd name="T82" fmla="*/ 596 w 765"/>
                  <a:gd name="T83" fmla="*/ 144 h 403"/>
                  <a:gd name="T84" fmla="*/ 605 w 765"/>
                  <a:gd name="T85" fmla="*/ 162 h 403"/>
                  <a:gd name="T86" fmla="*/ 621 w 765"/>
                  <a:gd name="T87" fmla="*/ 198 h 403"/>
                  <a:gd name="T88" fmla="*/ 635 w 765"/>
                  <a:gd name="T89" fmla="*/ 235 h 403"/>
                  <a:gd name="T90" fmla="*/ 649 w 765"/>
                  <a:gd name="T91" fmla="*/ 273 h 403"/>
                  <a:gd name="T92" fmla="*/ 662 w 765"/>
                  <a:gd name="T93" fmla="*/ 307 h 403"/>
                  <a:gd name="T94" fmla="*/ 670 w 765"/>
                  <a:gd name="T95" fmla="*/ 323 h 403"/>
                  <a:gd name="T96" fmla="*/ 676 w 765"/>
                  <a:gd name="T97" fmla="*/ 337 h 403"/>
                  <a:gd name="T98" fmla="*/ 682 w 765"/>
                  <a:gd name="T99" fmla="*/ 349 h 403"/>
                  <a:gd name="T100" fmla="*/ 688 w 765"/>
                  <a:gd name="T101" fmla="*/ 360 h 403"/>
                  <a:gd name="T102" fmla="*/ 694 w 765"/>
                  <a:gd name="T103" fmla="*/ 368 h 403"/>
                  <a:gd name="T104" fmla="*/ 700 w 765"/>
                  <a:gd name="T105" fmla="*/ 376 h 403"/>
                  <a:gd name="T106" fmla="*/ 706 w 765"/>
                  <a:gd name="T107" fmla="*/ 382 h 403"/>
                  <a:gd name="T108" fmla="*/ 711 w 765"/>
                  <a:gd name="T109" fmla="*/ 387 h 403"/>
                  <a:gd name="T110" fmla="*/ 722 w 765"/>
                  <a:gd name="T111" fmla="*/ 393 h 403"/>
                  <a:gd name="T112" fmla="*/ 733 w 765"/>
                  <a:gd name="T113" fmla="*/ 396 h 403"/>
                  <a:gd name="T114" fmla="*/ 743 w 765"/>
                  <a:gd name="T115" fmla="*/ 399 h 403"/>
                  <a:gd name="T116" fmla="*/ 752 w 765"/>
                  <a:gd name="T117" fmla="*/ 399 h 403"/>
                  <a:gd name="T118" fmla="*/ 759 w 765"/>
                  <a:gd name="T119" fmla="*/ 400 h 403"/>
                  <a:gd name="T120" fmla="*/ 765 w 765"/>
                  <a:gd name="T121" fmla="*/ 403 h 4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5" h="403">
                    <a:moveTo>
                      <a:pt x="0" y="403"/>
                    </a:moveTo>
                    <a:lnTo>
                      <a:pt x="6" y="401"/>
                    </a:lnTo>
                    <a:lnTo>
                      <a:pt x="14" y="400"/>
                    </a:lnTo>
                    <a:lnTo>
                      <a:pt x="23" y="400"/>
                    </a:lnTo>
                    <a:lnTo>
                      <a:pt x="34" y="398"/>
                    </a:lnTo>
                    <a:lnTo>
                      <a:pt x="46" y="394"/>
                    </a:lnTo>
                    <a:lnTo>
                      <a:pt x="58" y="387"/>
                    </a:lnTo>
                    <a:lnTo>
                      <a:pt x="65" y="382"/>
                    </a:lnTo>
                    <a:lnTo>
                      <a:pt x="71" y="376"/>
                    </a:lnTo>
                    <a:lnTo>
                      <a:pt x="77" y="368"/>
                    </a:lnTo>
                    <a:lnTo>
                      <a:pt x="83" y="360"/>
                    </a:lnTo>
                    <a:lnTo>
                      <a:pt x="90" y="349"/>
                    </a:lnTo>
                    <a:lnTo>
                      <a:pt x="97" y="337"/>
                    </a:lnTo>
                    <a:lnTo>
                      <a:pt x="103" y="323"/>
                    </a:lnTo>
                    <a:lnTo>
                      <a:pt x="109" y="307"/>
                    </a:lnTo>
                    <a:lnTo>
                      <a:pt x="123" y="273"/>
                    </a:lnTo>
                    <a:lnTo>
                      <a:pt x="137" y="235"/>
                    </a:lnTo>
                    <a:lnTo>
                      <a:pt x="152" y="198"/>
                    </a:lnTo>
                    <a:lnTo>
                      <a:pt x="168" y="162"/>
                    </a:lnTo>
                    <a:lnTo>
                      <a:pt x="175" y="144"/>
                    </a:lnTo>
                    <a:lnTo>
                      <a:pt x="184" y="130"/>
                    </a:lnTo>
                    <a:lnTo>
                      <a:pt x="192" y="115"/>
                    </a:lnTo>
                    <a:lnTo>
                      <a:pt x="202" y="103"/>
                    </a:lnTo>
                    <a:lnTo>
                      <a:pt x="223" y="81"/>
                    </a:lnTo>
                    <a:lnTo>
                      <a:pt x="245" y="61"/>
                    </a:lnTo>
                    <a:lnTo>
                      <a:pt x="268" y="44"/>
                    </a:lnTo>
                    <a:lnTo>
                      <a:pt x="293" y="30"/>
                    </a:lnTo>
                    <a:lnTo>
                      <a:pt x="317" y="17"/>
                    </a:lnTo>
                    <a:lnTo>
                      <a:pt x="342" y="8"/>
                    </a:lnTo>
                    <a:lnTo>
                      <a:pt x="366" y="3"/>
                    </a:lnTo>
                    <a:lnTo>
                      <a:pt x="389" y="0"/>
                    </a:lnTo>
                    <a:lnTo>
                      <a:pt x="413" y="3"/>
                    </a:lnTo>
                    <a:lnTo>
                      <a:pt x="436" y="8"/>
                    </a:lnTo>
                    <a:lnTo>
                      <a:pt x="460" y="17"/>
                    </a:lnTo>
                    <a:lnTo>
                      <a:pt x="484" y="30"/>
                    </a:lnTo>
                    <a:lnTo>
                      <a:pt x="507" y="44"/>
                    </a:lnTo>
                    <a:lnTo>
                      <a:pt x="529" y="61"/>
                    </a:lnTo>
                    <a:lnTo>
                      <a:pt x="550" y="81"/>
                    </a:lnTo>
                    <a:lnTo>
                      <a:pt x="569" y="103"/>
                    </a:lnTo>
                    <a:lnTo>
                      <a:pt x="579" y="115"/>
                    </a:lnTo>
                    <a:lnTo>
                      <a:pt x="588" y="130"/>
                    </a:lnTo>
                    <a:lnTo>
                      <a:pt x="596" y="144"/>
                    </a:lnTo>
                    <a:lnTo>
                      <a:pt x="605" y="162"/>
                    </a:lnTo>
                    <a:lnTo>
                      <a:pt x="621" y="198"/>
                    </a:lnTo>
                    <a:lnTo>
                      <a:pt x="635" y="235"/>
                    </a:lnTo>
                    <a:lnTo>
                      <a:pt x="649" y="273"/>
                    </a:lnTo>
                    <a:lnTo>
                      <a:pt x="662" y="307"/>
                    </a:lnTo>
                    <a:lnTo>
                      <a:pt x="670" y="323"/>
                    </a:lnTo>
                    <a:lnTo>
                      <a:pt x="676" y="337"/>
                    </a:lnTo>
                    <a:lnTo>
                      <a:pt x="682" y="349"/>
                    </a:lnTo>
                    <a:lnTo>
                      <a:pt x="688" y="360"/>
                    </a:lnTo>
                    <a:lnTo>
                      <a:pt x="694" y="368"/>
                    </a:lnTo>
                    <a:lnTo>
                      <a:pt x="700" y="376"/>
                    </a:lnTo>
                    <a:lnTo>
                      <a:pt x="706" y="382"/>
                    </a:lnTo>
                    <a:lnTo>
                      <a:pt x="711" y="387"/>
                    </a:lnTo>
                    <a:lnTo>
                      <a:pt x="722" y="393"/>
                    </a:lnTo>
                    <a:lnTo>
                      <a:pt x="733" y="396"/>
                    </a:lnTo>
                    <a:lnTo>
                      <a:pt x="743" y="399"/>
                    </a:lnTo>
                    <a:lnTo>
                      <a:pt x="752" y="399"/>
                    </a:lnTo>
                    <a:lnTo>
                      <a:pt x="759" y="400"/>
                    </a:lnTo>
                    <a:lnTo>
                      <a:pt x="765" y="403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33"/>
              <p:cNvSpPr>
                <a:spLocks/>
              </p:cNvSpPr>
              <p:nvPr/>
            </p:nvSpPr>
            <p:spPr bwMode="auto">
              <a:xfrm>
                <a:off x="679" y="1698"/>
                <a:ext cx="765" cy="381"/>
              </a:xfrm>
              <a:custGeom>
                <a:avLst/>
                <a:gdLst>
                  <a:gd name="T0" fmla="*/ 0 w 765"/>
                  <a:gd name="T1" fmla="*/ 0 h 381"/>
                  <a:gd name="T2" fmla="*/ 6 w 765"/>
                  <a:gd name="T3" fmla="*/ 2 h 381"/>
                  <a:gd name="T4" fmla="*/ 13 w 765"/>
                  <a:gd name="T5" fmla="*/ 3 h 381"/>
                  <a:gd name="T6" fmla="*/ 23 w 765"/>
                  <a:gd name="T7" fmla="*/ 4 h 381"/>
                  <a:gd name="T8" fmla="*/ 34 w 765"/>
                  <a:gd name="T9" fmla="*/ 5 h 381"/>
                  <a:gd name="T10" fmla="*/ 46 w 765"/>
                  <a:gd name="T11" fmla="*/ 9 h 381"/>
                  <a:gd name="T12" fmla="*/ 59 w 765"/>
                  <a:gd name="T13" fmla="*/ 16 h 381"/>
                  <a:gd name="T14" fmla="*/ 71 w 765"/>
                  <a:gd name="T15" fmla="*/ 26 h 381"/>
                  <a:gd name="T16" fmla="*/ 78 w 765"/>
                  <a:gd name="T17" fmla="*/ 32 h 381"/>
                  <a:gd name="T18" fmla="*/ 84 w 765"/>
                  <a:gd name="T19" fmla="*/ 41 h 381"/>
                  <a:gd name="T20" fmla="*/ 90 w 765"/>
                  <a:gd name="T21" fmla="*/ 50 h 381"/>
                  <a:gd name="T22" fmla="*/ 97 w 765"/>
                  <a:gd name="T23" fmla="*/ 63 h 381"/>
                  <a:gd name="T24" fmla="*/ 103 w 765"/>
                  <a:gd name="T25" fmla="*/ 76 h 381"/>
                  <a:gd name="T26" fmla="*/ 110 w 765"/>
                  <a:gd name="T27" fmla="*/ 91 h 381"/>
                  <a:gd name="T28" fmla="*/ 124 w 765"/>
                  <a:gd name="T29" fmla="*/ 124 h 381"/>
                  <a:gd name="T30" fmla="*/ 137 w 765"/>
                  <a:gd name="T31" fmla="*/ 158 h 381"/>
                  <a:gd name="T32" fmla="*/ 152 w 765"/>
                  <a:gd name="T33" fmla="*/ 194 h 381"/>
                  <a:gd name="T34" fmla="*/ 168 w 765"/>
                  <a:gd name="T35" fmla="*/ 228 h 381"/>
                  <a:gd name="T36" fmla="*/ 176 w 765"/>
                  <a:gd name="T37" fmla="*/ 244 h 381"/>
                  <a:gd name="T38" fmla="*/ 185 w 765"/>
                  <a:gd name="T39" fmla="*/ 258 h 381"/>
                  <a:gd name="T40" fmla="*/ 193 w 765"/>
                  <a:gd name="T41" fmla="*/ 272 h 381"/>
                  <a:gd name="T42" fmla="*/ 203 w 765"/>
                  <a:gd name="T43" fmla="*/ 283 h 381"/>
                  <a:gd name="T44" fmla="*/ 224 w 765"/>
                  <a:gd name="T45" fmla="*/ 304 h 381"/>
                  <a:gd name="T46" fmla="*/ 246 w 765"/>
                  <a:gd name="T47" fmla="*/ 322 h 381"/>
                  <a:gd name="T48" fmla="*/ 269 w 765"/>
                  <a:gd name="T49" fmla="*/ 339 h 381"/>
                  <a:gd name="T50" fmla="*/ 294 w 765"/>
                  <a:gd name="T51" fmla="*/ 353 h 381"/>
                  <a:gd name="T52" fmla="*/ 318 w 765"/>
                  <a:gd name="T53" fmla="*/ 365 h 381"/>
                  <a:gd name="T54" fmla="*/ 343 w 765"/>
                  <a:gd name="T55" fmla="*/ 373 h 381"/>
                  <a:gd name="T56" fmla="*/ 367 w 765"/>
                  <a:gd name="T57" fmla="*/ 378 h 381"/>
                  <a:gd name="T58" fmla="*/ 390 w 765"/>
                  <a:gd name="T59" fmla="*/ 381 h 381"/>
                  <a:gd name="T60" fmla="*/ 414 w 765"/>
                  <a:gd name="T61" fmla="*/ 378 h 381"/>
                  <a:gd name="T62" fmla="*/ 437 w 765"/>
                  <a:gd name="T63" fmla="*/ 373 h 381"/>
                  <a:gd name="T64" fmla="*/ 461 w 765"/>
                  <a:gd name="T65" fmla="*/ 365 h 381"/>
                  <a:gd name="T66" fmla="*/ 484 w 765"/>
                  <a:gd name="T67" fmla="*/ 353 h 381"/>
                  <a:gd name="T68" fmla="*/ 508 w 765"/>
                  <a:gd name="T69" fmla="*/ 339 h 381"/>
                  <a:gd name="T70" fmla="*/ 530 w 765"/>
                  <a:gd name="T71" fmla="*/ 322 h 381"/>
                  <a:gd name="T72" fmla="*/ 551 w 765"/>
                  <a:gd name="T73" fmla="*/ 304 h 381"/>
                  <a:gd name="T74" fmla="*/ 570 w 765"/>
                  <a:gd name="T75" fmla="*/ 283 h 381"/>
                  <a:gd name="T76" fmla="*/ 579 w 765"/>
                  <a:gd name="T77" fmla="*/ 272 h 381"/>
                  <a:gd name="T78" fmla="*/ 588 w 765"/>
                  <a:gd name="T79" fmla="*/ 258 h 381"/>
                  <a:gd name="T80" fmla="*/ 597 w 765"/>
                  <a:gd name="T81" fmla="*/ 244 h 381"/>
                  <a:gd name="T82" fmla="*/ 604 w 765"/>
                  <a:gd name="T83" fmla="*/ 228 h 381"/>
                  <a:gd name="T84" fmla="*/ 620 w 765"/>
                  <a:gd name="T85" fmla="*/ 194 h 381"/>
                  <a:gd name="T86" fmla="*/ 635 w 765"/>
                  <a:gd name="T87" fmla="*/ 158 h 381"/>
                  <a:gd name="T88" fmla="*/ 650 w 765"/>
                  <a:gd name="T89" fmla="*/ 124 h 381"/>
                  <a:gd name="T90" fmla="*/ 663 w 765"/>
                  <a:gd name="T91" fmla="*/ 91 h 381"/>
                  <a:gd name="T92" fmla="*/ 669 w 765"/>
                  <a:gd name="T93" fmla="*/ 76 h 381"/>
                  <a:gd name="T94" fmla="*/ 677 w 765"/>
                  <a:gd name="T95" fmla="*/ 63 h 381"/>
                  <a:gd name="T96" fmla="*/ 683 w 765"/>
                  <a:gd name="T97" fmla="*/ 50 h 381"/>
                  <a:gd name="T98" fmla="*/ 689 w 765"/>
                  <a:gd name="T99" fmla="*/ 41 h 381"/>
                  <a:gd name="T100" fmla="*/ 695 w 765"/>
                  <a:gd name="T101" fmla="*/ 32 h 381"/>
                  <a:gd name="T102" fmla="*/ 701 w 765"/>
                  <a:gd name="T103" fmla="*/ 26 h 381"/>
                  <a:gd name="T104" fmla="*/ 712 w 765"/>
                  <a:gd name="T105" fmla="*/ 16 h 381"/>
                  <a:gd name="T106" fmla="*/ 723 w 765"/>
                  <a:gd name="T107" fmla="*/ 9 h 381"/>
                  <a:gd name="T108" fmla="*/ 733 w 765"/>
                  <a:gd name="T109" fmla="*/ 6 h 381"/>
                  <a:gd name="T110" fmla="*/ 743 w 765"/>
                  <a:gd name="T111" fmla="*/ 4 h 381"/>
                  <a:gd name="T112" fmla="*/ 751 w 765"/>
                  <a:gd name="T113" fmla="*/ 3 h 381"/>
                  <a:gd name="T114" fmla="*/ 759 w 765"/>
                  <a:gd name="T115" fmla="*/ 3 h 381"/>
                  <a:gd name="T116" fmla="*/ 765 w 765"/>
                  <a:gd name="T117" fmla="*/ 0 h 38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65" h="381">
                    <a:moveTo>
                      <a:pt x="0" y="0"/>
                    </a:moveTo>
                    <a:lnTo>
                      <a:pt x="6" y="2"/>
                    </a:lnTo>
                    <a:lnTo>
                      <a:pt x="13" y="3"/>
                    </a:lnTo>
                    <a:lnTo>
                      <a:pt x="23" y="4"/>
                    </a:lnTo>
                    <a:lnTo>
                      <a:pt x="34" y="5"/>
                    </a:lnTo>
                    <a:lnTo>
                      <a:pt x="46" y="9"/>
                    </a:lnTo>
                    <a:lnTo>
                      <a:pt x="59" y="16"/>
                    </a:lnTo>
                    <a:lnTo>
                      <a:pt x="71" y="26"/>
                    </a:lnTo>
                    <a:lnTo>
                      <a:pt x="78" y="32"/>
                    </a:lnTo>
                    <a:lnTo>
                      <a:pt x="84" y="41"/>
                    </a:lnTo>
                    <a:lnTo>
                      <a:pt x="90" y="50"/>
                    </a:lnTo>
                    <a:lnTo>
                      <a:pt x="97" y="63"/>
                    </a:lnTo>
                    <a:lnTo>
                      <a:pt x="103" y="76"/>
                    </a:lnTo>
                    <a:lnTo>
                      <a:pt x="110" y="91"/>
                    </a:lnTo>
                    <a:lnTo>
                      <a:pt x="124" y="124"/>
                    </a:lnTo>
                    <a:lnTo>
                      <a:pt x="137" y="158"/>
                    </a:lnTo>
                    <a:lnTo>
                      <a:pt x="152" y="194"/>
                    </a:lnTo>
                    <a:lnTo>
                      <a:pt x="168" y="228"/>
                    </a:lnTo>
                    <a:lnTo>
                      <a:pt x="176" y="244"/>
                    </a:lnTo>
                    <a:lnTo>
                      <a:pt x="185" y="258"/>
                    </a:lnTo>
                    <a:lnTo>
                      <a:pt x="193" y="272"/>
                    </a:lnTo>
                    <a:lnTo>
                      <a:pt x="203" y="283"/>
                    </a:lnTo>
                    <a:lnTo>
                      <a:pt x="224" y="304"/>
                    </a:lnTo>
                    <a:lnTo>
                      <a:pt x="246" y="322"/>
                    </a:lnTo>
                    <a:lnTo>
                      <a:pt x="269" y="339"/>
                    </a:lnTo>
                    <a:lnTo>
                      <a:pt x="294" y="353"/>
                    </a:lnTo>
                    <a:lnTo>
                      <a:pt x="318" y="365"/>
                    </a:lnTo>
                    <a:lnTo>
                      <a:pt x="343" y="373"/>
                    </a:lnTo>
                    <a:lnTo>
                      <a:pt x="367" y="378"/>
                    </a:lnTo>
                    <a:lnTo>
                      <a:pt x="390" y="381"/>
                    </a:lnTo>
                    <a:lnTo>
                      <a:pt x="414" y="378"/>
                    </a:lnTo>
                    <a:lnTo>
                      <a:pt x="437" y="373"/>
                    </a:lnTo>
                    <a:lnTo>
                      <a:pt x="461" y="365"/>
                    </a:lnTo>
                    <a:lnTo>
                      <a:pt x="484" y="353"/>
                    </a:lnTo>
                    <a:lnTo>
                      <a:pt x="508" y="339"/>
                    </a:lnTo>
                    <a:lnTo>
                      <a:pt x="530" y="322"/>
                    </a:lnTo>
                    <a:lnTo>
                      <a:pt x="551" y="304"/>
                    </a:lnTo>
                    <a:lnTo>
                      <a:pt x="570" y="283"/>
                    </a:lnTo>
                    <a:lnTo>
                      <a:pt x="579" y="272"/>
                    </a:lnTo>
                    <a:lnTo>
                      <a:pt x="588" y="258"/>
                    </a:lnTo>
                    <a:lnTo>
                      <a:pt x="597" y="244"/>
                    </a:lnTo>
                    <a:lnTo>
                      <a:pt x="604" y="228"/>
                    </a:lnTo>
                    <a:lnTo>
                      <a:pt x="620" y="194"/>
                    </a:lnTo>
                    <a:lnTo>
                      <a:pt x="635" y="158"/>
                    </a:lnTo>
                    <a:lnTo>
                      <a:pt x="650" y="124"/>
                    </a:lnTo>
                    <a:lnTo>
                      <a:pt x="663" y="91"/>
                    </a:lnTo>
                    <a:lnTo>
                      <a:pt x="669" y="76"/>
                    </a:lnTo>
                    <a:lnTo>
                      <a:pt x="677" y="63"/>
                    </a:lnTo>
                    <a:lnTo>
                      <a:pt x="683" y="50"/>
                    </a:lnTo>
                    <a:lnTo>
                      <a:pt x="689" y="41"/>
                    </a:lnTo>
                    <a:lnTo>
                      <a:pt x="695" y="32"/>
                    </a:lnTo>
                    <a:lnTo>
                      <a:pt x="701" y="26"/>
                    </a:lnTo>
                    <a:lnTo>
                      <a:pt x="712" y="16"/>
                    </a:lnTo>
                    <a:lnTo>
                      <a:pt x="723" y="9"/>
                    </a:lnTo>
                    <a:lnTo>
                      <a:pt x="733" y="6"/>
                    </a:lnTo>
                    <a:lnTo>
                      <a:pt x="743" y="4"/>
                    </a:lnTo>
                    <a:lnTo>
                      <a:pt x="751" y="3"/>
                    </a:lnTo>
                    <a:lnTo>
                      <a:pt x="759" y="3"/>
                    </a:lnTo>
                    <a:lnTo>
                      <a:pt x="765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21" name="Group 34"/>
            <p:cNvGrpSpPr>
              <a:grpSpLocks/>
            </p:cNvGrpSpPr>
            <p:nvPr/>
          </p:nvGrpSpPr>
          <p:grpSpPr bwMode="auto">
            <a:xfrm rot="10800000">
              <a:off x="3776" y="908"/>
              <a:ext cx="236" cy="544"/>
              <a:chOff x="664" y="935"/>
              <a:chExt cx="780" cy="1144"/>
            </a:xfrm>
          </p:grpSpPr>
          <p:sp>
            <p:nvSpPr>
              <p:cNvPr id="15432" name="Freeform 35"/>
              <p:cNvSpPr>
                <a:spLocks/>
              </p:cNvSpPr>
              <p:nvPr/>
            </p:nvSpPr>
            <p:spPr bwMode="auto">
              <a:xfrm>
                <a:off x="664" y="935"/>
                <a:ext cx="765" cy="403"/>
              </a:xfrm>
              <a:custGeom>
                <a:avLst/>
                <a:gdLst>
                  <a:gd name="T0" fmla="*/ 0 w 765"/>
                  <a:gd name="T1" fmla="*/ 403 h 403"/>
                  <a:gd name="T2" fmla="*/ 6 w 765"/>
                  <a:gd name="T3" fmla="*/ 401 h 403"/>
                  <a:gd name="T4" fmla="*/ 14 w 765"/>
                  <a:gd name="T5" fmla="*/ 400 h 403"/>
                  <a:gd name="T6" fmla="*/ 23 w 765"/>
                  <a:gd name="T7" fmla="*/ 400 h 403"/>
                  <a:gd name="T8" fmla="*/ 34 w 765"/>
                  <a:gd name="T9" fmla="*/ 398 h 403"/>
                  <a:gd name="T10" fmla="*/ 46 w 765"/>
                  <a:gd name="T11" fmla="*/ 394 h 403"/>
                  <a:gd name="T12" fmla="*/ 58 w 765"/>
                  <a:gd name="T13" fmla="*/ 387 h 403"/>
                  <a:gd name="T14" fmla="*/ 65 w 765"/>
                  <a:gd name="T15" fmla="*/ 382 h 403"/>
                  <a:gd name="T16" fmla="*/ 71 w 765"/>
                  <a:gd name="T17" fmla="*/ 376 h 403"/>
                  <a:gd name="T18" fmla="*/ 77 w 765"/>
                  <a:gd name="T19" fmla="*/ 368 h 403"/>
                  <a:gd name="T20" fmla="*/ 83 w 765"/>
                  <a:gd name="T21" fmla="*/ 360 h 403"/>
                  <a:gd name="T22" fmla="*/ 90 w 765"/>
                  <a:gd name="T23" fmla="*/ 349 h 403"/>
                  <a:gd name="T24" fmla="*/ 97 w 765"/>
                  <a:gd name="T25" fmla="*/ 337 h 403"/>
                  <a:gd name="T26" fmla="*/ 103 w 765"/>
                  <a:gd name="T27" fmla="*/ 323 h 403"/>
                  <a:gd name="T28" fmla="*/ 109 w 765"/>
                  <a:gd name="T29" fmla="*/ 307 h 403"/>
                  <a:gd name="T30" fmla="*/ 123 w 765"/>
                  <a:gd name="T31" fmla="*/ 273 h 403"/>
                  <a:gd name="T32" fmla="*/ 137 w 765"/>
                  <a:gd name="T33" fmla="*/ 235 h 403"/>
                  <a:gd name="T34" fmla="*/ 152 w 765"/>
                  <a:gd name="T35" fmla="*/ 198 h 403"/>
                  <a:gd name="T36" fmla="*/ 168 w 765"/>
                  <a:gd name="T37" fmla="*/ 162 h 403"/>
                  <a:gd name="T38" fmla="*/ 175 w 765"/>
                  <a:gd name="T39" fmla="*/ 144 h 403"/>
                  <a:gd name="T40" fmla="*/ 184 w 765"/>
                  <a:gd name="T41" fmla="*/ 130 h 403"/>
                  <a:gd name="T42" fmla="*/ 192 w 765"/>
                  <a:gd name="T43" fmla="*/ 115 h 403"/>
                  <a:gd name="T44" fmla="*/ 202 w 765"/>
                  <a:gd name="T45" fmla="*/ 103 h 403"/>
                  <a:gd name="T46" fmla="*/ 223 w 765"/>
                  <a:gd name="T47" fmla="*/ 81 h 403"/>
                  <a:gd name="T48" fmla="*/ 245 w 765"/>
                  <a:gd name="T49" fmla="*/ 61 h 403"/>
                  <a:gd name="T50" fmla="*/ 268 w 765"/>
                  <a:gd name="T51" fmla="*/ 44 h 403"/>
                  <a:gd name="T52" fmla="*/ 293 w 765"/>
                  <a:gd name="T53" fmla="*/ 30 h 403"/>
                  <a:gd name="T54" fmla="*/ 317 w 765"/>
                  <a:gd name="T55" fmla="*/ 17 h 403"/>
                  <a:gd name="T56" fmla="*/ 342 w 765"/>
                  <a:gd name="T57" fmla="*/ 8 h 403"/>
                  <a:gd name="T58" fmla="*/ 366 w 765"/>
                  <a:gd name="T59" fmla="*/ 3 h 403"/>
                  <a:gd name="T60" fmla="*/ 389 w 765"/>
                  <a:gd name="T61" fmla="*/ 0 h 403"/>
                  <a:gd name="T62" fmla="*/ 413 w 765"/>
                  <a:gd name="T63" fmla="*/ 3 h 403"/>
                  <a:gd name="T64" fmla="*/ 436 w 765"/>
                  <a:gd name="T65" fmla="*/ 8 h 403"/>
                  <a:gd name="T66" fmla="*/ 460 w 765"/>
                  <a:gd name="T67" fmla="*/ 17 h 403"/>
                  <a:gd name="T68" fmla="*/ 484 w 765"/>
                  <a:gd name="T69" fmla="*/ 30 h 403"/>
                  <a:gd name="T70" fmla="*/ 507 w 765"/>
                  <a:gd name="T71" fmla="*/ 44 h 403"/>
                  <a:gd name="T72" fmla="*/ 529 w 765"/>
                  <a:gd name="T73" fmla="*/ 61 h 403"/>
                  <a:gd name="T74" fmla="*/ 550 w 765"/>
                  <a:gd name="T75" fmla="*/ 81 h 403"/>
                  <a:gd name="T76" fmla="*/ 569 w 765"/>
                  <a:gd name="T77" fmla="*/ 103 h 403"/>
                  <a:gd name="T78" fmla="*/ 579 w 765"/>
                  <a:gd name="T79" fmla="*/ 115 h 403"/>
                  <a:gd name="T80" fmla="*/ 588 w 765"/>
                  <a:gd name="T81" fmla="*/ 130 h 403"/>
                  <a:gd name="T82" fmla="*/ 596 w 765"/>
                  <a:gd name="T83" fmla="*/ 144 h 403"/>
                  <a:gd name="T84" fmla="*/ 605 w 765"/>
                  <a:gd name="T85" fmla="*/ 162 h 403"/>
                  <a:gd name="T86" fmla="*/ 621 w 765"/>
                  <a:gd name="T87" fmla="*/ 198 h 403"/>
                  <a:gd name="T88" fmla="*/ 635 w 765"/>
                  <a:gd name="T89" fmla="*/ 235 h 403"/>
                  <a:gd name="T90" fmla="*/ 649 w 765"/>
                  <a:gd name="T91" fmla="*/ 273 h 403"/>
                  <a:gd name="T92" fmla="*/ 662 w 765"/>
                  <a:gd name="T93" fmla="*/ 307 h 403"/>
                  <a:gd name="T94" fmla="*/ 670 w 765"/>
                  <a:gd name="T95" fmla="*/ 323 h 403"/>
                  <a:gd name="T96" fmla="*/ 676 w 765"/>
                  <a:gd name="T97" fmla="*/ 337 h 403"/>
                  <a:gd name="T98" fmla="*/ 682 w 765"/>
                  <a:gd name="T99" fmla="*/ 349 h 403"/>
                  <a:gd name="T100" fmla="*/ 688 w 765"/>
                  <a:gd name="T101" fmla="*/ 360 h 403"/>
                  <a:gd name="T102" fmla="*/ 694 w 765"/>
                  <a:gd name="T103" fmla="*/ 368 h 403"/>
                  <a:gd name="T104" fmla="*/ 700 w 765"/>
                  <a:gd name="T105" fmla="*/ 376 h 403"/>
                  <a:gd name="T106" fmla="*/ 706 w 765"/>
                  <a:gd name="T107" fmla="*/ 382 h 403"/>
                  <a:gd name="T108" fmla="*/ 711 w 765"/>
                  <a:gd name="T109" fmla="*/ 387 h 403"/>
                  <a:gd name="T110" fmla="*/ 722 w 765"/>
                  <a:gd name="T111" fmla="*/ 393 h 403"/>
                  <a:gd name="T112" fmla="*/ 733 w 765"/>
                  <a:gd name="T113" fmla="*/ 396 h 403"/>
                  <a:gd name="T114" fmla="*/ 743 w 765"/>
                  <a:gd name="T115" fmla="*/ 399 h 403"/>
                  <a:gd name="T116" fmla="*/ 752 w 765"/>
                  <a:gd name="T117" fmla="*/ 399 h 403"/>
                  <a:gd name="T118" fmla="*/ 759 w 765"/>
                  <a:gd name="T119" fmla="*/ 400 h 403"/>
                  <a:gd name="T120" fmla="*/ 765 w 765"/>
                  <a:gd name="T121" fmla="*/ 403 h 4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5" h="403">
                    <a:moveTo>
                      <a:pt x="0" y="403"/>
                    </a:moveTo>
                    <a:lnTo>
                      <a:pt x="6" y="401"/>
                    </a:lnTo>
                    <a:lnTo>
                      <a:pt x="14" y="400"/>
                    </a:lnTo>
                    <a:lnTo>
                      <a:pt x="23" y="400"/>
                    </a:lnTo>
                    <a:lnTo>
                      <a:pt x="34" y="398"/>
                    </a:lnTo>
                    <a:lnTo>
                      <a:pt x="46" y="394"/>
                    </a:lnTo>
                    <a:lnTo>
                      <a:pt x="58" y="387"/>
                    </a:lnTo>
                    <a:lnTo>
                      <a:pt x="65" y="382"/>
                    </a:lnTo>
                    <a:lnTo>
                      <a:pt x="71" y="376"/>
                    </a:lnTo>
                    <a:lnTo>
                      <a:pt x="77" y="368"/>
                    </a:lnTo>
                    <a:lnTo>
                      <a:pt x="83" y="360"/>
                    </a:lnTo>
                    <a:lnTo>
                      <a:pt x="90" y="349"/>
                    </a:lnTo>
                    <a:lnTo>
                      <a:pt x="97" y="337"/>
                    </a:lnTo>
                    <a:lnTo>
                      <a:pt x="103" y="323"/>
                    </a:lnTo>
                    <a:lnTo>
                      <a:pt x="109" y="307"/>
                    </a:lnTo>
                    <a:lnTo>
                      <a:pt x="123" y="273"/>
                    </a:lnTo>
                    <a:lnTo>
                      <a:pt x="137" y="235"/>
                    </a:lnTo>
                    <a:lnTo>
                      <a:pt x="152" y="198"/>
                    </a:lnTo>
                    <a:lnTo>
                      <a:pt x="168" y="162"/>
                    </a:lnTo>
                    <a:lnTo>
                      <a:pt x="175" y="144"/>
                    </a:lnTo>
                    <a:lnTo>
                      <a:pt x="184" y="130"/>
                    </a:lnTo>
                    <a:lnTo>
                      <a:pt x="192" y="115"/>
                    </a:lnTo>
                    <a:lnTo>
                      <a:pt x="202" y="103"/>
                    </a:lnTo>
                    <a:lnTo>
                      <a:pt x="223" y="81"/>
                    </a:lnTo>
                    <a:lnTo>
                      <a:pt x="245" y="61"/>
                    </a:lnTo>
                    <a:lnTo>
                      <a:pt x="268" y="44"/>
                    </a:lnTo>
                    <a:lnTo>
                      <a:pt x="293" y="30"/>
                    </a:lnTo>
                    <a:lnTo>
                      <a:pt x="317" y="17"/>
                    </a:lnTo>
                    <a:lnTo>
                      <a:pt x="342" y="8"/>
                    </a:lnTo>
                    <a:lnTo>
                      <a:pt x="366" y="3"/>
                    </a:lnTo>
                    <a:lnTo>
                      <a:pt x="389" y="0"/>
                    </a:lnTo>
                    <a:lnTo>
                      <a:pt x="413" y="3"/>
                    </a:lnTo>
                    <a:lnTo>
                      <a:pt x="436" y="8"/>
                    </a:lnTo>
                    <a:lnTo>
                      <a:pt x="460" y="17"/>
                    </a:lnTo>
                    <a:lnTo>
                      <a:pt x="484" y="30"/>
                    </a:lnTo>
                    <a:lnTo>
                      <a:pt x="507" y="44"/>
                    </a:lnTo>
                    <a:lnTo>
                      <a:pt x="529" y="61"/>
                    </a:lnTo>
                    <a:lnTo>
                      <a:pt x="550" y="81"/>
                    </a:lnTo>
                    <a:lnTo>
                      <a:pt x="569" y="103"/>
                    </a:lnTo>
                    <a:lnTo>
                      <a:pt x="579" y="115"/>
                    </a:lnTo>
                    <a:lnTo>
                      <a:pt x="588" y="130"/>
                    </a:lnTo>
                    <a:lnTo>
                      <a:pt x="596" y="144"/>
                    </a:lnTo>
                    <a:lnTo>
                      <a:pt x="605" y="162"/>
                    </a:lnTo>
                    <a:lnTo>
                      <a:pt x="621" y="198"/>
                    </a:lnTo>
                    <a:lnTo>
                      <a:pt x="635" y="235"/>
                    </a:lnTo>
                    <a:lnTo>
                      <a:pt x="649" y="273"/>
                    </a:lnTo>
                    <a:lnTo>
                      <a:pt x="662" y="307"/>
                    </a:lnTo>
                    <a:lnTo>
                      <a:pt x="670" y="323"/>
                    </a:lnTo>
                    <a:lnTo>
                      <a:pt x="676" y="337"/>
                    </a:lnTo>
                    <a:lnTo>
                      <a:pt x="682" y="349"/>
                    </a:lnTo>
                    <a:lnTo>
                      <a:pt x="688" y="360"/>
                    </a:lnTo>
                    <a:lnTo>
                      <a:pt x="694" y="368"/>
                    </a:lnTo>
                    <a:lnTo>
                      <a:pt x="700" y="376"/>
                    </a:lnTo>
                    <a:lnTo>
                      <a:pt x="706" y="382"/>
                    </a:lnTo>
                    <a:lnTo>
                      <a:pt x="711" y="387"/>
                    </a:lnTo>
                    <a:lnTo>
                      <a:pt x="722" y="393"/>
                    </a:lnTo>
                    <a:lnTo>
                      <a:pt x="733" y="396"/>
                    </a:lnTo>
                    <a:lnTo>
                      <a:pt x="743" y="399"/>
                    </a:lnTo>
                    <a:lnTo>
                      <a:pt x="752" y="399"/>
                    </a:lnTo>
                    <a:lnTo>
                      <a:pt x="759" y="400"/>
                    </a:lnTo>
                    <a:lnTo>
                      <a:pt x="765" y="403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36"/>
              <p:cNvSpPr>
                <a:spLocks/>
              </p:cNvSpPr>
              <p:nvPr/>
            </p:nvSpPr>
            <p:spPr bwMode="auto">
              <a:xfrm>
                <a:off x="679" y="1698"/>
                <a:ext cx="765" cy="381"/>
              </a:xfrm>
              <a:custGeom>
                <a:avLst/>
                <a:gdLst>
                  <a:gd name="T0" fmla="*/ 0 w 765"/>
                  <a:gd name="T1" fmla="*/ 0 h 381"/>
                  <a:gd name="T2" fmla="*/ 6 w 765"/>
                  <a:gd name="T3" fmla="*/ 2 h 381"/>
                  <a:gd name="T4" fmla="*/ 13 w 765"/>
                  <a:gd name="T5" fmla="*/ 3 h 381"/>
                  <a:gd name="T6" fmla="*/ 23 w 765"/>
                  <a:gd name="T7" fmla="*/ 4 h 381"/>
                  <a:gd name="T8" fmla="*/ 34 w 765"/>
                  <a:gd name="T9" fmla="*/ 5 h 381"/>
                  <a:gd name="T10" fmla="*/ 46 w 765"/>
                  <a:gd name="T11" fmla="*/ 9 h 381"/>
                  <a:gd name="T12" fmla="*/ 59 w 765"/>
                  <a:gd name="T13" fmla="*/ 16 h 381"/>
                  <a:gd name="T14" fmla="*/ 71 w 765"/>
                  <a:gd name="T15" fmla="*/ 26 h 381"/>
                  <a:gd name="T16" fmla="*/ 78 w 765"/>
                  <a:gd name="T17" fmla="*/ 32 h 381"/>
                  <a:gd name="T18" fmla="*/ 84 w 765"/>
                  <a:gd name="T19" fmla="*/ 41 h 381"/>
                  <a:gd name="T20" fmla="*/ 90 w 765"/>
                  <a:gd name="T21" fmla="*/ 50 h 381"/>
                  <a:gd name="T22" fmla="*/ 97 w 765"/>
                  <a:gd name="T23" fmla="*/ 63 h 381"/>
                  <a:gd name="T24" fmla="*/ 103 w 765"/>
                  <a:gd name="T25" fmla="*/ 76 h 381"/>
                  <a:gd name="T26" fmla="*/ 110 w 765"/>
                  <a:gd name="T27" fmla="*/ 91 h 381"/>
                  <a:gd name="T28" fmla="*/ 124 w 765"/>
                  <a:gd name="T29" fmla="*/ 124 h 381"/>
                  <a:gd name="T30" fmla="*/ 137 w 765"/>
                  <a:gd name="T31" fmla="*/ 158 h 381"/>
                  <a:gd name="T32" fmla="*/ 152 w 765"/>
                  <a:gd name="T33" fmla="*/ 194 h 381"/>
                  <a:gd name="T34" fmla="*/ 168 w 765"/>
                  <a:gd name="T35" fmla="*/ 228 h 381"/>
                  <a:gd name="T36" fmla="*/ 176 w 765"/>
                  <a:gd name="T37" fmla="*/ 244 h 381"/>
                  <a:gd name="T38" fmla="*/ 185 w 765"/>
                  <a:gd name="T39" fmla="*/ 258 h 381"/>
                  <a:gd name="T40" fmla="*/ 193 w 765"/>
                  <a:gd name="T41" fmla="*/ 272 h 381"/>
                  <a:gd name="T42" fmla="*/ 203 w 765"/>
                  <a:gd name="T43" fmla="*/ 283 h 381"/>
                  <a:gd name="T44" fmla="*/ 224 w 765"/>
                  <a:gd name="T45" fmla="*/ 304 h 381"/>
                  <a:gd name="T46" fmla="*/ 246 w 765"/>
                  <a:gd name="T47" fmla="*/ 322 h 381"/>
                  <a:gd name="T48" fmla="*/ 269 w 765"/>
                  <a:gd name="T49" fmla="*/ 339 h 381"/>
                  <a:gd name="T50" fmla="*/ 294 w 765"/>
                  <a:gd name="T51" fmla="*/ 353 h 381"/>
                  <a:gd name="T52" fmla="*/ 318 w 765"/>
                  <a:gd name="T53" fmla="*/ 365 h 381"/>
                  <a:gd name="T54" fmla="*/ 343 w 765"/>
                  <a:gd name="T55" fmla="*/ 373 h 381"/>
                  <a:gd name="T56" fmla="*/ 367 w 765"/>
                  <a:gd name="T57" fmla="*/ 378 h 381"/>
                  <a:gd name="T58" fmla="*/ 390 w 765"/>
                  <a:gd name="T59" fmla="*/ 381 h 381"/>
                  <a:gd name="T60" fmla="*/ 414 w 765"/>
                  <a:gd name="T61" fmla="*/ 378 h 381"/>
                  <a:gd name="T62" fmla="*/ 437 w 765"/>
                  <a:gd name="T63" fmla="*/ 373 h 381"/>
                  <a:gd name="T64" fmla="*/ 461 w 765"/>
                  <a:gd name="T65" fmla="*/ 365 h 381"/>
                  <a:gd name="T66" fmla="*/ 484 w 765"/>
                  <a:gd name="T67" fmla="*/ 353 h 381"/>
                  <a:gd name="T68" fmla="*/ 508 w 765"/>
                  <a:gd name="T69" fmla="*/ 339 h 381"/>
                  <a:gd name="T70" fmla="*/ 530 w 765"/>
                  <a:gd name="T71" fmla="*/ 322 h 381"/>
                  <a:gd name="T72" fmla="*/ 551 w 765"/>
                  <a:gd name="T73" fmla="*/ 304 h 381"/>
                  <a:gd name="T74" fmla="*/ 570 w 765"/>
                  <a:gd name="T75" fmla="*/ 283 h 381"/>
                  <a:gd name="T76" fmla="*/ 579 w 765"/>
                  <a:gd name="T77" fmla="*/ 272 h 381"/>
                  <a:gd name="T78" fmla="*/ 588 w 765"/>
                  <a:gd name="T79" fmla="*/ 258 h 381"/>
                  <a:gd name="T80" fmla="*/ 597 w 765"/>
                  <a:gd name="T81" fmla="*/ 244 h 381"/>
                  <a:gd name="T82" fmla="*/ 604 w 765"/>
                  <a:gd name="T83" fmla="*/ 228 h 381"/>
                  <a:gd name="T84" fmla="*/ 620 w 765"/>
                  <a:gd name="T85" fmla="*/ 194 h 381"/>
                  <a:gd name="T86" fmla="*/ 635 w 765"/>
                  <a:gd name="T87" fmla="*/ 158 h 381"/>
                  <a:gd name="T88" fmla="*/ 650 w 765"/>
                  <a:gd name="T89" fmla="*/ 124 h 381"/>
                  <a:gd name="T90" fmla="*/ 663 w 765"/>
                  <a:gd name="T91" fmla="*/ 91 h 381"/>
                  <a:gd name="T92" fmla="*/ 669 w 765"/>
                  <a:gd name="T93" fmla="*/ 76 h 381"/>
                  <a:gd name="T94" fmla="*/ 677 w 765"/>
                  <a:gd name="T95" fmla="*/ 63 h 381"/>
                  <a:gd name="T96" fmla="*/ 683 w 765"/>
                  <a:gd name="T97" fmla="*/ 50 h 381"/>
                  <a:gd name="T98" fmla="*/ 689 w 765"/>
                  <a:gd name="T99" fmla="*/ 41 h 381"/>
                  <a:gd name="T100" fmla="*/ 695 w 765"/>
                  <a:gd name="T101" fmla="*/ 32 h 381"/>
                  <a:gd name="T102" fmla="*/ 701 w 765"/>
                  <a:gd name="T103" fmla="*/ 26 h 381"/>
                  <a:gd name="T104" fmla="*/ 712 w 765"/>
                  <a:gd name="T105" fmla="*/ 16 h 381"/>
                  <a:gd name="T106" fmla="*/ 723 w 765"/>
                  <a:gd name="T107" fmla="*/ 9 h 381"/>
                  <a:gd name="T108" fmla="*/ 733 w 765"/>
                  <a:gd name="T109" fmla="*/ 6 h 381"/>
                  <a:gd name="T110" fmla="*/ 743 w 765"/>
                  <a:gd name="T111" fmla="*/ 4 h 381"/>
                  <a:gd name="T112" fmla="*/ 751 w 765"/>
                  <a:gd name="T113" fmla="*/ 3 h 381"/>
                  <a:gd name="T114" fmla="*/ 759 w 765"/>
                  <a:gd name="T115" fmla="*/ 3 h 381"/>
                  <a:gd name="T116" fmla="*/ 765 w 765"/>
                  <a:gd name="T117" fmla="*/ 0 h 38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65" h="381">
                    <a:moveTo>
                      <a:pt x="0" y="0"/>
                    </a:moveTo>
                    <a:lnTo>
                      <a:pt x="6" y="2"/>
                    </a:lnTo>
                    <a:lnTo>
                      <a:pt x="13" y="3"/>
                    </a:lnTo>
                    <a:lnTo>
                      <a:pt x="23" y="4"/>
                    </a:lnTo>
                    <a:lnTo>
                      <a:pt x="34" y="5"/>
                    </a:lnTo>
                    <a:lnTo>
                      <a:pt x="46" y="9"/>
                    </a:lnTo>
                    <a:lnTo>
                      <a:pt x="59" y="16"/>
                    </a:lnTo>
                    <a:lnTo>
                      <a:pt x="71" y="26"/>
                    </a:lnTo>
                    <a:lnTo>
                      <a:pt x="78" y="32"/>
                    </a:lnTo>
                    <a:lnTo>
                      <a:pt x="84" y="41"/>
                    </a:lnTo>
                    <a:lnTo>
                      <a:pt x="90" y="50"/>
                    </a:lnTo>
                    <a:lnTo>
                      <a:pt x="97" y="63"/>
                    </a:lnTo>
                    <a:lnTo>
                      <a:pt x="103" y="76"/>
                    </a:lnTo>
                    <a:lnTo>
                      <a:pt x="110" y="91"/>
                    </a:lnTo>
                    <a:lnTo>
                      <a:pt x="124" y="124"/>
                    </a:lnTo>
                    <a:lnTo>
                      <a:pt x="137" y="158"/>
                    </a:lnTo>
                    <a:lnTo>
                      <a:pt x="152" y="194"/>
                    </a:lnTo>
                    <a:lnTo>
                      <a:pt x="168" y="228"/>
                    </a:lnTo>
                    <a:lnTo>
                      <a:pt x="176" y="244"/>
                    </a:lnTo>
                    <a:lnTo>
                      <a:pt x="185" y="258"/>
                    </a:lnTo>
                    <a:lnTo>
                      <a:pt x="193" y="272"/>
                    </a:lnTo>
                    <a:lnTo>
                      <a:pt x="203" y="283"/>
                    </a:lnTo>
                    <a:lnTo>
                      <a:pt x="224" y="304"/>
                    </a:lnTo>
                    <a:lnTo>
                      <a:pt x="246" y="322"/>
                    </a:lnTo>
                    <a:lnTo>
                      <a:pt x="269" y="339"/>
                    </a:lnTo>
                    <a:lnTo>
                      <a:pt x="294" y="353"/>
                    </a:lnTo>
                    <a:lnTo>
                      <a:pt x="318" y="365"/>
                    </a:lnTo>
                    <a:lnTo>
                      <a:pt x="343" y="373"/>
                    </a:lnTo>
                    <a:lnTo>
                      <a:pt x="367" y="378"/>
                    </a:lnTo>
                    <a:lnTo>
                      <a:pt x="390" y="381"/>
                    </a:lnTo>
                    <a:lnTo>
                      <a:pt x="414" y="378"/>
                    </a:lnTo>
                    <a:lnTo>
                      <a:pt x="437" y="373"/>
                    </a:lnTo>
                    <a:lnTo>
                      <a:pt x="461" y="365"/>
                    </a:lnTo>
                    <a:lnTo>
                      <a:pt x="484" y="353"/>
                    </a:lnTo>
                    <a:lnTo>
                      <a:pt x="508" y="339"/>
                    </a:lnTo>
                    <a:lnTo>
                      <a:pt x="530" y="322"/>
                    </a:lnTo>
                    <a:lnTo>
                      <a:pt x="551" y="304"/>
                    </a:lnTo>
                    <a:lnTo>
                      <a:pt x="570" y="283"/>
                    </a:lnTo>
                    <a:lnTo>
                      <a:pt x="579" y="272"/>
                    </a:lnTo>
                    <a:lnTo>
                      <a:pt x="588" y="258"/>
                    </a:lnTo>
                    <a:lnTo>
                      <a:pt x="597" y="244"/>
                    </a:lnTo>
                    <a:lnTo>
                      <a:pt x="604" y="228"/>
                    </a:lnTo>
                    <a:lnTo>
                      <a:pt x="620" y="194"/>
                    </a:lnTo>
                    <a:lnTo>
                      <a:pt x="635" y="158"/>
                    </a:lnTo>
                    <a:lnTo>
                      <a:pt x="650" y="124"/>
                    </a:lnTo>
                    <a:lnTo>
                      <a:pt x="663" y="91"/>
                    </a:lnTo>
                    <a:lnTo>
                      <a:pt x="669" y="76"/>
                    </a:lnTo>
                    <a:lnTo>
                      <a:pt x="677" y="63"/>
                    </a:lnTo>
                    <a:lnTo>
                      <a:pt x="683" y="50"/>
                    </a:lnTo>
                    <a:lnTo>
                      <a:pt x="689" y="41"/>
                    </a:lnTo>
                    <a:lnTo>
                      <a:pt x="695" y="32"/>
                    </a:lnTo>
                    <a:lnTo>
                      <a:pt x="701" y="26"/>
                    </a:lnTo>
                    <a:lnTo>
                      <a:pt x="712" y="16"/>
                    </a:lnTo>
                    <a:lnTo>
                      <a:pt x="723" y="9"/>
                    </a:lnTo>
                    <a:lnTo>
                      <a:pt x="733" y="6"/>
                    </a:lnTo>
                    <a:lnTo>
                      <a:pt x="743" y="4"/>
                    </a:lnTo>
                    <a:lnTo>
                      <a:pt x="751" y="3"/>
                    </a:lnTo>
                    <a:lnTo>
                      <a:pt x="759" y="3"/>
                    </a:lnTo>
                    <a:lnTo>
                      <a:pt x="765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22" name="Group 37"/>
            <p:cNvGrpSpPr>
              <a:grpSpLocks/>
            </p:cNvGrpSpPr>
            <p:nvPr/>
          </p:nvGrpSpPr>
          <p:grpSpPr bwMode="auto">
            <a:xfrm rot="10800000">
              <a:off x="3547" y="908"/>
              <a:ext cx="236" cy="544"/>
              <a:chOff x="664" y="935"/>
              <a:chExt cx="780" cy="1144"/>
            </a:xfrm>
          </p:grpSpPr>
          <p:sp>
            <p:nvSpPr>
              <p:cNvPr id="15430" name="Freeform 38"/>
              <p:cNvSpPr>
                <a:spLocks/>
              </p:cNvSpPr>
              <p:nvPr/>
            </p:nvSpPr>
            <p:spPr bwMode="auto">
              <a:xfrm>
                <a:off x="664" y="935"/>
                <a:ext cx="765" cy="403"/>
              </a:xfrm>
              <a:custGeom>
                <a:avLst/>
                <a:gdLst>
                  <a:gd name="T0" fmla="*/ 0 w 765"/>
                  <a:gd name="T1" fmla="*/ 403 h 403"/>
                  <a:gd name="T2" fmla="*/ 6 w 765"/>
                  <a:gd name="T3" fmla="*/ 401 h 403"/>
                  <a:gd name="T4" fmla="*/ 14 w 765"/>
                  <a:gd name="T5" fmla="*/ 400 h 403"/>
                  <a:gd name="T6" fmla="*/ 23 w 765"/>
                  <a:gd name="T7" fmla="*/ 400 h 403"/>
                  <a:gd name="T8" fmla="*/ 34 w 765"/>
                  <a:gd name="T9" fmla="*/ 398 h 403"/>
                  <a:gd name="T10" fmla="*/ 46 w 765"/>
                  <a:gd name="T11" fmla="*/ 394 h 403"/>
                  <a:gd name="T12" fmla="*/ 58 w 765"/>
                  <a:gd name="T13" fmla="*/ 387 h 403"/>
                  <a:gd name="T14" fmla="*/ 65 w 765"/>
                  <a:gd name="T15" fmla="*/ 382 h 403"/>
                  <a:gd name="T16" fmla="*/ 71 w 765"/>
                  <a:gd name="T17" fmla="*/ 376 h 403"/>
                  <a:gd name="T18" fmla="*/ 77 w 765"/>
                  <a:gd name="T19" fmla="*/ 368 h 403"/>
                  <a:gd name="T20" fmla="*/ 83 w 765"/>
                  <a:gd name="T21" fmla="*/ 360 h 403"/>
                  <a:gd name="T22" fmla="*/ 90 w 765"/>
                  <a:gd name="T23" fmla="*/ 349 h 403"/>
                  <a:gd name="T24" fmla="*/ 97 w 765"/>
                  <a:gd name="T25" fmla="*/ 337 h 403"/>
                  <a:gd name="T26" fmla="*/ 103 w 765"/>
                  <a:gd name="T27" fmla="*/ 323 h 403"/>
                  <a:gd name="T28" fmla="*/ 109 w 765"/>
                  <a:gd name="T29" fmla="*/ 307 h 403"/>
                  <a:gd name="T30" fmla="*/ 123 w 765"/>
                  <a:gd name="T31" fmla="*/ 273 h 403"/>
                  <a:gd name="T32" fmla="*/ 137 w 765"/>
                  <a:gd name="T33" fmla="*/ 235 h 403"/>
                  <a:gd name="T34" fmla="*/ 152 w 765"/>
                  <a:gd name="T35" fmla="*/ 198 h 403"/>
                  <a:gd name="T36" fmla="*/ 168 w 765"/>
                  <a:gd name="T37" fmla="*/ 162 h 403"/>
                  <a:gd name="T38" fmla="*/ 175 w 765"/>
                  <a:gd name="T39" fmla="*/ 144 h 403"/>
                  <a:gd name="T40" fmla="*/ 184 w 765"/>
                  <a:gd name="T41" fmla="*/ 130 h 403"/>
                  <a:gd name="T42" fmla="*/ 192 w 765"/>
                  <a:gd name="T43" fmla="*/ 115 h 403"/>
                  <a:gd name="T44" fmla="*/ 202 w 765"/>
                  <a:gd name="T45" fmla="*/ 103 h 403"/>
                  <a:gd name="T46" fmla="*/ 223 w 765"/>
                  <a:gd name="T47" fmla="*/ 81 h 403"/>
                  <a:gd name="T48" fmla="*/ 245 w 765"/>
                  <a:gd name="T49" fmla="*/ 61 h 403"/>
                  <a:gd name="T50" fmla="*/ 268 w 765"/>
                  <a:gd name="T51" fmla="*/ 44 h 403"/>
                  <a:gd name="T52" fmla="*/ 293 w 765"/>
                  <a:gd name="T53" fmla="*/ 30 h 403"/>
                  <a:gd name="T54" fmla="*/ 317 w 765"/>
                  <a:gd name="T55" fmla="*/ 17 h 403"/>
                  <a:gd name="T56" fmla="*/ 342 w 765"/>
                  <a:gd name="T57" fmla="*/ 8 h 403"/>
                  <a:gd name="T58" fmla="*/ 366 w 765"/>
                  <a:gd name="T59" fmla="*/ 3 h 403"/>
                  <a:gd name="T60" fmla="*/ 389 w 765"/>
                  <a:gd name="T61" fmla="*/ 0 h 403"/>
                  <a:gd name="T62" fmla="*/ 413 w 765"/>
                  <a:gd name="T63" fmla="*/ 3 h 403"/>
                  <a:gd name="T64" fmla="*/ 436 w 765"/>
                  <a:gd name="T65" fmla="*/ 8 h 403"/>
                  <a:gd name="T66" fmla="*/ 460 w 765"/>
                  <a:gd name="T67" fmla="*/ 17 h 403"/>
                  <a:gd name="T68" fmla="*/ 484 w 765"/>
                  <a:gd name="T69" fmla="*/ 30 h 403"/>
                  <a:gd name="T70" fmla="*/ 507 w 765"/>
                  <a:gd name="T71" fmla="*/ 44 h 403"/>
                  <a:gd name="T72" fmla="*/ 529 w 765"/>
                  <a:gd name="T73" fmla="*/ 61 h 403"/>
                  <a:gd name="T74" fmla="*/ 550 w 765"/>
                  <a:gd name="T75" fmla="*/ 81 h 403"/>
                  <a:gd name="T76" fmla="*/ 569 w 765"/>
                  <a:gd name="T77" fmla="*/ 103 h 403"/>
                  <a:gd name="T78" fmla="*/ 579 w 765"/>
                  <a:gd name="T79" fmla="*/ 115 h 403"/>
                  <a:gd name="T80" fmla="*/ 588 w 765"/>
                  <a:gd name="T81" fmla="*/ 130 h 403"/>
                  <a:gd name="T82" fmla="*/ 596 w 765"/>
                  <a:gd name="T83" fmla="*/ 144 h 403"/>
                  <a:gd name="T84" fmla="*/ 605 w 765"/>
                  <a:gd name="T85" fmla="*/ 162 h 403"/>
                  <a:gd name="T86" fmla="*/ 621 w 765"/>
                  <a:gd name="T87" fmla="*/ 198 h 403"/>
                  <a:gd name="T88" fmla="*/ 635 w 765"/>
                  <a:gd name="T89" fmla="*/ 235 h 403"/>
                  <a:gd name="T90" fmla="*/ 649 w 765"/>
                  <a:gd name="T91" fmla="*/ 273 h 403"/>
                  <a:gd name="T92" fmla="*/ 662 w 765"/>
                  <a:gd name="T93" fmla="*/ 307 h 403"/>
                  <a:gd name="T94" fmla="*/ 670 w 765"/>
                  <a:gd name="T95" fmla="*/ 323 h 403"/>
                  <a:gd name="T96" fmla="*/ 676 w 765"/>
                  <a:gd name="T97" fmla="*/ 337 h 403"/>
                  <a:gd name="T98" fmla="*/ 682 w 765"/>
                  <a:gd name="T99" fmla="*/ 349 h 403"/>
                  <a:gd name="T100" fmla="*/ 688 w 765"/>
                  <a:gd name="T101" fmla="*/ 360 h 403"/>
                  <a:gd name="T102" fmla="*/ 694 w 765"/>
                  <a:gd name="T103" fmla="*/ 368 h 403"/>
                  <a:gd name="T104" fmla="*/ 700 w 765"/>
                  <a:gd name="T105" fmla="*/ 376 h 403"/>
                  <a:gd name="T106" fmla="*/ 706 w 765"/>
                  <a:gd name="T107" fmla="*/ 382 h 403"/>
                  <a:gd name="T108" fmla="*/ 711 w 765"/>
                  <a:gd name="T109" fmla="*/ 387 h 403"/>
                  <a:gd name="T110" fmla="*/ 722 w 765"/>
                  <a:gd name="T111" fmla="*/ 393 h 403"/>
                  <a:gd name="T112" fmla="*/ 733 w 765"/>
                  <a:gd name="T113" fmla="*/ 396 h 403"/>
                  <a:gd name="T114" fmla="*/ 743 w 765"/>
                  <a:gd name="T115" fmla="*/ 399 h 403"/>
                  <a:gd name="T116" fmla="*/ 752 w 765"/>
                  <a:gd name="T117" fmla="*/ 399 h 403"/>
                  <a:gd name="T118" fmla="*/ 759 w 765"/>
                  <a:gd name="T119" fmla="*/ 400 h 403"/>
                  <a:gd name="T120" fmla="*/ 765 w 765"/>
                  <a:gd name="T121" fmla="*/ 403 h 4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5" h="403">
                    <a:moveTo>
                      <a:pt x="0" y="403"/>
                    </a:moveTo>
                    <a:lnTo>
                      <a:pt x="6" y="401"/>
                    </a:lnTo>
                    <a:lnTo>
                      <a:pt x="14" y="400"/>
                    </a:lnTo>
                    <a:lnTo>
                      <a:pt x="23" y="400"/>
                    </a:lnTo>
                    <a:lnTo>
                      <a:pt x="34" y="398"/>
                    </a:lnTo>
                    <a:lnTo>
                      <a:pt x="46" y="394"/>
                    </a:lnTo>
                    <a:lnTo>
                      <a:pt x="58" y="387"/>
                    </a:lnTo>
                    <a:lnTo>
                      <a:pt x="65" y="382"/>
                    </a:lnTo>
                    <a:lnTo>
                      <a:pt x="71" y="376"/>
                    </a:lnTo>
                    <a:lnTo>
                      <a:pt x="77" y="368"/>
                    </a:lnTo>
                    <a:lnTo>
                      <a:pt x="83" y="360"/>
                    </a:lnTo>
                    <a:lnTo>
                      <a:pt x="90" y="349"/>
                    </a:lnTo>
                    <a:lnTo>
                      <a:pt x="97" y="337"/>
                    </a:lnTo>
                    <a:lnTo>
                      <a:pt x="103" y="323"/>
                    </a:lnTo>
                    <a:lnTo>
                      <a:pt x="109" y="307"/>
                    </a:lnTo>
                    <a:lnTo>
                      <a:pt x="123" y="273"/>
                    </a:lnTo>
                    <a:lnTo>
                      <a:pt x="137" y="235"/>
                    </a:lnTo>
                    <a:lnTo>
                      <a:pt x="152" y="198"/>
                    </a:lnTo>
                    <a:lnTo>
                      <a:pt x="168" y="162"/>
                    </a:lnTo>
                    <a:lnTo>
                      <a:pt x="175" y="144"/>
                    </a:lnTo>
                    <a:lnTo>
                      <a:pt x="184" y="130"/>
                    </a:lnTo>
                    <a:lnTo>
                      <a:pt x="192" y="115"/>
                    </a:lnTo>
                    <a:lnTo>
                      <a:pt x="202" y="103"/>
                    </a:lnTo>
                    <a:lnTo>
                      <a:pt x="223" y="81"/>
                    </a:lnTo>
                    <a:lnTo>
                      <a:pt x="245" y="61"/>
                    </a:lnTo>
                    <a:lnTo>
                      <a:pt x="268" y="44"/>
                    </a:lnTo>
                    <a:lnTo>
                      <a:pt x="293" y="30"/>
                    </a:lnTo>
                    <a:lnTo>
                      <a:pt x="317" y="17"/>
                    </a:lnTo>
                    <a:lnTo>
                      <a:pt x="342" y="8"/>
                    </a:lnTo>
                    <a:lnTo>
                      <a:pt x="366" y="3"/>
                    </a:lnTo>
                    <a:lnTo>
                      <a:pt x="389" y="0"/>
                    </a:lnTo>
                    <a:lnTo>
                      <a:pt x="413" y="3"/>
                    </a:lnTo>
                    <a:lnTo>
                      <a:pt x="436" y="8"/>
                    </a:lnTo>
                    <a:lnTo>
                      <a:pt x="460" y="17"/>
                    </a:lnTo>
                    <a:lnTo>
                      <a:pt x="484" y="30"/>
                    </a:lnTo>
                    <a:lnTo>
                      <a:pt x="507" y="44"/>
                    </a:lnTo>
                    <a:lnTo>
                      <a:pt x="529" y="61"/>
                    </a:lnTo>
                    <a:lnTo>
                      <a:pt x="550" y="81"/>
                    </a:lnTo>
                    <a:lnTo>
                      <a:pt x="569" y="103"/>
                    </a:lnTo>
                    <a:lnTo>
                      <a:pt x="579" y="115"/>
                    </a:lnTo>
                    <a:lnTo>
                      <a:pt x="588" y="130"/>
                    </a:lnTo>
                    <a:lnTo>
                      <a:pt x="596" y="144"/>
                    </a:lnTo>
                    <a:lnTo>
                      <a:pt x="605" y="162"/>
                    </a:lnTo>
                    <a:lnTo>
                      <a:pt x="621" y="198"/>
                    </a:lnTo>
                    <a:lnTo>
                      <a:pt x="635" y="235"/>
                    </a:lnTo>
                    <a:lnTo>
                      <a:pt x="649" y="273"/>
                    </a:lnTo>
                    <a:lnTo>
                      <a:pt x="662" y="307"/>
                    </a:lnTo>
                    <a:lnTo>
                      <a:pt x="670" y="323"/>
                    </a:lnTo>
                    <a:lnTo>
                      <a:pt x="676" y="337"/>
                    </a:lnTo>
                    <a:lnTo>
                      <a:pt x="682" y="349"/>
                    </a:lnTo>
                    <a:lnTo>
                      <a:pt x="688" y="360"/>
                    </a:lnTo>
                    <a:lnTo>
                      <a:pt x="694" y="368"/>
                    </a:lnTo>
                    <a:lnTo>
                      <a:pt x="700" y="376"/>
                    </a:lnTo>
                    <a:lnTo>
                      <a:pt x="706" y="382"/>
                    </a:lnTo>
                    <a:lnTo>
                      <a:pt x="711" y="387"/>
                    </a:lnTo>
                    <a:lnTo>
                      <a:pt x="722" y="393"/>
                    </a:lnTo>
                    <a:lnTo>
                      <a:pt x="733" y="396"/>
                    </a:lnTo>
                    <a:lnTo>
                      <a:pt x="743" y="399"/>
                    </a:lnTo>
                    <a:lnTo>
                      <a:pt x="752" y="399"/>
                    </a:lnTo>
                    <a:lnTo>
                      <a:pt x="759" y="400"/>
                    </a:lnTo>
                    <a:lnTo>
                      <a:pt x="765" y="403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39"/>
              <p:cNvSpPr>
                <a:spLocks/>
              </p:cNvSpPr>
              <p:nvPr/>
            </p:nvSpPr>
            <p:spPr bwMode="auto">
              <a:xfrm>
                <a:off x="679" y="1698"/>
                <a:ext cx="765" cy="381"/>
              </a:xfrm>
              <a:custGeom>
                <a:avLst/>
                <a:gdLst>
                  <a:gd name="T0" fmla="*/ 0 w 765"/>
                  <a:gd name="T1" fmla="*/ 0 h 381"/>
                  <a:gd name="T2" fmla="*/ 6 w 765"/>
                  <a:gd name="T3" fmla="*/ 2 h 381"/>
                  <a:gd name="T4" fmla="*/ 13 w 765"/>
                  <a:gd name="T5" fmla="*/ 3 h 381"/>
                  <a:gd name="T6" fmla="*/ 23 w 765"/>
                  <a:gd name="T7" fmla="*/ 4 h 381"/>
                  <a:gd name="T8" fmla="*/ 34 w 765"/>
                  <a:gd name="T9" fmla="*/ 5 h 381"/>
                  <a:gd name="T10" fmla="*/ 46 w 765"/>
                  <a:gd name="T11" fmla="*/ 9 h 381"/>
                  <a:gd name="T12" fmla="*/ 59 w 765"/>
                  <a:gd name="T13" fmla="*/ 16 h 381"/>
                  <a:gd name="T14" fmla="*/ 71 w 765"/>
                  <a:gd name="T15" fmla="*/ 26 h 381"/>
                  <a:gd name="T16" fmla="*/ 78 w 765"/>
                  <a:gd name="T17" fmla="*/ 32 h 381"/>
                  <a:gd name="T18" fmla="*/ 84 w 765"/>
                  <a:gd name="T19" fmla="*/ 41 h 381"/>
                  <a:gd name="T20" fmla="*/ 90 w 765"/>
                  <a:gd name="T21" fmla="*/ 50 h 381"/>
                  <a:gd name="T22" fmla="*/ 97 w 765"/>
                  <a:gd name="T23" fmla="*/ 63 h 381"/>
                  <a:gd name="T24" fmla="*/ 103 w 765"/>
                  <a:gd name="T25" fmla="*/ 76 h 381"/>
                  <a:gd name="T26" fmla="*/ 110 w 765"/>
                  <a:gd name="T27" fmla="*/ 91 h 381"/>
                  <a:gd name="T28" fmla="*/ 124 w 765"/>
                  <a:gd name="T29" fmla="*/ 124 h 381"/>
                  <a:gd name="T30" fmla="*/ 137 w 765"/>
                  <a:gd name="T31" fmla="*/ 158 h 381"/>
                  <a:gd name="T32" fmla="*/ 152 w 765"/>
                  <a:gd name="T33" fmla="*/ 194 h 381"/>
                  <a:gd name="T34" fmla="*/ 168 w 765"/>
                  <a:gd name="T35" fmla="*/ 228 h 381"/>
                  <a:gd name="T36" fmla="*/ 176 w 765"/>
                  <a:gd name="T37" fmla="*/ 244 h 381"/>
                  <a:gd name="T38" fmla="*/ 185 w 765"/>
                  <a:gd name="T39" fmla="*/ 258 h 381"/>
                  <a:gd name="T40" fmla="*/ 193 w 765"/>
                  <a:gd name="T41" fmla="*/ 272 h 381"/>
                  <a:gd name="T42" fmla="*/ 203 w 765"/>
                  <a:gd name="T43" fmla="*/ 283 h 381"/>
                  <a:gd name="T44" fmla="*/ 224 w 765"/>
                  <a:gd name="T45" fmla="*/ 304 h 381"/>
                  <a:gd name="T46" fmla="*/ 246 w 765"/>
                  <a:gd name="T47" fmla="*/ 322 h 381"/>
                  <a:gd name="T48" fmla="*/ 269 w 765"/>
                  <a:gd name="T49" fmla="*/ 339 h 381"/>
                  <a:gd name="T50" fmla="*/ 294 w 765"/>
                  <a:gd name="T51" fmla="*/ 353 h 381"/>
                  <a:gd name="T52" fmla="*/ 318 w 765"/>
                  <a:gd name="T53" fmla="*/ 365 h 381"/>
                  <a:gd name="T54" fmla="*/ 343 w 765"/>
                  <a:gd name="T55" fmla="*/ 373 h 381"/>
                  <a:gd name="T56" fmla="*/ 367 w 765"/>
                  <a:gd name="T57" fmla="*/ 378 h 381"/>
                  <a:gd name="T58" fmla="*/ 390 w 765"/>
                  <a:gd name="T59" fmla="*/ 381 h 381"/>
                  <a:gd name="T60" fmla="*/ 414 w 765"/>
                  <a:gd name="T61" fmla="*/ 378 h 381"/>
                  <a:gd name="T62" fmla="*/ 437 w 765"/>
                  <a:gd name="T63" fmla="*/ 373 h 381"/>
                  <a:gd name="T64" fmla="*/ 461 w 765"/>
                  <a:gd name="T65" fmla="*/ 365 h 381"/>
                  <a:gd name="T66" fmla="*/ 484 w 765"/>
                  <a:gd name="T67" fmla="*/ 353 h 381"/>
                  <a:gd name="T68" fmla="*/ 508 w 765"/>
                  <a:gd name="T69" fmla="*/ 339 h 381"/>
                  <a:gd name="T70" fmla="*/ 530 w 765"/>
                  <a:gd name="T71" fmla="*/ 322 h 381"/>
                  <a:gd name="T72" fmla="*/ 551 w 765"/>
                  <a:gd name="T73" fmla="*/ 304 h 381"/>
                  <a:gd name="T74" fmla="*/ 570 w 765"/>
                  <a:gd name="T75" fmla="*/ 283 h 381"/>
                  <a:gd name="T76" fmla="*/ 579 w 765"/>
                  <a:gd name="T77" fmla="*/ 272 h 381"/>
                  <a:gd name="T78" fmla="*/ 588 w 765"/>
                  <a:gd name="T79" fmla="*/ 258 h 381"/>
                  <a:gd name="T80" fmla="*/ 597 w 765"/>
                  <a:gd name="T81" fmla="*/ 244 h 381"/>
                  <a:gd name="T82" fmla="*/ 604 w 765"/>
                  <a:gd name="T83" fmla="*/ 228 h 381"/>
                  <a:gd name="T84" fmla="*/ 620 w 765"/>
                  <a:gd name="T85" fmla="*/ 194 h 381"/>
                  <a:gd name="T86" fmla="*/ 635 w 765"/>
                  <a:gd name="T87" fmla="*/ 158 h 381"/>
                  <a:gd name="T88" fmla="*/ 650 w 765"/>
                  <a:gd name="T89" fmla="*/ 124 h 381"/>
                  <a:gd name="T90" fmla="*/ 663 w 765"/>
                  <a:gd name="T91" fmla="*/ 91 h 381"/>
                  <a:gd name="T92" fmla="*/ 669 w 765"/>
                  <a:gd name="T93" fmla="*/ 76 h 381"/>
                  <a:gd name="T94" fmla="*/ 677 w 765"/>
                  <a:gd name="T95" fmla="*/ 63 h 381"/>
                  <a:gd name="T96" fmla="*/ 683 w 765"/>
                  <a:gd name="T97" fmla="*/ 50 h 381"/>
                  <a:gd name="T98" fmla="*/ 689 w 765"/>
                  <a:gd name="T99" fmla="*/ 41 h 381"/>
                  <a:gd name="T100" fmla="*/ 695 w 765"/>
                  <a:gd name="T101" fmla="*/ 32 h 381"/>
                  <a:gd name="T102" fmla="*/ 701 w 765"/>
                  <a:gd name="T103" fmla="*/ 26 h 381"/>
                  <a:gd name="T104" fmla="*/ 712 w 765"/>
                  <a:gd name="T105" fmla="*/ 16 h 381"/>
                  <a:gd name="T106" fmla="*/ 723 w 765"/>
                  <a:gd name="T107" fmla="*/ 9 h 381"/>
                  <a:gd name="T108" fmla="*/ 733 w 765"/>
                  <a:gd name="T109" fmla="*/ 6 h 381"/>
                  <a:gd name="T110" fmla="*/ 743 w 765"/>
                  <a:gd name="T111" fmla="*/ 4 h 381"/>
                  <a:gd name="T112" fmla="*/ 751 w 765"/>
                  <a:gd name="T113" fmla="*/ 3 h 381"/>
                  <a:gd name="T114" fmla="*/ 759 w 765"/>
                  <a:gd name="T115" fmla="*/ 3 h 381"/>
                  <a:gd name="T116" fmla="*/ 765 w 765"/>
                  <a:gd name="T117" fmla="*/ 0 h 38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65" h="381">
                    <a:moveTo>
                      <a:pt x="0" y="0"/>
                    </a:moveTo>
                    <a:lnTo>
                      <a:pt x="6" y="2"/>
                    </a:lnTo>
                    <a:lnTo>
                      <a:pt x="13" y="3"/>
                    </a:lnTo>
                    <a:lnTo>
                      <a:pt x="23" y="4"/>
                    </a:lnTo>
                    <a:lnTo>
                      <a:pt x="34" y="5"/>
                    </a:lnTo>
                    <a:lnTo>
                      <a:pt x="46" y="9"/>
                    </a:lnTo>
                    <a:lnTo>
                      <a:pt x="59" y="16"/>
                    </a:lnTo>
                    <a:lnTo>
                      <a:pt x="71" y="26"/>
                    </a:lnTo>
                    <a:lnTo>
                      <a:pt x="78" y="32"/>
                    </a:lnTo>
                    <a:lnTo>
                      <a:pt x="84" y="41"/>
                    </a:lnTo>
                    <a:lnTo>
                      <a:pt x="90" y="50"/>
                    </a:lnTo>
                    <a:lnTo>
                      <a:pt x="97" y="63"/>
                    </a:lnTo>
                    <a:lnTo>
                      <a:pt x="103" y="76"/>
                    </a:lnTo>
                    <a:lnTo>
                      <a:pt x="110" y="91"/>
                    </a:lnTo>
                    <a:lnTo>
                      <a:pt x="124" y="124"/>
                    </a:lnTo>
                    <a:lnTo>
                      <a:pt x="137" y="158"/>
                    </a:lnTo>
                    <a:lnTo>
                      <a:pt x="152" y="194"/>
                    </a:lnTo>
                    <a:lnTo>
                      <a:pt x="168" y="228"/>
                    </a:lnTo>
                    <a:lnTo>
                      <a:pt x="176" y="244"/>
                    </a:lnTo>
                    <a:lnTo>
                      <a:pt x="185" y="258"/>
                    </a:lnTo>
                    <a:lnTo>
                      <a:pt x="193" y="272"/>
                    </a:lnTo>
                    <a:lnTo>
                      <a:pt x="203" y="283"/>
                    </a:lnTo>
                    <a:lnTo>
                      <a:pt x="224" y="304"/>
                    </a:lnTo>
                    <a:lnTo>
                      <a:pt x="246" y="322"/>
                    </a:lnTo>
                    <a:lnTo>
                      <a:pt x="269" y="339"/>
                    </a:lnTo>
                    <a:lnTo>
                      <a:pt x="294" y="353"/>
                    </a:lnTo>
                    <a:lnTo>
                      <a:pt x="318" y="365"/>
                    </a:lnTo>
                    <a:lnTo>
                      <a:pt x="343" y="373"/>
                    </a:lnTo>
                    <a:lnTo>
                      <a:pt x="367" y="378"/>
                    </a:lnTo>
                    <a:lnTo>
                      <a:pt x="390" y="381"/>
                    </a:lnTo>
                    <a:lnTo>
                      <a:pt x="414" y="378"/>
                    </a:lnTo>
                    <a:lnTo>
                      <a:pt x="437" y="373"/>
                    </a:lnTo>
                    <a:lnTo>
                      <a:pt x="461" y="365"/>
                    </a:lnTo>
                    <a:lnTo>
                      <a:pt x="484" y="353"/>
                    </a:lnTo>
                    <a:lnTo>
                      <a:pt x="508" y="339"/>
                    </a:lnTo>
                    <a:lnTo>
                      <a:pt x="530" y="322"/>
                    </a:lnTo>
                    <a:lnTo>
                      <a:pt x="551" y="304"/>
                    </a:lnTo>
                    <a:lnTo>
                      <a:pt x="570" y="283"/>
                    </a:lnTo>
                    <a:lnTo>
                      <a:pt x="579" y="272"/>
                    </a:lnTo>
                    <a:lnTo>
                      <a:pt x="588" y="258"/>
                    </a:lnTo>
                    <a:lnTo>
                      <a:pt x="597" y="244"/>
                    </a:lnTo>
                    <a:lnTo>
                      <a:pt x="604" y="228"/>
                    </a:lnTo>
                    <a:lnTo>
                      <a:pt x="620" y="194"/>
                    </a:lnTo>
                    <a:lnTo>
                      <a:pt x="635" y="158"/>
                    </a:lnTo>
                    <a:lnTo>
                      <a:pt x="650" y="124"/>
                    </a:lnTo>
                    <a:lnTo>
                      <a:pt x="663" y="91"/>
                    </a:lnTo>
                    <a:lnTo>
                      <a:pt x="669" y="76"/>
                    </a:lnTo>
                    <a:lnTo>
                      <a:pt x="677" y="63"/>
                    </a:lnTo>
                    <a:lnTo>
                      <a:pt x="683" y="50"/>
                    </a:lnTo>
                    <a:lnTo>
                      <a:pt x="689" y="41"/>
                    </a:lnTo>
                    <a:lnTo>
                      <a:pt x="695" y="32"/>
                    </a:lnTo>
                    <a:lnTo>
                      <a:pt x="701" y="26"/>
                    </a:lnTo>
                    <a:lnTo>
                      <a:pt x="712" y="16"/>
                    </a:lnTo>
                    <a:lnTo>
                      <a:pt x="723" y="9"/>
                    </a:lnTo>
                    <a:lnTo>
                      <a:pt x="733" y="6"/>
                    </a:lnTo>
                    <a:lnTo>
                      <a:pt x="743" y="4"/>
                    </a:lnTo>
                    <a:lnTo>
                      <a:pt x="751" y="3"/>
                    </a:lnTo>
                    <a:lnTo>
                      <a:pt x="759" y="3"/>
                    </a:lnTo>
                    <a:lnTo>
                      <a:pt x="765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23" name="Group 40"/>
            <p:cNvGrpSpPr>
              <a:grpSpLocks/>
            </p:cNvGrpSpPr>
            <p:nvPr/>
          </p:nvGrpSpPr>
          <p:grpSpPr bwMode="auto">
            <a:xfrm rot="10800000">
              <a:off x="3316" y="908"/>
              <a:ext cx="236" cy="544"/>
              <a:chOff x="664" y="935"/>
              <a:chExt cx="780" cy="1144"/>
            </a:xfrm>
          </p:grpSpPr>
          <p:sp>
            <p:nvSpPr>
              <p:cNvPr id="15428" name="Freeform 41"/>
              <p:cNvSpPr>
                <a:spLocks/>
              </p:cNvSpPr>
              <p:nvPr/>
            </p:nvSpPr>
            <p:spPr bwMode="auto">
              <a:xfrm>
                <a:off x="664" y="935"/>
                <a:ext cx="765" cy="403"/>
              </a:xfrm>
              <a:custGeom>
                <a:avLst/>
                <a:gdLst>
                  <a:gd name="T0" fmla="*/ 0 w 765"/>
                  <a:gd name="T1" fmla="*/ 403 h 403"/>
                  <a:gd name="T2" fmla="*/ 6 w 765"/>
                  <a:gd name="T3" fmla="*/ 401 h 403"/>
                  <a:gd name="T4" fmla="*/ 14 w 765"/>
                  <a:gd name="T5" fmla="*/ 400 h 403"/>
                  <a:gd name="T6" fmla="*/ 23 w 765"/>
                  <a:gd name="T7" fmla="*/ 400 h 403"/>
                  <a:gd name="T8" fmla="*/ 34 w 765"/>
                  <a:gd name="T9" fmla="*/ 398 h 403"/>
                  <a:gd name="T10" fmla="*/ 46 w 765"/>
                  <a:gd name="T11" fmla="*/ 394 h 403"/>
                  <a:gd name="T12" fmla="*/ 58 w 765"/>
                  <a:gd name="T13" fmla="*/ 387 h 403"/>
                  <a:gd name="T14" fmla="*/ 65 w 765"/>
                  <a:gd name="T15" fmla="*/ 382 h 403"/>
                  <a:gd name="T16" fmla="*/ 71 w 765"/>
                  <a:gd name="T17" fmla="*/ 376 h 403"/>
                  <a:gd name="T18" fmla="*/ 77 w 765"/>
                  <a:gd name="T19" fmla="*/ 368 h 403"/>
                  <a:gd name="T20" fmla="*/ 83 w 765"/>
                  <a:gd name="T21" fmla="*/ 360 h 403"/>
                  <a:gd name="T22" fmla="*/ 90 w 765"/>
                  <a:gd name="T23" fmla="*/ 349 h 403"/>
                  <a:gd name="T24" fmla="*/ 97 w 765"/>
                  <a:gd name="T25" fmla="*/ 337 h 403"/>
                  <a:gd name="T26" fmla="*/ 103 w 765"/>
                  <a:gd name="T27" fmla="*/ 323 h 403"/>
                  <a:gd name="T28" fmla="*/ 109 w 765"/>
                  <a:gd name="T29" fmla="*/ 307 h 403"/>
                  <a:gd name="T30" fmla="*/ 123 w 765"/>
                  <a:gd name="T31" fmla="*/ 273 h 403"/>
                  <a:gd name="T32" fmla="*/ 137 w 765"/>
                  <a:gd name="T33" fmla="*/ 235 h 403"/>
                  <a:gd name="T34" fmla="*/ 152 w 765"/>
                  <a:gd name="T35" fmla="*/ 198 h 403"/>
                  <a:gd name="T36" fmla="*/ 168 w 765"/>
                  <a:gd name="T37" fmla="*/ 162 h 403"/>
                  <a:gd name="T38" fmla="*/ 175 w 765"/>
                  <a:gd name="T39" fmla="*/ 144 h 403"/>
                  <a:gd name="T40" fmla="*/ 184 w 765"/>
                  <a:gd name="T41" fmla="*/ 130 h 403"/>
                  <a:gd name="T42" fmla="*/ 192 w 765"/>
                  <a:gd name="T43" fmla="*/ 115 h 403"/>
                  <a:gd name="T44" fmla="*/ 202 w 765"/>
                  <a:gd name="T45" fmla="*/ 103 h 403"/>
                  <a:gd name="T46" fmla="*/ 223 w 765"/>
                  <a:gd name="T47" fmla="*/ 81 h 403"/>
                  <a:gd name="T48" fmla="*/ 245 w 765"/>
                  <a:gd name="T49" fmla="*/ 61 h 403"/>
                  <a:gd name="T50" fmla="*/ 268 w 765"/>
                  <a:gd name="T51" fmla="*/ 44 h 403"/>
                  <a:gd name="T52" fmla="*/ 293 w 765"/>
                  <a:gd name="T53" fmla="*/ 30 h 403"/>
                  <a:gd name="T54" fmla="*/ 317 w 765"/>
                  <a:gd name="T55" fmla="*/ 17 h 403"/>
                  <a:gd name="T56" fmla="*/ 342 w 765"/>
                  <a:gd name="T57" fmla="*/ 8 h 403"/>
                  <a:gd name="T58" fmla="*/ 366 w 765"/>
                  <a:gd name="T59" fmla="*/ 3 h 403"/>
                  <a:gd name="T60" fmla="*/ 389 w 765"/>
                  <a:gd name="T61" fmla="*/ 0 h 403"/>
                  <a:gd name="T62" fmla="*/ 413 w 765"/>
                  <a:gd name="T63" fmla="*/ 3 h 403"/>
                  <a:gd name="T64" fmla="*/ 436 w 765"/>
                  <a:gd name="T65" fmla="*/ 8 h 403"/>
                  <a:gd name="T66" fmla="*/ 460 w 765"/>
                  <a:gd name="T67" fmla="*/ 17 h 403"/>
                  <a:gd name="T68" fmla="*/ 484 w 765"/>
                  <a:gd name="T69" fmla="*/ 30 h 403"/>
                  <a:gd name="T70" fmla="*/ 507 w 765"/>
                  <a:gd name="T71" fmla="*/ 44 h 403"/>
                  <a:gd name="T72" fmla="*/ 529 w 765"/>
                  <a:gd name="T73" fmla="*/ 61 h 403"/>
                  <a:gd name="T74" fmla="*/ 550 w 765"/>
                  <a:gd name="T75" fmla="*/ 81 h 403"/>
                  <a:gd name="T76" fmla="*/ 569 w 765"/>
                  <a:gd name="T77" fmla="*/ 103 h 403"/>
                  <a:gd name="T78" fmla="*/ 579 w 765"/>
                  <a:gd name="T79" fmla="*/ 115 h 403"/>
                  <a:gd name="T80" fmla="*/ 588 w 765"/>
                  <a:gd name="T81" fmla="*/ 130 h 403"/>
                  <a:gd name="T82" fmla="*/ 596 w 765"/>
                  <a:gd name="T83" fmla="*/ 144 h 403"/>
                  <a:gd name="T84" fmla="*/ 605 w 765"/>
                  <a:gd name="T85" fmla="*/ 162 h 403"/>
                  <a:gd name="T86" fmla="*/ 621 w 765"/>
                  <a:gd name="T87" fmla="*/ 198 h 403"/>
                  <a:gd name="T88" fmla="*/ 635 w 765"/>
                  <a:gd name="T89" fmla="*/ 235 h 403"/>
                  <a:gd name="T90" fmla="*/ 649 w 765"/>
                  <a:gd name="T91" fmla="*/ 273 h 403"/>
                  <a:gd name="T92" fmla="*/ 662 w 765"/>
                  <a:gd name="T93" fmla="*/ 307 h 403"/>
                  <a:gd name="T94" fmla="*/ 670 w 765"/>
                  <a:gd name="T95" fmla="*/ 323 h 403"/>
                  <a:gd name="T96" fmla="*/ 676 w 765"/>
                  <a:gd name="T97" fmla="*/ 337 h 403"/>
                  <a:gd name="T98" fmla="*/ 682 w 765"/>
                  <a:gd name="T99" fmla="*/ 349 h 403"/>
                  <a:gd name="T100" fmla="*/ 688 w 765"/>
                  <a:gd name="T101" fmla="*/ 360 h 403"/>
                  <a:gd name="T102" fmla="*/ 694 w 765"/>
                  <a:gd name="T103" fmla="*/ 368 h 403"/>
                  <a:gd name="T104" fmla="*/ 700 w 765"/>
                  <a:gd name="T105" fmla="*/ 376 h 403"/>
                  <a:gd name="T106" fmla="*/ 706 w 765"/>
                  <a:gd name="T107" fmla="*/ 382 h 403"/>
                  <a:gd name="T108" fmla="*/ 711 w 765"/>
                  <a:gd name="T109" fmla="*/ 387 h 403"/>
                  <a:gd name="T110" fmla="*/ 722 w 765"/>
                  <a:gd name="T111" fmla="*/ 393 h 403"/>
                  <a:gd name="T112" fmla="*/ 733 w 765"/>
                  <a:gd name="T113" fmla="*/ 396 h 403"/>
                  <a:gd name="T114" fmla="*/ 743 w 765"/>
                  <a:gd name="T115" fmla="*/ 399 h 403"/>
                  <a:gd name="T116" fmla="*/ 752 w 765"/>
                  <a:gd name="T117" fmla="*/ 399 h 403"/>
                  <a:gd name="T118" fmla="*/ 759 w 765"/>
                  <a:gd name="T119" fmla="*/ 400 h 403"/>
                  <a:gd name="T120" fmla="*/ 765 w 765"/>
                  <a:gd name="T121" fmla="*/ 403 h 4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5" h="403">
                    <a:moveTo>
                      <a:pt x="0" y="403"/>
                    </a:moveTo>
                    <a:lnTo>
                      <a:pt x="6" y="401"/>
                    </a:lnTo>
                    <a:lnTo>
                      <a:pt x="14" y="400"/>
                    </a:lnTo>
                    <a:lnTo>
                      <a:pt x="23" y="400"/>
                    </a:lnTo>
                    <a:lnTo>
                      <a:pt x="34" y="398"/>
                    </a:lnTo>
                    <a:lnTo>
                      <a:pt x="46" y="394"/>
                    </a:lnTo>
                    <a:lnTo>
                      <a:pt x="58" y="387"/>
                    </a:lnTo>
                    <a:lnTo>
                      <a:pt x="65" y="382"/>
                    </a:lnTo>
                    <a:lnTo>
                      <a:pt x="71" y="376"/>
                    </a:lnTo>
                    <a:lnTo>
                      <a:pt x="77" y="368"/>
                    </a:lnTo>
                    <a:lnTo>
                      <a:pt x="83" y="360"/>
                    </a:lnTo>
                    <a:lnTo>
                      <a:pt x="90" y="349"/>
                    </a:lnTo>
                    <a:lnTo>
                      <a:pt x="97" y="337"/>
                    </a:lnTo>
                    <a:lnTo>
                      <a:pt x="103" y="323"/>
                    </a:lnTo>
                    <a:lnTo>
                      <a:pt x="109" y="307"/>
                    </a:lnTo>
                    <a:lnTo>
                      <a:pt x="123" y="273"/>
                    </a:lnTo>
                    <a:lnTo>
                      <a:pt x="137" y="235"/>
                    </a:lnTo>
                    <a:lnTo>
                      <a:pt x="152" y="198"/>
                    </a:lnTo>
                    <a:lnTo>
                      <a:pt x="168" y="162"/>
                    </a:lnTo>
                    <a:lnTo>
                      <a:pt x="175" y="144"/>
                    </a:lnTo>
                    <a:lnTo>
                      <a:pt x="184" y="130"/>
                    </a:lnTo>
                    <a:lnTo>
                      <a:pt x="192" y="115"/>
                    </a:lnTo>
                    <a:lnTo>
                      <a:pt x="202" y="103"/>
                    </a:lnTo>
                    <a:lnTo>
                      <a:pt x="223" y="81"/>
                    </a:lnTo>
                    <a:lnTo>
                      <a:pt x="245" y="61"/>
                    </a:lnTo>
                    <a:lnTo>
                      <a:pt x="268" y="44"/>
                    </a:lnTo>
                    <a:lnTo>
                      <a:pt x="293" y="30"/>
                    </a:lnTo>
                    <a:lnTo>
                      <a:pt x="317" y="17"/>
                    </a:lnTo>
                    <a:lnTo>
                      <a:pt x="342" y="8"/>
                    </a:lnTo>
                    <a:lnTo>
                      <a:pt x="366" y="3"/>
                    </a:lnTo>
                    <a:lnTo>
                      <a:pt x="389" y="0"/>
                    </a:lnTo>
                    <a:lnTo>
                      <a:pt x="413" y="3"/>
                    </a:lnTo>
                    <a:lnTo>
                      <a:pt x="436" y="8"/>
                    </a:lnTo>
                    <a:lnTo>
                      <a:pt x="460" y="17"/>
                    </a:lnTo>
                    <a:lnTo>
                      <a:pt x="484" y="30"/>
                    </a:lnTo>
                    <a:lnTo>
                      <a:pt x="507" y="44"/>
                    </a:lnTo>
                    <a:lnTo>
                      <a:pt x="529" y="61"/>
                    </a:lnTo>
                    <a:lnTo>
                      <a:pt x="550" y="81"/>
                    </a:lnTo>
                    <a:lnTo>
                      <a:pt x="569" y="103"/>
                    </a:lnTo>
                    <a:lnTo>
                      <a:pt x="579" y="115"/>
                    </a:lnTo>
                    <a:lnTo>
                      <a:pt x="588" y="130"/>
                    </a:lnTo>
                    <a:lnTo>
                      <a:pt x="596" y="144"/>
                    </a:lnTo>
                    <a:lnTo>
                      <a:pt x="605" y="162"/>
                    </a:lnTo>
                    <a:lnTo>
                      <a:pt x="621" y="198"/>
                    </a:lnTo>
                    <a:lnTo>
                      <a:pt x="635" y="235"/>
                    </a:lnTo>
                    <a:lnTo>
                      <a:pt x="649" y="273"/>
                    </a:lnTo>
                    <a:lnTo>
                      <a:pt x="662" y="307"/>
                    </a:lnTo>
                    <a:lnTo>
                      <a:pt x="670" y="323"/>
                    </a:lnTo>
                    <a:lnTo>
                      <a:pt x="676" y="337"/>
                    </a:lnTo>
                    <a:lnTo>
                      <a:pt x="682" y="349"/>
                    </a:lnTo>
                    <a:lnTo>
                      <a:pt x="688" y="360"/>
                    </a:lnTo>
                    <a:lnTo>
                      <a:pt x="694" y="368"/>
                    </a:lnTo>
                    <a:lnTo>
                      <a:pt x="700" y="376"/>
                    </a:lnTo>
                    <a:lnTo>
                      <a:pt x="706" y="382"/>
                    </a:lnTo>
                    <a:lnTo>
                      <a:pt x="711" y="387"/>
                    </a:lnTo>
                    <a:lnTo>
                      <a:pt x="722" y="393"/>
                    </a:lnTo>
                    <a:lnTo>
                      <a:pt x="733" y="396"/>
                    </a:lnTo>
                    <a:lnTo>
                      <a:pt x="743" y="399"/>
                    </a:lnTo>
                    <a:lnTo>
                      <a:pt x="752" y="399"/>
                    </a:lnTo>
                    <a:lnTo>
                      <a:pt x="759" y="400"/>
                    </a:lnTo>
                    <a:lnTo>
                      <a:pt x="765" y="403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42"/>
              <p:cNvSpPr>
                <a:spLocks/>
              </p:cNvSpPr>
              <p:nvPr/>
            </p:nvSpPr>
            <p:spPr bwMode="auto">
              <a:xfrm>
                <a:off x="679" y="1698"/>
                <a:ext cx="765" cy="381"/>
              </a:xfrm>
              <a:custGeom>
                <a:avLst/>
                <a:gdLst>
                  <a:gd name="T0" fmla="*/ 0 w 765"/>
                  <a:gd name="T1" fmla="*/ 0 h 381"/>
                  <a:gd name="T2" fmla="*/ 6 w 765"/>
                  <a:gd name="T3" fmla="*/ 2 h 381"/>
                  <a:gd name="T4" fmla="*/ 13 w 765"/>
                  <a:gd name="T5" fmla="*/ 3 h 381"/>
                  <a:gd name="T6" fmla="*/ 23 w 765"/>
                  <a:gd name="T7" fmla="*/ 4 h 381"/>
                  <a:gd name="T8" fmla="*/ 34 w 765"/>
                  <a:gd name="T9" fmla="*/ 5 h 381"/>
                  <a:gd name="T10" fmla="*/ 46 w 765"/>
                  <a:gd name="T11" fmla="*/ 9 h 381"/>
                  <a:gd name="T12" fmla="*/ 59 w 765"/>
                  <a:gd name="T13" fmla="*/ 16 h 381"/>
                  <a:gd name="T14" fmla="*/ 71 w 765"/>
                  <a:gd name="T15" fmla="*/ 26 h 381"/>
                  <a:gd name="T16" fmla="*/ 78 w 765"/>
                  <a:gd name="T17" fmla="*/ 32 h 381"/>
                  <a:gd name="T18" fmla="*/ 84 w 765"/>
                  <a:gd name="T19" fmla="*/ 41 h 381"/>
                  <a:gd name="T20" fmla="*/ 90 w 765"/>
                  <a:gd name="T21" fmla="*/ 50 h 381"/>
                  <a:gd name="T22" fmla="*/ 97 w 765"/>
                  <a:gd name="T23" fmla="*/ 63 h 381"/>
                  <a:gd name="T24" fmla="*/ 103 w 765"/>
                  <a:gd name="T25" fmla="*/ 76 h 381"/>
                  <a:gd name="T26" fmla="*/ 110 w 765"/>
                  <a:gd name="T27" fmla="*/ 91 h 381"/>
                  <a:gd name="T28" fmla="*/ 124 w 765"/>
                  <a:gd name="T29" fmla="*/ 124 h 381"/>
                  <a:gd name="T30" fmla="*/ 137 w 765"/>
                  <a:gd name="T31" fmla="*/ 158 h 381"/>
                  <a:gd name="T32" fmla="*/ 152 w 765"/>
                  <a:gd name="T33" fmla="*/ 194 h 381"/>
                  <a:gd name="T34" fmla="*/ 168 w 765"/>
                  <a:gd name="T35" fmla="*/ 228 h 381"/>
                  <a:gd name="T36" fmla="*/ 176 w 765"/>
                  <a:gd name="T37" fmla="*/ 244 h 381"/>
                  <a:gd name="T38" fmla="*/ 185 w 765"/>
                  <a:gd name="T39" fmla="*/ 258 h 381"/>
                  <a:gd name="T40" fmla="*/ 193 w 765"/>
                  <a:gd name="T41" fmla="*/ 272 h 381"/>
                  <a:gd name="T42" fmla="*/ 203 w 765"/>
                  <a:gd name="T43" fmla="*/ 283 h 381"/>
                  <a:gd name="T44" fmla="*/ 224 w 765"/>
                  <a:gd name="T45" fmla="*/ 304 h 381"/>
                  <a:gd name="T46" fmla="*/ 246 w 765"/>
                  <a:gd name="T47" fmla="*/ 322 h 381"/>
                  <a:gd name="T48" fmla="*/ 269 w 765"/>
                  <a:gd name="T49" fmla="*/ 339 h 381"/>
                  <a:gd name="T50" fmla="*/ 294 w 765"/>
                  <a:gd name="T51" fmla="*/ 353 h 381"/>
                  <a:gd name="T52" fmla="*/ 318 w 765"/>
                  <a:gd name="T53" fmla="*/ 365 h 381"/>
                  <a:gd name="T54" fmla="*/ 343 w 765"/>
                  <a:gd name="T55" fmla="*/ 373 h 381"/>
                  <a:gd name="T56" fmla="*/ 367 w 765"/>
                  <a:gd name="T57" fmla="*/ 378 h 381"/>
                  <a:gd name="T58" fmla="*/ 390 w 765"/>
                  <a:gd name="T59" fmla="*/ 381 h 381"/>
                  <a:gd name="T60" fmla="*/ 414 w 765"/>
                  <a:gd name="T61" fmla="*/ 378 h 381"/>
                  <a:gd name="T62" fmla="*/ 437 w 765"/>
                  <a:gd name="T63" fmla="*/ 373 h 381"/>
                  <a:gd name="T64" fmla="*/ 461 w 765"/>
                  <a:gd name="T65" fmla="*/ 365 h 381"/>
                  <a:gd name="T66" fmla="*/ 484 w 765"/>
                  <a:gd name="T67" fmla="*/ 353 h 381"/>
                  <a:gd name="T68" fmla="*/ 508 w 765"/>
                  <a:gd name="T69" fmla="*/ 339 h 381"/>
                  <a:gd name="T70" fmla="*/ 530 w 765"/>
                  <a:gd name="T71" fmla="*/ 322 h 381"/>
                  <a:gd name="T72" fmla="*/ 551 w 765"/>
                  <a:gd name="T73" fmla="*/ 304 h 381"/>
                  <a:gd name="T74" fmla="*/ 570 w 765"/>
                  <a:gd name="T75" fmla="*/ 283 h 381"/>
                  <a:gd name="T76" fmla="*/ 579 w 765"/>
                  <a:gd name="T77" fmla="*/ 272 h 381"/>
                  <a:gd name="T78" fmla="*/ 588 w 765"/>
                  <a:gd name="T79" fmla="*/ 258 h 381"/>
                  <a:gd name="T80" fmla="*/ 597 w 765"/>
                  <a:gd name="T81" fmla="*/ 244 h 381"/>
                  <a:gd name="T82" fmla="*/ 604 w 765"/>
                  <a:gd name="T83" fmla="*/ 228 h 381"/>
                  <a:gd name="T84" fmla="*/ 620 w 765"/>
                  <a:gd name="T85" fmla="*/ 194 h 381"/>
                  <a:gd name="T86" fmla="*/ 635 w 765"/>
                  <a:gd name="T87" fmla="*/ 158 h 381"/>
                  <a:gd name="T88" fmla="*/ 650 w 765"/>
                  <a:gd name="T89" fmla="*/ 124 h 381"/>
                  <a:gd name="T90" fmla="*/ 663 w 765"/>
                  <a:gd name="T91" fmla="*/ 91 h 381"/>
                  <a:gd name="T92" fmla="*/ 669 w 765"/>
                  <a:gd name="T93" fmla="*/ 76 h 381"/>
                  <a:gd name="T94" fmla="*/ 677 w 765"/>
                  <a:gd name="T95" fmla="*/ 63 h 381"/>
                  <a:gd name="T96" fmla="*/ 683 w 765"/>
                  <a:gd name="T97" fmla="*/ 50 h 381"/>
                  <a:gd name="T98" fmla="*/ 689 w 765"/>
                  <a:gd name="T99" fmla="*/ 41 h 381"/>
                  <a:gd name="T100" fmla="*/ 695 w 765"/>
                  <a:gd name="T101" fmla="*/ 32 h 381"/>
                  <a:gd name="T102" fmla="*/ 701 w 765"/>
                  <a:gd name="T103" fmla="*/ 26 h 381"/>
                  <a:gd name="T104" fmla="*/ 712 w 765"/>
                  <a:gd name="T105" fmla="*/ 16 h 381"/>
                  <a:gd name="T106" fmla="*/ 723 w 765"/>
                  <a:gd name="T107" fmla="*/ 9 h 381"/>
                  <a:gd name="T108" fmla="*/ 733 w 765"/>
                  <a:gd name="T109" fmla="*/ 6 h 381"/>
                  <a:gd name="T110" fmla="*/ 743 w 765"/>
                  <a:gd name="T111" fmla="*/ 4 h 381"/>
                  <a:gd name="T112" fmla="*/ 751 w 765"/>
                  <a:gd name="T113" fmla="*/ 3 h 381"/>
                  <a:gd name="T114" fmla="*/ 759 w 765"/>
                  <a:gd name="T115" fmla="*/ 3 h 381"/>
                  <a:gd name="T116" fmla="*/ 765 w 765"/>
                  <a:gd name="T117" fmla="*/ 0 h 38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65" h="381">
                    <a:moveTo>
                      <a:pt x="0" y="0"/>
                    </a:moveTo>
                    <a:lnTo>
                      <a:pt x="6" y="2"/>
                    </a:lnTo>
                    <a:lnTo>
                      <a:pt x="13" y="3"/>
                    </a:lnTo>
                    <a:lnTo>
                      <a:pt x="23" y="4"/>
                    </a:lnTo>
                    <a:lnTo>
                      <a:pt x="34" y="5"/>
                    </a:lnTo>
                    <a:lnTo>
                      <a:pt x="46" y="9"/>
                    </a:lnTo>
                    <a:lnTo>
                      <a:pt x="59" y="16"/>
                    </a:lnTo>
                    <a:lnTo>
                      <a:pt x="71" y="26"/>
                    </a:lnTo>
                    <a:lnTo>
                      <a:pt x="78" y="32"/>
                    </a:lnTo>
                    <a:lnTo>
                      <a:pt x="84" y="41"/>
                    </a:lnTo>
                    <a:lnTo>
                      <a:pt x="90" y="50"/>
                    </a:lnTo>
                    <a:lnTo>
                      <a:pt x="97" y="63"/>
                    </a:lnTo>
                    <a:lnTo>
                      <a:pt x="103" y="76"/>
                    </a:lnTo>
                    <a:lnTo>
                      <a:pt x="110" y="91"/>
                    </a:lnTo>
                    <a:lnTo>
                      <a:pt x="124" y="124"/>
                    </a:lnTo>
                    <a:lnTo>
                      <a:pt x="137" y="158"/>
                    </a:lnTo>
                    <a:lnTo>
                      <a:pt x="152" y="194"/>
                    </a:lnTo>
                    <a:lnTo>
                      <a:pt x="168" y="228"/>
                    </a:lnTo>
                    <a:lnTo>
                      <a:pt x="176" y="244"/>
                    </a:lnTo>
                    <a:lnTo>
                      <a:pt x="185" y="258"/>
                    </a:lnTo>
                    <a:lnTo>
                      <a:pt x="193" y="272"/>
                    </a:lnTo>
                    <a:lnTo>
                      <a:pt x="203" y="283"/>
                    </a:lnTo>
                    <a:lnTo>
                      <a:pt x="224" y="304"/>
                    </a:lnTo>
                    <a:lnTo>
                      <a:pt x="246" y="322"/>
                    </a:lnTo>
                    <a:lnTo>
                      <a:pt x="269" y="339"/>
                    </a:lnTo>
                    <a:lnTo>
                      <a:pt x="294" y="353"/>
                    </a:lnTo>
                    <a:lnTo>
                      <a:pt x="318" y="365"/>
                    </a:lnTo>
                    <a:lnTo>
                      <a:pt x="343" y="373"/>
                    </a:lnTo>
                    <a:lnTo>
                      <a:pt x="367" y="378"/>
                    </a:lnTo>
                    <a:lnTo>
                      <a:pt x="390" y="381"/>
                    </a:lnTo>
                    <a:lnTo>
                      <a:pt x="414" y="378"/>
                    </a:lnTo>
                    <a:lnTo>
                      <a:pt x="437" y="373"/>
                    </a:lnTo>
                    <a:lnTo>
                      <a:pt x="461" y="365"/>
                    </a:lnTo>
                    <a:lnTo>
                      <a:pt x="484" y="353"/>
                    </a:lnTo>
                    <a:lnTo>
                      <a:pt x="508" y="339"/>
                    </a:lnTo>
                    <a:lnTo>
                      <a:pt x="530" y="322"/>
                    </a:lnTo>
                    <a:lnTo>
                      <a:pt x="551" y="304"/>
                    </a:lnTo>
                    <a:lnTo>
                      <a:pt x="570" y="283"/>
                    </a:lnTo>
                    <a:lnTo>
                      <a:pt x="579" y="272"/>
                    </a:lnTo>
                    <a:lnTo>
                      <a:pt x="588" y="258"/>
                    </a:lnTo>
                    <a:lnTo>
                      <a:pt x="597" y="244"/>
                    </a:lnTo>
                    <a:lnTo>
                      <a:pt x="604" y="228"/>
                    </a:lnTo>
                    <a:lnTo>
                      <a:pt x="620" y="194"/>
                    </a:lnTo>
                    <a:lnTo>
                      <a:pt x="635" y="158"/>
                    </a:lnTo>
                    <a:lnTo>
                      <a:pt x="650" y="124"/>
                    </a:lnTo>
                    <a:lnTo>
                      <a:pt x="663" y="91"/>
                    </a:lnTo>
                    <a:lnTo>
                      <a:pt x="669" y="76"/>
                    </a:lnTo>
                    <a:lnTo>
                      <a:pt x="677" y="63"/>
                    </a:lnTo>
                    <a:lnTo>
                      <a:pt x="683" y="50"/>
                    </a:lnTo>
                    <a:lnTo>
                      <a:pt x="689" y="41"/>
                    </a:lnTo>
                    <a:lnTo>
                      <a:pt x="695" y="32"/>
                    </a:lnTo>
                    <a:lnTo>
                      <a:pt x="701" y="26"/>
                    </a:lnTo>
                    <a:lnTo>
                      <a:pt x="712" y="16"/>
                    </a:lnTo>
                    <a:lnTo>
                      <a:pt x="723" y="9"/>
                    </a:lnTo>
                    <a:lnTo>
                      <a:pt x="733" y="6"/>
                    </a:lnTo>
                    <a:lnTo>
                      <a:pt x="743" y="4"/>
                    </a:lnTo>
                    <a:lnTo>
                      <a:pt x="751" y="3"/>
                    </a:lnTo>
                    <a:lnTo>
                      <a:pt x="759" y="3"/>
                    </a:lnTo>
                    <a:lnTo>
                      <a:pt x="765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24" name="Line 43"/>
            <p:cNvSpPr>
              <a:spLocks noChangeShapeType="1"/>
            </p:cNvSpPr>
            <p:nvPr/>
          </p:nvSpPr>
          <p:spPr bwMode="auto">
            <a:xfrm rot="10800000" flipH="1">
              <a:off x="2818" y="1088"/>
              <a:ext cx="5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47"/>
            <p:cNvSpPr>
              <a:spLocks/>
            </p:cNvSpPr>
            <p:nvPr/>
          </p:nvSpPr>
          <p:spPr bwMode="auto">
            <a:xfrm>
              <a:off x="4806" y="1254"/>
              <a:ext cx="139" cy="146"/>
            </a:xfrm>
            <a:custGeom>
              <a:avLst/>
              <a:gdLst>
                <a:gd name="T0" fmla="*/ 139 w 139"/>
                <a:gd name="T1" fmla="*/ 0 h 146"/>
                <a:gd name="T2" fmla="*/ 48 w 139"/>
                <a:gd name="T3" fmla="*/ 0 h 146"/>
                <a:gd name="T4" fmla="*/ 0 w 139"/>
                <a:gd name="T5" fmla="*/ 42 h 146"/>
                <a:gd name="T6" fmla="*/ 0 w 139"/>
                <a:gd name="T7" fmla="*/ 146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" h="146">
                  <a:moveTo>
                    <a:pt x="139" y="0"/>
                  </a:moveTo>
                  <a:lnTo>
                    <a:pt x="48" y="0"/>
                  </a:lnTo>
                  <a:cubicBezTo>
                    <a:pt x="25" y="7"/>
                    <a:pt x="8" y="18"/>
                    <a:pt x="0" y="42"/>
                  </a:cubicBezTo>
                  <a:lnTo>
                    <a:pt x="0" y="14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48"/>
            <p:cNvSpPr>
              <a:spLocks/>
            </p:cNvSpPr>
            <p:nvPr/>
          </p:nvSpPr>
          <p:spPr bwMode="auto">
            <a:xfrm>
              <a:off x="4473" y="1261"/>
              <a:ext cx="231" cy="144"/>
            </a:xfrm>
            <a:custGeom>
              <a:avLst/>
              <a:gdLst>
                <a:gd name="T0" fmla="*/ 0 w 231"/>
                <a:gd name="T1" fmla="*/ 0 h 144"/>
                <a:gd name="T2" fmla="*/ 177 w 231"/>
                <a:gd name="T3" fmla="*/ 0 h 144"/>
                <a:gd name="T4" fmla="*/ 231 w 231"/>
                <a:gd name="T5" fmla="*/ 45 h 144"/>
                <a:gd name="T6" fmla="*/ 229 w 231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144">
                  <a:moveTo>
                    <a:pt x="0" y="0"/>
                  </a:moveTo>
                  <a:lnTo>
                    <a:pt x="177" y="0"/>
                  </a:lnTo>
                  <a:cubicBezTo>
                    <a:pt x="215" y="7"/>
                    <a:pt x="222" y="21"/>
                    <a:pt x="231" y="45"/>
                  </a:cubicBezTo>
                  <a:lnTo>
                    <a:pt x="229" y="14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49"/>
            <p:cNvSpPr>
              <a:spLocks noChangeShapeType="1"/>
            </p:cNvSpPr>
            <p:nvPr/>
          </p:nvSpPr>
          <p:spPr bwMode="auto">
            <a:xfrm>
              <a:off x="4470" y="1090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1" name="Rectangle 99"/>
          <p:cNvSpPr>
            <a:spLocks noChangeArrowheads="1"/>
          </p:cNvSpPr>
          <p:nvPr/>
        </p:nvSpPr>
        <p:spPr bwMode="auto">
          <a:xfrm>
            <a:off x="3335215" y="2493963"/>
            <a:ext cx="2463312" cy="41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2" name="Rectangle 100"/>
          <p:cNvSpPr>
            <a:spLocks noChangeArrowheads="1"/>
          </p:cNvSpPr>
          <p:nvPr/>
        </p:nvSpPr>
        <p:spPr bwMode="auto">
          <a:xfrm>
            <a:off x="4457700" y="2449514"/>
            <a:ext cx="228600" cy="185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3" name="Freeform 51"/>
          <p:cNvSpPr>
            <a:spLocks/>
          </p:cNvSpPr>
          <p:nvPr/>
        </p:nvSpPr>
        <p:spPr bwMode="auto">
          <a:xfrm>
            <a:off x="4563208" y="1949450"/>
            <a:ext cx="7327" cy="469900"/>
          </a:xfrm>
          <a:custGeom>
            <a:avLst/>
            <a:gdLst>
              <a:gd name="T0" fmla="*/ 7938 w 5"/>
              <a:gd name="T1" fmla="*/ 0 h 296"/>
              <a:gd name="T2" fmla="*/ 0 w 5"/>
              <a:gd name="T3" fmla="*/ 469900 h 29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" h="296">
                <a:moveTo>
                  <a:pt x="5" y="0"/>
                </a:moveTo>
                <a:lnTo>
                  <a:pt x="0" y="29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94" name="Group 108"/>
          <p:cNvGrpSpPr>
            <a:grpSpLocks/>
          </p:cNvGrpSpPr>
          <p:nvPr/>
        </p:nvGrpSpPr>
        <p:grpSpPr bwMode="auto">
          <a:xfrm>
            <a:off x="1465385" y="4067175"/>
            <a:ext cx="1632438" cy="660400"/>
            <a:chOff x="942" y="2552"/>
            <a:chExt cx="1114" cy="416"/>
          </a:xfrm>
        </p:grpSpPr>
        <p:sp>
          <p:nvSpPr>
            <p:cNvPr id="15417" name="Freeform 103"/>
            <p:cNvSpPr>
              <a:spLocks/>
            </p:cNvSpPr>
            <p:nvPr/>
          </p:nvSpPr>
          <p:spPr bwMode="auto">
            <a:xfrm>
              <a:off x="942" y="2552"/>
              <a:ext cx="1019" cy="312"/>
            </a:xfrm>
            <a:custGeom>
              <a:avLst/>
              <a:gdLst>
                <a:gd name="T0" fmla="*/ 1019 w 998"/>
                <a:gd name="T1" fmla="*/ 0 h 312"/>
                <a:gd name="T2" fmla="*/ 954 w 998"/>
                <a:gd name="T3" fmla="*/ 0 h 312"/>
                <a:gd name="T4" fmla="*/ 919 w 998"/>
                <a:gd name="T5" fmla="*/ 56 h 312"/>
                <a:gd name="T6" fmla="*/ 919 w 998"/>
                <a:gd name="T7" fmla="*/ 312 h 312"/>
                <a:gd name="T8" fmla="*/ 0 w 998"/>
                <a:gd name="T9" fmla="*/ 31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8" h="312">
                  <a:moveTo>
                    <a:pt x="998" y="0"/>
                  </a:moveTo>
                  <a:lnTo>
                    <a:pt x="934" y="0"/>
                  </a:lnTo>
                  <a:lnTo>
                    <a:pt x="900" y="56"/>
                  </a:lnTo>
                  <a:lnTo>
                    <a:pt x="900" y="312"/>
                  </a:lnTo>
                  <a:lnTo>
                    <a:pt x="0" y="310"/>
                  </a:lnTo>
                </a:path>
              </a:pathLst>
            </a:custGeom>
            <a:noFill/>
            <a:ln w="12700" cmpd="sng">
              <a:solidFill>
                <a:srgbClr val="00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104"/>
            <p:cNvSpPr>
              <a:spLocks/>
            </p:cNvSpPr>
            <p:nvPr/>
          </p:nvSpPr>
          <p:spPr bwMode="auto">
            <a:xfrm>
              <a:off x="947" y="2552"/>
              <a:ext cx="1109" cy="416"/>
            </a:xfrm>
            <a:custGeom>
              <a:avLst/>
              <a:gdLst>
                <a:gd name="T0" fmla="*/ 1010 w 1109"/>
                <a:gd name="T1" fmla="*/ 0 h 416"/>
                <a:gd name="T2" fmla="*/ 1078 w 1109"/>
                <a:gd name="T3" fmla="*/ 0 h 416"/>
                <a:gd name="T4" fmla="*/ 1109 w 1109"/>
                <a:gd name="T5" fmla="*/ 56 h 416"/>
                <a:gd name="T6" fmla="*/ 1109 w 1109"/>
                <a:gd name="T7" fmla="*/ 416 h 416"/>
                <a:gd name="T8" fmla="*/ 0 w 1109"/>
                <a:gd name="T9" fmla="*/ 416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9" h="416">
                  <a:moveTo>
                    <a:pt x="1010" y="0"/>
                  </a:moveTo>
                  <a:lnTo>
                    <a:pt x="1078" y="0"/>
                  </a:lnTo>
                  <a:lnTo>
                    <a:pt x="1109" y="56"/>
                  </a:lnTo>
                  <a:lnTo>
                    <a:pt x="1109" y="416"/>
                  </a:lnTo>
                  <a:lnTo>
                    <a:pt x="0" y="416"/>
                  </a:lnTo>
                </a:path>
              </a:pathLst>
            </a:custGeom>
            <a:noFill/>
            <a:ln w="12700" cmpd="sng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95" name="Group 109"/>
          <p:cNvGrpSpPr>
            <a:grpSpLocks/>
          </p:cNvGrpSpPr>
          <p:nvPr/>
        </p:nvGrpSpPr>
        <p:grpSpPr bwMode="auto">
          <a:xfrm flipH="1">
            <a:off x="6000751" y="4049713"/>
            <a:ext cx="1632438" cy="660400"/>
            <a:chOff x="942" y="2552"/>
            <a:chExt cx="1114" cy="416"/>
          </a:xfrm>
        </p:grpSpPr>
        <p:sp>
          <p:nvSpPr>
            <p:cNvPr id="15415" name="Freeform 110"/>
            <p:cNvSpPr>
              <a:spLocks/>
            </p:cNvSpPr>
            <p:nvPr/>
          </p:nvSpPr>
          <p:spPr bwMode="auto">
            <a:xfrm>
              <a:off x="942" y="2552"/>
              <a:ext cx="1019" cy="312"/>
            </a:xfrm>
            <a:custGeom>
              <a:avLst/>
              <a:gdLst>
                <a:gd name="T0" fmla="*/ 1019 w 998"/>
                <a:gd name="T1" fmla="*/ 0 h 312"/>
                <a:gd name="T2" fmla="*/ 954 w 998"/>
                <a:gd name="T3" fmla="*/ 0 h 312"/>
                <a:gd name="T4" fmla="*/ 919 w 998"/>
                <a:gd name="T5" fmla="*/ 56 h 312"/>
                <a:gd name="T6" fmla="*/ 919 w 998"/>
                <a:gd name="T7" fmla="*/ 312 h 312"/>
                <a:gd name="T8" fmla="*/ 0 w 998"/>
                <a:gd name="T9" fmla="*/ 31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8" h="312">
                  <a:moveTo>
                    <a:pt x="998" y="0"/>
                  </a:moveTo>
                  <a:lnTo>
                    <a:pt x="934" y="0"/>
                  </a:lnTo>
                  <a:lnTo>
                    <a:pt x="900" y="56"/>
                  </a:lnTo>
                  <a:lnTo>
                    <a:pt x="900" y="312"/>
                  </a:lnTo>
                  <a:lnTo>
                    <a:pt x="0" y="310"/>
                  </a:lnTo>
                </a:path>
              </a:pathLst>
            </a:custGeom>
            <a:noFill/>
            <a:ln w="12700" cmpd="sng">
              <a:solidFill>
                <a:srgbClr val="00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111"/>
            <p:cNvSpPr>
              <a:spLocks/>
            </p:cNvSpPr>
            <p:nvPr/>
          </p:nvSpPr>
          <p:spPr bwMode="auto">
            <a:xfrm>
              <a:off x="947" y="2552"/>
              <a:ext cx="1109" cy="416"/>
            </a:xfrm>
            <a:custGeom>
              <a:avLst/>
              <a:gdLst>
                <a:gd name="T0" fmla="*/ 1010 w 1109"/>
                <a:gd name="T1" fmla="*/ 0 h 416"/>
                <a:gd name="T2" fmla="*/ 1078 w 1109"/>
                <a:gd name="T3" fmla="*/ 0 h 416"/>
                <a:gd name="T4" fmla="*/ 1109 w 1109"/>
                <a:gd name="T5" fmla="*/ 56 h 416"/>
                <a:gd name="T6" fmla="*/ 1109 w 1109"/>
                <a:gd name="T7" fmla="*/ 416 h 416"/>
                <a:gd name="T8" fmla="*/ 0 w 1109"/>
                <a:gd name="T9" fmla="*/ 416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9" h="416">
                  <a:moveTo>
                    <a:pt x="1010" y="0"/>
                  </a:moveTo>
                  <a:lnTo>
                    <a:pt x="1078" y="0"/>
                  </a:lnTo>
                  <a:lnTo>
                    <a:pt x="1109" y="56"/>
                  </a:lnTo>
                  <a:lnTo>
                    <a:pt x="1109" y="416"/>
                  </a:lnTo>
                  <a:lnTo>
                    <a:pt x="0" y="416"/>
                  </a:lnTo>
                </a:path>
              </a:pathLst>
            </a:custGeom>
            <a:noFill/>
            <a:ln w="12700" cmpd="sng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6" name="Text Box 113"/>
          <p:cNvSpPr txBox="1">
            <a:spLocks noChangeArrowheads="1"/>
          </p:cNvSpPr>
          <p:nvPr/>
        </p:nvSpPr>
        <p:spPr bwMode="auto">
          <a:xfrm>
            <a:off x="7681546" y="3889375"/>
            <a:ext cx="110196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800080"/>
                </a:solidFill>
                <a:latin typeface="Arial" pitchFamily="34" charset="0"/>
              </a:rPr>
              <a:t>Fast magnetron tune by varying output current</a:t>
            </a:r>
            <a:endParaRPr lang="en-US" altLang="en-US" sz="1400">
              <a:solidFill>
                <a:srgbClr val="800080"/>
              </a:solidFill>
              <a:latin typeface="Arial" pitchFamily="34" charset="0"/>
            </a:endParaRPr>
          </a:p>
        </p:txBody>
      </p:sp>
      <p:grpSp>
        <p:nvGrpSpPr>
          <p:cNvPr id="15397" name="Group 115"/>
          <p:cNvGrpSpPr>
            <a:grpSpLocks/>
          </p:cNvGrpSpPr>
          <p:nvPr/>
        </p:nvGrpSpPr>
        <p:grpSpPr bwMode="auto">
          <a:xfrm flipH="1">
            <a:off x="5210908" y="3490914"/>
            <a:ext cx="688731" cy="714375"/>
            <a:chOff x="2501" y="1822"/>
            <a:chExt cx="583" cy="555"/>
          </a:xfrm>
        </p:grpSpPr>
        <p:sp>
          <p:nvSpPr>
            <p:cNvPr id="15413" name="Oval 116"/>
            <p:cNvSpPr>
              <a:spLocks noChangeArrowheads="1"/>
            </p:cNvSpPr>
            <p:nvPr/>
          </p:nvSpPr>
          <p:spPr bwMode="auto">
            <a:xfrm>
              <a:off x="2501" y="1822"/>
              <a:ext cx="583" cy="5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14" name="Freeform 117"/>
            <p:cNvSpPr>
              <a:spLocks/>
            </p:cNvSpPr>
            <p:nvPr/>
          </p:nvSpPr>
          <p:spPr bwMode="auto">
            <a:xfrm>
              <a:off x="2590" y="1910"/>
              <a:ext cx="396" cy="149"/>
            </a:xfrm>
            <a:custGeom>
              <a:avLst/>
              <a:gdLst>
                <a:gd name="T0" fmla="*/ 0 w 468"/>
                <a:gd name="T1" fmla="*/ 149 h 221"/>
                <a:gd name="T2" fmla="*/ 203 w 468"/>
                <a:gd name="T3" fmla="*/ 3 h 221"/>
                <a:gd name="T4" fmla="*/ 396 w 468"/>
                <a:gd name="T5" fmla="*/ 140 h 2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8" h="221">
                  <a:moveTo>
                    <a:pt x="0" y="221"/>
                  </a:moveTo>
                  <a:cubicBezTo>
                    <a:pt x="13" y="94"/>
                    <a:pt x="134" y="0"/>
                    <a:pt x="240" y="5"/>
                  </a:cubicBezTo>
                  <a:cubicBezTo>
                    <a:pt x="346" y="10"/>
                    <a:pt x="455" y="81"/>
                    <a:pt x="468" y="208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8" name="Freeform 118"/>
          <p:cNvSpPr>
            <a:spLocks/>
          </p:cNvSpPr>
          <p:nvPr/>
        </p:nvSpPr>
        <p:spPr bwMode="auto">
          <a:xfrm>
            <a:off x="3531577" y="5268913"/>
            <a:ext cx="2690446" cy="450850"/>
          </a:xfrm>
          <a:custGeom>
            <a:avLst/>
            <a:gdLst>
              <a:gd name="T0" fmla="*/ 2914650 w 430"/>
              <a:gd name="T1" fmla="*/ 450850 h 186"/>
              <a:gd name="T2" fmla="*/ 6778 w 430"/>
              <a:gd name="T3" fmla="*/ 448426 h 186"/>
              <a:gd name="T4" fmla="*/ 0 w 430"/>
              <a:gd name="T5" fmla="*/ 0 h 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" h="186">
                <a:moveTo>
                  <a:pt x="430" y="186"/>
                </a:moveTo>
                <a:lnTo>
                  <a:pt x="1" y="185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Rectangle 8"/>
          <p:cNvSpPr>
            <a:spLocks noChangeArrowheads="1"/>
          </p:cNvSpPr>
          <p:nvPr/>
        </p:nvSpPr>
        <p:spPr bwMode="auto">
          <a:xfrm>
            <a:off x="6232281" y="5440364"/>
            <a:ext cx="813288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828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Arial" pitchFamily="34" charset="0"/>
              </a:rPr>
              <a:t>LLRF</a:t>
            </a:r>
            <a:endParaRPr lang="en-GB" altLang="en-US" sz="1600"/>
          </a:p>
        </p:txBody>
      </p:sp>
      <p:sp>
        <p:nvSpPr>
          <p:cNvPr id="15400" name="Freeform 119"/>
          <p:cNvSpPr>
            <a:spLocks/>
          </p:cNvSpPr>
          <p:nvPr/>
        </p:nvSpPr>
        <p:spPr bwMode="auto">
          <a:xfrm>
            <a:off x="7003074" y="1998664"/>
            <a:ext cx="1953357" cy="3671887"/>
          </a:xfrm>
          <a:custGeom>
            <a:avLst/>
            <a:gdLst>
              <a:gd name="T0" fmla="*/ 0 w 1357"/>
              <a:gd name="T1" fmla="*/ 0 h 2411"/>
              <a:gd name="T2" fmla="*/ 0 w 1357"/>
              <a:gd name="T3" fmla="*/ 668585 h 2411"/>
              <a:gd name="T4" fmla="*/ 2116137 w 1357"/>
              <a:gd name="T5" fmla="*/ 668585 h 2411"/>
              <a:gd name="T6" fmla="*/ 2116137 w 1357"/>
              <a:gd name="T7" fmla="*/ 3671887 h 2411"/>
              <a:gd name="T8" fmla="*/ 45223 w 1357"/>
              <a:gd name="T9" fmla="*/ 3671887 h 2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7" h="2411">
                <a:moveTo>
                  <a:pt x="0" y="0"/>
                </a:moveTo>
                <a:lnTo>
                  <a:pt x="0" y="439"/>
                </a:lnTo>
                <a:lnTo>
                  <a:pt x="1357" y="439"/>
                </a:lnTo>
                <a:lnTo>
                  <a:pt x="1357" y="2411"/>
                </a:lnTo>
                <a:lnTo>
                  <a:pt x="29" y="2411"/>
                </a:lnTo>
              </a:path>
            </a:pathLst>
          </a:custGeom>
          <a:noFill/>
          <a:ln w="19050" cmpd="sng">
            <a:solidFill>
              <a:srgbClr val="00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01" name="Group 126"/>
          <p:cNvGrpSpPr>
            <a:grpSpLocks/>
          </p:cNvGrpSpPr>
          <p:nvPr/>
        </p:nvGrpSpPr>
        <p:grpSpPr bwMode="auto">
          <a:xfrm>
            <a:off x="1053612" y="930276"/>
            <a:ext cx="615462" cy="1743075"/>
            <a:chOff x="776" y="808"/>
            <a:chExt cx="312" cy="915"/>
          </a:xfrm>
        </p:grpSpPr>
        <p:sp>
          <p:nvSpPr>
            <p:cNvPr id="15408" name="Line 122"/>
            <p:cNvSpPr>
              <a:spLocks noChangeShapeType="1"/>
            </p:cNvSpPr>
            <p:nvPr/>
          </p:nvSpPr>
          <p:spPr bwMode="auto">
            <a:xfrm flipV="1">
              <a:off x="955" y="1264"/>
              <a:ext cx="133" cy="4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123"/>
            <p:cNvSpPr>
              <a:spLocks noChangeShapeType="1"/>
            </p:cNvSpPr>
            <p:nvPr/>
          </p:nvSpPr>
          <p:spPr bwMode="auto">
            <a:xfrm flipH="1" flipV="1">
              <a:off x="776" y="1272"/>
              <a:ext cx="144" cy="4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121"/>
            <p:cNvSpPr>
              <a:spLocks noChangeShapeType="1"/>
            </p:cNvSpPr>
            <p:nvPr/>
          </p:nvSpPr>
          <p:spPr bwMode="auto">
            <a:xfrm>
              <a:off x="936" y="808"/>
              <a:ext cx="0" cy="9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125"/>
            <p:cNvSpPr>
              <a:spLocks noChangeShapeType="1"/>
            </p:cNvSpPr>
            <p:nvPr/>
          </p:nvSpPr>
          <p:spPr bwMode="auto">
            <a:xfrm flipH="1" flipV="1">
              <a:off x="952" y="864"/>
              <a:ext cx="136" cy="38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124"/>
            <p:cNvSpPr>
              <a:spLocks noChangeShapeType="1"/>
            </p:cNvSpPr>
            <p:nvPr/>
          </p:nvSpPr>
          <p:spPr bwMode="auto">
            <a:xfrm flipV="1">
              <a:off x="784" y="864"/>
              <a:ext cx="136" cy="38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02" name="Text Box 127"/>
          <p:cNvSpPr txBox="1">
            <a:spLocks noChangeArrowheads="1"/>
          </p:cNvSpPr>
          <p:nvPr/>
        </p:nvSpPr>
        <p:spPr bwMode="auto">
          <a:xfrm>
            <a:off x="227135" y="1914525"/>
            <a:ext cx="956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200">
                <a:latin typeface="Arial" pitchFamily="34" charset="0"/>
              </a:rPr>
              <a:t>output of magnetron 1</a:t>
            </a:r>
            <a:endParaRPr lang="en-US" altLang="en-US" sz="1200">
              <a:latin typeface="Arial" pitchFamily="34" charset="0"/>
            </a:endParaRPr>
          </a:p>
        </p:txBody>
      </p:sp>
      <p:sp>
        <p:nvSpPr>
          <p:cNvPr id="15403" name="Text Box 128"/>
          <p:cNvSpPr txBox="1">
            <a:spLocks noChangeArrowheads="1"/>
          </p:cNvSpPr>
          <p:nvPr/>
        </p:nvSpPr>
        <p:spPr bwMode="auto">
          <a:xfrm>
            <a:off x="1547446" y="1916113"/>
            <a:ext cx="9568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altLang="en-US" sz="1200">
                <a:latin typeface="Arial" pitchFamily="34" charset="0"/>
              </a:rPr>
              <a:t>output of magnetron 2</a:t>
            </a:r>
            <a:endParaRPr lang="en-US" altLang="en-US" sz="1200">
              <a:latin typeface="Arial" pitchFamily="34" charset="0"/>
            </a:endParaRPr>
          </a:p>
        </p:txBody>
      </p:sp>
      <p:sp>
        <p:nvSpPr>
          <p:cNvPr id="15404" name="Text Box 129"/>
          <p:cNvSpPr txBox="1">
            <a:spLocks noChangeArrowheads="1"/>
          </p:cNvSpPr>
          <p:nvPr/>
        </p:nvSpPr>
        <p:spPr bwMode="auto">
          <a:xfrm>
            <a:off x="1617784" y="976314"/>
            <a:ext cx="956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400" b="1">
                <a:latin typeface="Arial" pitchFamily="34" charset="0"/>
              </a:rPr>
              <a:t>Phasor diagram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5405" name="Rectangle 132"/>
          <p:cNvSpPr>
            <a:spLocks noChangeArrowheads="1"/>
          </p:cNvSpPr>
          <p:nvPr/>
        </p:nvSpPr>
        <p:spPr bwMode="auto">
          <a:xfrm>
            <a:off x="3982916" y="2390776"/>
            <a:ext cx="1125415" cy="733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6" name="Text Box 120"/>
          <p:cNvSpPr txBox="1">
            <a:spLocks noChangeArrowheads="1"/>
          </p:cNvSpPr>
          <p:nvPr/>
        </p:nvSpPr>
        <p:spPr bwMode="auto">
          <a:xfrm>
            <a:off x="3590589" y="2504074"/>
            <a:ext cx="20877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600" dirty="0" smtClean="0">
                <a:latin typeface="Arial" pitchFamily="34" charset="0"/>
              </a:rPr>
              <a:t>Combiner/magic </a:t>
            </a:r>
            <a:r>
              <a:rPr lang="en-GB" altLang="en-US" sz="1600" dirty="0">
                <a:latin typeface="Arial" pitchFamily="34" charset="0"/>
              </a:rPr>
              <a:t>tee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15407" name="Line 133"/>
          <p:cNvSpPr>
            <a:spLocks noChangeShapeType="1"/>
          </p:cNvSpPr>
          <p:nvPr/>
        </p:nvSpPr>
        <p:spPr bwMode="auto">
          <a:xfrm flipV="1">
            <a:off x="4569070" y="3132138"/>
            <a:ext cx="4397" cy="430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750" y="159008"/>
            <a:ext cx="7603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Gregory’s Injection Phase Locked Magnetron Experiments </a:t>
            </a:r>
            <a:endParaRPr 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70" y="1046163"/>
            <a:ext cx="326231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65" y="3556209"/>
            <a:ext cx="3200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0" y="910376"/>
            <a:ext cx="2743200" cy="264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20" y="910376"/>
            <a:ext cx="2743200" cy="229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750" y="3688117"/>
            <a:ext cx="3200400" cy="161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95" y="3556209"/>
            <a:ext cx="3200400" cy="188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862" y="5321253"/>
            <a:ext cx="5382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Power combine with PM in 30kHz, phase slew ~10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, locking BW~ 1MHz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398881" y="2960379"/>
            <a:ext cx="265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stage cascade for pulsed response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35070" y="3209693"/>
            <a:ext cx="301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combine by vector sum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04095" y="5292043"/>
            <a:ext cx="294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Response of the frequency-locked 2-cascade magnetron on a fast 180 degrees phase flip measured at P</a:t>
            </a:r>
            <a:r>
              <a:rPr lang="en-US" sz="1400" baseline="-25000" dirty="0" smtClean="0"/>
              <a:t>out</a:t>
            </a:r>
            <a:r>
              <a:rPr lang="en-US" sz="1400" dirty="0" smtClean="0"/>
              <a:t>/P</a:t>
            </a:r>
            <a:r>
              <a:rPr lang="en-US" sz="1400" baseline="-25000" dirty="0" smtClean="0"/>
              <a:t>loc</a:t>
            </a:r>
            <a:r>
              <a:rPr lang="en-US" sz="1400" dirty="0" smtClean="0"/>
              <a:t>k= </a:t>
            </a:r>
            <a:r>
              <a:rPr lang="en-US" sz="1400" dirty="0"/>
              <a:t>33.5 </a:t>
            </a:r>
            <a:r>
              <a:rPr lang="en-US" sz="1400" dirty="0" err="1"/>
              <a:t>dB.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851" y="5737293"/>
            <a:ext cx="605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experiments were done on 1.2kW, 2.45 GHz cooker magnetrons to a match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879969"/>
            <a:ext cx="4572000" cy="89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6834" y="174116"/>
            <a:ext cx="7626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Magnetron Amplitude Control by PM Scheme at Fermi Lab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22425" y="845308"/>
            <a:ext cx="362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Experiment was done in May, 2013 using </a:t>
            </a:r>
            <a:r>
              <a:rPr lang="en-US" sz="1400" dirty="0" err="1" smtClean="0">
                <a:solidFill>
                  <a:srgbClr val="FF0000"/>
                </a:solidFill>
              </a:rPr>
              <a:t>JLab</a:t>
            </a:r>
            <a:r>
              <a:rPr lang="en-US" sz="1400" dirty="0" smtClean="0">
                <a:solidFill>
                  <a:srgbClr val="FF0000"/>
                </a:solidFill>
              </a:rPr>
              <a:t> provided single-cell 2.45GHz SRF cavity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6269"/>
            <a:ext cx="3657600" cy="219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49805"/>
            <a:ext cx="3200400" cy="275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50" y="1317647"/>
            <a:ext cx="34861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62" y="3971334"/>
            <a:ext cx="323532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29325" y="3187184"/>
            <a:ext cx="161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 drive signal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60467" y="5787509"/>
            <a:ext cx="438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Transmitted signal with 6dB dynamic range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0950" y="4429125"/>
            <a:ext cx="166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was done at both 2K and 4K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2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738" y="238125"/>
            <a:ext cx="8052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Why Does </a:t>
            </a:r>
            <a:r>
              <a:rPr lang="en-US" sz="2000" dirty="0"/>
              <a:t>RF Source </a:t>
            </a:r>
            <a:r>
              <a:rPr lang="en-US" sz="2000" dirty="0" smtClean="0"/>
              <a:t>Need  Large Amplitude Control Range for a SRF Cavity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1063" y="1127046"/>
            <a:ext cx="582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CEBAF C100 cavity, </a:t>
            </a:r>
            <a:r>
              <a:rPr lang="en-US" dirty="0" err="1" smtClean="0"/>
              <a:t>Qext</a:t>
            </a:r>
            <a:r>
              <a:rPr lang="en-US" dirty="0" smtClean="0"/>
              <a:t>=3.2E7, 20MV/m, 480uA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76976" y="1491139"/>
            <a:ext cx="2457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Cavity wall is lossless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loading is dominated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Microphonics</a:t>
            </a:r>
            <a:r>
              <a:rPr lang="en-US" dirty="0"/>
              <a:t> </a:t>
            </a:r>
            <a:r>
              <a:rPr lang="en-US" dirty="0" smtClean="0"/>
              <a:t>vibration </a:t>
            </a:r>
            <a:r>
              <a:rPr lang="en-US" dirty="0" smtClean="0"/>
              <a:t>consume</a:t>
            </a:r>
            <a:r>
              <a:rPr lang="en-US" dirty="0" smtClean="0"/>
              <a:t> </a:t>
            </a:r>
            <a:r>
              <a:rPr lang="en-US" dirty="0" smtClean="0"/>
              <a:t>extra power than the beam only need for fixed gradient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~10dB dynamic range in RF source power output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8" y="1491139"/>
            <a:ext cx="52578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13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331" y="181094"/>
            <a:ext cx="8203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Efficiency Issue of Amplitude Control by Phase Modulation  </a:t>
            </a:r>
            <a:r>
              <a:rPr lang="en-US" sz="2000" b="1" dirty="0" smtClean="0"/>
              <a:t>or </a:t>
            </a:r>
            <a:r>
              <a:rPr lang="en-US" sz="2000" b="1" dirty="0" smtClean="0"/>
              <a:t>Vector Sum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00750" y="1209675"/>
            <a:ext cx="28947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 to 10 V corresponds to TTL control signal for RF amplitude from 0 to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Vector Sum (VS) scheme wastes the vector difference (VD) power to the circulator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Modulation (PM) scheme wastes the sideband power to the circulator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Both schemes end up lower efficiencies when amplitude output requirement  is 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5216009"/>
            <a:ext cx="3372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  <a:r>
              <a:rPr lang="en-US" sz="1400" dirty="0" smtClean="0"/>
              <a:t>or output amplitude range from 0 to 100%</a:t>
            </a:r>
            <a:endParaRPr lang="en-US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08010"/>
            <a:ext cx="5486400" cy="472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0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" y="85725"/>
            <a:ext cx="8219442" cy="5143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" pitchFamily="18" charset="0"/>
              </a:rPr>
              <a:t>Simulations </a:t>
            </a:r>
            <a:r>
              <a:rPr lang="en-US" sz="2400" dirty="0" smtClean="0">
                <a:latin typeface="Times" pitchFamily="18" charset="0"/>
              </a:rPr>
              <a:t>of PIC </a:t>
            </a:r>
            <a:r>
              <a:rPr lang="en-US" sz="2400" dirty="0" smtClean="0">
                <a:latin typeface="Times" pitchFamily="18" charset="0"/>
              </a:rPr>
              <a:t>Codes Design </a:t>
            </a:r>
            <a:r>
              <a:rPr lang="en-US" sz="2400" dirty="0" smtClean="0">
                <a:latin typeface="Times" pitchFamily="18" charset="0"/>
              </a:rPr>
              <a:t>to </a:t>
            </a:r>
            <a:r>
              <a:rPr lang="en-US" sz="2400" dirty="0" smtClean="0">
                <a:latin typeface="Times" pitchFamily="18" charset="0"/>
              </a:rPr>
              <a:t>Understand the Startup</a:t>
            </a:r>
            <a:r>
              <a:rPr lang="en-US" sz="2400" dirty="0">
                <a:latin typeface="Times" pitchFamily="18" charset="0"/>
              </a:rPr>
              <a:t> </a:t>
            </a:r>
            <a:r>
              <a:rPr lang="en-US" sz="2400" dirty="0" smtClean="0">
                <a:latin typeface="Times" pitchFamily="18" charset="0"/>
              </a:rPr>
              <a:t>and Noise </a:t>
            </a:r>
            <a:endParaRPr lang="en-US" sz="2400" dirty="0">
              <a:latin typeface="Times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49680"/>
            <a:ext cx="5486400" cy="2377440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5486400" cy="260604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1237"/>
          <a:stretch/>
        </p:blipFill>
        <p:spPr bwMode="auto">
          <a:xfrm>
            <a:off x="5793377" y="3840480"/>
            <a:ext cx="292608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4574" y="1772960"/>
            <a:ext cx="280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 computer </a:t>
            </a:r>
            <a:r>
              <a:rPr lang="en-US" dirty="0" smtClean="0"/>
              <a:t>simulations</a:t>
            </a:r>
            <a:endParaRPr lang="en-US" dirty="0" smtClean="0"/>
          </a:p>
          <a:p>
            <a:r>
              <a:rPr lang="en-US" dirty="0" smtClean="0"/>
              <a:t>by ICEPIC </a:t>
            </a:r>
            <a:endParaRPr lang="en-US" dirty="0"/>
          </a:p>
          <a:p>
            <a:r>
              <a:rPr lang="en-US" dirty="0" smtClean="0"/>
              <a:t>Bottom: </a:t>
            </a:r>
            <a:r>
              <a:rPr lang="en-US" dirty="0" smtClean="0"/>
              <a:t>Multi-physics simulation by CST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29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543" y="311723"/>
            <a:ext cx="5967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Simulink Simulation Result for IVEC April, 2014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86" y="902732"/>
            <a:ext cx="3657600" cy="26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61" y="3660775"/>
            <a:ext cx="3657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" y="1151016"/>
            <a:ext cx="2743200" cy="16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61" y="902732"/>
            <a:ext cx="2743200" cy="199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75" y="2927132"/>
            <a:ext cx="52387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Klystron LLRF </a:t>
            </a:r>
            <a:r>
              <a:rPr lang="en-US" sz="1400" dirty="0"/>
              <a:t>SEL/GDR control system </a:t>
            </a:r>
            <a:r>
              <a:rPr lang="en-US" sz="1400" dirty="0" smtClean="0"/>
              <a:t>at </a:t>
            </a:r>
            <a:r>
              <a:rPr lang="en-US" sz="1400" dirty="0" smtClean="0"/>
              <a:t>15MV/m for C50 cavities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Using a -30dB injection signal, the Adler </a:t>
            </a:r>
            <a:r>
              <a:rPr lang="en-US" sz="1400" dirty="0" smtClean="0"/>
              <a:t>model phase locks the Vaughan model magnetron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</a:t>
            </a:r>
            <a:r>
              <a:rPr lang="en-US" sz="1400" dirty="0" smtClean="0"/>
              <a:t>hase </a:t>
            </a:r>
            <a:r>
              <a:rPr lang="en-US" sz="1400" dirty="0"/>
              <a:t>lock </a:t>
            </a:r>
            <a:r>
              <a:rPr lang="en-US" sz="1400" dirty="0" smtClean="0"/>
              <a:t>within </a:t>
            </a:r>
            <a:r>
              <a:rPr lang="en-US" sz="1400" dirty="0"/>
              <a:t>+-0.8MHz frequency pulling by </a:t>
            </a:r>
            <a:r>
              <a:rPr lang="en-US" sz="1400" dirty="0" smtClean="0"/>
              <a:t>anode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Otherwise </a:t>
            </a:r>
            <a:r>
              <a:rPr lang="en-US" sz="1400" dirty="0"/>
              <a:t>a frequency pushing </a:t>
            </a:r>
            <a:r>
              <a:rPr lang="en-US" sz="1400" dirty="0" smtClean="0"/>
              <a:t>needs </a:t>
            </a:r>
            <a:r>
              <a:rPr lang="en-US" sz="1400" dirty="0"/>
              <a:t>to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 a </a:t>
            </a:r>
            <a:r>
              <a:rPr lang="en-US" sz="1400" dirty="0" smtClean="0"/>
              <a:t>10dB amplitude </a:t>
            </a:r>
            <a:r>
              <a:rPr lang="en-US" sz="1400" dirty="0"/>
              <a:t>variation, </a:t>
            </a:r>
            <a:r>
              <a:rPr lang="en-US" sz="1400" dirty="0" smtClean="0"/>
              <a:t>control </a:t>
            </a:r>
            <a:r>
              <a:rPr lang="en-US" sz="1400" dirty="0"/>
              <a:t>can </a:t>
            </a:r>
            <a:r>
              <a:rPr lang="en-US" sz="1400" dirty="0" smtClean="0"/>
              <a:t>use </a:t>
            </a:r>
            <a:r>
              <a:rPr lang="en-US" sz="1400" dirty="0"/>
              <a:t>a linear response of anode voltage and magnetic </a:t>
            </a:r>
            <a:r>
              <a:rPr lang="en-US" sz="1400" dirty="0" smtClean="0"/>
              <a:t>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 </a:t>
            </a:r>
            <a:r>
              <a:rPr lang="en-US" sz="1400" dirty="0"/>
              <a:t>the </a:t>
            </a:r>
            <a:r>
              <a:rPr lang="en-US" sz="1400" dirty="0" err="1"/>
              <a:t>microphonis</a:t>
            </a:r>
            <a:r>
              <a:rPr lang="en-US" sz="1400" dirty="0"/>
              <a:t> </a:t>
            </a:r>
            <a:r>
              <a:rPr lang="en-US" sz="1400" dirty="0" smtClean="0"/>
              <a:t>control need</a:t>
            </a:r>
            <a:r>
              <a:rPr lang="en-US" sz="1400" dirty="0"/>
              <a:t>, it </a:t>
            </a:r>
            <a:r>
              <a:rPr lang="en-US" sz="1400" dirty="0" smtClean="0"/>
              <a:t>is normally </a:t>
            </a:r>
            <a:r>
              <a:rPr lang="en-US" sz="1400" dirty="0"/>
              <a:t>sufficient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get both amplitude and phase control, different gain is needed in each regulation </a:t>
            </a:r>
            <a:r>
              <a:rPr lang="en-US" sz="1400" dirty="0" smtClean="0"/>
              <a:t>slop.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magnetron can be modelled as an anode voltage controlled oscillator, loop gain and bandwidth of LLRF control determine the locking stability and </a:t>
            </a:r>
            <a:r>
              <a:rPr lang="en-US" sz="1400" dirty="0" smtClean="0"/>
              <a:t>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Frequency </a:t>
            </a:r>
            <a:r>
              <a:rPr lang="en-US" sz="1400" dirty="0"/>
              <a:t>pulling by the output circuit of magnetron  has not been simulated in </a:t>
            </a:r>
            <a:r>
              <a:rPr lang="en-US" sz="1400" dirty="0" smtClean="0"/>
              <a:t>this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Need to include </a:t>
            </a:r>
            <a:r>
              <a:rPr lang="en-US" sz="1400" dirty="0" smtClean="0"/>
              <a:t>Chen’s </a:t>
            </a:r>
            <a:r>
              <a:rPr lang="en-US" sz="1400" dirty="0" smtClean="0"/>
              <a:t>model for stability  simulation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9075" y="902732"/>
            <a:ext cx="480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Magnetron design &amp; control with Vaughan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8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42652"/>
            <a:ext cx="8920117" cy="4965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" pitchFamily="18" charset="0"/>
              </a:rPr>
              <a:t>Restart of </a:t>
            </a:r>
            <a:r>
              <a:rPr lang="en-US" sz="2000" b="1" dirty="0" err="1" smtClean="0">
                <a:latin typeface="Times" pitchFamily="18" charset="0"/>
              </a:rPr>
              <a:t>JLab</a:t>
            </a:r>
            <a:r>
              <a:rPr lang="en-US" sz="2000" b="1" dirty="0" smtClean="0">
                <a:latin typeface="Times" pitchFamily="18" charset="0"/>
              </a:rPr>
              <a:t> R&amp;D Effort on Magnetron RF Source for Amplitude Control</a:t>
            </a:r>
            <a:endParaRPr lang="en-US" sz="2000" b="1" dirty="0">
              <a:latin typeface="Times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3" y="851925"/>
            <a:ext cx="7977144" cy="510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8920" y="3729404"/>
            <a:ext cx="228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Reduce industrial type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DC PS chopper noise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57748" y="4208016"/>
            <a:ext cx="864238" cy="639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646" y="1914062"/>
            <a:ext cx="424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Customized C100 type LLRF control module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13012" y="2321859"/>
            <a:ext cx="1559859" cy="17768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73271" y="1296524"/>
            <a:ext cx="314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Purchase new 2.45GHz, 1.2kW oven magnetron system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889232" y="1942855"/>
            <a:ext cx="954886" cy="6614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844118" y="2079095"/>
            <a:ext cx="12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Modify magnetron electro-magnetic circuit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889232" y="2810435"/>
            <a:ext cx="954886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297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3775" y="169217"/>
            <a:ext cx="1373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958334"/>
            <a:ext cx="81724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High efficiency and low construction and operation costs of magnetron RF system have a significant benefit for CEBAF and MEIC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njection </a:t>
            </a:r>
            <a:r>
              <a:rPr lang="en-US" dirty="0"/>
              <a:t>p</a:t>
            </a:r>
            <a:r>
              <a:rPr lang="en-US" dirty="0" smtClean="0"/>
              <a:t>hase lock of a cooker magnetron to drive a SRF cavity has been experimental demonstrated at </a:t>
            </a:r>
            <a:r>
              <a:rPr lang="en-US" dirty="0" err="1" smtClean="0"/>
              <a:t>JLab</a:t>
            </a:r>
            <a:r>
              <a:rPr lang="en-US" dirty="0"/>
              <a:t> </a:t>
            </a:r>
            <a:r>
              <a:rPr lang="en-US" dirty="0" smtClean="0"/>
              <a:t>with the </a:t>
            </a:r>
            <a:r>
              <a:rPr lang="en-US" dirty="0" smtClean="0"/>
              <a:t>collaborators  from </a:t>
            </a:r>
            <a:r>
              <a:rPr lang="en-US" dirty="0" smtClean="0"/>
              <a:t>LU, UK in 2010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With injection phase lock, Fermi lab </a:t>
            </a:r>
            <a:r>
              <a:rPr lang="en-US" dirty="0" smtClean="0"/>
              <a:t>has demonstrated </a:t>
            </a:r>
            <a:r>
              <a:rPr lang="en-US" dirty="0" smtClean="0"/>
              <a:t>Phase Modulation scheme of magnetron amplitude </a:t>
            </a:r>
            <a:r>
              <a:rPr lang="en-US" dirty="0" smtClean="0"/>
              <a:t>control in 30dB dynamic range for a SRF cavity operated at 4K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Power combined and cascaded magnetron schemes for </a:t>
            </a:r>
            <a:r>
              <a:rPr lang="en-US" dirty="0" smtClean="0"/>
              <a:t>the pulse </a:t>
            </a:r>
            <a:r>
              <a:rPr lang="en-US" dirty="0" smtClean="0"/>
              <a:t>mode operation have </a:t>
            </a:r>
            <a:r>
              <a:rPr lang="en-US" dirty="0" smtClean="0"/>
              <a:t>also been experimented </a:t>
            </a:r>
            <a:r>
              <a:rPr lang="en-US" dirty="0" smtClean="0"/>
              <a:t>on the match load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high efficiency magnetron operation, the goal of application to CEBAF and MEIC, particularly for the SRF cavities, the amplitude control is a critical R&amp;D item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Magnetrons need further model validation, simulation study, design prototype in new frequencies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Need an experimental R&amp;D program to study the LLRF digital ,non-linear programmable controls for the klystron drop-in replacement  and in high efficiency operation.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Magnetron with injection phase lock only scheme is nearly ready for the pulsed mode operation of </a:t>
            </a:r>
            <a:r>
              <a:rPr lang="en-US" dirty="0" smtClean="0"/>
              <a:t>NC ion </a:t>
            </a:r>
            <a:r>
              <a:rPr lang="en-US" dirty="0" err="1" smtClean="0"/>
              <a:t>linac</a:t>
            </a:r>
            <a:r>
              <a:rPr lang="en-US" dirty="0" smtClean="0"/>
              <a:t> and CW mode for storage ring operation if </a:t>
            </a:r>
            <a:r>
              <a:rPr lang="en-US" dirty="0" smtClean="0"/>
              <a:t>amplitude regulation </a:t>
            </a:r>
            <a:r>
              <a:rPr lang="en-US" dirty="0" smtClean="0"/>
              <a:t>requirement </a:t>
            </a:r>
            <a:r>
              <a:rPr lang="en-US" dirty="0" smtClean="0"/>
              <a:t>is &gt;60</a:t>
            </a:r>
            <a:r>
              <a:rPr lang="en-US" dirty="0" smtClean="0"/>
              <a:t>%, then the advantage of high efficiency is benefit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541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6" y="885517"/>
            <a:ext cx="6858000" cy="49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r="8633"/>
          <a:stretch/>
        </p:blipFill>
        <p:spPr bwMode="auto">
          <a:xfrm>
            <a:off x="6971929" y="3304471"/>
            <a:ext cx="1737360" cy="1409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398" y="6138672"/>
            <a:ext cx="177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 Varian 5kW klystron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814" y="5967575"/>
            <a:ext cx="109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L3 13 kW klystron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67704" y="5935868"/>
            <a:ext cx="164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National 1.2kW </a:t>
            </a:r>
            <a:r>
              <a:rPr lang="en-US" sz="1400" b="1" dirty="0" smtClean="0"/>
              <a:t>oven </a:t>
            </a:r>
            <a:r>
              <a:rPr lang="en-US" sz="1400" b="1" dirty="0"/>
              <a:t>magnetron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9" y="814251"/>
            <a:ext cx="193765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Why?</a:t>
            </a:r>
          </a:p>
          <a:p>
            <a:r>
              <a:rPr lang="en-US" sz="1600" b="1" dirty="0" smtClean="0"/>
              <a:t>Klystron:</a:t>
            </a:r>
            <a:r>
              <a:rPr lang="en-US" sz="1600" dirty="0" smtClean="0"/>
              <a:t> </a:t>
            </a:r>
            <a:r>
              <a:rPr lang="en-US" sz="1600" dirty="0"/>
              <a:t>Space-charge </a:t>
            </a:r>
            <a:r>
              <a:rPr lang="en-US" sz="1600" dirty="0" smtClean="0"/>
              <a:t>effect in electron bunch forming </a:t>
            </a:r>
            <a:r>
              <a:rPr lang="en-US" sz="1600" dirty="0"/>
              <a:t>process </a:t>
            </a:r>
            <a:r>
              <a:rPr lang="en-US" sz="1600" dirty="0" smtClean="0"/>
              <a:t>in linear motion dominates </a:t>
            </a:r>
            <a:r>
              <a:rPr lang="en-US" sz="1600" dirty="0"/>
              <a:t>the </a:t>
            </a:r>
            <a:r>
              <a:rPr lang="en-US" sz="1600" dirty="0" smtClean="0"/>
              <a:t>efficiency. Spent energy deposits in the collector.</a:t>
            </a:r>
          </a:p>
          <a:p>
            <a:r>
              <a:rPr lang="en-US" sz="1600" b="1" dirty="0" smtClean="0"/>
              <a:t>Magnetron</a:t>
            </a:r>
          </a:p>
          <a:p>
            <a:r>
              <a:rPr lang="en-US" sz="1600" dirty="0" smtClean="0"/>
              <a:t>forms bunches in spoke-on-hub process in circular motion. Beam-to-RF cavity interaction in multiple passes. Much less wasted energy.</a:t>
            </a:r>
            <a:endParaRPr lang="en-US" sz="16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72351" y="121085"/>
            <a:ext cx="8454503" cy="501160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" pitchFamily="18" charset="0"/>
                <a:ea typeface="ＭＳ Ｐゴシック" charset="-128"/>
                <a:cs typeface="AngsanaUPC" panose="02020603050405020304" pitchFamily="18" charset="-34"/>
              </a:rPr>
              <a:t>Comparison of Klystrons verses Magnetrons </a:t>
            </a:r>
            <a:endParaRPr lang="en-US" sz="2400" b="1" kern="0" dirty="0">
              <a:solidFill>
                <a:srgbClr val="000000"/>
              </a:solidFill>
              <a:latin typeface="Times" pitchFamily="18" charset="0"/>
              <a:ea typeface="ＭＳ Ｐゴシック" charset="-128"/>
              <a:cs typeface="AngsanaUPC" panose="02020603050405020304" pitchFamily="18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60762" y="5382112"/>
            <a:ext cx="914400" cy="1186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111158" y="4713995"/>
            <a:ext cx="815214" cy="6848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/>
          <p:nvPr/>
        </p:nvPicPr>
        <p:blipFill>
          <a:blip r:embed="rId6" cstate="print"/>
          <a:srcRect l="1598" b="4238"/>
          <a:stretch>
            <a:fillRect/>
          </a:stretch>
        </p:blipFill>
        <p:spPr bwMode="auto">
          <a:xfrm>
            <a:off x="3424331" y="5876635"/>
            <a:ext cx="226695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4019108" y="3700130"/>
            <a:ext cx="390968" cy="216493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79547" y="4713995"/>
            <a:ext cx="192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L3 20-80kW magnetron</a:t>
            </a:r>
            <a:endParaRPr lang="en-US" sz="1400" dirty="0"/>
          </a:p>
        </p:txBody>
      </p:sp>
      <p:cxnSp>
        <p:nvCxnSpPr>
          <p:cNvPr id="1025" name="Straight Arrow Connector 1024"/>
          <p:cNvCxnSpPr/>
          <p:nvPr/>
        </p:nvCxnSpPr>
        <p:spPr>
          <a:xfrm flipH="1" flipV="1">
            <a:off x="5519056" y="2073349"/>
            <a:ext cx="1429234" cy="133553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83408" y="4812106"/>
            <a:ext cx="914400" cy="1237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8" name="Straight Arrow Connector 1027"/>
          <p:cNvCxnSpPr>
            <a:stCxn id="5124" idx="1"/>
          </p:cNvCxnSpPr>
          <p:nvPr/>
        </p:nvCxnSpPr>
        <p:spPr>
          <a:xfrm flipH="1" flipV="1">
            <a:off x="4557806" y="2481426"/>
            <a:ext cx="3282802" cy="249244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04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colorTemperature colorTemp="2450"/>
                    </a14:imgEffect>
                    <a14:imgEffect>
                      <a14:saturation sat="70000"/>
                    </a14:imgEffect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67" y="1058454"/>
            <a:ext cx="5675313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2351" y="121085"/>
            <a:ext cx="8454503" cy="501160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" pitchFamily="18" charset="0"/>
                <a:ea typeface="ＭＳ Ｐゴシック" charset="-128"/>
                <a:cs typeface="AngsanaUPC" panose="02020603050405020304" pitchFamily="18" charset="-34"/>
              </a:rPr>
              <a:t>MEIC High Frequency, High Power RF Power Needs</a:t>
            </a:r>
            <a:endParaRPr lang="en-US" sz="2400" b="1" kern="0" dirty="0">
              <a:solidFill>
                <a:srgbClr val="000000"/>
              </a:solidFill>
              <a:latin typeface="Times" pitchFamily="18" charset="0"/>
              <a:ea typeface="ＭＳ Ｐゴシック" charset="-128"/>
              <a:cs typeface="AngsanaUPC" panose="02020603050405020304" pitchFamily="18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97162"/>
              </p:ext>
            </p:extLst>
          </p:nvPr>
        </p:nvGraphicFramePr>
        <p:xfrm>
          <a:off x="0" y="917660"/>
          <a:ext cx="8967486" cy="50552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4973"/>
                <a:gridCol w="838200"/>
                <a:gridCol w="838200"/>
                <a:gridCol w="1066800"/>
                <a:gridCol w="990600"/>
                <a:gridCol w="750479"/>
                <a:gridCol w="1047904"/>
                <a:gridCol w="947357"/>
                <a:gridCol w="862973"/>
              </a:tblGrid>
              <a:tr h="596507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CEBAF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12GeV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E-Ring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PEP-II 10GeV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Ion-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linac</a:t>
                      </a:r>
                      <a:endParaRPr lang="en-US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</a:rPr>
                        <a:t>Pb</a:t>
                      </a:r>
                      <a:endParaRPr lang="en-US" sz="1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60MeV/u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Booster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Ion-Ring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</a:rPr>
                        <a:t>Pb</a:t>
                      </a:r>
                      <a:endParaRPr lang="en-US" sz="1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40GeV/u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CC-ERL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Cooler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55MeV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Crab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(16+6)X2MV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036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Frequency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(MHz)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1497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476.3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162.5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/325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0.6-1.3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1.2-1.3</a:t>
                      </a:r>
                      <a:endParaRPr lang="en-US" sz="1400" b="1" dirty="0" smtClean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952.6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476.3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/952.6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952.6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Duty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Cycle (%)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</a:rPr>
                        <a:t>cw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</a:rPr>
                        <a:t>cw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0.5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ramp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ramp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</a:rPr>
                        <a:t>cw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</a:rPr>
                        <a:t>cw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</a:rPr>
                        <a:t>Cw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28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Cavity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</a:rPr>
                        <a:t>sc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  <a:latin typeface="Times"/>
                        </a:rPr>
                        <a:t> 2K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</a:rPr>
                        <a:t>nc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</a:rPr>
                        <a:t>nc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</a:rPr>
                        <a:t>nc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</a:rPr>
                        <a:t>nc</a:t>
                      </a:r>
                      <a:endParaRPr lang="en-US" sz="1400" b="1" dirty="0" smtClean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</a:rPr>
                        <a:t>sc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 2K</a:t>
                      </a:r>
                      <a:endParaRPr lang="en-US" sz="1400" b="1" dirty="0" smtClean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</a:rPr>
                        <a:t>nc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/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</a:rPr>
                        <a:t>sc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 2K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</a:rPr>
                        <a:t>sc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 2K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20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Max Peak Power(MW)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2.76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12.79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42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0.36</a:t>
                      </a:r>
                      <a:endParaRPr lang="en-US" sz="1400" b="1" dirty="0" smtClean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0.73</a:t>
                      </a:r>
                      <a:endParaRPr lang="en-US" sz="1400" b="1" dirty="0" smtClean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0.12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0.0023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3155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Average  Power (MW)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2.76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12.79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0.46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0.084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0.36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0.73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0.12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0.0023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Klystron DC-RF Efficiency (%)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35-51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67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50-60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na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na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50-60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50-60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50-60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Magnetron DC-RF Efficiency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(%)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80-90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80-90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80-90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na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na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80-90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80-90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80-90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DC Power Save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(MW)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3.4-3.8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3.1-4.9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0.26-0.35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na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na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0.41-0.55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0.07-0.09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0.0013-0.0017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6868" y="6040461"/>
            <a:ext cx="923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Magnetrons can save MEIC DC power of </a:t>
            </a:r>
            <a:r>
              <a:rPr lang="en-US" dirty="0" smtClean="0">
                <a:solidFill>
                  <a:srgbClr val="FF0000"/>
                </a:solidFill>
              </a:rPr>
              <a:t>7.2-9.7MW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0000"/>
                </a:solidFill>
              </a:rPr>
              <a:t>$3.9-5.2M </a:t>
            </a:r>
            <a:r>
              <a:rPr lang="en-US" dirty="0" smtClean="0"/>
              <a:t>annual (41wks) power bill cost.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572768" y="5254752"/>
            <a:ext cx="1804416" cy="57787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2768" y="5814874"/>
            <a:ext cx="402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ost reduction driver for magnetron R&amp;D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2351" y="121085"/>
            <a:ext cx="8454503" cy="501160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" pitchFamily="18" charset="0"/>
                <a:ea typeface="ＭＳ Ｐゴシック" charset="-128"/>
                <a:cs typeface="AngsanaUPC" panose="02020603050405020304" pitchFamily="18" charset="-34"/>
              </a:rPr>
              <a:t>Comparison of Klystrons verses Magnetrons </a:t>
            </a:r>
            <a:endParaRPr lang="en-US" sz="2400" b="1" kern="0" dirty="0">
              <a:solidFill>
                <a:srgbClr val="000000"/>
              </a:solidFill>
              <a:latin typeface="Times" pitchFamily="18" charset="0"/>
              <a:ea typeface="ＭＳ Ｐゴシック" charset="-128"/>
              <a:cs typeface="Angsana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80" y="790113"/>
            <a:ext cx="74269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Klystrons:  (vs </a:t>
            </a:r>
            <a:r>
              <a:rPr lang="en-US" dirty="0" err="1" smtClean="0"/>
              <a:t>Linacs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Linear amplifier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driven by a low level signal in linear gain regime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Output phase and amplitude can be controlled at both low and high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gain, high production cost ($5-25/output Watt)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DC-RF efficiency at high </a:t>
            </a:r>
            <a:r>
              <a:rPr lang="en-US" dirty="0" err="1" smtClean="0"/>
              <a:t>perveance</a:t>
            </a:r>
            <a:r>
              <a:rPr lang="en-US" dirty="0" smtClean="0"/>
              <a:t>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operated in both CW and pulsed with modulator modes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6411" y="2766511"/>
            <a:ext cx="8200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Magnetrons: (vs Synchrotrons)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Saturated oscillator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not need a drive (seed) for oscillation (high power)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Output phase can be controlled by an injection signal back to oscillator.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gain if design properly, low production cost (&lt;$1/output Watt)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DC-RF efficiency even at high </a:t>
            </a:r>
            <a:r>
              <a:rPr lang="en-US" dirty="0" err="1" smtClean="0"/>
              <a:t>perveance</a:t>
            </a:r>
            <a:r>
              <a:rPr lang="en-US" dirty="0" smtClean="0"/>
              <a:t>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operated in both CW and pulsed (with modulator)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amplitude control ! </a:t>
            </a:r>
            <a:r>
              <a:rPr lang="en-US" dirty="0" smtClean="0">
                <a:solidFill>
                  <a:srgbClr val="FF0000"/>
                </a:solidFill>
              </a:rPr>
              <a:t>How?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Could magnetron be operated as a voltage controlled oscillator while maintaining the injection phase lock?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80" y="5557812"/>
            <a:ext cx="7974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Magnetron R&amp;D needs to answer: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  <a:r>
              <a:rPr lang="en-US" dirty="0" smtClean="0"/>
              <a:t>, it can apply to the SCRF 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, it still can service the NCRF accelerators where copper is dominant RF loss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6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4872131" y="2620268"/>
            <a:ext cx="420858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GB" altLang="en-US" sz="1400" b="1" dirty="0">
                <a:solidFill>
                  <a:srgbClr val="FF0000"/>
                </a:solidFill>
                <a:latin typeface="Arial" pitchFamily="34" charset="0"/>
              </a:rPr>
              <a:t>Magnetron frequency and output vary together as a consequence of</a:t>
            </a:r>
          </a:p>
          <a:p>
            <a:pPr>
              <a:lnSpc>
                <a:spcPct val="120000"/>
              </a:lnSpc>
              <a:buFontTx/>
              <a:buAutoNum type="arabicPeriod"/>
            </a:pPr>
            <a:r>
              <a:rPr lang="en-GB" altLang="en-US" sz="1400" b="1" dirty="0">
                <a:solidFill>
                  <a:srgbClr val="000099"/>
                </a:solidFill>
                <a:latin typeface="Times" pitchFamily="18" charset="0"/>
              </a:rPr>
              <a:t>Varying the magnetic field</a:t>
            </a:r>
          </a:p>
          <a:p>
            <a:pPr>
              <a:lnSpc>
                <a:spcPct val="120000"/>
              </a:lnSpc>
              <a:buFontTx/>
              <a:buAutoNum type="arabicPeriod"/>
            </a:pPr>
            <a:r>
              <a:rPr lang="en-GB" altLang="en-US" sz="1400" b="1" dirty="0">
                <a:solidFill>
                  <a:srgbClr val="000099"/>
                </a:solidFill>
                <a:latin typeface="Times" pitchFamily="18" charset="0"/>
              </a:rPr>
              <a:t>Varying the anode </a:t>
            </a:r>
            <a:r>
              <a:rPr lang="en-GB" altLang="en-US" sz="1400" b="1" dirty="0" smtClean="0">
                <a:solidFill>
                  <a:srgbClr val="000099"/>
                </a:solidFill>
                <a:latin typeface="Times" pitchFamily="18" charset="0"/>
              </a:rPr>
              <a:t>voltage (pushing</a:t>
            </a:r>
            <a:r>
              <a:rPr lang="en-GB" altLang="en-US" sz="1400" b="1" dirty="0">
                <a:solidFill>
                  <a:srgbClr val="000099"/>
                </a:solidFill>
                <a:latin typeface="Times" pitchFamily="18" charset="0"/>
              </a:rPr>
              <a:t>)</a:t>
            </a:r>
          </a:p>
          <a:p>
            <a:pPr>
              <a:lnSpc>
                <a:spcPct val="120000"/>
              </a:lnSpc>
              <a:buFontTx/>
              <a:buAutoNum type="arabicPeriod"/>
            </a:pPr>
            <a:r>
              <a:rPr lang="en-GB" altLang="en-US" sz="1400" b="1" dirty="0">
                <a:solidFill>
                  <a:srgbClr val="000099"/>
                </a:solidFill>
                <a:latin typeface="Times" pitchFamily="18" charset="0"/>
              </a:rPr>
              <a:t>Varying the reflected power (pulling)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337038" y="854076"/>
            <a:ext cx="8535866" cy="162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GB" altLang="en-US" sz="1400" b="1" dirty="0">
                <a:latin typeface="Times" pitchFamily="18" charset="0"/>
              </a:rPr>
              <a:t>Phase of output follows the phase of the input signal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GB" altLang="en-US" sz="1400" b="1" dirty="0">
                <a:latin typeface="Times" pitchFamily="18" charset="0"/>
              </a:rPr>
              <a:t>Phase shift through magnetron depends on difference between input frequency and the magnetrons natural frequency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1400" b="1" dirty="0">
                <a:latin typeface="Times" pitchFamily="18" charset="0"/>
              </a:rPr>
              <a:t>Output power has minimal dependence on input signal power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GB" altLang="en-US" sz="1400" b="1" dirty="0">
                <a:latin typeface="Times" pitchFamily="18" charset="0"/>
              </a:rPr>
              <a:t>Phase shift through magnetron depends on input signal power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GB" altLang="en-US" sz="1400" b="1" dirty="0">
                <a:latin typeface="Times" pitchFamily="18" charset="0"/>
              </a:rPr>
              <a:t>There is a time constant associated with the output phase following the input phase </a:t>
            </a:r>
            <a:endParaRPr lang="en-US" altLang="en-US" sz="1400" b="1" dirty="0">
              <a:latin typeface="Times" pitchFamily="18" charset="0"/>
            </a:endParaRPr>
          </a:p>
        </p:txBody>
      </p:sp>
      <p:grpSp>
        <p:nvGrpSpPr>
          <p:cNvPr id="107629" name="Group 109"/>
          <p:cNvGrpSpPr>
            <a:grpSpLocks/>
          </p:cNvGrpSpPr>
          <p:nvPr/>
        </p:nvGrpSpPr>
        <p:grpSpPr bwMode="auto">
          <a:xfrm>
            <a:off x="5437770" y="4005263"/>
            <a:ext cx="2763715" cy="2498725"/>
            <a:chOff x="3676" y="2668"/>
            <a:chExt cx="1886" cy="1574"/>
          </a:xfrm>
        </p:grpSpPr>
        <p:sp>
          <p:nvSpPr>
            <p:cNvPr id="107579" name="Freeform 59" descr="Wide upward diagonal"/>
            <p:cNvSpPr>
              <a:spLocks/>
            </p:cNvSpPr>
            <p:nvPr/>
          </p:nvSpPr>
          <p:spPr bwMode="auto">
            <a:xfrm>
              <a:off x="3858" y="2757"/>
              <a:ext cx="871" cy="851"/>
            </a:xfrm>
            <a:custGeom>
              <a:avLst/>
              <a:gdLst>
                <a:gd name="T0" fmla="*/ 4635 w 4635"/>
                <a:gd name="T1" fmla="*/ 112 h 4702"/>
                <a:gd name="T2" fmla="*/ 2070 w 4635"/>
                <a:gd name="T3" fmla="*/ 757 h 4702"/>
                <a:gd name="T4" fmla="*/ 375 w 4635"/>
                <a:gd name="T5" fmla="*/ 2587 h 4702"/>
                <a:gd name="T6" fmla="*/ 0 w 4635"/>
                <a:gd name="T7" fmla="*/ 4702 h 4702"/>
                <a:gd name="T8" fmla="*/ 15 w 4635"/>
                <a:gd name="T9" fmla="*/ 3427 h 4702"/>
                <a:gd name="T10" fmla="*/ 390 w 4635"/>
                <a:gd name="T11" fmla="*/ 1927 h 4702"/>
                <a:gd name="T12" fmla="*/ 1590 w 4635"/>
                <a:gd name="T13" fmla="*/ 697 h 4702"/>
                <a:gd name="T14" fmla="*/ 3375 w 4635"/>
                <a:gd name="T15" fmla="*/ 97 h 4702"/>
                <a:gd name="T16" fmla="*/ 4635 w 4635"/>
                <a:gd name="T17" fmla="*/ 112 h 4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5" h="4702">
                  <a:moveTo>
                    <a:pt x="4635" y="112"/>
                  </a:moveTo>
                  <a:cubicBezTo>
                    <a:pt x="3465" y="247"/>
                    <a:pt x="2780" y="345"/>
                    <a:pt x="2070" y="757"/>
                  </a:cubicBezTo>
                  <a:cubicBezTo>
                    <a:pt x="1200" y="1207"/>
                    <a:pt x="705" y="1837"/>
                    <a:pt x="375" y="2587"/>
                  </a:cubicBezTo>
                  <a:cubicBezTo>
                    <a:pt x="45" y="3337"/>
                    <a:pt x="60" y="4072"/>
                    <a:pt x="0" y="4702"/>
                  </a:cubicBezTo>
                  <a:cubicBezTo>
                    <a:pt x="7" y="4064"/>
                    <a:pt x="15" y="3427"/>
                    <a:pt x="15" y="3427"/>
                  </a:cubicBezTo>
                  <a:cubicBezTo>
                    <a:pt x="80" y="2965"/>
                    <a:pt x="225" y="2257"/>
                    <a:pt x="390" y="1927"/>
                  </a:cubicBezTo>
                  <a:cubicBezTo>
                    <a:pt x="555" y="1597"/>
                    <a:pt x="1110" y="1027"/>
                    <a:pt x="1590" y="697"/>
                  </a:cubicBezTo>
                  <a:cubicBezTo>
                    <a:pt x="2070" y="367"/>
                    <a:pt x="2868" y="194"/>
                    <a:pt x="3375" y="97"/>
                  </a:cubicBezTo>
                  <a:cubicBezTo>
                    <a:pt x="3882" y="0"/>
                    <a:pt x="4635" y="112"/>
                    <a:pt x="4635" y="112"/>
                  </a:cubicBezTo>
                  <a:close/>
                </a:path>
              </a:pathLst>
            </a:custGeom>
            <a:pattFill prst="wdUpDiag">
              <a:fgClr>
                <a:srgbClr val="FF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0" name="Freeform 60"/>
            <p:cNvSpPr>
              <a:spLocks/>
            </p:cNvSpPr>
            <p:nvPr/>
          </p:nvSpPr>
          <p:spPr bwMode="auto">
            <a:xfrm>
              <a:off x="3861" y="2777"/>
              <a:ext cx="857" cy="804"/>
            </a:xfrm>
            <a:custGeom>
              <a:avLst/>
              <a:gdLst>
                <a:gd name="T0" fmla="*/ 0 w 4560"/>
                <a:gd name="T1" fmla="*/ 4440 h 4440"/>
                <a:gd name="T2" fmla="*/ 195 w 4560"/>
                <a:gd name="T3" fmla="*/ 2970 h 4440"/>
                <a:gd name="T4" fmla="*/ 435 w 4560"/>
                <a:gd name="T5" fmla="*/ 2340 h 4440"/>
                <a:gd name="T6" fmla="*/ 810 w 4560"/>
                <a:gd name="T7" fmla="*/ 1680 h 4440"/>
                <a:gd name="T8" fmla="*/ 1920 w 4560"/>
                <a:gd name="T9" fmla="*/ 705 h 4440"/>
                <a:gd name="T10" fmla="*/ 3000 w 4560"/>
                <a:gd name="T11" fmla="*/ 255 h 4440"/>
                <a:gd name="T12" fmla="*/ 4560 w 4560"/>
                <a:gd name="T13" fmla="*/ 0 h 4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0" h="4440">
                  <a:moveTo>
                    <a:pt x="0" y="4440"/>
                  </a:moveTo>
                  <a:cubicBezTo>
                    <a:pt x="61" y="3880"/>
                    <a:pt x="123" y="3320"/>
                    <a:pt x="195" y="2970"/>
                  </a:cubicBezTo>
                  <a:cubicBezTo>
                    <a:pt x="267" y="2620"/>
                    <a:pt x="333" y="2555"/>
                    <a:pt x="435" y="2340"/>
                  </a:cubicBezTo>
                  <a:cubicBezTo>
                    <a:pt x="537" y="2125"/>
                    <a:pt x="563" y="1952"/>
                    <a:pt x="810" y="1680"/>
                  </a:cubicBezTo>
                  <a:cubicBezTo>
                    <a:pt x="1057" y="1408"/>
                    <a:pt x="1555" y="942"/>
                    <a:pt x="1920" y="705"/>
                  </a:cubicBezTo>
                  <a:cubicBezTo>
                    <a:pt x="2285" y="468"/>
                    <a:pt x="2560" y="372"/>
                    <a:pt x="3000" y="255"/>
                  </a:cubicBezTo>
                  <a:cubicBezTo>
                    <a:pt x="3440" y="138"/>
                    <a:pt x="4235" y="53"/>
                    <a:pt x="4560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1" name="Freeform 61" descr="Wide upward diagonal"/>
            <p:cNvSpPr>
              <a:spLocks/>
            </p:cNvSpPr>
            <p:nvPr/>
          </p:nvSpPr>
          <p:spPr bwMode="auto">
            <a:xfrm>
              <a:off x="4033" y="3728"/>
              <a:ext cx="964" cy="286"/>
            </a:xfrm>
            <a:custGeom>
              <a:avLst/>
              <a:gdLst>
                <a:gd name="T0" fmla="*/ 75 w 5130"/>
                <a:gd name="T1" fmla="*/ 0 h 1582"/>
                <a:gd name="T2" fmla="*/ 2655 w 5130"/>
                <a:gd name="T3" fmla="*/ 1155 h 1582"/>
                <a:gd name="T4" fmla="*/ 5055 w 5130"/>
                <a:gd name="T5" fmla="*/ 330 h 1582"/>
                <a:gd name="T6" fmla="*/ 5025 w 5130"/>
                <a:gd name="T7" fmla="*/ 705 h 1582"/>
                <a:gd name="T8" fmla="*/ 2550 w 5130"/>
                <a:gd name="T9" fmla="*/ 1530 h 1582"/>
                <a:gd name="T10" fmla="*/ 0 w 5130"/>
                <a:gd name="T11" fmla="*/ 375 h 1582"/>
                <a:gd name="T12" fmla="*/ 75 w 5130"/>
                <a:gd name="T13" fmla="*/ 0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0" h="1582">
                  <a:moveTo>
                    <a:pt x="75" y="0"/>
                  </a:moveTo>
                  <a:cubicBezTo>
                    <a:pt x="1140" y="945"/>
                    <a:pt x="1545" y="1155"/>
                    <a:pt x="2655" y="1155"/>
                  </a:cubicBezTo>
                  <a:cubicBezTo>
                    <a:pt x="3960" y="1155"/>
                    <a:pt x="4110" y="855"/>
                    <a:pt x="5055" y="330"/>
                  </a:cubicBezTo>
                  <a:cubicBezTo>
                    <a:pt x="5130" y="487"/>
                    <a:pt x="5025" y="705"/>
                    <a:pt x="5025" y="705"/>
                  </a:cubicBezTo>
                  <a:cubicBezTo>
                    <a:pt x="4245" y="1185"/>
                    <a:pt x="3437" y="1582"/>
                    <a:pt x="2550" y="1530"/>
                  </a:cubicBezTo>
                  <a:cubicBezTo>
                    <a:pt x="1200" y="1500"/>
                    <a:pt x="795" y="1020"/>
                    <a:pt x="0" y="375"/>
                  </a:cubicBezTo>
                  <a:cubicBezTo>
                    <a:pt x="0" y="375"/>
                    <a:pt x="75" y="0"/>
                    <a:pt x="75" y="0"/>
                  </a:cubicBezTo>
                  <a:close/>
                </a:path>
              </a:pathLst>
            </a:custGeom>
            <a:pattFill prst="wdUpDiag">
              <a:fgClr>
                <a:srgbClr val="FF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2" name="Freeform 62"/>
            <p:cNvSpPr>
              <a:spLocks/>
            </p:cNvSpPr>
            <p:nvPr/>
          </p:nvSpPr>
          <p:spPr bwMode="auto">
            <a:xfrm>
              <a:off x="4047" y="3728"/>
              <a:ext cx="924" cy="209"/>
            </a:xfrm>
            <a:custGeom>
              <a:avLst/>
              <a:gdLst>
                <a:gd name="T0" fmla="*/ 0 w 4920"/>
                <a:gd name="T1" fmla="*/ 0 h 1157"/>
                <a:gd name="T2" fmla="*/ 1155 w 4920"/>
                <a:gd name="T3" fmla="*/ 900 h 1157"/>
                <a:gd name="T4" fmla="*/ 2640 w 4920"/>
                <a:gd name="T5" fmla="*/ 1155 h 1157"/>
                <a:gd name="T6" fmla="*/ 3960 w 4920"/>
                <a:gd name="T7" fmla="*/ 915 h 1157"/>
                <a:gd name="T8" fmla="*/ 4920 w 4920"/>
                <a:gd name="T9" fmla="*/ 345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0" h="1157">
                  <a:moveTo>
                    <a:pt x="0" y="0"/>
                  </a:moveTo>
                  <a:cubicBezTo>
                    <a:pt x="193" y="153"/>
                    <a:pt x="715" y="707"/>
                    <a:pt x="1155" y="900"/>
                  </a:cubicBezTo>
                  <a:cubicBezTo>
                    <a:pt x="1595" y="1093"/>
                    <a:pt x="2173" y="1153"/>
                    <a:pt x="2640" y="1155"/>
                  </a:cubicBezTo>
                  <a:cubicBezTo>
                    <a:pt x="3107" y="1157"/>
                    <a:pt x="3580" y="1050"/>
                    <a:pt x="3960" y="915"/>
                  </a:cubicBezTo>
                  <a:cubicBezTo>
                    <a:pt x="4340" y="780"/>
                    <a:pt x="4720" y="464"/>
                    <a:pt x="4920" y="34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3" name="Freeform 63" descr="Wide downward diagonal"/>
            <p:cNvSpPr>
              <a:spLocks/>
            </p:cNvSpPr>
            <p:nvPr/>
          </p:nvSpPr>
          <p:spPr bwMode="auto">
            <a:xfrm>
              <a:off x="4364" y="2834"/>
              <a:ext cx="589" cy="142"/>
            </a:xfrm>
            <a:custGeom>
              <a:avLst/>
              <a:gdLst>
                <a:gd name="T0" fmla="*/ 148 w 3135"/>
                <a:gd name="T1" fmla="*/ 0 h 782"/>
                <a:gd name="T2" fmla="*/ 1423 w 3135"/>
                <a:gd name="T3" fmla="*/ 705 h 782"/>
                <a:gd name="T4" fmla="*/ 2923 w 3135"/>
                <a:gd name="T5" fmla="*/ 465 h 782"/>
                <a:gd name="T6" fmla="*/ 148 w 3135"/>
                <a:gd name="T7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5" h="782">
                  <a:moveTo>
                    <a:pt x="148" y="0"/>
                  </a:moveTo>
                  <a:cubicBezTo>
                    <a:pt x="0" y="108"/>
                    <a:pt x="961" y="628"/>
                    <a:pt x="1423" y="705"/>
                  </a:cubicBezTo>
                  <a:cubicBezTo>
                    <a:pt x="1885" y="782"/>
                    <a:pt x="3135" y="582"/>
                    <a:pt x="2923" y="465"/>
                  </a:cubicBezTo>
                  <a:lnTo>
                    <a:pt x="148" y="0"/>
                  </a:lnTo>
                  <a:close/>
                </a:path>
              </a:pathLst>
            </a:custGeom>
            <a:pattFill prst="wdDnDiag">
              <a:fgClr>
                <a:srgbClr val="FF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4" name="Freeform 64"/>
            <p:cNvSpPr>
              <a:spLocks/>
            </p:cNvSpPr>
            <p:nvPr/>
          </p:nvSpPr>
          <p:spPr bwMode="auto">
            <a:xfrm>
              <a:off x="4388" y="2837"/>
              <a:ext cx="533" cy="136"/>
            </a:xfrm>
            <a:custGeom>
              <a:avLst/>
              <a:gdLst>
                <a:gd name="T0" fmla="*/ 0 w 2835"/>
                <a:gd name="T1" fmla="*/ 0 h 750"/>
                <a:gd name="T2" fmla="*/ 1260 w 2835"/>
                <a:gd name="T3" fmla="*/ 675 h 750"/>
                <a:gd name="T4" fmla="*/ 2835 w 2835"/>
                <a:gd name="T5" fmla="*/ 4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" h="750">
                  <a:moveTo>
                    <a:pt x="0" y="0"/>
                  </a:moveTo>
                  <a:cubicBezTo>
                    <a:pt x="195" y="285"/>
                    <a:pt x="788" y="600"/>
                    <a:pt x="1260" y="675"/>
                  </a:cubicBezTo>
                  <a:cubicBezTo>
                    <a:pt x="1732" y="750"/>
                    <a:pt x="2610" y="615"/>
                    <a:pt x="2835" y="45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5" name="Oval 65"/>
            <p:cNvSpPr>
              <a:spLocks noChangeArrowheads="1"/>
            </p:cNvSpPr>
            <p:nvPr/>
          </p:nvSpPr>
          <p:spPr bwMode="auto">
            <a:xfrm>
              <a:off x="3858" y="2785"/>
              <a:ext cx="1381" cy="133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6" name="Line 66"/>
            <p:cNvSpPr>
              <a:spLocks noChangeShapeType="1"/>
            </p:cNvSpPr>
            <p:nvPr/>
          </p:nvSpPr>
          <p:spPr bwMode="auto">
            <a:xfrm>
              <a:off x="4552" y="2785"/>
              <a:ext cx="1" cy="1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7" name="Line 67"/>
            <p:cNvSpPr>
              <a:spLocks noChangeShapeType="1"/>
            </p:cNvSpPr>
            <p:nvPr/>
          </p:nvSpPr>
          <p:spPr bwMode="auto">
            <a:xfrm rot="5400000">
              <a:off x="4545" y="2766"/>
              <a:ext cx="1" cy="1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8" name="Oval 68"/>
            <p:cNvSpPr>
              <a:spLocks noChangeArrowheads="1"/>
            </p:cNvSpPr>
            <p:nvPr/>
          </p:nvSpPr>
          <p:spPr bwMode="auto">
            <a:xfrm>
              <a:off x="4470" y="3380"/>
              <a:ext cx="163" cy="15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9" name="Oval 69"/>
            <p:cNvSpPr>
              <a:spLocks noChangeArrowheads="1"/>
            </p:cNvSpPr>
            <p:nvPr/>
          </p:nvSpPr>
          <p:spPr bwMode="auto">
            <a:xfrm>
              <a:off x="4402" y="3315"/>
              <a:ext cx="299" cy="2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0" name="Oval 70"/>
            <p:cNvSpPr>
              <a:spLocks noChangeArrowheads="1"/>
            </p:cNvSpPr>
            <p:nvPr/>
          </p:nvSpPr>
          <p:spPr bwMode="auto">
            <a:xfrm>
              <a:off x="4340" y="3250"/>
              <a:ext cx="423" cy="40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1" name="Oval 71"/>
            <p:cNvSpPr>
              <a:spLocks noChangeArrowheads="1"/>
            </p:cNvSpPr>
            <p:nvPr/>
          </p:nvSpPr>
          <p:spPr bwMode="auto">
            <a:xfrm>
              <a:off x="4278" y="3190"/>
              <a:ext cx="547" cy="5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2" name="Oval 72"/>
            <p:cNvSpPr>
              <a:spLocks noChangeArrowheads="1"/>
            </p:cNvSpPr>
            <p:nvPr/>
          </p:nvSpPr>
          <p:spPr bwMode="auto">
            <a:xfrm>
              <a:off x="4227" y="3147"/>
              <a:ext cx="649" cy="6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3" name="Oval 73"/>
            <p:cNvSpPr>
              <a:spLocks noChangeArrowheads="1"/>
            </p:cNvSpPr>
            <p:nvPr/>
          </p:nvSpPr>
          <p:spPr bwMode="auto">
            <a:xfrm>
              <a:off x="4087" y="3011"/>
              <a:ext cx="918" cy="89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4" name="Oval 74"/>
            <p:cNvSpPr>
              <a:spLocks noChangeArrowheads="1"/>
            </p:cNvSpPr>
            <p:nvPr/>
          </p:nvSpPr>
          <p:spPr bwMode="auto">
            <a:xfrm>
              <a:off x="4013" y="2929"/>
              <a:ext cx="1077" cy="104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Oval 75"/>
            <p:cNvSpPr>
              <a:spLocks noChangeArrowheads="1"/>
            </p:cNvSpPr>
            <p:nvPr/>
          </p:nvSpPr>
          <p:spPr bwMode="auto">
            <a:xfrm>
              <a:off x="3940" y="2870"/>
              <a:ext cx="1229" cy="118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6" name="Freeform 76"/>
            <p:cNvSpPr>
              <a:spLocks/>
            </p:cNvSpPr>
            <p:nvPr/>
          </p:nvSpPr>
          <p:spPr bwMode="auto">
            <a:xfrm>
              <a:off x="4342" y="3087"/>
              <a:ext cx="482" cy="372"/>
            </a:xfrm>
            <a:custGeom>
              <a:avLst/>
              <a:gdLst>
                <a:gd name="T0" fmla="*/ 1117 w 2569"/>
                <a:gd name="T1" fmla="*/ 2025 h 2055"/>
                <a:gd name="T2" fmla="*/ 307 w 2569"/>
                <a:gd name="T3" fmla="*/ 1695 h 2055"/>
                <a:gd name="T4" fmla="*/ 82 w 2569"/>
                <a:gd name="T5" fmla="*/ 765 h 2055"/>
                <a:gd name="T6" fmla="*/ 802 w 2569"/>
                <a:gd name="T7" fmla="*/ 75 h 2055"/>
                <a:gd name="T8" fmla="*/ 2182 w 2569"/>
                <a:gd name="T9" fmla="*/ 315 h 2055"/>
                <a:gd name="T10" fmla="*/ 2392 w 2569"/>
                <a:gd name="T11" fmla="*/ 1485 h 2055"/>
                <a:gd name="T12" fmla="*/ 1117 w 2569"/>
                <a:gd name="T13" fmla="*/ 2025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9" h="2055">
                  <a:moveTo>
                    <a:pt x="1117" y="2025"/>
                  </a:moveTo>
                  <a:cubicBezTo>
                    <a:pt x="667" y="1995"/>
                    <a:pt x="467" y="1895"/>
                    <a:pt x="307" y="1695"/>
                  </a:cubicBezTo>
                  <a:cubicBezTo>
                    <a:pt x="134" y="1485"/>
                    <a:pt x="0" y="1035"/>
                    <a:pt x="82" y="765"/>
                  </a:cubicBezTo>
                  <a:cubicBezTo>
                    <a:pt x="164" y="495"/>
                    <a:pt x="452" y="150"/>
                    <a:pt x="802" y="75"/>
                  </a:cubicBezTo>
                  <a:cubicBezTo>
                    <a:pt x="1152" y="0"/>
                    <a:pt x="1917" y="80"/>
                    <a:pt x="2182" y="315"/>
                  </a:cubicBezTo>
                  <a:cubicBezTo>
                    <a:pt x="2447" y="550"/>
                    <a:pt x="2569" y="1200"/>
                    <a:pt x="2392" y="1485"/>
                  </a:cubicBezTo>
                  <a:cubicBezTo>
                    <a:pt x="2137" y="1935"/>
                    <a:pt x="1567" y="2055"/>
                    <a:pt x="1117" y="2025"/>
                  </a:cubicBez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7" name="Text Box 77"/>
            <p:cNvSpPr txBox="1">
              <a:spLocks noChangeArrowheads="1"/>
            </p:cNvSpPr>
            <p:nvPr/>
          </p:nvSpPr>
          <p:spPr bwMode="auto">
            <a:xfrm>
              <a:off x="4890" y="3367"/>
              <a:ext cx="62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en-US" sz="900">
                  <a:latin typeface="Arial" pitchFamily="34" charset="0"/>
                </a:rPr>
                <a:t>2</a:t>
              </a:r>
              <a:endParaRPr lang="en-US" altLang="en-US" sz="900"/>
            </a:p>
          </p:txBody>
        </p:sp>
        <p:sp>
          <p:nvSpPr>
            <p:cNvPr id="107598" name="Text Box 78"/>
            <p:cNvSpPr txBox="1">
              <a:spLocks noChangeArrowheads="1"/>
            </p:cNvSpPr>
            <p:nvPr/>
          </p:nvSpPr>
          <p:spPr bwMode="auto">
            <a:xfrm>
              <a:off x="5008" y="3369"/>
              <a:ext cx="62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en-US" sz="900">
                  <a:latin typeface="Arial" pitchFamily="34" charset="0"/>
                </a:rPr>
                <a:t>3</a:t>
              </a:r>
              <a:endParaRPr lang="en-US" altLang="en-US" sz="900"/>
            </a:p>
          </p:txBody>
        </p:sp>
        <p:sp>
          <p:nvSpPr>
            <p:cNvPr id="107599" name="Text Box 79"/>
            <p:cNvSpPr txBox="1">
              <a:spLocks noChangeArrowheads="1"/>
            </p:cNvSpPr>
            <p:nvPr/>
          </p:nvSpPr>
          <p:spPr bwMode="auto">
            <a:xfrm>
              <a:off x="5090" y="3372"/>
              <a:ext cx="62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en-US" sz="900">
                  <a:latin typeface="Arial" pitchFamily="34" charset="0"/>
                </a:rPr>
                <a:t>4</a:t>
              </a:r>
              <a:endParaRPr lang="en-US" altLang="en-US" sz="900"/>
            </a:p>
          </p:txBody>
        </p:sp>
        <p:sp>
          <p:nvSpPr>
            <p:cNvPr id="107600" name="Text Box 80"/>
            <p:cNvSpPr txBox="1">
              <a:spLocks noChangeArrowheads="1"/>
            </p:cNvSpPr>
            <p:nvPr/>
          </p:nvSpPr>
          <p:spPr bwMode="auto">
            <a:xfrm>
              <a:off x="5171" y="3364"/>
              <a:ext cx="18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en-US" sz="900">
                  <a:latin typeface="Arial" pitchFamily="34" charset="0"/>
                </a:rPr>
                <a:t>6</a:t>
              </a:r>
              <a:endParaRPr lang="en-US" altLang="en-US" sz="900"/>
            </a:p>
          </p:txBody>
        </p:sp>
        <p:sp>
          <p:nvSpPr>
            <p:cNvPr id="107602" name="Freeform 82"/>
            <p:cNvSpPr>
              <a:spLocks/>
            </p:cNvSpPr>
            <p:nvPr/>
          </p:nvSpPr>
          <p:spPr bwMode="auto">
            <a:xfrm>
              <a:off x="4199" y="2948"/>
              <a:ext cx="789" cy="679"/>
            </a:xfrm>
            <a:custGeom>
              <a:avLst/>
              <a:gdLst>
                <a:gd name="T0" fmla="*/ 0 w 4200"/>
                <a:gd name="T1" fmla="*/ 0 h 3750"/>
                <a:gd name="T2" fmla="*/ 360 w 4200"/>
                <a:gd name="T3" fmla="*/ 2550 h 3750"/>
                <a:gd name="T4" fmla="*/ 1890 w 4200"/>
                <a:gd name="T5" fmla="*/ 3750 h 3750"/>
                <a:gd name="T6" fmla="*/ 3330 w 4200"/>
                <a:gd name="T7" fmla="*/ 2880 h 3750"/>
                <a:gd name="T8" fmla="*/ 4200 w 4200"/>
                <a:gd name="T9" fmla="*/ 1020 h 3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0" h="3750">
                  <a:moveTo>
                    <a:pt x="0" y="0"/>
                  </a:moveTo>
                  <a:cubicBezTo>
                    <a:pt x="60" y="425"/>
                    <a:pt x="45" y="1925"/>
                    <a:pt x="360" y="2550"/>
                  </a:cubicBezTo>
                  <a:cubicBezTo>
                    <a:pt x="675" y="3175"/>
                    <a:pt x="1170" y="3750"/>
                    <a:pt x="1890" y="3750"/>
                  </a:cubicBezTo>
                  <a:cubicBezTo>
                    <a:pt x="2610" y="3750"/>
                    <a:pt x="2945" y="3335"/>
                    <a:pt x="3330" y="2880"/>
                  </a:cubicBezTo>
                  <a:cubicBezTo>
                    <a:pt x="3715" y="2425"/>
                    <a:pt x="4055" y="1330"/>
                    <a:pt x="4200" y="1020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3" name="Freeform 83"/>
            <p:cNvSpPr>
              <a:spLocks/>
            </p:cNvSpPr>
            <p:nvPr/>
          </p:nvSpPr>
          <p:spPr bwMode="auto">
            <a:xfrm>
              <a:off x="3951" y="3239"/>
              <a:ext cx="1184" cy="594"/>
            </a:xfrm>
            <a:custGeom>
              <a:avLst/>
              <a:gdLst>
                <a:gd name="T0" fmla="*/ 0 w 6300"/>
                <a:gd name="T1" fmla="*/ 0 h 3285"/>
                <a:gd name="T2" fmla="*/ 1170 w 6300"/>
                <a:gd name="T3" fmla="*/ 2310 h 3285"/>
                <a:gd name="T4" fmla="*/ 3180 w 6300"/>
                <a:gd name="T5" fmla="*/ 3285 h 3285"/>
                <a:gd name="T6" fmla="*/ 5130 w 6300"/>
                <a:gd name="T7" fmla="*/ 2760 h 3285"/>
                <a:gd name="T8" fmla="*/ 6300 w 6300"/>
                <a:gd name="T9" fmla="*/ 1440 h 3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0" h="3285">
                  <a:moveTo>
                    <a:pt x="0" y="0"/>
                  </a:moveTo>
                  <a:cubicBezTo>
                    <a:pt x="195" y="385"/>
                    <a:pt x="480" y="1500"/>
                    <a:pt x="1170" y="2310"/>
                  </a:cubicBezTo>
                  <a:cubicBezTo>
                    <a:pt x="1860" y="3120"/>
                    <a:pt x="2520" y="3210"/>
                    <a:pt x="3180" y="3285"/>
                  </a:cubicBezTo>
                  <a:cubicBezTo>
                    <a:pt x="3900" y="3285"/>
                    <a:pt x="4410" y="3240"/>
                    <a:pt x="5130" y="2760"/>
                  </a:cubicBezTo>
                  <a:cubicBezTo>
                    <a:pt x="5850" y="2280"/>
                    <a:pt x="6056" y="1715"/>
                    <a:pt x="6300" y="1440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4" name="Text Box 84"/>
            <p:cNvSpPr txBox="1">
              <a:spLocks noChangeArrowheads="1"/>
            </p:cNvSpPr>
            <p:nvPr/>
          </p:nvSpPr>
          <p:spPr bwMode="auto">
            <a:xfrm>
              <a:off x="4738" y="3061"/>
              <a:ext cx="23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en-US" sz="900">
                  <a:solidFill>
                    <a:srgbClr val="0000FF"/>
                  </a:solidFill>
                  <a:latin typeface="Arial" pitchFamily="34" charset="0"/>
                </a:rPr>
                <a:t>900 W</a:t>
              </a:r>
              <a:endParaRPr lang="en-US" altLang="en-US" sz="900"/>
            </a:p>
          </p:txBody>
        </p:sp>
        <p:sp>
          <p:nvSpPr>
            <p:cNvPr id="107605" name="Text Box 85"/>
            <p:cNvSpPr txBox="1">
              <a:spLocks noChangeArrowheads="1"/>
            </p:cNvSpPr>
            <p:nvPr/>
          </p:nvSpPr>
          <p:spPr bwMode="auto">
            <a:xfrm>
              <a:off x="4991" y="3166"/>
              <a:ext cx="317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en-US" sz="900">
                  <a:solidFill>
                    <a:srgbClr val="0000FF"/>
                  </a:solidFill>
                  <a:latin typeface="Arial" pitchFamily="34" charset="0"/>
                </a:rPr>
                <a:t>800 W</a:t>
              </a:r>
              <a:endParaRPr lang="en-US" altLang="en-US" sz="900"/>
            </a:p>
          </p:txBody>
        </p:sp>
        <p:sp>
          <p:nvSpPr>
            <p:cNvPr id="107606" name="Text Box 86"/>
            <p:cNvSpPr txBox="1">
              <a:spLocks noChangeArrowheads="1"/>
            </p:cNvSpPr>
            <p:nvPr/>
          </p:nvSpPr>
          <p:spPr bwMode="auto">
            <a:xfrm>
              <a:off x="3976" y="3190"/>
              <a:ext cx="23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10800" rIns="3600" bIns="10800"/>
            <a:lstStyle/>
            <a:p>
              <a:r>
                <a:rPr lang="en-US" altLang="en-US" sz="900">
                  <a:solidFill>
                    <a:srgbClr val="0000FF"/>
                  </a:solidFill>
                  <a:latin typeface="Arial" pitchFamily="34" charset="0"/>
                </a:rPr>
                <a:t>700 W</a:t>
              </a:r>
              <a:endParaRPr lang="en-US" altLang="en-US" sz="900"/>
            </a:p>
          </p:txBody>
        </p:sp>
        <p:sp>
          <p:nvSpPr>
            <p:cNvPr id="107607" name="Freeform 87"/>
            <p:cNvSpPr>
              <a:spLocks/>
            </p:cNvSpPr>
            <p:nvPr/>
          </p:nvSpPr>
          <p:spPr bwMode="auto">
            <a:xfrm>
              <a:off x="4943" y="2838"/>
              <a:ext cx="188" cy="177"/>
            </a:xfrm>
            <a:custGeom>
              <a:avLst/>
              <a:gdLst>
                <a:gd name="T0" fmla="*/ 1000 w 1000"/>
                <a:gd name="T1" fmla="*/ 980 h 980"/>
                <a:gd name="T2" fmla="*/ 600 w 1000"/>
                <a:gd name="T3" fmla="*/ 460 h 980"/>
                <a:gd name="T4" fmla="*/ 0 w 1000"/>
                <a:gd name="T5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0" h="980">
                  <a:moveTo>
                    <a:pt x="1000" y="980"/>
                  </a:moveTo>
                  <a:cubicBezTo>
                    <a:pt x="933" y="893"/>
                    <a:pt x="980" y="840"/>
                    <a:pt x="600" y="460"/>
                  </a:cubicBezTo>
                  <a:cubicBezTo>
                    <a:pt x="220" y="80"/>
                    <a:pt x="125" y="96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8" name="Text Box 88"/>
            <p:cNvSpPr txBox="1">
              <a:spLocks noChangeArrowheads="1"/>
            </p:cNvSpPr>
            <p:nvPr/>
          </p:nvSpPr>
          <p:spPr bwMode="auto">
            <a:xfrm>
              <a:off x="5039" y="2746"/>
              <a:ext cx="52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900">
                  <a:latin typeface="Arial" pitchFamily="34" charset="0"/>
                </a:rPr>
                <a:t>towards</a:t>
              </a:r>
            </a:p>
            <a:p>
              <a:pPr algn="ctr"/>
              <a:r>
                <a:rPr lang="en-US" altLang="en-US" sz="900">
                  <a:latin typeface="Arial" pitchFamily="34" charset="0"/>
                </a:rPr>
                <a:t>magnetron</a:t>
              </a:r>
              <a:endParaRPr lang="en-US" altLang="en-US" sz="900"/>
            </a:p>
          </p:txBody>
        </p:sp>
        <p:sp>
          <p:nvSpPr>
            <p:cNvPr id="107609" name="Text Box 89"/>
            <p:cNvSpPr txBox="1">
              <a:spLocks noChangeArrowheads="1"/>
            </p:cNvSpPr>
            <p:nvPr/>
          </p:nvSpPr>
          <p:spPr bwMode="auto">
            <a:xfrm>
              <a:off x="5106" y="3286"/>
              <a:ext cx="31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en-US" sz="900">
                  <a:latin typeface="Arial" pitchFamily="34" charset="0"/>
                </a:rPr>
                <a:t>VSWR</a:t>
              </a:r>
              <a:endParaRPr lang="en-US" altLang="en-US" sz="900"/>
            </a:p>
          </p:txBody>
        </p:sp>
        <p:sp>
          <p:nvSpPr>
            <p:cNvPr id="107610" name="Freeform 90"/>
            <p:cNvSpPr>
              <a:spLocks/>
            </p:cNvSpPr>
            <p:nvPr/>
          </p:nvSpPr>
          <p:spPr bwMode="auto">
            <a:xfrm>
              <a:off x="4442" y="2891"/>
              <a:ext cx="659" cy="1029"/>
            </a:xfrm>
            <a:custGeom>
              <a:avLst/>
              <a:gdLst>
                <a:gd name="T0" fmla="*/ 0 w 3510"/>
                <a:gd name="T1" fmla="*/ 0 h 5685"/>
                <a:gd name="T2" fmla="*/ 660 w 3510"/>
                <a:gd name="T3" fmla="*/ 270 h 5685"/>
                <a:gd name="T4" fmla="*/ 900 w 3510"/>
                <a:gd name="T5" fmla="*/ 690 h 5685"/>
                <a:gd name="T6" fmla="*/ 960 w 3510"/>
                <a:gd name="T7" fmla="*/ 1650 h 5685"/>
                <a:gd name="T8" fmla="*/ 1170 w 3510"/>
                <a:gd name="T9" fmla="*/ 3300 h 5685"/>
                <a:gd name="T10" fmla="*/ 1620 w 3510"/>
                <a:gd name="T11" fmla="*/ 4425 h 5685"/>
                <a:gd name="T12" fmla="*/ 2490 w 3510"/>
                <a:gd name="T13" fmla="*/ 5265 h 5685"/>
                <a:gd name="T14" fmla="*/ 3510 w 3510"/>
                <a:gd name="T15" fmla="*/ 5685 h 5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0" h="5685">
                  <a:moveTo>
                    <a:pt x="0" y="0"/>
                  </a:moveTo>
                  <a:cubicBezTo>
                    <a:pt x="110" y="45"/>
                    <a:pt x="510" y="155"/>
                    <a:pt x="660" y="270"/>
                  </a:cubicBezTo>
                  <a:cubicBezTo>
                    <a:pt x="810" y="385"/>
                    <a:pt x="850" y="460"/>
                    <a:pt x="900" y="690"/>
                  </a:cubicBezTo>
                  <a:cubicBezTo>
                    <a:pt x="950" y="920"/>
                    <a:pt x="915" y="1215"/>
                    <a:pt x="960" y="1650"/>
                  </a:cubicBezTo>
                  <a:cubicBezTo>
                    <a:pt x="1005" y="2085"/>
                    <a:pt x="1060" y="2837"/>
                    <a:pt x="1170" y="3300"/>
                  </a:cubicBezTo>
                  <a:cubicBezTo>
                    <a:pt x="1280" y="3763"/>
                    <a:pt x="1400" y="4097"/>
                    <a:pt x="1620" y="4425"/>
                  </a:cubicBezTo>
                  <a:cubicBezTo>
                    <a:pt x="1840" y="4753"/>
                    <a:pt x="2175" y="5055"/>
                    <a:pt x="2490" y="5265"/>
                  </a:cubicBezTo>
                  <a:cubicBezTo>
                    <a:pt x="2805" y="5475"/>
                    <a:pt x="3298" y="5598"/>
                    <a:pt x="3510" y="5685"/>
                  </a:cubicBezTo>
                </a:path>
              </a:pathLst>
            </a:custGeom>
            <a:noFill/>
            <a:ln w="15875" cap="flat">
              <a:solidFill>
                <a:srgbClr val="339966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1" name="Freeform 91"/>
            <p:cNvSpPr>
              <a:spLocks/>
            </p:cNvSpPr>
            <p:nvPr/>
          </p:nvSpPr>
          <p:spPr bwMode="auto">
            <a:xfrm>
              <a:off x="4492" y="2870"/>
              <a:ext cx="677" cy="782"/>
            </a:xfrm>
            <a:custGeom>
              <a:avLst/>
              <a:gdLst>
                <a:gd name="T0" fmla="*/ 0 w 3600"/>
                <a:gd name="T1" fmla="*/ 0 h 4320"/>
                <a:gd name="T2" fmla="*/ 660 w 3600"/>
                <a:gd name="T3" fmla="*/ 300 h 4320"/>
                <a:gd name="T4" fmla="*/ 900 w 3600"/>
                <a:gd name="T5" fmla="*/ 840 h 4320"/>
                <a:gd name="T6" fmla="*/ 1020 w 3600"/>
                <a:gd name="T7" fmla="*/ 1800 h 4320"/>
                <a:gd name="T8" fmla="*/ 1410 w 3600"/>
                <a:gd name="T9" fmla="*/ 3330 h 4320"/>
                <a:gd name="T10" fmla="*/ 2610 w 3600"/>
                <a:gd name="T11" fmla="*/ 4020 h 4320"/>
                <a:gd name="T12" fmla="*/ 3600 w 3600"/>
                <a:gd name="T13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0" h="4320">
                  <a:moveTo>
                    <a:pt x="0" y="0"/>
                  </a:moveTo>
                  <a:cubicBezTo>
                    <a:pt x="110" y="50"/>
                    <a:pt x="510" y="160"/>
                    <a:pt x="660" y="300"/>
                  </a:cubicBezTo>
                  <a:cubicBezTo>
                    <a:pt x="810" y="440"/>
                    <a:pt x="840" y="590"/>
                    <a:pt x="900" y="840"/>
                  </a:cubicBezTo>
                  <a:cubicBezTo>
                    <a:pt x="960" y="1090"/>
                    <a:pt x="935" y="1385"/>
                    <a:pt x="1020" y="1800"/>
                  </a:cubicBezTo>
                  <a:cubicBezTo>
                    <a:pt x="1105" y="2215"/>
                    <a:pt x="1145" y="2960"/>
                    <a:pt x="1410" y="3330"/>
                  </a:cubicBezTo>
                  <a:cubicBezTo>
                    <a:pt x="1675" y="3700"/>
                    <a:pt x="2245" y="3855"/>
                    <a:pt x="2610" y="4020"/>
                  </a:cubicBezTo>
                  <a:cubicBezTo>
                    <a:pt x="2975" y="4185"/>
                    <a:pt x="3394" y="4258"/>
                    <a:pt x="3600" y="4320"/>
                  </a:cubicBezTo>
                </a:path>
              </a:pathLst>
            </a:custGeom>
            <a:noFill/>
            <a:ln w="15875" cap="flat">
              <a:solidFill>
                <a:srgbClr val="339966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2" name="Freeform 92"/>
            <p:cNvSpPr>
              <a:spLocks/>
            </p:cNvSpPr>
            <p:nvPr/>
          </p:nvSpPr>
          <p:spPr bwMode="auto">
            <a:xfrm>
              <a:off x="4351" y="2940"/>
              <a:ext cx="152" cy="1132"/>
            </a:xfrm>
            <a:custGeom>
              <a:avLst/>
              <a:gdLst>
                <a:gd name="T0" fmla="*/ 0 w 805"/>
                <a:gd name="T1" fmla="*/ 0 h 6255"/>
                <a:gd name="T2" fmla="*/ 690 w 805"/>
                <a:gd name="T3" fmla="*/ 405 h 6255"/>
                <a:gd name="T4" fmla="*/ 690 w 805"/>
                <a:gd name="T5" fmla="*/ 1635 h 6255"/>
                <a:gd name="T6" fmla="*/ 450 w 805"/>
                <a:gd name="T7" fmla="*/ 2595 h 6255"/>
                <a:gd name="T8" fmla="*/ 180 w 805"/>
                <a:gd name="T9" fmla="*/ 4725 h 6255"/>
                <a:gd name="T10" fmla="*/ 330 w 805"/>
                <a:gd name="T11" fmla="*/ 6255 h 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5" h="6255">
                  <a:moveTo>
                    <a:pt x="0" y="0"/>
                  </a:moveTo>
                  <a:cubicBezTo>
                    <a:pt x="115" y="67"/>
                    <a:pt x="575" y="133"/>
                    <a:pt x="690" y="405"/>
                  </a:cubicBezTo>
                  <a:cubicBezTo>
                    <a:pt x="805" y="677"/>
                    <a:pt x="730" y="1270"/>
                    <a:pt x="690" y="1635"/>
                  </a:cubicBezTo>
                  <a:cubicBezTo>
                    <a:pt x="650" y="2000"/>
                    <a:pt x="535" y="2080"/>
                    <a:pt x="450" y="2595"/>
                  </a:cubicBezTo>
                  <a:cubicBezTo>
                    <a:pt x="210" y="3255"/>
                    <a:pt x="245" y="4110"/>
                    <a:pt x="180" y="4725"/>
                  </a:cubicBezTo>
                  <a:cubicBezTo>
                    <a:pt x="160" y="5335"/>
                    <a:pt x="299" y="5936"/>
                    <a:pt x="330" y="6255"/>
                  </a:cubicBezTo>
                </a:path>
              </a:pathLst>
            </a:custGeom>
            <a:noFill/>
            <a:ln w="15875" cap="flat">
              <a:solidFill>
                <a:srgbClr val="339966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3" name="Freeform 93"/>
            <p:cNvSpPr>
              <a:spLocks/>
            </p:cNvSpPr>
            <p:nvPr/>
          </p:nvSpPr>
          <p:spPr bwMode="auto">
            <a:xfrm>
              <a:off x="4186" y="2957"/>
              <a:ext cx="267" cy="1107"/>
            </a:xfrm>
            <a:custGeom>
              <a:avLst/>
              <a:gdLst>
                <a:gd name="T0" fmla="*/ 582 w 1422"/>
                <a:gd name="T1" fmla="*/ 0 h 6120"/>
                <a:gd name="T2" fmla="*/ 1332 w 1422"/>
                <a:gd name="T3" fmla="*/ 375 h 6120"/>
                <a:gd name="T4" fmla="*/ 1122 w 1422"/>
                <a:gd name="T5" fmla="*/ 1575 h 6120"/>
                <a:gd name="T6" fmla="*/ 612 w 1422"/>
                <a:gd name="T7" fmla="*/ 2505 h 6120"/>
                <a:gd name="T8" fmla="*/ 102 w 1422"/>
                <a:gd name="T9" fmla="*/ 4095 h 6120"/>
                <a:gd name="T10" fmla="*/ 12 w 1422"/>
                <a:gd name="T11" fmla="*/ 5160 h 6120"/>
                <a:gd name="T12" fmla="*/ 27 w 1422"/>
                <a:gd name="T13" fmla="*/ 6120 h 6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2" h="6120">
                  <a:moveTo>
                    <a:pt x="582" y="0"/>
                  </a:moveTo>
                  <a:cubicBezTo>
                    <a:pt x="707" y="63"/>
                    <a:pt x="1242" y="113"/>
                    <a:pt x="1332" y="375"/>
                  </a:cubicBezTo>
                  <a:cubicBezTo>
                    <a:pt x="1422" y="637"/>
                    <a:pt x="1242" y="1220"/>
                    <a:pt x="1122" y="1575"/>
                  </a:cubicBezTo>
                  <a:cubicBezTo>
                    <a:pt x="1002" y="1930"/>
                    <a:pt x="882" y="2085"/>
                    <a:pt x="612" y="2505"/>
                  </a:cubicBezTo>
                  <a:cubicBezTo>
                    <a:pt x="342" y="2925"/>
                    <a:pt x="187" y="3610"/>
                    <a:pt x="102" y="4095"/>
                  </a:cubicBezTo>
                  <a:cubicBezTo>
                    <a:pt x="2" y="4538"/>
                    <a:pt x="24" y="4823"/>
                    <a:pt x="12" y="5160"/>
                  </a:cubicBezTo>
                  <a:cubicBezTo>
                    <a:pt x="0" y="5497"/>
                    <a:pt x="24" y="5920"/>
                    <a:pt x="27" y="6120"/>
                  </a:cubicBezTo>
                </a:path>
              </a:pathLst>
            </a:custGeom>
            <a:noFill/>
            <a:ln w="15875" cap="flat">
              <a:solidFill>
                <a:srgbClr val="339966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4" name="Text Box 94"/>
            <p:cNvSpPr txBox="1">
              <a:spLocks noChangeArrowheads="1"/>
            </p:cNvSpPr>
            <p:nvPr/>
          </p:nvSpPr>
          <p:spPr bwMode="auto">
            <a:xfrm>
              <a:off x="5147" y="3624"/>
              <a:ext cx="3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en-US" sz="900">
                  <a:solidFill>
                    <a:srgbClr val="008000"/>
                  </a:solidFill>
                  <a:latin typeface="Arial" pitchFamily="34" charset="0"/>
                </a:rPr>
                <a:t>+5MHz</a:t>
              </a:r>
              <a:endParaRPr lang="en-US" altLang="en-US" sz="900"/>
            </a:p>
          </p:txBody>
        </p:sp>
        <p:sp>
          <p:nvSpPr>
            <p:cNvPr id="107615" name="Text Box 95"/>
            <p:cNvSpPr txBox="1">
              <a:spLocks noChangeArrowheads="1"/>
            </p:cNvSpPr>
            <p:nvPr/>
          </p:nvSpPr>
          <p:spPr bwMode="auto">
            <a:xfrm>
              <a:off x="5047" y="3887"/>
              <a:ext cx="349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en-US" sz="900">
                  <a:solidFill>
                    <a:srgbClr val="008000"/>
                  </a:solidFill>
                  <a:latin typeface="Arial" pitchFamily="34" charset="0"/>
                </a:rPr>
                <a:t>+2.5MHz</a:t>
              </a:r>
              <a:endParaRPr lang="en-US" altLang="en-US" sz="900"/>
            </a:p>
          </p:txBody>
        </p:sp>
        <p:sp>
          <p:nvSpPr>
            <p:cNvPr id="107616" name="Text Box 96"/>
            <p:cNvSpPr txBox="1">
              <a:spLocks noChangeArrowheads="1"/>
            </p:cNvSpPr>
            <p:nvPr/>
          </p:nvSpPr>
          <p:spPr bwMode="auto">
            <a:xfrm>
              <a:off x="4178" y="4087"/>
              <a:ext cx="34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en-US" sz="900">
                  <a:solidFill>
                    <a:srgbClr val="008000"/>
                  </a:solidFill>
                  <a:latin typeface="Arial" pitchFamily="34" charset="0"/>
                </a:rPr>
                <a:t>-2.5MHz</a:t>
              </a:r>
              <a:endParaRPr lang="en-US" altLang="en-US" sz="900"/>
            </a:p>
          </p:txBody>
        </p:sp>
        <p:sp>
          <p:nvSpPr>
            <p:cNvPr id="107617" name="Text Box 97"/>
            <p:cNvSpPr txBox="1">
              <a:spLocks noChangeArrowheads="1"/>
            </p:cNvSpPr>
            <p:nvPr/>
          </p:nvSpPr>
          <p:spPr bwMode="auto">
            <a:xfrm>
              <a:off x="3933" y="3969"/>
              <a:ext cx="35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en-US" sz="900">
                  <a:solidFill>
                    <a:srgbClr val="008000"/>
                  </a:solidFill>
                  <a:latin typeface="Arial" pitchFamily="34" charset="0"/>
                </a:rPr>
                <a:t>-5MHz</a:t>
              </a:r>
              <a:endParaRPr lang="en-US" altLang="en-US" sz="900"/>
            </a:p>
          </p:txBody>
        </p:sp>
        <p:sp>
          <p:nvSpPr>
            <p:cNvPr id="107618" name="Text Box 98"/>
            <p:cNvSpPr txBox="1">
              <a:spLocks noChangeArrowheads="1"/>
            </p:cNvSpPr>
            <p:nvPr/>
          </p:nvSpPr>
          <p:spPr bwMode="auto">
            <a:xfrm>
              <a:off x="4591" y="2794"/>
              <a:ext cx="314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en-US" sz="900" b="1">
                  <a:solidFill>
                    <a:srgbClr val="FF0000"/>
                  </a:solidFill>
                  <a:latin typeface="Arial" pitchFamily="34" charset="0"/>
                </a:rPr>
                <a:t>Moding</a:t>
              </a:r>
              <a:endParaRPr lang="en-US" altLang="en-US" sz="900"/>
            </a:p>
          </p:txBody>
        </p:sp>
        <p:sp>
          <p:nvSpPr>
            <p:cNvPr id="107619" name="Text Box 99"/>
            <p:cNvSpPr txBox="1">
              <a:spLocks noChangeArrowheads="1"/>
            </p:cNvSpPr>
            <p:nvPr/>
          </p:nvSpPr>
          <p:spPr bwMode="auto">
            <a:xfrm>
              <a:off x="4763" y="4051"/>
              <a:ext cx="331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en-US" sz="900">
                  <a:solidFill>
                    <a:srgbClr val="008000"/>
                  </a:solidFill>
                  <a:latin typeface="Arial" pitchFamily="34" charset="0"/>
                </a:rPr>
                <a:t>+0MHz</a:t>
              </a:r>
              <a:endParaRPr lang="en-US" altLang="en-US" sz="900"/>
            </a:p>
          </p:txBody>
        </p:sp>
        <p:sp>
          <p:nvSpPr>
            <p:cNvPr id="107621" name="Freeform 101"/>
            <p:cNvSpPr>
              <a:spLocks/>
            </p:cNvSpPr>
            <p:nvPr/>
          </p:nvSpPr>
          <p:spPr bwMode="auto">
            <a:xfrm>
              <a:off x="4402" y="2921"/>
              <a:ext cx="403" cy="1154"/>
            </a:xfrm>
            <a:custGeom>
              <a:avLst/>
              <a:gdLst>
                <a:gd name="T0" fmla="*/ 0 w 2145"/>
                <a:gd name="T1" fmla="*/ 0 h 6375"/>
                <a:gd name="T2" fmla="*/ 660 w 2145"/>
                <a:gd name="T3" fmla="*/ 360 h 6375"/>
                <a:gd name="T4" fmla="*/ 900 w 2145"/>
                <a:gd name="T5" fmla="*/ 1635 h 6375"/>
                <a:gd name="T6" fmla="*/ 800 w 2145"/>
                <a:gd name="T7" fmla="*/ 2940 h 6375"/>
                <a:gd name="T8" fmla="*/ 885 w 2145"/>
                <a:gd name="T9" fmla="*/ 4515 h 6375"/>
                <a:gd name="T10" fmla="*/ 1335 w 2145"/>
                <a:gd name="T11" fmla="*/ 5625 h 6375"/>
                <a:gd name="T12" fmla="*/ 2145 w 2145"/>
                <a:gd name="T13" fmla="*/ 6375 h 6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5" h="6375">
                  <a:moveTo>
                    <a:pt x="0" y="0"/>
                  </a:moveTo>
                  <a:cubicBezTo>
                    <a:pt x="110" y="60"/>
                    <a:pt x="510" y="88"/>
                    <a:pt x="660" y="360"/>
                  </a:cubicBezTo>
                  <a:cubicBezTo>
                    <a:pt x="810" y="632"/>
                    <a:pt x="870" y="1020"/>
                    <a:pt x="900" y="1635"/>
                  </a:cubicBezTo>
                  <a:cubicBezTo>
                    <a:pt x="930" y="2250"/>
                    <a:pt x="802" y="2460"/>
                    <a:pt x="800" y="2940"/>
                  </a:cubicBezTo>
                  <a:cubicBezTo>
                    <a:pt x="798" y="3420"/>
                    <a:pt x="796" y="4068"/>
                    <a:pt x="885" y="4515"/>
                  </a:cubicBezTo>
                  <a:cubicBezTo>
                    <a:pt x="974" y="4962"/>
                    <a:pt x="1125" y="5315"/>
                    <a:pt x="1335" y="5625"/>
                  </a:cubicBezTo>
                  <a:cubicBezTo>
                    <a:pt x="1545" y="5935"/>
                    <a:pt x="1976" y="6219"/>
                    <a:pt x="2145" y="6375"/>
                  </a:cubicBezTo>
                </a:path>
              </a:pathLst>
            </a:custGeom>
            <a:noFill/>
            <a:ln w="15875" cap="flat">
              <a:solidFill>
                <a:srgbClr val="339966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2" name="Text Box 102"/>
            <p:cNvSpPr txBox="1">
              <a:spLocks noChangeArrowheads="1"/>
            </p:cNvSpPr>
            <p:nvPr/>
          </p:nvSpPr>
          <p:spPr bwMode="auto">
            <a:xfrm>
              <a:off x="3933" y="2794"/>
              <a:ext cx="323" cy="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en-US" sz="900" b="1">
                  <a:solidFill>
                    <a:srgbClr val="FF0000"/>
                  </a:solidFill>
                  <a:latin typeface="Arial" pitchFamily="34" charset="0"/>
                </a:rPr>
                <a:t>Arcing</a:t>
              </a:r>
              <a:endParaRPr lang="en-US" altLang="en-US" sz="900"/>
            </a:p>
          </p:txBody>
        </p:sp>
        <p:sp>
          <p:nvSpPr>
            <p:cNvPr id="107623" name="Text Box 103"/>
            <p:cNvSpPr txBox="1">
              <a:spLocks noChangeArrowheads="1"/>
            </p:cNvSpPr>
            <p:nvPr/>
          </p:nvSpPr>
          <p:spPr bwMode="auto">
            <a:xfrm>
              <a:off x="4523" y="2668"/>
              <a:ext cx="105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/>
            <a:p>
              <a:r>
                <a:rPr lang="en-US" altLang="en-US" sz="900" b="1">
                  <a:solidFill>
                    <a:srgbClr val="800080"/>
                  </a:solidFill>
                </a:rPr>
                <a:t>0</a:t>
              </a:r>
              <a:r>
                <a:rPr lang="en-US" altLang="en-US" sz="900" b="1" baseline="30000">
                  <a:solidFill>
                    <a:srgbClr val="800080"/>
                  </a:solidFill>
                </a:rPr>
                <a:t>o</a:t>
              </a:r>
              <a:endParaRPr lang="en-US" altLang="en-US" sz="900" b="1">
                <a:solidFill>
                  <a:srgbClr val="800080"/>
                </a:solidFill>
              </a:endParaRPr>
            </a:p>
          </p:txBody>
        </p:sp>
        <p:sp>
          <p:nvSpPr>
            <p:cNvPr id="107624" name="Text Box 104"/>
            <p:cNvSpPr txBox="1">
              <a:spLocks noChangeArrowheads="1"/>
            </p:cNvSpPr>
            <p:nvPr/>
          </p:nvSpPr>
          <p:spPr bwMode="auto">
            <a:xfrm>
              <a:off x="3676" y="3418"/>
              <a:ext cx="182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/>
            <a:p>
              <a:r>
                <a:rPr lang="en-US" altLang="en-US" sz="900" b="1">
                  <a:solidFill>
                    <a:srgbClr val="800080"/>
                  </a:solidFill>
                </a:rPr>
                <a:t>270</a:t>
              </a:r>
              <a:r>
                <a:rPr lang="en-US" altLang="en-US" sz="900" b="1" baseline="30000">
                  <a:solidFill>
                    <a:srgbClr val="800080"/>
                  </a:solidFill>
                </a:rPr>
                <a:t>o</a:t>
              </a:r>
              <a:endParaRPr lang="en-US" altLang="en-US" sz="900" b="1">
                <a:solidFill>
                  <a:srgbClr val="800080"/>
                </a:solidFill>
              </a:endParaRPr>
            </a:p>
          </p:txBody>
        </p:sp>
        <p:sp>
          <p:nvSpPr>
            <p:cNvPr id="107625" name="Text Box 105"/>
            <p:cNvSpPr txBox="1">
              <a:spLocks noChangeArrowheads="1"/>
            </p:cNvSpPr>
            <p:nvPr/>
          </p:nvSpPr>
          <p:spPr bwMode="auto">
            <a:xfrm>
              <a:off x="4506" y="4124"/>
              <a:ext cx="25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/>
            <a:p>
              <a:r>
                <a:rPr lang="en-US" altLang="en-US" sz="900" b="1">
                  <a:solidFill>
                    <a:srgbClr val="800080"/>
                  </a:solidFill>
                </a:rPr>
                <a:t>180</a:t>
              </a:r>
              <a:r>
                <a:rPr lang="en-US" altLang="en-US" sz="900" b="1" baseline="30000">
                  <a:solidFill>
                    <a:srgbClr val="800080"/>
                  </a:solidFill>
                </a:rPr>
                <a:t>o</a:t>
              </a:r>
              <a:endParaRPr lang="en-US" altLang="en-US" sz="900" b="1">
                <a:solidFill>
                  <a:srgbClr val="800080"/>
                </a:solidFill>
              </a:endParaRPr>
            </a:p>
          </p:txBody>
        </p:sp>
        <p:sp>
          <p:nvSpPr>
            <p:cNvPr id="107626" name="Text Box 106"/>
            <p:cNvSpPr txBox="1">
              <a:spLocks noChangeArrowheads="1"/>
            </p:cNvSpPr>
            <p:nvPr/>
          </p:nvSpPr>
          <p:spPr bwMode="auto">
            <a:xfrm>
              <a:off x="5278" y="3415"/>
              <a:ext cx="24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/>
            <a:lstStyle/>
            <a:p>
              <a:r>
                <a:rPr lang="en-US" altLang="en-US" sz="900" b="1">
                  <a:solidFill>
                    <a:srgbClr val="800080"/>
                  </a:solidFill>
                </a:rPr>
                <a:t>90</a:t>
              </a:r>
              <a:r>
                <a:rPr lang="en-US" altLang="en-US" sz="900" b="1" baseline="30000">
                  <a:solidFill>
                    <a:srgbClr val="800080"/>
                  </a:solidFill>
                </a:rPr>
                <a:t>o</a:t>
              </a:r>
              <a:endParaRPr lang="en-US" altLang="en-US" sz="900" b="1">
                <a:solidFill>
                  <a:srgbClr val="80008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Times" pitchFamily="18" charset="0"/>
              </a:rPr>
              <a:t>Complication of  Magnetron Phase and Amplitude </a:t>
            </a:r>
            <a:r>
              <a:rPr lang="en-US" sz="2400" dirty="0" smtClean="0">
                <a:latin typeface="Times" pitchFamily="18" charset="0"/>
              </a:rPr>
              <a:t>Controls</a:t>
            </a:r>
            <a:endParaRPr lang="en-US" sz="2400" dirty="0">
              <a:latin typeface="Times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" y="2486027"/>
            <a:ext cx="5091113" cy="42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3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17" y="0"/>
            <a:ext cx="7573674" cy="762000"/>
          </a:xfrm>
        </p:spPr>
        <p:txBody>
          <a:bodyPr/>
          <a:lstStyle/>
          <a:p>
            <a:r>
              <a:rPr lang="en-GB" altLang="en-US" sz="2400" b="1" dirty="0" smtClean="0">
                <a:latin typeface="Times" pitchFamily="18" charset="0"/>
              </a:rPr>
              <a:t>Magnetron Injection Works as a Reflection </a:t>
            </a:r>
            <a:r>
              <a:rPr lang="en-GB" altLang="en-US" sz="2400" b="1" dirty="0">
                <a:latin typeface="Times" pitchFamily="18" charset="0"/>
              </a:rPr>
              <a:t>Amplifier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726090" y="4937397"/>
            <a:ext cx="80772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dirty="0" smtClean="0"/>
              <a:t>[1] </a:t>
            </a:r>
            <a:r>
              <a:rPr lang="en-US" altLang="en-US" sz="1600" dirty="0"/>
              <a:t>J.C. Slater </a:t>
            </a:r>
            <a:r>
              <a:rPr lang="en-US" altLang="en-US" sz="1600" dirty="0" smtClean="0"/>
              <a:t>“</a:t>
            </a:r>
            <a:r>
              <a:rPr lang="en-US" altLang="en-US" sz="1600" dirty="0"/>
              <a:t>The Phasing of Magnetrons” MIT Technical Report 35, </a:t>
            </a:r>
            <a:r>
              <a:rPr lang="en-US" altLang="en-US" sz="1600" dirty="0" smtClean="0"/>
              <a:t>1947</a:t>
            </a:r>
            <a:endParaRPr lang="en-GB" altLang="en-US" sz="1600" dirty="0" smtClean="0"/>
          </a:p>
          <a:p>
            <a:r>
              <a:rPr lang="en-GB" altLang="en-US" sz="1600" dirty="0" smtClean="0"/>
              <a:t>[2] J</a:t>
            </a:r>
            <a:r>
              <a:rPr lang="en-GB" altLang="en-US" sz="1600" dirty="0"/>
              <a:t>. Kline </a:t>
            </a:r>
            <a:r>
              <a:rPr lang="en-US" altLang="en-US" sz="1600" dirty="0">
                <a:cs typeface="Times New Roman" pitchFamily="18" charset="0"/>
              </a:rPr>
              <a:t>“The magnetron as a negative-resistance amplifier,”</a:t>
            </a:r>
          </a:p>
          <a:p>
            <a:r>
              <a:rPr lang="en-US" altLang="en-US" sz="1600" i="1" dirty="0">
                <a:cs typeface="Times New Roman" pitchFamily="18" charset="0"/>
              </a:rPr>
              <a:t>IRE Transactions on Electron Devices</a:t>
            </a:r>
            <a:r>
              <a:rPr lang="en-US" altLang="en-US" sz="1600" dirty="0">
                <a:cs typeface="Times New Roman" pitchFamily="18" charset="0"/>
              </a:rPr>
              <a:t>, vol. ED-8, Nov 1961</a:t>
            </a:r>
          </a:p>
          <a:p>
            <a:r>
              <a:rPr lang="en-GB" altLang="en-US" sz="1600" dirty="0" smtClean="0"/>
              <a:t>[3] H.L</a:t>
            </a:r>
            <a:r>
              <a:rPr lang="en-GB" altLang="en-US" sz="1600" dirty="0"/>
              <a:t>. </a:t>
            </a:r>
            <a:r>
              <a:rPr lang="en-GB" altLang="en-US" sz="1600" dirty="0" err="1"/>
              <a:t>Thal</a:t>
            </a:r>
            <a:r>
              <a:rPr lang="en-GB" altLang="en-US" sz="1600" dirty="0"/>
              <a:t> </a:t>
            </a:r>
            <a:r>
              <a:rPr lang="en-US" altLang="en-US" sz="1600" dirty="0">
                <a:cs typeface="Times New Roman" pitchFamily="18" charset="0"/>
              </a:rPr>
              <a:t>and R.G. Lock, “Locking of magnetrons by an injected </a:t>
            </a:r>
            <a:r>
              <a:rPr lang="en-US" altLang="en-US" sz="1600" dirty="0" err="1">
                <a:cs typeface="Times New Roman" pitchFamily="18" charset="0"/>
              </a:rPr>
              <a:t>r.f</a:t>
            </a:r>
            <a:r>
              <a:rPr lang="en-US" altLang="en-US" sz="1600" dirty="0">
                <a:cs typeface="Times New Roman" pitchFamily="18" charset="0"/>
              </a:rPr>
              <a:t>. signal”,</a:t>
            </a:r>
          </a:p>
          <a:p>
            <a:r>
              <a:rPr lang="en-US" altLang="en-US" sz="1600" i="1" dirty="0">
                <a:cs typeface="Times New Roman" pitchFamily="18" charset="0"/>
              </a:rPr>
              <a:t>IEEE Trans. MTT</a:t>
            </a:r>
            <a:r>
              <a:rPr lang="en-US" altLang="en-US" sz="1600" dirty="0">
                <a:cs typeface="Times New Roman" pitchFamily="18" charset="0"/>
              </a:rPr>
              <a:t>, vol. 13, 1965</a:t>
            </a:r>
            <a:endParaRPr lang="en-GB" altLang="en-US" sz="1600" dirty="0"/>
          </a:p>
        </p:txBody>
      </p:sp>
      <p:grpSp>
        <p:nvGrpSpPr>
          <p:cNvPr id="87076" name="Group 36"/>
          <p:cNvGrpSpPr>
            <a:grpSpLocks/>
          </p:cNvGrpSpPr>
          <p:nvPr/>
        </p:nvGrpSpPr>
        <p:grpSpPr bwMode="auto">
          <a:xfrm>
            <a:off x="471856" y="1215253"/>
            <a:ext cx="4180739" cy="3333751"/>
            <a:chOff x="50" y="730"/>
            <a:chExt cx="2853" cy="2100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1426" y="1476"/>
              <a:ext cx="567" cy="5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0" name="Rectangle 10"/>
            <p:cNvSpPr>
              <a:spLocks noChangeArrowheads="1"/>
            </p:cNvSpPr>
            <p:nvPr/>
          </p:nvSpPr>
          <p:spPr bwMode="auto">
            <a:xfrm>
              <a:off x="1448" y="730"/>
              <a:ext cx="513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 bIns="154800"/>
            <a:lstStyle/>
            <a:p>
              <a:pPr algn="ctr"/>
              <a:r>
                <a:rPr lang="en-GB" altLang="en-US" sz="1600">
                  <a:latin typeface="Arial" pitchFamily="34" charset="0"/>
                </a:rPr>
                <a:t>Cavity</a:t>
              </a:r>
              <a:endParaRPr lang="en-GB" altLang="en-US" sz="1600"/>
            </a:p>
          </p:txBody>
        </p:sp>
        <p:sp>
          <p:nvSpPr>
            <p:cNvPr id="87051" name="Rectangle 11"/>
            <p:cNvSpPr>
              <a:spLocks noChangeArrowheads="1"/>
            </p:cNvSpPr>
            <p:nvPr/>
          </p:nvSpPr>
          <p:spPr bwMode="auto">
            <a:xfrm>
              <a:off x="1266" y="2430"/>
              <a:ext cx="793" cy="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altLang="en-US" sz="1600">
                  <a:latin typeface="Arial" pitchFamily="34" charset="0"/>
                </a:rPr>
                <a:t>Injection Source</a:t>
              </a:r>
              <a:endParaRPr lang="en-GB" altLang="en-US" sz="1600"/>
            </a:p>
          </p:txBody>
        </p:sp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50" y="1366"/>
              <a:ext cx="936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161" y="1703"/>
              <a:ext cx="83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GB" altLang="en-US" sz="1600" dirty="0" smtClean="0">
                  <a:latin typeface="Arial" pitchFamily="34" charset="0"/>
                </a:rPr>
                <a:t>Magnetron</a:t>
              </a:r>
              <a:endParaRPr lang="en-GB" altLang="en-US" sz="1600" dirty="0"/>
            </a:p>
          </p:txBody>
        </p:sp>
        <p:sp>
          <p:nvSpPr>
            <p:cNvPr id="87054" name="Line 14"/>
            <p:cNvSpPr>
              <a:spLocks noChangeShapeType="1"/>
            </p:cNvSpPr>
            <p:nvPr/>
          </p:nvSpPr>
          <p:spPr bwMode="auto">
            <a:xfrm flipV="1">
              <a:off x="1709" y="2039"/>
              <a:ext cx="0" cy="391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5" name="Line 15"/>
            <p:cNvSpPr>
              <a:spLocks noChangeShapeType="1"/>
            </p:cNvSpPr>
            <p:nvPr/>
          </p:nvSpPr>
          <p:spPr bwMode="auto">
            <a:xfrm flipH="1">
              <a:off x="978" y="1798"/>
              <a:ext cx="437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2001" y="2174"/>
              <a:ext cx="76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GB" altLang="en-US" sz="1600" dirty="0">
                  <a:latin typeface="Arial" pitchFamily="34" charset="0"/>
                </a:rPr>
                <a:t>Circulator</a:t>
              </a:r>
              <a:endParaRPr lang="en-GB" altLang="en-US" sz="1600" dirty="0"/>
            </a:p>
          </p:txBody>
        </p:sp>
        <p:sp>
          <p:nvSpPr>
            <p:cNvPr id="87057" name="Line 17"/>
            <p:cNvSpPr>
              <a:spLocks noChangeShapeType="1"/>
            </p:cNvSpPr>
            <p:nvPr/>
          </p:nvSpPr>
          <p:spPr bwMode="auto">
            <a:xfrm>
              <a:off x="989" y="1738"/>
              <a:ext cx="443" cy="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Line 18"/>
            <p:cNvSpPr>
              <a:spLocks noChangeShapeType="1"/>
            </p:cNvSpPr>
            <p:nvPr/>
          </p:nvSpPr>
          <p:spPr bwMode="auto">
            <a:xfrm flipH="1" flipV="1">
              <a:off x="1663" y="1077"/>
              <a:ext cx="1" cy="38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1507" y="1543"/>
              <a:ext cx="404" cy="186"/>
            </a:xfrm>
            <a:custGeom>
              <a:avLst/>
              <a:gdLst>
                <a:gd name="T0" fmla="*/ 0 w 1110"/>
                <a:gd name="T1" fmla="*/ 515 h 515"/>
                <a:gd name="T2" fmla="*/ 570 w 1110"/>
                <a:gd name="T3" fmla="*/ 5 h 515"/>
                <a:gd name="T4" fmla="*/ 1110 w 1110"/>
                <a:gd name="T5" fmla="*/ 48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0" h="515">
                  <a:moveTo>
                    <a:pt x="0" y="515"/>
                  </a:moveTo>
                  <a:cubicBezTo>
                    <a:pt x="30" y="215"/>
                    <a:pt x="385" y="10"/>
                    <a:pt x="570" y="5"/>
                  </a:cubicBezTo>
                  <a:cubicBezTo>
                    <a:pt x="755" y="0"/>
                    <a:pt x="1080" y="185"/>
                    <a:pt x="1110" y="485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2" name="Rectangle 32"/>
            <p:cNvSpPr>
              <a:spLocks noChangeArrowheads="1"/>
            </p:cNvSpPr>
            <p:nvPr/>
          </p:nvSpPr>
          <p:spPr bwMode="auto">
            <a:xfrm>
              <a:off x="2390" y="1569"/>
              <a:ext cx="513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 bIns="154800"/>
            <a:lstStyle/>
            <a:p>
              <a:pPr algn="ctr"/>
              <a:r>
                <a:rPr lang="en-GB" altLang="en-US" sz="1600">
                  <a:latin typeface="Arial" pitchFamily="34" charset="0"/>
                </a:rPr>
                <a:t>Load</a:t>
              </a:r>
              <a:endParaRPr lang="en-GB" altLang="en-US" sz="1600"/>
            </a:p>
          </p:txBody>
        </p:sp>
        <p:sp>
          <p:nvSpPr>
            <p:cNvPr id="87073" name="Line 33"/>
            <p:cNvSpPr>
              <a:spLocks noChangeShapeType="1"/>
            </p:cNvSpPr>
            <p:nvPr/>
          </p:nvSpPr>
          <p:spPr bwMode="auto">
            <a:xfrm flipH="1" flipV="1">
              <a:off x="1780" y="1086"/>
              <a:ext cx="1" cy="38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4" name="Line 34"/>
            <p:cNvSpPr>
              <a:spLocks noChangeShapeType="1"/>
            </p:cNvSpPr>
            <p:nvPr/>
          </p:nvSpPr>
          <p:spPr bwMode="auto">
            <a:xfrm flipH="1" flipV="1">
              <a:off x="1989" y="1743"/>
              <a:ext cx="395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500771"/>
              </p:ext>
            </p:extLst>
          </p:nvPr>
        </p:nvGraphicFramePr>
        <p:xfrm>
          <a:off x="4973303" y="2331849"/>
          <a:ext cx="36845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4" imgW="1879600" imgH="431800" progId="Equation.3">
                  <p:embed/>
                </p:oleObj>
              </mc:Choice>
              <mc:Fallback>
                <p:oleObj name="Equation" r:id="rId4" imgW="18796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303" y="2331849"/>
                        <a:ext cx="3684588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47759" y="1762941"/>
            <a:ext cx="233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Adler Equation (1946):</a:t>
            </a:r>
            <a:endParaRPr lang="en-US" b="1" dirty="0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094514" y="3214115"/>
            <a:ext cx="19816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 dirty="0">
                <a:solidFill>
                  <a:srgbClr val="000066"/>
                </a:solidFill>
                <a:latin typeface="Arial" pitchFamily="34" charset="0"/>
              </a:rPr>
              <a:t>Steady </a:t>
            </a:r>
            <a:r>
              <a:rPr lang="en-GB" altLang="en-US" sz="1400" b="1" dirty="0" smtClean="0">
                <a:solidFill>
                  <a:srgbClr val="000066"/>
                </a:solidFill>
                <a:latin typeface="Arial" pitchFamily="34" charset="0"/>
              </a:rPr>
              <a:t>state solution</a:t>
            </a:r>
            <a:endParaRPr lang="en-US" altLang="en-US" sz="1400" b="1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941514"/>
              </p:ext>
            </p:extLst>
          </p:nvPr>
        </p:nvGraphicFramePr>
        <p:xfrm>
          <a:off x="5094514" y="3777473"/>
          <a:ext cx="29225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6" imgW="1625600" imgH="469900" progId="Equation.3">
                  <p:embed/>
                </p:oleObj>
              </mc:Choice>
              <mc:Fallback>
                <p:oleObj name="Equation" r:id="rId6" imgW="1625600" imgH="469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514" y="3777473"/>
                        <a:ext cx="29225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52595" y="1088987"/>
            <a:ext cx="3558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Principle of injection phase lock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519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b="1" dirty="0">
                <a:latin typeface="Times" pitchFamily="18" charset="0"/>
              </a:rPr>
              <a:t>Power Needed for Injection </a:t>
            </a:r>
            <a:r>
              <a:rPr lang="en-GB" altLang="en-US" sz="2400" b="1" dirty="0" smtClean="0">
                <a:latin typeface="Times" pitchFamily="18" charset="0"/>
              </a:rPr>
              <a:t>Phase Locking</a:t>
            </a:r>
            <a:endParaRPr lang="en-GB" altLang="en-US" sz="2400" b="1" dirty="0">
              <a:latin typeface="Times" pitchFamily="18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69277" y="962025"/>
            <a:ext cx="54959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00" b="1" dirty="0">
                <a:latin typeface="Arial" pitchFamily="34" charset="0"/>
              </a:rPr>
              <a:t>The minimum locking power is given when sin </a:t>
            </a:r>
            <a:r>
              <a:rPr lang="en-GB" altLang="en-US" sz="1600" b="1" dirty="0">
                <a:latin typeface="Symbol" pitchFamily="18" charset="2"/>
              </a:rPr>
              <a:t>y</a:t>
            </a:r>
            <a:r>
              <a:rPr lang="en-GB" altLang="en-US" sz="1600" b="1" dirty="0">
                <a:latin typeface="Arial" pitchFamily="34" charset="0"/>
              </a:rPr>
              <a:t> = 1</a:t>
            </a: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5549412" y="1011239"/>
          <a:ext cx="2520462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Equation" r:id="rId4" imgW="1549080" imgH="495000" progId="Equation.3">
                  <p:embed/>
                </p:oleObj>
              </mc:Choice>
              <mc:Fallback>
                <p:oleObj name="Equation" r:id="rId4" imgW="15490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412" y="1011239"/>
                        <a:ext cx="2520462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018443" y="1343025"/>
            <a:ext cx="4164623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altLang="en-US" sz="1600" b="1">
                <a:latin typeface="Arial" pitchFamily="34" charset="0"/>
                <a:cs typeface="Times New Roman" pitchFamily="18" charset="0"/>
              </a:rPr>
              <a:t>P</a:t>
            </a:r>
            <a:r>
              <a:rPr lang="en-GB" altLang="en-US" sz="1600" b="1" baseline="-30000">
                <a:latin typeface="Arial" pitchFamily="34" charset="0"/>
                <a:cs typeface="Times New Roman" pitchFamily="18" charset="0"/>
              </a:rPr>
              <a:t>RF</a:t>
            </a:r>
            <a:r>
              <a:rPr lang="en-GB" altLang="en-US" sz="1600" b="1">
                <a:latin typeface="Arial" pitchFamily="34" charset="0"/>
                <a:cs typeface="Times New Roman" pitchFamily="18" charset="0"/>
              </a:rPr>
              <a:t>   is output power</a:t>
            </a:r>
          </a:p>
          <a:p>
            <a:pPr algn="just">
              <a:lnSpc>
                <a:spcPct val="120000"/>
              </a:lnSpc>
            </a:pPr>
            <a:r>
              <a:rPr lang="en-GB" altLang="en-US" sz="1600" b="1">
                <a:latin typeface="Arial" pitchFamily="34" charset="0"/>
                <a:cs typeface="Times New Roman" pitchFamily="18" charset="0"/>
              </a:rPr>
              <a:t>Q</a:t>
            </a:r>
            <a:r>
              <a:rPr lang="en-GB" altLang="en-US" sz="1600" b="1" baseline="-25000">
                <a:latin typeface="Arial" pitchFamily="34" charset="0"/>
                <a:cs typeface="Times New Roman" pitchFamily="18" charset="0"/>
              </a:rPr>
              <a:t>L</a:t>
            </a:r>
            <a:r>
              <a:rPr lang="en-GB" altLang="en-US" sz="1600" b="1">
                <a:latin typeface="Arial" pitchFamily="34" charset="0"/>
                <a:cs typeface="Times New Roman" pitchFamily="18" charset="0"/>
              </a:rPr>
              <a:t>     refers to the loaded magnetron.</a:t>
            </a:r>
          </a:p>
        </p:txBody>
      </p:sp>
      <p:graphicFrame>
        <p:nvGraphicFramePr>
          <p:cNvPr id="49162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5035062" y="2351089"/>
          <a:ext cx="4108938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Chart" r:id="rId6" imgW="9715805" imgH="5620207" progId="Excel.Chart.8">
                  <p:embed/>
                </p:oleObj>
              </mc:Choice>
              <mc:Fallback>
                <p:oleObj name="Chart" r:id="rId6" imgW="9715805" imgH="56202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062" y="2351089"/>
                        <a:ext cx="4108938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585438" y="2144713"/>
            <a:ext cx="10182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rgbClr val="000066"/>
                </a:solidFill>
                <a:latin typeface="Arial" pitchFamily="34" charset="0"/>
              </a:rPr>
              <a:t>Pushing</a:t>
            </a:r>
            <a:endParaRPr lang="en-US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90147" y="2233614"/>
            <a:ext cx="45432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FF0000"/>
                </a:solidFill>
                <a:latin typeface="Arial" pitchFamily="34" charset="0"/>
              </a:rPr>
              <a:t>For our 2.45 GHz cooker magnetron</a:t>
            </a:r>
            <a:endParaRPr lang="en-US" altLang="en-US" sz="2000" b="1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326781" y="3394075"/>
          <a:ext cx="4576396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Equation" r:id="rId8" imgW="3301920" imgH="533160" progId="Equation.3">
                  <p:embed/>
                </p:oleObj>
              </mc:Choice>
              <mc:Fallback>
                <p:oleObj name="Equation" r:id="rId8" imgW="33019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81" y="3394075"/>
                        <a:ext cx="4576396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394253"/>
              </p:ext>
            </p:extLst>
          </p:nvPr>
        </p:nvGraphicFramePr>
        <p:xfrm>
          <a:off x="290146" y="4421188"/>
          <a:ext cx="151667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Equation" r:id="rId10" imgW="1104840" imgH="177480" progId="Equation.3">
                  <p:embed/>
                </p:oleObj>
              </mc:Choice>
              <mc:Fallback>
                <p:oleObj name="Equation" r:id="rId10" imgW="11048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46" y="4421188"/>
                        <a:ext cx="1516673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288682" y="2646364"/>
            <a:ext cx="46073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>
                <a:solidFill>
                  <a:srgbClr val="000066"/>
                </a:solidFill>
                <a:latin typeface="Arial" pitchFamily="34" charset="0"/>
              </a:rPr>
              <a:t>(f</a:t>
            </a:r>
            <a:r>
              <a:rPr lang="en-GB" altLang="en-US" sz="1600" b="1" baseline="-25000">
                <a:solidFill>
                  <a:srgbClr val="000066"/>
                </a:solidFill>
                <a:latin typeface="Arial" pitchFamily="34" charset="0"/>
              </a:rPr>
              <a:t>i</a:t>
            </a:r>
            <a:r>
              <a:rPr lang="en-GB" altLang="en-US" sz="1600" b="1">
                <a:solidFill>
                  <a:srgbClr val="000066"/>
                </a:solidFill>
                <a:latin typeface="Arial" pitchFamily="34" charset="0"/>
              </a:rPr>
              <a:t> –f</a:t>
            </a:r>
            <a:r>
              <a:rPr lang="en-GB" altLang="en-US" sz="1600" b="1" baseline="-2500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GB" altLang="en-US" sz="1600" b="1">
                <a:solidFill>
                  <a:srgbClr val="000066"/>
                </a:solidFill>
                <a:latin typeface="Arial" pitchFamily="34" charset="0"/>
              </a:rPr>
              <a:t>) due to ripple ~ 2 MHz</a:t>
            </a:r>
          </a:p>
          <a:p>
            <a:r>
              <a:rPr lang="en-GB" altLang="en-US" sz="1600" b="1">
                <a:solidFill>
                  <a:srgbClr val="000066"/>
                </a:solidFill>
                <a:latin typeface="Arial" pitchFamily="34" charset="0"/>
              </a:rPr>
              <a:t>(f</a:t>
            </a:r>
            <a:r>
              <a:rPr lang="en-GB" altLang="en-US" sz="1600" b="1" baseline="-25000">
                <a:solidFill>
                  <a:srgbClr val="000066"/>
                </a:solidFill>
                <a:latin typeface="Arial" pitchFamily="34" charset="0"/>
              </a:rPr>
              <a:t>i</a:t>
            </a:r>
            <a:r>
              <a:rPr lang="en-GB" altLang="en-US" sz="1600" b="1">
                <a:solidFill>
                  <a:srgbClr val="000066"/>
                </a:solidFill>
                <a:latin typeface="Arial" pitchFamily="34" charset="0"/>
              </a:rPr>
              <a:t> –f</a:t>
            </a:r>
            <a:r>
              <a:rPr lang="en-GB" altLang="en-US" sz="1600" b="1" baseline="-2500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GB" altLang="en-US" sz="1600" b="1">
                <a:solidFill>
                  <a:srgbClr val="000066"/>
                </a:solidFill>
                <a:latin typeface="Arial" pitchFamily="34" charset="0"/>
              </a:rPr>
              <a:t>) due to temperature fluctuation &gt; 5 MHz</a:t>
            </a:r>
            <a:endParaRPr lang="en-US" altLang="en-US" sz="1600" b="1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4917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296567"/>
              </p:ext>
            </p:extLst>
          </p:nvPr>
        </p:nvGraphicFramePr>
        <p:xfrm>
          <a:off x="2232025" y="5578475"/>
          <a:ext cx="32432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Equation" r:id="rId12" imgW="2209680" imgH="495000" progId="Equation.3">
                  <p:embed/>
                </p:oleObj>
              </mc:Choice>
              <mc:Fallback>
                <p:oleObj name="Equation" r:id="rId12" imgW="22096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578475"/>
                        <a:ext cx="3243263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424962" y="5807075"/>
            <a:ext cx="18063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>
                <a:solidFill>
                  <a:srgbClr val="000066"/>
                </a:solidFill>
                <a:latin typeface="Arial" pitchFamily="34" charset="0"/>
              </a:rPr>
              <a:t>Time response ~</a:t>
            </a:r>
            <a:endParaRPr lang="en-US" altLang="en-US" sz="16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685692" y="5786438"/>
            <a:ext cx="2592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 dirty="0">
                <a:solidFill>
                  <a:srgbClr val="000066"/>
                </a:solidFill>
                <a:latin typeface="Arial" pitchFamily="34" charset="0"/>
              </a:rPr>
              <a:t>~ </a:t>
            </a:r>
            <a:r>
              <a:rPr lang="en-GB" altLang="en-US" sz="1600" b="1" dirty="0" smtClean="0">
                <a:solidFill>
                  <a:srgbClr val="000066"/>
                </a:solidFill>
                <a:latin typeface="Arial" pitchFamily="34" charset="0"/>
              </a:rPr>
              <a:t>200 </a:t>
            </a:r>
            <a:r>
              <a:rPr lang="en-GB" altLang="en-US" sz="1600" b="1" dirty="0">
                <a:solidFill>
                  <a:srgbClr val="000066"/>
                </a:solidFill>
                <a:latin typeface="Arial" pitchFamily="34" charset="0"/>
              </a:rPr>
              <a:t>ns ~ 5</a:t>
            </a:r>
            <a:r>
              <a:rPr lang="en-GB" altLang="en-US" sz="1600" b="1" dirty="0" smtClean="0">
                <a:solidFill>
                  <a:srgbClr val="000066"/>
                </a:solidFill>
                <a:latin typeface="Arial" pitchFamily="34" charset="0"/>
              </a:rPr>
              <a:t>00 </a:t>
            </a:r>
            <a:r>
              <a:rPr lang="en-GB" altLang="en-US" sz="1600" b="1" dirty="0">
                <a:solidFill>
                  <a:srgbClr val="000066"/>
                </a:solidFill>
                <a:latin typeface="Arial" pitchFamily="34" charset="0"/>
              </a:rPr>
              <a:t>RF cycles</a:t>
            </a:r>
            <a:endParaRPr lang="en-US" altLang="en-US" sz="1600" b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1004" y="4429125"/>
            <a:ext cx="429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-23.5dB in actual experiment demo in 2010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133975"/>
            <a:ext cx="474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pulse mode operation, startup time is critical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920" y="220671"/>
            <a:ext cx="5908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Vaughan Magnetron Analytical Model (</a:t>
            </a:r>
            <a:r>
              <a:rPr lang="en-US" sz="2400" b="1" dirty="0" smtClean="0"/>
              <a:t>1973)</a:t>
            </a:r>
            <a:endParaRPr lang="en-US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2" y="1258155"/>
            <a:ext cx="3657600" cy="69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06" y="882721"/>
            <a:ext cx="3657600" cy="33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19802" y="4793574"/>
            <a:ext cx="29758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It shows that the magnetron can be treated either as a voltage controlled oscillator or as a current controlled oscillator</a:t>
            </a:r>
            <a:r>
              <a:rPr lang="en-GB" dirty="0"/>
              <a:t>.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610048"/>
              </p:ext>
            </p:extLst>
          </p:nvPr>
        </p:nvGraphicFramePr>
        <p:xfrm>
          <a:off x="3743326" y="1554961"/>
          <a:ext cx="1457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Equation" r:id="rId5" imgW="1459866" imgH="393529" progId="Equation.3">
                  <p:embed/>
                </p:oleObj>
              </mc:Choice>
              <mc:Fallback>
                <p:oleObj name="Equation" r:id="rId5" imgW="145986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6" y="1554961"/>
                        <a:ext cx="14573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785916"/>
              </p:ext>
            </p:extLst>
          </p:nvPr>
        </p:nvGraphicFramePr>
        <p:xfrm>
          <a:off x="374375" y="2027038"/>
          <a:ext cx="27908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Equation" r:id="rId7" imgW="2794000" imgH="558800" progId="Equation.3">
                  <p:embed/>
                </p:oleObj>
              </mc:Choice>
              <mc:Fallback>
                <p:oleObj name="Equation" r:id="rId7" imgW="27940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75" y="2027038"/>
                        <a:ext cx="27908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32130"/>
              </p:ext>
            </p:extLst>
          </p:nvPr>
        </p:nvGraphicFramePr>
        <p:xfrm>
          <a:off x="838201" y="3017638"/>
          <a:ext cx="16097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Equation" r:id="rId9" imgW="1612900" imgH="533400" progId="Equation.3">
                  <p:embed/>
                </p:oleObj>
              </mc:Choice>
              <mc:Fallback>
                <p:oleObj name="Equation" r:id="rId9" imgW="1612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3017638"/>
                        <a:ext cx="16097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334285"/>
              </p:ext>
            </p:extLst>
          </p:nvPr>
        </p:nvGraphicFramePr>
        <p:xfrm>
          <a:off x="609601" y="3779638"/>
          <a:ext cx="2847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Equation" r:id="rId11" imgW="2844800" imgH="838200" progId="Equation.3">
                  <p:embed/>
                </p:oleObj>
              </mc:Choice>
              <mc:Fallback>
                <p:oleObj name="Equation" r:id="rId11" imgW="28448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3779638"/>
                        <a:ext cx="28479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010145"/>
              </p:ext>
            </p:extLst>
          </p:nvPr>
        </p:nvGraphicFramePr>
        <p:xfrm>
          <a:off x="685801" y="4793574"/>
          <a:ext cx="1228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Equation" r:id="rId13" imgW="1231366" imgH="507780" progId="Equation.3">
                  <p:embed/>
                </p:oleObj>
              </mc:Choice>
              <mc:Fallback>
                <p:oleObj name="Equation" r:id="rId13" imgW="1231366" imgH="507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4793574"/>
                        <a:ext cx="12287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02594"/>
              </p:ext>
            </p:extLst>
          </p:nvPr>
        </p:nvGraphicFramePr>
        <p:xfrm>
          <a:off x="652671" y="5532238"/>
          <a:ext cx="220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name="Equation" r:id="rId15" imgW="2209800" imgH="838200" progId="Equation.3">
                  <p:embed/>
                </p:oleObj>
              </mc:Choice>
              <mc:Fallback>
                <p:oleObj name="Equation" r:id="rId15" imgW="22098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71" y="5532238"/>
                        <a:ext cx="2209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923453"/>
              </p:ext>
            </p:extLst>
          </p:nvPr>
        </p:nvGraphicFramePr>
        <p:xfrm>
          <a:off x="3166306" y="2330081"/>
          <a:ext cx="21717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Equation" r:id="rId17" imgW="2171700" imgH="558800" progId="Equation.3">
                  <p:embed/>
                </p:oleObj>
              </mc:Choice>
              <mc:Fallback>
                <p:oleObj name="Equation" r:id="rId17" imgW="21717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306" y="2330081"/>
                        <a:ext cx="2171700" cy="561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393221"/>
              </p:ext>
            </p:extLst>
          </p:nvPr>
        </p:nvGraphicFramePr>
        <p:xfrm>
          <a:off x="3704940" y="3170038"/>
          <a:ext cx="990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Equation" r:id="rId19" imgW="990600" imgH="228600" progId="Equation.3">
                  <p:embed/>
                </p:oleObj>
              </mc:Choice>
              <mc:Fallback>
                <p:oleObj name="Equation" r:id="rId19" imgW="99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940" y="3170038"/>
                        <a:ext cx="990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58602"/>
              </p:ext>
            </p:extLst>
          </p:nvPr>
        </p:nvGraphicFramePr>
        <p:xfrm>
          <a:off x="3819526" y="3606401"/>
          <a:ext cx="13049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Equation" r:id="rId21" imgW="1308100" imgH="558800" progId="Equation.3">
                  <p:embed/>
                </p:oleObj>
              </mc:Choice>
              <mc:Fallback>
                <p:oleObj name="Equation" r:id="rId21" imgW="13081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6" y="3606401"/>
                        <a:ext cx="13049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112005"/>
              </p:ext>
            </p:extLst>
          </p:nvPr>
        </p:nvGraphicFramePr>
        <p:xfrm>
          <a:off x="6115052" y="4195164"/>
          <a:ext cx="685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Equation" r:id="rId23" imgW="685800" imgH="431800" progId="Equation.3">
                  <p:embed/>
                </p:oleObj>
              </mc:Choice>
              <mc:Fallback>
                <p:oleObj name="Equation" r:id="rId23" imgW="68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2" y="4195164"/>
                        <a:ext cx="6858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205123"/>
              </p:ext>
            </p:extLst>
          </p:nvPr>
        </p:nvGraphicFramePr>
        <p:xfrm>
          <a:off x="3562352" y="4313038"/>
          <a:ext cx="2200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Equation" r:id="rId25" imgW="2103614" imgH="632666" progId="Equation.3">
                  <p:embed/>
                </p:oleObj>
              </mc:Choice>
              <mc:Fallback>
                <p:oleObj name="Equation" r:id="rId25" imgW="2103614" imgH="63266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2" y="4313038"/>
                        <a:ext cx="22002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424718"/>
              </p:ext>
            </p:extLst>
          </p:nvPr>
        </p:nvGraphicFramePr>
        <p:xfrm>
          <a:off x="3060426" y="4922638"/>
          <a:ext cx="28098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Equation" r:id="rId27" imgW="2806700" imgH="508000" progId="Equation.3">
                  <p:embed/>
                </p:oleObj>
              </mc:Choice>
              <mc:Fallback>
                <p:oleObj name="Equation" r:id="rId27" imgW="2806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426" y="4922638"/>
                        <a:ext cx="28098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619489"/>
              </p:ext>
            </p:extLst>
          </p:nvPr>
        </p:nvGraphicFramePr>
        <p:xfrm>
          <a:off x="3333751" y="5717975"/>
          <a:ext cx="18669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" name="Equation" r:id="rId29" imgW="1866900" imgH="241300" progId="Equation.3">
                  <p:embed/>
                </p:oleObj>
              </mc:Choice>
              <mc:Fallback>
                <p:oleObj name="Equation" r:id="rId29" imgW="1866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1" y="5717975"/>
                        <a:ext cx="18669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 bwMode="auto">
          <a:xfrm flipH="1">
            <a:off x="6019802" y="2027038"/>
            <a:ext cx="533399" cy="276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7489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259"/>
            <a:ext cx="548640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5148" y="2205920"/>
            <a:ext cx="9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6932" y="1550894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stable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40424" y="1066800"/>
            <a:ext cx="17929" cy="2492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779" y="184956"/>
            <a:ext cx="846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Injection Phase Locking Bandwidth and Stability Analysis by Chen’s Model 1989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17458" y="913259"/>
            <a:ext cx="37920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Extension of </a:t>
            </a:r>
            <a:r>
              <a:rPr lang="en-US" dirty="0" smtClean="0"/>
              <a:t>Adler’s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Amplitude V change can be changed by changing V</a:t>
            </a:r>
            <a:r>
              <a:rPr lang="en-US" baseline="-25000" dirty="0" smtClean="0"/>
              <a:t>DC</a:t>
            </a:r>
            <a:r>
              <a:rPr lang="en-US" dirty="0" smtClean="0"/>
              <a:t> and B</a:t>
            </a:r>
            <a:r>
              <a:rPr lang="en-US" baseline="-25000" dirty="0" smtClean="0"/>
              <a:t>DC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</a:t>
            </a:r>
            <a:r>
              <a:rPr lang="en-US" baseline="-25000" dirty="0" smtClean="0"/>
              <a:t>DC </a:t>
            </a:r>
            <a:r>
              <a:rPr lang="en-US" dirty="0" smtClean="0"/>
              <a:t>and B</a:t>
            </a:r>
            <a:r>
              <a:rPr lang="en-US" baseline="-25000" dirty="0" smtClean="0"/>
              <a:t>DC</a:t>
            </a:r>
            <a:r>
              <a:rPr lang="en-US" dirty="0" smtClean="0"/>
              <a:t> will change I</a:t>
            </a:r>
            <a:r>
              <a:rPr lang="en-US" baseline="-25000" dirty="0" smtClean="0"/>
              <a:t>DC, </a:t>
            </a:r>
            <a:r>
              <a:rPr lang="en-US" dirty="0" smtClean="0"/>
              <a:t>then I</a:t>
            </a:r>
            <a:r>
              <a:rPr lang="en-US" baseline="-25000" dirty="0" smtClean="0"/>
              <a:t>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</a:t>
            </a:r>
            <a:r>
              <a:rPr lang="en-US" baseline="-25000" dirty="0" smtClean="0"/>
              <a:t>RF</a:t>
            </a:r>
            <a:r>
              <a:rPr lang="en-US" dirty="0" smtClean="0"/>
              <a:t> will cause the frequency pushing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Frequency pushing determined by the phase lag between beam spoke and RF crest </a:t>
            </a:r>
            <a:r>
              <a:rPr lang="en-US" dirty="0" smtClean="0">
                <a:sym typeface="Symbol"/>
              </a:rPr>
              <a:t> (beam dynamics)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compensated by frequency pulling effect by an inductive 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Injection amplitude and frequency can be also used to control the (phase locked) output amplitude but limited by S/N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272989" y="1362983"/>
            <a:ext cx="1685364" cy="636147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32965" y="1509663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Symbol"/>
              </a:rPr>
              <a:t></a:t>
            </a:r>
            <a:r>
              <a:rPr lang="en-US" baseline="-25000" dirty="0" smtClean="0">
                <a:solidFill>
                  <a:srgbClr val="00B0F0"/>
                </a:solidFill>
                <a:sym typeface="Symbol"/>
              </a:rPr>
              <a:t>1</a:t>
            </a:r>
            <a:endParaRPr lang="en-US" baseline="-25000" dirty="0">
              <a:solidFill>
                <a:srgbClr val="00B0F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8541" y="1999130"/>
            <a:ext cx="4034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604246" y="1332502"/>
            <a:ext cx="26894" cy="223221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04246" y="3334871"/>
            <a:ext cx="336178" cy="8964"/>
          </a:xfrm>
          <a:prstGeom prst="straightConnector1">
            <a:avLst/>
          </a:prstGeom>
          <a:ln w="127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40424" y="3159169"/>
                <a:ext cx="1413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l-GR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424" y="3159169"/>
                <a:ext cx="141301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113908" y="172560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497346" y="1919150"/>
            <a:ext cx="304821" cy="99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78" y="4457343"/>
            <a:ext cx="5842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</a:t>
            </a: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/>
              <a:t>2</a:t>
            </a:r>
            <a:r>
              <a:rPr lang="en-US" dirty="0" smtClean="0"/>
              <a:t> caused by frequency pushing parameter </a:t>
            </a:r>
            <a:r>
              <a:rPr lang="en-US" dirty="0" smtClean="0">
                <a:sym typeface="Symbol"/>
              </a:rPr>
              <a:t>=0.25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locked frequency offset determined by the injection parameter </a:t>
            </a:r>
            <a:r>
              <a:rPr lang="en-US" dirty="0" smtClean="0">
                <a:sym typeface="Symbol"/>
              </a:rPr>
              <a:t>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Higher injection signal enlarges the locking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Frequency pulling causes the bandwidth and amplitude asymmetric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6534" y="3808898"/>
            <a:ext cx="15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freq.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1"/>
          </p:cNvCxnSpPr>
          <p:nvPr/>
        </p:nvCxnSpPr>
        <p:spPr>
          <a:xfrm flipH="1" flipV="1">
            <a:off x="3257552" y="3907840"/>
            <a:ext cx="458982" cy="857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9452" y="3813661"/>
            <a:ext cx="187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running freq.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15671" y="3950702"/>
            <a:ext cx="36062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57552" y="4088011"/>
            <a:ext cx="249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magnetron natural  freq.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3038476" y="4182993"/>
            <a:ext cx="352424" cy="896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5748555" y="5447615"/>
            <a:ext cx="302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model can be included in the Simulink simulation.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11593"/>
      </p:ext>
    </p:extLst>
  </p:cSld>
  <p:clrMapOvr>
    <a:masterClrMapping/>
  </p:clrMapOvr>
</p:sld>
</file>

<file path=ppt/theme/theme1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26092</TotalTime>
  <Words>2019</Words>
  <Application>Microsoft Office PowerPoint</Application>
  <PresentationFormat>On-screen Show (4:3)</PresentationFormat>
  <Paragraphs>297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1_JLabPowerpointMain</vt:lpstr>
      <vt:lpstr>Equation</vt:lpstr>
      <vt:lpstr>Chart</vt:lpstr>
      <vt:lpstr>PowerPoint Presentation</vt:lpstr>
      <vt:lpstr>PowerPoint Presentation</vt:lpstr>
      <vt:lpstr>PowerPoint Presentation</vt:lpstr>
      <vt:lpstr>PowerPoint Presentation</vt:lpstr>
      <vt:lpstr>Complication of  Magnetron Phase and Amplitude Controls</vt:lpstr>
      <vt:lpstr>Magnetron Injection Works as a Reflection Amplifier</vt:lpstr>
      <vt:lpstr>Power Needed for Injection Phase Locking</vt:lpstr>
      <vt:lpstr>PowerPoint Presentation</vt:lpstr>
      <vt:lpstr>PowerPoint Presentation</vt:lpstr>
      <vt:lpstr>PowerPoint Presentation</vt:lpstr>
      <vt:lpstr>Proposal to SPL Project by A. C. Dexter in SPL09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haipeng</cp:lastModifiedBy>
  <cp:revision>311</cp:revision>
  <cp:lastPrinted>2015-01-16T19:20:44Z</cp:lastPrinted>
  <dcterms:created xsi:type="dcterms:W3CDTF">2015-01-15T02:11:07Z</dcterms:created>
  <dcterms:modified xsi:type="dcterms:W3CDTF">2015-03-30T16:11:49Z</dcterms:modified>
</cp:coreProperties>
</file>