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83" r:id="rId2"/>
    <p:sldMasterId id="2147483795" r:id="rId3"/>
  </p:sldMasterIdLst>
  <p:notesMasterIdLst>
    <p:notesMasterId r:id="rId36"/>
  </p:notesMasterIdLst>
  <p:sldIdLst>
    <p:sldId id="485" r:id="rId4"/>
    <p:sldId id="484" r:id="rId5"/>
    <p:sldId id="479" r:id="rId6"/>
    <p:sldId id="480" r:id="rId7"/>
    <p:sldId id="487" r:id="rId8"/>
    <p:sldId id="481" r:id="rId9"/>
    <p:sldId id="482" r:id="rId10"/>
    <p:sldId id="483" r:id="rId11"/>
    <p:sldId id="461" r:id="rId12"/>
    <p:sldId id="472" r:id="rId13"/>
    <p:sldId id="454" r:id="rId14"/>
    <p:sldId id="378" r:id="rId15"/>
    <p:sldId id="436" r:id="rId16"/>
    <p:sldId id="448" r:id="rId17"/>
    <p:sldId id="338" r:id="rId18"/>
    <p:sldId id="477" r:id="rId19"/>
    <p:sldId id="428" r:id="rId20"/>
    <p:sldId id="427" r:id="rId21"/>
    <p:sldId id="430" r:id="rId22"/>
    <p:sldId id="429" r:id="rId23"/>
    <p:sldId id="431" r:id="rId24"/>
    <p:sldId id="432" r:id="rId25"/>
    <p:sldId id="463" r:id="rId26"/>
    <p:sldId id="443" r:id="rId27"/>
    <p:sldId id="256" r:id="rId28"/>
    <p:sldId id="446" r:id="rId29"/>
    <p:sldId id="349" r:id="rId30"/>
    <p:sldId id="350" r:id="rId31"/>
    <p:sldId id="261" r:id="rId32"/>
    <p:sldId id="450" r:id="rId33"/>
    <p:sldId id="352" r:id="rId34"/>
    <p:sldId id="458" r:id="rId3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7" autoAdjust="0"/>
    <p:restoredTop sz="96051" autoAdjust="0"/>
  </p:normalViewPr>
  <p:slideViewPr>
    <p:cSldViewPr>
      <p:cViewPr>
        <p:scale>
          <a:sx n="80" d="100"/>
          <a:sy n="80" d="100"/>
        </p:scale>
        <p:origin x="-942" y="-624"/>
      </p:cViewPr>
      <p:guideLst>
        <p:guide orient="horz" pos="2160"/>
        <p:guide pos="2880"/>
      </p:guideLst>
    </p:cSldViewPr>
  </p:slideViewPr>
  <p:notesTextViewPr>
    <p:cViewPr>
      <p:scale>
        <a:sx n="1" d="1"/>
        <a:sy n="1" d="1"/>
      </p:scale>
      <p:origin x="0" y="0"/>
    </p:cViewPr>
  </p:notesTextViewPr>
  <p:sorterViewPr>
    <p:cViewPr>
      <p:scale>
        <a:sx n="100" d="100"/>
        <a:sy n="100" d="100"/>
      </p:scale>
      <p:origin x="0" y="133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ocuments\W-Pu%20burned%20and%20weighted%20isotopic%20dist..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er\Documents\Burned%20W-Pu%20Yield%20Distribu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5.7755818984165451E-2"/>
          <c:y val="3.2468850055077422E-2"/>
          <c:w val="0.79475619393729635"/>
          <c:h val="0.92709933275181056"/>
        </c:manualLayout>
      </c:layout>
      <c:bar3DChart>
        <c:barDir val="col"/>
        <c:grouping val="standard"/>
        <c:varyColors val="0"/>
        <c:ser>
          <c:idx val="0"/>
          <c:order val="0"/>
          <c:tx>
            <c:strRef>
              <c:f>Sheet1!$C$2</c:f>
              <c:strCache>
                <c:ptCount val="1"/>
                <c:pt idx="0">
                  <c:v>Twice GEM*STAR</c:v>
                </c:pt>
              </c:strCache>
            </c:strRef>
          </c:tx>
          <c:spPr>
            <a:solidFill>
              <a:srgbClr val="00B050"/>
            </a:solidFill>
          </c:spPr>
          <c:invertIfNegative val="0"/>
          <c:cat>
            <c:numRef>
              <c:f>Sheet1!$D$1:$G$1</c:f>
              <c:numCache>
                <c:formatCode>General</c:formatCode>
                <c:ptCount val="4"/>
                <c:pt idx="0">
                  <c:v>239</c:v>
                </c:pt>
                <c:pt idx="1">
                  <c:v>240</c:v>
                </c:pt>
                <c:pt idx="2">
                  <c:v>241</c:v>
                </c:pt>
                <c:pt idx="3">
                  <c:v>242</c:v>
                </c:pt>
              </c:numCache>
            </c:numRef>
          </c:cat>
          <c:val>
            <c:numRef>
              <c:f>Sheet1!$D$2:$G$2</c:f>
              <c:numCache>
                <c:formatCode>General</c:formatCode>
                <c:ptCount val="4"/>
                <c:pt idx="0">
                  <c:v>2.0299999999999999E-2</c:v>
                </c:pt>
                <c:pt idx="1">
                  <c:v>2.69E-2</c:v>
                </c:pt>
                <c:pt idx="2">
                  <c:v>1.5100000000000001E-2</c:v>
                </c:pt>
                <c:pt idx="3">
                  <c:v>3.7699999999999997E-2</c:v>
                </c:pt>
              </c:numCache>
            </c:numRef>
          </c:val>
        </c:ser>
        <c:ser>
          <c:idx val="1"/>
          <c:order val="1"/>
          <c:tx>
            <c:strRef>
              <c:f>Sheet1!$C$3</c:f>
              <c:strCache>
                <c:ptCount val="1"/>
                <c:pt idx="0">
                  <c:v>Once  GEM*STAR</c:v>
                </c:pt>
              </c:strCache>
            </c:strRef>
          </c:tx>
          <c:spPr>
            <a:solidFill>
              <a:srgbClr val="00B050"/>
            </a:solidFill>
          </c:spPr>
          <c:invertIfNegative val="0"/>
          <c:cat>
            <c:numRef>
              <c:f>Sheet1!$D$1:$G$1</c:f>
              <c:numCache>
                <c:formatCode>General</c:formatCode>
                <c:ptCount val="4"/>
                <c:pt idx="0">
                  <c:v>239</c:v>
                </c:pt>
                <c:pt idx="1">
                  <c:v>240</c:v>
                </c:pt>
                <c:pt idx="2">
                  <c:v>241</c:v>
                </c:pt>
                <c:pt idx="3">
                  <c:v>242</c:v>
                </c:pt>
              </c:numCache>
            </c:numRef>
          </c:cat>
          <c:val>
            <c:numRef>
              <c:f>Sheet1!$D$3:$G$3</c:f>
              <c:numCache>
                <c:formatCode>General</c:formatCode>
                <c:ptCount val="4"/>
                <c:pt idx="0">
                  <c:v>0.17399999999999999</c:v>
                </c:pt>
                <c:pt idx="1">
                  <c:v>8.5000000000000006E-2</c:v>
                </c:pt>
                <c:pt idx="2">
                  <c:v>3.5000000000000003E-2</c:v>
                </c:pt>
                <c:pt idx="3">
                  <c:v>3.9E-2</c:v>
                </c:pt>
              </c:numCache>
            </c:numRef>
          </c:val>
        </c:ser>
        <c:ser>
          <c:idx val="2"/>
          <c:order val="2"/>
          <c:tx>
            <c:strRef>
              <c:f>Sheet1!$C$4</c:f>
              <c:strCache>
                <c:ptCount val="1"/>
                <c:pt idx="0">
                  <c:v>Twice thru LWR</c:v>
                </c:pt>
              </c:strCache>
            </c:strRef>
          </c:tx>
          <c:spPr>
            <a:solidFill>
              <a:srgbClr val="FFC000"/>
            </a:solidFill>
          </c:spPr>
          <c:invertIfNegative val="0"/>
          <c:cat>
            <c:numRef>
              <c:f>Sheet1!$D$1:$G$1</c:f>
              <c:numCache>
                <c:formatCode>General</c:formatCode>
                <c:ptCount val="4"/>
                <c:pt idx="0">
                  <c:v>239</c:v>
                </c:pt>
                <c:pt idx="1">
                  <c:v>240</c:v>
                </c:pt>
                <c:pt idx="2">
                  <c:v>241</c:v>
                </c:pt>
                <c:pt idx="3">
                  <c:v>242</c:v>
                </c:pt>
              </c:numCache>
            </c:numRef>
          </c:cat>
          <c:val>
            <c:numRef>
              <c:f>Sheet1!$D$4:$G$4</c:f>
              <c:numCache>
                <c:formatCode>General</c:formatCode>
                <c:ptCount val="4"/>
                <c:pt idx="0">
                  <c:v>0.432</c:v>
                </c:pt>
                <c:pt idx="1">
                  <c:v>0.41499999999999998</c:v>
                </c:pt>
                <c:pt idx="2">
                  <c:v>0.18</c:v>
                </c:pt>
                <c:pt idx="3">
                  <c:v>0.17299999999999999</c:v>
                </c:pt>
              </c:numCache>
            </c:numRef>
          </c:val>
        </c:ser>
        <c:ser>
          <c:idx val="3"/>
          <c:order val="3"/>
          <c:tx>
            <c:strRef>
              <c:f>Sheet1!$C$5</c:f>
              <c:strCache>
                <c:ptCount val="1"/>
                <c:pt idx="0">
                  <c:v>Once thru LWR</c:v>
                </c:pt>
              </c:strCache>
            </c:strRef>
          </c:tx>
          <c:spPr>
            <a:solidFill>
              <a:srgbClr val="FFC000"/>
            </a:solidFill>
          </c:spPr>
          <c:invertIfNegative val="0"/>
          <c:cat>
            <c:numRef>
              <c:f>Sheet1!$D$1:$G$1</c:f>
              <c:numCache>
                <c:formatCode>General</c:formatCode>
                <c:ptCount val="4"/>
                <c:pt idx="0">
                  <c:v>239</c:v>
                </c:pt>
                <c:pt idx="1">
                  <c:v>240</c:v>
                </c:pt>
                <c:pt idx="2">
                  <c:v>241</c:v>
                </c:pt>
                <c:pt idx="3">
                  <c:v>242</c:v>
                </c:pt>
              </c:numCache>
            </c:numRef>
          </c:cat>
          <c:val>
            <c:numRef>
              <c:f>Sheet1!$D$5:$G$5</c:f>
              <c:numCache>
                <c:formatCode>General</c:formatCode>
                <c:ptCount val="4"/>
                <c:pt idx="0">
                  <c:v>0.64500000000000002</c:v>
                </c:pt>
                <c:pt idx="1">
                  <c:v>0.29699999999999999</c:v>
                </c:pt>
                <c:pt idx="2">
                  <c:v>9.9000000000000005E-2</c:v>
                </c:pt>
                <c:pt idx="3">
                  <c:v>6.0999999999999999E-2</c:v>
                </c:pt>
              </c:numCache>
            </c:numRef>
          </c:val>
        </c:ser>
        <c:ser>
          <c:idx val="4"/>
          <c:order val="4"/>
          <c:tx>
            <c:strRef>
              <c:f>Sheet1!$C$6</c:f>
              <c:strCache>
                <c:ptCount val="1"/>
                <c:pt idx="0">
                  <c:v>Once thru FBR</c:v>
                </c:pt>
              </c:strCache>
            </c:strRef>
          </c:tx>
          <c:spPr>
            <a:solidFill>
              <a:srgbClr val="CC3300"/>
            </a:solidFill>
          </c:spPr>
          <c:invertIfNegative val="0"/>
          <c:cat>
            <c:numRef>
              <c:f>Sheet1!$D$1:$G$1</c:f>
              <c:numCache>
                <c:formatCode>General</c:formatCode>
                <c:ptCount val="4"/>
                <c:pt idx="0">
                  <c:v>239</c:v>
                </c:pt>
                <c:pt idx="1">
                  <c:v>240</c:v>
                </c:pt>
                <c:pt idx="2">
                  <c:v>241</c:v>
                </c:pt>
                <c:pt idx="3">
                  <c:v>242</c:v>
                </c:pt>
              </c:numCache>
            </c:numRef>
          </c:cat>
          <c:val>
            <c:numRef>
              <c:f>Sheet1!$D$6:$G$6</c:f>
              <c:numCache>
                <c:formatCode>General</c:formatCode>
                <c:ptCount val="4"/>
                <c:pt idx="0">
                  <c:v>0.99</c:v>
                </c:pt>
                <c:pt idx="1">
                  <c:v>0.14499999999999999</c:v>
                </c:pt>
                <c:pt idx="2">
                  <c:v>1.2999999999999999E-2</c:v>
                </c:pt>
                <c:pt idx="3">
                  <c:v>1E-3</c:v>
                </c:pt>
              </c:numCache>
            </c:numRef>
          </c:val>
        </c:ser>
        <c:ser>
          <c:idx val="5"/>
          <c:order val="5"/>
          <c:tx>
            <c:strRef>
              <c:f>Sheet1!$C$7</c:f>
              <c:strCache>
                <c:ptCount val="1"/>
                <c:pt idx="0">
                  <c:v>No burning </c:v>
                </c:pt>
              </c:strCache>
            </c:strRef>
          </c:tx>
          <c:spPr>
            <a:solidFill>
              <a:srgbClr val="FF0000"/>
            </a:solidFill>
          </c:spPr>
          <c:invertIfNegative val="0"/>
          <c:cat>
            <c:numRef>
              <c:f>Sheet1!$D$1:$G$1</c:f>
              <c:numCache>
                <c:formatCode>General</c:formatCode>
                <c:ptCount val="4"/>
                <c:pt idx="0">
                  <c:v>239</c:v>
                </c:pt>
                <c:pt idx="1">
                  <c:v>240</c:v>
                </c:pt>
                <c:pt idx="2">
                  <c:v>241</c:v>
                </c:pt>
                <c:pt idx="3">
                  <c:v>242</c:v>
                </c:pt>
              </c:numCache>
            </c:numRef>
          </c:cat>
          <c:val>
            <c:numRef>
              <c:f>Sheet1!$D$7:$G$7</c:f>
              <c:numCache>
                <c:formatCode>General</c:formatCode>
                <c:ptCount val="4"/>
                <c:pt idx="0">
                  <c:v>0.93</c:v>
                </c:pt>
                <c:pt idx="1">
                  <c:v>7.0000000000000007E-2</c:v>
                </c:pt>
                <c:pt idx="2">
                  <c:v>0</c:v>
                </c:pt>
                <c:pt idx="3">
                  <c:v>0</c:v>
                </c:pt>
              </c:numCache>
            </c:numRef>
          </c:val>
        </c:ser>
        <c:dLbls>
          <c:showLegendKey val="0"/>
          <c:showVal val="0"/>
          <c:showCatName val="0"/>
          <c:showSerName val="0"/>
          <c:showPercent val="0"/>
          <c:showBubbleSize val="0"/>
        </c:dLbls>
        <c:gapWidth val="150"/>
        <c:shape val="box"/>
        <c:axId val="228070144"/>
        <c:axId val="228071680"/>
        <c:axId val="102940160"/>
      </c:bar3DChart>
      <c:catAx>
        <c:axId val="228070144"/>
        <c:scaling>
          <c:orientation val="minMax"/>
        </c:scaling>
        <c:delete val="0"/>
        <c:axPos val="b"/>
        <c:numFmt formatCode="General" sourceLinked="1"/>
        <c:majorTickMark val="out"/>
        <c:minorTickMark val="none"/>
        <c:tickLblPos val="nextTo"/>
        <c:txPr>
          <a:bodyPr/>
          <a:lstStyle/>
          <a:p>
            <a:pPr>
              <a:defRPr sz="1800" b="1"/>
            </a:pPr>
            <a:endParaRPr lang="en-US"/>
          </a:p>
        </c:txPr>
        <c:crossAx val="228071680"/>
        <c:crosses val="autoZero"/>
        <c:auto val="1"/>
        <c:lblAlgn val="ctr"/>
        <c:lblOffset val="100"/>
        <c:noMultiLvlLbl val="0"/>
      </c:catAx>
      <c:valAx>
        <c:axId val="228071680"/>
        <c:scaling>
          <c:orientation val="minMax"/>
        </c:scaling>
        <c:delete val="0"/>
        <c:axPos val="l"/>
        <c:majorGridlines/>
        <c:numFmt formatCode="General" sourceLinked="1"/>
        <c:majorTickMark val="out"/>
        <c:minorTickMark val="none"/>
        <c:tickLblPos val="nextTo"/>
        <c:txPr>
          <a:bodyPr/>
          <a:lstStyle/>
          <a:p>
            <a:pPr>
              <a:defRPr sz="1800" b="1"/>
            </a:pPr>
            <a:endParaRPr lang="en-US"/>
          </a:p>
        </c:txPr>
        <c:crossAx val="228070144"/>
        <c:crosses val="autoZero"/>
        <c:crossBetween val="between"/>
      </c:valAx>
      <c:serAx>
        <c:axId val="102940160"/>
        <c:scaling>
          <c:orientation val="minMax"/>
        </c:scaling>
        <c:delete val="1"/>
        <c:axPos val="b"/>
        <c:majorTickMark val="out"/>
        <c:minorTickMark val="none"/>
        <c:tickLblPos val="nextTo"/>
        <c:crossAx val="228071680"/>
        <c:crosses val="autoZero"/>
      </c:serAx>
      <c:spPr>
        <a:noFill/>
      </c:spPr>
    </c:plotArea>
    <c:plotVisOnly val="1"/>
    <c:dispBlanksAs val="gap"/>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6.3616624844971298E-2"/>
          <c:y val="2.9328214154501948E-2"/>
          <c:w val="0.65049222693317177"/>
          <c:h val="0.90720287005950395"/>
        </c:manualLayout>
      </c:layout>
      <c:bar3DChart>
        <c:barDir val="col"/>
        <c:grouping val="standard"/>
        <c:varyColors val="0"/>
        <c:ser>
          <c:idx val="0"/>
          <c:order val="0"/>
          <c:tx>
            <c:strRef>
              <c:f>Sheet1!$C$7</c:f>
              <c:strCache>
                <c:ptCount val="1"/>
                <c:pt idx="0">
                  <c:v>Twice GEM*STAR  3.4 tons (15.6 kg)</c:v>
                </c:pt>
              </c:strCache>
            </c:strRef>
          </c:tx>
          <c:spPr>
            <a:solidFill>
              <a:srgbClr val="00B050"/>
            </a:solidFill>
          </c:spPr>
          <c:invertIfNegative val="0"/>
          <c:cat>
            <c:strRef>
              <c:f>Sheet1!$D$6:$I$6</c:f>
              <c:strCache>
                <c:ptCount val="6"/>
                <c:pt idx="0">
                  <c:v>Dud</c:v>
                </c:pt>
                <c:pt idx="1">
                  <c:v>1 to 2.5</c:v>
                </c:pt>
                <c:pt idx="2">
                  <c:v>2.5 to 5</c:v>
                </c:pt>
                <c:pt idx="3">
                  <c:v>5 to 10</c:v>
                </c:pt>
                <c:pt idx="4">
                  <c:v>10 to 20</c:v>
                </c:pt>
                <c:pt idx="5">
                  <c:v>20</c:v>
                </c:pt>
              </c:strCache>
            </c:strRef>
          </c:cat>
          <c:val>
            <c:numRef>
              <c:f>Sheet1!$D$7:$I$7</c:f>
              <c:numCache>
                <c:formatCode>General</c:formatCode>
                <c:ptCount val="6"/>
                <c:pt idx="0">
                  <c:v>0.92400000000000004</c:v>
                </c:pt>
                <c:pt idx="1">
                  <c:v>5.6000000000000001E-2</c:v>
                </c:pt>
                <c:pt idx="2">
                  <c:v>0.02</c:v>
                </c:pt>
                <c:pt idx="3">
                  <c:v>4.0000000000000001E-3</c:v>
                </c:pt>
                <c:pt idx="4">
                  <c:v>5.0000000000000001E-4</c:v>
                </c:pt>
                <c:pt idx="5">
                  <c:v>1.5999999999999999E-5</c:v>
                </c:pt>
              </c:numCache>
            </c:numRef>
          </c:val>
        </c:ser>
        <c:ser>
          <c:idx val="1"/>
          <c:order val="1"/>
          <c:tx>
            <c:strRef>
              <c:f>Sheet1!$C$16</c:f>
              <c:strCache>
                <c:ptCount val="1"/>
                <c:pt idx="0">
                  <c:v>Twice MOX in LWR  40 tons (10 kg)</c:v>
                </c:pt>
              </c:strCache>
            </c:strRef>
          </c:tx>
          <c:spPr>
            <a:solidFill>
              <a:srgbClr val="FFCC00"/>
            </a:solidFill>
          </c:spPr>
          <c:invertIfNegative val="0"/>
          <c:cat>
            <c:strRef>
              <c:f>Sheet1!$D$6:$I$6</c:f>
              <c:strCache>
                <c:ptCount val="6"/>
                <c:pt idx="0">
                  <c:v>Dud</c:v>
                </c:pt>
                <c:pt idx="1">
                  <c:v>1 to 2.5</c:v>
                </c:pt>
                <c:pt idx="2">
                  <c:v>2.5 to 5</c:v>
                </c:pt>
                <c:pt idx="3">
                  <c:v>5 to 10</c:v>
                </c:pt>
                <c:pt idx="4">
                  <c:v>10 to 20</c:v>
                </c:pt>
                <c:pt idx="5">
                  <c:v>20</c:v>
                </c:pt>
              </c:strCache>
            </c:strRef>
          </c:cat>
          <c:val>
            <c:numRef>
              <c:f>Sheet1!$D$16:$I$16</c:f>
              <c:numCache>
                <c:formatCode>General</c:formatCode>
                <c:ptCount val="6"/>
                <c:pt idx="0">
                  <c:v>0.61</c:v>
                </c:pt>
                <c:pt idx="1">
                  <c:v>0.19</c:v>
                </c:pt>
                <c:pt idx="2">
                  <c:v>0.1</c:v>
                </c:pt>
                <c:pt idx="3">
                  <c:v>6.5000000000000002E-2</c:v>
                </c:pt>
                <c:pt idx="4">
                  <c:v>0.03</c:v>
                </c:pt>
                <c:pt idx="5">
                  <c:v>0.01</c:v>
                </c:pt>
              </c:numCache>
            </c:numRef>
          </c:val>
        </c:ser>
        <c:ser>
          <c:idx val="2"/>
          <c:order val="2"/>
          <c:tx>
            <c:strRef>
              <c:f>Sheet1!$C$8</c:f>
              <c:strCache>
                <c:ptCount val="1"/>
                <c:pt idx="0">
                  <c:v>Once GEM*STAR  10 tons (8.5 kg)</c:v>
                </c:pt>
              </c:strCache>
            </c:strRef>
          </c:tx>
          <c:spPr>
            <a:solidFill>
              <a:srgbClr val="00B050"/>
            </a:solidFill>
          </c:spPr>
          <c:invertIfNegative val="0"/>
          <c:cat>
            <c:strRef>
              <c:f>Sheet1!$D$6:$I$6</c:f>
              <c:strCache>
                <c:ptCount val="6"/>
                <c:pt idx="0">
                  <c:v>Dud</c:v>
                </c:pt>
                <c:pt idx="1">
                  <c:v>1 to 2.5</c:v>
                </c:pt>
                <c:pt idx="2">
                  <c:v>2.5 to 5</c:v>
                </c:pt>
                <c:pt idx="3">
                  <c:v>5 to 10</c:v>
                </c:pt>
                <c:pt idx="4">
                  <c:v>10 to 20</c:v>
                </c:pt>
                <c:pt idx="5">
                  <c:v>20</c:v>
                </c:pt>
              </c:strCache>
            </c:strRef>
          </c:cat>
          <c:val>
            <c:numRef>
              <c:f>Sheet1!$D$8:$I$8</c:f>
              <c:numCache>
                <c:formatCode>General</c:formatCode>
                <c:ptCount val="6"/>
                <c:pt idx="0">
                  <c:v>0.42</c:v>
                </c:pt>
                <c:pt idx="1">
                  <c:v>0.19</c:v>
                </c:pt>
                <c:pt idx="2">
                  <c:v>0.15</c:v>
                </c:pt>
                <c:pt idx="3">
                  <c:v>0.11</c:v>
                </c:pt>
                <c:pt idx="4">
                  <c:v>7.0000000000000007E-2</c:v>
                </c:pt>
                <c:pt idx="5">
                  <c:v>5.3999999999999999E-2</c:v>
                </c:pt>
              </c:numCache>
            </c:numRef>
          </c:val>
        </c:ser>
        <c:ser>
          <c:idx val="3"/>
          <c:order val="3"/>
          <c:tx>
            <c:strRef>
              <c:f>Sheet1!$C$9</c:f>
              <c:strCache>
                <c:ptCount val="1"/>
                <c:pt idx="0">
                  <c:v>Once MOX in LWR 37.5 tons (5.24 kg)</c:v>
                </c:pt>
              </c:strCache>
            </c:strRef>
          </c:tx>
          <c:spPr>
            <a:solidFill>
              <a:srgbClr val="FFCC00"/>
            </a:solidFill>
          </c:spPr>
          <c:invertIfNegative val="0"/>
          <c:cat>
            <c:strRef>
              <c:f>Sheet1!$D$6:$I$6</c:f>
              <c:strCache>
                <c:ptCount val="6"/>
                <c:pt idx="0">
                  <c:v>Dud</c:v>
                </c:pt>
                <c:pt idx="1">
                  <c:v>1 to 2.5</c:v>
                </c:pt>
                <c:pt idx="2">
                  <c:v>2.5 to 5</c:v>
                </c:pt>
                <c:pt idx="3">
                  <c:v>5 to 10</c:v>
                </c:pt>
                <c:pt idx="4">
                  <c:v>10 to 20</c:v>
                </c:pt>
                <c:pt idx="5">
                  <c:v>20</c:v>
                </c:pt>
              </c:strCache>
            </c:strRef>
          </c:cat>
          <c:val>
            <c:numRef>
              <c:f>Sheet1!$D$9:$I$9</c:f>
              <c:numCache>
                <c:formatCode>General</c:formatCode>
                <c:ptCount val="6"/>
                <c:pt idx="0">
                  <c:v>0.19</c:v>
                </c:pt>
                <c:pt idx="1">
                  <c:v>0.17</c:v>
                </c:pt>
                <c:pt idx="2">
                  <c:v>0.16</c:v>
                </c:pt>
                <c:pt idx="3">
                  <c:v>0.13</c:v>
                </c:pt>
                <c:pt idx="4">
                  <c:v>0.12</c:v>
                </c:pt>
                <c:pt idx="5">
                  <c:v>0.223</c:v>
                </c:pt>
              </c:numCache>
            </c:numRef>
          </c:val>
        </c:ser>
        <c:ser>
          <c:idx val="4"/>
          <c:order val="4"/>
          <c:tx>
            <c:strRef>
              <c:f>Sheet1!$C$10</c:f>
              <c:strCache>
                <c:ptCount val="1"/>
                <c:pt idx="0">
                  <c:v>Once through FBR  39 tons (4.14 kg)</c:v>
                </c:pt>
              </c:strCache>
            </c:strRef>
          </c:tx>
          <c:spPr>
            <a:solidFill>
              <a:srgbClr val="CC3300"/>
            </a:solidFill>
          </c:spPr>
          <c:invertIfNegative val="0"/>
          <c:cat>
            <c:strRef>
              <c:f>Sheet1!$D$6:$I$6</c:f>
              <c:strCache>
                <c:ptCount val="6"/>
                <c:pt idx="0">
                  <c:v>Dud</c:v>
                </c:pt>
                <c:pt idx="1">
                  <c:v>1 to 2.5</c:v>
                </c:pt>
                <c:pt idx="2">
                  <c:v>2.5 to 5</c:v>
                </c:pt>
                <c:pt idx="3">
                  <c:v>5 to 10</c:v>
                </c:pt>
                <c:pt idx="4">
                  <c:v>10 to 20</c:v>
                </c:pt>
                <c:pt idx="5">
                  <c:v>20</c:v>
                </c:pt>
              </c:strCache>
            </c:strRef>
          </c:cat>
          <c:val>
            <c:numRef>
              <c:f>Sheet1!$D$10:$I$10</c:f>
              <c:numCache>
                <c:formatCode>General</c:formatCode>
                <c:ptCount val="6"/>
                <c:pt idx="0">
                  <c:v>0.05</c:v>
                </c:pt>
                <c:pt idx="1">
                  <c:v>0.05</c:v>
                </c:pt>
                <c:pt idx="2">
                  <c:v>7.0000000000000007E-2</c:v>
                </c:pt>
                <c:pt idx="3">
                  <c:v>0.08</c:v>
                </c:pt>
                <c:pt idx="4">
                  <c:v>0.12</c:v>
                </c:pt>
                <c:pt idx="5">
                  <c:v>0.68</c:v>
                </c:pt>
              </c:numCache>
            </c:numRef>
          </c:val>
        </c:ser>
        <c:ser>
          <c:idx val="5"/>
          <c:order val="5"/>
          <c:tx>
            <c:strRef>
              <c:f>Sheet1!$C$11</c:f>
              <c:strCache>
                <c:ptCount val="1"/>
                <c:pt idx="0">
                  <c:v>No burning  34 tons (3 kg)</c:v>
                </c:pt>
              </c:strCache>
            </c:strRef>
          </c:tx>
          <c:spPr>
            <a:solidFill>
              <a:srgbClr val="FF0000"/>
            </a:solidFill>
          </c:spPr>
          <c:invertIfNegative val="0"/>
          <c:cat>
            <c:strRef>
              <c:f>Sheet1!$D$6:$I$6</c:f>
              <c:strCache>
                <c:ptCount val="6"/>
                <c:pt idx="0">
                  <c:v>Dud</c:v>
                </c:pt>
                <c:pt idx="1">
                  <c:v>1 to 2.5</c:v>
                </c:pt>
                <c:pt idx="2">
                  <c:v>2.5 to 5</c:v>
                </c:pt>
                <c:pt idx="3">
                  <c:v>5 to 10</c:v>
                </c:pt>
                <c:pt idx="4">
                  <c:v>10 to 20</c:v>
                </c:pt>
                <c:pt idx="5">
                  <c:v>20</c:v>
                </c:pt>
              </c:strCache>
            </c:strRef>
          </c:cat>
          <c:val>
            <c:numRef>
              <c:f>Sheet1!$D$11:$I$11</c:f>
              <c:numCache>
                <c:formatCode>General</c:formatCode>
                <c:ptCount val="6"/>
                <c:pt idx="0">
                  <c:v>0.01</c:v>
                </c:pt>
                <c:pt idx="1">
                  <c:v>8.0000000000000002E-3</c:v>
                </c:pt>
                <c:pt idx="2">
                  <c:v>1.2E-2</c:v>
                </c:pt>
                <c:pt idx="3">
                  <c:v>1.4E-2</c:v>
                </c:pt>
                <c:pt idx="4">
                  <c:v>1.6E-2</c:v>
                </c:pt>
                <c:pt idx="5">
                  <c:v>0.94</c:v>
                </c:pt>
              </c:numCache>
            </c:numRef>
          </c:val>
        </c:ser>
        <c:dLbls>
          <c:showLegendKey val="0"/>
          <c:showVal val="0"/>
          <c:showCatName val="0"/>
          <c:showSerName val="0"/>
          <c:showPercent val="0"/>
          <c:showBubbleSize val="0"/>
        </c:dLbls>
        <c:gapWidth val="150"/>
        <c:shape val="box"/>
        <c:axId val="276225024"/>
        <c:axId val="296928384"/>
        <c:axId val="116665856"/>
      </c:bar3DChart>
      <c:catAx>
        <c:axId val="276225024"/>
        <c:scaling>
          <c:orientation val="minMax"/>
        </c:scaling>
        <c:delete val="0"/>
        <c:axPos val="b"/>
        <c:majorTickMark val="out"/>
        <c:minorTickMark val="none"/>
        <c:tickLblPos val="nextTo"/>
        <c:txPr>
          <a:bodyPr/>
          <a:lstStyle/>
          <a:p>
            <a:pPr>
              <a:defRPr sz="1400" b="1"/>
            </a:pPr>
            <a:endParaRPr lang="en-US"/>
          </a:p>
        </c:txPr>
        <c:crossAx val="296928384"/>
        <c:crosses val="autoZero"/>
        <c:auto val="1"/>
        <c:lblAlgn val="ctr"/>
        <c:lblOffset val="100"/>
        <c:noMultiLvlLbl val="0"/>
      </c:catAx>
      <c:valAx>
        <c:axId val="29692838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76225024"/>
        <c:crosses val="autoZero"/>
        <c:crossBetween val="between"/>
      </c:valAx>
      <c:serAx>
        <c:axId val="116665856"/>
        <c:scaling>
          <c:orientation val="minMax"/>
        </c:scaling>
        <c:delete val="0"/>
        <c:axPos val="b"/>
        <c:majorTickMark val="out"/>
        <c:minorTickMark val="none"/>
        <c:tickLblPos val="nextTo"/>
        <c:txPr>
          <a:bodyPr/>
          <a:lstStyle/>
          <a:p>
            <a:pPr>
              <a:defRPr sz="1200" b="1"/>
            </a:pPr>
            <a:endParaRPr lang="en-US"/>
          </a:p>
        </c:txPr>
        <c:crossAx val="296928384"/>
        <c:crosses val="autoZero"/>
      </c:serAx>
    </c:plotArea>
    <c:plotVisOnly val="1"/>
    <c:dispBlanksAs val="gap"/>
    <c:showDLblsOverMax val="0"/>
  </c:chart>
  <c:spPr>
    <a:noFill/>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0.625</cdr:x>
      <cdr:y>0.86805</cdr:y>
    </cdr:from>
    <cdr:to>
      <cdr:x>0.73049</cdr:x>
      <cdr:y>0.91493</cdr:y>
    </cdr:to>
    <cdr:sp macro="" textlink="">
      <cdr:nvSpPr>
        <cdr:cNvPr id="2" name="TextBox 1"/>
        <cdr:cNvSpPr txBox="1"/>
      </cdr:nvSpPr>
      <cdr:spPr>
        <a:xfrm xmlns:a="http://schemas.openxmlformats.org/drawingml/2006/main">
          <a:off x="5417345" y="5467351"/>
          <a:ext cx="91440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Twice</a:t>
          </a:r>
          <a:r>
            <a:rPr lang="en-US" sz="1400" b="1" baseline="0"/>
            <a:t> thru </a:t>
          </a:r>
          <a:r>
            <a:rPr lang="en-US" sz="1400" b="1"/>
            <a:t>GEM*STAR</a:t>
          </a:r>
        </a:p>
      </cdr:txBody>
    </cdr:sp>
  </cdr:relSizeAnchor>
  <cdr:relSizeAnchor xmlns:cdr="http://schemas.openxmlformats.org/drawingml/2006/chartDrawing">
    <cdr:from>
      <cdr:x>0.6489</cdr:x>
      <cdr:y>0.83403</cdr:y>
    </cdr:from>
    <cdr:to>
      <cdr:x>0.7544</cdr:x>
      <cdr:y>0.88507</cdr:y>
    </cdr:to>
    <cdr:sp macro="" textlink="">
      <cdr:nvSpPr>
        <cdr:cNvPr id="3" name="TextBox 2"/>
        <cdr:cNvSpPr txBox="1"/>
      </cdr:nvSpPr>
      <cdr:spPr>
        <a:xfrm xmlns:a="http://schemas.openxmlformats.org/drawingml/2006/main">
          <a:off x="5334000" y="4978003"/>
          <a:ext cx="867218" cy="3046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Once thru GEM*STAR</a:t>
          </a:r>
        </a:p>
      </cdr:txBody>
    </cdr:sp>
  </cdr:relSizeAnchor>
  <cdr:relSizeAnchor xmlns:cdr="http://schemas.openxmlformats.org/drawingml/2006/chartDrawing">
    <cdr:from>
      <cdr:x>0.68681</cdr:x>
      <cdr:y>0.76371</cdr:y>
    </cdr:from>
    <cdr:to>
      <cdr:x>0.79231</cdr:x>
      <cdr:y>0.80907</cdr:y>
    </cdr:to>
    <cdr:sp macro="" textlink="">
      <cdr:nvSpPr>
        <cdr:cNvPr id="4" name="TextBox 3"/>
        <cdr:cNvSpPr txBox="1"/>
      </cdr:nvSpPr>
      <cdr:spPr>
        <a:xfrm xmlns:a="http://schemas.openxmlformats.org/drawingml/2006/main">
          <a:off x="5953125" y="4810126"/>
          <a:ext cx="91440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Twice thu LWR</a:t>
          </a:r>
        </a:p>
      </cdr:txBody>
    </cdr:sp>
  </cdr:relSizeAnchor>
  <cdr:relSizeAnchor xmlns:cdr="http://schemas.openxmlformats.org/drawingml/2006/chartDrawing">
    <cdr:from>
      <cdr:x>0.70452</cdr:x>
      <cdr:y>0.7319</cdr:y>
    </cdr:from>
    <cdr:to>
      <cdr:x>0.81001</cdr:x>
      <cdr:y>0.77348</cdr:y>
    </cdr:to>
    <cdr:sp macro="" textlink="">
      <cdr:nvSpPr>
        <cdr:cNvPr id="5" name="TextBox 4"/>
        <cdr:cNvSpPr txBox="1"/>
      </cdr:nvSpPr>
      <cdr:spPr>
        <a:xfrm xmlns:a="http://schemas.openxmlformats.org/drawingml/2006/main">
          <a:off x="5791200" y="4368403"/>
          <a:ext cx="867135" cy="248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Once thru LWR</a:t>
          </a:r>
        </a:p>
      </cdr:txBody>
    </cdr:sp>
  </cdr:relSizeAnchor>
  <cdr:relSizeAnchor xmlns:cdr="http://schemas.openxmlformats.org/drawingml/2006/chartDrawing">
    <cdr:from>
      <cdr:x>0.7416</cdr:x>
      <cdr:y>0.68083</cdr:y>
    </cdr:from>
    <cdr:to>
      <cdr:x>0.85011</cdr:x>
      <cdr:y>0.72809</cdr:y>
    </cdr:to>
    <cdr:sp macro="" textlink="">
      <cdr:nvSpPr>
        <cdr:cNvPr id="6" name="TextBox 5"/>
        <cdr:cNvSpPr txBox="1"/>
      </cdr:nvSpPr>
      <cdr:spPr>
        <a:xfrm xmlns:a="http://schemas.openxmlformats.org/drawingml/2006/main">
          <a:off x="6096000" y="4063603"/>
          <a:ext cx="891960" cy="28207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Thru FBR</a:t>
          </a:r>
        </a:p>
      </cdr:txBody>
    </cdr:sp>
  </cdr:relSizeAnchor>
  <cdr:relSizeAnchor xmlns:cdr="http://schemas.openxmlformats.org/drawingml/2006/chartDrawing">
    <cdr:from>
      <cdr:x>0.7761</cdr:x>
      <cdr:y>0.6276</cdr:y>
    </cdr:from>
    <cdr:to>
      <cdr:x>0.88159</cdr:x>
      <cdr:y>0.67297</cdr:y>
    </cdr:to>
    <cdr:sp macro="" textlink="">
      <cdr:nvSpPr>
        <cdr:cNvPr id="7" name="TextBox 6"/>
        <cdr:cNvSpPr txBox="1"/>
      </cdr:nvSpPr>
      <cdr:spPr>
        <a:xfrm xmlns:a="http://schemas.openxmlformats.org/drawingml/2006/main">
          <a:off x="6727031" y="3952876"/>
          <a:ext cx="914400" cy="285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a:t>W-Pu</a:t>
          </a:r>
        </a:p>
      </cdr:txBody>
    </cdr:sp>
  </cdr:relSizeAnchor>
  <cdr:relSizeAnchor xmlns:cdr="http://schemas.openxmlformats.org/drawingml/2006/chartDrawing">
    <cdr:from>
      <cdr:x>0.07692</cdr:x>
      <cdr:y>0.91909</cdr:y>
    </cdr:from>
    <cdr:to>
      <cdr:x>0.18242</cdr:x>
      <cdr:y>0.96786</cdr:y>
    </cdr:to>
    <cdr:sp macro="" textlink="">
      <cdr:nvSpPr>
        <cdr:cNvPr id="9" name="TextBox 8"/>
        <cdr:cNvSpPr txBox="1"/>
      </cdr:nvSpPr>
      <cdr:spPr>
        <a:xfrm xmlns:a="http://schemas.openxmlformats.org/drawingml/2006/main">
          <a:off x="666750" y="5788819"/>
          <a:ext cx="914400" cy="3071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0.05495</cdr:x>
      <cdr:y>0.06238</cdr:y>
    </cdr:from>
    <cdr:to>
      <cdr:x>0.16044</cdr:x>
      <cdr:y>0.20756</cdr:y>
    </cdr:to>
    <cdr:sp macro="" textlink="">
      <cdr:nvSpPr>
        <cdr:cNvPr id="10" name="TextBox 9"/>
        <cdr:cNvSpPr txBox="1"/>
      </cdr:nvSpPr>
      <cdr:spPr>
        <a:xfrm xmlns:a="http://schemas.openxmlformats.org/drawingml/2006/main">
          <a:off x="476250" y="39290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0.16541</cdr:x>
      <cdr:y>0.93421</cdr:y>
    </cdr:from>
    <cdr:to>
      <cdr:x>0.2709</cdr:x>
      <cdr:y>1</cdr:y>
    </cdr:to>
    <cdr:sp macro="" textlink="">
      <cdr:nvSpPr>
        <cdr:cNvPr id="2" name="TextBox 1"/>
        <cdr:cNvSpPr txBox="1"/>
      </cdr:nvSpPr>
      <cdr:spPr>
        <a:xfrm xmlns:a="http://schemas.openxmlformats.org/drawingml/2006/main">
          <a:off x="1371600" y="5694944"/>
          <a:ext cx="874729" cy="401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t>Yield in kilotons</a:t>
          </a:r>
        </a:p>
      </cdr:txBody>
    </cdr:sp>
  </cdr:relSizeAnchor>
  <cdr:relSizeAnchor xmlns:cdr="http://schemas.openxmlformats.org/drawingml/2006/chartDrawing">
    <cdr:from>
      <cdr:x>0.78434</cdr:x>
      <cdr:y>0.08696</cdr:y>
    </cdr:from>
    <cdr:to>
      <cdr:x>0.88984</cdr:x>
      <cdr:y>0.38563</cdr:y>
    </cdr:to>
    <cdr:sp macro="" textlink="">
      <cdr:nvSpPr>
        <cdr:cNvPr id="3" name="TextBox 2"/>
        <cdr:cNvSpPr txBox="1"/>
      </cdr:nvSpPr>
      <cdr:spPr>
        <a:xfrm xmlns:a="http://schemas.openxmlformats.org/drawingml/2006/main">
          <a:off x="6503787" y="530108"/>
          <a:ext cx="874812" cy="18206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000" b="1" dirty="0"/>
            <a:t>Spontaneous</a:t>
          </a:r>
          <a:r>
            <a:rPr lang="en-US" sz="2000" b="1" baseline="0" dirty="0"/>
            <a:t> Fission </a:t>
          </a:r>
        </a:p>
        <a:p xmlns:a="http://schemas.openxmlformats.org/drawingml/2006/main">
          <a:pPr algn="ctr"/>
          <a:r>
            <a:rPr lang="en-US" sz="2000" b="1" baseline="0" dirty="0"/>
            <a:t>Neutron Impact</a:t>
          </a:r>
        </a:p>
        <a:p xmlns:a="http://schemas.openxmlformats.org/drawingml/2006/main">
          <a:pPr algn="ctr"/>
          <a:r>
            <a:rPr lang="en-US" sz="2000" b="1" baseline="0" dirty="0"/>
            <a:t> on </a:t>
          </a:r>
          <a:r>
            <a:rPr lang="en-US" sz="2000" b="1" dirty="0"/>
            <a:t>Yield Probability</a:t>
          </a:r>
        </a:p>
        <a:p xmlns:a="http://schemas.openxmlformats.org/drawingml/2006/main">
          <a:pPr algn="ctr"/>
          <a:r>
            <a:rPr lang="en-US" sz="1600" b="1" baseline="0" dirty="0"/>
            <a:t>Implosion speed</a:t>
          </a:r>
        </a:p>
        <a:p xmlns:a="http://schemas.openxmlformats.org/drawingml/2006/main">
          <a:pPr algn="ctr"/>
          <a:r>
            <a:rPr lang="en-US" sz="1600" b="1" baseline="0" dirty="0"/>
            <a:t> twice Trinity</a:t>
          </a:r>
        </a:p>
        <a:p xmlns:a="http://schemas.openxmlformats.org/drawingml/2006/main">
          <a:pPr algn="ctr"/>
          <a:r>
            <a:rPr lang="en-US" sz="1600" b="1" baseline="0" dirty="0"/>
            <a:t>3 kg W-</a:t>
          </a:r>
          <a:r>
            <a:rPr lang="en-US" sz="1600" b="1" baseline="0" dirty="0" err="1"/>
            <a:t>Pu</a:t>
          </a:r>
          <a:endParaRPr lang="en-US" sz="1600" b="1" dirty="0"/>
        </a:p>
      </cdr:txBody>
    </cdr:sp>
  </cdr:relSizeAnchor>
  <cdr:relSizeAnchor xmlns:cdr="http://schemas.openxmlformats.org/drawingml/2006/chartDrawing">
    <cdr:from>
      <cdr:x>0.3544</cdr:x>
      <cdr:y>0.46503</cdr:y>
    </cdr:from>
    <cdr:to>
      <cdr:x>0.52582</cdr:x>
      <cdr:y>0.63138</cdr:y>
    </cdr:to>
    <cdr:sp macro="" textlink="">
      <cdr:nvSpPr>
        <cdr:cNvPr id="4" name="TextBox 3"/>
        <cdr:cNvSpPr txBox="1"/>
      </cdr:nvSpPr>
      <cdr:spPr>
        <a:xfrm xmlns:a="http://schemas.openxmlformats.org/drawingml/2006/main">
          <a:off x="3071813" y="2928937"/>
          <a:ext cx="1485900" cy="1047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a:t>47 % of LWR-burned W-Pu </a:t>
          </a:r>
        </a:p>
        <a:p xmlns:a="http://schemas.openxmlformats.org/drawingml/2006/main">
          <a:pPr algn="ctr"/>
          <a:r>
            <a:rPr lang="en-US" sz="1400" b="1"/>
            <a:t>will</a:t>
          </a:r>
          <a:r>
            <a:rPr lang="en-US" sz="1400" b="1" baseline="0"/>
            <a:t> yield at least 5 KT</a:t>
          </a:r>
        </a:p>
        <a:p xmlns:a="http://schemas.openxmlformats.org/drawingml/2006/main">
          <a:pPr algn="ctr"/>
          <a:r>
            <a:rPr lang="en-US" sz="1400" b="1" baseline="0">
              <a:solidFill>
                <a:srgbClr val="FF0000"/>
              </a:solidFill>
            </a:rPr>
            <a:t>with only spontaneous</a:t>
          </a:r>
        </a:p>
        <a:p xmlns:a="http://schemas.openxmlformats.org/drawingml/2006/main">
          <a:pPr algn="ctr"/>
          <a:r>
            <a:rPr lang="en-US" sz="1400" b="1" baseline="0">
              <a:solidFill>
                <a:srgbClr val="FF0000"/>
              </a:solidFill>
            </a:rPr>
            <a:t>fission neutrons </a:t>
          </a:r>
          <a:endParaRPr lang="en-US" sz="1400" b="1">
            <a:solidFill>
              <a:srgbClr val="FF0000"/>
            </a:solidFill>
          </a:endParaRPr>
        </a:p>
      </cdr:txBody>
    </cdr:sp>
  </cdr:relSizeAnchor>
  <cdr:relSizeAnchor xmlns:cdr="http://schemas.openxmlformats.org/drawingml/2006/chartDrawing">
    <cdr:from>
      <cdr:x>0.53434</cdr:x>
      <cdr:y>0.57278</cdr:y>
    </cdr:from>
    <cdr:to>
      <cdr:x>0.5989</cdr:x>
      <cdr:y>0.64083</cdr:y>
    </cdr:to>
    <cdr:cxnSp macro="">
      <cdr:nvCxnSpPr>
        <cdr:cNvPr id="6" name="Straight Arrow Connector 5"/>
        <cdr:cNvCxnSpPr/>
      </cdr:nvCxnSpPr>
      <cdr:spPr>
        <a:xfrm xmlns:a="http://schemas.openxmlformats.org/drawingml/2006/main">
          <a:off x="4631532" y="3607595"/>
          <a:ext cx="559593" cy="42862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0.38599</cdr:x>
      <cdr:y>0.30435</cdr:y>
    </cdr:from>
    <cdr:to>
      <cdr:x>0.49148</cdr:x>
      <cdr:y>0.47637</cdr:y>
    </cdr:to>
    <cdr:sp macro="" textlink="">
      <cdr:nvSpPr>
        <cdr:cNvPr id="9" name="TextBox 8"/>
        <cdr:cNvSpPr txBox="1"/>
      </cdr:nvSpPr>
      <cdr:spPr>
        <a:xfrm xmlns:a="http://schemas.openxmlformats.org/drawingml/2006/main">
          <a:off x="3345657" y="1916907"/>
          <a:ext cx="914400" cy="10834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a:t>88 % of  W-</a:t>
          </a:r>
          <a:r>
            <a:rPr lang="en-US" sz="1400" b="1" dirty="0" err="1"/>
            <a:t>Pu</a:t>
          </a:r>
          <a:r>
            <a:rPr lang="en-US" sz="1400" b="1" dirty="0"/>
            <a:t>  thru fast</a:t>
          </a:r>
          <a:r>
            <a:rPr lang="en-US" sz="1400" b="1" baseline="0" dirty="0"/>
            <a:t> reactors</a:t>
          </a:r>
        </a:p>
        <a:p xmlns:a="http://schemas.openxmlformats.org/drawingml/2006/main">
          <a:pPr algn="ctr"/>
          <a:r>
            <a:rPr lang="en-US" sz="1400" b="1" baseline="0" dirty="0"/>
            <a:t>will yield at least 5 KT</a:t>
          </a:r>
        </a:p>
        <a:p xmlns:a="http://schemas.openxmlformats.org/drawingml/2006/main">
          <a:pPr algn="ctr"/>
          <a:r>
            <a:rPr lang="en-US" sz="1400" b="1" baseline="0" dirty="0"/>
            <a:t>with properly timed </a:t>
          </a:r>
        </a:p>
        <a:p xmlns:a="http://schemas.openxmlformats.org/drawingml/2006/main">
          <a:pPr algn="ctr"/>
          <a:r>
            <a:rPr lang="en-US" sz="1400" b="1" baseline="0" dirty="0"/>
            <a:t>neutron pulse </a:t>
          </a:r>
          <a:endParaRPr lang="en-US" sz="1400" b="1" dirty="0"/>
        </a:p>
      </cdr:txBody>
    </cdr:sp>
  </cdr:relSizeAnchor>
  <cdr:relSizeAnchor xmlns:cdr="http://schemas.openxmlformats.org/drawingml/2006/chartDrawing">
    <cdr:from>
      <cdr:x>0.54396</cdr:x>
      <cdr:y>0.38374</cdr:y>
    </cdr:from>
    <cdr:to>
      <cdr:x>0.62225</cdr:x>
      <cdr:y>0.38563</cdr:y>
    </cdr:to>
    <cdr:cxnSp macro="">
      <cdr:nvCxnSpPr>
        <cdr:cNvPr id="11" name="Straight Arrow Connector 10"/>
        <cdr:cNvCxnSpPr/>
      </cdr:nvCxnSpPr>
      <cdr:spPr>
        <a:xfrm xmlns:a="http://schemas.openxmlformats.org/drawingml/2006/main" flipV="1">
          <a:off x="4714875" y="2416969"/>
          <a:ext cx="678656" cy="1190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0.39973</cdr:x>
      <cdr:y>0.13043</cdr:y>
    </cdr:from>
    <cdr:to>
      <cdr:x>0.55632</cdr:x>
      <cdr:y>0.28355</cdr:y>
    </cdr:to>
    <cdr:sp macro="" textlink="">
      <cdr:nvSpPr>
        <cdr:cNvPr id="12" name="TextBox 11"/>
        <cdr:cNvSpPr txBox="1"/>
      </cdr:nvSpPr>
      <cdr:spPr>
        <a:xfrm xmlns:a="http://schemas.openxmlformats.org/drawingml/2006/main">
          <a:off x="3464717" y="821532"/>
          <a:ext cx="1357313" cy="9644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a:t>97 % W-Pu will  yield</a:t>
          </a:r>
        </a:p>
        <a:p xmlns:a="http://schemas.openxmlformats.org/drawingml/2006/main">
          <a:pPr algn="ctr"/>
          <a:r>
            <a:rPr lang="en-US" sz="1400" b="1"/>
            <a:t>at least</a:t>
          </a:r>
          <a:r>
            <a:rPr lang="en-US" sz="1400" b="1" baseline="0"/>
            <a:t> 5 KT</a:t>
          </a:r>
        </a:p>
        <a:p xmlns:a="http://schemas.openxmlformats.org/drawingml/2006/main">
          <a:pPr algn="ctr"/>
          <a:r>
            <a:rPr lang="en-US" sz="1400" b="1"/>
            <a:t>with properly timed</a:t>
          </a:r>
          <a:endParaRPr lang="en-US" sz="1400" b="1" baseline="0"/>
        </a:p>
        <a:p xmlns:a="http://schemas.openxmlformats.org/drawingml/2006/main">
          <a:pPr algn="ctr"/>
          <a:r>
            <a:rPr lang="en-US" sz="1400" b="1" baseline="0"/>
            <a:t>neutron pulse</a:t>
          </a:r>
          <a:endParaRPr lang="en-US" sz="1400" b="1"/>
        </a:p>
      </cdr:txBody>
    </cdr:sp>
  </cdr:relSizeAnchor>
  <cdr:relSizeAnchor xmlns:cdr="http://schemas.openxmlformats.org/drawingml/2006/chartDrawing">
    <cdr:from>
      <cdr:x>0.55632</cdr:x>
      <cdr:y>0.17391</cdr:y>
    </cdr:from>
    <cdr:to>
      <cdr:x>0.64011</cdr:x>
      <cdr:y>0.20699</cdr:y>
    </cdr:to>
    <cdr:cxnSp macro="">
      <cdr:nvCxnSpPr>
        <cdr:cNvPr id="14" name="Straight Arrow Connector 13"/>
        <cdr:cNvCxnSpPr>
          <a:stCxn xmlns:a="http://schemas.openxmlformats.org/drawingml/2006/main" id="12" idx="3"/>
        </cdr:cNvCxnSpPr>
      </cdr:nvCxnSpPr>
      <cdr:spPr>
        <a:xfrm xmlns:a="http://schemas.openxmlformats.org/drawingml/2006/main" flipV="1">
          <a:off x="4822030" y="1095375"/>
          <a:ext cx="726282" cy="20836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0.53022</cdr:x>
      <cdr:y>0.58223</cdr:y>
    </cdr:from>
    <cdr:to>
      <cdr:x>0.53571</cdr:x>
      <cdr:y>0.68998</cdr:y>
    </cdr:to>
    <cdr:cxnSp macro="">
      <cdr:nvCxnSpPr>
        <cdr:cNvPr id="22" name="Straight Arrow Connector 21"/>
        <cdr:cNvCxnSpPr/>
      </cdr:nvCxnSpPr>
      <cdr:spPr>
        <a:xfrm xmlns:a="http://schemas.openxmlformats.org/drawingml/2006/main" flipH="1">
          <a:off x="4595813" y="3667125"/>
          <a:ext cx="47624" cy="67865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0.45192</cdr:x>
      <cdr:y>0.57845</cdr:y>
    </cdr:from>
    <cdr:to>
      <cdr:x>0.53709</cdr:x>
      <cdr:y>0.67486</cdr:y>
    </cdr:to>
    <cdr:cxnSp macro="">
      <cdr:nvCxnSpPr>
        <cdr:cNvPr id="24" name="Straight Arrow Connector 23"/>
        <cdr:cNvCxnSpPr/>
      </cdr:nvCxnSpPr>
      <cdr:spPr>
        <a:xfrm xmlns:a="http://schemas.openxmlformats.org/drawingml/2006/main" flipH="1">
          <a:off x="3917156" y="3643313"/>
          <a:ext cx="738189" cy="60721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48" cy="479891"/>
          </a:xfrm>
          <a:prstGeom prst="rect">
            <a:avLst/>
          </a:prstGeom>
        </p:spPr>
        <p:txBody>
          <a:bodyPr vert="horz" lIns="96085" tIns="48043" rIns="96085" bIns="48043" rtlCol="0"/>
          <a:lstStyle>
            <a:lvl1pPr algn="l">
              <a:defRPr sz="1300"/>
            </a:lvl1pPr>
          </a:lstStyle>
          <a:p>
            <a:endParaRPr lang="en-US"/>
          </a:p>
        </p:txBody>
      </p:sp>
      <p:sp>
        <p:nvSpPr>
          <p:cNvPr id="3" name="Date Placeholder 2"/>
          <p:cNvSpPr>
            <a:spLocks noGrp="1"/>
          </p:cNvSpPr>
          <p:nvPr>
            <p:ph type="dt" idx="1"/>
          </p:nvPr>
        </p:nvSpPr>
        <p:spPr>
          <a:xfrm>
            <a:off x="4143312" y="0"/>
            <a:ext cx="3170248" cy="479891"/>
          </a:xfrm>
          <a:prstGeom prst="rect">
            <a:avLst/>
          </a:prstGeom>
        </p:spPr>
        <p:txBody>
          <a:bodyPr vert="horz" lIns="96085" tIns="48043" rIns="96085" bIns="48043" rtlCol="0"/>
          <a:lstStyle>
            <a:lvl1pPr algn="r">
              <a:defRPr sz="1300"/>
            </a:lvl1pPr>
          </a:lstStyle>
          <a:p>
            <a:fld id="{920EB18B-090C-42FB-BDE4-BF6CEB083F9B}" type="datetimeFigureOut">
              <a:rPr lang="en-US" smtClean="0"/>
              <a:t>3/31/2015</a:t>
            </a:fld>
            <a:endParaRPr lang="en-US"/>
          </a:p>
        </p:txBody>
      </p:sp>
      <p:sp>
        <p:nvSpPr>
          <p:cNvPr id="4" name="Slide Image Placeholder 3"/>
          <p:cNvSpPr>
            <a:spLocks noGrp="1" noRot="1" noChangeAspect="1"/>
          </p:cNvSpPr>
          <p:nvPr>
            <p:ph type="sldImg" idx="2"/>
          </p:nvPr>
        </p:nvSpPr>
        <p:spPr>
          <a:xfrm>
            <a:off x="1257300" y="719138"/>
            <a:ext cx="4800600" cy="3602037"/>
          </a:xfrm>
          <a:prstGeom prst="rect">
            <a:avLst/>
          </a:prstGeom>
          <a:noFill/>
          <a:ln w="12700">
            <a:solidFill>
              <a:prstClr val="black"/>
            </a:solidFill>
          </a:ln>
        </p:spPr>
        <p:txBody>
          <a:bodyPr vert="horz" lIns="96085" tIns="48043" rIns="96085" bIns="48043" rtlCol="0" anchor="ctr"/>
          <a:lstStyle/>
          <a:p>
            <a:endParaRPr lang="en-US"/>
          </a:p>
        </p:txBody>
      </p:sp>
      <p:sp>
        <p:nvSpPr>
          <p:cNvPr id="5" name="Notes Placeholder 4"/>
          <p:cNvSpPr>
            <a:spLocks noGrp="1"/>
          </p:cNvSpPr>
          <p:nvPr>
            <p:ph type="body" sz="quarter" idx="3"/>
          </p:nvPr>
        </p:nvSpPr>
        <p:spPr>
          <a:xfrm>
            <a:off x="731849" y="4560656"/>
            <a:ext cx="5851504" cy="4320708"/>
          </a:xfrm>
          <a:prstGeom prst="rect">
            <a:avLst/>
          </a:prstGeom>
        </p:spPr>
        <p:txBody>
          <a:bodyPr vert="horz" lIns="96085" tIns="48043" rIns="96085" bIns="480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620"/>
            <a:ext cx="3170248" cy="479891"/>
          </a:xfrm>
          <a:prstGeom prst="rect">
            <a:avLst/>
          </a:prstGeom>
        </p:spPr>
        <p:txBody>
          <a:bodyPr vert="horz" lIns="96085" tIns="48043" rIns="96085" bIns="48043" rtlCol="0" anchor="b"/>
          <a:lstStyle>
            <a:lvl1pPr algn="l">
              <a:defRPr sz="1300"/>
            </a:lvl1pPr>
          </a:lstStyle>
          <a:p>
            <a:endParaRPr lang="en-US"/>
          </a:p>
        </p:txBody>
      </p:sp>
      <p:sp>
        <p:nvSpPr>
          <p:cNvPr id="7" name="Slide Number Placeholder 6"/>
          <p:cNvSpPr>
            <a:spLocks noGrp="1"/>
          </p:cNvSpPr>
          <p:nvPr>
            <p:ph type="sldNum" sz="quarter" idx="5"/>
          </p:nvPr>
        </p:nvSpPr>
        <p:spPr>
          <a:xfrm>
            <a:off x="4143312" y="9119620"/>
            <a:ext cx="3170248" cy="479891"/>
          </a:xfrm>
          <a:prstGeom prst="rect">
            <a:avLst/>
          </a:prstGeom>
        </p:spPr>
        <p:txBody>
          <a:bodyPr vert="horz" lIns="96085" tIns="48043" rIns="96085" bIns="48043" rtlCol="0" anchor="b"/>
          <a:lstStyle>
            <a:lvl1pPr algn="r">
              <a:defRPr sz="1300"/>
            </a:lvl1pPr>
          </a:lstStyle>
          <a:p>
            <a:fld id="{39A5F8A5-5E73-4C83-A895-EF00A6A213D9}" type="slidenum">
              <a:rPr lang="en-US" smtClean="0"/>
              <a:t>‹#›</a:t>
            </a:fld>
            <a:endParaRPr lang="en-US"/>
          </a:p>
        </p:txBody>
      </p:sp>
    </p:spTree>
    <p:extLst>
      <p:ext uri="{BB962C8B-B14F-4D97-AF65-F5344CB8AC3E}">
        <p14:creationId xmlns:p14="http://schemas.microsoft.com/office/powerpoint/2010/main" val="191908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a:t>
            </a:fld>
            <a:endParaRPr lang="en-US"/>
          </a:p>
        </p:txBody>
      </p:sp>
    </p:spTree>
    <p:extLst>
      <p:ext uri="{BB962C8B-B14F-4D97-AF65-F5344CB8AC3E}">
        <p14:creationId xmlns:p14="http://schemas.microsoft.com/office/powerpoint/2010/main" val="4149266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15</a:t>
            </a:fld>
            <a:endParaRPr lang="en-US"/>
          </a:p>
        </p:txBody>
      </p:sp>
    </p:spTree>
    <p:extLst>
      <p:ext uri="{BB962C8B-B14F-4D97-AF65-F5344CB8AC3E}">
        <p14:creationId xmlns:p14="http://schemas.microsoft.com/office/powerpoint/2010/main" val="3071012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16</a:t>
            </a:fld>
            <a:endParaRPr lang="en-US"/>
          </a:p>
        </p:txBody>
      </p:sp>
    </p:spTree>
    <p:extLst>
      <p:ext uri="{BB962C8B-B14F-4D97-AF65-F5344CB8AC3E}">
        <p14:creationId xmlns:p14="http://schemas.microsoft.com/office/powerpoint/2010/main" val="81984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0">
              <a:defRPr>
                <a:solidFill>
                  <a:schemeClr val="tx1"/>
                </a:solidFill>
                <a:latin typeface="Arial" charset="0"/>
              </a:defRPr>
            </a:lvl1pPr>
            <a:lvl2pPr marL="742828" indent="-285703" defTabSz="966630">
              <a:defRPr>
                <a:solidFill>
                  <a:schemeClr val="tx1"/>
                </a:solidFill>
                <a:latin typeface="Arial" charset="0"/>
              </a:defRPr>
            </a:lvl2pPr>
            <a:lvl3pPr marL="1142813" indent="-228563" defTabSz="966630">
              <a:defRPr>
                <a:solidFill>
                  <a:schemeClr val="tx1"/>
                </a:solidFill>
                <a:latin typeface="Arial" charset="0"/>
              </a:defRPr>
            </a:lvl3pPr>
            <a:lvl4pPr marL="1599938" indent="-228563" defTabSz="966630">
              <a:defRPr>
                <a:solidFill>
                  <a:schemeClr val="tx1"/>
                </a:solidFill>
                <a:latin typeface="Arial" charset="0"/>
              </a:defRPr>
            </a:lvl4pPr>
            <a:lvl5pPr marL="2057063" indent="-228563" defTabSz="966630">
              <a:defRPr>
                <a:solidFill>
                  <a:schemeClr val="tx1"/>
                </a:solidFill>
                <a:latin typeface="Arial" charset="0"/>
              </a:defRPr>
            </a:lvl5pPr>
            <a:lvl6pPr marL="2514188" indent="-228563" algn="ctr" defTabSz="966630" eaLnBrk="0" fontAlgn="base" hangingPunct="0">
              <a:spcBef>
                <a:spcPct val="0"/>
              </a:spcBef>
              <a:spcAft>
                <a:spcPct val="0"/>
              </a:spcAft>
              <a:defRPr>
                <a:solidFill>
                  <a:schemeClr val="tx1"/>
                </a:solidFill>
                <a:latin typeface="Arial" charset="0"/>
              </a:defRPr>
            </a:lvl6pPr>
            <a:lvl7pPr marL="2971314" indent="-228563" algn="ctr" defTabSz="966630" eaLnBrk="0" fontAlgn="base" hangingPunct="0">
              <a:spcBef>
                <a:spcPct val="0"/>
              </a:spcBef>
              <a:spcAft>
                <a:spcPct val="0"/>
              </a:spcAft>
              <a:defRPr>
                <a:solidFill>
                  <a:schemeClr val="tx1"/>
                </a:solidFill>
                <a:latin typeface="Arial" charset="0"/>
              </a:defRPr>
            </a:lvl7pPr>
            <a:lvl8pPr marL="3428439" indent="-228563" algn="ctr" defTabSz="966630" eaLnBrk="0" fontAlgn="base" hangingPunct="0">
              <a:spcBef>
                <a:spcPct val="0"/>
              </a:spcBef>
              <a:spcAft>
                <a:spcPct val="0"/>
              </a:spcAft>
              <a:defRPr>
                <a:solidFill>
                  <a:schemeClr val="tx1"/>
                </a:solidFill>
                <a:latin typeface="Arial" charset="0"/>
              </a:defRPr>
            </a:lvl8pPr>
            <a:lvl9pPr marL="3885563" indent="-228563" algn="ctr" defTabSz="966630" eaLnBrk="0" fontAlgn="base" hangingPunct="0">
              <a:spcBef>
                <a:spcPct val="0"/>
              </a:spcBef>
              <a:spcAft>
                <a:spcPct val="0"/>
              </a:spcAft>
              <a:defRPr>
                <a:solidFill>
                  <a:schemeClr val="tx1"/>
                </a:solidFill>
                <a:latin typeface="Arial" charset="0"/>
              </a:defRPr>
            </a:lvl9pPr>
          </a:lstStyle>
          <a:p>
            <a:fld id="{820F0799-371D-4284-A5F7-924C6484E3DC}" type="slidenum">
              <a:rPr lang="en-US" smtClean="0">
                <a:solidFill>
                  <a:prstClr val="black"/>
                </a:solidFill>
                <a:latin typeface="Times New Roman" pitchFamily="18" charset="0"/>
              </a:rPr>
              <a:pPr/>
              <a:t>17</a:t>
            </a:fld>
            <a:endParaRPr lang="en-US" smtClean="0">
              <a:solidFill>
                <a:prstClr val="black"/>
              </a:solidFill>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0">
              <a:defRPr>
                <a:solidFill>
                  <a:schemeClr val="tx1"/>
                </a:solidFill>
                <a:latin typeface="Arial" charset="0"/>
              </a:defRPr>
            </a:lvl1pPr>
            <a:lvl2pPr marL="742828" indent="-285703" defTabSz="966630">
              <a:defRPr>
                <a:solidFill>
                  <a:schemeClr val="tx1"/>
                </a:solidFill>
                <a:latin typeface="Arial" charset="0"/>
              </a:defRPr>
            </a:lvl2pPr>
            <a:lvl3pPr marL="1142813" indent="-228563" defTabSz="966630">
              <a:defRPr>
                <a:solidFill>
                  <a:schemeClr val="tx1"/>
                </a:solidFill>
                <a:latin typeface="Arial" charset="0"/>
              </a:defRPr>
            </a:lvl3pPr>
            <a:lvl4pPr marL="1599938" indent="-228563" defTabSz="966630">
              <a:defRPr>
                <a:solidFill>
                  <a:schemeClr val="tx1"/>
                </a:solidFill>
                <a:latin typeface="Arial" charset="0"/>
              </a:defRPr>
            </a:lvl4pPr>
            <a:lvl5pPr marL="2057063" indent="-228563" defTabSz="966630">
              <a:defRPr>
                <a:solidFill>
                  <a:schemeClr val="tx1"/>
                </a:solidFill>
                <a:latin typeface="Arial" charset="0"/>
              </a:defRPr>
            </a:lvl5pPr>
            <a:lvl6pPr marL="2514188" indent="-228563" algn="ctr" defTabSz="966630" eaLnBrk="0" fontAlgn="base" hangingPunct="0">
              <a:spcBef>
                <a:spcPct val="0"/>
              </a:spcBef>
              <a:spcAft>
                <a:spcPct val="0"/>
              </a:spcAft>
              <a:defRPr>
                <a:solidFill>
                  <a:schemeClr val="tx1"/>
                </a:solidFill>
                <a:latin typeface="Arial" charset="0"/>
              </a:defRPr>
            </a:lvl6pPr>
            <a:lvl7pPr marL="2971314" indent="-228563" algn="ctr" defTabSz="966630" eaLnBrk="0" fontAlgn="base" hangingPunct="0">
              <a:spcBef>
                <a:spcPct val="0"/>
              </a:spcBef>
              <a:spcAft>
                <a:spcPct val="0"/>
              </a:spcAft>
              <a:defRPr>
                <a:solidFill>
                  <a:schemeClr val="tx1"/>
                </a:solidFill>
                <a:latin typeface="Arial" charset="0"/>
              </a:defRPr>
            </a:lvl7pPr>
            <a:lvl8pPr marL="3428439" indent="-228563" algn="ctr" defTabSz="966630" eaLnBrk="0" fontAlgn="base" hangingPunct="0">
              <a:spcBef>
                <a:spcPct val="0"/>
              </a:spcBef>
              <a:spcAft>
                <a:spcPct val="0"/>
              </a:spcAft>
              <a:defRPr>
                <a:solidFill>
                  <a:schemeClr val="tx1"/>
                </a:solidFill>
                <a:latin typeface="Arial" charset="0"/>
              </a:defRPr>
            </a:lvl8pPr>
            <a:lvl9pPr marL="3885563" indent="-228563" algn="ctr" defTabSz="966630" eaLnBrk="0" fontAlgn="base" hangingPunct="0">
              <a:spcBef>
                <a:spcPct val="0"/>
              </a:spcBef>
              <a:spcAft>
                <a:spcPct val="0"/>
              </a:spcAft>
              <a:defRPr>
                <a:solidFill>
                  <a:schemeClr val="tx1"/>
                </a:solidFill>
                <a:latin typeface="Arial" charset="0"/>
              </a:defRPr>
            </a:lvl9pPr>
          </a:lstStyle>
          <a:p>
            <a:fld id="{359BA2AE-63AE-4040-8355-F8BCDB5E6249}" type="slidenum">
              <a:rPr lang="en-US" smtClean="0">
                <a:solidFill>
                  <a:prstClr val="black"/>
                </a:solidFill>
                <a:latin typeface="Times New Roman" pitchFamily="18" charset="0"/>
              </a:rPr>
              <a:pPr/>
              <a:t>18</a:t>
            </a:fld>
            <a:endParaRPr lang="en-US" smtClean="0">
              <a:solidFill>
                <a:prstClr val="black"/>
              </a:solidFill>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19</a:t>
            </a:fld>
            <a:endParaRPr lang="en-US"/>
          </a:p>
        </p:txBody>
      </p:sp>
    </p:spTree>
    <p:extLst>
      <p:ext uri="{BB962C8B-B14F-4D97-AF65-F5344CB8AC3E}">
        <p14:creationId xmlns:p14="http://schemas.microsoft.com/office/powerpoint/2010/main" val="1529217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20</a:t>
            </a:fld>
            <a:endParaRPr lang="en-US"/>
          </a:p>
        </p:txBody>
      </p:sp>
    </p:spTree>
    <p:extLst>
      <p:ext uri="{BB962C8B-B14F-4D97-AF65-F5344CB8AC3E}">
        <p14:creationId xmlns:p14="http://schemas.microsoft.com/office/powerpoint/2010/main" val="2057183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21</a:t>
            </a:fld>
            <a:endParaRPr lang="en-US"/>
          </a:p>
        </p:txBody>
      </p:sp>
    </p:spTree>
    <p:extLst>
      <p:ext uri="{BB962C8B-B14F-4D97-AF65-F5344CB8AC3E}">
        <p14:creationId xmlns:p14="http://schemas.microsoft.com/office/powerpoint/2010/main" val="800272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22</a:t>
            </a:fld>
            <a:endParaRPr lang="en-US"/>
          </a:p>
        </p:txBody>
      </p:sp>
    </p:spTree>
    <p:extLst>
      <p:ext uri="{BB962C8B-B14F-4D97-AF65-F5344CB8AC3E}">
        <p14:creationId xmlns:p14="http://schemas.microsoft.com/office/powerpoint/2010/main" val="1671922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129C-45D6-4DB8-9200-3E6BBFAEC2B3}" type="slidenum">
              <a:rPr lang="en-US">
                <a:solidFill>
                  <a:prstClr val="black"/>
                </a:solidFill>
              </a:rPr>
              <a:pPr/>
              <a:t>23</a:t>
            </a:fld>
            <a:endParaRPr lang="en-US">
              <a:solidFill>
                <a:prstClr val="black"/>
              </a:solidFill>
            </a:endParaRPr>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0">
              <a:defRPr>
                <a:solidFill>
                  <a:schemeClr val="tx1"/>
                </a:solidFill>
                <a:latin typeface="Arial" charset="0"/>
              </a:defRPr>
            </a:lvl1pPr>
            <a:lvl2pPr marL="742828" indent="-285703" defTabSz="966630">
              <a:defRPr>
                <a:solidFill>
                  <a:schemeClr val="tx1"/>
                </a:solidFill>
                <a:latin typeface="Arial" charset="0"/>
              </a:defRPr>
            </a:lvl2pPr>
            <a:lvl3pPr marL="1142813" indent="-228563" defTabSz="966630">
              <a:defRPr>
                <a:solidFill>
                  <a:schemeClr val="tx1"/>
                </a:solidFill>
                <a:latin typeface="Arial" charset="0"/>
              </a:defRPr>
            </a:lvl3pPr>
            <a:lvl4pPr marL="1599938" indent="-228563" defTabSz="966630">
              <a:defRPr>
                <a:solidFill>
                  <a:schemeClr val="tx1"/>
                </a:solidFill>
                <a:latin typeface="Arial" charset="0"/>
              </a:defRPr>
            </a:lvl4pPr>
            <a:lvl5pPr marL="2057063" indent="-228563" defTabSz="966630">
              <a:defRPr>
                <a:solidFill>
                  <a:schemeClr val="tx1"/>
                </a:solidFill>
                <a:latin typeface="Arial" charset="0"/>
              </a:defRPr>
            </a:lvl5pPr>
            <a:lvl6pPr marL="2514188" indent="-228563" algn="ctr" defTabSz="966630" eaLnBrk="0" fontAlgn="base" hangingPunct="0">
              <a:spcBef>
                <a:spcPct val="0"/>
              </a:spcBef>
              <a:spcAft>
                <a:spcPct val="0"/>
              </a:spcAft>
              <a:defRPr>
                <a:solidFill>
                  <a:schemeClr val="tx1"/>
                </a:solidFill>
                <a:latin typeface="Arial" charset="0"/>
              </a:defRPr>
            </a:lvl6pPr>
            <a:lvl7pPr marL="2971314" indent="-228563" algn="ctr" defTabSz="966630" eaLnBrk="0" fontAlgn="base" hangingPunct="0">
              <a:spcBef>
                <a:spcPct val="0"/>
              </a:spcBef>
              <a:spcAft>
                <a:spcPct val="0"/>
              </a:spcAft>
              <a:defRPr>
                <a:solidFill>
                  <a:schemeClr val="tx1"/>
                </a:solidFill>
                <a:latin typeface="Arial" charset="0"/>
              </a:defRPr>
            </a:lvl7pPr>
            <a:lvl8pPr marL="3428439" indent="-228563" algn="ctr" defTabSz="966630" eaLnBrk="0" fontAlgn="base" hangingPunct="0">
              <a:spcBef>
                <a:spcPct val="0"/>
              </a:spcBef>
              <a:spcAft>
                <a:spcPct val="0"/>
              </a:spcAft>
              <a:defRPr>
                <a:solidFill>
                  <a:schemeClr val="tx1"/>
                </a:solidFill>
                <a:latin typeface="Arial" charset="0"/>
              </a:defRPr>
            </a:lvl8pPr>
            <a:lvl9pPr marL="3885563" indent="-228563" algn="ctr" defTabSz="966630" eaLnBrk="0" fontAlgn="base" hangingPunct="0">
              <a:spcBef>
                <a:spcPct val="0"/>
              </a:spcBef>
              <a:spcAft>
                <a:spcPct val="0"/>
              </a:spcAft>
              <a:defRPr>
                <a:solidFill>
                  <a:schemeClr val="tx1"/>
                </a:solidFill>
                <a:latin typeface="Arial" charset="0"/>
              </a:defRPr>
            </a:lvl9pPr>
          </a:lstStyle>
          <a:p>
            <a:fld id="{CC7D5405-1B4A-4A15-9E35-34F5F004A9B0}" type="slidenum">
              <a:rPr lang="en-US" smtClean="0">
                <a:solidFill>
                  <a:prstClr val="black"/>
                </a:solidFill>
                <a:latin typeface="Times New Roman" pitchFamily="18" charset="0"/>
              </a:rPr>
              <a:pPr/>
              <a:t>24</a:t>
            </a:fld>
            <a:endParaRPr lang="en-US" smtClean="0">
              <a:solidFill>
                <a:prstClr val="black"/>
              </a:solidFill>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a:t>
            </a:fld>
            <a:endParaRPr lang="en-US"/>
          </a:p>
        </p:txBody>
      </p:sp>
    </p:spTree>
    <p:extLst>
      <p:ext uri="{BB962C8B-B14F-4D97-AF65-F5344CB8AC3E}">
        <p14:creationId xmlns:p14="http://schemas.microsoft.com/office/powerpoint/2010/main" val="4149266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5F8A5-5E73-4C83-A895-EF00A6A213D9}" type="slidenum">
              <a:rPr lang="en-US" smtClean="0"/>
              <a:t>25</a:t>
            </a:fld>
            <a:endParaRPr lang="en-US"/>
          </a:p>
        </p:txBody>
      </p:sp>
    </p:spTree>
    <p:extLst>
      <p:ext uri="{BB962C8B-B14F-4D97-AF65-F5344CB8AC3E}">
        <p14:creationId xmlns:p14="http://schemas.microsoft.com/office/powerpoint/2010/main" val="4127064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5F8A5-5E73-4C83-A895-EF00A6A213D9}" type="slidenum">
              <a:rPr lang="en-US" smtClean="0"/>
              <a:t>26</a:t>
            </a:fld>
            <a:endParaRPr lang="en-US"/>
          </a:p>
        </p:txBody>
      </p:sp>
    </p:spTree>
    <p:extLst>
      <p:ext uri="{BB962C8B-B14F-4D97-AF65-F5344CB8AC3E}">
        <p14:creationId xmlns:p14="http://schemas.microsoft.com/office/powerpoint/2010/main" val="942931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27</a:t>
            </a:fld>
            <a:endParaRPr lang="en-US"/>
          </a:p>
        </p:txBody>
      </p:sp>
    </p:spTree>
    <p:extLst>
      <p:ext uri="{BB962C8B-B14F-4D97-AF65-F5344CB8AC3E}">
        <p14:creationId xmlns:p14="http://schemas.microsoft.com/office/powerpoint/2010/main" val="1214300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28</a:t>
            </a:fld>
            <a:endParaRPr lang="en-US"/>
          </a:p>
        </p:txBody>
      </p:sp>
    </p:spTree>
    <p:extLst>
      <p:ext uri="{BB962C8B-B14F-4D97-AF65-F5344CB8AC3E}">
        <p14:creationId xmlns:p14="http://schemas.microsoft.com/office/powerpoint/2010/main" val="3321392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29</a:t>
            </a:fld>
            <a:endParaRPr lang="en-US"/>
          </a:p>
        </p:txBody>
      </p:sp>
    </p:spTree>
    <p:extLst>
      <p:ext uri="{BB962C8B-B14F-4D97-AF65-F5344CB8AC3E}">
        <p14:creationId xmlns:p14="http://schemas.microsoft.com/office/powerpoint/2010/main" val="3436279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30</a:t>
            </a:fld>
            <a:endParaRPr lang="en-US"/>
          </a:p>
        </p:txBody>
      </p:sp>
    </p:spTree>
    <p:extLst>
      <p:ext uri="{BB962C8B-B14F-4D97-AF65-F5344CB8AC3E}">
        <p14:creationId xmlns:p14="http://schemas.microsoft.com/office/powerpoint/2010/main" val="1805493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31</a:t>
            </a:fld>
            <a:endParaRPr lang="en-US"/>
          </a:p>
        </p:txBody>
      </p:sp>
    </p:spTree>
    <p:extLst>
      <p:ext uri="{BB962C8B-B14F-4D97-AF65-F5344CB8AC3E}">
        <p14:creationId xmlns:p14="http://schemas.microsoft.com/office/powerpoint/2010/main" val="4184467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32</a:t>
            </a:fld>
            <a:endParaRPr lang="en-US"/>
          </a:p>
        </p:txBody>
      </p:sp>
    </p:spTree>
    <p:extLst>
      <p:ext uri="{BB962C8B-B14F-4D97-AF65-F5344CB8AC3E}">
        <p14:creationId xmlns:p14="http://schemas.microsoft.com/office/powerpoint/2010/main" val="98868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3</a:t>
            </a:fld>
            <a:endParaRPr lang="en-US"/>
          </a:p>
        </p:txBody>
      </p:sp>
    </p:spTree>
    <p:extLst>
      <p:ext uri="{BB962C8B-B14F-4D97-AF65-F5344CB8AC3E}">
        <p14:creationId xmlns:p14="http://schemas.microsoft.com/office/powerpoint/2010/main" val="8198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9</a:t>
            </a:fld>
            <a:endParaRPr lang="en-US"/>
          </a:p>
        </p:txBody>
      </p:sp>
    </p:spTree>
    <p:extLst>
      <p:ext uri="{BB962C8B-B14F-4D97-AF65-F5344CB8AC3E}">
        <p14:creationId xmlns:p14="http://schemas.microsoft.com/office/powerpoint/2010/main" val="423614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30">
              <a:defRPr>
                <a:solidFill>
                  <a:schemeClr val="tx1"/>
                </a:solidFill>
                <a:latin typeface="Arial" charset="0"/>
              </a:defRPr>
            </a:lvl1pPr>
            <a:lvl2pPr marL="742828" indent="-285703" defTabSz="966630">
              <a:defRPr>
                <a:solidFill>
                  <a:schemeClr val="tx1"/>
                </a:solidFill>
                <a:latin typeface="Arial" charset="0"/>
              </a:defRPr>
            </a:lvl2pPr>
            <a:lvl3pPr marL="1142813" indent="-228563" defTabSz="966630">
              <a:defRPr>
                <a:solidFill>
                  <a:schemeClr val="tx1"/>
                </a:solidFill>
                <a:latin typeface="Arial" charset="0"/>
              </a:defRPr>
            </a:lvl3pPr>
            <a:lvl4pPr marL="1599938" indent="-228563" defTabSz="966630">
              <a:defRPr>
                <a:solidFill>
                  <a:schemeClr val="tx1"/>
                </a:solidFill>
                <a:latin typeface="Arial" charset="0"/>
              </a:defRPr>
            </a:lvl4pPr>
            <a:lvl5pPr marL="2057063" indent="-228563" defTabSz="966630">
              <a:defRPr>
                <a:solidFill>
                  <a:schemeClr val="tx1"/>
                </a:solidFill>
                <a:latin typeface="Arial" charset="0"/>
              </a:defRPr>
            </a:lvl5pPr>
            <a:lvl6pPr marL="2514188" indent="-228563" algn="ctr" defTabSz="966630" eaLnBrk="0" fontAlgn="base" hangingPunct="0">
              <a:spcBef>
                <a:spcPct val="0"/>
              </a:spcBef>
              <a:spcAft>
                <a:spcPct val="0"/>
              </a:spcAft>
              <a:defRPr>
                <a:solidFill>
                  <a:schemeClr val="tx1"/>
                </a:solidFill>
                <a:latin typeface="Arial" charset="0"/>
              </a:defRPr>
            </a:lvl6pPr>
            <a:lvl7pPr marL="2971314" indent="-228563" algn="ctr" defTabSz="966630" eaLnBrk="0" fontAlgn="base" hangingPunct="0">
              <a:spcBef>
                <a:spcPct val="0"/>
              </a:spcBef>
              <a:spcAft>
                <a:spcPct val="0"/>
              </a:spcAft>
              <a:defRPr>
                <a:solidFill>
                  <a:schemeClr val="tx1"/>
                </a:solidFill>
                <a:latin typeface="Arial" charset="0"/>
              </a:defRPr>
            </a:lvl7pPr>
            <a:lvl8pPr marL="3428439" indent="-228563" algn="ctr" defTabSz="966630" eaLnBrk="0" fontAlgn="base" hangingPunct="0">
              <a:spcBef>
                <a:spcPct val="0"/>
              </a:spcBef>
              <a:spcAft>
                <a:spcPct val="0"/>
              </a:spcAft>
              <a:defRPr>
                <a:solidFill>
                  <a:schemeClr val="tx1"/>
                </a:solidFill>
                <a:latin typeface="Arial" charset="0"/>
              </a:defRPr>
            </a:lvl8pPr>
            <a:lvl9pPr marL="3885563" indent="-228563" algn="ctr" defTabSz="966630" eaLnBrk="0" fontAlgn="base" hangingPunct="0">
              <a:spcBef>
                <a:spcPct val="0"/>
              </a:spcBef>
              <a:spcAft>
                <a:spcPct val="0"/>
              </a:spcAft>
              <a:defRPr>
                <a:solidFill>
                  <a:schemeClr val="tx1"/>
                </a:solidFill>
                <a:latin typeface="Arial" charset="0"/>
              </a:defRPr>
            </a:lvl9pPr>
          </a:lstStyle>
          <a:p>
            <a:fld id="{02CF2DE6-E2E1-4498-960D-5DDC2BC2B0B1}" type="slidenum">
              <a:rPr lang="en-US" smtClean="0">
                <a:solidFill>
                  <a:prstClr val="black"/>
                </a:solidFill>
                <a:latin typeface="Times New Roman" pitchFamily="18" charset="0"/>
              </a:rPr>
              <a:pPr/>
              <a:t>10</a:t>
            </a:fld>
            <a:endParaRPr lang="en-US" smtClean="0">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11</a:t>
            </a:fld>
            <a:endParaRPr lang="en-US"/>
          </a:p>
        </p:txBody>
      </p:sp>
    </p:spTree>
    <p:extLst>
      <p:ext uri="{BB962C8B-B14F-4D97-AF65-F5344CB8AC3E}">
        <p14:creationId xmlns:p14="http://schemas.microsoft.com/office/powerpoint/2010/main" val="423614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12</a:t>
            </a:fld>
            <a:endParaRPr lang="en-US"/>
          </a:p>
        </p:txBody>
      </p:sp>
    </p:spTree>
    <p:extLst>
      <p:ext uri="{BB962C8B-B14F-4D97-AF65-F5344CB8AC3E}">
        <p14:creationId xmlns:p14="http://schemas.microsoft.com/office/powerpoint/2010/main" val="412681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13</a:t>
            </a:fld>
            <a:endParaRPr lang="en-US"/>
          </a:p>
        </p:txBody>
      </p:sp>
    </p:spTree>
    <p:extLst>
      <p:ext uri="{BB962C8B-B14F-4D97-AF65-F5344CB8AC3E}">
        <p14:creationId xmlns:p14="http://schemas.microsoft.com/office/powerpoint/2010/main" val="1423140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F8A5-5E73-4C83-A895-EF00A6A213D9}" type="slidenum">
              <a:rPr lang="en-US" smtClean="0"/>
              <a:t>14</a:t>
            </a:fld>
            <a:endParaRPr lang="en-US"/>
          </a:p>
        </p:txBody>
      </p:sp>
    </p:spTree>
    <p:extLst>
      <p:ext uri="{BB962C8B-B14F-4D97-AF65-F5344CB8AC3E}">
        <p14:creationId xmlns:p14="http://schemas.microsoft.com/office/powerpoint/2010/main" val="86136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50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28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659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66513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074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1608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7846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9584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016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37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5707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272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4104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0788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8363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34949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452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8439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9647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5077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2028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43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137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3023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3567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7593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6842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84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66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33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18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97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41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March 31, 2015</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JLab MEIC Collaboraion</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B3F71-7FE0-44CE-9220-8FE300BBEB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99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column"/>
          <p:cNvPicPr>
            <a:picLocks noChangeAspect="1" noChangeArrowheads="1"/>
          </p:cNvPicPr>
          <p:nvPr/>
        </p:nvPicPr>
        <p:blipFill>
          <a:blip r:embed="rId13" cstate="print"/>
          <a:srcRect/>
          <a:stretch>
            <a:fillRect/>
          </a:stretch>
        </p:blipFill>
        <p:spPr bwMode="auto">
          <a:xfrm>
            <a:off x="0" y="0"/>
            <a:ext cx="639763" cy="6859588"/>
          </a:xfrm>
          <a:prstGeom prst="rect">
            <a:avLst/>
          </a:prstGeom>
          <a:noFill/>
        </p:spPr>
      </p:pic>
      <p:sp>
        <p:nvSpPr>
          <p:cNvPr id="1045" name="Rectangle 21"/>
          <p:cNvSpPr>
            <a:spLocks noGrp="1" noChangeArrowheads="1"/>
          </p:cNvSpPr>
          <p:nvPr>
            <p:ph type="title"/>
          </p:nvPr>
        </p:nvSpPr>
        <p:spPr bwMode="auto">
          <a:xfrm>
            <a:off x="838200" y="304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6" name="Rectangle 22"/>
          <p:cNvSpPr>
            <a:spLocks noGrp="1" noChangeArrowheads="1"/>
          </p:cNvSpPr>
          <p:nvPr>
            <p:ph type="body" idx="1"/>
          </p:nvPr>
        </p:nvSpPr>
        <p:spPr bwMode="auto">
          <a:xfrm>
            <a:off x="8382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7" name="Line 23"/>
          <p:cNvSpPr>
            <a:spLocks noChangeShapeType="1"/>
          </p:cNvSpPr>
          <p:nvPr/>
        </p:nvSpPr>
        <p:spPr bwMode="auto">
          <a:xfrm>
            <a:off x="152400" y="6629400"/>
            <a:ext cx="533400" cy="0"/>
          </a:xfrm>
          <a:prstGeom prst="line">
            <a:avLst/>
          </a:prstGeom>
          <a:noFill/>
          <a:ln w="9525">
            <a:solidFill>
              <a:schemeClr val="bg1"/>
            </a:solidFill>
            <a:round/>
            <a:headEnd/>
            <a:tailEnd/>
          </a:ln>
        </p:spPr>
        <p:txBody>
          <a:bodyPr/>
          <a:lstStyle/>
          <a:p>
            <a:pPr fontAlgn="base">
              <a:spcBef>
                <a:spcPct val="0"/>
              </a:spcBef>
              <a:spcAft>
                <a:spcPct val="0"/>
              </a:spcAft>
            </a:pPr>
            <a:endParaRPr lang="en-US">
              <a:solidFill>
                <a:srgbClr val="000000"/>
              </a:solidFill>
            </a:endParaRPr>
          </a:p>
        </p:txBody>
      </p:sp>
      <p:sp>
        <p:nvSpPr>
          <p:cNvPr id="1048" name="Line 24"/>
          <p:cNvSpPr>
            <a:spLocks noChangeShapeType="1"/>
          </p:cNvSpPr>
          <p:nvPr/>
        </p:nvSpPr>
        <p:spPr bwMode="auto">
          <a:xfrm flipV="1">
            <a:off x="152400" y="6400800"/>
            <a:ext cx="0" cy="228600"/>
          </a:xfrm>
          <a:prstGeom prst="line">
            <a:avLst/>
          </a:prstGeom>
          <a:noFill/>
          <a:ln w="9525">
            <a:solidFill>
              <a:schemeClr val="bg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049" name="Line 25"/>
          <p:cNvSpPr>
            <a:spLocks noChangeShapeType="1"/>
          </p:cNvSpPr>
          <p:nvPr/>
        </p:nvSpPr>
        <p:spPr bwMode="auto">
          <a:xfrm>
            <a:off x="152400" y="6400800"/>
            <a:ext cx="228600" cy="0"/>
          </a:xfrm>
          <a:prstGeom prst="line">
            <a:avLst/>
          </a:prstGeom>
          <a:noFill/>
          <a:ln w="9525">
            <a:solidFill>
              <a:schemeClr val="bg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051" name="Text Box 27"/>
          <p:cNvSpPr txBox="1">
            <a:spLocks noChangeArrowheads="1"/>
          </p:cNvSpPr>
          <p:nvPr/>
        </p:nvSpPr>
        <p:spPr bwMode="auto">
          <a:xfrm rot="-5400000">
            <a:off x="-1622425" y="2626669"/>
            <a:ext cx="3886201"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400" dirty="0" smtClean="0">
                <a:solidFill>
                  <a:srgbClr val="FF6600"/>
                </a:solidFill>
              </a:rPr>
              <a:t>GEM*STAR Consortium</a:t>
            </a:r>
            <a:endParaRPr lang="en-US" sz="2400" dirty="0">
              <a:solidFill>
                <a:srgbClr val="FF6600"/>
              </a:solidFill>
            </a:endParaRPr>
          </a:p>
        </p:txBody>
      </p:sp>
      <p:sp>
        <p:nvSpPr>
          <p:cNvPr id="1052" name="Text Box 28"/>
          <p:cNvSpPr txBox="1">
            <a:spLocks noChangeArrowheads="1"/>
          </p:cNvSpPr>
          <p:nvPr/>
        </p:nvSpPr>
        <p:spPr bwMode="auto">
          <a:xfrm>
            <a:off x="0" y="152400"/>
            <a:ext cx="609600" cy="549275"/>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000">
                <a:solidFill>
                  <a:srgbClr val="FFFFFF"/>
                </a:solidFill>
              </a:rPr>
              <a:t>Invent</a:t>
            </a:r>
            <a:br>
              <a:rPr lang="en-US" sz="1000">
                <a:solidFill>
                  <a:srgbClr val="FFFFFF"/>
                </a:solidFill>
              </a:rPr>
            </a:br>
            <a:r>
              <a:rPr lang="en-US" sz="1000">
                <a:solidFill>
                  <a:srgbClr val="FFFFFF"/>
                </a:solidFill>
              </a:rPr>
              <a:t>the</a:t>
            </a:r>
            <a:br>
              <a:rPr lang="en-US" sz="1000">
                <a:solidFill>
                  <a:srgbClr val="FFFFFF"/>
                </a:solidFill>
              </a:rPr>
            </a:br>
            <a:r>
              <a:rPr lang="en-US" sz="1000">
                <a:solidFill>
                  <a:srgbClr val="FFFFFF"/>
                </a:solidFill>
              </a:rPr>
              <a:t>Future</a:t>
            </a:r>
          </a:p>
        </p:txBody>
      </p:sp>
      <p:sp>
        <p:nvSpPr>
          <p:cNvPr id="1053" name="Text Box 29"/>
          <p:cNvSpPr txBox="1">
            <a:spLocks noChangeArrowheads="1"/>
          </p:cNvSpPr>
          <p:nvPr/>
        </p:nvSpPr>
        <p:spPr bwMode="auto">
          <a:xfrm>
            <a:off x="76200" y="6400800"/>
            <a:ext cx="533400" cy="366713"/>
          </a:xfrm>
          <a:prstGeom prst="rect">
            <a:avLst/>
          </a:prstGeom>
          <a:noFill/>
          <a:ln w="9525">
            <a:noFill/>
            <a:miter lim="800000"/>
            <a:headEnd/>
            <a:tailEnd/>
          </a:ln>
          <a:effectLst/>
        </p:spPr>
        <p:txBody>
          <a:bodyPr>
            <a:spAutoFit/>
          </a:bodyPr>
          <a:lstStyle/>
          <a:p>
            <a:pPr fontAlgn="base">
              <a:spcBef>
                <a:spcPct val="50000"/>
              </a:spcBef>
              <a:spcAft>
                <a:spcPct val="0"/>
              </a:spcAft>
            </a:pPr>
            <a:endParaRPr lang="en-US">
              <a:solidFill>
                <a:srgbClr val="000000"/>
              </a:solidFill>
            </a:endParaRPr>
          </a:p>
        </p:txBody>
      </p:sp>
      <p:sp>
        <p:nvSpPr>
          <p:cNvPr id="1054" name="Text Box 30"/>
          <p:cNvSpPr txBox="1">
            <a:spLocks noChangeArrowheads="1"/>
          </p:cNvSpPr>
          <p:nvPr/>
        </p:nvSpPr>
        <p:spPr bwMode="auto">
          <a:xfrm>
            <a:off x="134938" y="6388100"/>
            <a:ext cx="533400" cy="274638"/>
          </a:xfrm>
          <a:prstGeom prst="rect">
            <a:avLst/>
          </a:prstGeom>
          <a:noFill/>
          <a:ln w="9525">
            <a:noFill/>
            <a:miter lim="800000"/>
            <a:headEnd/>
            <a:tailEnd/>
          </a:ln>
          <a:effectLst/>
        </p:spPr>
        <p:txBody>
          <a:bodyPr>
            <a:spAutoFit/>
          </a:bodyPr>
          <a:lstStyle/>
          <a:p>
            <a:pPr fontAlgn="base">
              <a:spcBef>
                <a:spcPct val="50000"/>
              </a:spcBef>
              <a:spcAft>
                <a:spcPct val="0"/>
              </a:spcAft>
            </a:pPr>
            <a:fld id="{D9FF26A5-7A0A-481B-9F51-57A66BC4E091}" type="slidenum">
              <a:rPr lang="en-US" sz="1200">
                <a:solidFill>
                  <a:srgbClr val="FFFFFF"/>
                </a:solidFill>
              </a:rPr>
              <a:pPr fontAlgn="base">
                <a:spcBef>
                  <a:spcPct val="50000"/>
                </a:spcBef>
                <a:spcAft>
                  <a:spcPct val="0"/>
                </a:spcAft>
              </a:pPr>
              <a:t>‹#›</a:t>
            </a:fld>
            <a:endParaRPr lang="en-US" sz="1200">
              <a:solidFill>
                <a:srgbClr val="FFFFFF"/>
              </a:solidFill>
            </a:endParaRPr>
          </a:p>
        </p:txBody>
      </p:sp>
      <p:sp>
        <p:nvSpPr>
          <p:cNvPr id="1055" name="Rectangle 31"/>
          <p:cNvSpPr>
            <a:spLocks noChangeArrowheads="1"/>
          </p:cNvSpPr>
          <p:nvPr/>
        </p:nvSpPr>
        <p:spPr bwMode="auto">
          <a:xfrm>
            <a:off x="0" y="6350"/>
            <a:ext cx="9144000" cy="6851650"/>
          </a:xfrm>
          <a:prstGeom prst="rect">
            <a:avLst/>
          </a:prstGeom>
          <a:noFill/>
          <a:ln w="9525">
            <a:solidFill>
              <a:srgbClr val="660033"/>
            </a:solid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
        <p:nvSpPr>
          <p:cNvPr id="1057" name="Rectangle 33"/>
          <p:cNvSpPr>
            <a:spLocks noChangeArrowheads="1"/>
          </p:cNvSpPr>
          <p:nvPr/>
        </p:nvSpPr>
        <p:spPr bwMode="auto">
          <a:xfrm>
            <a:off x="7613650" y="6497638"/>
            <a:ext cx="1554163"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a:solidFill>
                  <a:srgbClr val="000000"/>
                </a:solidFill>
                <a:latin typeface="Times New Roman" pitchFamily="18" charset="0"/>
              </a:rPr>
              <a:t>GEM</a:t>
            </a:r>
            <a:r>
              <a:rPr lang="en-US">
                <a:solidFill>
                  <a:srgbClr val="FF0000"/>
                </a:solidFill>
                <a:sym typeface="Wingdings" pitchFamily="2" charset="2"/>
              </a:rPr>
              <a:t></a:t>
            </a:r>
            <a:r>
              <a:rPr lang="en-US" b="1">
                <a:solidFill>
                  <a:srgbClr val="000000"/>
                </a:solidFill>
                <a:latin typeface="Times New Roman" pitchFamily="18" charset="0"/>
              </a:rPr>
              <a:t>STA</a:t>
            </a:r>
            <a:r>
              <a:rPr lang="en-US" b="1">
                <a:solidFill>
                  <a:srgbClr val="000000"/>
                </a:solidFill>
                <a:latin typeface="Imprint MT Shadow" pitchFamily="82" charset="0"/>
              </a:rPr>
              <a:t>R</a:t>
            </a:r>
          </a:p>
        </p:txBody>
      </p:sp>
    </p:spTree>
    <p:extLst>
      <p:ext uri="{BB962C8B-B14F-4D97-AF65-F5344CB8AC3E}">
        <p14:creationId xmlns:p14="http://schemas.microsoft.com/office/powerpoint/2010/main" val="84964038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column"/>
          <p:cNvPicPr>
            <a:picLocks noChangeAspect="1" noChangeArrowheads="1"/>
          </p:cNvPicPr>
          <p:nvPr/>
        </p:nvPicPr>
        <p:blipFill>
          <a:blip r:embed="rId13" cstate="print"/>
          <a:srcRect/>
          <a:stretch>
            <a:fillRect/>
          </a:stretch>
        </p:blipFill>
        <p:spPr bwMode="auto">
          <a:xfrm>
            <a:off x="0" y="0"/>
            <a:ext cx="639763" cy="6859588"/>
          </a:xfrm>
          <a:prstGeom prst="rect">
            <a:avLst/>
          </a:prstGeom>
          <a:noFill/>
        </p:spPr>
      </p:pic>
      <p:sp>
        <p:nvSpPr>
          <p:cNvPr id="1045" name="Rectangle 21"/>
          <p:cNvSpPr>
            <a:spLocks noGrp="1" noChangeArrowheads="1"/>
          </p:cNvSpPr>
          <p:nvPr>
            <p:ph type="title"/>
          </p:nvPr>
        </p:nvSpPr>
        <p:spPr bwMode="auto">
          <a:xfrm>
            <a:off x="838200" y="304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6" name="Rectangle 22"/>
          <p:cNvSpPr>
            <a:spLocks noGrp="1" noChangeArrowheads="1"/>
          </p:cNvSpPr>
          <p:nvPr>
            <p:ph type="body" idx="1"/>
          </p:nvPr>
        </p:nvSpPr>
        <p:spPr bwMode="auto">
          <a:xfrm>
            <a:off x="8382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7" name="Line 23"/>
          <p:cNvSpPr>
            <a:spLocks noChangeShapeType="1"/>
          </p:cNvSpPr>
          <p:nvPr/>
        </p:nvSpPr>
        <p:spPr bwMode="auto">
          <a:xfrm>
            <a:off x="152400" y="6629400"/>
            <a:ext cx="533400" cy="0"/>
          </a:xfrm>
          <a:prstGeom prst="line">
            <a:avLst/>
          </a:prstGeom>
          <a:noFill/>
          <a:ln w="9525">
            <a:solidFill>
              <a:schemeClr val="bg1"/>
            </a:solidFill>
            <a:round/>
            <a:headEnd/>
            <a:tailEnd/>
          </a:ln>
        </p:spPr>
        <p:txBody>
          <a:bodyPr/>
          <a:lstStyle/>
          <a:p>
            <a:pPr fontAlgn="base">
              <a:spcBef>
                <a:spcPct val="0"/>
              </a:spcBef>
              <a:spcAft>
                <a:spcPct val="0"/>
              </a:spcAft>
            </a:pPr>
            <a:endParaRPr lang="en-US">
              <a:solidFill>
                <a:srgbClr val="000000"/>
              </a:solidFill>
            </a:endParaRPr>
          </a:p>
        </p:txBody>
      </p:sp>
      <p:sp>
        <p:nvSpPr>
          <p:cNvPr id="1048" name="Line 24"/>
          <p:cNvSpPr>
            <a:spLocks noChangeShapeType="1"/>
          </p:cNvSpPr>
          <p:nvPr/>
        </p:nvSpPr>
        <p:spPr bwMode="auto">
          <a:xfrm flipV="1">
            <a:off x="152400" y="6400800"/>
            <a:ext cx="0" cy="228600"/>
          </a:xfrm>
          <a:prstGeom prst="line">
            <a:avLst/>
          </a:prstGeom>
          <a:noFill/>
          <a:ln w="9525">
            <a:solidFill>
              <a:schemeClr val="bg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049" name="Line 25"/>
          <p:cNvSpPr>
            <a:spLocks noChangeShapeType="1"/>
          </p:cNvSpPr>
          <p:nvPr/>
        </p:nvSpPr>
        <p:spPr bwMode="auto">
          <a:xfrm>
            <a:off x="152400" y="6400800"/>
            <a:ext cx="228600" cy="0"/>
          </a:xfrm>
          <a:prstGeom prst="line">
            <a:avLst/>
          </a:prstGeom>
          <a:noFill/>
          <a:ln w="9525">
            <a:solidFill>
              <a:schemeClr val="bg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1051" name="Text Box 27"/>
          <p:cNvSpPr txBox="1">
            <a:spLocks noChangeArrowheads="1"/>
          </p:cNvSpPr>
          <p:nvPr/>
        </p:nvSpPr>
        <p:spPr bwMode="auto">
          <a:xfrm rot="-5400000">
            <a:off x="-1622425" y="2626669"/>
            <a:ext cx="3886201" cy="461665"/>
          </a:xfrm>
          <a:prstGeom prst="rect">
            <a:avLst/>
          </a:prstGeom>
          <a:noFill/>
          <a:ln w="9525">
            <a:noFill/>
            <a:miter lim="800000"/>
            <a:headEnd/>
            <a:tailEnd/>
          </a:ln>
          <a:effectLst/>
        </p:spPr>
        <p:txBody>
          <a:bodyPr wrap="square">
            <a:spAutoFit/>
          </a:bodyPr>
          <a:lstStyle/>
          <a:p>
            <a:pPr fontAlgn="base">
              <a:spcBef>
                <a:spcPct val="50000"/>
              </a:spcBef>
              <a:spcAft>
                <a:spcPct val="0"/>
              </a:spcAft>
            </a:pPr>
            <a:r>
              <a:rPr lang="en-US" sz="2400" dirty="0" smtClean="0">
                <a:solidFill>
                  <a:srgbClr val="FF6600"/>
                </a:solidFill>
              </a:rPr>
              <a:t>GEM*STAR Consortium</a:t>
            </a:r>
            <a:endParaRPr lang="en-US" sz="2400" dirty="0">
              <a:solidFill>
                <a:srgbClr val="FF6600"/>
              </a:solidFill>
            </a:endParaRPr>
          </a:p>
        </p:txBody>
      </p:sp>
      <p:sp>
        <p:nvSpPr>
          <p:cNvPr id="1052" name="Text Box 28"/>
          <p:cNvSpPr txBox="1">
            <a:spLocks noChangeArrowheads="1"/>
          </p:cNvSpPr>
          <p:nvPr/>
        </p:nvSpPr>
        <p:spPr bwMode="auto">
          <a:xfrm>
            <a:off x="0" y="152400"/>
            <a:ext cx="609600" cy="549275"/>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1000">
                <a:solidFill>
                  <a:srgbClr val="FFFFFF"/>
                </a:solidFill>
              </a:rPr>
              <a:t>Invent</a:t>
            </a:r>
            <a:br>
              <a:rPr lang="en-US" sz="1000">
                <a:solidFill>
                  <a:srgbClr val="FFFFFF"/>
                </a:solidFill>
              </a:rPr>
            </a:br>
            <a:r>
              <a:rPr lang="en-US" sz="1000">
                <a:solidFill>
                  <a:srgbClr val="FFFFFF"/>
                </a:solidFill>
              </a:rPr>
              <a:t>the</a:t>
            </a:r>
            <a:br>
              <a:rPr lang="en-US" sz="1000">
                <a:solidFill>
                  <a:srgbClr val="FFFFFF"/>
                </a:solidFill>
              </a:rPr>
            </a:br>
            <a:r>
              <a:rPr lang="en-US" sz="1000">
                <a:solidFill>
                  <a:srgbClr val="FFFFFF"/>
                </a:solidFill>
              </a:rPr>
              <a:t>Future</a:t>
            </a:r>
          </a:p>
        </p:txBody>
      </p:sp>
      <p:sp>
        <p:nvSpPr>
          <p:cNvPr id="1053" name="Text Box 29"/>
          <p:cNvSpPr txBox="1">
            <a:spLocks noChangeArrowheads="1"/>
          </p:cNvSpPr>
          <p:nvPr/>
        </p:nvSpPr>
        <p:spPr bwMode="auto">
          <a:xfrm>
            <a:off x="76200" y="6400800"/>
            <a:ext cx="533400" cy="366713"/>
          </a:xfrm>
          <a:prstGeom prst="rect">
            <a:avLst/>
          </a:prstGeom>
          <a:noFill/>
          <a:ln w="9525">
            <a:noFill/>
            <a:miter lim="800000"/>
            <a:headEnd/>
            <a:tailEnd/>
          </a:ln>
          <a:effectLst/>
        </p:spPr>
        <p:txBody>
          <a:bodyPr>
            <a:spAutoFit/>
          </a:bodyPr>
          <a:lstStyle/>
          <a:p>
            <a:pPr fontAlgn="base">
              <a:spcBef>
                <a:spcPct val="50000"/>
              </a:spcBef>
              <a:spcAft>
                <a:spcPct val="0"/>
              </a:spcAft>
            </a:pPr>
            <a:endParaRPr lang="en-US">
              <a:solidFill>
                <a:srgbClr val="000000"/>
              </a:solidFill>
            </a:endParaRPr>
          </a:p>
        </p:txBody>
      </p:sp>
      <p:sp>
        <p:nvSpPr>
          <p:cNvPr id="1054" name="Text Box 30"/>
          <p:cNvSpPr txBox="1">
            <a:spLocks noChangeArrowheads="1"/>
          </p:cNvSpPr>
          <p:nvPr/>
        </p:nvSpPr>
        <p:spPr bwMode="auto">
          <a:xfrm>
            <a:off x="134938" y="6388100"/>
            <a:ext cx="533400" cy="274638"/>
          </a:xfrm>
          <a:prstGeom prst="rect">
            <a:avLst/>
          </a:prstGeom>
          <a:noFill/>
          <a:ln w="9525">
            <a:noFill/>
            <a:miter lim="800000"/>
            <a:headEnd/>
            <a:tailEnd/>
          </a:ln>
          <a:effectLst/>
        </p:spPr>
        <p:txBody>
          <a:bodyPr>
            <a:spAutoFit/>
          </a:bodyPr>
          <a:lstStyle/>
          <a:p>
            <a:pPr fontAlgn="base">
              <a:spcBef>
                <a:spcPct val="50000"/>
              </a:spcBef>
              <a:spcAft>
                <a:spcPct val="0"/>
              </a:spcAft>
            </a:pPr>
            <a:fld id="{D9FF26A5-7A0A-481B-9F51-57A66BC4E091}" type="slidenum">
              <a:rPr lang="en-US" sz="1200">
                <a:solidFill>
                  <a:srgbClr val="FFFFFF"/>
                </a:solidFill>
              </a:rPr>
              <a:pPr fontAlgn="base">
                <a:spcBef>
                  <a:spcPct val="50000"/>
                </a:spcBef>
                <a:spcAft>
                  <a:spcPct val="0"/>
                </a:spcAft>
              </a:pPr>
              <a:t>‹#›</a:t>
            </a:fld>
            <a:endParaRPr lang="en-US" sz="1200">
              <a:solidFill>
                <a:srgbClr val="FFFFFF"/>
              </a:solidFill>
            </a:endParaRPr>
          </a:p>
        </p:txBody>
      </p:sp>
      <p:sp>
        <p:nvSpPr>
          <p:cNvPr id="1055" name="Rectangle 31"/>
          <p:cNvSpPr>
            <a:spLocks noChangeArrowheads="1"/>
          </p:cNvSpPr>
          <p:nvPr/>
        </p:nvSpPr>
        <p:spPr bwMode="auto">
          <a:xfrm>
            <a:off x="0" y="6350"/>
            <a:ext cx="9144000" cy="6851650"/>
          </a:xfrm>
          <a:prstGeom prst="rect">
            <a:avLst/>
          </a:prstGeom>
          <a:noFill/>
          <a:ln w="9525">
            <a:solidFill>
              <a:srgbClr val="660033"/>
            </a:solid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
        <p:nvSpPr>
          <p:cNvPr id="1057" name="Rectangle 33"/>
          <p:cNvSpPr>
            <a:spLocks noChangeArrowheads="1"/>
          </p:cNvSpPr>
          <p:nvPr/>
        </p:nvSpPr>
        <p:spPr bwMode="auto">
          <a:xfrm>
            <a:off x="7613650" y="6497638"/>
            <a:ext cx="1554163" cy="366712"/>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a:solidFill>
                  <a:srgbClr val="000000"/>
                </a:solidFill>
                <a:latin typeface="Times New Roman" pitchFamily="18" charset="0"/>
              </a:rPr>
              <a:t>GEM</a:t>
            </a:r>
            <a:r>
              <a:rPr lang="en-US">
                <a:solidFill>
                  <a:srgbClr val="FF0000"/>
                </a:solidFill>
                <a:sym typeface="Wingdings" pitchFamily="2" charset="2"/>
              </a:rPr>
              <a:t></a:t>
            </a:r>
            <a:r>
              <a:rPr lang="en-US" b="1">
                <a:solidFill>
                  <a:srgbClr val="000000"/>
                </a:solidFill>
                <a:latin typeface="Times New Roman" pitchFamily="18" charset="0"/>
              </a:rPr>
              <a:t>STA</a:t>
            </a:r>
            <a:r>
              <a:rPr lang="en-US" b="1">
                <a:solidFill>
                  <a:srgbClr val="000000"/>
                </a:solidFill>
                <a:latin typeface="Imprint MT Shadow" pitchFamily="82" charset="0"/>
              </a:rPr>
              <a:t>R</a:t>
            </a:r>
          </a:p>
        </p:txBody>
      </p:sp>
    </p:spTree>
    <p:extLst>
      <p:ext uri="{BB962C8B-B14F-4D97-AF65-F5344CB8AC3E}">
        <p14:creationId xmlns:p14="http://schemas.microsoft.com/office/powerpoint/2010/main" val="116477735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muonsinc.com/"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http://en.wikipedia.org/wiki/Plutonium-242"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hyperlink" Target="http://en.wikipedia.org/wiki/Plutonium-241" TargetMode="External"/><Relationship Id="rId5" Type="http://schemas.openxmlformats.org/officeDocument/2006/relationships/hyperlink" Target="http://en.wikipedia.org/wiki/Plutonium-240" TargetMode="External"/><Relationship Id="rId4" Type="http://schemas.openxmlformats.org/officeDocument/2006/relationships/hyperlink" Target="http://en.wikipedia.org/wiki/Plutonium-239"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ate.gov/r/pa/prs/ps/2010/04/140097.ht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1586" y="909796"/>
            <a:ext cx="8702414" cy="5491004"/>
          </a:xfrm>
        </p:spPr>
        <p:txBody>
          <a:bodyPr>
            <a:noAutofit/>
          </a:bodyPr>
          <a:lstStyle/>
          <a:p>
            <a:pPr marL="457200" indent="-457200" algn="l">
              <a:buFont typeface="Wingdings" panose="05000000000000000000" pitchFamily="2" charset="2"/>
              <a:buChar char="§"/>
            </a:pPr>
            <a:r>
              <a:rPr lang="en-US" sz="1600" b="1" u="sng" cap="all" dirty="0" smtClean="0">
                <a:solidFill>
                  <a:schemeClr val="tx1"/>
                </a:solidFill>
              </a:rPr>
              <a:t>CREATIVE, experienced </a:t>
            </a:r>
            <a:r>
              <a:rPr lang="en-US" sz="1600" b="1" u="sng" cap="all" dirty="0">
                <a:solidFill>
                  <a:schemeClr val="tx1"/>
                </a:solidFill>
              </a:rPr>
              <a:t>physicists and </a:t>
            </a:r>
            <a:r>
              <a:rPr lang="en-US" sz="1600" b="1" u="sng" cap="all" dirty="0" smtClean="0">
                <a:solidFill>
                  <a:schemeClr val="tx1"/>
                </a:solidFill>
              </a:rPr>
              <a:t>engineers</a:t>
            </a:r>
          </a:p>
          <a:p>
            <a:pPr marL="914400" lvl="3" indent="-457200" algn="l">
              <a:buFont typeface="Wingdings" panose="05000000000000000000" pitchFamily="2" charset="2"/>
              <a:buChar char="§"/>
            </a:pPr>
            <a:r>
              <a:rPr lang="en-US" sz="1600" dirty="0" smtClean="0">
                <a:solidFill>
                  <a:schemeClr val="tx1"/>
                </a:solidFill>
              </a:rPr>
              <a:t>Founded 2002 - by R. Johnson (10y LBNL, 17y FNAL, 3y Maxwell, 5y </a:t>
            </a:r>
            <a:r>
              <a:rPr lang="en-US" sz="1600" dirty="0" err="1" smtClean="0">
                <a:solidFill>
                  <a:schemeClr val="tx1"/>
                </a:solidFill>
              </a:rPr>
              <a:t>JLab</a:t>
            </a:r>
            <a:r>
              <a:rPr lang="en-US" sz="1600" dirty="0" smtClean="0">
                <a:solidFill>
                  <a:schemeClr val="tx1"/>
                </a:solidFill>
              </a:rPr>
              <a:t>, 12 MI )</a:t>
            </a:r>
          </a:p>
          <a:p>
            <a:pPr marL="914400" lvl="3" indent="-457200" algn="l">
              <a:buFont typeface="Wingdings" panose="05000000000000000000" pitchFamily="2" charset="2"/>
              <a:buChar char="§"/>
            </a:pPr>
            <a:r>
              <a:rPr lang="en-US" sz="1600" dirty="0" smtClean="0">
                <a:solidFill>
                  <a:schemeClr val="tx1"/>
                </a:solidFill>
              </a:rPr>
              <a:t>Infrastructure and partners at 9 National Labs and 8 universities </a:t>
            </a:r>
          </a:p>
          <a:p>
            <a:pPr marL="914400" lvl="3" indent="-457200" algn="l">
              <a:buFont typeface="Wingdings" panose="05000000000000000000" pitchFamily="2" charset="2"/>
              <a:buChar char="§"/>
            </a:pPr>
            <a:endParaRPr lang="en-US" sz="800" dirty="0">
              <a:solidFill>
                <a:schemeClr val="tx1"/>
              </a:solidFill>
            </a:endParaRPr>
          </a:p>
          <a:p>
            <a:pPr marL="457200" indent="-457200" algn="l">
              <a:spcBef>
                <a:spcPts val="0"/>
              </a:spcBef>
              <a:buFont typeface="Wingdings" panose="05000000000000000000" pitchFamily="2" charset="2"/>
              <a:buChar char="§"/>
            </a:pPr>
            <a:r>
              <a:rPr lang="en-US" sz="1600" b="1" u="sng" dirty="0" smtClean="0">
                <a:solidFill>
                  <a:schemeClr val="tx1"/>
                </a:solidFill>
              </a:rPr>
              <a:t>PARTICLE ACCELERATOR R &amp; D</a:t>
            </a:r>
            <a:endParaRPr lang="en-US" sz="1600" dirty="0" smtClean="0">
              <a:solidFill>
                <a:schemeClr val="tx1"/>
              </a:solidFill>
            </a:endParaRPr>
          </a:p>
          <a:p>
            <a:pPr marL="914400" lvl="1" indent="-457200" algn="l">
              <a:buFont typeface="Wingdings" panose="05000000000000000000" pitchFamily="2" charset="2"/>
              <a:buChar char="§"/>
            </a:pPr>
            <a:r>
              <a:rPr lang="en-US" sz="1600" dirty="0" err="1" smtClean="0">
                <a:solidFill>
                  <a:schemeClr val="tx1"/>
                </a:solidFill>
              </a:rPr>
              <a:t>Muon</a:t>
            </a:r>
            <a:r>
              <a:rPr lang="en-US" sz="1600" dirty="0" smtClean="0">
                <a:solidFill>
                  <a:schemeClr val="tx1"/>
                </a:solidFill>
              </a:rPr>
              <a:t> Collider, </a:t>
            </a:r>
            <a:r>
              <a:rPr lang="en-US" sz="1600" dirty="0" err="1" smtClean="0">
                <a:solidFill>
                  <a:schemeClr val="tx1"/>
                </a:solidFill>
              </a:rPr>
              <a:t>Neutino</a:t>
            </a:r>
            <a:r>
              <a:rPr lang="en-US" sz="1600" dirty="0" smtClean="0">
                <a:solidFill>
                  <a:schemeClr val="tx1"/>
                </a:solidFill>
              </a:rPr>
              <a:t> Factory, </a:t>
            </a:r>
            <a:r>
              <a:rPr lang="en-US" sz="1600" dirty="0" err="1" smtClean="0">
                <a:solidFill>
                  <a:schemeClr val="tx1"/>
                </a:solidFill>
              </a:rPr>
              <a:t>Muon</a:t>
            </a:r>
            <a:r>
              <a:rPr lang="en-US" sz="1600" dirty="0" smtClean="0">
                <a:solidFill>
                  <a:schemeClr val="tx1"/>
                </a:solidFill>
              </a:rPr>
              <a:t> Decay </a:t>
            </a:r>
            <a:r>
              <a:rPr lang="en-US" sz="1600" dirty="0" err="1" smtClean="0">
                <a:solidFill>
                  <a:schemeClr val="tx1"/>
                </a:solidFill>
              </a:rPr>
              <a:t>Expts</a:t>
            </a:r>
            <a:r>
              <a:rPr lang="en-US" sz="1600" dirty="0" smtClean="0">
                <a:solidFill>
                  <a:schemeClr val="tx1"/>
                </a:solidFill>
              </a:rPr>
              <a:t> (Mu2E, g-2)</a:t>
            </a:r>
          </a:p>
          <a:p>
            <a:pPr marL="1371600" lvl="2" indent="-457200" algn="l">
              <a:buFont typeface="Wingdings" panose="05000000000000000000" pitchFamily="2" charset="2"/>
              <a:buChar char="§"/>
            </a:pPr>
            <a:r>
              <a:rPr lang="en-US" sz="1600" dirty="0" err="1" smtClean="0">
                <a:solidFill>
                  <a:schemeClr val="tx1"/>
                </a:solidFill>
              </a:rPr>
              <a:t>muon</a:t>
            </a:r>
            <a:r>
              <a:rPr lang="en-US" sz="1600" dirty="0" smtClean="0">
                <a:solidFill>
                  <a:schemeClr val="tx1"/>
                </a:solidFill>
              </a:rPr>
              <a:t> beam cooling – Helical Cooling Channel, High Pressure RF, PIC (YD, VM)</a:t>
            </a:r>
          </a:p>
          <a:p>
            <a:pPr marL="914400" lvl="1" indent="-457200" algn="l">
              <a:buFont typeface="Wingdings" panose="05000000000000000000" pitchFamily="2" charset="2"/>
              <a:buChar char="§"/>
            </a:pPr>
            <a:r>
              <a:rPr lang="en-US" sz="1600" dirty="0" smtClean="0">
                <a:solidFill>
                  <a:schemeClr val="tx1"/>
                </a:solidFill>
              </a:rPr>
              <a:t>Superconducting RF accelerators/components (RAR, FM, HW)</a:t>
            </a:r>
          </a:p>
          <a:p>
            <a:pPr marL="1371600" lvl="2" indent="-457200" algn="l">
              <a:buFont typeface="Wingdings" panose="05000000000000000000" pitchFamily="2" charset="2"/>
              <a:buChar char="§"/>
            </a:pPr>
            <a:r>
              <a:rPr lang="en-US" sz="1600" dirty="0" smtClean="0">
                <a:solidFill>
                  <a:schemeClr val="tx1"/>
                </a:solidFill>
              </a:rPr>
              <a:t>magnetron RF </a:t>
            </a:r>
            <a:r>
              <a:rPr lang="en-US" sz="1600" dirty="0">
                <a:solidFill>
                  <a:schemeClr val="tx1"/>
                </a:solidFill>
              </a:rPr>
              <a:t>power sources, </a:t>
            </a:r>
            <a:r>
              <a:rPr lang="en-US" sz="1600" dirty="0" smtClean="0">
                <a:solidFill>
                  <a:schemeClr val="tx1"/>
                </a:solidFill>
              </a:rPr>
              <a:t>power couplers, HOM dampers, loads</a:t>
            </a:r>
          </a:p>
          <a:p>
            <a:pPr marL="914400" lvl="1" indent="-457200" algn="l">
              <a:buFont typeface="Wingdings" panose="05000000000000000000" pitchFamily="2" charset="2"/>
              <a:buChar char="§"/>
            </a:pPr>
            <a:r>
              <a:rPr lang="en-US" sz="1600" dirty="0" smtClean="0">
                <a:solidFill>
                  <a:schemeClr val="tx1"/>
                </a:solidFill>
              </a:rPr>
              <a:t>Designs and Simulations (VM)</a:t>
            </a:r>
          </a:p>
          <a:p>
            <a:pPr marL="1371600" lvl="2" indent="-457200" algn="l">
              <a:buFont typeface="Wingdings" panose="05000000000000000000" pitchFamily="2" charset="2"/>
              <a:buChar char="§"/>
            </a:pPr>
            <a:r>
              <a:rPr lang="en-US" sz="1600" dirty="0" smtClean="0">
                <a:solidFill>
                  <a:schemeClr val="tx1"/>
                </a:solidFill>
              </a:rPr>
              <a:t>G4beamline (GEANT4), </a:t>
            </a:r>
            <a:r>
              <a:rPr lang="en-US" sz="1600" dirty="0">
                <a:solidFill>
                  <a:schemeClr val="tx1"/>
                </a:solidFill>
              </a:rPr>
              <a:t>CST, </a:t>
            </a:r>
            <a:r>
              <a:rPr lang="en-US" sz="1600" dirty="0" smtClean="0">
                <a:solidFill>
                  <a:schemeClr val="tx1"/>
                </a:solidFill>
              </a:rPr>
              <a:t>ACE3P, </a:t>
            </a:r>
            <a:r>
              <a:rPr lang="en-US" sz="1600" b="1" dirty="0" err="1" smtClean="0">
                <a:solidFill>
                  <a:schemeClr val="tx1"/>
                </a:solidFill>
              </a:rPr>
              <a:t>MuSim</a:t>
            </a:r>
            <a:r>
              <a:rPr lang="en-US" sz="1600" dirty="0" smtClean="0">
                <a:solidFill>
                  <a:schemeClr val="tx1"/>
                </a:solidFill>
              </a:rPr>
              <a:t> (MCNP6, GEANT4, MARS, ….)</a:t>
            </a:r>
          </a:p>
          <a:p>
            <a:pPr marL="914400" lvl="1" indent="-457200" algn="l">
              <a:buFont typeface="Wingdings" panose="05000000000000000000" pitchFamily="2" charset="2"/>
              <a:buChar char="§"/>
            </a:pPr>
            <a:r>
              <a:rPr lang="en-US" sz="1600" dirty="0">
                <a:solidFill>
                  <a:schemeClr val="tx1"/>
                </a:solidFill>
              </a:rPr>
              <a:t>Ion Sources - polarized et al</a:t>
            </a:r>
            <a:r>
              <a:rPr lang="en-US" sz="1800" dirty="0">
                <a:solidFill>
                  <a:schemeClr val="tx1"/>
                </a:solidFill>
              </a:rPr>
              <a:t> </a:t>
            </a:r>
            <a:r>
              <a:rPr lang="en-US" sz="1800" dirty="0" smtClean="0">
                <a:solidFill>
                  <a:schemeClr val="tx1"/>
                </a:solidFill>
              </a:rPr>
              <a:t>- </a:t>
            </a:r>
            <a:r>
              <a:rPr lang="en-US" sz="1600" dirty="0">
                <a:solidFill>
                  <a:schemeClr val="tx1"/>
                </a:solidFill>
              </a:rPr>
              <a:t>new SBIR with SNS for CW H- or p source with saddle antenna.</a:t>
            </a:r>
          </a:p>
          <a:p>
            <a:pPr marL="914400" lvl="1" indent="-457200" algn="l">
              <a:buFont typeface="Wingdings" panose="05000000000000000000" pitchFamily="2" charset="2"/>
              <a:buChar char="§"/>
            </a:pPr>
            <a:r>
              <a:rPr lang="en-US" sz="1600" dirty="0" smtClean="0">
                <a:solidFill>
                  <a:schemeClr val="tx1"/>
                </a:solidFill>
              </a:rPr>
              <a:t>Special devices for unique applications </a:t>
            </a:r>
          </a:p>
          <a:p>
            <a:pPr marL="1371600" lvl="2" indent="-457200" algn="l">
              <a:buFont typeface="Wingdings" panose="05000000000000000000" pitchFamily="2" charset="2"/>
              <a:buChar char="§"/>
            </a:pPr>
            <a:r>
              <a:rPr lang="en-US" sz="1600" dirty="0" smtClean="0">
                <a:solidFill>
                  <a:schemeClr val="tx1"/>
                </a:solidFill>
              </a:rPr>
              <a:t>Superconducting radiation-tolerant, extreme high-field magnets</a:t>
            </a:r>
          </a:p>
          <a:p>
            <a:pPr marL="914400" lvl="1" indent="-457200" algn="l">
              <a:buFont typeface="Wingdings" panose="05000000000000000000" pitchFamily="2" charset="2"/>
              <a:buChar char="§"/>
            </a:pPr>
            <a:r>
              <a:rPr lang="en-US" sz="1600" dirty="0" smtClean="0">
                <a:solidFill>
                  <a:schemeClr val="tx1"/>
                </a:solidFill>
              </a:rPr>
              <a:t>Supported 7 post-docs,  7 </a:t>
            </a:r>
            <a:r>
              <a:rPr lang="en-US" sz="1600" dirty="0" err="1" smtClean="0">
                <a:solidFill>
                  <a:schemeClr val="tx1"/>
                </a:solidFill>
              </a:rPr>
              <a:t>subgrant</a:t>
            </a:r>
            <a:r>
              <a:rPr lang="en-US" sz="1600" dirty="0" smtClean="0">
                <a:solidFill>
                  <a:schemeClr val="tx1"/>
                </a:solidFill>
              </a:rPr>
              <a:t> postdocs (Amy </a:t>
            </a:r>
            <a:r>
              <a:rPr lang="en-US" sz="1600" dirty="0" err="1" smtClean="0">
                <a:solidFill>
                  <a:schemeClr val="tx1"/>
                </a:solidFill>
              </a:rPr>
              <a:t>Sy</a:t>
            </a:r>
            <a:r>
              <a:rPr lang="en-US" sz="1600" dirty="0" smtClean="0">
                <a:solidFill>
                  <a:schemeClr val="tx1"/>
                </a:solidFill>
              </a:rPr>
              <a:t>), 4 Ph.D. Students</a:t>
            </a:r>
          </a:p>
          <a:p>
            <a:pPr lvl="1" algn="l"/>
            <a:endParaRPr lang="en-US" sz="800" dirty="0" smtClean="0">
              <a:solidFill>
                <a:schemeClr val="tx1"/>
              </a:solidFill>
            </a:endParaRPr>
          </a:p>
          <a:p>
            <a:pPr marL="457200" indent="-457200" algn="l">
              <a:buFont typeface="Wingdings" panose="05000000000000000000" pitchFamily="2" charset="2"/>
              <a:buChar char="§"/>
            </a:pPr>
            <a:r>
              <a:rPr lang="en-US" sz="1600" b="1" u="sng" cap="all" dirty="0">
                <a:solidFill>
                  <a:schemeClr val="tx1"/>
                </a:solidFill>
              </a:rPr>
              <a:t>Funded </a:t>
            </a:r>
            <a:r>
              <a:rPr lang="en-US" sz="1600" b="1" u="sng" cap="all" dirty="0" smtClean="0">
                <a:solidFill>
                  <a:schemeClr val="tx1"/>
                </a:solidFill>
              </a:rPr>
              <a:t>at ~$3.5M/y revenue</a:t>
            </a:r>
          </a:p>
          <a:p>
            <a:pPr marL="914400" lvl="1" indent="-457200" algn="l">
              <a:buFont typeface="Wingdings" panose="05000000000000000000" pitchFamily="2" charset="2"/>
              <a:buChar char="§"/>
            </a:pPr>
            <a:r>
              <a:rPr lang="en-US" sz="1600" dirty="0">
                <a:solidFill>
                  <a:schemeClr val="tx1"/>
                </a:solidFill>
              </a:rPr>
              <a:t>SBIR-STTR grants – 50 Phase I, 25 Phase II, </a:t>
            </a:r>
            <a:r>
              <a:rPr lang="en-US" sz="1600" dirty="0" smtClean="0">
                <a:solidFill>
                  <a:schemeClr val="tx1"/>
                </a:solidFill>
              </a:rPr>
              <a:t>(~$26,000,000 total in 13 y) </a:t>
            </a:r>
            <a:endParaRPr lang="en-US" sz="1600" u="sng" dirty="0" smtClean="0">
              <a:solidFill>
                <a:schemeClr val="tx1"/>
              </a:solidFill>
            </a:endParaRPr>
          </a:p>
          <a:p>
            <a:pPr marL="914400" lvl="1" indent="-457200" algn="l">
              <a:buFont typeface="Wingdings" panose="05000000000000000000" pitchFamily="2" charset="2"/>
              <a:buChar char="§"/>
            </a:pPr>
            <a:r>
              <a:rPr lang="en-US" sz="1600" dirty="0" smtClean="0">
                <a:solidFill>
                  <a:schemeClr val="tx1"/>
                </a:solidFill>
              </a:rPr>
              <a:t>DOE Laboratory contracts – PNNL, LANL, </a:t>
            </a:r>
            <a:r>
              <a:rPr lang="en-US" sz="1600" dirty="0" err="1" smtClean="0">
                <a:solidFill>
                  <a:schemeClr val="tx1"/>
                </a:solidFill>
              </a:rPr>
              <a:t>Fermilab</a:t>
            </a:r>
            <a:r>
              <a:rPr lang="en-US" sz="1600" dirty="0" smtClean="0">
                <a:solidFill>
                  <a:schemeClr val="tx1"/>
                </a:solidFill>
              </a:rPr>
              <a:t>, </a:t>
            </a:r>
            <a:r>
              <a:rPr lang="en-US" sz="1600" dirty="0" err="1" smtClean="0">
                <a:solidFill>
                  <a:schemeClr val="tx1"/>
                </a:solidFill>
              </a:rPr>
              <a:t>JLab</a:t>
            </a:r>
            <a:r>
              <a:rPr lang="en-US" sz="1600" dirty="0" smtClean="0">
                <a:solidFill>
                  <a:schemeClr val="tx1"/>
                </a:solidFill>
              </a:rPr>
              <a:t> </a:t>
            </a:r>
          </a:p>
          <a:p>
            <a:pPr marL="914400" lvl="1" indent="-457200" algn="l">
              <a:buFont typeface="Wingdings" panose="05000000000000000000" pitchFamily="2" charset="2"/>
              <a:buChar char="§"/>
            </a:pPr>
            <a:r>
              <a:rPr lang="en-US" sz="1600" dirty="0" smtClean="0">
                <a:solidFill>
                  <a:schemeClr val="tx1"/>
                </a:solidFill>
              </a:rPr>
              <a:t>Contracts with industries – </a:t>
            </a:r>
            <a:r>
              <a:rPr lang="en-US" sz="1600" dirty="0" err="1" smtClean="0">
                <a:solidFill>
                  <a:schemeClr val="tx1"/>
                </a:solidFill>
              </a:rPr>
              <a:t>Niowave</a:t>
            </a:r>
            <a:r>
              <a:rPr lang="en-US" sz="1600" dirty="0" smtClean="0">
                <a:solidFill>
                  <a:schemeClr val="tx1"/>
                </a:solidFill>
              </a:rPr>
              <a:t>, Lockheed Martin</a:t>
            </a:r>
          </a:p>
        </p:txBody>
      </p:sp>
      <p:sp>
        <p:nvSpPr>
          <p:cNvPr id="4" name="Date Placeholder 3"/>
          <p:cNvSpPr>
            <a:spLocks noGrp="1"/>
          </p:cNvSpPr>
          <p:nvPr>
            <p:ph type="dt" sz="half" idx="10"/>
          </p:nvPr>
        </p:nvSpPr>
        <p:spPr/>
        <p:txBody>
          <a:bodyPr/>
          <a:lstStyle/>
          <a:p>
            <a:r>
              <a:rPr lang="en-US" smtClean="0"/>
              <a:t>March 31, 2015</a:t>
            </a:r>
            <a:endParaRPr lang="en-US"/>
          </a:p>
        </p:txBody>
      </p:sp>
      <p:sp>
        <p:nvSpPr>
          <p:cNvPr id="5" name="Footer Placeholder 4"/>
          <p:cNvSpPr>
            <a:spLocks noGrp="1"/>
          </p:cNvSpPr>
          <p:nvPr>
            <p:ph type="ftr" sz="quarter" idx="11"/>
          </p:nvPr>
        </p:nvSpPr>
        <p:spPr/>
        <p:txBody>
          <a:bodyPr/>
          <a:lstStyle/>
          <a:p>
            <a:r>
              <a:rPr lang="en-US" dirty="0" err="1" smtClean="0"/>
              <a:t>JLab</a:t>
            </a:r>
            <a:r>
              <a:rPr lang="en-US" dirty="0" smtClean="0"/>
              <a:t> MEIC </a:t>
            </a:r>
            <a:r>
              <a:rPr lang="en-US" dirty="0" err="1" smtClean="0"/>
              <a:t>Collaboraion</a:t>
            </a:r>
            <a:endParaRPr lang="en-US" dirty="0"/>
          </a:p>
        </p:txBody>
      </p:sp>
      <p:sp>
        <p:nvSpPr>
          <p:cNvPr id="6" name="Slide Number Placeholder 5"/>
          <p:cNvSpPr>
            <a:spLocks noGrp="1"/>
          </p:cNvSpPr>
          <p:nvPr>
            <p:ph type="sldNum" sz="quarter" idx="12"/>
          </p:nvPr>
        </p:nvSpPr>
        <p:spPr/>
        <p:txBody>
          <a:bodyPr/>
          <a:lstStyle/>
          <a:p>
            <a:fld id="{B80B3F71-7FE0-44CE-9220-8FE300BBEB8E}" type="slidenum">
              <a:rPr lang="en-US" smtClean="0"/>
              <a:t>1</a:t>
            </a:fld>
            <a:endParaRPr lang="en-US" dirty="0"/>
          </a:p>
        </p:txBody>
      </p:sp>
      <p:grpSp>
        <p:nvGrpSpPr>
          <p:cNvPr id="8" name="Group 3"/>
          <p:cNvGrpSpPr>
            <a:grpSpLocks/>
          </p:cNvGrpSpPr>
          <p:nvPr/>
        </p:nvGrpSpPr>
        <p:grpSpPr bwMode="auto">
          <a:xfrm>
            <a:off x="101730" y="71596"/>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2"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3"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solidFill>
                    <a:prstClr val="black"/>
                  </a:solidFill>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r>
                  <a:rPr lang="en-US" sz="5400" b="1" i="1" kern="10" dirty="0">
                    <a:solidFill>
                      <a:srgbClr val="FFFFFF"/>
                    </a:solidFill>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b="1" i="1">
                  <a:solidFill>
                    <a:srgbClr val="297FD5"/>
                  </a:solidFill>
                  <a:latin typeface="Times New Roman" pitchFamily="18" charset="0"/>
                </a:rPr>
                <a:t>Muons, Inc.</a:t>
              </a:r>
            </a:p>
          </p:txBody>
        </p:sp>
      </p:grpSp>
      <p:sp>
        <p:nvSpPr>
          <p:cNvPr id="7" name="TextBox 6"/>
          <p:cNvSpPr txBox="1"/>
          <p:nvPr/>
        </p:nvSpPr>
        <p:spPr>
          <a:xfrm>
            <a:off x="657420" y="159184"/>
            <a:ext cx="7248924" cy="830997"/>
          </a:xfrm>
          <a:prstGeom prst="rect">
            <a:avLst/>
          </a:prstGeom>
          <a:noFill/>
        </p:spPr>
        <p:txBody>
          <a:bodyPr wrap="square" rtlCol="0">
            <a:spAutoFit/>
          </a:bodyPr>
          <a:lstStyle/>
          <a:p>
            <a:pPr algn="ctr"/>
            <a:r>
              <a:rPr lang="en-US" sz="2400" b="1" dirty="0" smtClean="0"/>
              <a:t>      MUONS, INC.   &amp;      MUPLUS, INC.</a:t>
            </a:r>
          </a:p>
          <a:p>
            <a:pPr algn="ctr"/>
            <a:r>
              <a:rPr lang="en-US" sz="2400" b="1" dirty="0" smtClean="0"/>
              <a:t>               Batavia, IL            Newport News, VA</a:t>
            </a:r>
            <a:endParaRPr lang="en-US" sz="2400" b="1" dirty="0"/>
          </a:p>
        </p:txBody>
      </p:sp>
    </p:spTree>
    <p:extLst>
      <p:ext uri="{BB962C8B-B14F-4D97-AF65-F5344CB8AC3E}">
        <p14:creationId xmlns:p14="http://schemas.microsoft.com/office/powerpoint/2010/main" val="4007285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100"/>
            <a:ext cx="8283575" cy="712788"/>
          </a:xfrm>
        </p:spPr>
        <p:txBody>
          <a:bodyPr>
            <a:normAutofit fontScale="90000"/>
          </a:bodyPr>
          <a:lstStyle/>
          <a:p>
            <a:pPr>
              <a:defRPr/>
            </a:pPr>
            <a:r>
              <a:rPr lang="en-US" sz="2800" dirty="0" smtClean="0">
                <a:solidFill>
                  <a:srgbClr val="FFFF00"/>
                </a:solidFill>
              </a:rPr>
              <a:t>                  </a:t>
            </a:r>
            <a:br>
              <a:rPr lang="en-US" sz="2800" dirty="0" smtClean="0">
                <a:solidFill>
                  <a:srgbClr val="FFFF00"/>
                </a:solidFill>
              </a:rPr>
            </a:br>
            <a:r>
              <a:rPr lang="en-US" sz="2800" dirty="0">
                <a:solidFill>
                  <a:srgbClr val="FFFF00"/>
                </a:solidFill>
              </a:rPr>
              <a:t/>
            </a:r>
            <a:br>
              <a:rPr lang="en-US" sz="2800" dirty="0">
                <a:solidFill>
                  <a:srgbClr val="FFFF00"/>
                </a:solidFill>
              </a:rPr>
            </a:br>
            <a:r>
              <a:rPr lang="en-US" sz="2800" dirty="0" smtClean="0"/>
              <a:t>Industry can take nuclear </a:t>
            </a:r>
            <a:r>
              <a:rPr lang="en-US" sz="2800" dirty="0"/>
              <a:t>waste </a:t>
            </a:r>
            <a:r>
              <a:rPr lang="en-US" sz="2800" dirty="0" smtClean="0"/>
              <a:t>or </a:t>
            </a:r>
            <a:br>
              <a:rPr lang="en-US" sz="2800" dirty="0" smtClean="0"/>
            </a:br>
            <a:r>
              <a:rPr lang="en-US" sz="2800" dirty="0" smtClean="0"/>
              <a:t>excess plutonium and </a:t>
            </a:r>
            <a:r>
              <a:rPr lang="en-US" sz="2800" dirty="0"/>
              <a:t>produce energy from it</a:t>
            </a:r>
            <a:br>
              <a:rPr lang="en-US" sz="2800" dirty="0"/>
            </a:br>
            <a:endParaRPr lang="en-US" sz="2800" dirty="0"/>
          </a:p>
        </p:txBody>
      </p:sp>
      <p:sp>
        <p:nvSpPr>
          <p:cNvPr id="3" name="Content Placeholder 2"/>
          <p:cNvSpPr>
            <a:spLocks noGrp="1"/>
          </p:cNvSpPr>
          <p:nvPr>
            <p:ph idx="1"/>
          </p:nvPr>
        </p:nvSpPr>
        <p:spPr>
          <a:xfrm>
            <a:off x="685800" y="1524000"/>
            <a:ext cx="8153400" cy="5105400"/>
          </a:xfrm>
        </p:spPr>
        <p:txBody>
          <a:bodyPr/>
          <a:lstStyle/>
          <a:p>
            <a:pPr>
              <a:defRPr/>
            </a:pPr>
            <a:r>
              <a:rPr lang="en-US" sz="2000" dirty="0" smtClean="0"/>
              <a:t>Molten-salt Reactor Experiment (MSRE) 1965-1969</a:t>
            </a:r>
          </a:p>
          <a:p>
            <a:pPr lvl="1">
              <a:defRPr/>
            </a:pPr>
            <a:r>
              <a:rPr lang="en-US" sz="1600" dirty="0" smtClean="0"/>
              <a:t>continuous purging of volatile radioactive elements – no </a:t>
            </a:r>
            <a:r>
              <a:rPr lang="en-US" sz="1600" dirty="0" err="1" smtClean="0"/>
              <a:t>zircaloy</a:t>
            </a:r>
            <a:r>
              <a:rPr lang="en-US" sz="1600" dirty="0" smtClean="0"/>
              <a:t> </a:t>
            </a:r>
          </a:p>
          <a:p>
            <a:pPr>
              <a:defRPr/>
            </a:pPr>
            <a:r>
              <a:rPr lang="en-US" sz="2000" dirty="0" smtClean="0"/>
              <a:t>Accelerator-Driven Subcritical Reactors (ADSR) </a:t>
            </a:r>
          </a:p>
          <a:p>
            <a:pPr lvl="1">
              <a:buClr>
                <a:srgbClr val="FFFFFF"/>
              </a:buClr>
              <a:defRPr/>
            </a:pPr>
            <a:r>
              <a:rPr lang="en-US" sz="1600" dirty="0"/>
              <a:t>reactor concept uses molten salt </a:t>
            </a:r>
            <a:r>
              <a:rPr lang="en-US" sz="1600" u="sng" dirty="0"/>
              <a:t>fuel </a:t>
            </a:r>
            <a:r>
              <a:rPr lang="en-US" sz="1600" dirty="0"/>
              <a:t>(e.g. </a:t>
            </a:r>
            <a:r>
              <a:rPr lang="en-US" sz="1600" dirty="0" smtClean="0"/>
              <a:t>UF</a:t>
            </a:r>
            <a:r>
              <a:rPr lang="en-US" sz="1600" baseline="-25000" dirty="0" smtClean="0"/>
              <a:t>4</a:t>
            </a:r>
            <a:r>
              <a:rPr lang="en-US" sz="1600" dirty="0" smtClean="0"/>
              <a:t> ,</a:t>
            </a:r>
            <a:r>
              <a:rPr lang="en-US" sz="1600" dirty="0" smtClean="0">
                <a:ea typeface="+mn-ea"/>
                <a:cs typeface="+mn-cs"/>
              </a:rPr>
              <a:t>ThF</a:t>
            </a:r>
            <a:r>
              <a:rPr lang="en-US" sz="1600" baseline="-25000" dirty="0" smtClean="0">
                <a:ea typeface="+mn-ea"/>
                <a:cs typeface="+mn-cs"/>
              </a:rPr>
              <a:t>4,</a:t>
            </a:r>
            <a:r>
              <a:rPr lang="en-US" sz="1600" dirty="0" smtClean="0">
                <a:ea typeface="+mn-ea"/>
                <a:cs typeface="+mn-cs"/>
              </a:rPr>
              <a:t> or PuF</a:t>
            </a:r>
            <a:r>
              <a:rPr lang="en-US" sz="1600" baseline="-25000" dirty="0" smtClean="0">
                <a:ea typeface="+mn-ea"/>
                <a:cs typeface="+mn-cs"/>
              </a:rPr>
              <a:t>3</a:t>
            </a:r>
            <a:r>
              <a:rPr lang="en-US" sz="1600" dirty="0" smtClean="0"/>
              <a:t>)</a:t>
            </a:r>
            <a:endParaRPr lang="en-US" sz="2000" dirty="0" smtClean="0"/>
          </a:p>
          <a:p>
            <a:pPr lvl="1">
              <a:defRPr/>
            </a:pPr>
            <a:r>
              <a:rPr lang="en-US" sz="1600" dirty="0" smtClean="0"/>
              <a:t>GEM*STAR</a:t>
            </a:r>
            <a:endParaRPr lang="en-US" sz="1600" dirty="0"/>
          </a:p>
          <a:p>
            <a:pPr lvl="2">
              <a:defRPr/>
            </a:pPr>
            <a:r>
              <a:rPr lang="en-US" sz="1600" dirty="0"/>
              <a:t>Avoids nuclear </a:t>
            </a:r>
            <a:r>
              <a:rPr lang="en-US" sz="1600" dirty="0" smtClean="0"/>
              <a:t>weapon proliferation </a:t>
            </a:r>
            <a:r>
              <a:rPr lang="en-US" sz="1600" dirty="0"/>
              <a:t>concern of reprocessing for 200 years</a:t>
            </a:r>
          </a:p>
          <a:p>
            <a:pPr>
              <a:defRPr/>
            </a:pPr>
            <a:r>
              <a:rPr lang="en-US" sz="2000" dirty="0" smtClean="0"/>
              <a:t>The next step is a prototype ADSR to inspire industry</a:t>
            </a:r>
          </a:p>
          <a:p>
            <a:pPr>
              <a:defRPr/>
            </a:pPr>
            <a:r>
              <a:rPr lang="en-US" sz="2000" dirty="0" smtClean="0"/>
              <a:t>Inexpensive natural gas changes things in the US</a:t>
            </a:r>
          </a:p>
          <a:p>
            <a:pPr lvl="1">
              <a:defRPr/>
            </a:pPr>
            <a:r>
              <a:rPr lang="en-US" sz="1600" dirty="0" smtClean="0"/>
              <a:t>New Nuclear </a:t>
            </a:r>
            <a:r>
              <a:rPr lang="en-US" sz="1600" dirty="0"/>
              <a:t>Power </a:t>
            </a:r>
            <a:r>
              <a:rPr lang="en-US" sz="1600" dirty="0" smtClean="0"/>
              <a:t>cannot </a:t>
            </a:r>
            <a:r>
              <a:rPr lang="en-US" sz="1600" dirty="0"/>
              <a:t>compete with 4.5 </a:t>
            </a:r>
            <a:r>
              <a:rPr lang="en-US" sz="1600" dirty="0" smtClean="0"/>
              <a:t>c/kW-h </a:t>
            </a:r>
            <a:r>
              <a:rPr lang="en-US" sz="1600" dirty="0"/>
              <a:t>from natural gas</a:t>
            </a:r>
          </a:p>
          <a:p>
            <a:pPr lvl="1">
              <a:defRPr/>
            </a:pPr>
            <a:r>
              <a:rPr lang="en-US" sz="1600" dirty="0" smtClean="0"/>
              <a:t>ADSR </a:t>
            </a:r>
            <a:r>
              <a:rPr lang="en-US" sz="1600" dirty="0"/>
              <a:t>process heat can </a:t>
            </a:r>
            <a:r>
              <a:rPr lang="en-US" sz="1600" dirty="0" smtClean="0"/>
              <a:t>make </a:t>
            </a:r>
            <a:r>
              <a:rPr lang="en-US" sz="1600" dirty="0"/>
              <a:t>synthetic diesel out of natural gas and </a:t>
            </a:r>
            <a:r>
              <a:rPr lang="en-US" sz="1600" dirty="0" smtClean="0"/>
              <a:t>carbon </a:t>
            </a:r>
            <a:endParaRPr lang="en-US" sz="1600" dirty="0"/>
          </a:p>
          <a:p>
            <a:pPr>
              <a:defRPr/>
            </a:pPr>
            <a:r>
              <a:rPr lang="en-US" sz="2000" dirty="0" smtClean="0"/>
              <a:t>GEM*STAR technology can</a:t>
            </a:r>
          </a:p>
          <a:p>
            <a:pPr lvl="1">
              <a:defRPr/>
            </a:pPr>
            <a:r>
              <a:rPr lang="en-US" sz="1600" dirty="0" smtClean="0"/>
              <a:t>Turn excess weapons-grade plutonium into process heat,</a:t>
            </a:r>
          </a:p>
          <a:p>
            <a:pPr lvl="1">
              <a:defRPr/>
            </a:pPr>
            <a:r>
              <a:rPr lang="en-US" sz="1600" dirty="0"/>
              <a:t>w</a:t>
            </a:r>
            <a:r>
              <a:rPr lang="en-US" sz="1600" dirty="0" smtClean="0"/>
              <a:t>ith remnants useless for weapons,</a:t>
            </a:r>
          </a:p>
          <a:p>
            <a:pPr lvl="1">
              <a:defRPr/>
            </a:pPr>
            <a:r>
              <a:rPr lang="en-US" sz="1600" dirty="0" smtClean="0"/>
              <a:t>to provide the DOD with inexpensive, green diesel fuel</a:t>
            </a:r>
          </a:p>
          <a:p>
            <a:pPr>
              <a:buFont typeface="Wingdings" pitchFamily="2" charset="2"/>
              <a:buNone/>
              <a:defRPr/>
            </a:pPr>
            <a:endParaRPr lang="en-US" sz="2000" dirty="0">
              <a:solidFill>
                <a:srgbClr val="FFFF00"/>
              </a:solidFill>
            </a:endParaRPr>
          </a:p>
        </p:txBody>
      </p:sp>
      <p:sp>
        <p:nvSpPr>
          <p:cNvPr id="4" name="Date Placeholder 3"/>
          <p:cNvSpPr>
            <a:spLocks noGrp="1"/>
          </p:cNvSpPr>
          <p:nvPr>
            <p:ph type="dt" sz="half" idx="10"/>
          </p:nvPr>
        </p:nvSpPr>
        <p:spPr/>
        <p:txBody>
          <a:bodyPr/>
          <a:lstStyle/>
          <a:p>
            <a:pPr>
              <a:defRPr/>
            </a:pPr>
            <a:r>
              <a:rPr lang="en-US" smtClean="0">
                <a:solidFill>
                  <a:srgbClr val="FFFFFF"/>
                </a:solidFill>
              </a:rPr>
              <a:t>March 31, 2015</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JLab MEIC Collaboraion</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15BC075A-B2B5-4E0E-8037-F0BEEF2EEB35}" type="slidenum">
              <a:rPr lang="en-US" smtClean="0">
                <a:solidFill>
                  <a:srgbClr val="FFFFFF"/>
                </a:solidFill>
              </a:rPr>
              <a:pPr>
                <a:defRPr/>
              </a:pPr>
              <a:t>10</a:t>
            </a:fld>
            <a:endParaRPr lang="en-US" dirty="0">
              <a:solidFill>
                <a:srgbClr val="FFFFFF"/>
              </a:solidFill>
            </a:endParaRPr>
          </a:p>
        </p:txBody>
      </p:sp>
      <p:grpSp>
        <p:nvGrpSpPr>
          <p:cNvPr id="17415" name="Group 5"/>
          <p:cNvGrpSpPr>
            <a:grpSpLocks/>
          </p:cNvGrpSpPr>
          <p:nvPr/>
        </p:nvGrpSpPr>
        <p:grpSpPr bwMode="auto">
          <a:xfrm>
            <a:off x="0" y="0"/>
            <a:ext cx="1905000" cy="838200"/>
            <a:chOff x="3840" y="3216"/>
            <a:chExt cx="1440" cy="624"/>
          </a:xfrm>
        </p:grpSpPr>
        <p:grpSp>
          <p:nvGrpSpPr>
            <p:cNvPr id="17417" name="Group 6"/>
            <p:cNvGrpSpPr>
              <a:grpSpLocks/>
            </p:cNvGrpSpPr>
            <p:nvPr/>
          </p:nvGrpSpPr>
          <p:grpSpPr bwMode="auto">
            <a:xfrm>
              <a:off x="3840" y="3216"/>
              <a:ext cx="336" cy="624"/>
              <a:chOff x="1152" y="288"/>
              <a:chExt cx="960" cy="1872"/>
            </a:xfrm>
          </p:grpSpPr>
          <p:sp>
            <p:nvSpPr>
              <p:cNvPr id="17419" name="Oval 7"/>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7420" name="Oval 8"/>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7421" name="Rectangle 9"/>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7422" name="WordArt 10"/>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a:solidFill>
                      <a:srgbClr val="FFFFFF"/>
                    </a:solidFill>
                    <a:latin typeface="Symbol"/>
                  </a:rPr>
                  <a:t>m</a:t>
                </a:r>
              </a:p>
            </p:txBody>
          </p:sp>
        </p:grpSp>
        <p:sp>
          <p:nvSpPr>
            <p:cNvPr id="17418" name="Text Box 11"/>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a:solidFill>
                    <a:srgbClr val="66CCFF"/>
                  </a:solidFill>
                  <a:latin typeface="Times New Roman" pitchFamily="18" charset="0"/>
                </a:rPr>
                <a:t>Muons, Inc.</a:t>
              </a:r>
            </a:p>
          </p:txBody>
        </p:sp>
      </p:grpSp>
      <p:pic>
        <p:nvPicPr>
          <p:cNvPr id="1741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575" y="4763"/>
            <a:ext cx="860425"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066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6230" y="1281798"/>
            <a:ext cx="8058020" cy="5181600"/>
          </a:xfrm>
        </p:spPr>
        <p:txBody>
          <a:bodyPr>
            <a:normAutofit fontScale="62500" lnSpcReduction="20000"/>
          </a:bodyPr>
          <a:lstStyle/>
          <a:p>
            <a:pPr marL="457200" lvl="0" indent="-457200" algn="l">
              <a:spcBef>
                <a:spcPts val="0"/>
              </a:spcBef>
              <a:buFont typeface="Wingdings" panose="05000000000000000000" pitchFamily="2" charset="2"/>
              <a:buChar char="§"/>
            </a:pPr>
            <a:endParaRPr lang="en-US" b="1" u="sng" dirty="0" smtClean="0">
              <a:solidFill>
                <a:schemeClr val="tx1"/>
              </a:solidFill>
            </a:endParaRPr>
          </a:p>
          <a:p>
            <a:pPr marL="457200" indent="-457200" algn="l">
              <a:spcBef>
                <a:spcPts val="0"/>
              </a:spcBef>
              <a:buFont typeface="Wingdings" panose="05000000000000000000" pitchFamily="2" charset="2"/>
              <a:buChar char="§"/>
            </a:pPr>
            <a:r>
              <a:rPr lang="en-US" b="1" u="sng" dirty="0" smtClean="0">
                <a:solidFill>
                  <a:schemeClr val="tx1"/>
                </a:solidFill>
              </a:rPr>
              <a:t>Green </a:t>
            </a:r>
            <a:r>
              <a:rPr lang="en-US" b="1" u="sng" dirty="0">
                <a:solidFill>
                  <a:schemeClr val="tx1"/>
                </a:solidFill>
              </a:rPr>
              <a:t>Energy Multiplier*Subcritical Technology Alternative </a:t>
            </a:r>
            <a:r>
              <a:rPr lang="en-US" b="1" u="sng" dirty="0" smtClean="0">
                <a:solidFill>
                  <a:schemeClr val="tx1"/>
                </a:solidFill>
              </a:rPr>
              <a:t>Reactor</a:t>
            </a:r>
            <a:r>
              <a:rPr lang="en-US" dirty="0" smtClean="0">
                <a:solidFill>
                  <a:schemeClr val="tx1"/>
                </a:solidFill>
              </a:rPr>
              <a:t> </a:t>
            </a:r>
          </a:p>
          <a:p>
            <a:pPr marL="914400" lvl="1" indent="-457200" algn="l">
              <a:buFont typeface="Wingdings" panose="05000000000000000000" pitchFamily="2" charset="2"/>
              <a:buChar char="§"/>
            </a:pPr>
            <a:r>
              <a:rPr lang="en-US" sz="2700" dirty="0">
                <a:solidFill>
                  <a:schemeClr val="tx1"/>
                </a:solidFill>
              </a:rPr>
              <a:t>graphite-moderated, thermal spectrum, accelerator </a:t>
            </a:r>
            <a:r>
              <a:rPr lang="en-US" sz="2700" dirty="0" smtClean="0">
                <a:solidFill>
                  <a:schemeClr val="tx1"/>
                </a:solidFill>
              </a:rPr>
              <a:t>driven</a:t>
            </a:r>
          </a:p>
          <a:p>
            <a:pPr marL="914400" lvl="1" indent="-457200" algn="l">
              <a:buFont typeface="Wingdings" panose="05000000000000000000" pitchFamily="2" charset="2"/>
              <a:buChar char="§"/>
            </a:pPr>
            <a:r>
              <a:rPr lang="en-US" sz="2700" dirty="0">
                <a:solidFill>
                  <a:schemeClr val="tx1"/>
                </a:solidFill>
              </a:rPr>
              <a:t>GEM*STAR </a:t>
            </a:r>
            <a:r>
              <a:rPr lang="en-US" sz="2700" dirty="0" smtClean="0">
                <a:solidFill>
                  <a:schemeClr val="tx1"/>
                </a:solidFill>
              </a:rPr>
              <a:t>- based on ORNL </a:t>
            </a:r>
            <a:r>
              <a:rPr lang="en-US" sz="2700" dirty="0">
                <a:solidFill>
                  <a:schemeClr val="tx1"/>
                </a:solidFill>
              </a:rPr>
              <a:t>Molten Salt Reactor Experiment 1965-1969</a:t>
            </a:r>
          </a:p>
          <a:p>
            <a:pPr marL="914400" lvl="1" indent="-457200" algn="l">
              <a:buFont typeface="Wingdings" panose="05000000000000000000" pitchFamily="2" charset="2"/>
              <a:buChar char="§"/>
            </a:pPr>
            <a:r>
              <a:rPr lang="en-US" sz="2700" dirty="0" smtClean="0">
                <a:solidFill>
                  <a:schemeClr val="tx1"/>
                </a:solidFill>
              </a:rPr>
              <a:t>SRF </a:t>
            </a:r>
            <a:r>
              <a:rPr lang="en-US" sz="2700" dirty="0">
                <a:solidFill>
                  <a:schemeClr val="tx1"/>
                </a:solidFill>
              </a:rPr>
              <a:t>accelerator </a:t>
            </a:r>
            <a:r>
              <a:rPr lang="en-US" sz="2700" dirty="0" smtClean="0">
                <a:solidFill>
                  <a:schemeClr val="tx1"/>
                </a:solidFill>
              </a:rPr>
              <a:t>power recently demonstrated </a:t>
            </a:r>
            <a:r>
              <a:rPr lang="en-US" sz="2700" dirty="0">
                <a:solidFill>
                  <a:schemeClr val="tx1"/>
                </a:solidFill>
              </a:rPr>
              <a:t>at </a:t>
            </a:r>
            <a:r>
              <a:rPr lang="en-US" sz="2700" dirty="0" smtClean="0">
                <a:solidFill>
                  <a:schemeClr val="tx1"/>
                </a:solidFill>
              </a:rPr>
              <a:t>ORNL SNS </a:t>
            </a:r>
            <a:r>
              <a:rPr lang="en-US" sz="2700" dirty="0">
                <a:solidFill>
                  <a:schemeClr val="tx1"/>
                </a:solidFill>
              </a:rPr>
              <a:t>and </a:t>
            </a:r>
            <a:r>
              <a:rPr lang="en-US" sz="2700" dirty="0" err="1" smtClean="0">
                <a:solidFill>
                  <a:schemeClr val="tx1"/>
                </a:solidFill>
              </a:rPr>
              <a:t>JLab</a:t>
            </a:r>
            <a:r>
              <a:rPr lang="en-US" sz="2700" dirty="0" smtClean="0">
                <a:solidFill>
                  <a:schemeClr val="tx1"/>
                </a:solidFill>
              </a:rPr>
              <a:t> CEBAF</a:t>
            </a:r>
          </a:p>
          <a:p>
            <a:pPr marL="914400" lvl="1" indent="-457200" algn="l">
              <a:buFont typeface="Wingdings" panose="05000000000000000000" pitchFamily="2" charset="2"/>
              <a:buChar char="§"/>
            </a:pPr>
            <a:r>
              <a:rPr lang="en-US" sz="2700" dirty="0" smtClean="0">
                <a:solidFill>
                  <a:schemeClr val="tx1"/>
                </a:solidFill>
              </a:rPr>
              <a:t>Need to merge 3 known technologies: Accelerator, MS Reactor, F-T diesel prod.</a:t>
            </a:r>
            <a:endParaRPr lang="en-US" sz="2700" dirty="0">
              <a:solidFill>
                <a:schemeClr val="tx1"/>
              </a:solidFill>
            </a:endParaRPr>
          </a:p>
          <a:p>
            <a:pPr marL="457200" indent="-457200" algn="l">
              <a:buFont typeface="Wingdings" panose="05000000000000000000" pitchFamily="2" charset="2"/>
              <a:buChar char="§"/>
            </a:pPr>
            <a:r>
              <a:rPr lang="en-US" b="1" u="sng" dirty="0" smtClean="0">
                <a:solidFill>
                  <a:schemeClr val="tx1"/>
                </a:solidFill>
              </a:rPr>
              <a:t>Public safety and public perception</a:t>
            </a:r>
          </a:p>
          <a:p>
            <a:pPr marL="914400" lvl="1" indent="-457200" algn="l">
              <a:buFont typeface="Wingdings" panose="05000000000000000000" pitchFamily="2" charset="2"/>
              <a:buChar char="§"/>
            </a:pPr>
            <a:r>
              <a:rPr lang="en-US" dirty="0" smtClean="0">
                <a:solidFill>
                  <a:schemeClr val="tx1"/>
                </a:solidFill>
              </a:rPr>
              <a:t>Safety: subcritical, low volatile Fission Product (FP) inventory</a:t>
            </a:r>
          </a:p>
          <a:p>
            <a:pPr marL="914400" lvl="1" indent="-457200" algn="l">
              <a:buFont typeface="Wingdings" panose="05000000000000000000" pitchFamily="2" charset="2"/>
              <a:buChar char="§"/>
            </a:pPr>
            <a:r>
              <a:rPr lang="en-US" dirty="0" smtClean="0">
                <a:solidFill>
                  <a:schemeClr val="tx1"/>
                </a:solidFill>
              </a:rPr>
              <a:t>Security: no enrichment or reprocessing</a:t>
            </a:r>
          </a:p>
          <a:p>
            <a:pPr marL="914400" lvl="1" indent="-457200" algn="l">
              <a:buFont typeface="Wingdings" panose="05000000000000000000" pitchFamily="2" charset="2"/>
              <a:buChar char="§"/>
            </a:pPr>
            <a:r>
              <a:rPr lang="en-US" dirty="0" smtClean="0">
                <a:solidFill>
                  <a:schemeClr val="tx1"/>
                </a:solidFill>
              </a:rPr>
              <a:t>1</a:t>
            </a:r>
            <a:r>
              <a:rPr lang="en-US" baseline="30000" dirty="0" smtClean="0">
                <a:solidFill>
                  <a:schemeClr val="tx1"/>
                </a:solidFill>
              </a:rPr>
              <a:t>st</a:t>
            </a:r>
            <a:r>
              <a:rPr lang="en-US" dirty="0" smtClean="0">
                <a:solidFill>
                  <a:schemeClr val="tx1"/>
                </a:solidFill>
              </a:rPr>
              <a:t> Application burns weapons-grade Pu (also a Security feature) w/o NRC</a:t>
            </a:r>
            <a:endParaRPr lang="en-US" dirty="0">
              <a:solidFill>
                <a:schemeClr val="tx1"/>
              </a:solidFill>
            </a:endParaRPr>
          </a:p>
          <a:p>
            <a:pPr marL="457200" indent="-457200" algn="l">
              <a:buFont typeface="Wingdings" panose="05000000000000000000" pitchFamily="2" charset="2"/>
              <a:buChar char="§"/>
            </a:pPr>
            <a:r>
              <a:rPr lang="en-US" b="1" u="sng" dirty="0" smtClean="0">
                <a:solidFill>
                  <a:schemeClr val="tx1"/>
                </a:solidFill>
              </a:rPr>
              <a:t>Costs </a:t>
            </a:r>
            <a:r>
              <a:rPr lang="en-US" b="1" u="sng" dirty="0">
                <a:solidFill>
                  <a:schemeClr val="tx1"/>
                </a:solidFill>
              </a:rPr>
              <a:t>versus </a:t>
            </a:r>
            <a:r>
              <a:rPr lang="en-US" b="1" u="sng" dirty="0" smtClean="0">
                <a:solidFill>
                  <a:schemeClr val="tx1"/>
                </a:solidFill>
              </a:rPr>
              <a:t>benefits</a:t>
            </a:r>
            <a:r>
              <a:rPr lang="en-US" b="1" dirty="0" smtClean="0">
                <a:solidFill>
                  <a:schemeClr val="tx1"/>
                </a:solidFill>
              </a:rPr>
              <a:t> </a:t>
            </a:r>
          </a:p>
          <a:p>
            <a:pPr marL="914400" lvl="1" indent="-457200" algn="l">
              <a:buFont typeface="Wingdings" panose="05000000000000000000" pitchFamily="2" charset="2"/>
              <a:buChar char="§"/>
            </a:pPr>
            <a:r>
              <a:rPr lang="en-US" dirty="0" smtClean="0">
                <a:solidFill>
                  <a:schemeClr val="tx1"/>
                </a:solidFill>
              </a:rPr>
              <a:t>SNS SRF accelerator with 4 GEM*STAR SMRs and F-T diesel costs ~$3B</a:t>
            </a:r>
          </a:p>
          <a:p>
            <a:pPr marL="914400" lvl="1" indent="-457200" algn="l">
              <a:buFont typeface="Wingdings" panose="05000000000000000000" pitchFamily="2" charset="2"/>
              <a:buChar char="§"/>
            </a:pPr>
            <a:r>
              <a:rPr lang="en-US" dirty="0" smtClean="0">
                <a:solidFill>
                  <a:schemeClr val="tx1"/>
                </a:solidFill>
              </a:rPr>
              <a:t>burns SNF, W-Pu, natural uranium, thorium, without redesign</a:t>
            </a:r>
          </a:p>
          <a:p>
            <a:pPr marL="914400" lvl="1" indent="-457200" algn="l">
              <a:buFont typeface="Wingdings" panose="05000000000000000000" pitchFamily="2" charset="2"/>
              <a:buChar char="§"/>
            </a:pPr>
            <a:r>
              <a:rPr lang="en-US" dirty="0" smtClean="0">
                <a:solidFill>
                  <a:schemeClr val="tx1"/>
                </a:solidFill>
              </a:rPr>
              <a:t>no enrichment, no reprocessing, less complex reactor - reduces costs!</a:t>
            </a:r>
            <a:endParaRPr lang="en-US" dirty="0">
              <a:solidFill>
                <a:schemeClr val="tx1"/>
              </a:solidFill>
            </a:endParaRPr>
          </a:p>
          <a:p>
            <a:pPr marL="457200" indent="-457200" algn="l">
              <a:buFont typeface="Wingdings" panose="05000000000000000000" pitchFamily="2" charset="2"/>
              <a:buChar char="§"/>
            </a:pPr>
            <a:r>
              <a:rPr lang="en-US" b="1" u="sng" dirty="0" smtClean="0">
                <a:solidFill>
                  <a:schemeClr val="tx1"/>
                </a:solidFill>
              </a:rPr>
              <a:t>Impact of a successful W-Pu Disposition demo</a:t>
            </a:r>
          </a:p>
          <a:p>
            <a:pPr marL="914400" lvl="1" indent="-457200" algn="l">
              <a:buFont typeface="Wingdings" panose="05000000000000000000" pitchFamily="2" charset="2"/>
              <a:buChar char="§"/>
            </a:pPr>
            <a:r>
              <a:rPr lang="en-US" dirty="0" smtClean="0">
                <a:solidFill>
                  <a:schemeClr val="tx1"/>
                </a:solidFill>
              </a:rPr>
              <a:t>Large profits from process heat for F-T diesel: 34 T W-Pu =&gt; 42B g =~$42B</a:t>
            </a:r>
          </a:p>
          <a:p>
            <a:pPr marL="914400" lvl="1" indent="-457200" algn="l">
              <a:buFont typeface="Wingdings" panose="05000000000000000000" pitchFamily="2" charset="2"/>
              <a:buChar char="§"/>
            </a:pPr>
            <a:r>
              <a:rPr lang="en-US" dirty="0" smtClean="0">
                <a:solidFill>
                  <a:schemeClr val="tx1"/>
                </a:solidFill>
              </a:rPr>
              <a:t>Proliferation-resistant, exportable technology</a:t>
            </a:r>
          </a:p>
          <a:p>
            <a:pPr marL="914400" lvl="1" indent="-457200" algn="l">
              <a:buFont typeface="Wingdings" panose="05000000000000000000" pitchFamily="2" charset="2"/>
              <a:buChar char="§"/>
            </a:pPr>
            <a:r>
              <a:rPr lang="en-US" dirty="0" smtClean="0">
                <a:solidFill>
                  <a:schemeClr val="tx1"/>
                </a:solidFill>
              </a:rPr>
              <a:t>Burning SNF enables/extends conventional LWRs</a:t>
            </a:r>
            <a:endParaRPr lang="en-US" u="sng" dirty="0"/>
          </a:p>
        </p:txBody>
      </p:sp>
      <p:sp>
        <p:nvSpPr>
          <p:cNvPr id="4" name="Date Placeholder 3"/>
          <p:cNvSpPr>
            <a:spLocks noGrp="1"/>
          </p:cNvSpPr>
          <p:nvPr>
            <p:ph type="dt" sz="half" idx="10"/>
          </p:nvPr>
        </p:nvSpPr>
        <p:spPr/>
        <p:txBody>
          <a:bodyPr/>
          <a:lstStyle/>
          <a:p>
            <a:r>
              <a:rPr lang="en-US" smtClean="0"/>
              <a:t>March 31, 2015</a:t>
            </a:r>
            <a:endParaRPr lang="en-US"/>
          </a:p>
        </p:txBody>
      </p:sp>
      <p:sp>
        <p:nvSpPr>
          <p:cNvPr id="5" name="Footer Placeholder 4"/>
          <p:cNvSpPr>
            <a:spLocks noGrp="1"/>
          </p:cNvSpPr>
          <p:nvPr>
            <p:ph type="ftr" sz="quarter" idx="11"/>
          </p:nvPr>
        </p:nvSpPr>
        <p:spPr/>
        <p:txBody>
          <a:bodyPr/>
          <a:lstStyle/>
          <a:p>
            <a:r>
              <a:rPr lang="en-US" smtClean="0"/>
              <a:t>JLab MEIC Collaboraion</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11</a:t>
            </a:fld>
            <a:endParaRPr lang="en-US"/>
          </a:p>
        </p:txBody>
      </p:sp>
      <p:grpSp>
        <p:nvGrpSpPr>
          <p:cNvPr id="8" name="Group 3"/>
          <p:cNvGrpSpPr>
            <a:grpSpLocks/>
          </p:cNvGrpSpPr>
          <p:nvPr/>
        </p:nvGrpSpPr>
        <p:grpSpPr bwMode="auto">
          <a:xfrm>
            <a:off x="101730" y="71596"/>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2"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3"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solidFill>
                    <a:prstClr val="black"/>
                  </a:solidFill>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r>
                  <a:rPr lang="en-US" sz="5400" b="1" i="1" kern="10" dirty="0">
                    <a:solidFill>
                      <a:srgbClr val="FFFFFF"/>
                    </a:solidFill>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b="1" i="1">
                  <a:solidFill>
                    <a:srgbClr val="297FD5"/>
                  </a:solidFill>
                  <a:latin typeface="Times New Roman" pitchFamily="18" charset="0"/>
                </a:rPr>
                <a:t>Muons, Inc.</a:t>
              </a:r>
            </a:p>
          </p:txBody>
        </p:sp>
      </p:grpSp>
      <p:pic>
        <p:nvPicPr>
          <p:cNvPr id="15"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13602"/>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62000" y="159185"/>
            <a:ext cx="7248924" cy="1200329"/>
          </a:xfrm>
          <a:prstGeom prst="rect">
            <a:avLst/>
          </a:prstGeom>
          <a:noFill/>
        </p:spPr>
        <p:txBody>
          <a:bodyPr wrap="square" rtlCol="0">
            <a:spAutoFit/>
          </a:bodyPr>
          <a:lstStyle/>
          <a:p>
            <a:pPr algn="ctr"/>
            <a:r>
              <a:rPr lang="en-US" sz="2400" b="1" dirty="0" smtClean="0"/>
              <a:t>Outline - GEM*STAR: </a:t>
            </a:r>
          </a:p>
          <a:p>
            <a:pPr algn="ctr"/>
            <a:r>
              <a:rPr lang="en-US" sz="2400" b="1" dirty="0" smtClean="0"/>
              <a:t>Accelerator-Driven Subcritical-System </a:t>
            </a:r>
            <a:r>
              <a:rPr lang="en-US" sz="2400" b="1" dirty="0"/>
              <a:t>for Improved Safety, Waste Management, and Plutonium Disposition</a:t>
            </a:r>
          </a:p>
        </p:txBody>
      </p:sp>
    </p:spTree>
    <p:extLst>
      <p:ext uri="{BB962C8B-B14F-4D97-AF65-F5344CB8AC3E}">
        <p14:creationId xmlns:p14="http://schemas.microsoft.com/office/powerpoint/2010/main" val="1781857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7581" y="244803"/>
            <a:ext cx="8610600" cy="1754326"/>
          </a:xfrm>
          <a:prstGeom prst="rect">
            <a:avLst/>
          </a:prstGeom>
          <a:noFill/>
        </p:spPr>
        <p:txBody>
          <a:bodyPr wrap="square" rtlCol="0">
            <a:spAutoFit/>
          </a:bodyPr>
          <a:lstStyle/>
          <a:p>
            <a:pPr algn="ctr"/>
            <a:r>
              <a:rPr lang="en-US" sz="2800" b="1" dirty="0" smtClean="0">
                <a:solidFill>
                  <a:prstClr val="black"/>
                </a:solidFill>
              </a:rPr>
              <a:t>GEM*STAR</a:t>
            </a:r>
          </a:p>
          <a:p>
            <a:pPr algn="ctr"/>
            <a:endParaRPr lang="en-US" sz="800" b="1" dirty="0" smtClean="0">
              <a:solidFill>
                <a:prstClr val="black"/>
              </a:solidFill>
            </a:endParaRPr>
          </a:p>
          <a:p>
            <a:pPr algn="ctr"/>
            <a:r>
              <a:rPr lang="en-US" sz="2400" b="1" dirty="0" smtClean="0">
                <a:solidFill>
                  <a:prstClr val="black"/>
                </a:solidFill>
              </a:rPr>
              <a:t>Generating Intrinsically Safe Power</a:t>
            </a:r>
          </a:p>
          <a:p>
            <a:pPr algn="ctr"/>
            <a:r>
              <a:rPr lang="en-US" sz="2400" b="1" dirty="0" smtClean="0">
                <a:solidFill>
                  <a:prstClr val="black"/>
                </a:solidFill>
              </a:rPr>
              <a:t>Combining Subcritical System and Accelerator Technologies</a:t>
            </a:r>
          </a:p>
          <a:p>
            <a:pPr algn="ctr"/>
            <a:r>
              <a:rPr lang="en-US" sz="2400" b="1" dirty="0" smtClean="0">
                <a:solidFill>
                  <a:prstClr val="black"/>
                </a:solidFill>
              </a:rPr>
              <a:t>First Customers can be: NNSA and DOD</a:t>
            </a:r>
          </a:p>
        </p:txBody>
      </p:sp>
      <p:pic>
        <p:nvPicPr>
          <p:cNvPr id="6"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p:cNvGrpSpPr>
            <a:grpSpLocks/>
          </p:cNvGrpSpPr>
          <p:nvPr/>
        </p:nvGrpSpPr>
        <p:grpSpPr bwMode="auto">
          <a:xfrm>
            <a:off x="101730" y="71596"/>
            <a:ext cx="1905000" cy="838200"/>
            <a:chOff x="3840" y="3216"/>
            <a:chExt cx="1440"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1"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2"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solidFill>
                    <a:prstClr val="black"/>
                  </a:solidFill>
                </a:endParaRPr>
              </a:p>
            </p:txBody>
          </p:sp>
          <p:sp>
            <p:nvSpPr>
              <p:cNvPr id="13"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r>
                  <a:rPr lang="en-US" sz="5400" b="1" i="1" kern="10" dirty="0">
                    <a:solidFill>
                      <a:srgbClr val="FFFFFF"/>
                    </a:solidFill>
                    <a:latin typeface="Symbol"/>
                  </a:rPr>
                  <a:t>m</a:t>
                </a:r>
              </a:p>
            </p:txBody>
          </p:sp>
        </p:grpSp>
        <p:sp>
          <p:nvSpPr>
            <p:cNvPr id="9"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b="1" i="1">
                  <a:solidFill>
                    <a:srgbClr val="297FD5"/>
                  </a:solidFill>
                  <a:latin typeface="Times New Roman" pitchFamily="18" charset="0"/>
                </a:rPr>
                <a:t>Muons, Inc.</a:t>
              </a:r>
            </a:p>
          </p:txBody>
        </p:sp>
      </p:grpSp>
      <p:sp>
        <p:nvSpPr>
          <p:cNvPr id="2" name="Date Placeholder 1"/>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14" name="Slide Number Placeholder 13"/>
          <p:cNvSpPr>
            <a:spLocks noGrp="1"/>
          </p:cNvSpPr>
          <p:nvPr>
            <p:ph type="sldNum" sz="quarter" idx="12"/>
          </p:nvPr>
        </p:nvSpPr>
        <p:spPr/>
        <p:txBody>
          <a:bodyPr/>
          <a:lstStyle/>
          <a:p>
            <a:fld id="{B80B3F71-7FE0-44CE-9220-8FE300BBEB8E}" type="slidenum">
              <a:rPr lang="en-US" smtClean="0">
                <a:solidFill>
                  <a:prstClr val="black">
                    <a:tint val="75000"/>
                  </a:prstClr>
                </a:solidFill>
              </a:rPr>
              <a:pPr/>
              <a:t>12</a:t>
            </a:fld>
            <a:endParaRPr lang="en-US">
              <a:solidFill>
                <a:prstClr val="black">
                  <a:tint val="75000"/>
                </a:prstClr>
              </a:solidFill>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4668" t="10983" r="19062" b="11158"/>
          <a:stretch/>
        </p:blipFill>
        <p:spPr>
          <a:xfrm>
            <a:off x="4495800" y="3124200"/>
            <a:ext cx="4174573" cy="2933182"/>
          </a:xfrm>
          <a:prstGeom prst="rect">
            <a:avLst/>
          </a:prstGeom>
        </p:spPr>
      </p:pic>
      <p:pic>
        <p:nvPicPr>
          <p:cNvPr id="16"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0045" y="3124200"/>
            <a:ext cx="4189556" cy="2904607"/>
          </a:xfrm>
          <a:prstGeom prst="rect">
            <a:avLst/>
          </a:prstGeom>
          <a:noFill/>
          <a:ln w="9525">
            <a:noFill/>
            <a:miter lim="800000"/>
            <a:headEnd/>
            <a:tailEnd/>
          </a:ln>
          <a:effectLst/>
        </p:spPr>
      </p:pic>
      <p:sp>
        <p:nvSpPr>
          <p:cNvPr id="17" name="TextBox 16"/>
          <p:cNvSpPr txBox="1"/>
          <p:nvPr/>
        </p:nvSpPr>
        <p:spPr>
          <a:xfrm>
            <a:off x="4535345" y="2178011"/>
            <a:ext cx="4057008" cy="954107"/>
          </a:xfrm>
          <a:prstGeom prst="rect">
            <a:avLst/>
          </a:prstGeom>
          <a:noFill/>
        </p:spPr>
        <p:txBody>
          <a:bodyPr wrap="none" rtlCol="0">
            <a:spAutoFit/>
          </a:bodyPr>
          <a:lstStyle/>
          <a:p>
            <a:pPr algn="ctr">
              <a:defRPr/>
            </a:pPr>
            <a:r>
              <a:rPr lang="en-US" sz="2000" b="1" kern="0" dirty="0" smtClean="0">
                <a:solidFill>
                  <a:sysClr val="windowText" lastClr="000000"/>
                </a:solidFill>
              </a:rPr>
              <a:t>Charles D. Bowman, Ph. D.</a:t>
            </a:r>
          </a:p>
          <a:p>
            <a:pPr algn="ctr">
              <a:defRPr/>
            </a:pPr>
            <a:r>
              <a:rPr lang="en-US" b="1" kern="0" dirty="0" smtClean="0">
                <a:solidFill>
                  <a:sysClr val="windowText" lastClr="000000"/>
                </a:solidFill>
              </a:rPr>
              <a:t>President ADNA Corporation</a:t>
            </a:r>
          </a:p>
          <a:p>
            <a:pPr algn="ctr">
              <a:defRPr/>
            </a:pPr>
            <a:r>
              <a:rPr lang="en-US" b="1" i="1" kern="0" dirty="0" smtClean="0">
                <a:solidFill>
                  <a:sysClr val="windowText" lastClr="000000"/>
                </a:solidFill>
              </a:rPr>
              <a:t>Accelerator-Driven Neutron Applications</a:t>
            </a:r>
          </a:p>
        </p:txBody>
      </p:sp>
      <p:sp>
        <p:nvSpPr>
          <p:cNvPr id="18" name="TextBox 17"/>
          <p:cNvSpPr txBox="1"/>
          <p:nvPr/>
        </p:nvSpPr>
        <p:spPr>
          <a:xfrm>
            <a:off x="563672" y="2178011"/>
            <a:ext cx="2965940" cy="954107"/>
          </a:xfrm>
          <a:prstGeom prst="rect">
            <a:avLst/>
          </a:prstGeom>
          <a:noFill/>
        </p:spPr>
        <p:txBody>
          <a:bodyPr wrap="none" rtlCol="0">
            <a:spAutoFit/>
          </a:bodyPr>
          <a:lstStyle/>
          <a:p>
            <a:pPr algn="ctr"/>
            <a:r>
              <a:rPr lang="en-US" sz="2000" b="1" dirty="0" smtClean="0">
                <a:solidFill>
                  <a:prstClr val="black"/>
                </a:solidFill>
              </a:rPr>
              <a:t>Rolland P. Johnson, Ph. D. </a:t>
            </a:r>
          </a:p>
          <a:p>
            <a:pPr algn="ctr"/>
            <a:r>
              <a:rPr lang="en-US" b="1" dirty="0" smtClean="0">
                <a:solidFill>
                  <a:prstClr val="black"/>
                </a:solidFill>
              </a:rPr>
              <a:t>President , Muons Inc. </a:t>
            </a:r>
          </a:p>
          <a:p>
            <a:pPr algn="ctr"/>
            <a:r>
              <a:rPr lang="en-US" b="1" dirty="0" smtClean="0">
                <a:solidFill>
                  <a:prstClr val="black"/>
                </a:solidFill>
                <a:hlinkClick r:id="rId6"/>
              </a:rPr>
              <a:t>www.muonsinc.com</a:t>
            </a:r>
            <a:endParaRPr lang="en-US" b="1" dirty="0" smtClean="0">
              <a:solidFill>
                <a:prstClr val="black"/>
              </a:solidFill>
            </a:endParaRPr>
          </a:p>
        </p:txBody>
      </p:sp>
      <p:sp>
        <p:nvSpPr>
          <p:cNvPr id="20" name="Rectangle 19"/>
          <p:cNvSpPr/>
          <p:nvPr/>
        </p:nvSpPr>
        <p:spPr>
          <a:xfrm>
            <a:off x="1143000" y="6028807"/>
            <a:ext cx="2146037" cy="369332"/>
          </a:xfrm>
          <a:prstGeom prst="rect">
            <a:avLst/>
          </a:prstGeom>
        </p:spPr>
        <p:txBody>
          <a:bodyPr wrap="none">
            <a:spAutoFit/>
          </a:bodyPr>
          <a:lstStyle/>
          <a:p>
            <a:r>
              <a:rPr lang="en-US" dirty="0">
                <a:solidFill>
                  <a:prstClr val="black"/>
                </a:solidFill>
              </a:rPr>
              <a:t>512 GeV at </a:t>
            </a:r>
            <a:r>
              <a:rPr lang="en-US" dirty="0" err="1">
                <a:solidFill>
                  <a:prstClr val="black"/>
                </a:solidFill>
              </a:rPr>
              <a:t>Fermilab</a:t>
            </a:r>
            <a:r>
              <a:rPr lang="en-US" dirty="0">
                <a:solidFill>
                  <a:prstClr val="black"/>
                </a:solidFill>
              </a:rPr>
              <a:t> </a:t>
            </a:r>
          </a:p>
        </p:txBody>
      </p:sp>
      <p:sp>
        <p:nvSpPr>
          <p:cNvPr id="21" name="Rectangle 20"/>
          <p:cNvSpPr/>
          <p:nvPr/>
        </p:nvSpPr>
        <p:spPr>
          <a:xfrm>
            <a:off x="5758436" y="6057382"/>
            <a:ext cx="1610826" cy="369332"/>
          </a:xfrm>
          <a:prstGeom prst="rect">
            <a:avLst/>
          </a:prstGeom>
        </p:spPr>
        <p:txBody>
          <a:bodyPr wrap="none">
            <a:spAutoFit/>
          </a:bodyPr>
          <a:lstStyle/>
          <a:p>
            <a:r>
              <a:rPr lang="en-US" dirty="0" smtClean="0">
                <a:solidFill>
                  <a:prstClr val="black"/>
                </a:solidFill>
              </a:rPr>
              <a:t>Charlie at LANL</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Tree>
    <p:extLst>
      <p:ext uri="{BB962C8B-B14F-4D97-AF65-F5344CB8AC3E}">
        <p14:creationId xmlns:p14="http://schemas.microsoft.com/office/powerpoint/2010/main" val="3875397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045" y="283065"/>
            <a:ext cx="8610600" cy="6617196"/>
          </a:xfrm>
          <a:prstGeom prst="rect">
            <a:avLst/>
          </a:prstGeom>
          <a:noFill/>
        </p:spPr>
        <p:txBody>
          <a:bodyPr wrap="square" rtlCol="0">
            <a:spAutoFit/>
          </a:bodyPr>
          <a:lstStyle/>
          <a:p>
            <a:pPr algn="ctr"/>
            <a:r>
              <a:rPr lang="en-US" sz="2000" b="1" dirty="0" smtClean="0">
                <a:latin typeface="Times New Roman"/>
                <a:ea typeface="Times New Roman"/>
              </a:rPr>
              <a:t>Charles </a:t>
            </a:r>
            <a:r>
              <a:rPr lang="en-US" sz="2000" b="1" dirty="0">
                <a:latin typeface="Times New Roman"/>
                <a:ea typeface="Times New Roman"/>
              </a:rPr>
              <a:t>D. </a:t>
            </a:r>
            <a:r>
              <a:rPr lang="en-US" sz="2000" b="1" dirty="0" smtClean="0">
                <a:latin typeface="Times New Roman"/>
                <a:ea typeface="Times New Roman"/>
              </a:rPr>
              <a:t>Bowman (from CV) of ADNA Corp.</a:t>
            </a:r>
            <a:endParaRPr lang="en-US" sz="2000" dirty="0">
              <a:latin typeface="Times New Roman"/>
              <a:ea typeface="Times New Roman"/>
            </a:endParaRPr>
          </a:p>
          <a:p>
            <a:pPr algn="just"/>
            <a:r>
              <a:rPr lang="en-US" dirty="0" smtClean="0">
                <a:latin typeface="Times New Roman"/>
                <a:ea typeface="Times New Roman"/>
              </a:rPr>
              <a:t>Ph</a:t>
            </a:r>
            <a:r>
              <a:rPr lang="en-US" dirty="0">
                <a:latin typeface="Times New Roman"/>
                <a:ea typeface="Times New Roman"/>
              </a:rPr>
              <a:t>. D. in Neutron Physics, 1961 			</a:t>
            </a:r>
            <a:r>
              <a:rPr lang="en-US" dirty="0" smtClean="0">
                <a:latin typeface="Times New Roman"/>
                <a:ea typeface="Times New Roman"/>
              </a:rPr>
              <a:t>Duke </a:t>
            </a:r>
            <a:r>
              <a:rPr lang="en-US" dirty="0">
                <a:latin typeface="Times New Roman"/>
                <a:ea typeface="Times New Roman"/>
              </a:rPr>
              <a:t>University</a:t>
            </a:r>
          </a:p>
          <a:p>
            <a:pPr algn="just"/>
            <a:r>
              <a:rPr lang="en-US" dirty="0">
                <a:latin typeface="Times New Roman"/>
                <a:ea typeface="Times New Roman"/>
              </a:rPr>
              <a:t>M..A Neutron Physics, 1958 				</a:t>
            </a:r>
            <a:r>
              <a:rPr lang="en-US" dirty="0" smtClean="0">
                <a:latin typeface="Times New Roman"/>
                <a:ea typeface="Times New Roman"/>
              </a:rPr>
              <a:t>Duke </a:t>
            </a:r>
            <a:r>
              <a:rPr lang="en-US" dirty="0">
                <a:latin typeface="Times New Roman"/>
                <a:ea typeface="Times New Roman"/>
              </a:rPr>
              <a:t>University</a:t>
            </a:r>
          </a:p>
          <a:p>
            <a:pPr algn="just"/>
            <a:r>
              <a:rPr lang="en-US" dirty="0">
                <a:latin typeface="Times New Roman"/>
                <a:ea typeface="Times New Roman"/>
              </a:rPr>
              <a:t>B.S. in Physics, Magna cum Laude, 1956 		</a:t>
            </a:r>
            <a:r>
              <a:rPr lang="en-US" dirty="0" smtClean="0">
                <a:latin typeface="Times New Roman"/>
                <a:ea typeface="Times New Roman"/>
              </a:rPr>
              <a:t>Virginia </a:t>
            </a:r>
            <a:r>
              <a:rPr lang="en-US" dirty="0">
                <a:latin typeface="Times New Roman"/>
                <a:ea typeface="Times New Roman"/>
              </a:rPr>
              <a:t>Tech</a:t>
            </a:r>
          </a:p>
          <a:p>
            <a:pPr algn="just"/>
            <a:r>
              <a:rPr lang="en-US" dirty="0">
                <a:latin typeface="Times New Roman"/>
                <a:ea typeface="Times New Roman"/>
              </a:rPr>
              <a:t> </a:t>
            </a:r>
            <a:r>
              <a:rPr lang="en-US" dirty="0" smtClean="0">
                <a:latin typeface="Times New Roman"/>
                <a:ea typeface="Times New Roman"/>
              </a:rPr>
              <a:t>       1997 - </a:t>
            </a:r>
            <a:r>
              <a:rPr lang="en-US" dirty="0">
                <a:latin typeface="Times New Roman"/>
                <a:ea typeface="Times New Roman"/>
              </a:rPr>
              <a:t>Present 	</a:t>
            </a:r>
            <a:r>
              <a:rPr lang="en-US" dirty="0" smtClean="0">
                <a:latin typeface="Times New Roman"/>
                <a:ea typeface="Times New Roman"/>
              </a:rPr>
              <a:t>President</a:t>
            </a:r>
            <a:r>
              <a:rPr lang="en-US" dirty="0">
                <a:latin typeface="Times New Roman"/>
                <a:ea typeface="Times New Roman"/>
              </a:rPr>
              <a:t>, ADNA Corporation</a:t>
            </a:r>
          </a:p>
          <a:p>
            <a:pPr marR="0" lvl="1" algn="just">
              <a:spcBef>
                <a:spcPts val="0"/>
              </a:spcBef>
              <a:spcAft>
                <a:spcPts val="0"/>
              </a:spcAft>
              <a:tabLst>
                <a:tab pos="1371600" algn="l"/>
              </a:tabLst>
            </a:pPr>
            <a:r>
              <a:rPr lang="en-US" dirty="0" smtClean="0">
                <a:latin typeface="Times New Roman"/>
                <a:ea typeface="Times New Roman"/>
              </a:rPr>
              <a:t>1999 - French </a:t>
            </a:r>
            <a:r>
              <a:rPr lang="en-US" dirty="0">
                <a:latin typeface="Times New Roman"/>
                <a:ea typeface="Times New Roman"/>
              </a:rPr>
              <a:t>Atomic Energy Commission (CEA)</a:t>
            </a:r>
          </a:p>
          <a:p>
            <a:pPr marR="0" lvl="1" algn="just">
              <a:spcBef>
                <a:spcPts val="0"/>
              </a:spcBef>
              <a:spcAft>
                <a:spcPts val="0"/>
              </a:spcAft>
              <a:tabLst>
                <a:tab pos="1371600" algn="l"/>
              </a:tabLst>
            </a:pPr>
            <a:r>
              <a:rPr lang="en-US" dirty="0" smtClean="0">
                <a:latin typeface="Times New Roman"/>
                <a:ea typeface="Times New Roman"/>
              </a:rPr>
              <a:t>1996 - Los </a:t>
            </a:r>
            <a:r>
              <a:rPr lang="en-US" dirty="0">
                <a:latin typeface="Times New Roman"/>
                <a:ea typeface="Times New Roman"/>
              </a:rPr>
              <a:t>Alamos National Laboratory</a:t>
            </a:r>
          </a:p>
          <a:p>
            <a:pPr marL="1371600" marR="0" indent="457200" algn="just">
              <a:spcBef>
                <a:spcPts val="0"/>
              </a:spcBef>
              <a:spcAft>
                <a:spcPts val="0"/>
              </a:spcAft>
            </a:pPr>
            <a:r>
              <a:rPr lang="en-US" dirty="0">
                <a:latin typeface="Times New Roman"/>
                <a:ea typeface="Times New Roman"/>
              </a:rPr>
              <a:t>Associate Division Leader for Basic Research</a:t>
            </a:r>
          </a:p>
          <a:p>
            <a:pPr marL="1371600" marR="0" indent="457200" algn="just">
              <a:spcBef>
                <a:spcPts val="0"/>
              </a:spcBef>
              <a:spcAft>
                <a:spcPts val="0"/>
              </a:spcAft>
            </a:pPr>
            <a:r>
              <a:rPr lang="en-US" dirty="0">
                <a:latin typeface="Times New Roman"/>
                <a:ea typeface="Times New Roman"/>
              </a:rPr>
              <a:t>Construction Project Manager for LANSCE</a:t>
            </a:r>
          </a:p>
          <a:p>
            <a:pPr marL="1828800" marR="0" algn="just">
              <a:spcBef>
                <a:spcPts val="0"/>
              </a:spcBef>
              <a:spcAft>
                <a:spcPts val="0"/>
              </a:spcAft>
            </a:pPr>
            <a:r>
              <a:rPr lang="en-US" dirty="0">
                <a:latin typeface="Times New Roman"/>
                <a:ea typeface="Times New Roman"/>
              </a:rPr>
              <a:t>Project Leader for the Los Alamos ADTT program</a:t>
            </a:r>
          </a:p>
          <a:p>
            <a:pPr algn="just"/>
            <a:r>
              <a:rPr lang="en-US" dirty="0">
                <a:latin typeface="Times New Roman"/>
                <a:ea typeface="Times New Roman"/>
              </a:rPr>
              <a:t>		Led Project 17 of the ISTC, ~500 Russian scientists ADTT program</a:t>
            </a:r>
          </a:p>
          <a:p>
            <a:pPr marR="0" lvl="1" algn="just">
              <a:spcBef>
                <a:spcPts val="0"/>
              </a:spcBef>
              <a:spcAft>
                <a:spcPts val="0"/>
              </a:spcAft>
              <a:tabLst>
                <a:tab pos="1371600" algn="l"/>
              </a:tabLst>
            </a:pPr>
            <a:r>
              <a:rPr lang="en-US" dirty="0" smtClean="0">
                <a:latin typeface="Times New Roman"/>
                <a:ea typeface="Times New Roman"/>
              </a:rPr>
              <a:t>1982 - (NIST</a:t>
            </a:r>
            <a:r>
              <a:rPr lang="en-US" dirty="0">
                <a:latin typeface="Times New Roman"/>
                <a:ea typeface="Times New Roman"/>
              </a:rPr>
              <a:t>) National Bureau of Standards</a:t>
            </a:r>
          </a:p>
          <a:p>
            <a:pPr marR="0" lvl="1" algn="just">
              <a:spcBef>
                <a:spcPts val="0"/>
              </a:spcBef>
              <a:spcAft>
                <a:spcPts val="0"/>
              </a:spcAft>
              <a:tabLst>
                <a:tab pos="1371600" algn="l"/>
              </a:tabLst>
            </a:pPr>
            <a:r>
              <a:rPr lang="en-US" dirty="0" smtClean="0">
                <a:latin typeface="Times New Roman"/>
                <a:ea typeface="Times New Roman"/>
              </a:rPr>
              <a:t>1968 - Oak </a:t>
            </a:r>
            <a:r>
              <a:rPr lang="en-US" dirty="0">
                <a:latin typeface="Times New Roman"/>
                <a:ea typeface="Times New Roman"/>
              </a:rPr>
              <a:t>Ridge National Laboratory</a:t>
            </a:r>
          </a:p>
          <a:p>
            <a:pPr marR="0" lvl="1" algn="just">
              <a:spcBef>
                <a:spcPts val="0"/>
              </a:spcBef>
              <a:spcAft>
                <a:spcPts val="0"/>
              </a:spcAft>
              <a:tabLst>
                <a:tab pos="1371600" algn="l"/>
              </a:tabLst>
            </a:pPr>
            <a:r>
              <a:rPr lang="en-US" dirty="0" smtClean="0">
                <a:latin typeface="Times New Roman"/>
                <a:ea typeface="Times New Roman"/>
              </a:rPr>
              <a:t>1972 - Lawrence </a:t>
            </a:r>
            <a:r>
              <a:rPr lang="en-US" dirty="0">
                <a:latin typeface="Times New Roman"/>
                <a:ea typeface="Times New Roman"/>
              </a:rPr>
              <a:t>Livermore National Laboratory</a:t>
            </a:r>
          </a:p>
          <a:p>
            <a:pPr algn="just"/>
            <a:r>
              <a:rPr lang="en-US" dirty="0">
                <a:latin typeface="Times New Roman"/>
                <a:ea typeface="Times New Roman"/>
              </a:rPr>
              <a:t>1969 Honored as a Fellow of the American Physical Society (recommended by Teller)</a:t>
            </a:r>
          </a:p>
          <a:p>
            <a:pPr marL="457200" marR="0" indent="-457200" algn="just">
              <a:spcBef>
                <a:spcPts val="0"/>
              </a:spcBef>
              <a:spcAft>
                <a:spcPts val="0"/>
              </a:spcAft>
            </a:pPr>
            <a:r>
              <a:rPr lang="en-US" dirty="0">
                <a:latin typeface="Times New Roman"/>
                <a:ea typeface="Times New Roman"/>
              </a:rPr>
              <a:t>1978 Admitted to the Senior Executive Service (civil equivalent to General/Admiral)</a:t>
            </a:r>
          </a:p>
          <a:p>
            <a:pPr marL="457200" marR="0" indent="-457200" algn="just">
              <a:spcBef>
                <a:spcPts val="0"/>
              </a:spcBef>
              <a:spcAft>
                <a:spcPts val="0"/>
              </a:spcAft>
            </a:pPr>
            <a:r>
              <a:rPr lang="en-US" dirty="0">
                <a:latin typeface="Times New Roman"/>
                <a:ea typeface="Times New Roman"/>
              </a:rPr>
              <a:t>1982 Awarded the U. S. Department of Commerce Silver Medal</a:t>
            </a:r>
          </a:p>
          <a:p>
            <a:pPr marL="457200" marR="0" indent="-457200" algn="just">
              <a:spcBef>
                <a:spcPts val="0"/>
              </a:spcBef>
              <a:spcAft>
                <a:spcPts val="0"/>
              </a:spcAft>
            </a:pPr>
            <a:r>
              <a:rPr lang="en-US" dirty="0">
                <a:latin typeface="Times New Roman"/>
                <a:ea typeface="Times New Roman"/>
              </a:rPr>
              <a:t>1984 Appointed Construction Project Manager for the LANSCE Experimental Halls</a:t>
            </a:r>
          </a:p>
          <a:p>
            <a:pPr marL="457200" marR="0" indent="-457200" algn="just">
              <a:spcBef>
                <a:spcPts val="0"/>
              </a:spcBef>
              <a:spcAft>
                <a:spcPts val="0"/>
              </a:spcAft>
            </a:pPr>
            <a:r>
              <a:rPr lang="en-US" dirty="0">
                <a:latin typeface="Times New Roman"/>
                <a:ea typeface="Times New Roman"/>
              </a:rPr>
              <a:t>1990 </a:t>
            </a:r>
            <a:r>
              <a:rPr lang="en-US" u="sng" dirty="0">
                <a:latin typeface="Times New Roman"/>
                <a:ea typeface="Times New Roman"/>
              </a:rPr>
              <a:t>Patent awarded; “Apparatus for Nuclear Transmutation and Power Production Using an Intense Accelerator-Generated Thermal Neutron Flux”</a:t>
            </a:r>
          </a:p>
          <a:p>
            <a:pPr marL="457200" marR="0" indent="-457200" algn="just">
              <a:spcBef>
                <a:spcPts val="0"/>
              </a:spcBef>
              <a:spcAft>
                <a:spcPts val="0"/>
              </a:spcAft>
            </a:pPr>
            <a:r>
              <a:rPr lang="en-US" dirty="0">
                <a:latin typeface="Times New Roman"/>
                <a:ea typeface="Times New Roman"/>
              </a:rPr>
              <a:t>1991 Honored as a Fellow of the Los Alamos National Laboratory</a:t>
            </a:r>
          </a:p>
          <a:p>
            <a:pPr marL="457200" marR="0" indent="-457200" algn="just">
              <a:spcBef>
                <a:spcPts val="0"/>
              </a:spcBef>
              <a:spcAft>
                <a:spcPts val="0"/>
              </a:spcAft>
            </a:pPr>
            <a:r>
              <a:rPr lang="en-US" dirty="0">
                <a:latin typeface="Times New Roman"/>
                <a:ea typeface="Times New Roman"/>
              </a:rPr>
              <a:t>2001 </a:t>
            </a:r>
            <a:r>
              <a:rPr lang="en-US" u="sng" dirty="0">
                <a:latin typeface="Times New Roman"/>
                <a:ea typeface="Times New Roman"/>
              </a:rPr>
              <a:t>Patent Awarded; “Apparatus for Transmutation of Nuclear Reactor Waste”</a:t>
            </a:r>
          </a:p>
          <a:p>
            <a:pPr algn="ctr"/>
            <a:endParaRPr lang="en-US" sz="2800" b="1" dirty="0" smtClean="0">
              <a:solidFill>
                <a:prstClr val="black"/>
              </a:solidFil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March 31, 2015</a:t>
            </a:r>
            <a:endParaRPr lang="en-US" dirty="0">
              <a:solidFill>
                <a:prstClr val="black">
                  <a:tint val="75000"/>
                </a:prstClr>
              </a:solidFill>
            </a:endParaRPr>
          </a:p>
        </p:txBody>
      </p:sp>
      <p:sp>
        <p:nvSpPr>
          <p:cNvPr id="14" name="Slide Number Placeholder 13"/>
          <p:cNvSpPr>
            <a:spLocks noGrp="1"/>
          </p:cNvSpPr>
          <p:nvPr>
            <p:ph type="sldNum" sz="quarter" idx="12"/>
          </p:nvPr>
        </p:nvSpPr>
        <p:spPr/>
        <p:txBody>
          <a:bodyPr/>
          <a:lstStyle/>
          <a:p>
            <a:fld id="{B80B3F71-7FE0-44CE-9220-8FE300BBEB8E}" type="slidenum">
              <a:rPr lang="en-US" smtClean="0">
                <a:solidFill>
                  <a:prstClr val="black">
                    <a:tint val="75000"/>
                  </a:prstClr>
                </a:solidFill>
              </a:rPr>
              <a:pPr/>
              <a:t>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pic>
        <p:nvPicPr>
          <p:cNvPr id="6"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13602"/>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132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6657" y="982038"/>
            <a:ext cx="8357449" cy="4724400"/>
          </a:xfrm>
        </p:spPr>
        <p:txBody>
          <a:bodyPr>
            <a:normAutofit fontScale="92500" lnSpcReduction="20000"/>
          </a:bodyPr>
          <a:lstStyle/>
          <a:p>
            <a:pPr algn="l" eaLnBrk="0" fontAlgn="base" hangingPunct="0">
              <a:spcBef>
                <a:spcPct val="0"/>
              </a:spcBef>
              <a:spcAft>
                <a:spcPct val="0"/>
              </a:spcAft>
            </a:pPr>
            <a:endParaRPr lang="en-US" sz="2400" dirty="0">
              <a:solidFill>
                <a:schemeClr val="tx1"/>
              </a:solidFill>
              <a:latin typeface="Arial" charset="0"/>
            </a:endParaRPr>
          </a:p>
          <a:p>
            <a:pPr algn="l" eaLnBrk="0" fontAlgn="base" hangingPunct="0">
              <a:spcBef>
                <a:spcPct val="0"/>
              </a:spcBef>
              <a:spcAft>
                <a:spcPct val="0"/>
              </a:spcAft>
            </a:pPr>
            <a:r>
              <a:rPr lang="en-US" sz="2400" dirty="0">
                <a:solidFill>
                  <a:schemeClr val="tx1"/>
                </a:solidFill>
                <a:latin typeface="Arial" charset="0"/>
              </a:rPr>
              <a:t>Operating at or above criticality in a traditional reactor generates the needed extra neutrons </a:t>
            </a:r>
          </a:p>
          <a:p>
            <a:pPr algn="l" eaLnBrk="0" fontAlgn="base" hangingPunct="0">
              <a:spcBef>
                <a:spcPct val="0"/>
              </a:spcBef>
              <a:spcAft>
                <a:spcPct val="0"/>
              </a:spcAft>
            </a:pPr>
            <a:r>
              <a:rPr lang="en-US" sz="2400" dirty="0">
                <a:solidFill>
                  <a:schemeClr val="tx1"/>
                </a:solidFill>
                <a:latin typeface="Arial" charset="0"/>
              </a:rPr>
              <a:t>			Or </a:t>
            </a:r>
          </a:p>
          <a:p>
            <a:pPr algn="l" eaLnBrk="0" fontAlgn="base" hangingPunct="0">
              <a:spcBef>
                <a:spcPct val="0"/>
              </a:spcBef>
              <a:spcAft>
                <a:spcPct val="0"/>
              </a:spcAft>
            </a:pPr>
            <a:r>
              <a:rPr lang="en-US" sz="2400" dirty="0">
                <a:solidFill>
                  <a:schemeClr val="tx1"/>
                </a:solidFill>
                <a:latin typeface="Arial" charset="0"/>
              </a:rPr>
              <a:t>High-power proton accelerators can break apart large nuclei to generate the extra </a:t>
            </a:r>
            <a:r>
              <a:rPr lang="en-US" sz="2400" dirty="0" smtClean="0">
                <a:solidFill>
                  <a:schemeClr val="tx1"/>
                </a:solidFill>
                <a:latin typeface="Arial" charset="0"/>
              </a:rPr>
              <a:t>neutrons,  1 proton =&gt; 30 neutrons</a:t>
            </a:r>
            <a:endParaRPr lang="en-US" sz="2400" dirty="0">
              <a:solidFill>
                <a:schemeClr val="tx1"/>
              </a:solidFill>
              <a:latin typeface="Arial" charset="0"/>
            </a:endParaRPr>
          </a:p>
          <a:p>
            <a:pPr algn="l" eaLnBrk="0" fontAlgn="base" hangingPunct="0">
              <a:spcBef>
                <a:spcPct val="0"/>
              </a:spcBef>
              <a:spcAft>
                <a:spcPct val="0"/>
              </a:spcAft>
            </a:pPr>
            <a:endParaRPr lang="en-US" sz="2400" dirty="0">
              <a:solidFill>
                <a:schemeClr val="tx1"/>
              </a:solidFill>
              <a:latin typeface="Arial" charset="0"/>
            </a:endParaRPr>
          </a:p>
          <a:p>
            <a:pPr algn="l" eaLnBrk="0" fontAlgn="base" hangingPunct="0">
              <a:spcBef>
                <a:spcPct val="0"/>
              </a:spcBef>
              <a:spcAft>
                <a:spcPct val="0"/>
              </a:spcAft>
            </a:pPr>
            <a:r>
              <a:rPr lang="en-US" sz="2400" dirty="0">
                <a:solidFill>
                  <a:schemeClr val="tx1"/>
                </a:solidFill>
                <a:latin typeface="Arial" charset="0"/>
              </a:rPr>
              <a:t>Superconducting RF (SRF) accelerators, 	</a:t>
            </a:r>
            <a:endParaRPr lang="en-US" sz="2400" dirty="0" smtClean="0">
              <a:solidFill>
                <a:schemeClr val="tx1"/>
              </a:solidFill>
              <a:latin typeface="Arial" charset="0"/>
            </a:endParaRPr>
          </a:p>
          <a:p>
            <a:pPr algn="l" eaLnBrk="0" fontAlgn="base" hangingPunct="0">
              <a:spcBef>
                <a:spcPct val="0"/>
              </a:spcBef>
              <a:spcAft>
                <a:spcPct val="0"/>
              </a:spcAft>
            </a:pPr>
            <a:r>
              <a:rPr lang="en-US" sz="2400" dirty="0">
                <a:solidFill>
                  <a:schemeClr val="tx1"/>
                </a:solidFill>
                <a:latin typeface="Arial" charset="0"/>
              </a:rPr>
              <a:t>	</a:t>
            </a:r>
            <a:r>
              <a:rPr lang="en-US" sz="2400" dirty="0" smtClean="0">
                <a:solidFill>
                  <a:schemeClr val="tx1"/>
                </a:solidFill>
                <a:latin typeface="Arial" charset="0"/>
              </a:rPr>
              <a:t>CEBAF </a:t>
            </a:r>
            <a:r>
              <a:rPr lang="en-US" sz="2400" dirty="0">
                <a:solidFill>
                  <a:schemeClr val="tx1"/>
                </a:solidFill>
                <a:latin typeface="Arial" charset="0"/>
              </a:rPr>
              <a:t>at </a:t>
            </a:r>
            <a:r>
              <a:rPr lang="en-US" sz="2400" dirty="0" err="1">
                <a:solidFill>
                  <a:schemeClr val="tx1"/>
                </a:solidFill>
                <a:latin typeface="Arial" charset="0"/>
              </a:rPr>
              <a:t>JLab</a:t>
            </a:r>
            <a:endParaRPr lang="en-US" sz="2400" dirty="0">
              <a:solidFill>
                <a:schemeClr val="tx1"/>
              </a:solidFill>
              <a:latin typeface="Arial" charset="0"/>
            </a:endParaRPr>
          </a:p>
          <a:p>
            <a:pPr algn="l" eaLnBrk="0" fontAlgn="base" hangingPunct="0">
              <a:spcBef>
                <a:spcPct val="0"/>
              </a:spcBef>
              <a:spcAft>
                <a:spcPct val="0"/>
              </a:spcAft>
            </a:pPr>
            <a:r>
              <a:rPr lang="en-US" sz="2400" dirty="0">
                <a:solidFill>
                  <a:schemeClr val="tx1"/>
                </a:solidFill>
                <a:latin typeface="Arial" charset="0"/>
              </a:rPr>
              <a:t>	Spallation Neutron Source at </a:t>
            </a:r>
            <a:r>
              <a:rPr lang="en-US" sz="2400" dirty="0" smtClean="0">
                <a:solidFill>
                  <a:schemeClr val="tx1"/>
                </a:solidFill>
                <a:latin typeface="Arial" charset="0"/>
              </a:rPr>
              <a:t>ORNL</a:t>
            </a:r>
          </a:p>
          <a:p>
            <a:pPr algn="l" eaLnBrk="0" fontAlgn="base" hangingPunct="0">
              <a:spcBef>
                <a:spcPct val="0"/>
              </a:spcBef>
              <a:spcAft>
                <a:spcPct val="0"/>
              </a:spcAft>
            </a:pPr>
            <a:r>
              <a:rPr lang="en-US" sz="2400" dirty="0" smtClean="0">
                <a:solidFill>
                  <a:schemeClr val="tx1"/>
                </a:solidFill>
                <a:latin typeface="Arial" charset="0"/>
              </a:rPr>
              <a:t>		have demonstrated the </a:t>
            </a:r>
            <a:r>
              <a:rPr lang="en-US" sz="2400" dirty="0">
                <a:solidFill>
                  <a:schemeClr val="tx1"/>
                </a:solidFill>
                <a:latin typeface="Arial" charset="0"/>
              </a:rPr>
              <a:t>required </a:t>
            </a:r>
            <a:r>
              <a:rPr lang="en-US" sz="2400" dirty="0" smtClean="0">
                <a:solidFill>
                  <a:schemeClr val="tx1"/>
                </a:solidFill>
                <a:latin typeface="Arial" charset="0"/>
              </a:rPr>
              <a:t>technology</a:t>
            </a:r>
          </a:p>
          <a:p>
            <a:pPr algn="l" eaLnBrk="0" fontAlgn="base" hangingPunct="0">
              <a:spcBef>
                <a:spcPct val="0"/>
              </a:spcBef>
              <a:spcAft>
                <a:spcPct val="0"/>
              </a:spcAft>
            </a:pPr>
            <a:endParaRPr lang="en-US" sz="2400" u="sng" dirty="0" smtClean="0">
              <a:solidFill>
                <a:schemeClr val="tx1"/>
              </a:solidFill>
              <a:latin typeface="Arial" charset="0"/>
            </a:endParaRPr>
          </a:p>
          <a:p>
            <a:pPr algn="l" eaLnBrk="0" fontAlgn="base" hangingPunct="0">
              <a:spcBef>
                <a:spcPct val="0"/>
              </a:spcBef>
              <a:spcAft>
                <a:spcPct val="0"/>
              </a:spcAft>
            </a:pPr>
            <a:r>
              <a:rPr lang="en-US" sz="2400" dirty="0" smtClean="0">
                <a:solidFill>
                  <a:schemeClr val="tx1"/>
                </a:solidFill>
                <a:latin typeface="Arial" charset="0"/>
              </a:rPr>
              <a:t>However, we are improving this technology by developing a magnetron power source that will be less expensive and more wall-power efficient than klystrons or IOTs! See </a:t>
            </a:r>
            <a:r>
              <a:rPr lang="en-US" sz="2400" dirty="0" err="1" smtClean="0">
                <a:solidFill>
                  <a:schemeClr val="tx1"/>
                </a:solidFill>
                <a:latin typeface="Arial" charset="0"/>
              </a:rPr>
              <a:t>assy</a:t>
            </a:r>
            <a:r>
              <a:rPr lang="en-US" sz="2400" dirty="0" smtClean="0">
                <a:solidFill>
                  <a:schemeClr val="tx1"/>
                </a:solidFill>
                <a:latin typeface="Arial" charset="0"/>
              </a:rPr>
              <a:t> drawings of a 350 MHz Magnetron we are building: </a:t>
            </a:r>
          </a:p>
          <a:p>
            <a:pPr algn="l" eaLnBrk="0" fontAlgn="base" hangingPunct="0">
              <a:spcBef>
                <a:spcPct val="0"/>
              </a:spcBef>
              <a:spcAft>
                <a:spcPct val="0"/>
              </a:spcAft>
            </a:pPr>
            <a:r>
              <a:rPr lang="en-US" sz="2400" dirty="0" smtClean="0">
                <a:solidFill>
                  <a:schemeClr val="tx1"/>
                </a:solidFill>
                <a:latin typeface="Arial" charset="0"/>
              </a:rPr>
              <a:t>CW, 120 kw, 90% efficient, tube itself ~$20k</a:t>
            </a:r>
            <a:endParaRPr lang="en-US" sz="2400" dirty="0">
              <a:solidFill>
                <a:schemeClr val="tx1"/>
              </a:solidFill>
              <a:latin typeface="Arial" charset="0"/>
            </a:endParaRPr>
          </a:p>
          <a:p>
            <a:pPr algn="l" eaLnBrk="0" fontAlgn="base" hangingPunct="0">
              <a:spcBef>
                <a:spcPct val="0"/>
              </a:spcBef>
              <a:spcAft>
                <a:spcPct val="0"/>
              </a:spcAft>
            </a:pPr>
            <a:endParaRPr lang="en-US" u="sng" dirty="0" smtClean="0"/>
          </a:p>
          <a:p>
            <a:endParaRPr lang="en-US" u="sng" dirty="0" smtClean="0"/>
          </a:p>
          <a:p>
            <a:endParaRPr lang="en-US" u="sng" dirty="0"/>
          </a:p>
        </p:txBody>
      </p:sp>
      <p:sp>
        <p:nvSpPr>
          <p:cNvPr id="4" name="Date Placeholder 3"/>
          <p:cNvSpPr>
            <a:spLocks noGrp="1"/>
          </p:cNvSpPr>
          <p:nvPr>
            <p:ph type="dt" sz="half" idx="10"/>
          </p:nvPr>
        </p:nvSpPr>
        <p:spPr/>
        <p:txBody>
          <a:bodyPr/>
          <a:lstStyle/>
          <a:p>
            <a:r>
              <a:rPr lang="en-US" smtClean="0"/>
              <a:t>March 31, 2015</a:t>
            </a:r>
            <a:endParaRPr lang="en-US"/>
          </a:p>
        </p:txBody>
      </p:sp>
      <p:sp>
        <p:nvSpPr>
          <p:cNvPr id="5" name="Footer Placeholder 4"/>
          <p:cNvSpPr>
            <a:spLocks noGrp="1"/>
          </p:cNvSpPr>
          <p:nvPr>
            <p:ph type="ftr" sz="quarter" idx="11"/>
          </p:nvPr>
        </p:nvSpPr>
        <p:spPr/>
        <p:txBody>
          <a:bodyPr/>
          <a:lstStyle/>
          <a:p>
            <a:r>
              <a:rPr lang="en-US" smtClean="0"/>
              <a:t>JLab MEIC Collaboraion</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14</a:t>
            </a:fld>
            <a:endParaRPr lang="en-US"/>
          </a:p>
        </p:txBody>
      </p:sp>
      <p:grpSp>
        <p:nvGrpSpPr>
          <p:cNvPr id="8" name="Group 3"/>
          <p:cNvGrpSpPr>
            <a:grpSpLocks/>
          </p:cNvGrpSpPr>
          <p:nvPr/>
        </p:nvGrpSpPr>
        <p:grpSpPr bwMode="auto">
          <a:xfrm>
            <a:off x="101730" y="71596"/>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2"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3"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solidFill>
                    <a:prstClr val="black"/>
                  </a:solidFill>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r>
                  <a:rPr lang="en-US" sz="5400" b="1" i="1" kern="10" dirty="0">
                    <a:solidFill>
                      <a:srgbClr val="FFFFFF"/>
                    </a:solidFill>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b="1" i="1">
                  <a:solidFill>
                    <a:srgbClr val="297FD5"/>
                  </a:solidFill>
                  <a:latin typeface="Times New Roman" pitchFamily="18" charset="0"/>
                </a:rPr>
                <a:t>Muons, Inc.</a:t>
              </a:r>
            </a:p>
          </p:txBody>
        </p:sp>
      </p:grpSp>
      <p:pic>
        <p:nvPicPr>
          <p:cNvPr id="15"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981200" y="582790"/>
            <a:ext cx="5391744" cy="461665"/>
          </a:xfrm>
          <a:prstGeom prst="rect">
            <a:avLst/>
          </a:prstGeom>
          <a:noFill/>
        </p:spPr>
        <p:txBody>
          <a:bodyPr wrap="square" rtlCol="0">
            <a:spAutoFit/>
          </a:bodyPr>
          <a:lstStyle/>
          <a:p>
            <a:pPr eaLnBrk="0" fontAlgn="base" hangingPunct="0">
              <a:spcBef>
                <a:spcPct val="0"/>
              </a:spcBef>
              <a:spcAft>
                <a:spcPct val="0"/>
              </a:spcAft>
            </a:pPr>
            <a:r>
              <a:rPr lang="en-US" sz="2400" dirty="0">
                <a:latin typeface="Arial" charset="0"/>
              </a:rPr>
              <a:t>Neutrons! Needed to cause fission</a:t>
            </a:r>
          </a:p>
        </p:txBody>
      </p:sp>
    </p:spTree>
    <p:extLst>
      <p:ext uri="{BB962C8B-B14F-4D97-AF65-F5344CB8AC3E}">
        <p14:creationId xmlns:p14="http://schemas.microsoft.com/office/powerpoint/2010/main" val="1826991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177" y="713363"/>
            <a:ext cx="8610600" cy="1877437"/>
          </a:xfrm>
          <a:prstGeom prst="rect">
            <a:avLst/>
          </a:prstGeom>
          <a:noFill/>
        </p:spPr>
        <p:txBody>
          <a:bodyPr wrap="square" rtlCol="0">
            <a:spAutoFit/>
          </a:bodyPr>
          <a:lstStyle/>
          <a:p>
            <a:r>
              <a:rPr lang="en-US" sz="2800" b="1" dirty="0" smtClean="0">
                <a:solidFill>
                  <a:prstClr val="black"/>
                </a:solidFill>
              </a:rPr>
              <a:t>    New Accelerator Technology Enables </a:t>
            </a:r>
            <a:r>
              <a:rPr lang="en-US" sz="2800" b="1" dirty="0">
                <a:solidFill>
                  <a:prstClr val="black"/>
                </a:solidFill>
              </a:rPr>
              <a:t>GEM*STAR </a:t>
            </a:r>
            <a:endParaRPr lang="en-US" sz="2800" b="1" dirty="0" smtClean="0">
              <a:solidFill>
                <a:prstClr val="black"/>
              </a:solidFill>
            </a:endParaRPr>
          </a:p>
          <a:p>
            <a:r>
              <a:rPr lang="en-US" sz="2200" dirty="0" smtClean="0">
                <a:solidFill>
                  <a:prstClr val="black"/>
                </a:solidFill>
              </a:rPr>
              <a:t>OAK </a:t>
            </a:r>
            <a:r>
              <a:rPr lang="en-US" sz="2200" dirty="0">
                <a:solidFill>
                  <a:prstClr val="black"/>
                </a:solidFill>
              </a:rPr>
              <a:t>RIDGE, Tenn., Sep. 28, 2009 — </a:t>
            </a:r>
            <a:r>
              <a:rPr lang="en-US" sz="2200" dirty="0" smtClean="0">
                <a:solidFill>
                  <a:prstClr val="black"/>
                </a:solidFill>
              </a:rPr>
              <a:t>The </a:t>
            </a:r>
            <a:r>
              <a:rPr lang="en-US" sz="2200" dirty="0">
                <a:solidFill>
                  <a:prstClr val="black"/>
                </a:solidFill>
              </a:rPr>
              <a:t>Department of Energy's </a:t>
            </a:r>
            <a:r>
              <a:rPr lang="en-US" sz="2200" dirty="0" smtClean="0">
                <a:solidFill>
                  <a:prstClr val="black"/>
                </a:solidFill>
              </a:rPr>
              <a:t>1 GeV Spallation </a:t>
            </a:r>
            <a:r>
              <a:rPr lang="en-US" sz="2200" dirty="0">
                <a:solidFill>
                  <a:prstClr val="black"/>
                </a:solidFill>
              </a:rPr>
              <a:t>Neutron Source (SNS), </a:t>
            </a:r>
            <a:r>
              <a:rPr lang="en-US" sz="2200" dirty="0" smtClean="0">
                <a:solidFill>
                  <a:prstClr val="black"/>
                </a:solidFill>
              </a:rPr>
              <a:t>breaks </a:t>
            </a:r>
            <a:r>
              <a:rPr lang="en-US" sz="2200" dirty="0">
                <a:solidFill>
                  <a:prstClr val="black"/>
                </a:solidFill>
              </a:rPr>
              <a:t>the one-megawatt </a:t>
            </a:r>
            <a:r>
              <a:rPr lang="en-US" sz="2200" dirty="0" smtClean="0">
                <a:solidFill>
                  <a:prstClr val="black"/>
                </a:solidFill>
              </a:rPr>
              <a:t>barrier! Operating at &lt;10% duty factor, this corresponds to &gt;10 MW at CW. </a:t>
            </a:r>
          </a:p>
          <a:p>
            <a:r>
              <a:rPr lang="en-US" sz="2200" dirty="0" smtClean="0">
                <a:solidFill>
                  <a:prstClr val="black"/>
                </a:solidFill>
              </a:rPr>
              <a:t>Based on Superconducting RF Cavities, available from U.S. Industry: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8874" y="2590800"/>
            <a:ext cx="5457048" cy="371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N:\File Transfer\Kolka, Ahren\Advertising Jan 2011\Final Marketing Flier Design\Files from Bennet Consulting\niobium accelerator handout 2011 version 2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9" t="19184" r="3351" b="19713"/>
          <a:stretch/>
        </p:blipFill>
        <p:spPr bwMode="auto">
          <a:xfrm>
            <a:off x="152400" y="4114800"/>
            <a:ext cx="4607810" cy="243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p:cNvGrpSpPr>
            <a:grpSpLocks/>
          </p:cNvGrpSpPr>
          <p:nvPr/>
        </p:nvGrpSpPr>
        <p:grpSpPr bwMode="auto">
          <a:xfrm>
            <a:off x="101730" y="71596"/>
            <a:ext cx="1905000" cy="838200"/>
            <a:chOff x="3840" y="3216"/>
            <a:chExt cx="1440"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1"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2"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solidFill>
                    <a:prstClr val="black"/>
                  </a:solidFill>
                </a:endParaRPr>
              </a:p>
            </p:txBody>
          </p:sp>
          <p:sp>
            <p:nvSpPr>
              <p:cNvPr id="13"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r>
                  <a:rPr lang="en-US" sz="5400" b="1" i="1" kern="10" dirty="0">
                    <a:solidFill>
                      <a:srgbClr val="FFFFFF"/>
                    </a:solidFill>
                    <a:latin typeface="Symbol"/>
                  </a:rPr>
                  <a:t>m</a:t>
                </a:r>
              </a:p>
            </p:txBody>
          </p:sp>
        </p:grpSp>
        <p:sp>
          <p:nvSpPr>
            <p:cNvPr id="9"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b="1" i="1">
                  <a:solidFill>
                    <a:srgbClr val="297FD5"/>
                  </a:solidFill>
                  <a:latin typeface="Times New Roman" pitchFamily="18" charset="0"/>
                </a:rPr>
                <a:t>Muons, Inc.</a:t>
              </a:r>
            </a:p>
          </p:txBody>
        </p:sp>
      </p:grpSp>
      <p:sp>
        <p:nvSpPr>
          <p:cNvPr id="2" name="Date Placeholder 1"/>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pic>
        <p:nvPicPr>
          <p:cNvPr id="6" name="Picture 27" descr="bowman.jpg"/>
          <p:cNvPicPr>
            <a:picLocks noChangeAspect="1"/>
          </p:cNvPicPr>
          <p:nvPr/>
        </p:nvPicPr>
        <p:blipFill>
          <a:blip r:embed="rId5">
            <a:extLst>
              <a:ext uri="{28A0092B-C50C-407E-A947-70E740481C1C}">
                <a14:useLocalDpi xmlns:a14="http://schemas.microsoft.com/office/drawing/2010/main" val="0"/>
              </a:ext>
            </a:extLst>
          </a:blip>
          <a:srcRect l="80533" t="65477" r="6442" b="23158"/>
          <a:stretch>
            <a:fillRect/>
          </a:stretch>
        </p:blipFill>
        <p:spPr bwMode="auto">
          <a:xfrm>
            <a:off x="7973858" y="0"/>
            <a:ext cx="108024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13"/>
          <p:cNvSpPr>
            <a:spLocks noGrp="1"/>
          </p:cNvSpPr>
          <p:nvPr>
            <p:ph type="sldNum" sz="quarter" idx="12"/>
          </p:nvPr>
        </p:nvSpPr>
        <p:spPr/>
        <p:txBody>
          <a:bodyPr/>
          <a:lstStyle/>
          <a:p>
            <a:fld id="{B80B3F71-7FE0-44CE-9220-8FE300BBEB8E}" type="slidenum">
              <a:rPr lang="en-US" smtClean="0">
                <a:solidFill>
                  <a:prstClr val="black">
                    <a:tint val="75000"/>
                  </a:prstClr>
                </a:solidFill>
              </a:rPr>
              <a:pPr/>
              <a:t>15</a:t>
            </a:fld>
            <a:endParaRPr lang="en-US">
              <a:solidFill>
                <a:prstClr val="black">
                  <a:tint val="75000"/>
                </a:prstClr>
              </a:solidFill>
            </a:endParaRPr>
          </a:p>
        </p:txBody>
      </p:sp>
      <p:sp>
        <p:nvSpPr>
          <p:cNvPr id="15" name="Footer Placeholder 14"/>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Tree>
    <p:extLst>
      <p:ext uri="{BB962C8B-B14F-4D97-AF65-F5344CB8AC3E}">
        <p14:creationId xmlns:p14="http://schemas.microsoft.com/office/powerpoint/2010/main" val="2790136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solidFill>
                  <a:schemeClr val="tx1"/>
                </a:solidFill>
              </a:rPr>
              <a:t>March 31, 2015</a:t>
            </a:r>
            <a:endParaRPr lang="en-US" dirty="0">
              <a:solidFill>
                <a:schemeClr val="tx1"/>
              </a:solidFill>
            </a:endParaRPr>
          </a:p>
        </p:txBody>
      </p:sp>
      <p:sp>
        <p:nvSpPr>
          <p:cNvPr id="3" name="Footer Placeholder 2"/>
          <p:cNvSpPr>
            <a:spLocks noGrp="1"/>
          </p:cNvSpPr>
          <p:nvPr>
            <p:ph type="ftr" sz="quarter" idx="11"/>
          </p:nvPr>
        </p:nvSpPr>
        <p:spPr/>
        <p:txBody>
          <a:bodyPr/>
          <a:lstStyle/>
          <a:p>
            <a:pPr>
              <a:defRPr/>
            </a:pPr>
            <a:r>
              <a:rPr lang="en-US" smtClean="0">
                <a:solidFill>
                  <a:schemeClr val="tx1"/>
                </a:solidFill>
              </a:rPr>
              <a:t>JLab MEIC Collaboraion</a:t>
            </a:r>
            <a:endParaRPr lang="en-US" dirty="0">
              <a:solidFill>
                <a:srgbClr val="FFFFFF"/>
              </a:solidFill>
            </a:endParaRPr>
          </a:p>
        </p:txBody>
      </p:sp>
      <p:sp>
        <p:nvSpPr>
          <p:cNvPr id="4" name="Slide Number Placeholder 3"/>
          <p:cNvSpPr>
            <a:spLocks noGrp="1"/>
          </p:cNvSpPr>
          <p:nvPr>
            <p:ph type="sldNum" sz="quarter" idx="12"/>
          </p:nvPr>
        </p:nvSpPr>
        <p:spPr/>
        <p:txBody>
          <a:bodyPr/>
          <a:lstStyle/>
          <a:p>
            <a:pPr>
              <a:defRPr/>
            </a:pPr>
            <a:fld id="{11AF65D4-5D66-456B-B226-0B8565BB1E1A}" type="slidenum">
              <a:rPr lang="en-US" smtClean="0">
                <a:solidFill>
                  <a:schemeClr val="tx1"/>
                </a:solidFill>
              </a:rPr>
              <a:pPr>
                <a:defRPr/>
              </a:pPr>
              <a:t>16</a:t>
            </a:fld>
            <a:endParaRPr lang="en-US">
              <a:solidFill>
                <a:schemeClr val="tx1"/>
              </a:solidFill>
            </a:endParaRPr>
          </a:p>
        </p:txBody>
      </p:sp>
      <p:sp>
        <p:nvSpPr>
          <p:cNvPr id="18437" name="Rectangle 4"/>
          <p:cNvSpPr>
            <a:spLocks noChangeArrowheads="1"/>
          </p:cNvSpPr>
          <p:nvPr/>
        </p:nvSpPr>
        <p:spPr bwMode="auto">
          <a:xfrm>
            <a:off x="703263" y="508000"/>
            <a:ext cx="75438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fontAlgn="base" hangingPunct="0">
              <a:spcBef>
                <a:spcPct val="0"/>
              </a:spcBef>
              <a:spcAft>
                <a:spcPct val="0"/>
              </a:spcAft>
              <a:buFont typeface="Arial" charset="0"/>
              <a:buChar char="•"/>
              <a:defRPr/>
            </a:pPr>
            <a:r>
              <a:rPr lang="en-US" sz="2800" dirty="0">
                <a:latin typeface="Arial" charset="0"/>
              </a:rPr>
              <a:t>An intrinsic safety problem for conventional reactors is enclosed solid fuel.  </a:t>
            </a:r>
          </a:p>
          <a:p>
            <a:pPr marL="342900" indent="-342900" eaLnBrk="0" fontAlgn="base" hangingPunct="0">
              <a:spcBef>
                <a:spcPct val="0"/>
              </a:spcBef>
              <a:spcAft>
                <a:spcPct val="0"/>
              </a:spcAft>
              <a:buFont typeface="Arial" charset="0"/>
              <a:buChar char="•"/>
              <a:defRPr/>
            </a:pPr>
            <a:endParaRPr lang="en-US" sz="800" dirty="0">
              <a:latin typeface="Arial" charset="0"/>
            </a:endParaRPr>
          </a:p>
          <a:p>
            <a:pPr marL="342900" indent="-342900" eaLnBrk="0" fontAlgn="base" hangingPunct="0">
              <a:spcBef>
                <a:spcPct val="0"/>
              </a:spcBef>
              <a:spcAft>
                <a:spcPct val="0"/>
              </a:spcAft>
              <a:buFont typeface="Arial" charset="0"/>
              <a:buChar char="•"/>
              <a:defRPr/>
            </a:pPr>
            <a:r>
              <a:rPr lang="en-US" sz="2800" dirty="0" smtClean="0">
                <a:latin typeface="Arial" charset="0"/>
              </a:rPr>
              <a:t>a </a:t>
            </a:r>
            <a:r>
              <a:rPr lang="en-US" sz="2800" dirty="0">
                <a:latin typeface="Arial" charset="0"/>
              </a:rPr>
              <a:t>natural solution is to use </a:t>
            </a:r>
            <a:r>
              <a:rPr lang="en-US" sz="2800" u="sng" dirty="0">
                <a:latin typeface="Arial" charset="0"/>
              </a:rPr>
              <a:t>molten-salt fuel</a:t>
            </a:r>
            <a:r>
              <a:rPr lang="en-US" sz="2800" dirty="0">
                <a:latin typeface="Arial" charset="0"/>
              </a:rPr>
              <a:t> </a:t>
            </a:r>
          </a:p>
          <a:p>
            <a:pPr marL="342900" indent="-342900" eaLnBrk="0" fontAlgn="base" hangingPunct="0">
              <a:spcBef>
                <a:spcPct val="0"/>
              </a:spcBef>
              <a:spcAft>
                <a:spcPct val="0"/>
              </a:spcAft>
              <a:buFont typeface="Arial" charset="0"/>
              <a:buChar char="•"/>
              <a:defRPr/>
            </a:pPr>
            <a:endParaRPr lang="en-US" sz="800" dirty="0">
              <a:latin typeface="Arial" charset="0"/>
            </a:endParaRPr>
          </a:p>
          <a:p>
            <a:pPr marL="342900" indent="-342900" eaLnBrk="0" fontAlgn="base" hangingPunct="0">
              <a:spcBef>
                <a:spcPct val="0"/>
              </a:spcBef>
              <a:spcAft>
                <a:spcPct val="0"/>
              </a:spcAft>
              <a:buFont typeface="Arial" charset="0"/>
              <a:buChar char="•"/>
              <a:defRPr/>
            </a:pPr>
            <a:r>
              <a:rPr lang="en-US" sz="2800" dirty="0">
                <a:latin typeface="Arial" charset="0"/>
              </a:rPr>
              <a:t>that is also well suited to </a:t>
            </a:r>
            <a:r>
              <a:rPr lang="en-US" sz="2800" dirty="0" smtClean="0">
                <a:latin typeface="Arial" charset="0"/>
              </a:rPr>
              <a:t>accelerator-driven </a:t>
            </a:r>
            <a:r>
              <a:rPr lang="en-US" sz="2800" dirty="0">
                <a:latin typeface="Arial" charset="0"/>
              </a:rPr>
              <a:t>subcritical reactors.</a:t>
            </a:r>
          </a:p>
          <a:p>
            <a:pPr marL="800100" lvl="1" indent="-342900" eaLnBrk="0" fontAlgn="base" hangingPunct="0">
              <a:spcBef>
                <a:spcPct val="0"/>
              </a:spcBef>
              <a:spcAft>
                <a:spcPct val="0"/>
              </a:spcAft>
              <a:buFont typeface="Arial" charset="0"/>
              <a:buChar char="•"/>
              <a:defRPr/>
            </a:pPr>
            <a:r>
              <a:rPr lang="en-US" sz="2000" dirty="0">
                <a:latin typeface="Arial" charset="0"/>
              </a:rPr>
              <a:t>A major difficulty is fatigue of UO</a:t>
            </a:r>
            <a:r>
              <a:rPr lang="en-US" sz="2000" baseline="-25000" dirty="0">
                <a:latin typeface="Arial" charset="0"/>
              </a:rPr>
              <a:t>2</a:t>
            </a:r>
            <a:r>
              <a:rPr lang="en-US" sz="2000" dirty="0">
                <a:latin typeface="Arial" charset="0"/>
              </a:rPr>
              <a:t> fuel in rods caused by accelerator trips – no such problem for molten salt fuel</a:t>
            </a:r>
          </a:p>
          <a:p>
            <a:pPr marL="342900" indent="-342900" eaLnBrk="0" fontAlgn="base" hangingPunct="0">
              <a:spcBef>
                <a:spcPct val="0"/>
              </a:spcBef>
              <a:spcAft>
                <a:spcPct val="0"/>
              </a:spcAft>
              <a:buFont typeface="Arial" charset="0"/>
              <a:buChar char="•"/>
              <a:defRPr/>
            </a:pPr>
            <a:endParaRPr lang="en-US" sz="800" dirty="0">
              <a:latin typeface="Arial" charset="0"/>
            </a:endParaRPr>
          </a:p>
          <a:p>
            <a:pPr marL="342900" indent="-342900" eaLnBrk="0" fontAlgn="base" hangingPunct="0">
              <a:spcBef>
                <a:spcPct val="0"/>
              </a:spcBef>
              <a:spcAft>
                <a:spcPct val="0"/>
              </a:spcAft>
              <a:buFont typeface="Arial" charset="0"/>
              <a:buChar char="•"/>
              <a:defRPr/>
            </a:pPr>
            <a:r>
              <a:rPr lang="en-US" sz="2800" dirty="0">
                <a:latin typeface="Arial" charset="0"/>
              </a:rPr>
              <a:t>The technology of molten-salt fuel was developed in the 1960s in the Molten-Salt Reactor Experiment (MSRE) at ORNL.</a:t>
            </a:r>
          </a:p>
          <a:p>
            <a:pPr marL="800100" lvl="1" indent="-342900" eaLnBrk="0" fontAlgn="base" hangingPunct="0">
              <a:spcBef>
                <a:spcPct val="0"/>
              </a:spcBef>
              <a:spcAft>
                <a:spcPct val="0"/>
              </a:spcAft>
              <a:buFont typeface="Arial" charset="0"/>
              <a:buChar char="•"/>
              <a:defRPr/>
            </a:pPr>
            <a:r>
              <a:rPr lang="en-US" sz="2000" dirty="0">
                <a:latin typeface="Arial" charset="0"/>
              </a:rPr>
              <a:t>Use of molten salt fuel was later abandoned </a:t>
            </a:r>
          </a:p>
          <a:p>
            <a:pPr marL="1257300" lvl="2" indent="-342900" eaLnBrk="0" fontAlgn="base" hangingPunct="0">
              <a:spcBef>
                <a:spcPct val="0"/>
              </a:spcBef>
              <a:spcAft>
                <a:spcPct val="0"/>
              </a:spcAft>
              <a:buFont typeface="Arial" charset="0"/>
              <a:buChar char="•"/>
              <a:defRPr/>
            </a:pPr>
            <a:r>
              <a:rPr lang="en-US" sz="2000" dirty="0">
                <a:latin typeface="Arial" charset="0"/>
              </a:rPr>
              <a:t>not enough Pu-239 for bombs?</a:t>
            </a:r>
          </a:p>
          <a:p>
            <a:pPr marL="1257300" lvl="2" indent="-342900" eaLnBrk="0" fontAlgn="base" hangingPunct="0">
              <a:spcBef>
                <a:spcPct val="0"/>
              </a:spcBef>
              <a:spcAft>
                <a:spcPct val="0"/>
              </a:spcAft>
              <a:buFont typeface="Arial" charset="0"/>
              <a:buChar char="•"/>
              <a:defRPr/>
            </a:pPr>
            <a:r>
              <a:rPr lang="en-US" sz="2000" dirty="0">
                <a:latin typeface="Arial" charset="0"/>
              </a:rPr>
              <a:t>President Nixon?</a:t>
            </a:r>
          </a:p>
          <a:p>
            <a:pPr lvl="1" eaLnBrk="0" fontAlgn="base" hangingPunct="0">
              <a:spcBef>
                <a:spcPct val="0"/>
              </a:spcBef>
              <a:spcAft>
                <a:spcPct val="0"/>
              </a:spcAft>
              <a:defRPr/>
            </a:pPr>
            <a:r>
              <a:rPr lang="en-US" sz="2000" dirty="0">
                <a:latin typeface="Arial" charset="0"/>
              </a:rPr>
              <a:t>	     (See MSRE on </a:t>
            </a:r>
            <a:r>
              <a:rPr lang="en-US" sz="2000" dirty="0" err="1">
                <a:latin typeface="Arial" charset="0"/>
              </a:rPr>
              <a:t>wikipedia</a:t>
            </a:r>
            <a:r>
              <a:rPr lang="en-US" sz="2000" dirty="0">
                <a:latin typeface="Arial" charset="0"/>
              </a:rPr>
              <a:t> for nice summary)</a:t>
            </a:r>
          </a:p>
        </p:txBody>
      </p:sp>
      <p:grpSp>
        <p:nvGrpSpPr>
          <p:cNvPr id="27654" name="Group 3"/>
          <p:cNvGrpSpPr>
            <a:grpSpLocks/>
          </p:cNvGrpSpPr>
          <p:nvPr/>
        </p:nvGrpSpPr>
        <p:grpSpPr bwMode="auto">
          <a:xfrm>
            <a:off x="0" y="0"/>
            <a:ext cx="1905000" cy="838200"/>
            <a:chOff x="3840" y="3216"/>
            <a:chExt cx="1440" cy="624"/>
          </a:xfrm>
        </p:grpSpPr>
        <p:grpSp>
          <p:nvGrpSpPr>
            <p:cNvPr id="27655" name="Group 4"/>
            <p:cNvGrpSpPr>
              <a:grpSpLocks/>
            </p:cNvGrpSpPr>
            <p:nvPr/>
          </p:nvGrpSpPr>
          <p:grpSpPr bwMode="auto">
            <a:xfrm>
              <a:off x="3840" y="3216"/>
              <a:ext cx="336" cy="624"/>
              <a:chOff x="1152" y="288"/>
              <a:chExt cx="960" cy="1872"/>
            </a:xfrm>
          </p:grpSpPr>
          <p:sp>
            <p:nvSpPr>
              <p:cNvPr id="27657"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658"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659"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660"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a:solidFill>
                      <a:srgbClr val="FFFFFF"/>
                    </a:solidFill>
                    <a:latin typeface="Symbol"/>
                  </a:rPr>
                  <a:t>m</a:t>
                </a:r>
              </a:p>
            </p:txBody>
          </p:sp>
        </p:grpSp>
        <p:sp>
          <p:nvSpPr>
            <p:cNvPr id="27656"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a:solidFill>
                    <a:srgbClr val="66CCFF"/>
                  </a:solidFill>
                  <a:latin typeface="Times New Roman" pitchFamily="18" charset="0"/>
                </a:rPr>
                <a:t>Muons, Inc.</a:t>
              </a:r>
            </a:p>
          </p:txBody>
        </p:sp>
      </p:grpSp>
      <p:pic>
        <p:nvPicPr>
          <p:cNvPr id="13"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412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r>
              <a:rPr lang="en-US" smtClean="0">
                <a:solidFill>
                  <a:schemeClr val="tx1"/>
                </a:solidFill>
              </a:rPr>
              <a:t>March 31, 2015</a:t>
            </a:r>
            <a:endParaRPr lang="en-US">
              <a:solidFill>
                <a:schemeClr val="tx1"/>
              </a:solidFill>
            </a:endParaRPr>
          </a:p>
        </p:txBody>
      </p:sp>
      <p:sp>
        <p:nvSpPr>
          <p:cNvPr id="11" name="Footer Placeholder 2"/>
          <p:cNvSpPr>
            <a:spLocks noGrp="1"/>
          </p:cNvSpPr>
          <p:nvPr>
            <p:ph type="ftr" sz="quarter" idx="11"/>
          </p:nvPr>
        </p:nvSpPr>
        <p:spPr/>
        <p:txBody>
          <a:bodyPr/>
          <a:lstStyle/>
          <a:p>
            <a:pPr>
              <a:defRPr/>
            </a:pPr>
            <a:r>
              <a:rPr lang="en-US" smtClean="0">
                <a:solidFill>
                  <a:schemeClr val="tx1"/>
                </a:solidFill>
              </a:rPr>
              <a:t>JLab MEIC Collaboraion</a:t>
            </a:r>
            <a:endParaRPr lang="en-US" dirty="0">
              <a:solidFill>
                <a:schemeClr val="tx1"/>
              </a:solidFill>
            </a:endParaRPr>
          </a:p>
        </p:txBody>
      </p:sp>
      <p:sp>
        <p:nvSpPr>
          <p:cNvPr id="12" name="Slide Number Placeholder 3"/>
          <p:cNvSpPr>
            <a:spLocks noGrp="1"/>
          </p:cNvSpPr>
          <p:nvPr>
            <p:ph type="sldNum" sz="quarter" idx="12"/>
          </p:nvPr>
        </p:nvSpPr>
        <p:spPr/>
        <p:txBody>
          <a:bodyPr/>
          <a:lstStyle/>
          <a:p>
            <a:pPr>
              <a:defRPr/>
            </a:pPr>
            <a:fld id="{F1E86C28-66D8-4A9C-ACE0-7A455C12CF97}" type="slidenum">
              <a:rPr lang="en-US">
                <a:solidFill>
                  <a:schemeClr val="tx1"/>
                </a:solidFill>
              </a:rPr>
              <a:pPr>
                <a:defRPr/>
              </a:pPr>
              <a:t>17</a:t>
            </a:fld>
            <a:endParaRPr lang="en-US">
              <a:solidFill>
                <a:schemeClr val="tx1"/>
              </a:solidFill>
            </a:endParaRPr>
          </a:p>
        </p:txBody>
      </p:sp>
      <p:sp>
        <p:nvSpPr>
          <p:cNvPr id="29701" name="Rectangle 2"/>
          <p:cNvSpPr>
            <a:spLocks noChangeArrowheads="1"/>
          </p:cNvSpPr>
          <p:nvPr/>
        </p:nvSpPr>
        <p:spPr bwMode="auto">
          <a:xfrm>
            <a:off x="0" y="609600"/>
            <a:ext cx="838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fontAlgn="base" hangingPunct="0">
              <a:spcBef>
                <a:spcPct val="0"/>
              </a:spcBef>
              <a:spcAft>
                <a:spcPct val="0"/>
              </a:spcAft>
            </a:pPr>
            <a:r>
              <a:rPr lang="en-US" sz="2800" dirty="0" smtClean="0">
                <a:latin typeface="Arial" charset="0"/>
              </a:rPr>
              <a:t>1965-69 </a:t>
            </a:r>
            <a:r>
              <a:rPr lang="en-US" sz="2800" dirty="0">
                <a:latin typeface="Arial" charset="0"/>
              </a:rPr>
              <a:t>ORNL Molten-Salt Reactor Experiment </a:t>
            </a:r>
            <a:r>
              <a:rPr lang="en-US" dirty="0">
                <a:solidFill>
                  <a:srgbClr val="FFFF00"/>
                </a:solidFill>
                <a:latin typeface="Arial" charset="0"/>
              </a:rPr>
              <a:t> </a:t>
            </a:r>
          </a:p>
          <a:p>
            <a:pPr algn="ctr" eaLnBrk="0" fontAlgn="base" hangingPunct="0">
              <a:spcBef>
                <a:spcPct val="0"/>
              </a:spcBef>
              <a:spcAft>
                <a:spcPct val="0"/>
              </a:spcAft>
            </a:pPr>
            <a:endParaRPr lang="en-US" dirty="0">
              <a:solidFill>
                <a:srgbClr val="FFFF00"/>
              </a:solidFill>
              <a:latin typeface="Arial" charset="0"/>
            </a:endParaRPr>
          </a:p>
          <a:p>
            <a:pPr algn="ctr" eaLnBrk="0" fontAlgn="base" hangingPunct="0">
              <a:spcBef>
                <a:spcPct val="0"/>
              </a:spcBef>
              <a:spcAft>
                <a:spcPct val="0"/>
              </a:spcAft>
            </a:pPr>
            <a:endParaRPr lang="en-US" dirty="0">
              <a:solidFill>
                <a:srgbClr val="FFFFFF"/>
              </a:solidFill>
              <a:latin typeface="Arial" charset="0"/>
            </a:endParaRPr>
          </a:p>
        </p:txBody>
      </p:sp>
      <p:grpSp>
        <p:nvGrpSpPr>
          <p:cNvPr id="29702" name="Group 3"/>
          <p:cNvGrpSpPr>
            <a:grpSpLocks/>
          </p:cNvGrpSpPr>
          <p:nvPr/>
        </p:nvGrpSpPr>
        <p:grpSpPr bwMode="auto">
          <a:xfrm>
            <a:off x="0" y="0"/>
            <a:ext cx="1905000" cy="838200"/>
            <a:chOff x="3840" y="3216"/>
            <a:chExt cx="1440" cy="624"/>
          </a:xfrm>
        </p:grpSpPr>
        <p:grpSp>
          <p:nvGrpSpPr>
            <p:cNvPr id="29706" name="Group 4"/>
            <p:cNvGrpSpPr>
              <a:grpSpLocks/>
            </p:cNvGrpSpPr>
            <p:nvPr/>
          </p:nvGrpSpPr>
          <p:grpSpPr bwMode="auto">
            <a:xfrm>
              <a:off x="3840" y="3216"/>
              <a:ext cx="336" cy="624"/>
              <a:chOff x="1152" y="288"/>
              <a:chExt cx="960" cy="1872"/>
            </a:xfrm>
          </p:grpSpPr>
          <p:sp>
            <p:nvSpPr>
              <p:cNvPr id="29708"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9709"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9710"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9711"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a:solidFill>
                      <a:srgbClr val="FFFFFF"/>
                    </a:solidFill>
                    <a:latin typeface="Symbol"/>
                  </a:rPr>
                  <a:t>m</a:t>
                </a:r>
              </a:p>
            </p:txBody>
          </p:sp>
        </p:grpSp>
        <p:sp>
          <p:nvSpPr>
            <p:cNvPr id="29707"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a:solidFill>
                    <a:srgbClr val="66CCFF"/>
                  </a:solidFill>
                  <a:latin typeface="Times New Roman" pitchFamily="18" charset="0"/>
                </a:rPr>
                <a:t>Muons, Inc.</a:t>
              </a:r>
            </a:p>
          </p:txBody>
        </p:sp>
      </p:grpSp>
      <p:sp>
        <p:nvSpPr>
          <p:cNvPr id="29703" name="Rectangle 2"/>
          <p:cNvSpPr>
            <a:spLocks noChangeArrowheads="1"/>
          </p:cNvSpPr>
          <p:nvPr/>
        </p:nvSpPr>
        <p:spPr bwMode="auto">
          <a:xfrm>
            <a:off x="222250" y="3421063"/>
            <a:ext cx="8804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endParaRPr lang="en-US" sz="2400">
              <a:solidFill>
                <a:srgbClr val="FFFF00"/>
              </a:solidFill>
              <a:latin typeface="Arial" charset="0"/>
            </a:endParaRPr>
          </a:p>
          <a:p>
            <a:pPr algn="ctr" eaLnBrk="0" fontAlgn="base" hangingPunct="0">
              <a:spcBef>
                <a:spcPct val="0"/>
              </a:spcBef>
              <a:spcAft>
                <a:spcPct val="0"/>
              </a:spcAft>
            </a:pPr>
            <a:endParaRPr lang="en-US">
              <a:solidFill>
                <a:srgbClr val="FFFFFF"/>
              </a:solidFill>
              <a:latin typeface="Arial" charset="0"/>
            </a:endParaRPr>
          </a:p>
        </p:txBody>
      </p:sp>
      <p:pic>
        <p:nvPicPr>
          <p:cNvPr id="297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725" y="1223963"/>
            <a:ext cx="4225925"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042988"/>
            <a:ext cx="391795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7" descr="bowman.jpg"/>
          <p:cNvPicPr>
            <a:picLocks noChangeAspect="1"/>
          </p:cNvPicPr>
          <p:nvPr/>
        </p:nvPicPr>
        <p:blipFill>
          <a:blip r:embed="rId5">
            <a:extLst>
              <a:ext uri="{28A0092B-C50C-407E-A947-70E740481C1C}">
                <a14:useLocalDpi xmlns:a14="http://schemas.microsoft.com/office/drawing/2010/main" val="0"/>
              </a:ext>
            </a:extLst>
          </a:blip>
          <a:srcRect l="80533" t="65477" r="6442" b="23158"/>
          <a:stretch>
            <a:fillRect/>
          </a:stretch>
        </p:blipFill>
        <p:spPr bwMode="auto">
          <a:xfrm>
            <a:off x="7906344"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917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r>
              <a:rPr lang="en-US" smtClean="0">
                <a:solidFill>
                  <a:srgbClr val="FFFFFF"/>
                </a:solidFill>
              </a:rPr>
              <a:t>March 31, 2015</a:t>
            </a:r>
            <a:endParaRPr lang="en-US">
              <a:solidFill>
                <a:srgbClr val="FFFFFF"/>
              </a:solidFill>
            </a:endParaRPr>
          </a:p>
        </p:txBody>
      </p:sp>
      <p:sp>
        <p:nvSpPr>
          <p:cNvPr id="11" name="Footer Placeholder 2"/>
          <p:cNvSpPr>
            <a:spLocks noGrp="1"/>
          </p:cNvSpPr>
          <p:nvPr>
            <p:ph type="ftr" sz="quarter" idx="11"/>
          </p:nvPr>
        </p:nvSpPr>
        <p:spPr/>
        <p:txBody>
          <a:bodyPr/>
          <a:lstStyle/>
          <a:p>
            <a:pPr>
              <a:defRPr/>
            </a:pPr>
            <a:r>
              <a:rPr lang="en-US" smtClean="0">
                <a:solidFill>
                  <a:srgbClr val="FFFFFF"/>
                </a:solidFill>
              </a:rPr>
              <a:t>JLab MEIC Collaboraion</a:t>
            </a:r>
            <a:endParaRPr lang="en-US" dirty="0">
              <a:solidFill>
                <a:srgbClr val="FFFFFF"/>
              </a:solidFill>
            </a:endParaRPr>
          </a:p>
        </p:txBody>
      </p:sp>
      <p:sp>
        <p:nvSpPr>
          <p:cNvPr id="12" name="Slide Number Placeholder 3"/>
          <p:cNvSpPr>
            <a:spLocks noGrp="1"/>
          </p:cNvSpPr>
          <p:nvPr>
            <p:ph type="sldNum" sz="quarter" idx="12"/>
          </p:nvPr>
        </p:nvSpPr>
        <p:spPr/>
        <p:txBody>
          <a:bodyPr/>
          <a:lstStyle/>
          <a:p>
            <a:pPr>
              <a:defRPr/>
            </a:pPr>
            <a:fld id="{89EC1DD8-4C52-485A-B351-5ED6936A5B5E}" type="slidenum">
              <a:rPr lang="en-US">
                <a:solidFill>
                  <a:schemeClr val="tx1"/>
                </a:solidFill>
              </a:rPr>
              <a:pPr>
                <a:defRPr/>
              </a:pPr>
              <a:t>18</a:t>
            </a:fld>
            <a:endParaRPr lang="en-US">
              <a:solidFill>
                <a:schemeClr val="tx1"/>
              </a:solidFill>
            </a:endParaRPr>
          </a:p>
        </p:txBody>
      </p:sp>
      <p:sp>
        <p:nvSpPr>
          <p:cNvPr id="28677" name="Rectangle 2"/>
          <p:cNvSpPr>
            <a:spLocks noChangeArrowheads="1"/>
          </p:cNvSpPr>
          <p:nvPr/>
        </p:nvSpPr>
        <p:spPr bwMode="auto">
          <a:xfrm>
            <a:off x="1979" y="514598"/>
            <a:ext cx="8382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fontAlgn="base" hangingPunct="0">
              <a:spcBef>
                <a:spcPct val="0"/>
              </a:spcBef>
              <a:spcAft>
                <a:spcPct val="0"/>
              </a:spcAft>
            </a:pPr>
            <a:r>
              <a:rPr lang="en-US" sz="2800" dirty="0" smtClean="0">
                <a:latin typeface="Arial" charset="0"/>
              </a:rPr>
              <a:t>1965-69 ORNL Molten-Salt </a:t>
            </a:r>
            <a:r>
              <a:rPr lang="en-US" sz="2800" dirty="0">
                <a:latin typeface="Arial" charset="0"/>
              </a:rPr>
              <a:t>Reactor Experiment</a:t>
            </a:r>
            <a:r>
              <a:rPr lang="en-US" dirty="0">
                <a:solidFill>
                  <a:srgbClr val="FFFF00"/>
                </a:solidFill>
                <a:latin typeface="Arial" charset="0"/>
              </a:rPr>
              <a:t> </a:t>
            </a:r>
          </a:p>
          <a:p>
            <a:pPr algn="ctr" eaLnBrk="0" fontAlgn="base" hangingPunct="0">
              <a:spcBef>
                <a:spcPct val="0"/>
              </a:spcBef>
              <a:spcAft>
                <a:spcPct val="0"/>
              </a:spcAft>
            </a:pPr>
            <a:endParaRPr lang="en-US" dirty="0">
              <a:solidFill>
                <a:srgbClr val="FFFF00"/>
              </a:solidFill>
              <a:latin typeface="Arial" charset="0"/>
            </a:endParaRPr>
          </a:p>
          <a:p>
            <a:pPr algn="ctr" eaLnBrk="0" fontAlgn="base" hangingPunct="0">
              <a:spcBef>
                <a:spcPct val="0"/>
              </a:spcBef>
              <a:spcAft>
                <a:spcPct val="0"/>
              </a:spcAft>
            </a:pPr>
            <a:endParaRPr lang="en-US" dirty="0">
              <a:solidFill>
                <a:srgbClr val="FFFFFF"/>
              </a:solidFill>
              <a:latin typeface="Arial" charset="0"/>
            </a:endParaRPr>
          </a:p>
        </p:txBody>
      </p:sp>
      <p:grpSp>
        <p:nvGrpSpPr>
          <p:cNvPr id="28678" name="Group 3"/>
          <p:cNvGrpSpPr>
            <a:grpSpLocks/>
          </p:cNvGrpSpPr>
          <p:nvPr/>
        </p:nvGrpSpPr>
        <p:grpSpPr bwMode="auto">
          <a:xfrm>
            <a:off x="0" y="0"/>
            <a:ext cx="1905000" cy="838200"/>
            <a:chOff x="3840" y="3216"/>
            <a:chExt cx="1440" cy="624"/>
          </a:xfrm>
        </p:grpSpPr>
        <p:grpSp>
          <p:nvGrpSpPr>
            <p:cNvPr id="28684" name="Group 4"/>
            <p:cNvGrpSpPr>
              <a:grpSpLocks/>
            </p:cNvGrpSpPr>
            <p:nvPr/>
          </p:nvGrpSpPr>
          <p:grpSpPr bwMode="auto">
            <a:xfrm>
              <a:off x="3840" y="3216"/>
              <a:ext cx="336" cy="624"/>
              <a:chOff x="1152" y="288"/>
              <a:chExt cx="960" cy="1872"/>
            </a:xfrm>
          </p:grpSpPr>
          <p:sp>
            <p:nvSpPr>
              <p:cNvPr id="28686"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687"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688"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8689"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a:solidFill>
                      <a:srgbClr val="FFFFFF"/>
                    </a:solidFill>
                    <a:latin typeface="Symbol"/>
                  </a:rPr>
                  <a:t>m</a:t>
                </a:r>
              </a:p>
            </p:txBody>
          </p:sp>
        </p:grpSp>
        <p:sp>
          <p:nvSpPr>
            <p:cNvPr id="28685"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a:solidFill>
                    <a:srgbClr val="66CCFF"/>
                  </a:solidFill>
                  <a:latin typeface="Times New Roman" pitchFamily="18" charset="0"/>
                </a:rPr>
                <a:t>Muons, Inc.</a:t>
              </a:r>
            </a:p>
          </p:txBody>
        </p:sp>
      </p:grpSp>
      <p:sp>
        <p:nvSpPr>
          <p:cNvPr id="28679" name="Rectangle 2"/>
          <p:cNvSpPr>
            <a:spLocks noChangeArrowheads="1"/>
          </p:cNvSpPr>
          <p:nvPr/>
        </p:nvSpPr>
        <p:spPr bwMode="auto">
          <a:xfrm>
            <a:off x="222250" y="3421063"/>
            <a:ext cx="8804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fontAlgn="base" hangingPunct="0">
              <a:spcBef>
                <a:spcPct val="0"/>
              </a:spcBef>
              <a:spcAft>
                <a:spcPct val="0"/>
              </a:spcAft>
            </a:pPr>
            <a:endParaRPr lang="en-US" sz="2400">
              <a:solidFill>
                <a:srgbClr val="FFFF00"/>
              </a:solidFill>
              <a:latin typeface="Arial" charset="0"/>
            </a:endParaRPr>
          </a:p>
          <a:p>
            <a:pPr algn="ctr" eaLnBrk="0" fontAlgn="base" hangingPunct="0">
              <a:spcBef>
                <a:spcPct val="0"/>
              </a:spcBef>
              <a:spcAft>
                <a:spcPct val="0"/>
              </a:spcAft>
            </a:pPr>
            <a:endParaRPr lang="en-US">
              <a:solidFill>
                <a:srgbClr val="FFFFFF"/>
              </a:solidFill>
              <a:latin typeface="Arial" charset="0"/>
            </a:endParaRPr>
          </a:p>
        </p:txBody>
      </p:sp>
      <p:pic>
        <p:nvPicPr>
          <p:cNvPr id="2868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55688"/>
            <a:ext cx="74898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919538"/>
            <a:ext cx="1905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Box 2"/>
          <p:cNvSpPr txBox="1">
            <a:spLocks noChangeArrowheads="1"/>
          </p:cNvSpPr>
          <p:nvPr/>
        </p:nvSpPr>
        <p:spPr bwMode="auto">
          <a:xfrm>
            <a:off x="6629400" y="4425950"/>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1400">
                <a:solidFill>
                  <a:srgbClr val="000000"/>
                </a:solidFill>
              </a:rPr>
              <a:t>Glowing radiator</a:t>
            </a:r>
          </a:p>
        </p:txBody>
      </p:sp>
      <p:cxnSp>
        <p:nvCxnSpPr>
          <p:cNvPr id="28683" name="Straight Arrow Connector 4"/>
          <p:cNvCxnSpPr>
            <a:cxnSpLocks noChangeShapeType="1"/>
            <a:stCxn id="28682" idx="1"/>
          </p:cNvCxnSpPr>
          <p:nvPr/>
        </p:nvCxnSpPr>
        <p:spPr bwMode="auto">
          <a:xfrm flipH="1">
            <a:off x="6019800" y="4579938"/>
            <a:ext cx="609600" cy="9525"/>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pic>
        <p:nvPicPr>
          <p:cNvPr id="18" name="Picture 27" descr="bowman.jpg"/>
          <p:cNvPicPr>
            <a:picLocks noChangeAspect="1"/>
          </p:cNvPicPr>
          <p:nvPr/>
        </p:nvPicPr>
        <p:blipFill>
          <a:blip r:embed="rId5">
            <a:extLst>
              <a:ext uri="{28A0092B-C50C-407E-A947-70E740481C1C}">
                <a14:useLocalDpi xmlns:a14="http://schemas.microsoft.com/office/drawing/2010/main" val="0"/>
              </a:ext>
            </a:extLst>
          </a:blip>
          <a:srcRect l="80533" t="65477" r="6442" b="23158"/>
          <a:stretch>
            <a:fillRect/>
          </a:stretch>
        </p:blipFill>
        <p:spPr bwMode="auto">
          <a:xfrm>
            <a:off x="7906344"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630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US" smtClean="0">
                <a:solidFill>
                  <a:schemeClr val="tx1"/>
                </a:solidFill>
              </a:rPr>
              <a:t>March 31, 2015</a:t>
            </a:r>
            <a:endParaRPr lang="en-US">
              <a:solidFill>
                <a:schemeClr val="tx1"/>
              </a:solidFill>
            </a:endParaRPr>
          </a:p>
        </p:txBody>
      </p:sp>
      <p:sp>
        <p:nvSpPr>
          <p:cNvPr id="3" name="Footer Placeholder 2"/>
          <p:cNvSpPr>
            <a:spLocks noGrp="1"/>
          </p:cNvSpPr>
          <p:nvPr>
            <p:ph type="ftr" sz="quarter" idx="11"/>
          </p:nvPr>
        </p:nvSpPr>
        <p:spPr/>
        <p:txBody>
          <a:bodyPr/>
          <a:lstStyle/>
          <a:p>
            <a:pPr>
              <a:defRPr/>
            </a:pPr>
            <a:r>
              <a:rPr lang="en-US" smtClean="0">
                <a:solidFill>
                  <a:schemeClr val="tx1"/>
                </a:solidFill>
              </a:rPr>
              <a:t>JLab MEIC Collaboraion</a:t>
            </a:r>
            <a:endParaRPr lang="en-US">
              <a:solidFill>
                <a:schemeClr val="tx1"/>
              </a:solidFill>
            </a:endParaRPr>
          </a:p>
        </p:txBody>
      </p:sp>
      <p:sp>
        <p:nvSpPr>
          <p:cNvPr id="4" name="Slide Number Placeholder 3"/>
          <p:cNvSpPr>
            <a:spLocks noGrp="1"/>
          </p:cNvSpPr>
          <p:nvPr>
            <p:ph type="sldNum" sz="quarter" idx="12"/>
          </p:nvPr>
        </p:nvSpPr>
        <p:spPr/>
        <p:txBody>
          <a:bodyPr/>
          <a:lstStyle/>
          <a:p>
            <a:pPr>
              <a:defRPr/>
            </a:pPr>
            <a:fld id="{750DC5AE-EF0F-46F0-B330-6B4386A94227}" type="slidenum">
              <a:rPr lang="en-US" smtClean="0">
                <a:solidFill>
                  <a:schemeClr val="tx1"/>
                </a:solidFill>
              </a:rPr>
              <a:pPr>
                <a:defRPr/>
              </a:pPr>
              <a:t>19</a:t>
            </a:fld>
            <a:endParaRPr lang="en-US">
              <a:solidFill>
                <a:schemeClr val="tx1"/>
              </a:solidFill>
            </a:endParaRPr>
          </a:p>
        </p:txBody>
      </p:sp>
      <p:sp>
        <p:nvSpPr>
          <p:cNvPr id="30725" name="TextBox 4"/>
          <p:cNvSpPr txBox="1">
            <a:spLocks noChangeArrowheads="1"/>
          </p:cNvSpPr>
          <p:nvPr/>
        </p:nvSpPr>
        <p:spPr bwMode="auto">
          <a:xfrm>
            <a:off x="1676400" y="1588"/>
            <a:ext cx="563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b="1" i="1" dirty="0"/>
              <a:t>From 1969 MSRE Report Abstract</a:t>
            </a:r>
          </a:p>
        </p:txBody>
      </p:sp>
      <p:sp>
        <p:nvSpPr>
          <p:cNvPr id="30726" name="TextBox 5"/>
          <p:cNvSpPr txBox="1">
            <a:spLocks noChangeArrowheads="1"/>
          </p:cNvSpPr>
          <p:nvPr/>
        </p:nvSpPr>
        <p:spPr bwMode="auto">
          <a:xfrm>
            <a:off x="508000" y="533400"/>
            <a:ext cx="8153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0" fontAlgn="base" hangingPunct="0">
              <a:spcBef>
                <a:spcPct val="0"/>
              </a:spcBef>
              <a:spcAft>
                <a:spcPct val="0"/>
              </a:spcAft>
            </a:pPr>
            <a:r>
              <a:rPr lang="en-US" sz="2000" i="1" dirty="0"/>
              <a:t>“The MSRE is an 8-MW(</a:t>
            </a:r>
            <a:r>
              <a:rPr lang="en-US" sz="2000" i="1" dirty="0" err="1"/>
              <a:t>th</a:t>
            </a:r>
            <a:r>
              <a:rPr lang="en-US" sz="2000" i="1" dirty="0"/>
              <a:t>) reactor in which molten fluoride salt at 1200°F (650 C) circulates through a core of graphite bars. Its purpose was to demonstrate the practicality of the key features of molten-salt power reactors.  </a:t>
            </a:r>
          </a:p>
          <a:p>
            <a:pPr algn="just" eaLnBrk="0" fontAlgn="base" hangingPunct="0">
              <a:spcBef>
                <a:spcPct val="0"/>
              </a:spcBef>
              <a:spcAft>
                <a:spcPct val="0"/>
              </a:spcAft>
            </a:pPr>
            <a:endParaRPr lang="en-US" sz="2000" i="1" dirty="0"/>
          </a:p>
          <a:p>
            <a:pPr algn="just" eaLnBrk="0" fontAlgn="base" hangingPunct="0">
              <a:spcBef>
                <a:spcPct val="0"/>
              </a:spcBef>
              <a:spcAft>
                <a:spcPct val="0"/>
              </a:spcAft>
            </a:pPr>
            <a:r>
              <a:rPr lang="en-US" sz="2000" i="1" u="sng" dirty="0"/>
              <a:t>The MSRE has shown that salt handling in an operating reactor is quite practical, the salt chemistry is well behaved, there is practically no corrosion, the nuclear characteristics are very close to predictions, and the system is dynamically stable. Containment of fission products has been excellent and maintenance of radioactive components has been accomplished without unreasonable delay and with very little radiation exposure. </a:t>
            </a:r>
          </a:p>
          <a:p>
            <a:pPr algn="just" eaLnBrk="0" fontAlgn="base" hangingPunct="0">
              <a:spcBef>
                <a:spcPct val="0"/>
              </a:spcBef>
              <a:spcAft>
                <a:spcPct val="0"/>
              </a:spcAft>
            </a:pPr>
            <a:endParaRPr lang="en-US" sz="2000" i="1" dirty="0"/>
          </a:p>
          <a:p>
            <a:pPr algn="just" eaLnBrk="0" fontAlgn="base" hangingPunct="0">
              <a:spcBef>
                <a:spcPct val="0"/>
              </a:spcBef>
              <a:spcAft>
                <a:spcPct val="0"/>
              </a:spcAft>
            </a:pPr>
            <a:r>
              <a:rPr lang="en-US" sz="2000" i="1" dirty="0"/>
              <a:t>The successful operation of the MSRE is an achievement that should strengthen confidence in the practicality of the molten-salt reactor concept.”</a:t>
            </a:r>
            <a:endParaRPr lang="en-US" sz="2000" dirty="0"/>
          </a:p>
        </p:txBody>
      </p:sp>
    </p:spTree>
    <p:extLst>
      <p:ext uri="{BB962C8B-B14F-4D97-AF65-F5344CB8AC3E}">
        <p14:creationId xmlns:p14="http://schemas.microsoft.com/office/powerpoint/2010/main" val="1067809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1587" y="1143000"/>
            <a:ext cx="8550014" cy="5491004"/>
          </a:xfrm>
        </p:spPr>
        <p:txBody>
          <a:bodyPr>
            <a:normAutofit/>
          </a:bodyPr>
          <a:lstStyle/>
          <a:p>
            <a:pPr marL="457200" lvl="0" indent="-457200" algn="l">
              <a:spcBef>
                <a:spcPts val="0"/>
              </a:spcBef>
              <a:buFont typeface="Wingdings" panose="05000000000000000000" pitchFamily="2" charset="2"/>
              <a:buChar char="§"/>
            </a:pPr>
            <a:r>
              <a:rPr lang="en-US" sz="1800" dirty="0" err="1">
                <a:solidFill>
                  <a:schemeClr val="tx1"/>
                </a:solidFill>
              </a:rPr>
              <a:t>MuSim</a:t>
            </a:r>
            <a:r>
              <a:rPr lang="en-US" sz="1800" dirty="0">
                <a:solidFill>
                  <a:schemeClr val="tx1"/>
                </a:solidFill>
              </a:rPr>
              <a:t> </a:t>
            </a:r>
            <a:r>
              <a:rPr lang="en-US" sz="1800" dirty="0" smtClean="0">
                <a:solidFill>
                  <a:schemeClr val="tx1"/>
                </a:solidFill>
              </a:rPr>
              <a:t>– (Tom Roberts) new graphical user interface </a:t>
            </a:r>
            <a:r>
              <a:rPr lang="en-US" sz="1800" dirty="0">
                <a:solidFill>
                  <a:schemeClr val="tx1"/>
                </a:solidFill>
              </a:rPr>
              <a:t>to all simulation programs, including G4beamline and </a:t>
            </a:r>
            <a:r>
              <a:rPr lang="en-US" sz="1800" dirty="0" smtClean="0">
                <a:solidFill>
                  <a:schemeClr val="tx1"/>
                </a:solidFill>
              </a:rPr>
              <a:t>MCNP6</a:t>
            </a:r>
            <a:r>
              <a:rPr lang="en-US" sz="1800" dirty="0">
                <a:solidFill>
                  <a:schemeClr val="tx1"/>
                </a:solidFill>
              </a:rPr>
              <a:t>. </a:t>
            </a:r>
            <a:r>
              <a:rPr lang="en-US" sz="1800" dirty="0" err="1">
                <a:solidFill>
                  <a:schemeClr val="tx1"/>
                </a:solidFill>
              </a:rPr>
              <a:t>MuSim</a:t>
            </a:r>
            <a:r>
              <a:rPr lang="en-US" sz="1800" dirty="0">
                <a:solidFill>
                  <a:schemeClr val="tx1"/>
                </a:solidFill>
              </a:rPr>
              <a:t> is a new and innovative graphical system that permits the user to construct, explore, optimize, analyze, and evaluate accelerator and particle-based systems efficiently and effectively. </a:t>
            </a:r>
            <a:r>
              <a:rPr lang="en-US" sz="1800" dirty="0" smtClean="0">
                <a:solidFill>
                  <a:schemeClr val="tx1"/>
                </a:solidFill>
              </a:rPr>
              <a:t>(investor funded)</a:t>
            </a:r>
            <a:endParaRPr lang="en-US" sz="1800" dirty="0">
              <a:solidFill>
                <a:schemeClr val="tx1"/>
              </a:solidFill>
            </a:endParaRPr>
          </a:p>
          <a:p>
            <a:pPr marL="457200" lvl="0" indent="-457200" algn="l">
              <a:spcBef>
                <a:spcPts val="0"/>
              </a:spcBef>
              <a:buFont typeface="Wingdings" panose="05000000000000000000" pitchFamily="2" charset="2"/>
              <a:buChar char="§"/>
            </a:pPr>
            <a:endParaRPr lang="en-US" sz="800" dirty="0">
              <a:solidFill>
                <a:schemeClr val="tx1"/>
              </a:solidFill>
            </a:endParaRPr>
          </a:p>
          <a:p>
            <a:pPr marL="457200" lvl="0" indent="-457200" algn="l">
              <a:spcBef>
                <a:spcPts val="0"/>
              </a:spcBef>
              <a:buFont typeface="Wingdings" panose="05000000000000000000" pitchFamily="2" charset="2"/>
              <a:buChar char="§"/>
            </a:pPr>
            <a:r>
              <a:rPr lang="en-US" sz="1800" dirty="0">
                <a:solidFill>
                  <a:schemeClr val="tx1"/>
                </a:solidFill>
              </a:rPr>
              <a:t>Ion Sources </a:t>
            </a:r>
            <a:r>
              <a:rPr lang="en-US" sz="1800" dirty="0" smtClean="0">
                <a:solidFill>
                  <a:schemeClr val="tx1"/>
                </a:solidFill>
              </a:rPr>
              <a:t>– (Vadim </a:t>
            </a:r>
            <a:r>
              <a:rPr lang="en-US" sz="1800" dirty="0" err="1" smtClean="0">
                <a:solidFill>
                  <a:schemeClr val="tx1"/>
                </a:solidFill>
              </a:rPr>
              <a:t>Dudnikov</a:t>
            </a:r>
            <a:r>
              <a:rPr lang="en-US" sz="1800" dirty="0" smtClean="0">
                <a:solidFill>
                  <a:schemeClr val="tx1"/>
                </a:solidFill>
              </a:rPr>
              <a:t>)</a:t>
            </a:r>
          </a:p>
          <a:p>
            <a:pPr marL="914400" lvl="1" indent="-457200" algn="l">
              <a:spcBef>
                <a:spcPts val="0"/>
              </a:spcBef>
              <a:buFont typeface="Wingdings" panose="05000000000000000000" pitchFamily="2" charset="2"/>
              <a:buChar char="§"/>
            </a:pPr>
            <a:r>
              <a:rPr lang="en-US" sz="1800" u="sng" dirty="0" smtClean="0">
                <a:solidFill>
                  <a:schemeClr val="tx1"/>
                </a:solidFill>
              </a:rPr>
              <a:t>new Phase II SBIR grant </a:t>
            </a:r>
            <a:r>
              <a:rPr lang="en-US" sz="1800" u="sng" dirty="0">
                <a:solidFill>
                  <a:schemeClr val="tx1"/>
                </a:solidFill>
              </a:rPr>
              <a:t>with </a:t>
            </a:r>
            <a:r>
              <a:rPr lang="en-US" sz="1800" u="sng" dirty="0" smtClean="0">
                <a:solidFill>
                  <a:schemeClr val="tx1"/>
                </a:solidFill>
              </a:rPr>
              <a:t>ORNL-SNS </a:t>
            </a:r>
            <a:r>
              <a:rPr lang="en-US" sz="1800" dirty="0">
                <a:solidFill>
                  <a:schemeClr val="tx1"/>
                </a:solidFill>
              </a:rPr>
              <a:t>for CW H- or p </a:t>
            </a:r>
            <a:r>
              <a:rPr lang="en-US" sz="1800" dirty="0" smtClean="0">
                <a:solidFill>
                  <a:schemeClr val="tx1"/>
                </a:solidFill>
              </a:rPr>
              <a:t>source -</a:t>
            </a:r>
            <a:r>
              <a:rPr lang="en-US" sz="1800" dirty="0" err="1" smtClean="0">
                <a:solidFill>
                  <a:schemeClr val="tx1"/>
                </a:solidFill>
              </a:rPr>
              <a:t>Stockli</a:t>
            </a:r>
            <a:r>
              <a:rPr lang="en-US" sz="1800" dirty="0" smtClean="0">
                <a:solidFill>
                  <a:schemeClr val="tx1"/>
                </a:solidFill>
              </a:rPr>
              <a:t> </a:t>
            </a:r>
          </a:p>
          <a:p>
            <a:pPr marL="1371600" lvl="2" indent="-457200" algn="l">
              <a:spcBef>
                <a:spcPts val="0"/>
              </a:spcBef>
              <a:buFont typeface="Wingdings" panose="05000000000000000000" pitchFamily="2" charset="2"/>
              <a:buChar char="§"/>
            </a:pPr>
            <a:r>
              <a:rPr lang="en-US" sz="1800" dirty="0">
                <a:solidFill>
                  <a:schemeClr val="tx1"/>
                </a:solidFill>
              </a:rPr>
              <a:t>saddle RF antenna surface plasma source</a:t>
            </a:r>
          </a:p>
          <a:p>
            <a:pPr marL="914400" lvl="1" indent="-457200" algn="l">
              <a:spcBef>
                <a:spcPts val="0"/>
              </a:spcBef>
              <a:buFont typeface="Wingdings" panose="05000000000000000000" pitchFamily="2" charset="2"/>
              <a:buChar char="§"/>
            </a:pPr>
            <a:r>
              <a:rPr lang="en-US" sz="1800" dirty="0" smtClean="0">
                <a:solidFill>
                  <a:schemeClr val="tx1"/>
                </a:solidFill>
              </a:rPr>
              <a:t>(Still looking for funding polarized source development) </a:t>
            </a:r>
          </a:p>
          <a:p>
            <a:pPr lvl="0" algn="l">
              <a:spcBef>
                <a:spcPts val="0"/>
              </a:spcBef>
            </a:pPr>
            <a:endParaRPr lang="en-US" sz="800" dirty="0">
              <a:solidFill>
                <a:schemeClr val="tx1"/>
              </a:solidFill>
            </a:endParaRPr>
          </a:p>
          <a:p>
            <a:pPr marL="457200" lvl="0" indent="-457200" algn="l">
              <a:spcBef>
                <a:spcPts val="0"/>
              </a:spcBef>
              <a:buFont typeface="Wingdings" panose="05000000000000000000" pitchFamily="2" charset="2"/>
              <a:buChar char="§"/>
            </a:pPr>
            <a:r>
              <a:rPr lang="en-US" sz="1800" dirty="0">
                <a:solidFill>
                  <a:schemeClr val="tx1"/>
                </a:solidFill>
              </a:rPr>
              <a:t>magnetron power sources </a:t>
            </a:r>
            <a:r>
              <a:rPr lang="en-US" sz="1800" dirty="0" smtClean="0">
                <a:solidFill>
                  <a:schemeClr val="tx1"/>
                </a:solidFill>
              </a:rPr>
              <a:t>(Mike </a:t>
            </a:r>
            <a:r>
              <a:rPr lang="en-US" sz="1800" dirty="0" err="1" smtClean="0">
                <a:solidFill>
                  <a:schemeClr val="tx1"/>
                </a:solidFill>
              </a:rPr>
              <a:t>Neubauer</a:t>
            </a:r>
            <a:r>
              <a:rPr lang="en-US" sz="1800" dirty="0" smtClean="0">
                <a:solidFill>
                  <a:schemeClr val="tx1"/>
                </a:solidFill>
              </a:rPr>
              <a:t>, Al </a:t>
            </a:r>
            <a:r>
              <a:rPr lang="en-US" sz="1800" dirty="0" err="1" smtClean="0">
                <a:solidFill>
                  <a:schemeClr val="tx1"/>
                </a:solidFill>
              </a:rPr>
              <a:t>Dudas</a:t>
            </a:r>
            <a:r>
              <a:rPr lang="en-US" sz="1800" dirty="0" smtClean="0">
                <a:solidFill>
                  <a:schemeClr val="tx1"/>
                </a:solidFill>
              </a:rPr>
              <a:t>)</a:t>
            </a:r>
            <a:endParaRPr lang="en-US" sz="1800" dirty="0">
              <a:solidFill>
                <a:schemeClr val="tx1"/>
              </a:solidFill>
            </a:endParaRPr>
          </a:p>
          <a:p>
            <a:pPr marL="914400" lvl="1" indent="-457200" algn="l">
              <a:spcBef>
                <a:spcPts val="0"/>
              </a:spcBef>
              <a:buFont typeface="Wingdings" panose="05000000000000000000" pitchFamily="2" charset="2"/>
              <a:buChar char="§"/>
            </a:pPr>
            <a:r>
              <a:rPr lang="en-US" sz="1800" dirty="0">
                <a:solidFill>
                  <a:schemeClr val="tx1"/>
                </a:solidFill>
              </a:rPr>
              <a:t>building a 350MHz CW 120 kW magnetron for </a:t>
            </a:r>
            <a:r>
              <a:rPr lang="en-US" sz="1800" dirty="0" err="1" smtClean="0">
                <a:solidFill>
                  <a:schemeClr val="tx1"/>
                </a:solidFill>
              </a:rPr>
              <a:t>Niowave</a:t>
            </a:r>
            <a:r>
              <a:rPr lang="en-US" sz="1800" dirty="0" smtClean="0">
                <a:solidFill>
                  <a:schemeClr val="tx1"/>
                </a:solidFill>
              </a:rPr>
              <a:t> (investor funded)</a:t>
            </a:r>
            <a:endParaRPr lang="en-US" sz="1800" dirty="0">
              <a:solidFill>
                <a:schemeClr val="tx1"/>
              </a:solidFill>
            </a:endParaRPr>
          </a:p>
          <a:p>
            <a:pPr marL="914400" lvl="1" indent="-457200" algn="l">
              <a:spcBef>
                <a:spcPts val="0"/>
              </a:spcBef>
              <a:buFont typeface="Wingdings" panose="05000000000000000000" pitchFamily="2" charset="2"/>
              <a:buChar char="§"/>
            </a:pPr>
            <a:r>
              <a:rPr lang="en-US" sz="1800" u="sng" dirty="0">
                <a:solidFill>
                  <a:schemeClr val="tx1"/>
                </a:solidFill>
              </a:rPr>
              <a:t>new STTR grant </a:t>
            </a:r>
            <a:r>
              <a:rPr lang="en-US" sz="1800" u="sng" dirty="0" smtClean="0">
                <a:solidFill>
                  <a:schemeClr val="tx1"/>
                </a:solidFill>
              </a:rPr>
              <a:t>with </a:t>
            </a:r>
            <a:r>
              <a:rPr lang="en-US" sz="1800" u="sng" dirty="0" err="1" smtClean="0">
                <a:solidFill>
                  <a:schemeClr val="tx1"/>
                </a:solidFill>
              </a:rPr>
              <a:t>JLab</a:t>
            </a:r>
            <a:r>
              <a:rPr lang="en-US" sz="1800" u="sng" dirty="0" smtClean="0">
                <a:solidFill>
                  <a:schemeClr val="tx1"/>
                </a:solidFill>
              </a:rPr>
              <a:t> </a:t>
            </a:r>
            <a:r>
              <a:rPr lang="en-US" sz="1800" dirty="0" smtClean="0">
                <a:solidFill>
                  <a:schemeClr val="tx1"/>
                </a:solidFill>
              </a:rPr>
              <a:t>to </a:t>
            </a:r>
            <a:r>
              <a:rPr lang="en-US" sz="1800" dirty="0">
                <a:solidFill>
                  <a:schemeClr val="tx1"/>
                </a:solidFill>
              </a:rPr>
              <a:t>replace CEBAF 1497 MHz </a:t>
            </a:r>
            <a:r>
              <a:rPr lang="en-US" sz="1800" dirty="0" smtClean="0">
                <a:solidFill>
                  <a:schemeClr val="tx1"/>
                </a:solidFill>
              </a:rPr>
              <a:t>klystrons -</a:t>
            </a:r>
            <a:r>
              <a:rPr lang="en-US" sz="1800" dirty="0" err="1" smtClean="0">
                <a:solidFill>
                  <a:schemeClr val="tx1"/>
                </a:solidFill>
              </a:rPr>
              <a:t>Haipeng</a:t>
            </a:r>
            <a:endParaRPr lang="en-US" sz="1800" dirty="0">
              <a:solidFill>
                <a:schemeClr val="tx1"/>
              </a:solidFill>
            </a:endParaRPr>
          </a:p>
          <a:p>
            <a:pPr marL="457200" lvl="0" indent="-457200" algn="l">
              <a:spcBef>
                <a:spcPts val="0"/>
              </a:spcBef>
              <a:buFont typeface="Wingdings" panose="05000000000000000000" pitchFamily="2" charset="2"/>
              <a:buChar char="§"/>
            </a:pPr>
            <a:endParaRPr lang="en-US" sz="800" dirty="0">
              <a:solidFill>
                <a:schemeClr val="tx1"/>
              </a:solidFill>
            </a:endParaRPr>
          </a:p>
          <a:p>
            <a:pPr marL="457200" lvl="0" indent="-457200" algn="l">
              <a:spcBef>
                <a:spcPts val="0"/>
              </a:spcBef>
              <a:buFont typeface="Wingdings" panose="05000000000000000000" pitchFamily="2" charset="2"/>
              <a:buChar char="§"/>
            </a:pPr>
            <a:r>
              <a:rPr lang="en-US" sz="1800" dirty="0" smtClean="0">
                <a:solidFill>
                  <a:schemeClr val="tx1"/>
                </a:solidFill>
              </a:rPr>
              <a:t>accelerator </a:t>
            </a:r>
            <a:r>
              <a:rPr lang="en-US" sz="1800" dirty="0">
                <a:solidFill>
                  <a:schemeClr val="tx1"/>
                </a:solidFill>
              </a:rPr>
              <a:t>design </a:t>
            </a:r>
            <a:r>
              <a:rPr lang="en-US" sz="1800" dirty="0" smtClean="0">
                <a:solidFill>
                  <a:schemeClr val="tx1"/>
                </a:solidFill>
              </a:rPr>
              <a:t>–  (me, Tom Roberts)</a:t>
            </a:r>
          </a:p>
          <a:p>
            <a:pPr marL="914400" lvl="1" indent="-457200" algn="l">
              <a:spcBef>
                <a:spcPts val="0"/>
              </a:spcBef>
              <a:buFont typeface="Wingdings" panose="05000000000000000000" pitchFamily="2" charset="2"/>
              <a:buChar char="§"/>
            </a:pPr>
            <a:r>
              <a:rPr lang="en-US" sz="1800" u="sng" dirty="0">
                <a:solidFill>
                  <a:schemeClr val="tx1"/>
                </a:solidFill>
              </a:rPr>
              <a:t>new STTR grant with </a:t>
            </a:r>
            <a:r>
              <a:rPr lang="en-US" sz="1800" u="sng" dirty="0" err="1">
                <a:solidFill>
                  <a:schemeClr val="tx1"/>
                </a:solidFill>
              </a:rPr>
              <a:t>JLab</a:t>
            </a:r>
            <a:r>
              <a:rPr lang="en-US" sz="1800" u="sng" dirty="0">
                <a:solidFill>
                  <a:schemeClr val="tx1"/>
                </a:solidFill>
              </a:rPr>
              <a:t> </a:t>
            </a:r>
            <a:r>
              <a:rPr lang="en-US" sz="1800" u="sng" dirty="0" smtClean="0">
                <a:solidFill>
                  <a:schemeClr val="tx1"/>
                </a:solidFill>
              </a:rPr>
              <a:t>and </a:t>
            </a:r>
            <a:r>
              <a:rPr lang="en-US" sz="1800" u="sng" dirty="0" err="1" smtClean="0">
                <a:solidFill>
                  <a:schemeClr val="tx1"/>
                </a:solidFill>
              </a:rPr>
              <a:t>Niowave</a:t>
            </a:r>
            <a:r>
              <a:rPr lang="en-US" sz="1800" u="sng" dirty="0" smtClean="0">
                <a:solidFill>
                  <a:schemeClr val="tx1"/>
                </a:solidFill>
              </a:rPr>
              <a:t> </a:t>
            </a:r>
            <a:r>
              <a:rPr lang="en-US" sz="1800" dirty="0" smtClean="0">
                <a:solidFill>
                  <a:schemeClr val="tx1"/>
                </a:solidFill>
              </a:rPr>
              <a:t>to </a:t>
            </a:r>
            <a:r>
              <a:rPr lang="en-US" sz="1800" dirty="0">
                <a:solidFill>
                  <a:schemeClr val="tx1"/>
                </a:solidFill>
              </a:rPr>
              <a:t>design an ERL for radioisotope </a:t>
            </a:r>
            <a:r>
              <a:rPr lang="en-US" sz="1800" dirty="0" smtClean="0">
                <a:solidFill>
                  <a:schemeClr val="tx1"/>
                </a:solidFill>
              </a:rPr>
              <a:t>production – Geoff</a:t>
            </a:r>
          </a:p>
          <a:p>
            <a:pPr lvl="1" algn="l">
              <a:spcBef>
                <a:spcPts val="0"/>
              </a:spcBef>
            </a:pPr>
            <a:endParaRPr lang="en-US" sz="800" dirty="0">
              <a:solidFill>
                <a:schemeClr val="tx1"/>
              </a:solidFill>
            </a:endParaRPr>
          </a:p>
          <a:p>
            <a:pPr marL="457200" lvl="0" indent="-457200" algn="l">
              <a:buFont typeface="Wingdings" panose="05000000000000000000" pitchFamily="2" charset="2"/>
              <a:buChar char="§"/>
            </a:pPr>
            <a:r>
              <a:rPr lang="en-US" sz="1800" dirty="0">
                <a:solidFill>
                  <a:schemeClr val="tx1"/>
                </a:solidFill>
              </a:rPr>
              <a:t>RF Components – </a:t>
            </a:r>
            <a:r>
              <a:rPr lang="en-US" sz="1800" u="sng" dirty="0">
                <a:solidFill>
                  <a:schemeClr val="tx1"/>
                </a:solidFill>
              </a:rPr>
              <a:t>loads (SLAC </a:t>
            </a:r>
            <a:r>
              <a:rPr lang="en-US" sz="1800" u="sng" dirty="0" err="1">
                <a:solidFill>
                  <a:schemeClr val="tx1"/>
                </a:solidFill>
              </a:rPr>
              <a:t>Ph</a:t>
            </a:r>
            <a:r>
              <a:rPr lang="en-US" sz="1800" u="sng" dirty="0">
                <a:solidFill>
                  <a:schemeClr val="tx1"/>
                </a:solidFill>
              </a:rPr>
              <a:t> II</a:t>
            </a:r>
            <a:r>
              <a:rPr lang="en-US" sz="1800" dirty="0">
                <a:solidFill>
                  <a:schemeClr val="tx1"/>
                </a:solidFill>
              </a:rPr>
              <a:t>), SC RF gun, couplers, circulators,...</a:t>
            </a:r>
          </a:p>
          <a:p>
            <a:pPr marL="457200" indent="-457200" algn="l">
              <a:buFont typeface="Wingdings" panose="05000000000000000000" pitchFamily="2" charset="2"/>
              <a:buChar char="§"/>
            </a:pPr>
            <a:endParaRPr lang="en-US" sz="4500" dirty="0" smtClean="0">
              <a:solidFill>
                <a:schemeClr val="tx1"/>
              </a:solidFill>
            </a:endParaRPr>
          </a:p>
        </p:txBody>
      </p:sp>
      <p:sp>
        <p:nvSpPr>
          <p:cNvPr id="4" name="Date Placeholder 3"/>
          <p:cNvSpPr>
            <a:spLocks noGrp="1"/>
          </p:cNvSpPr>
          <p:nvPr>
            <p:ph type="dt" sz="half" idx="10"/>
          </p:nvPr>
        </p:nvSpPr>
        <p:spPr/>
        <p:txBody>
          <a:bodyPr/>
          <a:lstStyle/>
          <a:p>
            <a:r>
              <a:rPr lang="en-US" smtClean="0"/>
              <a:t>March 31, 2015</a:t>
            </a:r>
            <a:endParaRPr lang="en-US"/>
          </a:p>
        </p:txBody>
      </p:sp>
      <p:sp>
        <p:nvSpPr>
          <p:cNvPr id="5" name="Footer Placeholder 4"/>
          <p:cNvSpPr>
            <a:spLocks noGrp="1"/>
          </p:cNvSpPr>
          <p:nvPr>
            <p:ph type="ftr" sz="quarter" idx="11"/>
          </p:nvPr>
        </p:nvSpPr>
        <p:spPr/>
        <p:txBody>
          <a:bodyPr/>
          <a:lstStyle/>
          <a:p>
            <a:r>
              <a:rPr lang="en-US" dirty="0" err="1" smtClean="0"/>
              <a:t>JLab</a:t>
            </a:r>
            <a:r>
              <a:rPr lang="en-US" dirty="0" smtClean="0"/>
              <a:t> MEIC </a:t>
            </a:r>
            <a:r>
              <a:rPr lang="en-US" dirty="0" err="1" smtClean="0"/>
              <a:t>Collaboraion</a:t>
            </a:r>
            <a:endParaRPr lang="en-US" dirty="0"/>
          </a:p>
        </p:txBody>
      </p:sp>
      <p:sp>
        <p:nvSpPr>
          <p:cNvPr id="6" name="Slide Number Placeholder 5"/>
          <p:cNvSpPr>
            <a:spLocks noGrp="1"/>
          </p:cNvSpPr>
          <p:nvPr>
            <p:ph type="sldNum" sz="quarter" idx="12"/>
          </p:nvPr>
        </p:nvSpPr>
        <p:spPr/>
        <p:txBody>
          <a:bodyPr/>
          <a:lstStyle/>
          <a:p>
            <a:fld id="{B80B3F71-7FE0-44CE-9220-8FE300BBEB8E}" type="slidenum">
              <a:rPr lang="en-US" smtClean="0"/>
              <a:t>2</a:t>
            </a:fld>
            <a:endParaRPr lang="en-US" dirty="0"/>
          </a:p>
        </p:txBody>
      </p:sp>
      <p:grpSp>
        <p:nvGrpSpPr>
          <p:cNvPr id="8" name="Group 3"/>
          <p:cNvGrpSpPr>
            <a:grpSpLocks/>
          </p:cNvGrpSpPr>
          <p:nvPr/>
        </p:nvGrpSpPr>
        <p:grpSpPr bwMode="auto">
          <a:xfrm>
            <a:off x="101730" y="71596"/>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2"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3"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solidFill>
                    <a:prstClr val="black"/>
                  </a:solidFill>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r>
                  <a:rPr lang="en-US" sz="5400" b="1" i="1" kern="10" dirty="0">
                    <a:solidFill>
                      <a:srgbClr val="FFFFFF"/>
                    </a:solidFill>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b="1" i="1">
                  <a:solidFill>
                    <a:srgbClr val="297FD5"/>
                  </a:solidFill>
                  <a:latin typeface="Times New Roman" pitchFamily="18" charset="0"/>
                </a:rPr>
                <a:t>Muons, Inc.</a:t>
              </a:r>
            </a:p>
          </p:txBody>
        </p:sp>
      </p:grpSp>
      <p:sp>
        <p:nvSpPr>
          <p:cNvPr id="7" name="TextBox 6"/>
          <p:cNvSpPr txBox="1"/>
          <p:nvPr/>
        </p:nvSpPr>
        <p:spPr>
          <a:xfrm>
            <a:off x="657420" y="159184"/>
            <a:ext cx="7248924" cy="830997"/>
          </a:xfrm>
          <a:prstGeom prst="rect">
            <a:avLst/>
          </a:prstGeom>
          <a:noFill/>
        </p:spPr>
        <p:txBody>
          <a:bodyPr wrap="square" rtlCol="0">
            <a:spAutoFit/>
          </a:bodyPr>
          <a:lstStyle/>
          <a:p>
            <a:pPr algn="ctr"/>
            <a:r>
              <a:rPr lang="en-US" sz="2400" b="1" dirty="0"/>
              <a:t> </a:t>
            </a:r>
            <a:r>
              <a:rPr lang="en-US" sz="2400" b="1" dirty="0" smtClean="0"/>
              <a:t>   MUONS</a:t>
            </a:r>
            <a:r>
              <a:rPr lang="en-US" sz="2400" b="1" dirty="0"/>
              <a:t>, INC.   &amp;   MUPLUS, INC.</a:t>
            </a:r>
          </a:p>
          <a:p>
            <a:pPr algn="ctr"/>
            <a:r>
              <a:rPr lang="en-US" sz="2400" b="1" dirty="0"/>
              <a:t>               Batavia, IL            Newport News, VA</a:t>
            </a:r>
          </a:p>
        </p:txBody>
      </p:sp>
    </p:spTree>
    <p:extLst>
      <p:ext uri="{BB962C8B-B14F-4D97-AF65-F5344CB8AC3E}">
        <p14:creationId xmlns:p14="http://schemas.microsoft.com/office/powerpoint/2010/main" val="1265416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0B3F71-7FE0-44CE-9220-8FE300BBEB8E}" type="slidenum">
              <a:rPr lang="en-US" smtClean="0">
                <a:solidFill>
                  <a:prstClr val="black">
                    <a:tint val="75000"/>
                  </a:prstClr>
                </a:solidFill>
              </a:rPr>
              <a:pPr/>
              <a:t>20</a:t>
            </a:fld>
            <a:endParaRPr lang="en-US">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1" y="0"/>
            <a:ext cx="8382000" cy="6477000"/>
          </a:xfrm>
          <a:prstGeom prst="rect">
            <a:avLst/>
          </a:prstGeom>
        </p:spPr>
      </p:pic>
    </p:spTree>
    <p:extLst>
      <p:ext uri="{BB962C8B-B14F-4D97-AF65-F5344CB8AC3E}">
        <p14:creationId xmlns:p14="http://schemas.microsoft.com/office/powerpoint/2010/main" val="1214265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52400" y="6602"/>
            <a:ext cx="8610600" cy="6383588"/>
            <a:chOff x="-228600" y="17212"/>
            <a:chExt cx="8915400" cy="6710456"/>
          </a:xfrm>
        </p:grpSpPr>
        <p:grpSp>
          <p:nvGrpSpPr>
            <p:cNvPr id="4" name="Group 3"/>
            <p:cNvGrpSpPr/>
            <p:nvPr/>
          </p:nvGrpSpPr>
          <p:grpSpPr>
            <a:xfrm>
              <a:off x="-228600" y="17212"/>
              <a:ext cx="8915400" cy="6710456"/>
              <a:chOff x="-228600" y="17212"/>
              <a:chExt cx="8915400" cy="6710456"/>
            </a:xfrm>
          </p:grpSpPr>
          <p:pic>
            <p:nvPicPr>
              <p:cNvPr id="2" name="Picture 4"/>
              <p:cNvPicPr>
                <a:picLocks noChangeAspect="1"/>
              </p:cNvPicPr>
              <p:nvPr/>
            </p:nvPicPr>
            <p:blipFill>
              <a:blip r:embed="rId3">
                <a:extLst>
                  <a:ext uri="{28A0092B-C50C-407E-A947-70E740481C1C}">
                    <a14:useLocalDpi xmlns:a14="http://schemas.microsoft.com/office/drawing/2010/main" val="0"/>
                  </a:ext>
                </a:extLst>
              </a:blip>
              <a:srcRect l="3435" t="3920" r="2626" b="4613"/>
              <a:stretch>
                <a:fillRect/>
              </a:stretch>
            </p:blipFill>
            <p:spPr bwMode="auto">
              <a:xfrm>
                <a:off x="-228600" y="17212"/>
                <a:ext cx="8915400" cy="671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23716" y="2209800"/>
                <a:ext cx="2263035" cy="369332"/>
              </a:xfrm>
              <a:prstGeom prst="rect">
                <a:avLst/>
              </a:prstGeom>
              <a:noFill/>
            </p:spPr>
            <p:txBody>
              <a:bodyPr wrap="square" rtlCol="0">
                <a:spAutoFit/>
              </a:bodyPr>
              <a:lstStyle/>
              <a:p>
                <a:pPr algn="ctr"/>
                <a:r>
                  <a:rPr lang="en-US" b="1" dirty="0">
                    <a:solidFill>
                      <a:prstClr val="black"/>
                    </a:solidFill>
                  </a:rPr>
                  <a:t> 2.5  </a:t>
                </a:r>
                <a:r>
                  <a:rPr lang="en-US" b="1" dirty="0" err="1">
                    <a:solidFill>
                      <a:prstClr val="black"/>
                    </a:solidFill>
                  </a:rPr>
                  <a:t>MWb</a:t>
                </a:r>
                <a:r>
                  <a:rPr lang="en-US" b="1" dirty="0">
                    <a:solidFill>
                      <a:prstClr val="black"/>
                    </a:solidFill>
                  </a:rPr>
                  <a:t> provides </a:t>
                </a:r>
              </a:p>
            </p:txBody>
          </p:sp>
          <p:sp>
            <p:nvSpPr>
              <p:cNvPr id="3" name="Rectangle 2"/>
              <p:cNvSpPr/>
              <p:nvPr/>
            </p:nvSpPr>
            <p:spPr>
              <a:xfrm>
                <a:off x="3962401" y="374160"/>
                <a:ext cx="4305300" cy="295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3962400" y="198802"/>
                <a:ext cx="4305300" cy="646331"/>
              </a:xfrm>
              <a:prstGeom prst="rect">
                <a:avLst/>
              </a:prstGeom>
              <a:noFill/>
            </p:spPr>
            <p:txBody>
              <a:bodyPr wrap="square" rtlCol="0">
                <a:spAutoFit/>
              </a:bodyPr>
              <a:lstStyle/>
              <a:p>
                <a:r>
                  <a:rPr lang="en-US" b="1" dirty="0">
                    <a:solidFill>
                      <a:prstClr val="black"/>
                    </a:solidFill>
                  </a:rPr>
                  <a:t>W-</a:t>
                </a:r>
                <a:r>
                  <a:rPr lang="en-US" b="1" dirty="0" err="1">
                    <a:solidFill>
                      <a:prstClr val="black"/>
                    </a:solidFill>
                  </a:rPr>
                  <a:t>Pu</a:t>
                </a:r>
                <a:r>
                  <a:rPr lang="en-US" b="1" dirty="0">
                    <a:solidFill>
                      <a:prstClr val="black"/>
                    </a:solidFill>
                  </a:rPr>
                  <a:t> as PuF</a:t>
                </a:r>
                <a:r>
                  <a:rPr lang="en-US" b="1" baseline="-25000" dirty="0">
                    <a:solidFill>
                      <a:prstClr val="black"/>
                    </a:solidFill>
                  </a:rPr>
                  <a:t>3</a:t>
                </a:r>
                <a:r>
                  <a:rPr lang="en-US" b="1" dirty="0">
                    <a:solidFill>
                      <a:prstClr val="black"/>
                    </a:solidFill>
                  </a:rPr>
                  <a:t> (30 g/h) plus carrier salt </a:t>
                </a:r>
              </a:p>
              <a:p>
                <a:endParaRPr lang="en-US" dirty="0">
                  <a:solidFill>
                    <a:prstClr val="black"/>
                  </a:solidFill>
                </a:endParaRPr>
              </a:p>
            </p:txBody>
          </p:sp>
        </p:grpSp>
        <p:sp>
          <p:nvSpPr>
            <p:cNvPr id="7" name="Rectangle 6"/>
            <p:cNvSpPr/>
            <p:nvPr/>
          </p:nvSpPr>
          <p:spPr>
            <a:xfrm>
              <a:off x="4680074" y="2216727"/>
              <a:ext cx="838200" cy="200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9392" y="1250582"/>
              <a:ext cx="838200" cy="200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4881663"/>
              <a:ext cx="838200" cy="200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99174" y="5410200"/>
              <a:ext cx="838200" cy="200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7"/>
          <p:cNvSpPr>
            <a:spLocks noGrp="1"/>
          </p:cNvSpPr>
          <p:nvPr>
            <p:ph type="sldNum" sz="quarter" idx="12"/>
          </p:nvPr>
        </p:nvSpPr>
        <p:spPr/>
        <p:txBody>
          <a:bodyPr/>
          <a:lstStyle/>
          <a:p>
            <a:fld id="{B80B3F71-7FE0-44CE-9220-8FE300BBEB8E}" type="slidenum">
              <a:rPr lang="en-US" smtClean="0"/>
              <a:t>21</a:t>
            </a:fld>
            <a:endParaRPr lang="en-US"/>
          </a:p>
        </p:txBody>
      </p:sp>
      <p:sp>
        <p:nvSpPr>
          <p:cNvPr id="9" name="Date Placeholder 8"/>
          <p:cNvSpPr>
            <a:spLocks noGrp="1"/>
          </p:cNvSpPr>
          <p:nvPr>
            <p:ph type="dt" sz="half" idx="10"/>
          </p:nvPr>
        </p:nvSpPr>
        <p:spPr/>
        <p:txBody>
          <a:bodyPr/>
          <a:lstStyle/>
          <a:p>
            <a:r>
              <a:rPr lang="en-US" smtClean="0"/>
              <a:t>March 31, 2015</a:t>
            </a:r>
            <a:endParaRPr lang="en-US"/>
          </a:p>
        </p:txBody>
      </p:sp>
      <p:sp>
        <p:nvSpPr>
          <p:cNvPr id="10" name="Footer Placeholder 9"/>
          <p:cNvSpPr>
            <a:spLocks noGrp="1"/>
          </p:cNvSpPr>
          <p:nvPr>
            <p:ph type="ftr" sz="quarter" idx="11"/>
          </p:nvPr>
        </p:nvSpPr>
        <p:spPr/>
        <p:txBody>
          <a:bodyPr/>
          <a:lstStyle/>
          <a:p>
            <a:r>
              <a:rPr lang="en-US" smtClean="0"/>
              <a:t>JLab MEIC Collaboraion</a:t>
            </a:r>
            <a:endParaRPr lang="en-US"/>
          </a:p>
        </p:txBody>
      </p:sp>
      <p:sp>
        <p:nvSpPr>
          <p:cNvPr id="15" name="TextBox 14"/>
          <p:cNvSpPr txBox="1"/>
          <p:nvPr/>
        </p:nvSpPr>
        <p:spPr>
          <a:xfrm>
            <a:off x="2895600" y="4312520"/>
            <a:ext cx="1066800" cy="523220"/>
          </a:xfrm>
          <a:prstGeom prst="rect">
            <a:avLst/>
          </a:prstGeom>
          <a:noFill/>
        </p:spPr>
        <p:txBody>
          <a:bodyPr wrap="square" rtlCol="0">
            <a:spAutoFit/>
          </a:bodyPr>
          <a:lstStyle/>
          <a:p>
            <a:r>
              <a:rPr lang="en-US" sz="1400" b="1" dirty="0" smtClean="0"/>
              <a:t>Overflow reservoir</a:t>
            </a:r>
            <a:endParaRPr lang="en-US" sz="1400" b="1" dirty="0"/>
          </a:p>
        </p:txBody>
      </p:sp>
      <p:sp>
        <p:nvSpPr>
          <p:cNvPr id="17" name="TextBox 16"/>
          <p:cNvSpPr txBox="1"/>
          <p:nvPr/>
        </p:nvSpPr>
        <p:spPr>
          <a:xfrm>
            <a:off x="906987" y="4277646"/>
            <a:ext cx="938172" cy="523220"/>
          </a:xfrm>
          <a:prstGeom prst="rect">
            <a:avLst/>
          </a:prstGeom>
          <a:noFill/>
        </p:spPr>
        <p:txBody>
          <a:bodyPr wrap="square" rtlCol="0">
            <a:spAutoFit/>
          </a:bodyPr>
          <a:lstStyle/>
          <a:p>
            <a:r>
              <a:rPr lang="en-US" sz="1400" b="1" dirty="0" smtClean="0"/>
              <a:t>6 meter diameter</a:t>
            </a:r>
            <a:endParaRPr lang="en-US" sz="1400" b="1" dirty="0"/>
          </a:p>
        </p:txBody>
      </p:sp>
    </p:spTree>
    <p:extLst>
      <p:ext uri="{BB962C8B-B14F-4D97-AF65-F5344CB8AC3E}">
        <p14:creationId xmlns:p14="http://schemas.microsoft.com/office/powerpoint/2010/main" val="1722943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31, 2015</a:t>
            </a:r>
            <a:endParaRPr lang="en-US"/>
          </a:p>
        </p:txBody>
      </p:sp>
      <p:sp>
        <p:nvSpPr>
          <p:cNvPr id="3" name="Footer Placeholder 2"/>
          <p:cNvSpPr>
            <a:spLocks noGrp="1"/>
          </p:cNvSpPr>
          <p:nvPr>
            <p:ph type="ftr" sz="quarter" idx="11"/>
          </p:nvPr>
        </p:nvSpPr>
        <p:spPr/>
        <p:txBody>
          <a:bodyPr/>
          <a:lstStyle/>
          <a:p>
            <a:r>
              <a:rPr lang="en-US" smtClean="0"/>
              <a:t>JLab MEIC Collaboraion</a:t>
            </a:r>
            <a:endParaRPr lang="en-US"/>
          </a:p>
        </p:txBody>
      </p:sp>
      <p:sp>
        <p:nvSpPr>
          <p:cNvPr id="4" name="Slide Number Placeholder 3"/>
          <p:cNvSpPr>
            <a:spLocks noGrp="1"/>
          </p:cNvSpPr>
          <p:nvPr>
            <p:ph type="sldNum" sz="quarter" idx="12"/>
          </p:nvPr>
        </p:nvSpPr>
        <p:spPr/>
        <p:txBody>
          <a:bodyPr/>
          <a:lstStyle/>
          <a:p>
            <a:fld id="{B80B3F71-7FE0-44CE-9220-8FE300BBEB8E}" type="slidenum">
              <a:rPr lang="en-US" smtClean="0"/>
              <a:t>22</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6" y="76200"/>
            <a:ext cx="8246663" cy="6373666"/>
          </a:xfrm>
          <a:prstGeom prst="rect">
            <a:avLst/>
          </a:prstGeom>
        </p:spPr>
      </p:pic>
    </p:spTree>
    <p:extLst>
      <p:ext uri="{BB962C8B-B14F-4D97-AF65-F5344CB8AC3E}">
        <p14:creationId xmlns:p14="http://schemas.microsoft.com/office/powerpoint/2010/main" val="3246265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838200" y="0"/>
            <a:ext cx="7620000" cy="838200"/>
          </a:xfrm>
        </p:spPr>
        <p:txBody>
          <a:bodyPr/>
          <a:lstStyle/>
          <a:p>
            <a:r>
              <a:rPr lang="en-US" sz="4000" dirty="0" smtClean="0"/>
              <a:t>Target Considerations</a:t>
            </a:r>
            <a:endParaRPr lang="en-US" sz="4000" dirty="0"/>
          </a:p>
        </p:txBody>
      </p:sp>
      <p:sp>
        <p:nvSpPr>
          <p:cNvPr id="210949" name="Rectangle 5"/>
          <p:cNvSpPr>
            <a:spLocks noChangeArrowheads="1"/>
          </p:cNvSpPr>
          <p:nvPr/>
        </p:nvSpPr>
        <p:spPr bwMode="auto">
          <a:xfrm>
            <a:off x="2743200" y="3810000"/>
            <a:ext cx="3657600" cy="307777"/>
          </a:xfrm>
          <a:prstGeom prst="rect">
            <a:avLst/>
          </a:prstGeom>
          <a:noFill/>
          <a:ln w="9525">
            <a:noFill/>
            <a:miter lim="800000"/>
            <a:headEnd/>
            <a:tailEnd/>
          </a:ln>
          <a:effectLst/>
        </p:spPr>
        <p:txBody>
          <a:bodyPr wrap="square">
            <a:spAutoFit/>
          </a:bodyPr>
          <a:lstStyle/>
          <a:p>
            <a:pPr algn="ctr"/>
            <a:r>
              <a:rPr lang="en-US" sz="1400" b="1" dirty="0" smtClean="0">
                <a:solidFill>
                  <a:srgbClr val="000000"/>
                </a:solidFill>
              </a:rPr>
              <a:t>GEM*STAR Internal Target</a:t>
            </a:r>
            <a:endParaRPr lang="en-US" sz="1400" b="1" dirty="0">
              <a:solidFill>
                <a:srgbClr val="000000"/>
              </a:solidFill>
            </a:endParaRPr>
          </a:p>
        </p:txBody>
      </p:sp>
      <p:sp>
        <p:nvSpPr>
          <p:cNvPr id="7" name="TextBox 6"/>
          <p:cNvSpPr txBox="1"/>
          <p:nvPr/>
        </p:nvSpPr>
        <p:spPr>
          <a:xfrm>
            <a:off x="1295400" y="4038600"/>
            <a:ext cx="7010400" cy="2677656"/>
          </a:xfrm>
          <a:prstGeom prst="rect">
            <a:avLst/>
          </a:prstGeom>
          <a:noFill/>
        </p:spPr>
        <p:txBody>
          <a:bodyPr wrap="square" rtlCol="0">
            <a:spAutoFit/>
          </a:bodyPr>
          <a:lstStyle/>
          <a:p>
            <a:pPr>
              <a:buFont typeface="Arial" pitchFamily="34" charset="0"/>
              <a:buChar char="•"/>
            </a:pPr>
            <a:r>
              <a:rPr lang="en-US" sz="2800" dirty="0" smtClean="0">
                <a:solidFill>
                  <a:srgbClr val="000000"/>
                </a:solidFill>
              </a:rPr>
              <a:t> diffuse (or multiple) beam spots</a:t>
            </a:r>
          </a:p>
          <a:p>
            <a:pPr>
              <a:buFont typeface="Arial" pitchFamily="34" charset="0"/>
              <a:buChar char="•"/>
            </a:pPr>
            <a:r>
              <a:rPr lang="en-US" sz="2800" dirty="0" smtClean="0">
                <a:solidFill>
                  <a:srgbClr val="000000"/>
                </a:solidFill>
              </a:rPr>
              <a:t> molten salt used for heat removal</a:t>
            </a:r>
          </a:p>
          <a:p>
            <a:pPr>
              <a:buFont typeface="Arial" pitchFamily="34" charset="0"/>
              <a:buChar char="•"/>
            </a:pPr>
            <a:r>
              <a:rPr lang="en-US" sz="2800" dirty="0" smtClean="0">
                <a:solidFill>
                  <a:srgbClr val="000000"/>
                </a:solidFill>
              </a:rPr>
              <a:t> high neutron yield from uranium</a:t>
            </a:r>
            <a:br>
              <a:rPr lang="en-US" sz="2800" dirty="0" smtClean="0">
                <a:solidFill>
                  <a:srgbClr val="000000"/>
                </a:solidFill>
              </a:rPr>
            </a:br>
            <a:r>
              <a:rPr lang="en-US" sz="2800" dirty="0" smtClean="0">
                <a:solidFill>
                  <a:srgbClr val="000000"/>
                </a:solidFill>
              </a:rPr>
              <a:t>  	</a:t>
            </a:r>
            <a:r>
              <a:rPr lang="en-US" sz="2400" dirty="0" smtClean="0">
                <a:solidFill>
                  <a:srgbClr val="000000"/>
                </a:solidFill>
              </a:rPr>
              <a:t>(but minimize target fission)</a:t>
            </a:r>
          </a:p>
          <a:p>
            <a:pPr>
              <a:buFont typeface="Arial" pitchFamily="34" charset="0"/>
              <a:buChar char="•"/>
            </a:pPr>
            <a:r>
              <a:rPr lang="en-US" sz="2800" dirty="0" smtClean="0">
                <a:solidFill>
                  <a:srgbClr val="000000"/>
                </a:solidFill>
              </a:rPr>
              <a:t> spent target fluorinated and used as fuel</a:t>
            </a:r>
          </a:p>
          <a:p>
            <a:pPr>
              <a:buFont typeface="Arial" pitchFamily="34" charset="0"/>
              <a:buChar char="•"/>
            </a:pPr>
            <a:r>
              <a:rPr lang="en-US" sz="2800" dirty="0" smtClean="0">
                <a:solidFill>
                  <a:srgbClr val="000000"/>
                </a:solidFill>
              </a:rPr>
              <a:t> </a:t>
            </a:r>
            <a:r>
              <a:rPr lang="en-US" sz="2800" dirty="0" smtClean="0">
                <a:solidFill>
                  <a:srgbClr val="0000FF"/>
                </a:solidFill>
              </a:rPr>
              <a:t>minimize impact on local reactivity</a:t>
            </a:r>
          </a:p>
        </p:txBody>
      </p:sp>
      <p:pic>
        <p:nvPicPr>
          <p:cNvPr id="108546" name="Picture 2" descr="C:\Users\vogelaar\Desktop\desktops\d12\protron-track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6796" y="833497"/>
            <a:ext cx="5250408" cy="3024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15200" y="457200"/>
            <a:ext cx="1447800" cy="2585323"/>
          </a:xfrm>
          <a:prstGeom prst="rect">
            <a:avLst/>
          </a:prstGeom>
          <a:noFill/>
        </p:spPr>
        <p:txBody>
          <a:bodyPr wrap="square" rtlCol="0">
            <a:spAutoFit/>
          </a:bodyPr>
          <a:lstStyle/>
          <a:p>
            <a:r>
              <a:rPr lang="en-US" b="1" dirty="0" smtClean="0"/>
              <a:t>Work of Bruce </a:t>
            </a:r>
            <a:r>
              <a:rPr lang="en-US" b="1" dirty="0" err="1" smtClean="0"/>
              <a:t>Vogelaar</a:t>
            </a:r>
            <a:r>
              <a:rPr lang="en-US" b="1" dirty="0" smtClean="0"/>
              <a:t> </a:t>
            </a:r>
          </a:p>
          <a:p>
            <a:r>
              <a:rPr lang="en-US" b="1" dirty="0" smtClean="0"/>
              <a:t>of Virginia Tech (co-author of GEM*STAR article in HB of NE)</a:t>
            </a:r>
            <a:endParaRPr lang="en-US" b="1" dirty="0"/>
          </a:p>
        </p:txBody>
      </p:sp>
    </p:spTree>
    <p:extLst>
      <p:ext uri="{BB962C8B-B14F-4D97-AF65-F5344CB8AC3E}">
        <p14:creationId xmlns:p14="http://schemas.microsoft.com/office/powerpoint/2010/main" val="4163489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pPr>
              <a:defRPr/>
            </a:pPr>
            <a:r>
              <a:rPr lang="en-US" smtClean="0">
                <a:solidFill>
                  <a:srgbClr val="FFFFFF"/>
                </a:solidFill>
              </a:rPr>
              <a:t>March 31, 2015</a:t>
            </a:r>
            <a:endParaRPr lang="en-US">
              <a:solidFill>
                <a:srgbClr val="FFFFFF"/>
              </a:solidFill>
            </a:endParaRPr>
          </a:p>
        </p:txBody>
      </p:sp>
      <p:sp>
        <p:nvSpPr>
          <p:cNvPr id="11" name="Footer Placeholder 2"/>
          <p:cNvSpPr>
            <a:spLocks noGrp="1"/>
          </p:cNvSpPr>
          <p:nvPr>
            <p:ph type="ftr" sz="quarter" idx="11"/>
          </p:nvPr>
        </p:nvSpPr>
        <p:spPr/>
        <p:txBody>
          <a:bodyPr/>
          <a:lstStyle/>
          <a:p>
            <a:pPr>
              <a:defRPr/>
            </a:pPr>
            <a:r>
              <a:rPr lang="en-US" smtClean="0">
                <a:solidFill>
                  <a:srgbClr val="FFFFFF"/>
                </a:solidFill>
              </a:rPr>
              <a:t>JLab MEIC Collaboraion</a:t>
            </a:r>
            <a:endParaRPr lang="en-US" dirty="0">
              <a:solidFill>
                <a:srgbClr val="FFFFFF"/>
              </a:solidFill>
            </a:endParaRPr>
          </a:p>
        </p:txBody>
      </p:sp>
      <p:sp>
        <p:nvSpPr>
          <p:cNvPr id="12" name="Slide Number Placeholder 3"/>
          <p:cNvSpPr>
            <a:spLocks noGrp="1"/>
          </p:cNvSpPr>
          <p:nvPr>
            <p:ph type="sldNum" sz="quarter" idx="12"/>
          </p:nvPr>
        </p:nvSpPr>
        <p:spPr/>
        <p:txBody>
          <a:bodyPr/>
          <a:lstStyle/>
          <a:p>
            <a:pPr>
              <a:defRPr/>
            </a:pPr>
            <a:fld id="{1C7E32DC-13BF-41CE-88DE-480BA5FFBDF9}" type="slidenum">
              <a:rPr lang="en-US">
                <a:solidFill>
                  <a:srgbClr val="FFFFFF"/>
                </a:solidFill>
              </a:rPr>
              <a:pPr>
                <a:defRPr/>
              </a:pPr>
              <a:t>24</a:t>
            </a:fld>
            <a:endParaRPr lang="en-US">
              <a:solidFill>
                <a:srgbClr val="FFFFFF"/>
              </a:solidFill>
            </a:endParaRPr>
          </a:p>
        </p:txBody>
      </p:sp>
      <p:grpSp>
        <p:nvGrpSpPr>
          <p:cNvPr id="19461" name="Group 3"/>
          <p:cNvGrpSpPr>
            <a:grpSpLocks/>
          </p:cNvGrpSpPr>
          <p:nvPr/>
        </p:nvGrpSpPr>
        <p:grpSpPr bwMode="auto">
          <a:xfrm>
            <a:off x="0" y="0"/>
            <a:ext cx="1905000" cy="838200"/>
            <a:chOff x="3840" y="3216"/>
            <a:chExt cx="1440" cy="624"/>
          </a:xfrm>
        </p:grpSpPr>
        <p:grpSp>
          <p:nvGrpSpPr>
            <p:cNvPr id="19467" name="Group 4"/>
            <p:cNvGrpSpPr>
              <a:grpSpLocks/>
            </p:cNvGrpSpPr>
            <p:nvPr/>
          </p:nvGrpSpPr>
          <p:grpSpPr bwMode="auto">
            <a:xfrm>
              <a:off x="3840" y="3216"/>
              <a:ext cx="336" cy="624"/>
              <a:chOff x="1152" y="288"/>
              <a:chExt cx="960" cy="1872"/>
            </a:xfrm>
          </p:grpSpPr>
          <p:sp>
            <p:nvSpPr>
              <p:cNvPr id="19469"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9470"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9471"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9472"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a:solidFill>
                      <a:srgbClr val="FFFFFF"/>
                    </a:solidFill>
                    <a:latin typeface="Symbol"/>
                  </a:rPr>
                  <a:t>m</a:t>
                </a:r>
              </a:p>
            </p:txBody>
          </p:sp>
        </p:grpSp>
        <p:sp>
          <p:nvSpPr>
            <p:cNvPr id="19468"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a:solidFill>
                    <a:srgbClr val="66CCFF"/>
                  </a:solidFill>
                  <a:latin typeface="Times New Roman" pitchFamily="18" charset="0"/>
                </a:rPr>
                <a:t>Muons, Inc.</a:t>
              </a:r>
            </a:p>
          </p:txBody>
        </p:sp>
      </p:grpSp>
      <p:sp>
        <p:nvSpPr>
          <p:cNvPr id="45063" name="Rectangle 2"/>
          <p:cNvSpPr>
            <a:spLocks noChangeArrowheads="1"/>
          </p:cNvSpPr>
          <p:nvPr/>
        </p:nvSpPr>
        <p:spPr bwMode="auto">
          <a:xfrm>
            <a:off x="990600" y="1676400"/>
            <a:ext cx="6926908"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000" dirty="0">
                <a:solidFill>
                  <a:srgbClr val="500050"/>
                </a:solidFill>
              </a:rPr>
              <a:t>34 metric tons of excess weapons-grade plutonium slated to be destroyed by the troubled 2000 U.S.-Russian Plutonium Management and Disposition Agreement (PMDA)[2]</a:t>
            </a:r>
          </a:p>
          <a:p>
            <a:endParaRPr lang="en-US" sz="2000" dirty="0" smtClean="0">
              <a:solidFill>
                <a:srgbClr val="500050"/>
              </a:solidFill>
            </a:endParaRPr>
          </a:p>
          <a:p>
            <a:r>
              <a:rPr lang="en-US" sz="2000" dirty="0" smtClean="0">
                <a:solidFill>
                  <a:srgbClr val="500050"/>
                </a:solidFill>
              </a:rPr>
              <a:t>GEM*STAR </a:t>
            </a:r>
            <a:r>
              <a:rPr lang="en-US" sz="2000" dirty="0">
                <a:solidFill>
                  <a:srgbClr val="500050"/>
                </a:solidFill>
              </a:rPr>
              <a:t>allows a better solution than either MOX (US) or BR (Russia</a:t>
            </a:r>
            <a:r>
              <a:rPr lang="en-US" sz="2000" dirty="0" smtClean="0">
                <a:solidFill>
                  <a:srgbClr val="500050"/>
                </a:solidFill>
              </a:rPr>
              <a:t>)</a:t>
            </a:r>
          </a:p>
          <a:p>
            <a:endParaRPr lang="en-US" sz="2000" dirty="0">
              <a:solidFill>
                <a:srgbClr val="500050"/>
              </a:solidFill>
            </a:endParaRPr>
          </a:p>
          <a:p>
            <a:r>
              <a:rPr lang="en-US" sz="2000" dirty="0">
                <a:solidFill>
                  <a:srgbClr val="500050"/>
                </a:solidFill>
              </a:rPr>
              <a:t>&lt;7% Pu240 vs &gt;19</a:t>
            </a:r>
            <a:r>
              <a:rPr lang="en-US" sz="2000" dirty="0" smtClean="0">
                <a:solidFill>
                  <a:srgbClr val="500050"/>
                </a:solidFill>
              </a:rPr>
              <a:t>%</a:t>
            </a:r>
          </a:p>
          <a:p>
            <a:endParaRPr lang="en-US" sz="2000" dirty="0">
              <a:solidFill>
                <a:srgbClr val="500050"/>
              </a:solidFill>
            </a:endParaRPr>
          </a:p>
          <a:p>
            <a:r>
              <a:rPr lang="en-US" sz="2000" dirty="0" smtClean="0">
                <a:solidFill>
                  <a:srgbClr val="500050"/>
                </a:solidFill>
              </a:rPr>
              <a:t>Here we do some </a:t>
            </a:r>
            <a:r>
              <a:rPr lang="en-US" sz="2000" dirty="0" err="1" smtClean="0">
                <a:solidFill>
                  <a:srgbClr val="500050"/>
                </a:solidFill>
              </a:rPr>
              <a:t>handwaving</a:t>
            </a:r>
            <a:r>
              <a:rPr lang="en-US" sz="2000" dirty="0" smtClean="0">
                <a:solidFill>
                  <a:srgbClr val="500050"/>
                </a:solidFill>
              </a:rPr>
              <a:t> to explain how a Pu bomb works and what weapons grade refers to:</a:t>
            </a:r>
            <a:endParaRPr lang="en-US" sz="2000" dirty="0"/>
          </a:p>
          <a:p>
            <a:pPr lvl="7">
              <a:defRPr/>
            </a:pPr>
            <a:r>
              <a:rPr lang="en-US" sz="2000" dirty="0" smtClean="0">
                <a:solidFill>
                  <a:srgbClr val="FFFF00"/>
                </a:solidFill>
                <a:latin typeface="Arial" charset="0"/>
              </a:rPr>
              <a:t>    </a:t>
            </a:r>
            <a:endParaRPr lang="en-US" sz="2000" dirty="0">
              <a:solidFill>
                <a:srgbClr val="FFFF00"/>
              </a:solidFill>
              <a:latin typeface="Arial" charset="0"/>
            </a:endParaRPr>
          </a:p>
          <a:p>
            <a:pPr algn="ctr" eaLnBrk="0" fontAlgn="base" hangingPunct="0">
              <a:spcBef>
                <a:spcPct val="0"/>
              </a:spcBef>
              <a:spcAft>
                <a:spcPct val="0"/>
              </a:spcAft>
              <a:defRPr/>
            </a:pPr>
            <a:endParaRPr lang="en-US" dirty="0">
              <a:solidFill>
                <a:srgbClr val="FFFF00"/>
              </a:solidFill>
              <a:latin typeface="Arial" charset="0"/>
            </a:endParaRPr>
          </a:p>
          <a:p>
            <a:pPr algn="ctr" eaLnBrk="0" fontAlgn="base" hangingPunct="0">
              <a:spcBef>
                <a:spcPct val="0"/>
              </a:spcBef>
              <a:spcAft>
                <a:spcPct val="0"/>
              </a:spcAft>
              <a:defRPr/>
            </a:pPr>
            <a:endParaRPr lang="en-US" dirty="0">
              <a:solidFill>
                <a:srgbClr val="FFFFFF"/>
              </a:solidFill>
              <a:latin typeface="Arial" charset="0"/>
            </a:endParaRPr>
          </a:p>
        </p:txBody>
      </p:sp>
      <p:sp>
        <p:nvSpPr>
          <p:cNvPr id="13" name="Title 1"/>
          <p:cNvSpPr txBox="1">
            <a:spLocks/>
          </p:cNvSpPr>
          <p:nvPr/>
        </p:nvSpPr>
        <p:spPr bwMode="auto">
          <a:xfrm>
            <a:off x="685800" y="470764"/>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pitchFamily="34" charset="0"/>
              </a:defRPr>
            </a:lvl9pPr>
          </a:lstStyle>
          <a:p>
            <a:r>
              <a:rPr lang="en-US" kern="0" dirty="0" smtClean="0"/>
              <a:t>Is W-Pu a Killer Application?</a:t>
            </a:r>
            <a:endParaRPr lang="en-US" kern="0" dirty="0"/>
          </a:p>
        </p:txBody>
      </p:sp>
      <p:pic>
        <p:nvPicPr>
          <p:cNvPr id="14" name="Picture 27" descr="bowman.jpg"/>
          <p:cNvPicPr>
            <a:picLocks noChangeAspect="1"/>
          </p:cNvPicPr>
          <p:nvPr/>
        </p:nvPicPr>
        <p:blipFill rotWithShape="1">
          <a:blip r:embed="rId3">
            <a:extLst>
              <a:ext uri="{28A0092B-C50C-407E-A947-70E740481C1C}">
                <a14:useLocalDpi xmlns:a14="http://schemas.microsoft.com/office/drawing/2010/main" val="0"/>
              </a:ext>
            </a:extLst>
          </a:blip>
          <a:srcRect l="81111" t="66307" r="7220" b="23596"/>
          <a:stretch/>
        </p:blipFill>
        <p:spPr bwMode="auto">
          <a:xfrm>
            <a:off x="8176161" y="0"/>
            <a:ext cx="967839" cy="10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103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apezoid 3"/>
          <p:cNvSpPr/>
          <p:nvPr/>
        </p:nvSpPr>
        <p:spPr>
          <a:xfrm rot="10800000">
            <a:off x="3657600" y="2362200"/>
            <a:ext cx="2438400" cy="1905000"/>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53261" y="4263932"/>
            <a:ext cx="15240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rot="2977209">
            <a:off x="3267313" y="1486111"/>
            <a:ext cx="762000" cy="914400"/>
            <a:chOff x="1447800" y="2286000"/>
            <a:chExt cx="762000" cy="914400"/>
          </a:xfrm>
          <a:noFill/>
        </p:grpSpPr>
        <p:sp>
          <p:nvSpPr>
            <p:cNvPr id="8" name="Rectangle 7"/>
            <p:cNvSpPr/>
            <p:nvPr/>
          </p:nvSpPr>
          <p:spPr>
            <a:xfrm>
              <a:off x="1447800" y="2286000"/>
              <a:ext cx="533400" cy="9144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flipV="1">
              <a:off x="1981200" y="2286000"/>
              <a:ext cx="228600" cy="511629"/>
            </a:xfrm>
            <a:prstGeom prst="r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11"/>
          <p:cNvSpPr/>
          <p:nvPr/>
        </p:nvSpPr>
        <p:spPr>
          <a:xfrm>
            <a:off x="3730171" y="2554514"/>
            <a:ext cx="2278743" cy="46709"/>
          </a:xfrm>
          <a:custGeom>
            <a:avLst/>
            <a:gdLst>
              <a:gd name="connsiteX0" fmla="*/ 0 w 2278743"/>
              <a:gd name="connsiteY0" fmla="*/ 14515 h 46709"/>
              <a:gd name="connsiteX1" fmla="*/ 261258 w 2278743"/>
              <a:gd name="connsiteY1" fmla="*/ 29029 h 46709"/>
              <a:gd name="connsiteX2" fmla="*/ 609600 w 2278743"/>
              <a:gd name="connsiteY2" fmla="*/ 29029 h 46709"/>
              <a:gd name="connsiteX3" fmla="*/ 870858 w 2278743"/>
              <a:gd name="connsiteY3" fmla="*/ 29029 h 46709"/>
              <a:gd name="connsiteX4" fmla="*/ 914400 w 2278743"/>
              <a:gd name="connsiteY4" fmla="*/ 14515 h 46709"/>
              <a:gd name="connsiteX5" fmla="*/ 986972 w 2278743"/>
              <a:gd name="connsiteY5" fmla="*/ 0 h 46709"/>
              <a:gd name="connsiteX6" fmla="*/ 1190172 w 2278743"/>
              <a:gd name="connsiteY6" fmla="*/ 14515 h 46709"/>
              <a:gd name="connsiteX7" fmla="*/ 1291772 w 2278743"/>
              <a:gd name="connsiteY7" fmla="*/ 43543 h 46709"/>
              <a:gd name="connsiteX8" fmla="*/ 1436915 w 2278743"/>
              <a:gd name="connsiteY8" fmla="*/ 29029 h 46709"/>
              <a:gd name="connsiteX9" fmla="*/ 1480458 w 2278743"/>
              <a:gd name="connsiteY9" fmla="*/ 14515 h 46709"/>
              <a:gd name="connsiteX10" fmla="*/ 1582058 w 2278743"/>
              <a:gd name="connsiteY10" fmla="*/ 0 h 46709"/>
              <a:gd name="connsiteX11" fmla="*/ 1843315 w 2278743"/>
              <a:gd name="connsiteY11" fmla="*/ 0 h 46709"/>
              <a:gd name="connsiteX12" fmla="*/ 1901372 w 2278743"/>
              <a:gd name="connsiteY12" fmla="*/ 14515 h 46709"/>
              <a:gd name="connsiteX13" fmla="*/ 2002972 w 2278743"/>
              <a:gd name="connsiteY13" fmla="*/ 29029 h 46709"/>
              <a:gd name="connsiteX14" fmla="*/ 2278743 w 2278743"/>
              <a:gd name="connsiteY14" fmla="*/ 43543 h 4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8743" h="46709">
                <a:moveTo>
                  <a:pt x="0" y="14515"/>
                </a:moveTo>
                <a:cubicBezTo>
                  <a:pt x="87086" y="19353"/>
                  <a:pt x="174038" y="29029"/>
                  <a:pt x="261258" y="29029"/>
                </a:cubicBezTo>
                <a:cubicBezTo>
                  <a:pt x="707965" y="29029"/>
                  <a:pt x="213676" y="-6963"/>
                  <a:pt x="609600" y="29029"/>
                </a:cubicBezTo>
                <a:cubicBezTo>
                  <a:pt x="731689" y="53446"/>
                  <a:pt x="689126" y="51745"/>
                  <a:pt x="870858" y="29029"/>
                </a:cubicBezTo>
                <a:cubicBezTo>
                  <a:pt x="886039" y="27131"/>
                  <a:pt x="899558" y="18226"/>
                  <a:pt x="914400" y="14515"/>
                </a:cubicBezTo>
                <a:cubicBezTo>
                  <a:pt x="938333" y="8532"/>
                  <a:pt x="962781" y="4838"/>
                  <a:pt x="986972" y="0"/>
                </a:cubicBezTo>
                <a:cubicBezTo>
                  <a:pt x="1054705" y="4838"/>
                  <a:pt x="1122681" y="7016"/>
                  <a:pt x="1190172" y="14515"/>
                </a:cubicBezTo>
                <a:cubicBezTo>
                  <a:pt x="1217509" y="17553"/>
                  <a:pt x="1264249" y="34369"/>
                  <a:pt x="1291772" y="43543"/>
                </a:cubicBezTo>
                <a:cubicBezTo>
                  <a:pt x="1340153" y="38705"/>
                  <a:pt x="1388858" y="36422"/>
                  <a:pt x="1436915" y="29029"/>
                </a:cubicBezTo>
                <a:cubicBezTo>
                  <a:pt x="1452037" y="26703"/>
                  <a:pt x="1465456" y="17516"/>
                  <a:pt x="1480458" y="14515"/>
                </a:cubicBezTo>
                <a:cubicBezTo>
                  <a:pt x="1514004" y="7806"/>
                  <a:pt x="1548191" y="4838"/>
                  <a:pt x="1582058" y="0"/>
                </a:cubicBezTo>
                <a:cubicBezTo>
                  <a:pt x="1864477" y="35304"/>
                  <a:pt x="1512196" y="0"/>
                  <a:pt x="1843315" y="0"/>
                </a:cubicBezTo>
                <a:cubicBezTo>
                  <a:pt x="1863263" y="0"/>
                  <a:pt x="1881746" y="10947"/>
                  <a:pt x="1901372" y="14515"/>
                </a:cubicBezTo>
                <a:cubicBezTo>
                  <a:pt x="1935031" y="20635"/>
                  <a:pt x="1968996" y="25032"/>
                  <a:pt x="2002972" y="29029"/>
                </a:cubicBezTo>
                <a:cubicBezTo>
                  <a:pt x="2163171" y="47876"/>
                  <a:pt x="2124810" y="43543"/>
                  <a:pt x="2278743" y="4354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522683" y="2509762"/>
            <a:ext cx="87086" cy="19412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18742" y="3200400"/>
            <a:ext cx="159658"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Single Corner Rectangle 17"/>
          <p:cNvSpPr/>
          <p:nvPr/>
        </p:nvSpPr>
        <p:spPr>
          <a:xfrm>
            <a:off x="4869542" y="1829434"/>
            <a:ext cx="45719" cy="1370966"/>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flipH="1">
            <a:off x="4738914" y="1613534"/>
            <a:ext cx="239486" cy="2286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ingle Corner Rectangle 20"/>
          <p:cNvSpPr/>
          <p:nvPr/>
        </p:nvSpPr>
        <p:spPr>
          <a:xfrm>
            <a:off x="4978400" y="1727834"/>
            <a:ext cx="1422400" cy="45719"/>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ingle Corner Rectangle 21"/>
          <p:cNvSpPr/>
          <p:nvPr/>
        </p:nvSpPr>
        <p:spPr>
          <a:xfrm>
            <a:off x="6400800" y="1613534"/>
            <a:ext cx="1981200" cy="228600"/>
          </a:xfrm>
          <a:prstGeom prst="round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441362" y="1172214"/>
            <a:ext cx="914417" cy="369332"/>
          </a:xfrm>
          <a:prstGeom prst="rect">
            <a:avLst/>
          </a:prstGeom>
          <a:noFill/>
        </p:spPr>
        <p:txBody>
          <a:bodyPr wrap="none" rtlCol="0">
            <a:spAutoFit/>
          </a:bodyPr>
          <a:lstStyle/>
          <a:p>
            <a:r>
              <a:rPr lang="en-US" dirty="0" smtClean="0"/>
              <a:t>Magnet</a:t>
            </a:r>
            <a:endParaRPr lang="en-US" dirty="0"/>
          </a:p>
        </p:txBody>
      </p:sp>
      <p:sp>
        <p:nvSpPr>
          <p:cNvPr id="24" name="TextBox 23"/>
          <p:cNvSpPr txBox="1"/>
          <p:nvPr/>
        </p:nvSpPr>
        <p:spPr>
          <a:xfrm>
            <a:off x="6470923" y="831634"/>
            <a:ext cx="1840953" cy="923330"/>
          </a:xfrm>
          <a:prstGeom prst="rect">
            <a:avLst/>
          </a:prstGeom>
          <a:noFill/>
        </p:spPr>
        <p:txBody>
          <a:bodyPr wrap="none" rtlCol="0">
            <a:spAutoFit/>
          </a:bodyPr>
          <a:lstStyle/>
          <a:p>
            <a:pPr algn="ctr"/>
            <a:r>
              <a:rPr lang="en-US" b="1" dirty="0" smtClean="0"/>
              <a:t>Superconducting </a:t>
            </a:r>
          </a:p>
          <a:p>
            <a:pPr algn="ctr"/>
            <a:r>
              <a:rPr lang="en-US" b="1" dirty="0" smtClean="0"/>
              <a:t>Accelerator</a:t>
            </a:r>
          </a:p>
          <a:p>
            <a:pPr algn="ctr"/>
            <a:r>
              <a:rPr lang="en-US" b="1" dirty="0" smtClean="0"/>
              <a:t>2.5 mA, 1 </a:t>
            </a:r>
            <a:r>
              <a:rPr lang="en-US" b="1" dirty="0" err="1" smtClean="0"/>
              <a:t>GeV</a:t>
            </a:r>
            <a:endParaRPr lang="en-US" b="1" dirty="0"/>
          </a:p>
        </p:txBody>
      </p:sp>
      <p:sp>
        <p:nvSpPr>
          <p:cNvPr id="25" name="TextBox 24"/>
          <p:cNvSpPr txBox="1"/>
          <p:nvPr/>
        </p:nvSpPr>
        <p:spPr>
          <a:xfrm>
            <a:off x="4054172" y="3282434"/>
            <a:ext cx="774379" cy="369332"/>
          </a:xfrm>
          <a:prstGeom prst="rect">
            <a:avLst/>
          </a:prstGeom>
          <a:noFill/>
        </p:spPr>
        <p:txBody>
          <a:bodyPr wrap="none" rtlCol="0">
            <a:spAutoFit/>
          </a:bodyPr>
          <a:lstStyle/>
          <a:p>
            <a:r>
              <a:rPr lang="en-US" b="1" dirty="0" smtClean="0"/>
              <a:t>Target</a:t>
            </a:r>
            <a:endParaRPr lang="en-US" b="1" dirty="0"/>
          </a:p>
        </p:txBody>
      </p:sp>
      <p:sp>
        <p:nvSpPr>
          <p:cNvPr id="26" name="TextBox 25"/>
          <p:cNvSpPr txBox="1"/>
          <p:nvPr/>
        </p:nvSpPr>
        <p:spPr>
          <a:xfrm>
            <a:off x="1083911" y="854338"/>
            <a:ext cx="1353256" cy="1231106"/>
          </a:xfrm>
          <a:prstGeom prst="rect">
            <a:avLst/>
          </a:prstGeom>
          <a:noFill/>
        </p:spPr>
        <p:txBody>
          <a:bodyPr wrap="none" rtlCol="0">
            <a:spAutoFit/>
          </a:bodyPr>
          <a:lstStyle/>
          <a:p>
            <a:pPr algn="ctr"/>
            <a:r>
              <a:rPr lang="en-US" sz="2000" b="1" u="sng" dirty="0" smtClean="0">
                <a:solidFill>
                  <a:srgbClr val="FF0000"/>
                </a:solidFill>
              </a:rPr>
              <a:t>Hourly  fill:</a:t>
            </a:r>
          </a:p>
          <a:p>
            <a:pPr algn="ctr"/>
            <a:r>
              <a:rPr lang="en-US" b="1" dirty="0" smtClean="0">
                <a:solidFill>
                  <a:srgbClr val="FF0000"/>
                </a:solidFill>
              </a:rPr>
              <a:t>30 g W-</a:t>
            </a:r>
            <a:r>
              <a:rPr lang="en-US" b="1" dirty="0" err="1" smtClean="0">
                <a:solidFill>
                  <a:srgbClr val="FF0000"/>
                </a:solidFill>
              </a:rPr>
              <a:t>Pu</a:t>
            </a:r>
            <a:endParaRPr lang="en-US" b="1" dirty="0" smtClean="0">
              <a:solidFill>
                <a:srgbClr val="FF0000"/>
              </a:solidFill>
            </a:endParaRPr>
          </a:p>
          <a:p>
            <a:pPr algn="ctr"/>
            <a:r>
              <a:rPr lang="en-US" b="1" dirty="0">
                <a:solidFill>
                  <a:srgbClr val="FF0000"/>
                </a:solidFill>
              </a:rPr>
              <a:t>a</a:t>
            </a:r>
            <a:r>
              <a:rPr lang="en-US" b="1" dirty="0" smtClean="0">
                <a:solidFill>
                  <a:srgbClr val="FF0000"/>
                </a:solidFill>
              </a:rPr>
              <a:t>s PuF</a:t>
            </a:r>
            <a:r>
              <a:rPr lang="en-US" b="1" baseline="-25000" dirty="0" smtClean="0">
                <a:solidFill>
                  <a:srgbClr val="FF0000"/>
                </a:solidFill>
              </a:rPr>
              <a:t>3</a:t>
            </a:r>
            <a:r>
              <a:rPr lang="en-US" b="1" dirty="0" smtClean="0">
                <a:solidFill>
                  <a:srgbClr val="FF0000"/>
                </a:solidFill>
              </a:rPr>
              <a:t> +</a:t>
            </a:r>
          </a:p>
          <a:p>
            <a:pPr algn="ctr"/>
            <a:r>
              <a:rPr lang="en-US" b="1" dirty="0">
                <a:solidFill>
                  <a:srgbClr val="FF0000"/>
                </a:solidFill>
              </a:rPr>
              <a:t>c</a:t>
            </a:r>
            <a:r>
              <a:rPr lang="en-US" b="1" dirty="0" smtClean="0">
                <a:solidFill>
                  <a:srgbClr val="FF0000"/>
                </a:solidFill>
              </a:rPr>
              <a:t>arrier salt</a:t>
            </a:r>
            <a:endParaRPr lang="en-US" b="1" baseline="-25000" dirty="0">
              <a:solidFill>
                <a:srgbClr val="FF0000"/>
              </a:solidFill>
            </a:endParaRPr>
          </a:p>
        </p:txBody>
      </p:sp>
      <p:sp>
        <p:nvSpPr>
          <p:cNvPr id="27" name="TextBox 26"/>
          <p:cNvSpPr txBox="1"/>
          <p:nvPr/>
        </p:nvSpPr>
        <p:spPr>
          <a:xfrm>
            <a:off x="4170681" y="4792899"/>
            <a:ext cx="1533433" cy="646331"/>
          </a:xfrm>
          <a:prstGeom prst="rect">
            <a:avLst/>
          </a:prstGeom>
          <a:noFill/>
        </p:spPr>
        <p:txBody>
          <a:bodyPr wrap="none" rtlCol="0">
            <a:spAutoFit/>
          </a:bodyPr>
          <a:lstStyle/>
          <a:p>
            <a:pPr algn="ctr"/>
            <a:r>
              <a:rPr lang="en-US" b="1" dirty="0" smtClean="0"/>
              <a:t>Salt Overflow </a:t>
            </a:r>
          </a:p>
          <a:p>
            <a:pPr algn="ctr"/>
            <a:r>
              <a:rPr lang="en-US" b="1" dirty="0" smtClean="0"/>
              <a:t>tank</a:t>
            </a:r>
            <a:endParaRPr lang="en-US" b="1" dirty="0"/>
          </a:p>
        </p:txBody>
      </p:sp>
      <p:sp>
        <p:nvSpPr>
          <p:cNvPr id="28" name="TextBox 27"/>
          <p:cNvSpPr txBox="1"/>
          <p:nvPr/>
        </p:nvSpPr>
        <p:spPr>
          <a:xfrm>
            <a:off x="6146800" y="2820768"/>
            <a:ext cx="1068562" cy="646331"/>
          </a:xfrm>
          <a:prstGeom prst="rect">
            <a:avLst/>
          </a:prstGeom>
          <a:noFill/>
        </p:spPr>
        <p:txBody>
          <a:bodyPr wrap="none" rtlCol="0">
            <a:spAutoFit/>
          </a:bodyPr>
          <a:lstStyle/>
          <a:p>
            <a:pPr algn="ctr"/>
            <a:r>
              <a:rPr lang="en-US" b="1" dirty="0" smtClean="0"/>
              <a:t>Overflow</a:t>
            </a:r>
          </a:p>
          <a:p>
            <a:pPr algn="ctr"/>
            <a:r>
              <a:rPr lang="en-US" b="1" dirty="0" smtClean="0"/>
              <a:t>pipe</a:t>
            </a:r>
            <a:endParaRPr lang="en-US" b="1" dirty="0"/>
          </a:p>
        </p:txBody>
      </p:sp>
      <p:sp>
        <p:nvSpPr>
          <p:cNvPr id="29" name="Freeform 28"/>
          <p:cNvSpPr/>
          <p:nvPr/>
        </p:nvSpPr>
        <p:spPr>
          <a:xfrm>
            <a:off x="4107542" y="4789713"/>
            <a:ext cx="1582057" cy="45719"/>
          </a:xfrm>
          <a:custGeom>
            <a:avLst/>
            <a:gdLst>
              <a:gd name="connsiteX0" fmla="*/ 0 w 1422400"/>
              <a:gd name="connsiteY0" fmla="*/ 0 h 33842"/>
              <a:gd name="connsiteX1" fmla="*/ 478971 w 1422400"/>
              <a:gd name="connsiteY1" fmla="*/ 14515 h 33842"/>
              <a:gd name="connsiteX2" fmla="*/ 754743 w 1422400"/>
              <a:gd name="connsiteY2" fmla="*/ 0 h 33842"/>
              <a:gd name="connsiteX3" fmla="*/ 1146628 w 1422400"/>
              <a:gd name="connsiteY3" fmla="*/ 14515 h 33842"/>
              <a:gd name="connsiteX4" fmla="*/ 1422400 w 1422400"/>
              <a:gd name="connsiteY4" fmla="*/ 29029 h 3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400" h="33842">
                <a:moveTo>
                  <a:pt x="0" y="0"/>
                </a:moveTo>
                <a:cubicBezTo>
                  <a:pt x="159657" y="4838"/>
                  <a:pt x="319241" y="14515"/>
                  <a:pt x="478971" y="14515"/>
                </a:cubicBezTo>
                <a:cubicBezTo>
                  <a:pt x="571022" y="14515"/>
                  <a:pt x="662692" y="0"/>
                  <a:pt x="754743" y="0"/>
                </a:cubicBezTo>
                <a:cubicBezTo>
                  <a:pt x="885461" y="0"/>
                  <a:pt x="1016000" y="9677"/>
                  <a:pt x="1146628" y="14515"/>
                </a:cubicBezTo>
                <a:cubicBezTo>
                  <a:pt x="1275091" y="46630"/>
                  <a:pt x="1184738" y="29029"/>
                  <a:pt x="1422400" y="290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895600" y="2231348"/>
            <a:ext cx="929550" cy="646331"/>
          </a:xfrm>
          <a:prstGeom prst="rect">
            <a:avLst/>
          </a:prstGeom>
          <a:noFill/>
        </p:spPr>
        <p:txBody>
          <a:bodyPr wrap="none" rtlCol="0">
            <a:spAutoFit/>
          </a:bodyPr>
          <a:lstStyle/>
          <a:p>
            <a:pPr algn="ctr"/>
            <a:r>
              <a:rPr lang="en-US" b="1" dirty="0" smtClean="0"/>
              <a:t>Free</a:t>
            </a:r>
          </a:p>
          <a:p>
            <a:pPr algn="ctr"/>
            <a:r>
              <a:rPr lang="en-US" b="1" dirty="0" smtClean="0"/>
              <a:t> surface</a:t>
            </a:r>
            <a:endParaRPr lang="en-US" b="1" dirty="0"/>
          </a:p>
        </p:txBody>
      </p:sp>
      <p:grpSp>
        <p:nvGrpSpPr>
          <p:cNvPr id="33" name="Group 32"/>
          <p:cNvGrpSpPr/>
          <p:nvPr/>
        </p:nvGrpSpPr>
        <p:grpSpPr>
          <a:xfrm>
            <a:off x="4081357" y="2025953"/>
            <a:ext cx="324136" cy="659298"/>
            <a:chOff x="2266664" y="3314700"/>
            <a:chExt cx="324136" cy="659298"/>
          </a:xfrm>
          <a:solidFill>
            <a:srgbClr val="92D050"/>
          </a:solidFill>
        </p:grpSpPr>
        <p:sp>
          <p:nvSpPr>
            <p:cNvPr id="31" name="Isosceles Triangle 30"/>
            <p:cNvSpPr/>
            <p:nvPr/>
          </p:nvSpPr>
          <p:spPr>
            <a:xfrm flipV="1">
              <a:off x="2266664" y="3314700"/>
              <a:ext cx="324136" cy="4191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428732" y="3651766"/>
              <a:ext cx="45719" cy="3222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1029015" y="2025953"/>
            <a:ext cx="1436547" cy="923330"/>
          </a:xfrm>
          <a:prstGeom prst="rect">
            <a:avLst/>
          </a:prstGeom>
          <a:noFill/>
        </p:spPr>
        <p:txBody>
          <a:bodyPr wrap="none" rtlCol="0">
            <a:spAutoFit/>
          </a:bodyPr>
          <a:lstStyle/>
          <a:p>
            <a:r>
              <a:rPr lang="en-US" b="1" dirty="0" smtClean="0">
                <a:solidFill>
                  <a:srgbClr val="FF0000"/>
                </a:solidFill>
              </a:rPr>
              <a:t>Inflow W-</a:t>
            </a:r>
            <a:r>
              <a:rPr lang="en-US" b="1" dirty="0" err="1" smtClean="0">
                <a:solidFill>
                  <a:srgbClr val="FF0000"/>
                </a:solidFill>
              </a:rPr>
              <a:t>Pu</a:t>
            </a:r>
            <a:r>
              <a:rPr lang="en-US" b="1" dirty="0" smtClean="0">
                <a:solidFill>
                  <a:srgbClr val="FF0000"/>
                </a:solidFill>
              </a:rPr>
              <a:t>:</a:t>
            </a:r>
          </a:p>
          <a:p>
            <a:r>
              <a:rPr lang="en-US" b="1" dirty="0" smtClean="0">
                <a:solidFill>
                  <a:srgbClr val="FF0000"/>
                </a:solidFill>
              </a:rPr>
              <a:t>    93 % </a:t>
            </a:r>
            <a:r>
              <a:rPr lang="en-US" b="1" baseline="30000" dirty="0" smtClean="0">
                <a:solidFill>
                  <a:srgbClr val="FF0000"/>
                </a:solidFill>
              </a:rPr>
              <a:t>239</a:t>
            </a:r>
            <a:r>
              <a:rPr lang="en-US" b="1" dirty="0" smtClean="0">
                <a:solidFill>
                  <a:srgbClr val="FF0000"/>
                </a:solidFill>
              </a:rPr>
              <a:t>Pu</a:t>
            </a:r>
          </a:p>
          <a:p>
            <a:r>
              <a:rPr lang="en-US" b="1" dirty="0">
                <a:solidFill>
                  <a:srgbClr val="FF0000"/>
                </a:solidFill>
              </a:rPr>
              <a:t> </a:t>
            </a:r>
            <a:r>
              <a:rPr lang="en-US" b="1" dirty="0" smtClean="0">
                <a:solidFill>
                  <a:srgbClr val="FF0000"/>
                </a:solidFill>
              </a:rPr>
              <a:t>     7 % </a:t>
            </a:r>
            <a:r>
              <a:rPr lang="en-US" b="1" baseline="30000" dirty="0" smtClean="0">
                <a:solidFill>
                  <a:srgbClr val="FF0000"/>
                </a:solidFill>
              </a:rPr>
              <a:t>240</a:t>
            </a:r>
            <a:r>
              <a:rPr lang="en-US" b="1" dirty="0" smtClean="0">
                <a:solidFill>
                  <a:srgbClr val="FF0000"/>
                </a:solidFill>
              </a:rPr>
              <a:t>Pu</a:t>
            </a:r>
            <a:endParaRPr lang="en-US" b="1" dirty="0">
              <a:solidFill>
                <a:srgbClr val="FF0000"/>
              </a:solidFill>
            </a:endParaRPr>
          </a:p>
        </p:txBody>
      </p:sp>
      <p:sp>
        <p:nvSpPr>
          <p:cNvPr id="35" name="TextBox 34"/>
          <p:cNvSpPr txBox="1"/>
          <p:nvPr/>
        </p:nvSpPr>
        <p:spPr>
          <a:xfrm>
            <a:off x="521972" y="3651766"/>
            <a:ext cx="2661498" cy="1785104"/>
          </a:xfrm>
          <a:prstGeom prst="rect">
            <a:avLst/>
          </a:prstGeom>
          <a:noFill/>
        </p:spPr>
        <p:txBody>
          <a:bodyPr wrap="none" rtlCol="0">
            <a:spAutoFit/>
          </a:bodyPr>
          <a:lstStyle/>
          <a:p>
            <a:pPr algn="ctr"/>
            <a:r>
              <a:rPr lang="en-US" sz="2000" b="1" u="sng" dirty="0" smtClean="0">
                <a:solidFill>
                  <a:srgbClr val="00B050"/>
                </a:solidFill>
              </a:rPr>
              <a:t>Hourly overflow:</a:t>
            </a:r>
          </a:p>
          <a:p>
            <a:pPr algn="ctr"/>
            <a:r>
              <a:rPr lang="en-US" b="1" dirty="0" smtClean="0">
                <a:solidFill>
                  <a:srgbClr val="00B050"/>
                </a:solidFill>
              </a:rPr>
              <a:t>7.5 g as PuF</a:t>
            </a:r>
            <a:r>
              <a:rPr lang="en-US" b="1" baseline="-25000" dirty="0" smtClean="0">
                <a:solidFill>
                  <a:srgbClr val="00B050"/>
                </a:solidFill>
              </a:rPr>
              <a:t>3</a:t>
            </a:r>
            <a:r>
              <a:rPr lang="en-US" b="1" dirty="0" smtClean="0">
                <a:solidFill>
                  <a:srgbClr val="00B050"/>
                </a:solidFill>
              </a:rPr>
              <a:t> +</a:t>
            </a:r>
          </a:p>
          <a:p>
            <a:pPr algn="ctr"/>
            <a:r>
              <a:rPr lang="en-US" b="1" dirty="0">
                <a:solidFill>
                  <a:srgbClr val="00B050"/>
                </a:solidFill>
              </a:rPr>
              <a:t>c</a:t>
            </a:r>
            <a:r>
              <a:rPr lang="en-US" b="1" dirty="0" smtClean="0">
                <a:solidFill>
                  <a:srgbClr val="00B050"/>
                </a:solidFill>
              </a:rPr>
              <a:t>arrier salt +</a:t>
            </a:r>
          </a:p>
          <a:p>
            <a:pPr algn="ctr"/>
            <a:r>
              <a:rPr lang="en-US" b="1" dirty="0" smtClean="0">
                <a:solidFill>
                  <a:srgbClr val="00B050"/>
                </a:solidFill>
              </a:rPr>
              <a:t>22.5 g of fission product </a:t>
            </a:r>
          </a:p>
          <a:p>
            <a:pPr algn="ctr"/>
            <a:endParaRPr lang="en-US" b="1" dirty="0" smtClean="0">
              <a:solidFill>
                <a:srgbClr val="00B050"/>
              </a:solidFill>
            </a:endParaRPr>
          </a:p>
          <a:p>
            <a:endParaRPr lang="en-US" dirty="0"/>
          </a:p>
        </p:txBody>
      </p:sp>
      <p:sp>
        <p:nvSpPr>
          <p:cNvPr id="36" name="TextBox 35"/>
          <p:cNvSpPr txBox="1"/>
          <p:nvPr/>
        </p:nvSpPr>
        <p:spPr>
          <a:xfrm>
            <a:off x="572903" y="4900620"/>
            <a:ext cx="2697533" cy="1477328"/>
          </a:xfrm>
          <a:prstGeom prst="rect">
            <a:avLst/>
          </a:prstGeom>
          <a:noFill/>
        </p:spPr>
        <p:txBody>
          <a:bodyPr wrap="none" rtlCol="0">
            <a:spAutoFit/>
          </a:bodyPr>
          <a:lstStyle/>
          <a:p>
            <a:pPr algn="ctr"/>
            <a:r>
              <a:rPr lang="en-US" b="1" dirty="0" smtClean="0">
                <a:solidFill>
                  <a:srgbClr val="00B050"/>
                </a:solidFill>
              </a:rPr>
              <a:t>Non-weapons </a:t>
            </a:r>
            <a:r>
              <a:rPr lang="en-US" b="1" dirty="0" err="1" smtClean="0">
                <a:solidFill>
                  <a:srgbClr val="00B050"/>
                </a:solidFill>
              </a:rPr>
              <a:t>Pu</a:t>
            </a:r>
            <a:r>
              <a:rPr lang="en-US" b="1" dirty="0" smtClean="0">
                <a:solidFill>
                  <a:srgbClr val="00B050"/>
                </a:solidFill>
              </a:rPr>
              <a:t> Outflow:</a:t>
            </a:r>
          </a:p>
          <a:p>
            <a:pPr algn="ctr"/>
            <a:r>
              <a:rPr lang="en-US" b="1" dirty="0" smtClean="0">
                <a:solidFill>
                  <a:srgbClr val="00B050"/>
                </a:solidFill>
              </a:rPr>
              <a:t>52.4 % </a:t>
            </a:r>
            <a:r>
              <a:rPr lang="en-US" b="1" baseline="30000" dirty="0" smtClean="0">
                <a:solidFill>
                  <a:srgbClr val="00B050"/>
                </a:solidFill>
              </a:rPr>
              <a:t>239</a:t>
            </a:r>
            <a:r>
              <a:rPr lang="en-US" b="1" dirty="0" smtClean="0">
                <a:solidFill>
                  <a:srgbClr val="00B050"/>
                </a:solidFill>
              </a:rPr>
              <a:t>Pu</a:t>
            </a:r>
          </a:p>
          <a:p>
            <a:pPr algn="ctr"/>
            <a:r>
              <a:rPr lang="en-US" b="1" dirty="0" smtClean="0">
                <a:solidFill>
                  <a:srgbClr val="00B050"/>
                </a:solidFill>
              </a:rPr>
              <a:t>25.4 % </a:t>
            </a:r>
            <a:r>
              <a:rPr lang="en-US" b="1" baseline="30000" dirty="0" smtClean="0">
                <a:solidFill>
                  <a:srgbClr val="00B050"/>
                </a:solidFill>
              </a:rPr>
              <a:t>240</a:t>
            </a:r>
            <a:r>
              <a:rPr lang="en-US" b="1" dirty="0" smtClean="0">
                <a:solidFill>
                  <a:srgbClr val="00B050"/>
                </a:solidFill>
              </a:rPr>
              <a:t>Pu</a:t>
            </a:r>
          </a:p>
          <a:p>
            <a:pPr algn="ctr"/>
            <a:r>
              <a:rPr lang="en-US" b="1" dirty="0" smtClean="0">
                <a:solidFill>
                  <a:srgbClr val="00B050"/>
                </a:solidFill>
              </a:rPr>
              <a:t>10.6 % </a:t>
            </a:r>
            <a:r>
              <a:rPr lang="en-US" b="1" baseline="30000" dirty="0" smtClean="0">
                <a:solidFill>
                  <a:srgbClr val="00B050"/>
                </a:solidFill>
              </a:rPr>
              <a:t>241</a:t>
            </a:r>
            <a:r>
              <a:rPr lang="en-US" b="1" dirty="0" smtClean="0">
                <a:solidFill>
                  <a:srgbClr val="00B050"/>
                </a:solidFill>
              </a:rPr>
              <a:t>Pu</a:t>
            </a:r>
          </a:p>
          <a:p>
            <a:pPr algn="ctr"/>
            <a:r>
              <a:rPr lang="en-US" b="1" dirty="0" smtClean="0">
                <a:solidFill>
                  <a:srgbClr val="00B050"/>
                </a:solidFill>
              </a:rPr>
              <a:t>11.7 % </a:t>
            </a:r>
            <a:r>
              <a:rPr lang="en-US" b="1" baseline="30000" dirty="0" smtClean="0">
                <a:solidFill>
                  <a:srgbClr val="00B050"/>
                </a:solidFill>
              </a:rPr>
              <a:t>242</a:t>
            </a:r>
            <a:r>
              <a:rPr lang="en-US" b="1" dirty="0" smtClean="0">
                <a:solidFill>
                  <a:srgbClr val="00B050"/>
                </a:solidFill>
              </a:rPr>
              <a:t>Pu</a:t>
            </a:r>
            <a:endParaRPr lang="en-US" b="1" dirty="0">
              <a:solidFill>
                <a:srgbClr val="00B050"/>
              </a:solidFill>
            </a:endParaRPr>
          </a:p>
        </p:txBody>
      </p:sp>
      <p:sp>
        <p:nvSpPr>
          <p:cNvPr id="37" name="TextBox 36"/>
          <p:cNvSpPr txBox="1"/>
          <p:nvPr/>
        </p:nvSpPr>
        <p:spPr>
          <a:xfrm>
            <a:off x="6400800" y="4562067"/>
            <a:ext cx="2207206" cy="1754326"/>
          </a:xfrm>
          <a:prstGeom prst="rect">
            <a:avLst/>
          </a:prstGeom>
          <a:noFill/>
        </p:spPr>
        <p:txBody>
          <a:bodyPr wrap="none" rtlCol="0">
            <a:spAutoFit/>
          </a:bodyPr>
          <a:lstStyle/>
          <a:p>
            <a:pPr algn="ctr"/>
            <a:endParaRPr lang="en-US" sz="800" b="1" u="sng" dirty="0" smtClean="0">
              <a:solidFill>
                <a:srgbClr val="CE5620"/>
              </a:solidFill>
            </a:endParaRPr>
          </a:p>
          <a:p>
            <a:pPr algn="ctr"/>
            <a:r>
              <a:rPr lang="en-US" sz="2000" b="1" dirty="0" smtClean="0">
                <a:solidFill>
                  <a:srgbClr val="CE5620"/>
                </a:solidFill>
              </a:rPr>
              <a:t>W-</a:t>
            </a:r>
            <a:r>
              <a:rPr lang="en-US" sz="2000" b="1" dirty="0" err="1" smtClean="0">
                <a:solidFill>
                  <a:srgbClr val="CE5620"/>
                </a:solidFill>
              </a:rPr>
              <a:t>Pu</a:t>
            </a:r>
            <a:r>
              <a:rPr lang="en-US" sz="2000" b="1" dirty="0" smtClean="0">
                <a:solidFill>
                  <a:srgbClr val="CE5620"/>
                </a:solidFill>
              </a:rPr>
              <a:t> transformed </a:t>
            </a:r>
          </a:p>
          <a:p>
            <a:pPr algn="ctr"/>
            <a:r>
              <a:rPr lang="en-US" sz="2000" b="1" dirty="0" smtClean="0">
                <a:solidFill>
                  <a:srgbClr val="CE5620"/>
                </a:solidFill>
              </a:rPr>
              <a:t>to permanent</a:t>
            </a:r>
          </a:p>
          <a:p>
            <a:pPr algn="ctr"/>
            <a:r>
              <a:rPr lang="en-US" sz="2000" b="1" dirty="0">
                <a:solidFill>
                  <a:srgbClr val="CE5620"/>
                </a:solidFill>
              </a:rPr>
              <a:t>n</a:t>
            </a:r>
            <a:r>
              <a:rPr lang="en-US" sz="2000" b="1" dirty="0" smtClean="0">
                <a:solidFill>
                  <a:srgbClr val="CE5620"/>
                </a:solidFill>
              </a:rPr>
              <a:t>on-weapons </a:t>
            </a:r>
            <a:r>
              <a:rPr lang="en-US" sz="2000" b="1" dirty="0" err="1" smtClean="0">
                <a:solidFill>
                  <a:srgbClr val="CE5620"/>
                </a:solidFill>
              </a:rPr>
              <a:t>Pu</a:t>
            </a:r>
            <a:endParaRPr lang="en-US" sz="2000" b="1" dirty="0" smtClean="0">
              <a:solidFill>
                <a:srgbClr val="CE5620"/>
              </a:solidFill>
            </a:endParaRPr>
          </a:p>
          <a:p>
            <a:pPr algn="ctr"/>
            <a:r>
              <a:rPr lang="en-US" sz="2000" b="1" dirty="0" smtClean="0">
                <a:solidFill>
                  <a:srgbClr val="CE5620"/>
                </a:solidFill>
              </a:rPr>
              <a:t>immediately upon </a:t>
            </a:r>
          </a:p>
          <a:p>
            <a:pPr algn="ctr"/>
            <a:r>
              <a:rPr lang="en-US" sz="2000" b="1" dirty="0" smtClean="0">
                <a:solidFill>
                  <a:srgbClr val="CE5620"/>
                </a:solidFill>
              </a:rPr>
              <a:t>adding and mixing</a:t>
            </a:r>
            <a:endParaRPr lang="en-US" sz="2000" b="1" dirty="0">
              <a:solidFill>
                <a:srgbClr val="CE5620"/>
              </a:solidFill>
            </a:endParaRPr>
          </a:p>
        </p:txBody>
      </p:sp>
      <p:cxnSp>
        <p:nvCxnSpPr>
          <p:cNvPr id="39" name="Straight Arrow Connector 38"/>
          <p:cNvCxnSpPr/>
          <p:nvPr/>
        </p:nvCxnSpPr>
        <p:spPr>
          <a:xfrm flipH="1">
            <a:off x="5566226" y="2996171"/>
            <a:ext cx="6749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143000" y="111574"/>
            <a:ext cx="6794039" cy="954107"/>
          </a:xfrm>
          <a:prstGeom prst="rect">
            <a:avLst/>
          </a:prstGeom>
          <a:noFill/>
        </p:spPr>
        <p:txBody>
          <a:bodyPr wrap="none" rtlCol="0">
            <a:spAutoFit/>
          </a:bodyPr>
          <a:lstStyle/>
          <a:p>
            <a:pPr algn="ctr"/>
            <a:r>
              <a:rPr lang="en-US" sz="2800" b="1" dirty="0" smtClean="0"/>
              <a:t>Four GEM*STAR Units Burn </a:t>
            </a:r>
            <a:r>
              <a:rPr lang="en-US" sz="2800" b="1" dirty="0"/>
              <a:t>34 </a:t>
            </a:r>
            <a:r>
              <a:rPr lang="en-US" sz="2800" b="1" dirty="0" err="1"/>
              <a:t>Tonnes</a:t>
            </a:r>
            <a:r>
              <a:rPr lang="en-US" sz="2800" b="1" dirty="0"/>
              <a:t> W-Pu </a:t>
            </a:r>
            <a:endParaRPr lang="en-US" sz="2800" b="1" dirty="0" smtClean="0"/>
          </a:p>
          <a:p>
            <a:pPr algn="ctr"/>
            <a:r>
              <a:rPr lang="en-US" sz="2800" b="1" dirty="0" smtClean="0"/>
              <a:t>Without U or </a:t>
            </a:r>
            <a:r>
              <a:rPr lang="en-US" sz="2800" b="1" dirty="0" err="1" smtClean="0"/>
              <a:t>Th</a:t>
            </a:r>
            <a:r>
              <a:rPr lang="en-US" sz="2800" b="1" dirty="0" smtClean="0"/>
              <a:t> in 30 Years </a:t>
            </a:r>
          </a:p>
        </p:txBody>
      </p:sp>
      <p:sp>
        <p:nvSpPr>
          <p:cNvPr id="41" name="TextBox 40"/>
          <p:cNvSpPr txBox="1"/>
          <p:nvPr/>
        </p:nvSpPr>
        <p:spPr>
          <a:xfrm>
            <a:off x="3885011" y="2641200"/>
            <a:ext cx="981358" cy="584775"/>
          </a:xfrm>
          <a:prstGeom prst="rect">
            <a:avLst/>
          </a:prstGeom>
          <a:noFill/>
        </p:spPr>
        <p:txBody>
          <a:bodyPr wrap="none" rtlCol="0">
            <a:spAutoFit/>
          </a:bodyPr>
          <a:lstStyle/>
          <a:p>
            <a:pPr algn="ctr"/>
            <a:r>
              <a:rPr lang="en-US" sz="1600" b="1" dirty="0" err="1" smtClean="0"/>
              <a:t>K</a:t>
            </a:r>
            <a:r>
              <a:rPr lang="en-US" sz="1600" b="1" baseline="-25000" dirty="0" err="1" smtClean="0"/>
              <a:t>eff</a:t>
            </a:r>
            <a:r>
              <a:rPr lang="en-US" sz="1600" b="1" dirty="0" smtClean="0"/>
              <a:t>  </a:t>
            </a:r>
          </a:p>
          <a:p>
            <a:pPr algn="ctr"/>
            <a:r>
              <a:rPr lang="en-US" sz="1600" b="1" dirty="0" smtClean="0"/>
              <a:t>0.98-0.99</a:t>
            </a:r>
            <a:endParaRPr lang="en-US" sz="1600" b="1" dirty="0"/>
          </a:p>
        </p:txBody>
      </p:sp>
      <p:sp>
        <p:nvSpPr>
          <p:cNvPr id="42" name="Bent Arrow 41"/>
          <p:cNvSpPr/>
          <p:nvPr/>
        </p:nvSpPr>
        <p:spPr>
          <a:xfrm>
            <a:off x="5976285" y="2250827"/>
            <a:ext cx="2921000" cy="209550"/>
          </a:xfrm>
          <a:prstGeom prst="ben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6146800" y="1969983"/>
            <a:ext cx="2562175" cy="646331"/>
          </a:xfrm>
          <a:prstGeom prst="rect">
            <a:avLst/>
          </a:prstGeom>
          <a:noFill/>
        </p:spPr>
        <p:txBody>
          <a:bodyPr wrap="none" rtlCol="0">
            <a:spAutoFit/>
          </a:bodyPr>
          <a:lstStyle/>
          <a:p>
            <a:pPr algn="ctr"/>
            <a:r>
              <a:rPr lang="en-US" b="1" dirty="0" smtClean="0"/>
              <a:t>Volatile f. p. removed by </a:t>
            </a:r>
          </a:p>
          <a:p>
            <a:pPr algn="ctr"/>
            <a:r>
              <a:rPr lang="en-US" b="1" dirty="0" smtClean="0"/>
              <a:t>closed cycle He flow</a:t>
            </a:r>
            <a:endParaRPr lang="en-US" b="1" dirty="0"/>
          </a:p>
        </p:txBody>
      </p:sp>
      <p:sp>
        <p:nvSpPr>
          <p:cNvPr id="46" name="TextBox 45"/>
          <p:cNvSpPr txBox="1"/>
          <p:nvPr/>
        </p:nvSpPr>
        <p:spPr>
          <a:xfrm>
            <a:off x="4078110" y="3702122"/>
            <a:ext cx="1344663" cy="584775"/>
          </a:xfrm>
          <a:prstGeom prst="rect">
            <a:avLst/>
          </a:prstGeom>
          <a:noFill/>
        </p:spPr>
        <p:txBody>
          <a:bodyPr wrap="none" rtlCol="0">
            <a:spAutoFit/>
          </a:bodyPr>
          <a:lstStyle/>
          <a:p>
            <a:pPr algn="ctr"/>
            <a:r>
              <a:rPr lang="en-US" sz="1600" b="1" dirty="0" smtClean="0"/>
              <a:t>93 % graphite</a:t>
            </a:r>
          </a:p>
          <a:p>
            <a:pPr algn="ctr"/>
            <a:r>
              <a:rPr lang="en-US" sz="1600" b="1" dirty="0" smtClean="0"/>
              <a:t>7 % salt</a:t>
            </a:r>
            <a:endParaRPr lang="en-US" sz="1600" b="1" dirty="0"/>
          </a:p>
        </p:txBody>
      </p:sp>
      <p:sp>
        <p:nvSpPr>
          <p:cNvPr id="49" name="TextBox 48"/>
          <p:cNvSpPr txBox="1"/>
          <p:nvPr/>
        </p:nvSpPr>
        <p:spPr>
          <a:xfrm>
            <a:off x="3562403" y="5650468"/>
            <a:ext cx="2532296" cy="646331"/>
          </a:xfrm>
          <a:prstGeom prst="rect">
            <a:avLst/>
          </a:prstGeom>
          <a:noFill/>
        </p:spPr>
        <p:txBody>
          <a:bodyPr wrap="none" rtlCol="0">
            <a:spAutoFit/>
          </a:bodyPr>
          <a:lstStyle/>
          <a:p>
            <a:pPr algn="ctr"/>
            <a:r>
              <a:rPr lang="en-US" b="1" dirty="0" smtClean="0"/>
              <a:t>Fission power 500 </a:t>
            </a:r>
            <a:r>
              <a:rPr lang="en-US" b="1" dirty="0" err="1" smtClean="0"/>
              <a:t>MWt</a:t>
            </a:r>
            <a:endParaRPr lang="en-US" b="1" dirty="0" smtClean="0"/>
          </a:p>
          <a:p>
            <a:pPr algn="ctr"/>
            <a:r>
              <a:rPr lang="en-US" b="1" dirty="0" smtClean="0"/>
              <a:t>for each GEM*STAR unit</a:t>
            </a:r>
          </a:p>
        </p:txBody>
      </p:sp>
      <p:sp>
        <p:nvSpPr>
          <p:cNvPr id="51" name="TextBox 50"/>
          <p:cNvSpPr txBox="1"/>
          <p:nvPr/>
        </p:nvSpPr>
        <p:spPr>
          <a:xfrm>
            <a:off x="3218237" y="1671575"/>
            <a:ext cx="712054" cy="369332"/>
          </a:xfrm>
          <a:prstGeom prst="rect">
            <a:avLst/>
          </a:prstGeom>
          <a:noFill/>
        </p:spPr>
        <p:txBody>
          <a:bodyPr wrap="none" rtlCol="0">
            <a:spAutoFit/>
          </a:bodyPr>
          <a:lstStyle/>
          <a:p>
            <a:r>
              <a:rPr lang="en-US" b="1" dirty="0" smtClean="0"/>
              <a:t>W-</a:t>
            </a:r>
            <a:r>
              <a:rPr lang="en-US" b="1" dirty="0" err="1" smtClean="0"/>
              <a:t>Pu</a:t>
            </a:r>
            <a:endParaRPr lang="en-US" b="1" dirty="0"/>
          </a:p>
        </p:txBody>
      </p:sp>
      <p:sp>
        <p:nvSpPr>
          <p:cNvPr id="52" name="TextBox 51"/>
          <p:cNvSpPr txBox="1"/>
          <p:nvPr/>
        </p:nvSpPr>
        <p:spPr>
          <a:xfrm>
            <a:off x="5990799" y="4209381"/>
            <a:ext cx="1181734" cy="369332"/>
          </a:xfrm>
          <a:prstGeom prst="rect">
            <a:avLst/>
          </a:prstGeom>
          <a:noFill/>
        </p:spPr>
        <p:txBody>
          <a:bodyPr wrap="none" rtlCol="0">
            <a:spAutoFit/>
          </a:bodyPr>
          <a:lstStyle/>
          <a:p>
            <a:r>
              <a:rPr lang="en-US" b="1" dirty="0" smtClean="0"/>
              <a:t>Non-W-</a:t>
            </a:r>
            <a:r>
              <a:rPr lang="en-US" b="1" dirty="0" err="1" smtClean="0"/>
              <a:t>Pu</a:t>
            </a:r>
            <a:endParaRPr lang="en-US" b="1" dirty="0"/>
          </a:p>
        </p:txBody>
      </p:sp>
      <p:cxnSp>
        <p:nvCxnSpPr>
          <p:cNvPr id="54" name="Straight Arrow Connector 53"/>
          <p:cNvCxnSpPr>
            <a:stCxn id="52" idx="1"/>
            <a:endCxn id="13" idx="2"/>
          </p:cNvCxnSpPr>
          <p:nvPr/>
        </p:nvCxnSpPr>
        <p:spPr>
          <a:xfrm flipH="1">
            <a:off x="5566226" y="4394047"/>
            <a:ext cx="424573" cy="570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March 31, 2015</a:t>
            </a:r>
            <a:endParaRPr lang="en-US"/>
          </a:p>
        </p:txBody>
      </p:sp>
      <p:sp>
        <p:nvSpPr>
          <p:cNvPr id="5" name="Footer Placeholder 4"/>
          <p:cNvSpPr>
            <a:spLocks noGrp="1"/>
          </p:cNvSpPr>
          <p:nvPr>
            <p:ph type="ftr" sz="quarter" idx="11"/>
          </p:nvPr>
        </p:nvSpPr>
        <p:spPr/>
        <p:txBody>
          <a:bodyPr/>
          <a:lstStyle/>
          <a:p>
            <a:r>
              <a:rPr lang="en-US" smtClean="0"/>
              <a:t>JLab MEIC Collaboraion</a:t>
            </a:r>
            <a:endParaRPr lang="en-US"/>
          </a:p>
        </p:txBody>
      </p:sp>
      <p:sp>
        <p:nvSpPr>
          <p:cNvPr id="2" name="Slide Number Placeholder 1"/>
          <p:cNvSpPr>
            <a:spLocks noGrp="1"/>
          </p:cNvSpPr>
          <p:nvPr>
            <p:ph type="sldNum" sz="quarter" idx="12"/>
          </p:nvPr>
        </p:nvSpPr>
        <p:spPr/>
        <p:txBody>
          <a:bodyPr/>
          <a:lstStyle/>
          <a:p>
            <a:fld id="{B80B3F71-7FE0-44CE-9220-8FE300BBEB8E}" type="slidenum">
              <a:rPr lang="en-US" smtClean="0"/>
              <a:t>25</a:t>
            </a:fld>
            <a:endParaRPr lang="en-US"/>
          </a:p>
        </p:txBody>
      </p:sp>
      <p:pic>
        <p:nvPicPr>
          <p:cNvPr id="43" name="Picture 27" descr="bowman.jpg"/>
          <p:cNvPicPr>
            <a:picLocks noChangeAspect="1"/>
          </p:cNvPicPr>
          <p:nvPr/>
        </p:nvPicPr>
        <p:blipFill rotWithShape="1">
          <a:blip r:embed="rId3">
            <a:extLst>
              <a:ext uri="{28A0092B-C50C-407E-A947-70E740481C1C}">
                <a14:useLocalDpi xmlns:a14="http://schemas.microsoft.com/office/drawing/2010/main" val="0"/>
              </a:ext>
            </a:extLst>
          </a:blip>
          <a:srcRect l="81111" t="66307" r="7220" b="23596"/>
          <a:stretch/>
        </p:blipFill>
        <p:spPr bwMode="auto">
          <a:xfrm>
            <a:off x="8176161" y="0"/>
            <a:ext cx="967839" cy="10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4"/>
          <p:cNvGrpSpPr>
            <a:grpSpLocks/>
          </p:cNvGrpSpPr>
          <p:nvPr/>
        </p:nvGrpSpPr>
        <p:grpSpPr bwMode="auto">
          <a:xfrm>
            <a:off x="101730" y="71596"/>
            <a:ext cx="444500" cy="838200"/>
            <a:chOff x="1152" y="288"/>
            <a:chExt cx="960" cy="1872"/>
          </a:xfrm>
        </p:grpSpPr>
        <p:sp>
          <p:nvSpPr>
            <p:cNvPr id="50" name="Oval 5"/>
            <p:cNvSpPr>
              <a:spLocks noChangeArrowheads="1"/>
            </p:cNvSpPr>
            <p:nvPr/>
          </p:nvSpPr>
          <p:spPr bwMode="auto">
            <a:xfrm>
              <a:off x="1152" y="14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3" name="Oval 6"/>
            <p:cNvSpPr>
              <a:spLocks noChangeArrowheads="1"/>
            </p:cNvSpPr>
            <p:nvPr/>
          </p:nvSpPr>
          <p:spPr bwMode="auto">
            <a:xfrm>
              <a:off x="1152" y="2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5" name="Rectangle 7"/>
            <p:cNvSpPr>
              <a:spLocks noChangeAspect="1" noChangeArrowheads="1"/>
            </p:cNvSpPr>
            <p:nvPr/>
          </p:nvSpPr>
          <p:spPr bwMode="auto">
            <a:xfrm>
              <a:off x="1152" y="624"/>
              <a:ext cx="960" cy="1200"/>
            </a:xfrm>
            <a:prstGeom prst="rect">
              <a:avLst/>
            </a:prstGeom>
            <a:solidFill>
              <a:srgbClr val="297FD5"/>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56"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1" u="none" strike="noStrike" kern="10" cap="none" spc="0" normalizeH="0" baseline="0" noProof="0" dirty="0" smtClean="0">
                  <a:ln>
                    <a:noFill/>
                  </a:ln>
                  <a:solidFill>
                    <a:srgbClr val="FFFFFF"/>
                  </a:solidFill>
                  <a:effectLst/>
                  <a:uLnTx/>
                  <a:uFillTx/>
                  <a:latin typeface="Symbol"/>
                </a:rPr>
                <a:t>m</a:t>
              </a:r>
            </a:p>
          </p:txBody>
        </p:sp>
      </p:grpSp>
    </p:spTree>
    <p:extLst>
      <p:ext uri="{BB962C8B-B14F-4D97-AF65-F5344CB8AC3E}">
        <p14:creationId xmlns:p14="http://schemas.microsoft.com/office/powerpoint/2010/main" val="2791889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0B3F71-7FE0-44CE-9220-8FE300BBEB8E}" type="slidenum">
              <a:rPr lang="en-US" smtClean="0">
                <a:solidFill>
                  <a:prstClr val="black">
                    <a:tint val="75000"/>
                  </a:prstClr>
                </a:solidFill>
              </a:rPr>
              <a:pPr/>
              <a:t>26</a:t>
            </a:fld>
            <a:endParaRPr lang="en-US">
              <a:solidFill>
                <a:prstClr val="black">
                  <a:tint val="75000"/>
                </a:prst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4109" t="15153" r="34722" b="60465"/>
          <a:stretch/>
        </p:blipFill>
        <p:spPr>
          <a:xfrm>
            <a:off x="609600" y="1318160"/>
            <a:ext cx="7772400" cy="4342401"/>
          </a:xfrm>
          <a:prstGeom prst="rect">
            <a:avLst/>
          </a:prstGeom>
        </p:spPr>
      </p:pic>
      <p:pic>
        <p:nvPicPr>
          <p:cNvPr id="6" name="Content Placeholder 6"/>
          <p:cNvPicPr>
            <a:picLocks noChangeAspect="1"/>
          </p:cNvPicPr>
          <p:nvPr/>
        </p:nvPicPr>
        <p:blipFill rotWithShape="1">
          <a:blip r:embed="rId4" cstate="print">
            <a:extLst>
              <a:ext uri="{28A0092B-C50C-407E-A947-70E740481C1C}">
                <a14:useLocalDpi xmlns:a14="http://schemas.microsoft.com/office/drawing/2010/main" val="0"/>
              </a:ext>
            </a:extLst>
          </a:blip>
          <a:srcRect b="86684"/>
          <a:stretch/>
        </p:blipFill>
        <p:spPr>
          <a:xfrm>
            <a:off x="90885" y="76200"/>
            <a:ext cx="9053115" cy="860961"/>
          </a:xfrm>
          <a:prstGeom prst="rect">
            <a:avLst/>
          </a:prstGeom>
        </p:spPr>
      </p:pic>
      <p:sp>
        <p:nvSpPr>
          <p:cNvPr id="7" name="Rectangle 6"/>
          <p:cNvSpPr/>
          <p:nvPr/>
        </p:nvSpPr>
        <p:spPr>
          <a:xfrm>
            <a:off x="2133600" y="4724400"/>
            <a:ext cx="4343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33600" y="1828800"/>
            <a:ext cx="4114800" cy="523220"/>
          </a:xfrm>
          <a:prstGeom prst="rect">
            <a:avLst/>
          </a:prstGeom>
          <a:noFill/>
        </p:spPr>
        <p:txBody>
          <a:bodyPr wrap="square" rtlCol="0">
            <a:spAutoFit/>
          </a:bodyPr>
          <a:lstStyle/>
          <a:p>
            <a:r>
              <a:rPr lang="en-US" sz="2800" b="1" dirty="0" smtClean="0"/>
              <a:t>Small Modular Reactors</a:t>
            </a:r>
            <a:endParaRPr lang="en-US" sz="2800" b="1" dirty="0"/>
          </a:p>
        </p:txBody>
      </p:sp>
      <p:sp>
        <p:nvSpPr>
          <p:cNvPr id="9" name="TextBox 8"/>
          <p:cNvSpPr txBox="1"/>
          <p:nvPr/>
        </p:nvSpPr>
        <p:spPr>
          <a:xfrm>
            <a:off x="800100" y="5575465"/>
            <a:ext cx="7010400" cy="646331"/>
          </a:xfrm>
          <a:prstGeom prst="rect">
            <a:avLst/>
          </a:prstGeom>
          <a:noFill/>
        </p:spPr>
        <p:txBody>
          <a:bodyPr wrap="square" rtlCol="0">
            <a:spAutoFit/>
          </a:bodyPr>
          <a:lstStyle/>
          <a:p>
            <a:r>
              <a:rPr lang="en-US" dirty="0" smtClean="0"/>
              <a:t>&lt;300 </a:t>
            </a:r>
            <a:r>
              <a:rPr lang="en-US" dirty="0" err="1" smtClean="0"/>
              <a:t>MWe</a:t>
            </a:r>
            <a:r>
              <a:rPr lang="en-US" dirty="0" smtClean="0"/>
              <a:t> follows from requiring that each reactor contain less than a critical mass and recover passively from a power or coolant loss accident </a:t>
            </a:r>
            <a:endParaRPr lang="en-US" dirty="0"/>
          </a:p>
        </p:txBody>
      </p:sp>
    </p:spTree>
    <p:extLst>
      <p:ext uri="{BB962C8B-B14F-4D97-AF65-F5344CB8AC3E}">
        <p14:creationId xmlns:p14="http://schemas.microsoft.com/office/powerpoint/2010/main" val="1466393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424520797"/>
              </p:ext>
            </p:extLst>
          </p:nvPr>
        </p:nvGraphicFramePr>
        <p:xfrm>
          <a:off x="457200" y="889397"/>
          <a:ext cx="8220075" cy="596860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576470" y="76200"/>
            <a:ext cx="8534400" cy="1143000"/>
          </a:xfrm>
        </p:spPr>
        <p:txBody>
          <a:bodyPr/>
          <a:lstStyle/>
          <a:p>
            <a:r>
              <a:rPr lang="en-US" sz="4000" dirty="0" smtClean="0">
                <a:solidFill>
                  <a:srgbClr val="CC3300"/>
                </a:solidFill>
              </a:rPr>
              <a:t>FB BN800  </a:t>
            </a:r>
            <a:r>
              <a:rPr lang="en-US" sz="4000" dirty="0" smtClean="0">
                <a:solidFill>
                  <a:srgbClr val="FFC000"/>
                </a:solidFill>
              </a:rPr>
              <a:t>MOX-LWR</a:t>
            </a:r>
            <a:r>
              <a:rPr lang="en-US" sz="4000" dirty="0" smtClean="0"/>
              <a:t>  </a:t>
            </a:r>
            <a:r>
              <a:rPr lang="en-US" sz="4000" dirty="0" smtClean="0">
                <a:solidFill>
                  <a:srgbClr val="00B050"/>
                </a:solidFill>
              </a:rPr>
              <a:t>GEM*STAR</a:t>
            </a:r>
            <a:endParaRPr lang="en-US" sz="4000" dirty="0">
              <a:solidFill>
                <a:srgbClr val="00B05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097984652"/>
              </p:ext>
            </p:extLst>
          </p:nvPr>
        </p:nvGraphicFramePr>
        <p:xfrm>
          <a:off x="7086600" y="2286000"/>
          <a:ext cx="1981200" cy="1447800"/>
        </p:xfrm>
        <a:graphic>
          <a:graphicData uri="http://schemas.openxmlformats.org/drawingml/2006/table">
            <a:tbl>
              <a:tblPr firstRow="1" firstCol="1" bandRow="1"/>
              <a:tblGrid>
                <a:gridCol w="332957"/>
                <a:gridCol w="306429"/>
                <a:gridCol w="1341814"/>
              </a:tblGrid>
              <a:tr h="361950">
                <a:tc>
                  <a:txBody>
                    <a:bodyPr/>
                    <a:lstStyle/>
                    <a:p>
                      <a:pPr marL="0" marR="0" algn="just">
                        <a:spcBef>
                          <a:spcPts val="0"/>
                        </a:spcBef>
                        <a:spcAft>
                          <a:spcPts val="0"/>
                        </a:spcAft>
                      </a:pPr>
                      <a:r>
                        <a:rPr lang="en-US" sz="1200" u="sng" baseline="30000" dirty="0">
                          <a:solidFill>
                            <a:srgbClr val="0000FF"/>
                          </a:solidFill>
                          <a:effectLst/>
                          <a:latin typeface="Times New Roman"/>
                          <a:ea typeface="Times New Roman"/>
                          <a:hlinkClick r:id="rId4" tooltip="Plutonium-239"/>
                        </a:rPr>
                        <a:t>239</a:t>
                      </a:r>
                      <a:r>
                        <a:rPr lang="en-US" sz="1200" u="sng" dirty="0">
                          <a:solidFill>
                            <a:srgbClr val="0000FF"/>
                          </a:solidFill>
                          <a:effectLst/>
                          <a:latin typeface="Times New Roman"/>
                          <a:ea typeface="Times New Roman"/>
                          <a:hlinkClick r:id="rId4" tooltip="Plutonium-239"/>
                        </a:rPr>
                        <a:t>Pu</a:t>
                      </a:r>
                      <a:endParaRPr lang="en-US" sz="1200" dirty="0">
                        <a:effectLst/>
                        <a:latin typeface="Times New Roman"/>
                        <a:ea typeface="Times New Roman"/>
                      </a:endParaRPr>
                    </a:p>
                  </a:txBody>
                  <a:tcPr marL="9525" marR="9525" marT="9525" marB="9525" anchor="ctr">
                    <a:lnL>
                      <a:noFill/>
                    </a:lnL>
                    <a:lnR>
                      <a:noFill/>
                    </a:lnR>
                    <a:lnT>
                      <a:noFill/>
                    </a:lnT>
                    <a:lnB>
                      <a:noFill/>
                    </a:lnB>
                  </a:tcPr>
                </a:tc>
                <a:tc>
                  <a:txBody>
                    <a:bodyPr/>
                    <a:lstStyle/>
                    <a:p>
                      <a:pPr marL="0" marR="0" algn="just">
                        <a:spcBef>
                          <a:spcPts val="0"/>
                        </a:spcBef>
                        <a:spcAft>
                          <a:spcPts val="0"/>
                        </a:spcAft>
                      </a:pPr>
                      <a:r>
                        <a:rPr lang="en-US" sz="1200">
                          <a:effectLst/>
                          <a:latin typeface="Times New Roman"/>
                          <a:ea typeface="Times New Roman"/>
                        </a:rPr>
                        <a:t>α</a:t>
                      </a:r>
                    </a:p>
                  </a:txBody>
                  <a:tcPr marL="9525" marR="9525" marT="9525" marB="9525" anchor="ctr">
                    <a:lnL>
                      <a:noFill/>
                    </a:lnL>
                    <a:lnR>
                      <a:noFill/>
                    </a:lnR>
                    <a:lnT>
                      <a:noFill/>
                    </a:lnT>
                    <a:lnB>
                      <a:noFill/>
                    </a:lnB>
                  </a:tcPr>
                </a:tc>
                <a:tc>
                  <a:txBody>
                    <a:bodyPr/>
                    <a:lstStyle/>
                    <a:p>
                      <a:pPr marL="0" marR="0" algn="ctr">
                        <a:spcBef>
                          <a:spcPts val="0"/>
                        </a:spcBef>
                        <a:spcAft>
                          <a:spcPts val="0"/>
                        </a:spcAft>
                      </a:pPr>
                      <a:r>
                        <a:rPr lang="en-US" sz="1200">
                          <a:effectLst/>
                          <a:latin typeface="Times New Roman"/>
                          <a:ea typeface="Times New Roman"/>
                        </a:rPr>
                        <a:t>24,110 years</a:t>
                      </a:r>
                    </a:p>
                  </a:txBody>
                  <a:tcPr marL="9525" marR="9525" marT="9525" marB="9525" anchor="ctr">
                    <a:lnL>
                      <a:noFill/>
                    </a:lnL>
                    <a:lnR>
                      <a:noFill/>
                    </a:lnR>
                    <a:lnT>
                      <a:noFill/>
                    </a:lnT>
                    <a:lnB>
                      <a:noFill/>
                    </a:lnB>
                  </a:tcPr>
                </a:tc>
              </a:tr>
              <a:tr h="361950">
                <a:tc>
                  <a:txBody>
                    <a:bodyPr/>
                    <a:lstStyle/>
                    <a:p>
                      <a:pPr marL="0" marR="0" algn="just">
                        <a:spcBef>
                          <a:spcPts val="0"/>
                        </a:spcBef>
                        <a:spcAft>
                          <a:spcPts val="0"/>
                        </a:spcAft>
                      </a:pPr>
                      <a:r>
                        <a:rPr lang="en-US" sz="1200" u="sng" baseline="30000" dirty="0">
                          <a:solidFill>
                            <a:srgbClr val="0000FF"/>
                          </a:solidFill>
                          <a:effectLst/>
                          <a:latin typeface="Times New Roman"/>
                          <a:ea typeface="Times New Roman"/>
                          <a:hlinkClick r:id="rId5" tooltip="Plutonium-240"/>
                        </a:rPr>
                        <a:t>240</a:t>
                      </a:r>
                      <a:r>
                        <a:rPr lang="en-US" sz="1200" u="sng" dirty="0">
                          <a:solidFill>
                            <a:srgbClr val="0000FF"/>
                          </a:solidFill>
                          <a:effectLst/>
                          <a:latin typeface="Times New Roman"/>
                          <a:ea typeface="Times New Roman"/>
                          <a:hlinkClick r:id="rId5" tooltip="Plutonium-240"/>
                        </a:rPr>
                        <a:t>Pu</a:t>
                      </a:r>
                      <a:endParaRPr lang="en-US" sz="1200" dirty="0">
                        <a:effectLst/>
                        <a:latin typeface="Times New Roman"/>
                        <a:ea typeface="Times New Roman"/>
                      </a:endParaRPr>
                    </a:p>
                  </a:txBody>
                  <a:tcPr marL="9525" marR="9525" marT="9525" marB="9525" anchor="ctr">
                    <a:lnL>
                      <a:noFill/>
                    </a:lnL>
                    <a:lnR>
                      <a:noFill/>
                    </a:lnR>
                    <a:lnT>
                      <a:noFill/>
                    </a:lnT>
                    <a:lnB>
                      <a:noFill/>
                    </a:lnB>
                  </a:tcPr>
                </a:tc>
                <a:tc>
                  <a:txBody>
                    <a:bodyPr/>
                    <a:lstStyle/>
                    <a:p>
                      <a:pPr marL="0" marR="0" algn="just">
                        <a:spcBef>
                          <a:spcPts val="0"/>
                        </a:spcBef>
                        <a:spcAft>
                          <a:spcPts val="0"/>
                        </a:spcAft>
                      </a:pPr>
                      <a:r>
                        <a:rPr lang="en-US" sz="1200">
                          <a:effectLst/>
                          <a:latin typeface="Times New Roman"/>
                          <a:ea typeface="Times New Roman"/>
                        </a:rPr>
                        <a:t>α,sf</a:t>
                      </a:r>
                    </a:p>
                  </a:txBody>
                  <a:tcPr marL="9525" marR="9525" marT="9525" marB="9525" anchor="ctr">
                    <a:lnL>
                      <a:noFill/>
                    </a:lnL>
                    <a:lnR>
                      <a:noFill/>
                    </a:lnR>
                    <a:lnT>
                      <a:noFill/>
                    </a:lnT>
                    <a:lnB>
                      <a:noFill/>
                    </a:lnB>
                  </a:tcPr>
                </a:tc>
                <a:tc>
                  <a:txBody>
                    <a:bodyPr/>
                    <a:lstStyle/>
                    <a:p>
                      <a:pPr marL="0" marR="0" algn="ctr">
                        <a:spcBef>
                          <a:spcPts val="0"/>
                        </a:spcBef>
                        <a:spcAft>
                          <a:spcPts val="0"/>
                        </a:spcAft>
                      </a:pPr>
                      <a:r>
                        <a:rPr lang="en-US" sz="1200" dirty="0">
                          <a:effectLst/>
                          <a:latin typeface="Times New Roman"/>
                          <a:ea typeface="Times New Roman"/>
                        </a:rPr>
                        <a:t>6,561 years</a:t>
                      </a:r>
                    </a:p>
                  </a:txBody>
                  <a:tcPr marL="9525" marR="9525" marT="9525" marB="9525" anchor="ctr">
                    <a:lnL>
                      <a:noFill/>
                    </a:lnL>
                    <a:lnR>
                      <a:noFill/>
                    </a:lnR>
                    <a:lnT>
                      <a:noFill/>
                    </a:lnT>
                    <a:lnB>
                      <a:noFill/>
                    </a:lnB>
                  </a:tcPr>
                </a:tc>
              </a:tr>
              <a:tr h="361950">
                <a:tc>
                  <a:txBody>
                    <a:bodyPr/>
                    <a:lstStyle/>
                    <a:p>
                      <a:pPr marL="0" marR="0" algn="just">
                        <a:spcBef>
                          <a:spcPts val="0"/>
                        </a:spcBef>
                        <a:spcAft>
                          <a:spcPts val="0"/>
                        </a:spcAft>
                      </a:pPr>
                      <a:r>
                        <a:rPr lang="en-US" sz="1200" u="sng" baseline="30000" dirty="0">
                          <a:solidFill>
                            <a:srgbClr val="0000FF"/>
                          </a:solidFill>
                          <a:effectLst/>
                          <a:latin typeface="Times New Roman"/>
                          <a:ea typeface="Times New Roman"/>
                          <a:hlinkClick r:id="rId6" tooltip="Plutonium-241"/>
                        </a:rPr>
                        <a:t>241</a:t>
                      </a:r>
                      <a:r>
                        <a:rPr lang="en-US" sz="1200" u="sng" dirty="0">
                          <a:solidFill>
                            <a:srgbClr val="0000FF"/>
                          </a:solidFill>
                          <a:effectLst/>
                          <a:latin typeface="Times New Roman"/>
                          <a:ea typeface="Times New Roman"/>
                          <a:hlinkClick r:id="rId6" tooltip="Plutonium-241"/>
                        </a:rPr>
                        <a:t>Pu</a:t>
                      </a:r>
                      <a:endParaRPr lang="en-US" sz="1200" dirty="0">
                        <a:effectLst/>
                        <a:latin typeface="Times New Roman"/>
                        <a:ea typeface="Times New Roman"/>
                      </a:endParaRPr>
                    </a:p>
                  </a:txBody>
                  <a:tcPr marL="9525" marR="9525" marT="9525" marB="9525" anchor="ctr">
                    <a:lnL>
                      <a:noFill/>
                    </a:lnL>
                    <a:lnR>
                      <a:noFill/>
                    </a:lnR>
                    <a:lnT>
                      <a:noFill/>
                    </a:lnT>
                    <a:lnB>
                      <a:noFill/>
                    </a:lnB>
                  </a:tcPr>
                </a:tc>
                <a:tc>
                  <a:txBody>
                    <a:bodyPr/>
                    <a:lstStyle/>
                    <a:p>
                      <a:pPr marL="0" marR="0" algn="just">
                        <a:spcBef>
                          <a:spcPts val="0"/>
                        </a:spcBef>
                        <a:spcAft>
                          <a:spcPts val="0"/>
                        </a:spcAft>
                      </a:pPr>
                      <a:r>
                        <a:rPr lang="en-US" sz="1200">
                          <a:effectLst/>
                          <a:latin typeface="Times New Roman"/>
                          <a:ea typeface="Times New Roman"/>
                        </a:rPr>
                        <a:t>β</a:t>
                      </a:r>
                    </a:p>
                  </a:txBody>
                  <a:tcPr marL="9525" marR="9525" marT="9525" marB="9525" anchor="ctr">
                    <a:lnL>
                      <a:noFill/>
                    </a:lnL>
                    <a:lnR>
                      <a:noFill/>
                    </a:lnR>
                    <a:lnT>
                      <a:noFill/>
                    </a:lnT>
                    <a:lnB>
                      <a:noFill/>
                    </a:lnB>
                  </a:tcPr>
                </a:tc>
                <a:tc>
                  <a:txBody>
                    <a:bodyPr/>
                    <a:lstStyle/>
                    <a:p>
                      <a:pPr marL="0" marR="0" algn="ctr">
                        <a:spcBef>
                          <a:spcPts val="0"/>
                        </a:spcBef>
                        <a:spcAft>
                          <a:spcPts val="0"/>
                        </a:spcAft>
                      </a:pPr>
                      <a:r>
                        <a:rPr lang="en-US" sz="1200" dirty="0">
                          <a:effectLst/>
                          <a:latin typeface="Times New Roman"/>
                          <a:ea typeface="Times New Roman"/>
                        </a:rPr>
                        <a:t>14.325 years</a:t>
                      </a:r>
                    </a:p>
                  </a:txBody>
                  <a:tcPr marL="9525" marR="9525" marT="9525" marB="9525" anchor="ctr">
                    <a:lnL>
                      <a:noFill/>
                    </a:lnL>
                    <a:lnR>
                      <a:noFill/>
                    </a:lnR>
                    <a:lnT>
                      <a:noFill/>
                    </a:lnT>
                    <a:lnB>
                      <a:noFill/>
                    </a:lnB>
                  </a:tcPr>
                </a:tc>
              </a:tr>
              <a:tr h="361950">
                <a:tc>
                  <a:txBody>
                    <a:bodyPr/>
                    <a:lstStyle/>
                    <a:p>
                      <a:pPr marL="0" marR="0" algn="just">
                        <a:spcBef>
                          <a:spcPts val="0"/>
                        </a:spcBef>
                        <a:spcAft>
                          <a:spcPts val="0"/>
                        </a:spcAft>
                      </a:pPr>
                      <a:r>
                        <a:rPr lang="en-US" sz="1200" u="sng" baseline="30000" dirty="0">
                          <a:solidFill>
                            <a:srgbClr val="0000FF"/>
                          </a:solidFill>
                          <a:effectLst/>
                          <a:latin typeface="Times New Roman"/>
                          <a:ea typeface="Times New Roman"/>
                          <a:hlinkClick r:id="rId7" tooltip="Plutonium-242"/>
                        </a:rPr>
                        <a:t>242</a:t>
                      </a:r>
                      <a:r>
                        <a:rPr lang="en-US" sz="1200" u="sng" dirty="0">
                          <a:solidFill>
                            <a:srgbClr val="0000FF"/>
                          </a:solidFill>
                          <a:effectLst/>
                          <a:latin typeface="Times New Roman"/>
                          <a:ea typeface="Times New Roman"/>
                          <a:hlinkClick r:id="rId7" tooltip="Plutonium-242"/>
                        </a:rPr>
                        <a:t>Pu</a:t>
                      </a:r>
                      <a:endParaRPr lang="en-US" sz="1200" dirty="0">
                        <a:effectLst/>
                        <a:latin typeface="Times New Roman"/>
                        <a:ea typeface="Times New Roman"/>
                      </a:endParaRPr>
                    </a:p>
                  </a:txBody>
                  <a:tcPr marL="9525" marR="9525" marT="9525" marB="9525" anchor="ctr">
                    <a:lnL>
                      <a:noFill/>
                    </a:lnL>
                    <a:lnR>
                      <a:noFill/>
                    </a:lnR>
                    <a:lnT>
                      <a:noFill/>
                    </a:lnT>
                    <a:lnB>
                      <a:noFill/>
                    </a:lnB>
                  </a:tcPr>
                </a:tc>
                <a:tc>
                  <a:txBody>
                    <a:bodyPr/>
                    <a:lstStyle/>
                    <a:p>
                      <a:pPr marL="0" marR="0" algn="just">
                        <a:spcBef>
                          <a:spcPts val="0"/>
                        </a:spcBef>
                        <a:spcAft>
                          <a:spcPts val="0"/>
                        </a:spcAft>
                      </a:pPr>
                      <a:r>
                        <a:rPr lang="en-US" sz="1200">
                          <a:effectLst/>
                          <a:latin typeface="Times New Roman"/>
                          <a:ea typeface="Times New Roman"/>
                        </a:rPr>
                        <a:t>α,sf</a:t>
                      </a:r>
                    </a:p>
                  </a:txBody>
                  <a:tcPr marL="9525" marR="9525" marT="9525" marB="9525" anchor="ctr">
                    <a:lnL>
                      <a:noFill/>
                    </a:lnL>
                    <a:lnR>
                      <a:noFill/>
                    </a:lnR>
                    <a:lnT>
                      <a:noFill/>
                    </a:lnT>
                    <a:lnB>
                      <a:noFill/>
                    </a:lnB>
                  </a:tcPr>
                </a:tc>
                <a:tc>
                  <a:txBody>
                    <a:bodyPr/>
                    <a:lstStyle/>
                    <a:p>
                      <a:pPr marL="0" marR="0" algn="ctr">
                        <a:spcBef>
                          <a:spcPts val="0"/>
                        </a:spcBef>
                        <a:spcAft>
                          <a:spcPts val="0"/>
                        </a:spcAft>
                      </a:pPr>
                      <a:r>
                        <a:rPr lang="en-US" sz="1200" dirty="0">
                          <a:effectLst/>
                          <a:latin typeface="Times New Roman"/>
                          <a:ea typeface="Times New Roman"/>
                        </a:rPr>
                        <a:t>373,300 years</a:t>
                      </a:r>
                    </a:p>
                  </a:txBody>
                  <a:tcPr marL="9525" marR="9525" marT="9525" marB="9525" anchor="ctr">
                    <a:lnL>
                      <a:noFill/>
                    </a:lnL>
                    <a:lnR>
                      <a:noFill/>
                    </a:lnR>
                    <a:lnT>
                      <a:noFill/>
                    </a:lnT>
                    <a:lnB>
                      <a:noFill/>
                    </a:lnB>
                  </a:tcPr>
                </a:tc>
              </a:tr>
            </a:tbl>
          </a:graphicData>
        </a:graphic>
      </p:graphicFrame>
    </p:spTree>
    <p:extLst>
      <p:ext uri="{BB962C8B-B14F-4D97-AF65-F5344CB8AC3E}">
        <p14:creationId xmlns:p14="http://schemas.microsoft.com/office/powerpoint/2010/main" val="221960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81923" y="5147145"/>
            <a:ext cx="2209800" cy="2286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5486400" y="5638800"/>
            <a:ext cx="2209800" cy="228600"/>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2" name="Chart 1"/>
          <p:cNvGraphicFramePr>
            <a:graphicFrameLocks noGrp="1"/>
          </p:cNvGraphicFramePr>
          <p:nvPr>
            <p:extLst>
              <p:ext uri="{D42A27DB-BD31-4B8C-83A1-F6EECF244321}">
                <p14:modId xmlns:p14="http://schemas.microsoft.com/office/powerpoint/2010/main" val="916906534"/>
              </p:ext>
            </p:extLst>
          </p:nvPr>
        </p:nvGraphicFramePr>
        <p:xfrm>
          <a:off x="533400" y="304800"/>
          <a:ext cx="8292051"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71600" y="6324600"/>
            <a:ext cx="5410200" cy="276999"/>
          </a:xfrm>
          <a:prstGeom prst="rect">
            <a:avLst/>
          </a:prstGeom>
          <a:noFill/>
        </p:spPr>
        <p:txBody>
          <a:bodyPr wrap="square" rtlCol="0">
            <a:spAutoFit/>
          </a:bodyPr>
          <a:lstStyle/>
          <a:p>
            <a:r>
              <a:rPr lang="en-US" sz="1200" dirty="0"/>
              <a:t>http://www.nuclearfaq.ca/cnf_sectionF.htm#x2</a:t>
            </a:r>
          </a:p>
        </p:txBody>
      </p:sp>
    </p:spTree>
    <p:extLst>
      <p:ext uri="{BB962C8B-B14F-4D97-AF65-F5344CB8AC3E}">
        <p14:creationId xmlns:p14="http://schemas.microsoft.com/office/powerpoint/2010/main" val="4089359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2938" y="224843"/>
            <a:ext cx="3511795" cy="523220"/>
          </a:xfrm>
          <a:prstGeom prst="rect">
            <a:avLst/>
          </a:prstGeom>
          <a:noFill/>
        </p:spPr>
        <p:txBody>
          <a:bodyPr wrap="none" rtlCol="0">
            <a:spAutoFit/>
          </a:bodyPr>
          <a:lstStyle/>
          <a:p>
            <a:pPr algn="ctr"/>
            <a:r>
              <a:rPr lang="en-US" sz="2800" b="1" dirty="0" smtClean="0"/>
              <a:t>Benefits of GEM*STAR</a:t>
            </a:r>
          </a:p>
        </p:txBody>
      </p:sp>
      <p:sp>
        <p:nvSpPr>
          <p:cNvPr id="3" name="TextBox 2"/>
          <p:cNvSpPr txBox="1"/>
          <p:nvPr/>
        </p:nvSpPr>
        <p:spPr>
          <a:xfrm>
            <a:off x="651852" y="724230"/>
            <a:ext cx="8382231" cy="4339650"/>
          </a:xfrm>
          <a:prstGeom prst="rect">
            <a:avLst/>
          </a:prstGeom>
          <a:noFill/>
        </p:spPr>
        <p:txBody>
          <a:bodyPr wrap="none" rtlCol="0">
            <a:spAutoFit/>
          </a:bodyPr>
          <a:lstStyle/>
          <a:p>
            <a:pPr marL="342900" indent="-342900">
              <a:buFont typeface="Wingdings" panose="05000000000000000000" pitchFamily="2" charset="2"/>
              <a:buChar char="§"/>
            </a:pPr>
            <a:endParaRPr lang="en-US" sz="800" b="1" dirty="0"/>
          </a:p>
          <a:p>
            <a:pPr marL="342900" indent="-342900">
              <a:buFont typeface="Wingdings" panose="05000000000000000000" pitchFamily="2" charset="2"/>
              <a:buChar char="§"/>
            </a:pPr>
            <a:r>
              <a:rPr lang="en-US" sz="2000" b="1" dirty="0" smtClean="0"/>
              <a:t>Never requires a critical mass so no control rods</a:t>
            </a:r>
          </a:p>
          <a:p>
            <a:pPr marL="342900" indent="-342900">
              <a:buFont typeface="Wingdings" panose="05000000000000000000" pitchFamily="2" charset="2"/>
              <a:buChar char="§"/>
            </a:pPr>
            <a:endParaRPr lang="en-US" sz="800" b="1" dirty="0" smtClean="0"/>
          </a:p>
          <a:p>
            <a:pPr marL="342900" indent="-342900">
              <a:buFont typeface="Wingdings" panose="05000000000000000000" pitchFamily="2" charset="2"/>
              <a:buChar char="§"/>
            </a:pPr>
            <a:r>
              <a:rPr lang="en-US" sz="2000" b="1" dirty="0" smtClean="0"/>
              <a:t>Never contains large volatile fission product inventory as in LWRs</a:t>
            </a:r>
          </a:p>
          <a:p>
            <a:pPr marL="342900" indent="-342900">
              <a:buFont typeface="Wingdings" panose="05000000000000000000" pitchFamily="2" charset="2"/>
              <a:buChar char="§"/>
            </a:pPr>
            <a:endParaRPr lang="en-US" sz="800" b="1" dirty="0" smtClean="0"/>
          </a:p>
          <a:p>
            <a:pPr marL="342900" indent="-342900">
              <a:buFont typeface="Wingdings" panose="05000000000000000000" pitchFamily="2" charset="2"/>
              <a:buChar char="§"/>
            </a:pPr>
            <a:r>
              <a:rPr lang="en-US" sz="2000" b="1" dirty="0"/>
              <a:t>No reprocessing or enrichment required</a:t>
            </a:r>
          </a:p>
          <a:p>
            <a:pPr marL="342900" indent="-342900">
              <a:buFont typeface="Wingdings" panose="05000000000000000000" pitchFamily="2" charset="2"/>
              <a:buChar char="§"/>
            </a:pPr>
            <a:endParaRPr lang="en-US" sz="800" b="1" dirty="0" smtClean="0"/>
          </a:p>
          <a:p>
            <a:pPr marL="342900" indent="-342900">
              <a:buFont typeface="Wingdings" panose="05000000000000000000" pitchFamily="2" charset="2"/>
              <a:buChar char="§"/>
            </a:pPr>
            <a:r>
              <a:rPr lang="en-US" sz="2000" b="1" dirty="0" smtClean="0"/>
              <a:t>No pressure vessel</a:t>
            </a:r>
          </a:p>
          <a:p>
            <a:pPr marL="342900" indent="-342900">
              <a:buFont typeface="Wingdings" panose="05000000000000000000" pitchFamily="2" charset="2"/>
              <a:buChar char="§"/>
            </a:pPr>
            <a:endParaRPr lang="en-US" sz="800" b="1" dirty="0" smtClean="0"/>
          </a:p>
          <a:p>
            <a:pPr marL="342900" indent="-342900">
              <a:buFont typeface="Wingdings" panose="05000000000000000000" pitchFamily="2" charset="2"/>
              <a:buChar char="§"/>
            </a:pPr>
            <a:r>
              <a:rPr lang="en-US" sz="2000" b="1" dirty="0" smtClean="0"/>
              <a:t>Passive recovery from loss of coolant or loss of power accidents</a:t>
            </a:r>
          </a:p>
          <a:p>
            <a:pPr marL="342900" indent="-342900">
              <a:buFont typeface="Wingdings" panose="05000000000000000000" pitchFamily="2" charset="2"/>
              <a:buChar char="§"/>
            </a:pPr>
            <a:endParaRPr lang="en-US" sz="800" b="1" dirty="0" smtClean="0"/>
          </a:p>
          <a:p>
            <a:pPr marL="342900" lvl="1" indent="-342900">
              <a:buFont typeface="Wingdings" panose="05000000000000000000" pitchFamily="2" charset="2"/>
              <a:buChar char="§"/>
            </a:pPr>
            <a:r>
              <a:rPr lang="en-US" sz="2000" b="1" dirty="0"/>
              <a:t>Higher actinides effectively destroyed with thermal neutron </a:t>
            </a:r>
            <a:r>
              <a:rPr lang="en-US" sz="2000" b="1" dirty="0" smtClean="0"/>
              <a:t>spectrum</a:t>
            </a:r>
          </a:p>
          <a:p>
            <a:pPr marL="342900" lvl="1" indent="-342900">
              <a:buFont typeface="Wingdings" panose="05000000000000000000" pitchFamily="2" charset="2"/>
              <a:buChar char="§"/>
            </a:pPr>
            <a:endParaRPr lang="en-US" sz="800" b="1" dirty="0" smtClean="0"/>
          </a:p>
          <a:p>
            <a:pPr marL="342900" lvl="1" indent="-342900">
              <a:buFont typeface="Wingdings" panose="05000000000000000000" pitchFamily="2" charset="2"/>
              <a:buChar char="§"/>
            </a:pPr>
            <a:r>
              <a:rPr lang="en-US" sz="2000" b="1" dirty="0" smtClean="0"/>
              <a:t>Molten salt fuel tested to be effective, practical, less demanding than pins</a:t>
            </a:r>
          </a:p>
          <a:p>
            <a:pPr marL="0" lvl="1"/>
            <a:endParaRPr lang="en-US" sz="2000" b="1" dirty="0" smtClean="0"/>
          </a:p>
          <a:p>
            <a:pPr algn="ctr"/>
            <a:r>
              <a:rPr lang="en-US" sz="2000" b="1" i="1" dirty="0" smtClean="0">
                <a:solidFill>
                  <a:srgbClr val="C00000"/>
                </a:solidFill>
              </a:rPr>
              <a:t>Eliminating </a:t>
            </a:r>
            <a:r>
              <a:rPr lang="en-US" sz="2000" b="1" i="1" dirty="0">
                <a:solidFill>
                  <a:srgbClr val="C00000"/>
                </a:solidFill>
              </a:rPr>
              <a:t>problems avoids the need for Defense in </a:t>
            </a:r>
            <a:r>
              <a:rPr lang="en-US" sz="2000" b="1" i="1" dirty="0" smtClean="0">
                <a:solidFill>
                  <a:srgbClr val="C00000"/>
                </a:solidFill>
              </a:rPr>
              <a:t>Depth</a:t>
            </a:r>
          </a:p>
          <a:p>
            <a:pPr algn="ctr"/>
            <a:endParaRPr lang="en-US" sz="2000" b="1" i="1" dirty="0">
              <a:solidFill>
                <a:srgbClr val="C00000"/>
              </a:solidFill>
            </a:endParaRPr>
          </a:p>
          <a:p>
            <a:r>
              <a:rPr lang="en-US" sz="2000" b="1" dirty="0" smtClean="0"/>
              <a:t>		</a:t>
            </a:r>
            <a:endParaRPr lang="en-US" dirty="0"/>
          </a:p>
        </p:txBody>
      </p:sp>
      <p:sp>
        <p:nvSpPr>
          <p:cNvPr id="5" name="Date Placeholder 4"/>
          <p:cNvSpPr>
            <a:spLocks noGrp="1"/>
          </p:cNvSpPr>
          <p:nvPr>
            <p:ph type="dt" sz="half" idx="10"/>
          </p:nvPr>
        </p:nvSpPr>
        <p:spPr/>
        <p:txBody>
          <a:bodyPr/>
          <a:lstStyle/>
          <a:p>
            <a:r>
              <a:rPr lang="en-US" smtClean="0"/>
              <a:t>March 31, 2015</a:t>
            </a:r>
            <a:endParaRPr lang="en-US"/>
          </a:p>
        </p:txBody>
      </p:sp>
      <p:sp>
        <p:nvSpPr>
          <p:cNvPr id="6" name="Footer Placeholder 5"/>
          <p:cNvSpPr>
            <a:spLocks noGrp="1"/>
          </p:cNvSpPr>
          <p:nvPr>
            <p:ph type="ftr" sz="quarter" idx="11"/>
          </p:nvPr>
        </p:nvSpPr>
        <p:spPr/>
        <p:txBody>
          <a:bodyPr/>
          <a:lstStyle/>
          <a:p>
            <a:r>
              <a:rPr lang="en-US" smtClean="0"/>
              <a:t>JLab MEIC Collaboraion</a:t>
            </a:r>
            <a:endParaRPr lang="en-US"/>
          </a:p>
        </p:txBody>
      </p:sp>
      <p:sp>
        <p:nvSpPr>
          <p:cNvPr id="4" name="Slide Number Placeholder 3"/>
          <p:cNvSpPr>
            <a:spLocks noGrp="1"/>
          </p:cNvSpPr>
          <p:nvPr>
            <p:ph type="sldNum" sz="quarter" idx="12"/>
          </p:nvPr>
        </p:nvSpPr>
        <p:spPr/>
        <p:txBody>
          <a:bodyPr/>
          <a:lstStyle/>
          <a:p>
            <a:fld id="{B80B3F71-7FE0-44CE-9220-8FE300BBEB8E}" type="slidenum">
              <a:rPr lang="en-US" smtClean="0"/>
              <a:t>29</a:t>
            </a:fld>
            <a:endParaRPr lang="en-US"/>
          </a:p>
        </p:txBody>
      </p:sp>
      <p:grpSp>
        <p:nvGrpSpPr>
          <p:cNvPr id="7" name="Group 3"/>
          <p:cNvGrpSpPr>
            <a:grpSpLocks/>
          </p:cNvGrpSpPr>
          <p:nvPr/>
        </p:nvGrpSpPr>
        <p:grpSpPr bwMode="auto">
          <a:xfrm>
            <a:off x="101730" y="71596"/>
            <a:ext cx="1905000" cy="838200"/>
            <a:chOff x="3840" y="3216"/>
            <a:chExt cx="1440"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 name="Oval 6"/>
              <p:cNvSpPr>
                <a:spLocks noChangeArrowheads="1"/>
              </p:cNvSpPr>
              <p:nvPr/>
            </p:nvSpPr>
            <p:spPr bwMode="auto">
              <a:xfrm>
                <a:off x="1152" y="2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Rectangle 7"/>
              <p:cNvSpPr>
                <a:spLocks noChangeAspect="1" noChangeArrowheads="1"/>
              </p:cNvSpPr>
              <p:nvPr/>
            </p:nvSpPr>
            <p:spPr bwMode="auto">
              <a:xfrm>
                <a:off x="1152" y="624"/>
                <a:ext cx="960" cy="1200"/>
              </a:xfrm>
              <a:prstGeom prst="rect">
                <a:avLst/>
              </a:prstGeom>
              <a:solidFill>
                <a:srgbClr val="297FD5"/>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1" u="none" strike="noStrike" kern="10" cap="none" spc="0" normalizeH="0" baseline="0" noProof="0" dirty="0" smtClean="0">
                    <a:ln>
                      <a:noFill/>
                    </a:ln>
                    <a:solidFill>
                      <a:srgbClr val="FFFFFF"/>
                    </a:solidFill>
                    <a:effectLst/>
                    <a:uLnTx/>
                    <a:uFillTx/>
                    <a:latin typeface="Symbol"/>
                  </a:rPr>
                  <a:t>m</a:t>
                </a:r>
              </a:p>
            </p:txBody>
          </p:sp>
        </p:grpSp>
        <p:sp>
          <p:nvSpPr>
            <p:cNvPr id="9"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b="1" i="1" u="none" strike="noStrike" kern="0" cap="none" spc="0" normalizeH="0" baseline="0" noProof="0">
                  <a:ln>
                    <a:noFill/>
                  </a:ln>
                  <a:solidFill>
                    <a:srgbClr val="297FD5"/>
                  </a:solidFill>
                  <a:effectLst/>
                  <a:uLnTx/>
                  <a:uFillTx/>
                  <a:latin typeface="Times New Roman" pitchFamily="18" charset="0"/>
                </a:rPr>
                <a:t>Muons, Inc.</a:t>
              </a:r>
            </a:p>
          </p:txBody>
        </p:sp>
      </p:grpSp>
      <p:pic>
        <p:nvPicPr>
          <p:cNvPr id="14"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410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schemeClr val="tx1"/>
                </a:solidFill>
              </a:rPr>
              <a:t>JLab MEIC Collaboraion</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11AF65D4-5D66-456B-B226-0B8565BB1E1A}" type="slidenum">
              <a:rPr lang="en-US" smtClean="0">
                <a:solidFill>
                  <a:schemeClr val="tx1"/>
                </a:solidFill>
              </a:rPr>
              <a:pPr>
                <a:defRPr/>
              </a:pPr>
              <a:t>3</a:t>
            </a:fld>
            <a:endParaRPr lang="en-US">
              <a:solidFill>
                <a:schemeClr val="tx1"/>
              </a:solidFill>
            </a:endParaRPr>
          </a:p>
        </p:txBody>
      </p:sp>
      <p:sp>
        <p:nvSpPr>
          <p:cNvPr id="2" name="Date Placeholder 1"/>
          <p:cNvSpPr>
            <a:spLocks noGrp="1"/>
          </p:cNvSpPr>
          <p:nvPr>
            <p:ph type="dt" sz="quarter" idx="10"/>
          </p:nvPr>
        </p:nvSpPr>
        <p:spPr>
          <a:xfrm>
            <a:off x="304800" y="6324600"/>
            <a:ext cx="2133600" cy="365125"/>
          </a:xfrm>
        </p:spPr>
        <p:txBody>
          <a:bodyPr/>
          <a:lstStyle/>
          <a:p>
            <a:pPr>
              <a:defRPr/>
            </a:pPr>
            <a:r>
              <a:rPr lang="en-US" smtClean="0">
                <a:solidFill>
                  <a:schemeClr val="tx1"/>
                </a:solidFill>
              </a:rPr>
              <a:t>March 31, 2015</a:t>
            </a:r>
            <a:endParaRPr lang="en-US"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32" y="2667000"/>
            <a:ext cx="5534025" cy="3467100"/>
          </a:xfrm>
          <a:prstGeom prst="rect">
            <a:avLst/>
          </a:prstGeom>
        </p:spPr>
      </p:pic>
      <p:grpSp>
        <p:nvGrpSpPr>
          <p:cNvPr id="27654" name="Group 3"/>
          <p:cNvGrpSpPr>
            <a:grpSpLocks/>
          </p:cNvGrpSpPr>
          <p:nvPr/>
        </p:nvGrpSpPr>
        <p:grpSpPr bwMode="auto">
          <a:xfrm>
            <a:off x="0" y="0"/>
            <a:ext cx="1905000" cy="838200"/>
            <a:chOff x="3840" y="3216"/>
            <a:chExt cx="1440" cy="624"/>
          </a:xfrm>
        </p:grpSpPr>
        <p:grpSp>
          <p:nvGrpSpPr>
            <p:cNvPr id="27655" name="Group 4"/>
            <p:cNvGrpSpPr>
              <a:grpSpLocks/>
            </p:cNvGrpSpPr>
            <p:nvPr/>
          </p:nvGrpSpPr>
          <p:grpSpPr bwMode="auto">
            <a:xfrm>
              <a:off x="3840" y="3216"/>
              <a:ext cx="336" cy="624"/>
              <a:chOff x="1152" y="288"/>
              <a:chExt cx="960" cy="1872"/>
            </a:xfrm>
          </p:grpSpPr>
          <p:sp>
            <p:nvSpPr>
              <p:cNvPr id="27657"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658"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659"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27660"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a:solidFill>
                      <a:srgbClr val="FFFFFF"/>
                    </a:solidFill>
                    <a:latin typeface="Symbol"/>
                  </a:rPr>
                  <a:t>m</a:t>
                </a:r>
              </a:p>
            </p:txBody>
          </p:sp>
        </p:grpSp>
        <p:sp>
          <p:nvSpPr>
            <p:cNvPr id="27656"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a:solidFill>
                    <a:srgbClr val="66CCFF"/>
                  </a:solidFill>
                  <a:latin typeface="Times New Roman" pitchFamily="18" charset="0"/>
                </a:rPr>
                <a:t>Muons, Inc.</a:t>
              </a: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214923"/>
            <a:ext cx="5681663" cy="3600450"/>
          </a:xfrm>
          <a:prstGeom prst="rect">
            <a:avLst/>
          </a:prstGeom>
        </p:spPr>
      </p:pic>
      <p:sp>
        <p:nvSpPr>
          <p:cNvPr id="7" name="TextBox 6"/>
          <p:cNvSpPr txBox="1"/>
          <p:nvPr/>
        </p:nvSpPr>
        <p:spPr>
          <a:xfrm>
            <a:off x="4267200" y="419100"/>
            <a:ext cx="4191000" cy="369332"/>
          </a:xfrm>
          <a:prstGeom prst="rect">
            <a:avLst/>
          </a:prstGeom>
          <a:noFill/>
        </p:spPr>
        <p:txBody>
          <a:bodyPr wrap="square" rtlCol="0">
            <a:spAutoFit/>
          </a:bodyPr>
          <a:lstStyle/>
          <a:p>
            <a:r>
              <a:rPr lang="en-US" dirty="0" smtClean="0"/>
              <a:t>CST 3d model of magnetron power source</a:t>
            </a:r>
            <a:endParaRPr lang="en-US" dirty="0"/>
          </a:p>
        </p:txBody>
      </p:sp>
    </p:spTree>
    <p:extLst>
      <p:ext uri="{BB962C8B-B14F-4D97-AF65-F5344CB8AC3E}">
        <p14:creationId xmlns:p14="http://schemas.microsoft.com/office/powerpoint/2010/main" val="3354556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7136" y="224843"/>
            <a:ext cx="4923399" cy="523220"/>
          </a:xfrm>
          <a:prstGeom prst="rect">
            <a:avLst/>
          </a:prstGeom>
          <a:noFill/>
        </p:spPr>
        <p:txBody>
          <a:bodyPr wrap="none" rtlCol="0">
            <a:spAutoFit/>
          </a:bodyPr>
          <a:lstStyle/>
          <a:p>
            <a:pPr algn="ctr"/>
            <a:r>
              <a:rPr lang="en-US" sz="2800" b="1" dirty="0"/>
              <a:t>Benefits of GEM*STAR for W-Pu</a:t>
            </a:r>
            <a:endParaRPr lang="en-US" sz="2800" b="1" dirty="0" smtClean="0"/>
          </a:p>
        </p:txBody>
      </p:sp>
      <p:sp>
        <p:nvSpPr>
          <p:cNvPr id="3" name="TextBox 2"/>
          <p:cNvSpPr txBox="1"/>
          <p:nvPr/>
        </p:nvSpPr>
        <p:spPr>
          <a:xfrm>
            <a:off x="571960" y="909796"/>
            <a:ext cx="8112670" cy="1620957"/>
          </a:xfrm>
          <a:prstGeom prst="rect">
            <a:avLst/>
          </a:prstGeom>
          <a:noFill/>
        </p:spPr>
        <p:txBody>
          <a:bodyPr wrap="none" rtlCol="0">
            <a:spAutoFit/>
          </a:bodyPr>
          <a:lstStyle/>
          <a:p>
            <a:pPr marL="342900" indent="-342900">
              <a:buFont typeface="Wingdings" panose="05000000000000000000" pitchFamily="2" charset="2"/>
              <a:buChar char="§"/>
            </a:pPr>
            <a:endParaRPr lang="en-US" sz="800" b="1" dirty="0"/>
          </a:p>
          <a:p>
            <a:pPr marL="342900" indent="-342900">
              <a:buFont typeface="Wingdings" panose="05000000000000000000" pitchFamily="2" charset="2"/>
              <a:buChar char="§"/>
            </a:pPr>
            <a:r>
              <a:rPr lang="en-US" sz="2000" b="1" dirty="0" smtClean="0"/>
              <a:t>Burned W-Pu never useful for weapons</a:t>
            </a:r>
          </a:p>
          <a:p>
            <a:endParaRPr lang="en-US" sz="800" b="1" dirty="0"/>
          </a:p>
          <a:p>
            <a:pPr marL="342900" indent="-342900">
              <a:buFont typeface="Wingdings" panose="05000000000000000000" pitchFamily="2" charset="2"/>
              <a:buChar char="§"/>
            </a:pPr>
            <a:r>
              <a:rPr lang="en-US" sz="2000" b="1" dirty="0"/>
              <a:t>No conversion to MOX; simple conversion of Pu metal and PuO</a:t>
            </a:r>
            <a:r>
              <a:rPr lang="en-US" sz="2000" b="1" baseline="-25000" dirty="0"/>
              <a:t>2</a:t>
            </a:r>
            <a:r>
              <a:rPr lang="en-US" sz="2000" b="1" dirty="0"/>
              <a:t> to </a:t>
            </a:r>
            <a:r>
              <a:rPr lang="en-US" sz="2000" b="1" dirty="0" smtClean="0"/>
              <a:t>PuF</a:t>
            </a:r>
            <a:r>
              <a:rPr lang="en-US" sz="2000" b="1" baseline="-25000" dirty="0" smtClean="0"/>
              <a:t>3</a:t>
            </a:r>
          </a:p>
          <a:p>
            <a:pPr lvl="1"/>
            <a:endParaRPr lang="en-US" sz="800" b="1" baseline="-25000" dirty="0"/>
          </a:p>
          <a:p>
            <a:pPr marL="342900" indent="-342900">
              <a:buFont typeface="Wingdings" panose="05000000000000000000" pitchFamily="2" charset="2"/>
              <a:buChar char="§"/>
            </a:pPr>
            <a:r>
              <a:rPr lang="en-US" sz="2000" b="1" dirty="0"/>
              <a:t>Fission energy converted to diesel and sold as green fuel to </a:t>
            </a:r>
            <a:r>
              <a:rPr lang="en-US" sz="2000" b="1" dirty="0" smtClean="0"/>
              <a:t>DOD</a:t>
            </a:r>
          </a:p>
          <a:p>
            <a:endParaRPr lang="en-US" dirty="0"/>
          </a:p>
        </p:txBody>
      </p:sp>
      <p:sp>
        <p:nvSpPr>
          <p:cNvPr id="5" name="Date Placeholder 4"/>
          <p:cNvSpPr>
            <a:spLocks noGrp="1"/>
          </p:cNvSpPr>
          <p:nvPr>
            <p:ph type="dt" sz="half" idx="10"/>
          </p:nvPr>
        </p:nvSpPr>
        <p:spPr/>
        <p:txBody>
          <a:bodyPr/>
          <a:lstStyle/>
          <a:p>
            <a:r>
              <a:rPr lang="en-US" smtClean="0"/>
              <a:t>March 31, 2015</a:t>
            </a:r>
            <a:endParaRPr lang="en-US"/>
          </a:p>
        </p:txBody>
      </p:sp>
      <p:sp>
        <p:nvSpPr>
          <p:cNvPr id="6" name="Footer Placeholder 5"/>
          <p:cNvSpPr>
            <a:spLocks noGrp="1"/>
          </p:cNvSpPr>
          <p:nvPr>
            <p:ph type="ftr" sz="quarter" idx="11"/>
          </p:nvPr>
        </p:nvSpPr>
        <p:spPr/>
        <p:txBody>
          <a:bodyPr/>
          <a:lstStyle/>
          <a:p>
            <a:r>
              <a:rPr lang="en-US" smtClean="0"/>
              <a:t>JLab MEIC Collaboraion</a:t>
            </a:r>
            <a:endParaRPr lang="en-US"/>
          </a:p>
        </p:txBody>
      </p:sp>
      <p:sp>
        <p:nvSpPr>
          <p:cNvPr id="4" name="Slide Number Placeholder 3"/>
          <p:cNvSpPr>
            <a:spLocks noGrp="1"/>
          </p:cNvSpPr>
          <p:nvPr>
            <p:ph type="sldNum" sz="quarter" idx="12"/>
          </p:nvPr>
        </p:nvSpPr>
        <p:spPr/>
        <p:txBody>
          <a:bodyPr/>
          <a:lstStyle/>
          <a:p>
            <a:fld id="{B80B3F71-7FE0-44CE-9220-8FE300BBEB8E}" type="slidenum">
              <a:rPr lang="en-US" smtClean="0"/>
              <a:t>30</a:t>
            </a:fld>
            <a:endParaRPr lang="en-US"/>
          </a:p>
        </p:txBody>
      </p:sp>
      <p:grpSp>
        <p:nvGrpSpPr>
          <p:cNvPr id="7" name="Group 3"/>
          <p:cNvGrpSpPr>
            <a:grpSpLocks/>
          </p:cNvGrpSpPr>
          <p:nvPr/>
        </p:nvGrpSpPr>
        <p:grpSpPr bwMode="auto">
          <a:xfrm>
            <a:off x="101730" y="71596"/>
            <a:ext cx="1905000" cy="838200"/>
            <a:chOff x="3840" y="3216"/>
            <a:chExt cx="1440"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1" name="Oval 6"/>
              <p:cNvSpPr>
                <a:spLocks noChangeArrowheads="1"/>
              </p:cNvSpPr>
              <p:nvPr/>
            </p:nvSpPr>
            <p:spPr bwMode="auto">
              <a:xfrm>
                <a:off x="1152" y="2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Rectangle 7"/>
              <p:cNvSpPr>
                <a:spLocks noChangeAspect="1" noChangeArrowheads="1"/>
              </p:cNvSpPr>
              <p:nvPr/>
            </p:nvSpPr>
            <p:spPr bwMode="auto">
              <a:xfrm>
                <a:off x="1152" y="624"/>
                <a:ext cx="960" cy="1200"/>
              </a:xfrm>
              <a:prstGeom prst="rect">
                <a:avLst/>
              </a:prstGeom>
              <a:solidFill>
                <a:srgbClr val="297FD5"/>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1" u="none" strike="noStrike" kern="10" cap="none" spc="0" normalizeH="0" baseline="0" noProof="0" dirty="0" smtClean="0">
                    <a:ln>
                      <a:noFill/>
                    </a:ln>
                    <a:solidFill>
                      <a:srgbClr val="FFFFFF"/>
                    </a:solidFill>
                    <a:effectLst/>
                    <a:uLnTx/>
                    <a:uFillTx/>
                    <a:latin typeface="Symbol"/>
                  </a:rPr>
                  <a:t>m</a:t>
                </a:r>
              </a:p>
            </p:txBody>
          </p:sp>
        </p:grpSp>
        <p:sp>
          <p:nvSpPr>
            <p:cNvPr id="9"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b="1" i="1" u="none" strike="noStrike" kern="0" cap="none" spc="0" normalizeH="0" baseline="0" noProof="0">
                  <a:ln>
                    <a:noFill/>
                  </a:ln>
                  <a:solidFill>
                    <a:srgbClr val="297FD5"/>
                  </a:solidFill>
                  <a:effectLst/>
                  <a:uLnTx/>
                  <a:uFillTx/>
                  <a:latin typeface="Times New Roman" pitchFamily="18" charset="0"/>
                </a:rPr>
                <a:t>Muons, Inc.</a:t>
              </a:r>
            </a:p>
          </p:txBody>
        </p:sp>
      </p:grpSp>
      <p:pic>
        <p:nvPicPr>
          <p:cNvPr id="14"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157136" y="2896874"/>
            <a:ext cx="4676537" cy="523220"/>
          </a:xfrm>
          <a:prstGeom prst="rect">
            <a:avLst/>
          </a:prstGeom>
          <a:noFill/>
        </p:spPr>
        <p:txBody>
          <a:bodyPr wrap="none" rtlCol="0">
            <a:spAutoFit/>
          </a:bodyPr>
          <a:lstStyle/>
          <a:p>
            <a:pPr algn="ctr"/>
            <a:r>
              <a:rPr lang="en-US" sz="2800" b="1" dirty="0"/>
              <a:t>Benefits of GEM*STAR for </a:t>
            </a:r>
            <a:r>
              <a:rPr lang="en-US" sz="2800" b="1" dirty="0" smtClean="0"/>
              <a:t>SNF</a:t>
            </a:r>
          </a:p>
        </p:txBody>
      </p:sp>
      <p:sp>
        <p:nvSpPr>
          <p:cNvPr id="16" name="TextBox 15"/>
          <p:cNvSpPr txBox="1"/>
          <p:nvPr/>
        </p:nvSpPr>
        <p:spPr>
          <a:xfrm>
            <a:off x="546230" y="3420094"/>
            <a:ext cx="8436890" cy="2544286"/>
          </a:xfrm>
          <a:prstGeom prst="rect">
            <a:avLst/>
          </a:prstGeom>
          <a:noFill/>
        </p:spPr>
        <p:txBody>
          <a:bodyPr wrap="square" rtlCol="0">
            <a:spAutoFit/>
          </a:bodyPr>
          <a:lstStyle/>
          <a:p>
            <a:pPr marL="342900" indent="-342900">
              <a:buFont typeface="Wingdings" panose="05000000000000000000" pitchFamily="2" charset="2"/>
              <a:buChar char="§"/>
            </a:pPr>
            <a:r>
              <a:rPr lang="en-US" sz="2000" b="1" dirty="0" smtClean="0"/>
              <a:t>SNF burned without need for reprocessing (separation of elements)</a:t>
            </a:r>
          </a:p>
          <a:p>
            <a:endParaRPr lang="en-US" sz="800" b="1" dirty="0"/>
          </a:p>
          <a:p>
            <a:pPr marL="342900" indent="-342900">
              <a:buFont typeface="Wingdings" panose="05000000000000000000" pitchFamily="2" charset="2"/>
              <a:buChar char="§"/>
            </a:pPr>
            <a:r>
              <a:rPr lang="en-US" sz="2000" b="1" dirty="0" smtClean="0"/>
              <a:t>Simple </a:t>
            </a:r>
            <a:r>
              <a:rPr lang="en-US" sz="2000" b="1" dirty="0"/>
              <a:t>conversion of </a:t>
            </a:r>
            <a:r>
              <a:rPr lang="en-US" sz="2000" b="1" dirty="0" smtClean="0"/>
              <a:t>oxides to fluorides</a:t>
            </a:r>
            <a:endParaRPr lang="en-US" sz="2000" b="1" baseline="-25000" dirty="0"/>
          </a:p>
          <a:p>
            <a:pPr lvl="1"/>
            <a:endParaRPr lang="en-US" sz="800" b="1" baseline="-25000" dirty="0"/>
          </a:p>
          <a:p>
            <a:pPr marL="342900" indent="-342900">
              <a:buFont typeface="Wingdings" panose="05000000000000000000" pitchFamily="2" charset="2"/>
              <a:buChar char="§"/>
            </a:pPr>
            <a:r>
              <a:rPr lang="en-US" sz="2000" b="1" dirty="0"/>
              <a:t>Fission energy converted to </a:t>
            </a:r>
            <a:r>
              <a:rPr lang="en-US" sz="2000" b="1" dirty="0" smtClean="0"/>
              <a:t>green diesel and/or efficient electricity (650C)</a:t>
            </a:r>
          </a:p>
          <a:p>
            <a:pPr marL="342900" indent="-342900">
              <a:buFont typeface="Wingdings" panose="05000000000000000000" pitchFamily="2" charset="2"/>
              <a:buChar char="§"/>
            </a:pPr>
            <a:endParaRPr lang="en-US" sz="800" b="1" dirty="0" smtClean="0"/>
          </a:p>
          <a:p>
            <a:pPr marL="342900" indent="-342900">
              <a:buFont typeface="Wingdings" panose="05000000000000000000" pitchFamily="2" charset="2"/>
              <a:buChar char="§"/>
            </a:pPr>
            <a:r>
              <a:rPr lang="en-US" sz="2000" b="1" dirty="0" smtClean="0"/>
              <a:t>200 year fuel cycle, </a:t>
            </a:r>
          </a:p>
          <a:p>
            <a:pPr marL="800100" lvl="1" indent="-342900">
              <a:buFont typeface="Wingdings" panose="05000000000000000000" pitchFamily="2" charset="2"/>
              <a:buChar char="§"/>
            </a:pPr>
            <a:r>
              <a:rPr lang="en-US" sz="2000" b="1" dirty="0" smtClean="0"/>
              <a:t>7 times original LWR energy output </a:t>
            </a:r>
          </a:p>
          <a:p>
            <a:pPr marL="800100" lvl="1" indent="-342900">
              <a:buFont typeface="Wingdings" panose="05000000000000000000" pitchFamily="2" charset="2"/>
              <a:buChar char="§"/>
            </a:pPr>
            <a:r>
              <a:rPr lang="en-US" sz="2000" b="1" dirty="0" smtClean="0"/>
              <a:t>85% of higher actinides destroyed</a:t>
            </a:r>
          </a:p>
          <a:p>
            <a:endParaRPr lang="en-US" dirty="0"/>
          </a:p>
        </p:txBody>
      </p:sp>
    </p:spTree>
    <p:extLst>
      <p:ext uri="{BB962C8B-B14F-4D97-AF65-F5344CB8AC3E}">
        <p14:creationId xmlns:p14="http://schemas.microsoft.com/office/powerpoint/2010/main" val="2473846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 Perfect Storm of Opportunities</a:t>
            </a:r>
            <a:r>
              <a:rPr lang="en-US" dirty="0" smtClean="0"/>
              <a:t>?</a:t>
            </a:r>
            <a:endParaRPr lang="en-US" dirty="0"/>
          </a:p>
        </p:txBody>
      </p:sp>
      <p:sp>
        <p:nvSpPr>
          <p:cNvPr id="3" name="Content Placeholder 2"/>
          <p:cNvSpPr>
            <a:spLocks noGrp="1"/>
          </p:cNvSpPr>
          <p:nvPr>
            <p:ph idx="1"/>
          </p:nvPr>
        </p:nvSpPr>
        <p:spPr>
          <a:xfrm>
            <a:off x="441587" y="1143000"/>
            <a:ext cx="8229600" cy="4800600"/>
          </a:xfrm>
        </p:spPr>
        <p:txBody>
          <a:bodyPr>
            <a:normAutofit fontScale="92500"/>
          </a:bodyPr>
          <a:lstStyle/>
          <a:p>
            <a:r>
              <a:rPr lang="en-US" dirty="0" smtClean="0"/>
              <a:t>US Plan to use MOX plant and LWRs not working</a:t>
            </a:r>
          </a:p>
          <a:p>
            <a:pPr marL="795338" indent="-331788"/>
            <a:r>
              <a:rPr lang="en-US" sz="2400" dirty="0"/>
              <a:t>SRS Plant overspent: $2B -&gt; $5B -&gt; asking for $2B more,</a:t>
            </a:r>
          </a:p>
          <a:p>
            <a:pPr marL="795338" indent="-331788"/>
            <a:r>
              <a:rPr lang="en-US" sz="2400" dirty="0"/>
              <a:t>No LWR ready to accept </a:t>
            </a:r>
            <a:r>
              <a:rPr lang="en-US" sz="2400" dirty="0" smtClean="0"/>
              <a:t>W-Pu </a:t>
            </a:r>
            <a:r>
              <a:rPr lang="en-US" sz="2400" dirty="0"/>
              <a:t>MOX fuel =&gt;</a:t>
            </a:r>
          </a:p>
          <a:p>
            <a:pPr marL="795338" indent="-331788"/>
            <a:r>
              <a:rPr lang="en-US" sz="2400" dirty="0"/>
              <a:t>Obama MOX budget on hold while alternatives </a:t>
            </a:r>
            <a:r>
              <a:rPr lang="en-US" sz="2400" dirty="0" smtClean="0"/>
              <a:t>examined</a:t>
            </a:r>
          </a:p>
          <a:p>
            <a:r>
              <a:rPr lang="en-US" dirty="0" smtClean="0"/>
              <a:t>Eliminate W-Pu</a:t>
            </a:r>
            <a:r>
              <a:rPr lang="en-US" sz="2400" dirty="0" smtClean="0">
                <a:solidFill>
                  <a:prstClr val="black"/>
                </a:solidFill>
              </a:rPr>
              <a:t> (State Department-DOE/NNSA)</a:t>
            </a:r>
          </a:p>
          <a:p>
            <a:pPr lvl="1">
              <a:buFont typeface="Arial" panose="020B0604020202020204" pitchFamily="34" charset="0"/>
              <a:buChar char="•"/>
            </a:pPr>
            <a:r>
              <a:rPr lang="en-US" sz="2400" dirty="0" smtClean="0"/>
              <a:t>Opportunity for </a:t>
            </a:r>
            <a:r>
              <a:rPr lang="en-US" sz="2400" dirty="0" err="1" smtClean="0"/>
              <a:t>Lavrov</a:t>
            </a:r>
            <a:r>
              <a:rPr lang="en-US" sz="2400" dirty="0" smtClean="0"/>
              <a:t> </a:t>
            </a:r>
            <a:r>
              <a:rPr lang="en-US" sz="2400" dirty="0"/>
              <a:t>and Kerry to </a:t>
            </a:r>
            <a:r>
              <a:rPr lang="en-US" sz="2400" dirty="0" smtClean="0"/>
              <a:t>extend cooperation </a:t>
            </a:r>
          </a:p>
          <a:p>
            <a:pPr lvl="1">
              <a:buFont typeface="Arial" panose="020B0604020202020204" pitchFamily="34" charset="0"/>
              <a:buChar char="•"/>
            </a:pPr>
            <a:r>
              <a:rPr lang="en-US" sz="2400" dirty="0" smtClean="0"/>
              <a:t>2000 </a:t>
            </a:r>
            <a:r>
              <a:rPr lang="en-US" sz="2400" dirty="0"/>
              <a:t>Plutonium Management and Disposition </a:t>
            </a:r>
            <a:r>
              <a:rPr lang="en-US" sz="2400" dirty="0" smtClean="0"/>
              <a:t>Agreement</a:t>
            </a:r>
          </a:p>
          <a:p>
            <a:pPr lvl="2"/>
            <a:r>
              <a:rPr lang="en-US" sz="2000" dirty="0" smtClean="0"/>
              <a:t>(DOE Secretary Moniz was major proponent of PMDA)</a:t>
            </a:r>
            <a:endParaRPr lang="en-US" sz="2000" dirty="0"/>
          </a:p>
          <a:p>
            <a:pPr lvl="1">
              <a:buFont typeface="Arial" panose="020B0604020202020204" pitchFamily="34" charset="0"/>
              <a:buChar char="•"/>
            </a:pPr>
            <a:r>
              <a:rPr lang="en-US" sz="2400" dirty="0" smtClean="0"/>
              <a:t>Navy </a:t>
            </a:r>
            <a:r>
              <a:rPr lang="en-US" sz="2400" dirty="0"/>
              <a:t>adds nuclear power </a:t>
            </a:r>
            <a:r>
              <a:rPr lang="en-US" sz="2400" dirty="0" smtClean="0"/>
              <a:t>expertise, and location for demo</a:t>
            </a:r>
            <a:endParaRPr lang="en-US" sz="2400" dirty="0"/>
          </a:p>
          <a:p>
            <a:pPr lvl="1">
              <a:buFont typeface="Arial" panose="020B0604020202020204" pitchFamily="34" charset="0"/>
              <a:buChar char="•"/>
            </a:pPr>
            <a:r>
              <a:rPr lang="en-US" sz="2400" dirty="0"/>
              <a:t>Solves </a:t>
            </a:r>
            <a:r>
              <a:rPr lang="en-US" sz="2400" dirty="0" smtClean="0"/>
              <a:t>Navy or Maersk long-range </a:t>
            </a:r>
            <a:r>
              <a:rPr lang="en-US" sz="2400" dirty="0"/>
              <a:t>synthetic fuel </a:t>
            </a:r>
            <a:r>
              <a:rPr lang="en-US" sz="2400" dirty="0" smtClean="0"/>
              <a:t>need</a:t>
            </a:r>
          </a:p>
          <a:p>
            <a:pPr lvl="1">
              <a:buFont typeface="Arial" panose="020B0604020202020204" pitchFamily="34" charset="0"/>
              <a:buChar char="•"/>
            </a:pPr>
            <a:r>
              <a:rPr lang="en-US" sz="2400" u="sng" dirty="0" smtClean="0"/>
              <a:t>Turn </a:t>
            </a:r>
            <a:r>
              <a:rPr lang="en-US" sz="2400" u="sng" dirty="0"/>
              <a:t>$30B liability into $</a:t>
            </a:r>
            <a:r>
              <a:rPr lang="en-US" sz="2400" u="sng" dirty="0" smtClean="0"/>
              <a:t>42B Profit</a:t>
            </a:r>
            <a:r>
              <a:rPr lang="en-US" sz="2400" u="sng" dirty="0"/>
              <a:t> </a:t>
            </a:r>
            <a:r>
              <a:rPr lang="en-US" sz="2400" u="sng" dirty="0" smtClean="0"/>
              <a:t>(Congress/OMB</a:t>
            </a:r>
            <a:r>
              <a:rPr lang="en-US" sz="2400" dirty="0" smtClean="0"/>
              <a:t>)</a:t>
            </a:r>
          </a:p>
          <a:p>
            <a:pPr lvl="1">
              <a:buFont typeface="Arial" panose="020B0604020202020204" pitchFamily="34" charset="0"/>
              <a:buChar char="•"/>
            </a:pPr>
            <a:endParaRPr lang="en-US" sz="2400" dirty="0"/>
          </a:p>
          <a:p>
            <a:pPr lvl="1"/>
            <a:endParaRPr lang="en-US" dirty="0"/>
          </a:p>
        </p:txBody>
      </p:sp>
      <p:sp>
        <p:nvSpPr>
          <p:cNvPr id="4" name="Date Placeholder 3"/>
          <p:cNvSpPr>
            <a:spLocks noGrp="1"/>
          </p:cNvSpPr>
          <p:nvPr>
            <p:ph type="dt" sz="half" idx="10"/>
          </p:nvPr>
        </p:nvSpPr>
        <p:spPr/>
        <p:txBody>
          <a:bodyPr/>
          <a:lstStyle/>
          <a:p>
            <a:r>
              <a:rPr lang="en-US" smtClean="0"/>
              <a:t>March 31, 2015</a:t>
            </a:r>
            <a:endParaRPr lang="en-US"/>
          </a:p>
        </p:txBody>
      </p:sp>
      <p:sp>
        <p:nvSpPr>
          <p:cNvPr id="5" name="Footer Placeholder 4"/>
          <p:cNvSpPr>
            <a:spLocks noGrp="1"/>
          </p:cNvSpPr>
          <p:nvPr>
            <p:ph type="ftr" sz="quarter" idx="11"/>
          </p:nvPr>
        </p:nvSpPr>
        <p:spPr/>
        <p:txBody>
          <a:bodyPr/>
          <a:lstStyle/>
          <a:p>
            <a:r>
              <a:rPr lang="en-US" smtClean="0"/>
              <a:t>JLab MEIC Collaboraion</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31</a:t>
            </a:fld>
            <a:endParaRPr lang="en-US"/>
          </a:p>
        </p:txBody>
      </p:sp>
      <p:grpSp>
        <p:nvGrpSpPr>
          <p:cNvPr id="8" name="Group 3"/>
          <p:cNvGrpSpPr>
            <a:grpSpLocks/>
          </p:cNvGrpSpPr>
          <p:nvPr/>
        </p:nvGrpSpPr>
        <p:grpSpPr bwMode="auto">
          <a:xfrm>
            <a:off x="101730" y="71596"/>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2" name="Oval 6"/>
              <p:cNvSpPr>
                <a:spLocks noChangeArrowheads="1"/>
              </p:cNvSpPr>
              <p:nvPr/>
            </p:nvSpPr>
            <p:spPr bwMode="auto">
              <a:xfrm>
                <a:off x="1152" y="288"/>
                <a:ext cx="960" cy="672"/>
              </a:xfrm>
              <a:prstGeom prst="ellipse">
                <a:avLst/>
              </a:prstGeom>
              <a:solidFill>
                <a:srgbClr val="297FD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3" name="Rectangle 7"/>
              <p:cNvSpPr>
                <a:spLocks noChangeAspect="1" noChangeArrowheads="1"/>
              </p:cNvSpPr>
              <p:nvPr/>
            </p:nvSpPr>
            <p:spPr bwMode="auto">
              <a:xfrm>
                <a:off x="1152" y="624"/>
                <a:ext cx="960" cy="1200"/>
              </a:xfrm>
              <a:prstGeom prst="rect">
                <a:avLst/>
              </a:prstGeom>
              <a:solidFill>
                <a:srgbClr val="297FD5"/>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5400" b="1" i="1" u="none" strike="noStrike" kern="10" cap="none" spc="0" normalizeH="0" baseline="0" noProof="0" dirty="0" smtClean="0">
                    <a:ln>
                      <a:noFill/>
                    </a:ln>
                    <a:solidFill>
                      <a:srgbClr val="FFFFFF"/>
                    </a:solidFill>
                    <a:effectLst/>
                    <a:uLnTx/>
                    <a:uFillTx/>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600" b="1" i="1" u="none" strike="noStrike" kern="0" cap="none" spc="0" normalizeH="0" baseline="0" noProof="0">
                  <a:ln>
                    <a:noFill/>
                  </a:ln>
                  <a:solidFill>
                    <a:srgbClr val="297FD5"/>
                  </a:solidFill>
                  <a:effectLst/>
                  <a:uLnTx/>
                  <a:uFillTx/>
                  <a:latin typeface="Times New Roman" pitchFamily="18" charset="0"/>
                </a:rPr>
                <a:t>Muons, Inc.</a:t>
              </a:r>
            </a:p>
          </p:txBody>
        </p:sp>
      </p:grpSp>
      <p:pic>
        <p:nvPicPr>
          <p:cNvPr id="15"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0"/>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2252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6230" y="1281798"/>
            <a:ext cx="8058020" cy="5181600"/>
          </a:xfrm>
        </p:spPr>
        <p:txBody>
          <a:bodyPr>
            <a:normAutofit fontScale="62500" lnSpcReduction="20000"/>
          </a:bodyPr>
          <a:lstStyle/>
          <a:p>
            <a:pPr marL="457200" lvl="0" indent="-457200" algn="l">
              <a:spcBef>
                <a:spcPts val="0"/>
              </a:spcBef>
              <a:buFont typeface="Wingdings" panose="05000000000000000000" pitchFamily="2" charset="2"/>
              <a:buChar char="§"/>
            </a:pPr>
            <a:endParaRPr lang="en-US" b="1" u="sng" dirty="0" smtClean="0">
              <a:solidFill>
                <a:schemeClr val="tx1"/>
              </a:solidFill>
            </a:endParaRPr>
          </a:p>
          <a:p>
            <a:pPr marL="457200" indent="-457200" algn="l">
              <a:spcBef>
                <a:spcPts val="0"/>
              </a:spcBef>
              <a:buFont typeface="Wingdings" panose="05000000000000000000" pitchFamily="2" charset="2"/>
              <a:buChar char="§"/>
            </a:pPr>
            <a:r>
              <a:rPr lang="en-US" b="1" u="sng" dirty="0" smtClean="0">
                <a:solidFill>
                  <a:schemeClr val="tx1"/>
                </a:solidFill>
              </a:rPr>
              <a:t>Green </a:t>
            </a:r>
            <a:r>
              <a:rPr lang="en-US" b="1" u="sng" dirty="0">
                <a:solidFill>
                  <a:schemeClr val="tx1"/>
                </a:solidFill>
              </a:rPr>
              <a:t>Energy Multiplier*Subcritical Technology Alternative </a:t>
            </a:r>
            <a:r>
              <a:rPr lang="en-US" b="1" u="sng" dirty="0" smtClean="0">
                <a:solidFill>
                  <a:schemeClr val="tx1"/>
                </a:solidFill>
              </a:rPr>
              <a:t>Reactor</a:t>
            </a:r>
            <a:r>
              <a:rPr lang="en-US" dirty="0" smtClean="0">
                <a:solidFill>
                  <a:schemeClr val="tx1"/>
                </a:solidFill>
              </a:rPr>
              <a:t> </a:t>
            </a:r>
          </a:p>
          <a:p>
            <a:pPr marL="914400" lvl="1" indent="-457200" algn="l">
              <a:buFont typeface="Wingdings" panose="05000000000000000000" pitchFamily="2" charset="2"/>
              <a:buChar char="§"/>
            </a:pPr>
            <a:r>
              <a:rPr lang="en-US" sz="2700" dirty="0">
                <a:solidFill>
                  <a:schemeClr val="tx1"/>
                </a:solidFill>
              </a:rPr>
              <a:t>graphite-moderated, thermal spectrum, accelerator </a:t>
            </a:r>
            <a:r>
              <a:rPr lang="en-US" sz="2700" dirty="0" smtClean="0">
                <a:solidFill>
                  <a:schemeClr val="tx1"/>
                </a:solidFill>
              </a:rPr>
              <a:t>driven</a:t>
            </a:r>
          </a:p>
          <a:p>
            <a:pPr marL="914400" lvl="1" indent="-457200" algn="l">
              <a:buFont typeface="Wingdings" panose="05000000000000000000" pitchFamily="2" charset="2"/>
              <a:buChar char="§"/>
            </a:pPr>
            <a:r>
              <a:rPr lang="en-US" sz="2700" dirty="0">
                <a:solidFill>
                  <a:schemeClr val="tx1"/>
                </a:solidFill>
              </a:rPr>
              <a:t>GEM*STAR </a:t>
            </a:r>
            <a:r>
              <a:rPr lang="en-US" sz="2700" dirty="0" smtClean="0">
                <a:solidFill>
                  <a:schemeClr val="tx1"/>
                </a:solidFill>
              </a:rPr>
              <a:t>- based on ORNL </a:t>
            </a:r>
            <a:r>
              <a:rPr lang="en-US" sz="2700" dirty="0">
                <a:solidFill>
                  <a:schemeClr val="tx1"/>
                </a:solidFill>
              </a:rPr>
              <a:t>Molten Salt Reactor Experiment 1965-1969</a:t>
            </a:r>
          </a:p>
          <a:p>
            <a:pPr marL="914400" lvl="1" indent="-457200" algn="l">
              <a:buFont typeface="Wingdings" panose="05000000000000000000" pitchFamily="2" charset="2"/>
              <a:buChar char="§"/>
            </a:pPr>
            <a:r>
              <a:rPr lang="en-US" sz="2700" dirty="0" smtClean="0">
                <a:solidFill>
                  <a:schemeClr val="tx1"/>
                </a:solidFill>
              </a:rPr>
              <a:t>SRF </a:t>
            </a:r>
            <a:r>
              <a:rPr lang="en-US" sz="2700" dirty="0">
                <a:solidFill>
                  <a:schemeClr val="tx1"/>
                </a:solidFill>
              </a:rPr>
              <a:t>accelerator </a:t>
            </a:r>
            <a:r>
              <a:rPr lang="en-US" sz="2700" dirty="0" smtClean="0">
                <a:solidFill>
                  <a:schemeClr val="tx1"/>
                </a:solidFill>
              </a:rPr>
              <a:t>power recently demonstrated </a:t>
            </a:r>
            <a:r>
              <a:rPr lang="en-US" sz="2700" dirty="0">
                <a:solidFill>
                  <a:schemeClr val="tx1"/>
                </a:solidFill>
              </a:rPr>
              <a:t>at </a:t>
            </a:r>
            <a:r>
              <a:rPr lang="en-US" sz="2700" dirty="0" smtClean="0">
                <a:solidFill>
                  <a:schemeClr val="tx1"/>
                </a:solidFill>
              </a:rPr>
              <a:t>ORNL SNS </a:t>
            </a:r>
            <a:r>
              <a:rPr lang="en-US" sz="2700" dirty="0">
                <a:solidFill>
                  <a:schemeClr val="tx1"/>
                </a:solidFill>
              </a:rPr>
              <a:t>and </a:t>
            </a:r>
            <a:r>
              <a:rPr lang="en-US" sz="2700" dirty="0" err="1" smtClean="0">
                <a:solidFill>
                  <a:schemeClr val="tx1"/>
                </a:solidFill>
              </a:rPr>
              <a:t>JLab</a:t>
            </a:r>
            <a:r>
              <a:rPr lang="en-US" sz="2700" dirty="0" smtClean="0">
                <a:solidFill>
                  <a:schemeClr val="tx1"/>
                </a:solidFill>
              </a:rPr>
              <a:t> CEBAF</a:t>
            </a:r>
            <a:endParaRPr lang="en-US" sz="2700" dirty="0">
              <a:solidFill>
                <a:schemeClr val="tx1"/>
              </a:solidFill>
            </a:endParaRPr>
          </a:p>
          <a:p>
            <a:pPr marL="457200" indent="-457200" algn="l">
              <a:buFont typeface="Wingdings" panose="05000000000000000000" pitchFamily="2" charset="2"/>
              <a:buChar char="§"/>
            </a:pPr>
            <a:r>
              <a:rPr lang="en-US" b="1" u="sng" dirty="0" smtClean="0">
                <a:solidFill>
                  <a:schemeClr val="tx1"/>
                </a:solidFill>
              </a:rPr>
              <a:t>Public safety and public perception</a:t>
            </a:r>
          </a:p>
          <a:p>
            <a:pPr marL="914400" lvl="1" indent="-457200" algn="l">
              <a:buFont typeface="Wingdings" panose="05000000000000000000" pitchFamily="2" charset="2"/>
              <a:buChar char="§"/>
            </a:pPr>
            <a:r>
              <a:rPr lang="en-US" dirty="0" smtClean="0">
                <a:solidFill>
                  <a:schemeClr val="tx1"/>
                </a:solidFill>
              </a:rPr>
              <a:t>Safety: subcritical, low volatile Fission Product inventory</a:t>
            </a:r>
          </a:p>
          <a:p>
            <a:pPr marL="914400" lvl="1" indent="-457200" algn="l">
              <a:buFont typeface="Wingdings" panose="05000000000000000000" pitchFamily="2" charset="2"/>
              <a:buChar char="§"/>
            </a:pPr>
            <a:r>
              <a:rPr lang="en-US" dirty="0" smtClean="0">
                <a:solidFill>
                  <a:schemeClr val="tx1"/>
                </a:solidFill>
              </a:rPr>
              <a:t>Security: no enrichment or reprocessing</a:t>
            </a:r>
          </a:p>
          <a:p>
            <a:pPr marL="914400" lvl="1" indent="-457200" algn="l">
              <a:buFont typeface="Wingdings" panose="05000000000000000000" pitchFamily="2" charset="2"/>
              <a:buChar char="§"/>
            </a:pPr>
            <a:r>
              <a:rPr lang="en-US" dirty="0" smtClean="0">
                <a:solidFill>
                  <a:schemeClr val="tx1"/>
                </a:solidFill>
              </a:rPr>
              <a:t>1</a:t>
            </a:r>
            <a:r>
              <a:rPr lang="en-US" baseline="30000" dirty="0" smtClean="0">
                <a:solidFill>
                  <a:schemeClr val="tx1"/>
                </a:solidFill>
              </a:rPr>
              <a:t>st</a:t>
            </a:r>
            <a:r>
              <a:rPr lang="en-US" dirty="0" smtClean="0">
                <a:solidFill>
                  <a:schemeClr val="tx1"/>
                </a:solidFill>
              </a:rPr>
              <a:t> application is to burn weapons-grade Pu (another Security feature)</a:t>
            </a:r>
            <a:endParaRPr lang="en-US" dirty="0">
              <a:solidFill>
                <a:schemeClr val="tx1"/>
              </a:solidFill>
            </a:endParaRPr>
          </a:p>
          <a:p>
            <a:pPr marL="457200" indent="-457200" algn="l">
              <a:buFont typeface="Wingdings" panose="05000000000000000000" pitchFamily="2" charset="2"/>
              <a:buChar char="§"/>
            </a:pPr>
            <a:r>
              <a:rPr lang="en-US" b="1" u="sng" dirty="0" smtClean="0">
                <a:solidFill>
                  <a:schemeClr val="tx1"/>
                </a:solidFill>
              </a:rPr>
              <a:t>Costs </a:t>
            </a:r>
            <a:r>
              <a:rPr lang="en-US" b="1" u="sng" dirty="0">
                <a:solidFill>
                  <a:schemeClr val="tx1"/>
                </a:solidFill>
              </a:rPr>
              <a:t>versus </a:t>
            </a:r>
            <a:r>
              <a:rPr lang="en-US" b="1" u="sng" dirty="0" smtClean="0">
                <a:solidFill>
                  <a:schemeClr val="tx1"/>
                </a:solidFill>
              </a:rPr>
              <a:t>benefits</a:t>
            </a:r>
            <a:r>
              <a:rPr lang="en-US" b="1" dirty="0" smtClean="0">
                <a:solidFill>
                  <a:schemeClr val="tx1"/>
                </a:solidFill>
              </a:rPr>
              <a:t> </a:t>
            </a:r>
          </a:p>
          <a:p>
            <a:pPr marL="914400" lvl="1" indent="-457200" algn="l">
              <a:buFont typeface="Wingdings" panose="05000000000000000000" pitchFamily="2" charset="2"/>
              <a:buChar char="§"/>
            </a:pPr>
            <a:r>
              <a:rPr lang="en-US" dirty="0" smtClean="0">
                <a:solidFill>
                  <a:schemeClr val="tx1"/>
                </a:solidFill>
              </a:rPr>
              <a:t>SNS SRF accelerator with 4 GEM*STAR SMRs and F-T diesel costs ~$3B</a:t>
            </a:r>
          </a:p>
          <a:p>
            <a:pPr marL="914400" lvl="1" indent="-457200" algn="l">
              <a:buFont typeface="Wingdings" panose="05000000000000000000" pitchFamily="2" charset="2"/>
              <a:buChar char="§"/>
            </a:pPr>
            <a:r>
              <a:rPr lang="en-US" dirty="0" smtClean="0">
                <a:solidFill>
                  <a:schemeClr val="tx1"/>
                </a:solidFill>
              </a:rPr>
              <a:t>burns SNF, W-Pu, U233, natural uranium, thorium, without redesign</a:t>
            </a:r>
          </a:p>
          <a:p>
            <a:pPr marL="914400" lvl="1" indent="-457200" algn="l">
              <a:buFont typeface="Wingdings" panose="05000000000000000000" pitchFamily="2" charset="2"/>
              <a:buChar char="§"/>
            </a:pPr>
            <a:r>
              <a:rPr lang="en-US" dirty="0" smtClean="0">
                <a:solidFill>
                  <a:schemeClr val="tx1"/>
                </a:solidFill>
              </a:rPr>
              <a:t>no enrichment, no reprocessing, less complex reactor - reduces costs!</a:t>
            </a:r>
            <a:endParaRPr lang="en-US" dirty="0">
              <a:solidFill>
                <a:schemeClr val="tx1"/>
              </a:solidFill>
            </a:endParaRPr>
          </a:p>
          <a:p>
            <a:pPr marL="457200" indent="-457200" algn="l">
              <a:buFont typeface="Wingdings" panose="05000000000000000000" pitchFamily="2" charset="2"/>
              <a:buChar char="§"/>
            </a:pPr>
            <a:r>
              <a:rPr lang="en-US" b="1" u="sng" dirty="0" smtClean="0">
                <a:solidFill>
                  <a:schemeClr val="tx1"/>
                </a:solidFill>
              </a:rPr>
              <a:t>Impact of a successful W-Pu Disposition demo</a:t>
            </a:r>
          </a:p>
          <a:p>
            <a:pPr marL="914400" lvl="1" indent="-457200" algn="l">
              <a:buFont typeface="Wingdings" panose="05000000000000000000" pitchFamily="2" charset="2"/>
              <a:buChar char="§"/>
            </a:pPr>
            <a:r>
              <a:rPr lang="en-US" dirty="0" smtClean="0">
                <a:solidFill>
                  <a:schemeClr val="tx1"/>
                </a:solidFill>
              </a:rPr>
              <a:t>Large profits from process heat for F-T diesel: 34 T W-Pu =&gt; 42B g =~$42B</a:t>
            </a:r>
          </a:p>
          <a:p>
            <a:pPr marL="914400" lvl="1" indent="-457200" algn="l">
              <a:buFont typeface="Wingdings" panose="05000000000000000000" pitchFamily="2" charset="2"/>
              <a:buChar char="§"/>
            </a:pPr>
            <a:r>
              <a:rPr lang="en-US" dirty="0" smtClean="0">
                <a:solidFill>
                  <a:schemeClr val="tx1"/>
                </a:solidFill>
              </a:rPr>
              <a:t>Proliferation-resistant, exportable technology</a:t>
            </a:r>
          </a:p>
          <a:p>
            <a:pPr marL="914400" lvl="1" indent="-457200" algn="l">
              <a:buFont typeface="Wingdings" panose="05000000000000000000" pitchFamily="2" charset="2"/>
              <a:buChar char="§"/>
            </a:pPr>
            <a:r>
              <a:rPr lang="en-US" dirty="0" smtClean="0">
                <a:solidFill>
                  <a:schemeClr val="tx1"/>
                </a:solidFill>
              </a:rPr>
              <a:t>Burning SNF enables/extends conventional LWRs</a:t>
            </a:r>
            <a:endParaRPr lang="en-US" u="sng" dirty="0"/>
          </a:p>
        </p:txBody>
      </p:sp>
      <p:sp>
        <p:nvSpPr>
          <p:cNvPr id="4" name="Date Placeholder 3"/>
          <p:cNvSpPr>
            <a:spLocks noGrp="1"/>
          </p:cNvSpPr>
          <p:nvPr>
            <p:ph type="dt" sz="half" idx="10"/>
          </p:nvPr>
        </p:nvSpPr>
        <p:spPr/>
        <p:txBody>
          <a:bodyPr/>
          <a:lstStyle/>
          <a:p>
            <a:r>
              <a:rPr lang="en-US" smtClean="0"/>
              <a:t>March 31, 2015</a:t>
            </a:r>
            <a:endParaRPr lang="en-US"/>
          </a:p>
        </p:txBody>
      </p:sp>
      <p:sp>
        <p:nvSpPr>
          <p:cNvPr id="5" name="Footer Placeholder 4"/>
          <p:cNvSpPr>
            <a:spLocks noGrp="1"/>
          </p:cNvSpPr>
          <p:nvPr>
            <p:ph type="ftr" sz="quarter" idx="11"/>
          </p:nvPr>
        </p:nvSpPr>
        <p:spPr/>
        <p:txBody>
          <a:bodyPr/>
          <a:lstStyle/>
          <a:p>
            <a:r>
              <a:rPr lang="en-US" smtClean="0"/>
              <a:t>JLab MEIC Collaboraion</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32</a:t>
            </a:fld>
            <a:endParaRPr lang="en-US"/>
          </a:p>
        </p:txBody>
      </p:sp>
      <p:grpSp>
        <p:nvGrpSpPr>
          <p:cNvPr id="8" name="Group 3"/>
          <p:cNvGrpSpPr>
            <a:grpSpLocks/>
          </p:cNvGrpSpPr>
          <p:nvPr/>
        </p:nvGrpSpPr>
        <p:grpSpPr bwMode="auto">
          <a:xfrm>
            <a:off x="101730" y="71596"/>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2"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3"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solidFill>
                    <a:prstClr val="black"/>
                  </a:solidFill>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r>
                  <a:rPr lang="en-US" sz="5400" b="1" i="1" kern="10" dirty="0">
                    <a:solidFill>
                      <a:srgbClr val="FFFFFF"/>
                    </a:solidFill>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b="1" i="1">
                  <a:solidFill>
                    <a:srgbClr val="297FD5"/>
                  </a:solidFill>
                  <a:latin typeface="Times New Roman" pitchFamily="18" charset="0"/>
                </a:rPr>
                <a:t>Muons, Inc.</a:t>
              </a:r>
            </a:p>
          </p:txBody>
        </p:sp>
      </p:grpSp>
      <p:pic>
        <p:nvPicPr>
          <p:cNvPr id="15" name="Picture 27" descr="bowman.jpg"/>
          <p:cNvPicPr>
            <a:picLocks noChangeAspect="1"/>
          </p:cNvPicPr>
          <p:nvPr/>
        </p:nvPicPr>
        <p:blipFill>
          <a:blip r:embed="rId3">
            <a:extLst>
              <a:ext uri="{28A0092B-C50C-407E-A947-70E740481C1C}">
                <a14:useLocalDpi xmlns:a14="http://schemas.microsoft.com/office/drawing/2010/main" val="0"/>
              </a:ext>
            </a:extLst>
          </a:blip>
          <a:srcRect l="80533" t="65477" r="6442" b="23158"/>
          <a:stretch>
            <a:fillRect/>
          </a:stretch>
        </p:blipFill>
        <p:spPr bwMode="auto">
          <a:xfrm>
            <a:off x="7906344" y="-13602"/>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62000" y="159185"/>
            <a:ext cx="7248924" cy="1200329"/>
          </a:xfrm>
          <a:prstGeom prst="rect">
            <a:avLst/>
          </a:prstGeom>
          <a:noFill/>
        </p:spPr>
        <p:txBody>
          <a:bodyPr wrap="square" rtlCol="0">
            <a:spAutoFit/>
          </a:bodyPr>
          <a:lstStyle/>
          <a:p>
            <a:pPr algn="ctr"/>
            <a:r>
              <a:rPr lang="en-US" sz="2400" b="1" dirty="0" smtClean="0"/>
              <a:t>Summary - GEM*STAR: </a:t>
            </a:r>
          </a:p>
          <a:p>
            <a:pPr algn="ctr"/>
            <a:r>
              <a:rPr lang="en-US" sz="2400" b="1" dirty="0" smtClean="0"/>
              <a:t>Accelerator-Driven </a:t>
            </a:r>
            <a:r>
              <a:rPr lang="en-US" sz="2400" b="1" dirty="0"/>
              <a:t>Subcritical </a:t>
            </a:r>
            <a:r>
              <a:rPr lang="en-US" sz="2400" b="1" dirty="0" smtClean="0"/>
              <a:t>System </a:t>
            </a:r>
            <a:r>
              <a:rPr lang="en-US" sz="2400" b="1" dirty="0"/>
              <a:t>for Improved Safety, Waste Management, and Plutonium Disposition</a:t>
            </a:r>
          </a:p>
        </p:txBody>
      </p:sp>
    </p:spTree>
    <p:extLst>
      <p:ext uri="{BB962C8B-B14F-4D97-AF65-F5344CB8AC3E}">
        <p14:creationId xmlns:p14="http://schemas.microsoft.com/office/powerpoint/2010/main" val="1676021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400" b="1" dirty="0"/>
              <a:t>G4beamline User Survey, September 2014</a:t>
            </a:r>
            <a:br>
              <a:rPr lang="en-US" sz="2400" b="1" dirty="0"/>
            </a:br>
            <a:r>
              <a:rPr lang="en-US" sz="2400" b="1" dirty="0"/>
              <a:t>Tom Roberts, </a:t>
            </a:r>
            <a:r>
              <a:rPr lang="en-US" sz="2400" b="1" dirty="0" err="1"/>
              <a:t>Muons</a:t>
            </a:r>
            <a:r>
              <a:rPr lang="en-US" sz="2400" b="1" dirty="0"/>
              <a:t>, Inc.</a:t>
            </a:r>
          </a:p>
        </p:txBody>
      </p:sp>
      <p:sp>
        <p:nvSpPr>
          <p:cNvPr id="3" name="Content Placeholder 2"/>
          <p:cNvSpPr>
            <a:spLocks noGrp="1"/>
          </p:cNvSpPr>
          <p:nvPr>
            <p:ph idx="1"/>
          </p:nvPr>
        </p:nvSpPr>
        <p:spPr>
          <a:xfrm>
            <a:off x="239486" y="1295400"/>
            <a:ext cx="8915400" cy="5029200"/>
          </a:xfrm>
        </p:spPr>
        <p:txBody>
          <a:bodyPr>
            <a:noAutofit/>
          </a:bodyPr>
          <a:lstStyle/>
          <a:p>
            <a:pPr marL="0" indent="0">
              <a:spcBef>
                <a:spcPts val="0"/>
              </a:spcBef>
              <a:buNone/>
            </a:pPr>
            <a:r>
              <a:rPr lang="en-US" sz="1800" b="1" dirty="0" smtClean="0"/>
              <a:t>In February </a:t>
            </a:r>
            <a:r>
              <a:rPr lang="en-US" sz="1800" b="1" dirty="0"/>
              <a:t>2013 a survey was added to the g4beamline.muonsinc.com download page. </a:t>
            </a:r>
            <a:endParaRPr lang="en-US" sz="1800" b="1" dirty="0" smtClean="0"/>
          </a:p>
          <a:p>
            <a:pPr marL="0" indent="0">
              <a:spcBef>
                <a:spcPts val="0"/>
              </a:spcBef>
              <a:buNone/>
            </a:pPr>
            <a:r>
              <a:rPr lang="en-US" sz="1800" b="1" dirty="0" smtClean="0"/>
              <a:t>It asked users to make a broad-brush estimate of how much time they have spent using </a:t>
            </a:r>
          </a:p>
          <a:p>
            <a:pPr marL="0" indent="0">
              <a:spcBef>
                <a:spcPts val="0"/>
              </a:spcBef>
              <a:buNone/>
            </a:pPr>
            <a:r>
              <a:rPr lang="en-US" sz="1800" b="1" dirty="0" smtClean="0"/>
              <a:t>G4beamline, including all design and analysis for which G4beamline was an essential tool.</a:t>
            </a:r>
          </a:p>
          <a:p>
            <a:pPr marL="0" indent="0">
              <a:spcBef>
                <a:spcPts val="0"/>
              </a:spcBef>
              <a:buNone/>
            </a:pPr>
            <a:r>
              <a:rPr lang="en-US" sz="1800" b="1" dirty="0" smtClean="0"/>
              <a:t>Between then and September 2014, G4beamline was downloaded 920 times, and users </a:t>
            </a:r>
          </a:p>
          <a:p>
            <a:pPr marL="0" indent="0">
              <a:spcBef>
                <a:spcPts val="0"/>
              </a:spcBef>
              <a:buNone/>
            </a:pPr>
            <a:r>
              <a:rPr lang="en-US" sz="1800" b="1" dirty="0" smtClean="0"/>
              <a:t>have self-reported 87 FTE-years of usage.</a:t>
            </a:r>
          </a:p>
          <a:p>
            <a:pPr marL="0" indent="0">
              <a:buNone/>
            </a:pPr>
            <a:r>
              <a:rPr lang="en-US" sz="2000" b="1" dirty="0" smtClean="0"/>
              <a:t>				Jan</a:t>
            </a:r>
            <a:r>
              <a:rPr lang="en-US" sz="2000" b="1" dirty="0"/>
              <a:t>. 2013 </a:t>
            </a:r>
            <a:r>
              <a:rPr lang="en-US" sz="2000" b="1" dirty="0" smtClean="0"/>
              <a:t>	Oct</a:t>
            </a:r>
            <a:r>
              <a:rPr lang="en-US" sz="2000" b="1" dirty="0"/>
              <a:t>. 2013 </a:t>
            </a:r>
            <a:r>
              <a:rPr lang="en-US" sz="2000" b="1" dirty="0" smtClean="0"/>
              <a:t>	Sept</a:t>
            </a:r>
            <a:r>
              <a:rPr lang="en-US" sz="2000" b="1" dirty="0"/>
              <a:t>. 2014</a:t>
            </a:r>
          </a:p>
          <a:p>
            <a:pPr marL="0" indent="0">
              <a:buNone/>
            </a:pPr>
            <a:r>
              <a:rPr lang="en-US" sz="2000" b="1" dirty="0" smtClean="0"/>
              <a:t>Total estimated non-SBIR </a:t>
            </a:r>
            <a:r>
              <a:rPr lang="en-US" sz="2000" b="1" dirty="0"/>
              <a:t>usage </a:t>
            </a:r>
            <a:r>
              <a:rPr lang="en-US" sz="2000" b="1" dirty="0" smtClean="0"/>
              <a:t>	40 </a:t>
            </a:r>
            <a:r>
              <a:rPr lang="en-US" sz="2000" b="1" dirty="0"/>
              <a:t>FTE-years </a:t>
            </a:r>
            <a:r>
              <a:rPr lang="en-US" sz="2000" b="1" dirty="0" smtClean="0"/>
              <a:t>	57 </a:t>
            </a:r>
            <a:r>
              <a:rPr lang="en-US" sz="2000" b="1" dirty="0"/>
              <a:t>FTE-years </a:t>
            </a:r>
            <a:r>
              <a:rPr lang="en-US" sz="2000" b="1" dirty="0" smtClean="0"/>
              <a:t>	87 </a:t>
            </a:r>
            <a:r>
              <a:rPr lang="en-US" sz="2000" b="1" dirty="0"/>
              <a:t>FTE-years</a:t>
            </a:r>
          </a:p>
          <a:p>
            <a:pPr marL="0" indent="0">
              <a:buNone/>
            </a:pPr>
            <a:r>
              <a:rPr lang="en-US" sz="2000" b="1" dirty="0"/>
              <a:t>Average time using G4beamline </a:t>
            </a:r>
            <a:r>
              <a:rPr lang="en-US" sz="2000" b="1" dirty="0" smtClean="0"/>
              <a:t>	3.1 </a:t>
            </a:r>
            <a:r>
              <a:rPr lang="en-US" sz="2000" b="1" dirty="0"/>
              <a:t>years </a:t>
            </a:r>
            <a:r>
              <a:rPr lang="en-US" sz="2000" b="1" dirty="0" smtClean="0"/>
              <a:t>	2.1 </a:t>
            </a:r>
            <a:r>
              <a:rPr lang="en-US" sz="2000" b="1" dirty="0"/>
              <a:t>years </a:t>
            </a:r>
            <a:r>
              <a:rPr lang="en-US" sz="2000" b="1" dirty="0" smtClean="0"/>
              <a:t>	1.4 years</a:t>
            </a:r>
          </a:p>
          <a:p>
            <a:pPr marL="0" indent="0">
              <a:buNone/>
            </a:pPr>
            <a:endParaRPr lang="en-US" sz="2000" b="1" dirty="0"/>
          </a:p>
          <a:p>
            <a:pPr marL="0" indent="0">
              <a:buNone/>
            </a:pPr>
            <a:r>
              <a:rPr lang="en-US" sz="1800" b="1" dirty="0"/>
              <a:t>Estimating an FTE-year to cost $200k, this represents </a:t>
            </a:r>
            <a:r>
              <a:rPr lang="en-US" sz="1800" b="1" u="sng" dirty="0"/>
              <a:t>at least $17 Million in investment by the G4beamline user </a:t>
            </a:r>
            <a:r>
              <a:rPr lang="en-US" sz="1800" b="1" u="sng" dirty="0" smtClean="0"/>
              <a:t>community</a:t>
            </a:r>
            <a:r>
              <a:rPr lang="en-US" sz="1800" b="1" u="sng" dirty="0"/>
              <a:t>. </a:t>
            </a:r>
            <a:r>
              <a:rPr lang="en-US" sz="1800" b="1" dirty="0"/>
              <a:t>Multiple downloads by a single person have been removed, as have spam and other junk records; all </a:t>
            </a:r>
            <a:r>
              <a:rPr lang="en-US" sz="1800" b="1" dirty="0" smtClean="0"/>
              <a:t>of </a:t>
            </a:r>
            <a:r>
              <a:rPr lang="en-US" sz="1800" b="1" dirty="0"/>
              <a:t>the people reporting usage &gt; 1 FTE-year are known to me. As only 20% of the downloads provided data, this </a:t>
            </a:r>
            <a:r>
              <a:rPr lang="en-US" sz="1800" b="1" dirty="0" smtClean="0"/>
              <a:t>is clearly </a:t>
            </a:r>
            <a:r>
              <a:rPr lang="en-US" sz="1800" b="1" dirty="0"/>
              <a:t>an underestimate. The </a:t>
            </a:r>
            <a:r>
              <a:rPr lang="en-US" sz="1800" b="1" dirty="0" smtClean="0"/>
              <a:t>decrease </a:t>
            </a:r>
            <a:r>
              <a:rPr lang="en-US" sz="1800" b="1" dirty="0"/>
              <a:t>in the second row shows the user community is growing</a:t>
            </a:r>
            <a:r>
              <a:rPr lang="en-US" sz="1800" b="1" dirty="0" smtClean="0"/>
              <a:t>. </a:t>
            </a:r>
          </a:p>
          <a:p>
            <a:pPr marL="0" indent="0">
              <a:buNone/>
            </a:pPr>
            <a:endParaRPr lang="en-US" sz="1800" b="1" dirty="0" smtClean="0"/>
          </a:p>
          <a:p>
            <a:pPr marL="0" indent="0">
              <a:buNone/>
            </a:pPr>
            <a:r>
              <a:rPr lang="en-US" sz="1800" b="1" u="sng" dirty="0" smtClean="0"/>
              <a:t>For an encore, Tom has created </a:t>
            </a:r>
            <a:r>
              <a:rPr lang="en-US" sz="1800" b="1" u="sng" dirty="0" err="1" smtClean="0"/>
              <a:t>Muonsinc</a:t>
            </a:r>
            <a:r>
              <a:rPr lang="en-US" sz="1800" b="1" u="sng" dirty="0" smtClean="0"/>
              <a:t> Simulation (</a:t>
            </a:r>
            <a:r>
              <a:rPr lang="en-US" sz="1800" b="1" u="sng" dirty="0" err="1" smtClean="0"/>
              <a:t>MuSim</a:t>
            </a:r>
            <a:r>
              <a:rPr lang="en-US" sz="1800" b="1" u="sng" dirty="0" smtClean="0"/>
              <a:t>) GUI to MCNP6</a:t>
            </a:r>
          </a:p>
          <a:p>
            <a:pPr marL="0" indent="0">
              <a:buNone/>
            </a:pPr>
            <a:endParaRPr lang="en-US" sz="1800" b="1" dirty="0"/>
          </a:p>
          <a:p>
            <a:pPr marL="0" indent="0">
              <a:buNone/>
            </a:pPr>
            <a:endParaRPr lang="en-US" sz="1800" b="1"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JLab MEIC Collaboraion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4</a:t>
            </a:fld>
            <a:endParaRPr lang="en-US">
              <a:solidFill>
                <a:prstClr val="black">
                  <a:tint val="75000"/>
                </a:prstClr>
              </a:solidFill>
            </a:endParaRPr>
          </a:p>
        </p:txBody>
      </p:sp>
      <p:grpSp>
        <p:nvGrpSpPr>
          <p:cNvPr id="7" name="Group 3"/>
          <p:cNvGrpSpPr>
            <a:grpSpLocks/>
          </p:cNvGrpSpPr>
          <p:nvPr/>
        </p:nvGrpSpPr>
        <p:grpSpPr bwMode="auto">
          <a:xfrm>
            <a:off x="0" y="0"/>
            <a:ext cx="1905000" cy="838200"/>
            <a:chOff x="3840" y="3216"/>
            <a:chExt cx="1440"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1"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2"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3"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dirty="0">
                    <a:solidFill>
                      <a:srgbClr val="FFFFFF"/>
                    </a:solidFill>
                    <a:latin typeface="Symbol"/>
                  </a:rPr>
                  <a:t>m</a:t>
                </a:r>
              </a:p>
            </p:txBody>
          </p:sp>
        </p:grpSp>
        <p:sp>
          <p:nvSpPr>
            <p:cNvPr id="9"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dirty="0" err="1">
                  <a:solidFill>
                    <a:srgbClr val="66CCFF"/>
                  </a:solidFill>
                  <a:latin typeface="Times New Roman" pitchFamily="18" charset="0"/>
                </a:rPr>
                <a:t>Muons</a:t>
              </a:r>
              <a:r>
                <a:rPr lang="en-US" sz="1600" b="1" i="1" dirty="0">
                  <a:solidFill>
                    <a:srgbClr val="66CCFF"/>
                  </a:solidFill>
                  <a:latin typeface="Times New Roman" pitchFamily="18" charset="0"/>
                </a:rPr>
                <a:t>, Inc.</a:t>
              </a:r>
            </a:p>
          </p:txBody>
        </p:sp>
      </p:grpSp>
    </p:spTree>
    <p:extLst>
      <p:ext uri="{BB962C8B-B14F-4D97-AF65-F5344CB8AC3E}">
        <p14:creationId xmlns:p14="http://schemas.microsoft.com/office/powerpoint/2010/main" val="3902189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2400" b="1" dirty="0" err="1" smtClean="0"/>
              <a:t>MuSim</a:t>
            </a:r>
            <a:r>
              <a:rPr lang="en-US" sz="2400" b="1" dirty="0"/>
              <a:t/>
            </a:r>
            <a:br>
              <a:rPr lang="en-US" sz="2400" b="1" dirty="0"/>
            </a:br>
            <a:r>
              <a:rPr lang="en-US" sz="2400" b="1" dirty="0"/>
              <a:t>Tom Roberts, </a:t>
            </a:r>
            <a:r>
              <a:rPr lang="en-US" sz="2400" b="1" dirty="0" err="1"/>
              <a:t>Muons</a:t>
            </a:r>
            <a:r>
              <a:rPr lang="en-US" sz="2400" b="1" dirty="0"/>
              <a:t>, Inc.</a:t>
            </a:r>
          </a:p>
        </p:txBody>
      </p:sp>
      <p:sp>
        <p:nvSpPr>
          <p:cNvPr id="3" name="Content Placeholder 2"/>
          <p:cNvSpPr>
            <a:spLocks noGrp="1"/>
          </p:cNvSpPr>
          <p:nvPr>
            <p:ph idx="1"/>
          </p:nvPr>
        </p:nvSpPr>
        <p:spPr>
          <a:xfrm>
            <a:off x="239486" y="1295400"/>
            <a:ext cx="8915400" cy="5029200"/>
          </a:xfrm>
        </p:spPr>
        <p:txBody>
          <a:bodyPr>
            <a:noAutofit/>
          </a:bodyPr>
          <a:lstStyle/>
          <a:p>
            <a:pPr marL="0" indent="0">
              <a:buNone/>
            </a:pPr>
            <a:endParaRPr lang="en-US" sz="1800" b="1" dirty="0"/>
          </a:p>
          <a:p>
            <a:pPr marL="0" indent="0">
              <a:buNone/>
            </a:pPr>
            <a:r>
              <a:rPr lang="en-US" sz="1800" b="1" dirty="0" err="1"/>
              <a:t>MuSim</a:t>
            </a:r>
            <a:r>
              <a:rPr lang="en-US" sz="1800" b="1" dirty="0"/>
              <a:t> is a new and innovative graphical system that permits the user to construct, explore, optimize, analyze, and evaluate accelerator and particle-based systems efficiently and effectively. It is designed for both students and experienced physicists to use in dealing with the many modeling tools and their different description languages and data formats. It will be easy to use fast but less realistic codes to design and optimize a system, and then use slower but more realistic codes to evaluate its performance. Graphical interfaces are used throughout, making it easy to construct the system graphically, display the system with particle tracks, analyze results, and use on-screen controls to vary parameters and observe their effects in (near) real time. Such exploration is essential to give students insight into how systems behave, and is valuable to the experienced accelerator physicist. The use of URL-based component libraries will encourage collaboration among geographically diverse teams.</a:t>
            </a:r>
          </a:p>
          <a:p>
            <a:pPr marL="0" indent="0">
              <a:buNone/>
            </a:pPr>
            <a:endParaRPr lang="en-US" sz="1800" b="1" dirty="0"/>
          </a:p>
          <a:p>
            <a:pPr fontAlgn="t"/>
            <a:r>
              <a:rPr lang="en-US" sz="1800" b="1" dirty="0"/>
              <a:t>Here is a movie that introduces </a:t>
            </a:r>
            <a:r>
              <a:rPr lang="en-US" sz="1800" b="1" dirty="0" err="1"/>
              <a:t>MuSim</a:t>
            </a:r>
            <a:r>
              <a:rPr lang="en-US" sz="1800" b="1" dirty="0"/>
              <a:t> by showing how to construct a Simple Proton Storage Ring in 20 minutes: </a:t>
            </a:r>
            <a:br>
              <a:rPr lang="en-US" sz="1800" b="1" dirty="0"/>
            </a:br>
            <a:r>
              <a:rPr lang="en-US" sz="1800" b="1" dirty="0" smtClean="0"/>
              <a:t>http://musim.muonsinc.com</a:t>
            </a:r>
            <a:endParaRPr lang="en-US" sz="1800" b="1" dirty="0"/>
          </a:p>
          <a:p>
            <a:pPr marL="0" indent="0">
              <a:buNone/>
            </a:pPr>
            <a:endParaRPr lang="en-US" sz="1800" b="1"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JLab MEIC Collaboraion</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5</a:t>
            </a:fld>
            <a:endParaRPr lang="en-US">
              <a:solidFill>
                <a:prstClr val="black">
                  <a:tint val="75000"/>
                </a:prstClr>
              </a:solidFill>
            </a:endParaRPr>
          </a:p>
        </p:txBody>
      </p:sp>
      <p:grpSp>
        <p:nvGrpSpPr>
          <p:cNvPr id="7" name="Group 3"/>
          <p:cNvGrpSpPr>
            <a:grpSpLocks/>
          </p:cNvGrpSpPr>
          <p:nvPr/>
        </p:nvGrpSpPr>
        <p:grpSpPr bwMode="auto">
          <a:xfrm>
            <a:off x="0" y="0"/>
            <a:ext cx="1905000" cy="838200"/>
            <a:chOff x="3840" y="3216"/>
            <a:chExt cx="1440" cy="624"/>
          </a:xfrm>
        </p:grpSpPr>
        <p:grpSp>
          <p:nvGrpSpPr>
            <p:cNvPr id="8" name="Group 4"/>
            <p:cNvGrpSpPr>
              <a:grpSpLocks/>
            </p:cNvGrpSpPr>
            <p:nvPr/>
          </p:nvGrpSpPr>
          <p:grpSpPr bwMode="auto">
            <a:xfrm>
              <a:off x="3840" y="3216"/>
              <a:ext cx="336" cy="624"/>
              <a:chOff x="1152" y="288"/>
              <a:chExt cx="960" cy="1872"/>
            </a:xfrm>
          </p:grpSpPr>
          <p:sp>
            <p:nvSpPr>
              <p:cNvPr id="10"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1"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2"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3"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dirty="0">
                    <a:solidFill>
                      <a:srgbClr val="FFFFFF"/>
                    </a:solidFill>
                    <a:latin typeface="Symbol"/>
                  </a:rPr>
                  <a:t>m</a:t>
                </a:r>
              </a:p>
            </p:txBody>
          </p:sp>
        </p:grpSp>
        <p:sp>
          <p:nvSpPr>
            <p:cNvPr id="9"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dirty="0" err="1">
                  <a:solidFill>
                    <a:srgbClr val="66CCFF"/>
                  </a:solidFill>
                  <a:latin typeface="Times New Roman" pitchFamily="18" charset="0"/>
                </a:rPr>
                <a:t>Muons</a:t>
              </a:r>
              <a:r>
                <a:rPr lang="en-US" sz="1600" b="1" i="1" dirty="0">
                  <a:solidFill>
                    <a:srgbClr val="66CCFF"/>
                  </a:solidFill>
                  <a:latin typeface="Times New Roman" pitchFamily="18" charset="0"/>
                </a:rPr>
                <a:t>, Inc.</a:t>
              </a:r>
            </a:p>
          </p:txBody>
        </p:sp>
      </p:grpSp>
    </p:spTree>
    <p:extLst>
      <p:ext uri="{BB962C8B-B14F-4D97-AF65-F5344CB8AC3E}">
        <p14:creationId xmlns:p14="http://schemas.microsoft.com/office/powerpoint/2010/main" val="1267984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3730"/>
            <a:ext cx="7620000" cy="811481"/>
          </a:xfrm>
        </p:spPr>
        <p:txBody>
          <a:bodyPr>
            <a:normAutofit/>
          </a:bodyPr>
          <a:lstStyle/>
          <a:p>
            <a:r>
              <a:rPr lang="en-US" sz="3600" dirty="0" smtClean="0"/>
              <a:t>First </a:t>
            </a:r>
            <a:r>
              <a:rPr lang="en-US" sz="3600" dirty="0" err="1" smtClean="0"/>
              <a:t>MuSim</a:t>
            </a:r>
            <a:r>
              <a:rPr lang="en-US" sz="3600" dirty="0" smtClean="0"/>
              <a:t> Application -GEM*STAR</a:t>
            </a:r>
            <a:endParaRPr lang="en-US" sz="36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6</a:t>
            </a:fld>
            <a:endParaRPr lang="en-US">
              <a:solidFill>
                <a:prstClr val="black">
                  <a:tint val="75000"/>
                </a:prstClr>
              </a:solidFill>
            </a:endParaRPr>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036122" y="609599"/>
            <a:ext cx="6781800" cy="4804291"/>
          </a:xfrm>
          <a:prstGeom prst="rect">
            <a:avLst/>
          </a:prstGeom>
          <a:noFill/>
          <a:ln w="9525">
            <a:noFill/>
            <a:miter lim="800000"/>
            <a:headEnd/>
            <a:tailEnd/>
          </a:ln>
        </p:spPr>
      </p:pic>
      <p:sp>
        <p:nvSpPr>
          <p:cNvPr id="8" name="Content Placeholder 3"/>
          <p:cNvSpPr>
            <a:spLocks noGrp="1"/>
          </p:cNvSpPr>
          <p:nvPr>
            <p:ph sz="half" idx="4294967295"/>
          </p:nvPr>
        </p:nvSpPr>
        <p:spPr>
          <a:xfrm>
            <a:off x="0" y="5424507"/>
            <a:ext cx="9144000" cy="1143000"/>
          </a:xfrm>
          <a:prstGeom prst="rect">
            <a:avLst/>
          </a:prstGeom>
        </p:spPr>
        <p:txBody>
          <a:bodyPr>
            <a:normAutofit lnSpcReduction="10000"/>
          </a:bodyPr>
          <a:lstStyle/>
          <a:p>
            <a:pPr marL="0" indent="0">
              <a:buNone/>
            </a:pPr>
            <a:r>
              <a:rPr lang="en-US" sz="1400" dirty="0" smtClean="0">
                <a:solidFill>
                  <a:srgbClr val="222222"/>
                </a:solidFill>
                <a:latin typeface="arial"/>
              </a:rPr>
              <a:t>Screen </a:t>
            </a:r>
            <a:r>
              <a:rPr lang="en-US" sz="1400" dirty="0">
                <a:solidFill>
                  <a:srgbClr val="222222"/>
                </a:solidFill>
                <a:latin typeface="arial"/>
              </a:rPr>
              <a:t>shot of </a:t>
            </a:r>
            <a:r>
              <a:rPr lang="en-US" sz="1400" dirty="0" err="1">
                <a:solidFill>
                  <a:srgbClr val="222222"/>
                </a:solidFill>
                <a:latin typeface="arial"/>
              </a:rPr>
              <a:t>MuSim</a:t>
            </a:r>
            <a:r>
              <a:rPr lang="en-US" sz="1400" dirty="0">
                <a:solidFill>
                  <a:srgbClr val="222222"/>
                </a:solidFill>
                <a:latin typeface="arial"/>
              </a:rPr>
              <a:t>: carbon is brown, salt is blue, the spallation target (natural uranium) is green; the right side is an editing pane: ADSR-4 is the name of this simulation, and the blue headers are categories to specify the simulation that can be edited; Parameters are for </a:t>
            </a:r>
            <a:r>
              <a:rPr lang="en-US" sz="1400" dirty="0" err="1">
                <a:solidFill>
                  <a:srgbClr val="222222"/>
                </a:solidFill>
                <a:latin typeface="arial"/>
              </a:rPr>
              <a:t>parametrizing</a:t>
            </a:r>
            <a:r>
              <a:rPr lang="en-US" sz="1400" dirty="0">
                <a:solidFill>
                  <a:srgbClr val="222222"/>
                </a:solidFill>
                <a:latin typeface="arial"/>
              </a:rPr>
              <a:t> the simulation; Definitions define general things like materials; </a:t>
            </a:r>
            <a:r>
              <a:rPr lang="en-US" sz="1400" dirty="0" err="1">
                <a:solidFill>
                  <a:srgbClr val="222222"/>
                </a:solidFill>
                <a:latin typeface="arial"/>
              </a:rPr>
              <a:t>GlobalGeometry</a:t>
            </a:r>
            <a:r>
              <a:rPr lang="en-US" sz="1400" dirty="0">
                <a:solidFill>
                  <a:srgbClr val="222222"/>
                </a:solidFill>
                <a:latin typeface="arial"/>
              </a:rPr>
              <a:t> includes all objects, solids, sources, and detectors (except objects placed via design coordinates); </a:t>
            </a:r>
            <a:r>
              <a:rPr lang="en-US" sz="1400" dirty="0" err="1">
                <a:solidFill>
                  <a:srgbClr val="222222"/>
                </a:solidFill>
                <a:latin typeface="arial"/>
              </a:rPr>
              <a:t>DesignCoordinates</a:t>
            </a:r>
            <a:r>
              <a:rPr lang="en-US" sz="1400" dirty="0">
                <a:solidFill>
                  <a:srgbClr val="222222"/>
                </a:solidFill>
                <a:latin typeface="arial"/>
              </a:rPr>
              <a:t> are for a </a:t>
            </a:r>
            <a:r>
              <a:rPr lang="en-US" sz="1400" dirty="0" err="1">
                <a:solidFill>
                  <a:srgbClr val="222222"/>
                </a:solidFill>
                <a:latin typeface="arial"/>
              </a:rPr>
              <a:t>beamline</a:t>
            </a:r>
            <a:r>
              <a:rPr lang="en-US" sz="1400" dirty="0">
                <a:solidFill>
                  <a:srgbClr val="222222"/>
                </a:solidFill>
                <a:latin typeface="arial"/>
              </a:rPr>
              <a:t> and define its centerline for placing objects.</a:t>
            </a:r>
            <a:endParaRPr lang="en-US" sz="1400" dirty="0"/>
          </a:p>
        </p:txBody>
      </p:sp>
      <p:grpSp>
        <p:nvGrpSpPr>
          <p:cNvPr id="9" name="Group 3"/>
          <p:cNvGrpSpPr>
            <a:grpSpLocks/>
          </p:cNvGrpSpPr>
          <p:nvPr/>
        </p:nvGrpSpPr>
        <p:grpSpPr bwMode="auto">
          <a:xfrm>
            <a:off x="0" y="0"/>
            <a:ext cx="1905000" cy="838200"/>
            <a:chOff x="3840" y="3216"/>
            <a:chExt cx="1440" cy="624"/>
          </a:xfrm>
        </p:grpSpPr>
        <p:grpSp>
          <p:nvGrpSpPr>
            <p:cNvPr id="10" name="Group 4"/>
            <p:cNvGrpSpPr>
              <a:grpSpLocks/>
            </p:cNvGrpSpPr>
            <p:nvPr/>
          </p:nvGrpSpPr>
          <p:grpSpPr bwMode="auto">
            <a:xfrm>
              <a:off x="3840" y="3216"/>
              <a:ext cx="336" cy="624"/>
              <a:chOff x="1152" y="288"/>
              <a:chExt cx="960" cy="1872"/>
            </a:xfrm>
          </p:grpSpPr>
          <p:sp>
            <p:nvSpPr>
              <p:cNvPr id="12"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3"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4"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5"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dirty="0">
                    <a:solidFill>
                      <a:srgbClr val="FFFFFF"/>
                    </a:solidFill>
                    <a:latin typeface="Symbol"/>
                  </a:rPr>
                  <a:t>m</a:t>
                </a:r>
              </a:p>
            </p:txBody>
          </p:sp>
        </p:grpSp>
        <p:sp>
          <p:nvSpPr>
            <p:cNvPr id="11"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dirty="0" err="1">
                  <a:solidFill>
                    <a:srgbClr val="66CCFF"/>
                  </a:solidFill>
                  <a:latin typeface="Times New Roman" pitchFamily="18" charset="0"/>
                </a:rPr>
                <a:t>Muons</a:t>
              </a:r>
              <a:r>
                <a:rPr lang="en-US" sz="1600" b="1" i="1" dirty="0">
                  <a:solidFill>
                    <a:srgbClr val="66CCFF"/>
                  </a:solidFill>
                  <a:latin typeface="Times New Roman" pitchFamily="18" charset="0"/>
                </a:rPr>
                <a:t>, Inc.</a:t>
              </a:r>
            </a:p>
          </p:txBody>
        </p:sp>
      </p:grpSp>
    </p:spTree>
    <p:extLst>
      <p:ext uri="{BB962C8B-B14F-4D97-AF65-F5344CB8AC3E}">
        <p14:creationId xmlns:p14="http://schemas.microsoft.com/office/powerpoint/2010/main" val="4128676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3730"/>
            <a:ext cx="7620000" cy="811481"/>
          </a:xfrm>
        </p:spPr>
        <p:txBody>
          <a:bodyPr>
            <a:normAutofit/>
          </a:bodyPr>
          <a:lstStyle/>
          <a:p>
            <a:r>
              <a:rPr lang="en-US" sz="3600" dirty="0" err="1" smtClean="0"/>
              <a:t>MuSim</a:t>
            </a:r>
            <a:r>
              <a:rPr lang="en-US" sz="3600" dirty="0" smtClean="0"/>
              <a:t> MCNP6 single event display</a:t>
            </a:r>
            <a:endParaRPr lang="en-US" sz="36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7</a:t>
            </a:fld>
            <a:endParaRPr lang="en-US">
              <a:solidFill>
                <a:prstClr val="black">
                  <a:tint val="75000"/>
                </a:prstClr>
              </a:solidFill>
            </a:endParaRPr>
          </a:p>
        </p:txBody>
      </p:sp>
      <p:sp>
        <p:nvSpPr>
          <p:cNvPr id="8" name="Content Placeholder 3"/>
          <p:cNvSpPr>
            <a:spLocks noGrp="1"/>
          </p:cNvSpPr>
          <p:nvPr>
            <p:ph sz="half" idx="4294967295"/>
          </p:nvPr>
        </p:nvSpPr>
        <p:spPr>
          <a:xfrm>
            <a:off x="437573" y="5791200"/>
            <a:ext cx="8318500" cy="623907"/>
          </a:xfrm>
          <a:prstGeom prst="rect">
            <a:avLst/>
          </a:prstGeom>
        </p:spPr>
        <p:txBody>
          <a:bodyPr>
            <a:normAutofit fontScale="85000" lnSpcReduction="10000"/>
          </a:bodyPr>
          <a:lstStyle/>
          <a:p>
            <a:pPr marL="0" indent="0">
              <a:buNone/>
            </a:pPr>
            <a:r>
              <a:rPr lang="en-US" sz="1400" dirty="0">
                <a:solidFill>
                  <a:srgbClr val="222222"/>
                </a:solidFill>
                <a:latin typeface="arial"/>
              </a:rPr>
              <a:t>Here is a single event, green=neutron, </a:t>
            </a:r>
            <a:r>
              <a:rPr lang="en-US" sz="1400" dirty="0" err="1">
                <a:solidFill>
                  <a:srgbClr val="222222"/>
                </a:solidFill>
                <a:latin typeface="arial"/>
              </a:rPr>
              <a:t>darkgreen</a:t>
            </a:r>
            <a:r>
              <a:rPr lang="en-US" sz="1400" dirty="0">
                <a:solidFill>
                  <a:srgbClr val="222222"/>
                </a:solidFill>
                <a:latin typeface="arial"/>
              </a:rPr>
              <a:t>=gamma. This single proton generated 402,138 tracks (not counting e- &lt; 0.5MeV). I used a "transparency slider" to make the solids mostly transparent, so tracks inside them can be seen. This makes the solids darker, because the black background show through; tracks inside them affect their color.</a:t>
            </a:r>
            <a:endParaRPr lang="en-US" sz="1400" dirty="0"/>
          </a:p>
        </p:txBody>
      </p:sp>
      <p:grpSp>
        <p:nvGrpSpPr>
          <p:cNvPr id="9" name="Group 3"/>
          <p:cNvGrpSpPr>
            <a:grpSpLocks/>
          </p:cNvGrpSpPr>
          <p:nvPr/>
        </p:nvGrpSpPr>
        <p:grpSpPr bwMode="auto">
          <a:xfrm>
            <a:off x="0" y="0"/>
            <a:ext cx="1905000" cy="838200"/>
            <a:chOff x="3840" y="3216"/>
            <a:chExt cx="1440" cy="624"/>
          </a:xfrm>
        </p:grpSpPr>
        <p:grpSp>
          <p:nvGrpSpPr>
            <p:cNvPr id="10" name="Group 4"/>
            <p:cNvGrpSpPr>
              <a:grpSpLocks/>
            </p:cNvGrpSpPr>
            <p:nvPr/>
          </p:nvGrpSpPr>
          <p:grpSpPr bwMode="auto">
            <a:xfrm>
              <a:off x="3840" y="3216"/>
              <a:ext cx="336" cy="624"/>
              <a:chOff x="1152" y="288"/>
              <a:chExt cx="960" cy="1872"/>
            </a:xfrm>
          </p:grpSpPr>
          <p:sp>
            <p:nvSpPr>
              <p:cNvPr id="12"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3"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4"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5"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dirty="0">
                    <a:solidFill>
                      <a:srgbClr val="FFFFFF"/>
                    </a:solidFill>
                    <a:latin typeface="Symbol"/>
                  </a:rPr>
                  <a:t>m</a:t>
                </a:r>
              </a:p>
            </p:txBody>
          </p:sp>
        </p:grpSp>
        <p:sp>
          <p:nvSpPr>
            <p:cNvPr id="11"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dirty="0" err="1">
                  <a:solidFill>
                    <a:srgbClr val="66CCFF"/>
                  </a:solidFill>
                  <a:latin typeface="Times New Roman" pitchFamily="18" charset="0"/>
                </a:rPr>
                <a:t>Muons</a:t>
              </a:r>
              <a:r>
                <a:rPr lang="en-US" sz="1600" b="1" i="1" dirty="0">
                  <a:solidFill>
                    <a:srgbClr val="66CCFF"/>
                  </a:solidFill>
                  <a:latin typeface="Times New Roman" pitchFamily="18" charset="0"/>
                </a:rPr>
                <a:t>, Inc.</a:t>
              </a: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09600"/>
            <a:ext cx="7329414" cy="5181600"/>
          </a:xfrm>
          <a:prstGeom prst="rect">
            <a:avLst/>
          </a:prstGeom>
        </p:spPr>
      </p:pic>
    </p:spTree>
    <p:extLst>
      <p:ext uri="{BB962C8B-B14F-4D97-AF65-F5344CB8AC3E}">
        <p14:creationId xmlns:p14="http://schemas.microsoft.com/office/powerpoint/2010/main" val="3570360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9"/>
            <a:ext cx="8229600" cy="1143000"/>
          </a:xfrm>
        </p:spPr>
        <p:txBody>
          <a:bodyPr/>
          <a:lstStyle/>
          <a:p>
            <a:r>
              <a:rPr lang="en-US" dirty="0" smtClean="0"/>
              <a:t>Optimum Beam Energy</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March 31, 2015</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JLab MEIC Collaboraion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0B3F71-7FE0-44CE-9220-8FE300BBEB8E}" type="slidenum">
              <a:rPr lang="en-US" smtClean="0">
                <a:solidFill>
                  <a:prstClr val="black">
                    <a:tint val="75000"/>
                  </a:prstClr>
                </a:solidFill>
              </a:rPr>
              <a:pPr/>
              <a:t>8</a:t>
            </a:fld>
            <a:endParaRPr lang="en-US">
              <a:solidFill>
                <a:prstClr val="black">
                  <a:tint val="75000"/>
                </a:prstClr>
              </a:solidFill>
            </a:endParaRPr>
          </a:p>
        </p:txBody>
      </p:sp>
      <p:pic>
        <p:nvPicPr>
          <p:cNvPr id="7"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000" y="990600"/>
            <a:ext cx="6710363" cy="4860311"/>
          </a:xfrm>
        </p:spPr>
      </p:pic>
      <p:grpSp>
        <p:nvGrpSpPr>
          <p:cNvPr id="8" name="Group 3"/>
          <p:cNvGrpSpPr>
            <a:grpSpLocks/>
          </p:cNvGrpSpPr>
          <p:nvPr/>
        </p:nvGrpSpPr>
        <p:grpSpPr bwMode="auto">
          <a:xfrm>
            <a:off x="0" y="0"/>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2"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3"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eaLnBrk="0" fontAlgn="base" hangingPunct="0">
                  <a:spcBef>
                    <a:spcPct val="0"/>
                  </a:spcBef>
                  <a:spcAft>
                    <a:spcPct val="0"/>
                  </a:spcAft>
                </a:pPr>
                <a:endParaRPr lang="en-US">
                  <a:solidFill>
                    <a:srgbClr val="FFFFFF"/>
                  </a:solidFill>
                  <a:latin typeface="Arial" charset="0"/>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pPr algn="ctr" eaLnBrk="0" fontAlgn="base" hangingPunct="0">
                  <a:spcBef>
                    <a:spcPct val="0"/>
                  </a:spcBef>
                  <a:spcAft>
                    <a:spcPct val="0"/>
                  </a:spcAft>
                </a:pPr>
                <a:r>
                  <a:rPr lang="en-US" sz="5400" b="1" i="1" kern="10" dirty="0">
                    <a:solidFill>
                      <a:srgbClr val="FFFFFF"/>
                    </a:solidFill>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50000"/>
                </a:spcBef>
                <a:spcAft>
                  <a:spcPct val="0"/>
                </a:spcAft>
              </a:pPr>
              <a:r>
                <a:rPr lang="en-US" sz="1600" b="1" i="1" dirty="0" err="1">
                  <a:solidFill>
                    <a:srgbClr val="66CCFF"/>
                  </a:solidFill>
                  <a:latin typeface="Times New Roman" pitchFamily="18" charset="0"/>
                </a:rPr>
                <a:t>Muons</a:t>
              </a:r>
              <a:r>
                <a:rPr lang="en-US" sz="1600" b="1" i="1" dirty="0">
                  <a:solidFill>
                    <a:srgbClr val="66CCFF"/>
                  </a:solidFill>
                  <a:latin typeface="Times New Roman" pitchFamily="18" charset="0"/>
                </a:rPr>
                <a:t>, Inc.</a:t>
              </a:r>
            </a:p>
          </p:txBody>
        </p:sp>
      </p:grpSp>
    </p:spTree>
    <p:extLst>
      <p:ext uri="{BB962C8B-B14F-4D97-AF65-F5344CB8AC3E}">
        <p14:creationId xmlns:p14="http://schemas.microsoft.com/office/powerpoint/2010/main" val="3525652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1587" y="1302580"/>
            <a:ext cx="8612519" cy="5181600"/>
          </a:xfrm>
        </p:spPr>
        <p:txBody>
          <a:bodyPr>
            <a:noAutofit/>
          </a:bodyPr>
          <a:lstStyle/>
          <a:p>
            <a:pPr algn="l"/>
            <a:r>
              <a:rPr lang="en-US" sz="1600" b="1" dirty="0" smtClean="0"/>
              <a:t>The </a:t>
            </a:r>
            <a:r>
              <a:rPr lang="en-US" sz="1600" b="1" dirty="0"/>
              <a:t>successful operation of high-power superconducting radio-frequency particle accelerators at two US national laboratories allows us to consider a new kind of nuclear reactor that operates without the need for a critical core, fuel enrichment, or reprocessing.  We consider a multipurpose reactor design that takes advantage of this new accelerator capability that includes an internal spallation neutron target and high-temperature molten-salt fuel with continuous purging of volatile radioactive fission products.  The reactor contains less than a critical mass and a million times fewer volatile radioactive fission products than conventional reactors like those at Fukushima. These and other safety features will help to generate public enthusiasm for this new CO2-free and weapons proliferation-resistant technology.  We describe GEM*STAR [1], a reactor that without redesign will burn spent nuclear fuel, natural uranium, thorium, or surplus weapons material.  A first application is to burn 34 </a:t>
            </a:r>
            <a:r>
              <a:rPr lang="en-US" sz="1600" b="1" dirty="0" err="1"/>
              <a:t>tonnes</a:t>
            </a:r>
            <a:r>
              <a:rPr lang="en-US" sz="1600" b="1" dirty="0"/>
              <a:t> of excess weapons grade plutonium as an important step in nuclear disarmament under the 2000 Plutonium Management and Disposition Agreement [2].  The process heat generated by this W-Pu can be used for the Fischer-</a:t>
            </a:r>
            <a:r>
              <a:rPr lang="en-US" sz="1600" b="1" dirty="0" err="1"/>
              <a:t>Tropsch</a:t>
            </a:r>
            <a:r>
              <a:rPr lang="en-US" sz="1600" b="1" dirty="0"/>
              <a:t> conversion of natural gas and renewable carbon into 42 billion gallons of low-CO2-footprint, drop-in, synthetic diesel fuel for the DOD at less than $2/g, to turn a $30B US government liability into a $40B profit. The Savannah River MOX plant could supply PuF3 salt for a GEM*STAR demonstration plant to be built at that site.</a:t>
            </a:r>
          </a:p>
          <a:p>
            <a:pPr algn="l"/>
            <a:r>
              <a:rPr lang="en-US" sz="1400" b="1" dirty="0"/>
              <a:t> </a:t>
            </a:r>
            <a:r>
              <a:rPr lang="en-US" sz="1400" b="1" dirty="0" smtClean="0"/>
              <a:t>[</a:t>
            </a:r>
            <a:r>
              <a:rPr lang="en-US" sz="1400" b="1" dirty="0"/>
              <a:t>1] Charles D. Bowman, R. Bruce </a:t>
            </a:r>
            <a:r>
              <a:rPr lang="en-US" sz="1400" b="1" dirty="0" err="1"/>
              <a:t>Vogelaar</a:t>
            </a:r>
            <a:r>
              <a:rPr lang="en-US" sz="1400" b="1" dirty="0"/>
              <a:t>, Edward G. </a:t>
            </a:r>
            <a:r>
              <a:rPr lang="en-US" sz="1400" b="1" dirty="0" err="1"/>
              <a:t>Bilpuch</a:t>
            </a:r>
            <a:r>
              <a:rPr lang="en-US" sz="1400" b="1" dirty="0"/>
              <a:t>, Calvin R. Howell, Anton P. </a:t>
            </a:r>
            <a:r>
              <a:rPr lang="en-US" sz="1400" b="1" dirty="0" err="1"/>
              <a:t>Tonchev</a:t>
            </a:r>
            <a:r>
              <a:rPr lang="en-US" sz="1400" b="1" dirty="0"/>
              <a:t>, Werner </a:t>
            </a:r>
            <a:r>
              <a:rPr lang="en-US" sz="1400" b="1" dirty="0" err="1"/>
              <a:t>Tornow</a:t>
            </a:r>
            <a:r>
              <a:rPr lang="en-US" sz="1400" b="1" dirty="0"/>
              <a:t>, R.L. Walter, “GEM*STAR: The Alternative Reactor Technology Comprising Graphite, Molten Salt, and Accelerators,” Handbook of Nuclear Engineering, Springer </a:t>
            </a:r>
            <a:r>
              <a:rPr lang="en-US" sz="1400" b="1" dirty="0" err="1"/>
              <a:t>Science+Business</a:t>
            </a:r>
            <a:r>
              <a:rPr lang="en-US" sz="1400" b="1" dirty="0"/>
              <a:t> Media LLC (2010).</a:t>
            </a:r>
          </a:p>
          <a:p>
            <a:pPr algn="l"/>
            <a:r>
              <a:rPr lang="en-US" sz="1400" b="1" dirty="0"/>
              <a:t>[2] </a:t>
            </a:r>
            <a:r>
              <a:rPr lang="en-US" sz="1400" b="1" dirty="0">
                <a:hlinkClick r:id="rId3"/>
              </a:rPr>
              <a:t>http://www.state.gov/r/pa/prs/ps/2010/04/140097.htm</a:t>
            </a:r>
            <a:endParaRPr lang="en-US" sz="1400" b="1" dirty="0"/>
          </a:p>
        </p:txBody>
      </p:sp>
      <p:sp>
        <p:nvSpPr>
          <p:cNvPr id="4" name="Date Placeholder 3"/>
          <p:cNvSpPr>
            <a:spLocks noGrp="1"/>
          </p:cNvSpPr>
          <p:nvPr>
            <p:ph type="dt" sz="half" idx="10"/>
          </p:nvPr>
        </p:nvSpPr>
        <p:spPr/>
        <p:txBody>
          <a:bodyPr/>
          <a:lstStyle/>
          <a:p>
            <a:r>
              <a:rPr lang="en-US" smtClean="0"/>
              <a:t>March 31, 2015</a:t>
            </a:r>
            <a:endParaRPr lang="en-US"/>
          </a:p>
        </p:txBody>
      </p:sp>
      <p:sp>
        <p:nvSpPr>
          <p:cNvPr id="5" name="Footer Placeholder 4"/>
          <p:cNvSpPr>
            <a:spLocks noGrp="1"/>
          </p:cNvSpPr>
          <p:nvPr>
            <p:ph type="ftr" sz="quarter" idx="11"/>
          </p:nvPr>
        </p:nvSpPr>
        <p:spPr/>
        <p:txBody>
          <a:bodyPr/>
          <a:lstStyle/>
          <a:p>
            <a:r>
              <a:rPr lang="en-US" smtClean="0"/>
              <a:t>JLab MEIC Collaboraion</a:t>
            </a:r>
            <a:endParaRPr lang="en-US"/>
          </a:p>
        </p:txBody>
      </p:sp>
      <p:sp>
        <p:nvSpPr>
          <p:cNvPr id="6" name="Slide Number Placeholder 5"/>
          <p:cNvSpPr>
            <a:spLocks noGrp="1"/>
          </p:cNvSpPr>
          <p:nvPr>
            <p:ph type="sldNum" sz="quarter" idx="12"/>
          </p:nvPr>
        </p:nvSpPr>
        <p:spPr/>
        <p:txBody>
          <a:bodyPr/>
          <a:lstStyle/>
          <a:p>
            <a:fld id="{B80B3F71-7FE0-44CE-9220-8FE300BBEB8E}" type="slidenum">
              <a:rPr lang="en-US" smtClean="0"/>
              <a:t>9</a:t>
            </a:fld>
            <a:endParaRPr lang="en-US"/>
          </a:p>
        </p:txBody>
      </p:sp>
      <p:grpSp>
        <p:nvGrpSpPr>
          <p:cNvPr id="8" name="Group 3"/>
          <p:cNvGrpSpPr>
            <a:grpSpLocks/>
          </p:cNvGrpSpPr>
          <p:nvPr/>
        </p:nvGrpSpPr>
        <p:grpSpPr bwMode="auto">
          <a:xfrm>
            <a:off x="101730" y="71596"/>
            <a:ext cx="1905000" cy="838200"/>
            <a:chOff x="3840" y="3216"/>
            <a:chExt cx="1440" cy="624"/>
          </a:xfrm>
        </p:grpSpPr>
        <p:grpSp>
          <p:nvGrpSpPr>
            <p:cNvPr id="9" name="Group 4"/>
            <p:cNvGrpSpPr>
              <a:grpSpLocks/>
            </p:cNvGrpSpPr>
            <p:nvPr/>
          </p:nvGrpSpPr>
          <p:grpSpPr bwMode="auto">
            <a:xfrm>
              <a:off x="3840" y="3216"/>
              <a:ext cx="336" cy="624"/>
              <a:chOff x="1152" y="288"/>
              <a:chExt cx="960" cy="1872"/>
            </a:xfrm>
          </p:grpSpPr>
          <p:sp>
            <p:nvSpPr>
              <p:cNvPr id="11" name="Oval 5"/>
              <p:cNvSpPr>
                <a:spLocks noChangeArrowheads="1"/>
              </p:cNvSpPr>
              <p:nvPr/>
            </p:nvSpPr>
            <p:spPr bwMode="auto">
              <a:xfrm>
                <a:off x="1152" y="14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2" name="Oval 6"/>
              <p:cNvSpPr>
                <a:spLocks noChangeArrowheads="1"/>
              </p:cNvSpPr>
              <p:nvPr/>
            </p:nvSpPr>
            <p:spPr bwMode="auto">
              <a:xfrm>
                <a:off x="1152" y="288"/>
                <a:ext cx="960" cy="67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prstClr val="black"/>
                  </a:solidFill>
                </a:endParaRPr>
              </a:p>
            </p:txBody>
          </p:sp>
          <p:sp>
            <p:nvSpPr>
              <p:cNvPr id="13" name="Rectangle 7"/>
              <p:cNvSpPr>
                <a:spLocks noChangeAspect="1" noChangeArrowheads="1"/>
              </p:cNvSpPr>
              <p:nvPr/>
            </p:nvSpPr>
            <p:spPr bwMode="auto">
              <a:xfrm>
                <a:off x="1152" y="624"/>
                <a:ext cx="960" cy="1200"/>
              </a:xfrm>
              <a:prstGeom prst="rect">
                <a:avLst/>
              </a:prstGeom>
              <a:solidFill>
                <a:schemeClr val="accent2"/>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lang="en-US">
                  <a:solidFill>
                    <a:prstClr val="black"/>
                  </a:solidFill>
                </a:endParaRPr>
              </a:p>
            </p:txBody>
          </p:sp>
          <p:sp>
            <p:nvSpPr>
              <p:cNvPr id="14" name="WordArt 8"/>
              <p:cNvSpPr>
                <a:spLocks noChangeAspect="1" noChangeArrowheads="1" noChangeShapeType="1" noTextEdit="1"/>
              </p:cNvSpPr>
              <p:nvPr/>
            </p:nvSpPr>
            <p:spPr bwMode="auto">
              <a:xfrm>
                <a:off x="1392" y="768"/>
                <a:ext cx="494" cy="100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833"/>
                  </a:avLst>
                </a:prstTxWarp>
              </a:bodyPr>
              <a:lstStyle/>
              <a:p>
                <a:r>
                  <a:rPr lang="en-US" sz="5400" b="1" i="1" kern="10" dirty="0">
                    <a:solidFill>
                      <a:srgbClr val="FFFFFF"/>
                    </a:solidFill>
                    <a:latin typeface="Symbol"/>
                  </a:rPr>
                  <a:t>m</a:t>
                </a:r>
              </a:p>
            </p:txBody>
          </p:sp>
        </p:grpSp>
        <p:sp>
          <p:nvSpPr>
            <p:cNvPr id="10" name="Text Box 9"/>
            <p:cNvSpPr txBox="1">
              <a:spLocks noChangeArrowheads="1"/>
            </p:cNvSpPr>
            <p:nvPr/>
          </p:nvSpPr>
          <p:spPr bwMode="auto">
            <a:xfrm>
              <a:off x="4274" y="3360"/>
              <a:ext cx="100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spcBef>
                  <a:spcPct val="50000"/>
                </a:spcBef>
              </a:pPr>
              <a:r>
                <a:rPr lang="en-US" sz="1600" b="1" i="1">
                  <a:solidFill>
                    <a:srgbClr val="297FD5"/>
                  </a:solidFill>
                  <a:latin typeface="Times New Roman" pitchFamily="18" charset="0"/>
                </a:rPr>
                <a:t>Muons, Inc.</a:t>
              </a:r>
            </a:p>
          </p:txBody>
        </p:sp>
      </p:grpSp>
      <p:pic>
        <p:nvPicPr>
          <p:cNvPr id="15" name="Picture 27" descr="bowman.jpg"/>
          <p:cNvPicPr>
            <a:picLocks noChangeAspect="1"/>
          </p:cNvPicPr>
          <p:nvPr/>
        </p:nvPicPr>
        <p:blipFill>
          <a:blip r:embed="rId4">
            <a:extLst>
              <a:ext uri="{28A0092B-C50C-407E-A947-70E740481C1C}">
                <a14:useLocalDpi xmlns:a14="http://schemas.microsoft.com/office/drawing/2010/main" val="0"/>
              </a:ext>
            </a:extLst>
          </a:blip>
          <a:srcRect l="80533" t="65477" r="6442" b="23158"/>
          <a:stretch>
            <a:fillRect/>
          </a:stretch>
        </p:blipFill>
        <p:spPr bwMode="auto">
          <a:xfrm>
            <a:off x="7906344" y="-13602"/>
            <a:ext cx="1147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62000" y="159185"/>
            <a:ext cx="7248924" cy="1200329"/>
          </a:xfrm>
          <a:prstGeom prst="rect">
            <a:avLst/>
          </a:prstGeom>
          <a:noFill/>
        </p:spPr>
        <p:txBody>
          <a:bodyPr wrap="square" rtlCol="0">
            <a:spAutoFit/>
          </a:bodyPr>
          <a:lstStyle/>
          <a:p>
            <a:pPr algn="ctr"/>
            <a:r>
              <a:rPr lang="en-US" sz="2400" b="1" dirty="0" smtClean="0"/>
              <a:t>ABSTRACT - GEM*STAR: </a:t>
            </a:r>
          </a:p>
          <a:p>
            <a:pPr algn="ctr"/>
            <a:r>
              <a:rPr lang="en-US" sz="2400" b="1" dirty="0" smtClean="0"/>
              <a:t>Accelerator-Driven Subcritical-System </a:t>
            </a:r>
            <a:r>
              <a:rPr lang="en-US" sz="2400" b="1" dirty="0"/>
              <a:t>for Improved Safety, Waste Management, and Plutonium Disposition</a:t>
            </a:r>
          </a:p>
        </p:txBody>
      </p:sp>
    </p:spTree>
    <p:extLst>
      <p:ext uri="{BB962C8B-B14F-4D97-AF65-F5344CB8AC3E}">
        <p14:creationId xmlns:p14="http://schemas.microsoft.com/office/powerpoint/2010/main" val="80471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97426</TotalTime>
  <Words>2809</Words>
  <Application>Microsoft Office PowerPoint</Application>
  <PresentationFormat>On-screen Show (4:3)</PresentationFormat>
  <Paragraphs>509</Paragraphs>
  <Slides>32</Slides>
  <Notes>27</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1_Office Theme</vt:lpstr>
      <vt:lpstr>2_Default Design</vt:lpstr>
      <vt:lpstr>Default Design</vt:lpstr>
      <vt:lpstr>PowerPoint Presentation</vt:lpstr>
      <vt:lpstr>PowerPoint Presentation</vt:lpstr>
      <vt:lpstr>PowerPoint Presentation</vt:lpstr>
      <vt:lpstr>G4beamline User Survey, September 2014 Tom Roberts, Muons, Inc.</vt:lpstr>
      <vt:lpstr>MuSim Tom Roberts, Muons, Inc.</vt:lpstr>
      <vt:lpstr>First MuSim Application -GEM*STAR</vt:lpstr>
      <vt:lpstr>MuSim MCNP6 single event display</vt:lpstr>
      <vt:lpstr>Optimum Beam Energy</vt:lpstr>
      <vt:lpstr>PowerPoint Presentation</vt:lpstr>
      <vt:lpstr>                    Industry can take nuclear waste or  excess plutonium and produce energy from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 Considerations</vt:lpstr>
      <vt:lpstr>PowerPoint Presentation</vt:lpstr>
      <vt:lpstr>PowerPoint Presentation</vt:lpstr>
      <vt:lpstr>PowerPoint Presentation</vt:lpstr>
      <vt:lpstr>FB BN800  MOX-LWR  GEM*STAR</vt:lpstr>
      <vt:lpstr>PowerPoint Presentation</vt:lpstr>
      <vt:lpstr>PowerPoint Presentation</vt:lpstr>
      <vt:lpstr>PowerPoint Presentation</vt:lpstr>
      <vt:lpstr>A Perfect Storm of Opportunities?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CBowman;RJohnson</dc:creator>
  <cp:lastModifiedBy>confacct</cp:lastModifiedBy>
  <cp:revision>426</cp:revision>
  <cp:lastPrinted>2012-12-19T14:06:27Z</cp:lastPrinted>
  <dcterms:created xsi:type="dcterms:W3CDTF">2012-09-05T20:43:13Z</dcterms:created>
  <dcterms:modified xsi:type="dcterms:W3CDTF">2015-03-31T14:27:34Z</dcterms:modified>
</cp:coreProperties>
</file>