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mcintyre:Documents:WORD:MEIC:accel_cooling%20sequence%203-3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mcintyre:Documents:WORD:MEIC:accel_cooling%20sequence%203-3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4099484829166"/>
          <c:y val="0.0601851851851852"/>
          <c:w val="0.851251055324868"/>
          <c:h val="0.762284193642461"/>
        </c:manualLayout>
      </c:layout>
      <c:scatterChart>
        <c:scatterStyle val="lineMarker"/>
        <c:varyColors val="0"/>
        <c:ser>
          <c:idx val="0"/>
          <c:order val="0"/>
          <c:tx>
            <c:v>Nbooster(GeV)</c:v>
          </c:tx>
          <c:spPr>
            <a:ln w="254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Sheet2!$B$12:$B$35</c:f>
              <c:numCache>
                <c:formatCode>General</c:formatCode>
                <c:ptCount val="24"/>
                <c:pt idx="0">
                  <c:v>0.0</c:v>
                </c:pt>
                <c:pt idx="1">
                  <c:v>4.21748837925572</c:v>
                </c:pt>
                <c:pt idx="2">
                  <c:v>4.22748837925572</c:v>
                </c:pt>
                <c:pt idx="3">
                  <c:v>4.23748837925572</c:v>
                </c:pt>
                <c:pt idx="4">
                  <c:v>8.444976758511441</c:v>
                </c:pt>
                <c:pt idx="5">
                  <c:v>8.45497675851144</c:v>
                </c:pt>
                <c:pt idx="6">
                  <c:v>8.46497675851144</c:v>
                </c:pt>
                <c:pt idx="7">
                  <c:v>12.67246513776716</c:v>
                </c:pt>
                <c:pt idx="8">
                  <c:v>12.68246513776716</c:v>
                </c:pt>
                <c:pt idx="9">
                  <c:v>12.69246513776716</c:v>
                </c:pt>
                <c:pt idx="10">
                  <c:v>16.89995351702288</c:v>
                </c:pt>
                <c:pt idx="11">
                  <c:v>16.90995351702288</c:v>
                </c:pt>
                <c:pt idx="12">
                  <c:v>16.91995351702288</c:v>
                </c:pt>
                <c:pt idx="13">
                  <c:v>21.1274418962786</c:v>
                </c:pt>
                <c:pt idx="14">
                  <c:v>21.1374418962786</c:v>
                </c:pt>
                <c:pt idx="15">
                  <c:v>21.1474418962786</c:v>
                </c:pt>
                <c:pt idx="16">
                  <c:v>25.35493027553432</c:v>
                </c:pt>
                <c:pt idx="17">
                  <c:v>25.36493027553432</c:v>
                </c:pt>
                <c:pt idx="18">
                  <c:v>25.37493027553433</c:v>
                </c:pt>
                <c:pt idx="19">
                  <c:v>29.58241865479004</c:v>
                </c:pt>
                <c:pt idx="20">
                  <c:v>29.59241865479004</c:v>
                </c:pt>
                <c:pt idx="21">
                  <c:v>29.60241865479005</c:v>
                </c:pt>
                <c:pt idx="22">
                  <c:v>33.80990703404576</c:v>
                </c:pt>
                <c:pt idx="23">
                  <c:v>33.81990703404576</c:v>
                </c:pt>
              </c:numCache>
            </c:numRef>
          </c:xVal>
          <c:yVal>
            <c:numRef>
              <c:f>Sheet2!$C$12:$C$35</c:f>
              <c:numCache>
                <c:formatCode>General</c:formatCode>
                <c:ptCount val="24"/>
                <c:pt idx="0">
                  <c:v>0.0</c:v>
                </c:pt>
                <c:pt idx="1">
                  <c:v>8.0</c:v>
                </c:pt>
                <c:pt idx="2">
                  <c:v>8.0</c:v>
                </c:pt>
                <c:pt idx="3">
                  <c:v>0.0</c:v>
                </c:pt>
                <c:pt idx="4">
                  <c:v>8.0</c:v>
                </c:pt>
                <c:pt idx="5">
                  <c:v>8.0</c:v>
                </c:pt>
                <c:pt idx="6">
                  <c:v>0.0</c:v>
                </c:pt>
                <c:pt idx="7">
                  <c:v>8.0</c:v>
                </c:pt>
                <c:pt idx="8">
                  <c:v>8.0</c:v>
                </c:pt>
                <c:pt idx="9">
                  <c:v>0.0</c:v>
                </c:pt>
                <c:pt idx="10">
                  <c:v>8.0</c:v>
                </c:pt>
                <c:pt idx="11">
                  <c:v>8.0</c:v>
                </c:pt>
                <c:pt idx="12">
                  <c:v>0.0</c:v>
                </c:pt>
                <c:pt idx="13">
                  <c:v>8.0</c:v>
                </c:pt>
                <c:pt idx="14">
                  <c:v>8.0</c:v>
                </c:pt>
                <c:pt idx="15">
                  <c:v>0.0</c:v>
                </c:pt>
                <c:pt idx="16">
                  <c:v>8.0</c:v>
                </c:pt>
                <c:pt idx="17">
                  <c:v>8.0</c:v>
                </c:pt>
                <c:pt idx="18">
                  <c:v>0.0</c:v>
                </c:pt>
                <c:pt idx="19">
                  <c:v>8.0</c:v>
                </c:pt>
                <c:pt idx="20">
                  <c:v>8.0</c:v>
                </c:pt>
                <c:pt idx="21">
                  <c:v>0.0</c:v>
                </c:pt>
                <c:pt idx="22">
                  <c:v>8.0</c:v>
                </c:pt>
                <c:pt idx="23">
                  <c:v>8.0</c:v>
                </c:pt>
              </c:numCache>
            </c:numRef>
          </c:yVal>
          <c:smooth val="0"/>
        </c:ser>
        <c:ser>
          <c:idx val="1"/>
          <c:order val="1"/>
          <c:tx>
            <c:v>Ebooster (1E12)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Sheet2!$B$12:$B$35</c:f>
              <c:numCache>
                <c:formatCode>General</c:formatCode>
                <c:ptCount val="24"/>
                <c:pt idx="0">
                  <c:v>0.0</c:v>
                </c:pt>
                <c:pt idx="1">
                  <c:v>4.21748837925572</c:v>
                </c:pt>
                <c:pt idx="2">
                  <c:v>4.22748837925572</c:v>
                </c:pt>
                <c:pt idx="3">
                  <c:v>4.23748837925572</c:v>
                </c:pt>
                <c:pt idx="4">
                  <c:v>8.444976758511441</c:v>
                </c:pt>
                <c:pt idx="5">
                  <c:v>8.45497675851144</c:v>
                </c:pt>
                <c:pt idx="6">
                  <c:v>8.46497675851144</c:v>
                </c:pt>
                <c:pt idx="7">
                  <c:v>12.67246513776716</c:v>
                </c:pt>
                <c:pt idx="8">
                  <c:v>12.68246513776716</c:v>
                </c:pt>
                <c:pt idx="9">
                  <c:v>12.69246513776716</c:v>
                </c:pt>
                <c:pt idx="10">
                  <c:v>16.89995351702288</c:v>
                </c:pt>
                <c:pt idx="11">
                  <c:v>16.90995351702288</c:v>
                </c:pt>
                <c:pt idx="12">
                  <c:v>16.91995351702288</c:v>
                </c:pt>
                <c:pt idx="13">
                  <c:v>21.1274418962786</c:v>
                </c:pt>
                <c:pt idx="14">
                  <c:v>21.1374418962786</c:v>
                </c:pt>
                <c:pt idx="15">
                  <c:v>21.1474418962786</c:v>
                </c:pt>
                <c:pt idx="16">
                  <c:v>25.35493027553432</c:v>
                </c:pt>
                <c:pt idx="17">
                  <c:v>25.36493027553432</c:v>
                </c:pt>
                <c:pt idx="18">
                  <c:v>25.37493027553433</c:v>
                </c:pt>
                <c:pt idx="19">
                  <c:v>29.58241865479004</c:v>
                </c:pt>
                <c:pt idx="20">
                  <c:v>29.59241865479004</c:v>
                </c:pt>
                <c:pt idx="21">
                  <c:v>29.60241865479005</c:v>
                </c:pt>
                <c:pt idx="22">
                  <c:v>33.80990703404576</c:v>
                </c:pt>
                <c:pt idx="23">
                  <c:v>33.81990703404576</c:v>
                </c:pt>
              </c:numCache>
            </c:numRef>
          </c:xVal>
          <c:yVal>
            <c:numRef>
              <c:f>Sheet2!$D$12:$D$35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 formatCode="0.00E+00">
                  <c:v>0.936468944771837</c:v>
                </c:pt>
                <c:pt idx="3" formatCode="0.00E+00">
                  <c:v>0.936468944771837</c:v>
                </c:pt>
                <c:pt idx="4" formatCode="0.00E+00">
                  <c:v>0.936468944771837</c:v>
                </c:pt>
                <c:pt idx="5" formatCode="0.00E+00">
                  <c:v>1.872937889543674</c:v>
                </c:pt>
                <c:pt idx="6" formatCode="0.00E+00">
                  <c:v>1.872937889543674</c:v>
                </c:pt>
                <c:pt idx="7" formatCode="0.00E+00">
                  <c:v>1.872937889543674</c:v>
                </c:pt>
                <c:pt idx="8" formatCode="0.00E+00">
                  <c:v>2.80940683431551</c:v>
                </c:pt>
                <c:pt idx="9" formatCode="0.00E+00">
                  <c:v>2.80940683431551</c:v>
                </c:pt>
                <c:pt idx="10" formatCode="0.00E+00">
                  <c:v>2.80940683431551</c:v>
                </c:pt>
                <c:pt idx="11" formatCode="0.00E+00">
                  <c:v>3.745875779087347</c:v>
                </c:pt>
                <c:pt idx="12" formatCode="0.00E+00">
                  <c:v>3.745875779087347</c:v>
                </c:pt>
                <c:pt idx="13" formatCode="0.00E+00">
                  <c:v>3.745875779087347</c:v>
                </c:pt>
                <c:pt idx="14" formatCode="0.00E+00">
                  <c:v>4.682344723859184</c:v>
                </c:pt>
                <c:pt idx="15" formatCode="0.00E+00">
                  <c:v>4.682344723859184</c:v>
                </c:pt>
                <c:pt idx="16" formatCode="0.00E+00">
                  <c:v>4.682344723859184</c:v>
                </c:pt>
                <c:pt idx="17" formatCode="0.00E+00">
                  <c:v>5.618813668631022</c:v>
                </c:pt>
                <c:pt idx="18" formatCode="0.00E+00">
                  <c:v>5.618813668631022</c:v>
                </c:pt>
                <c:pt idx="19" formatCode="0.00E+00">
                  <c:v>5.618813668631022</c:v>
                </c:pt>
                <c:pt idx="20" formatCode="0.00E+00">
                  <c:v>6.55528261340286</c:v>
                </c:pt>
                <c:pt idx="21" formatCode="0.00E+00">
                  <c:v>6.55528261340286</c:v>
                </c:pt>
                <c:pt idx="22" formatCode="0.00E+00">
                  <c:v>6.55528261340286</c:v>
                </c:pt>
                <c:pt idx="23" formatCode="0.00E+00">
                  <c:v>7.491751558174696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3187672"/>
        <c:axId val="-2031837544"/>
      </c:scatterChart>
      <c:valAx>
        <c:axId val="-2023187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31837544"/>
        <c:crosses val="autoZero"/>
        <c:crossBetween val="midCat"/>
      </c:valAx>
      <c:valAx>
        <c:axId val="-2031837544"/>
        <c:scaling>
          <c:orientation val="minMax"/>
          <c:max val="1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231876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575132951313"/>
          <c:y val="0.0366531787693205"/>
          <c:w val="0.703223005220628"/>
          <c:h val="0.19211796442111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572891980735"/>
          <c:y val="0.0601851851851852"/>
          <c:w val="0.82038529164437"/>
          <c:h val="0.780802712160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Sheet2!$J$11</c:f>
              <c:strCache>
                <c:ptCount val="1"/>
                <c:pt idx="0">
                  <c:v>Ncooler (1E12)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Sheet2!$I$12:$I$24</c:f>
              <c:numCache>
                <c:formatCode>General</c:formatCode>
                <c:ptCount val="13"/>
                <c:pt idx="0">
                  <c:v>0.0</c:v>
                </c:pt>
                <c:pt idx="1">
                  <c:v>33.81990703404576</c:v>
                </c:pt>
                <c:pt idx="2">
                  <c:v>60.24309517164625</c:v>
                </c:pt>
                <c:pt idx="3">
                  <c:v>60.25309517164624</c:v>
                </c:pt>
                <c:pt idx="4">
                  <c:v>60.26309517164624</c:v>
                </c:pt>
                <c:pt idx="5">
                  <c:v>94.083002205692</c:v>
                </c:pt>
                <c:pt idx="6">
                  <c:v>120.5161903432925</c:v>
                </c:pt>
                <c:pt idx="7">
                  <c:v>120.5261903432925</c:v>
                </c:pt>
                <c:pt idx="8">
                  <c:v>154.3460973773383</c:v>
                </c:pt>
                <c:pt idx="9">
                  <c:v>180.7792855149387</c:v>
                </c:pt>
                <c:pt idx="10">
                  <c:v>180.7892855149387</c:v>
                </c:pt>
                <c:pt idx="11">
                  <c:v>214.6091925489845</c:v>
                </c:pt>
                <c:pt idx="12">
                  <c:v>241.042380686585</c:v>
                </c:pt>
              </c:numCache>
            </c:numRef>
          </c:xVal>
          <c:yVal>
            <c:numRef>
              <c:f>Sheet2!$J$12:$J$24</c:f>
              <c:numCache>
                <c:formatCode>0.00E+00</c:formatCode>
                <c:ptCount val="13"/>
                <c:pt idx="0" formatCode="General">
                  <c:v>0.0</c:v>
                </c:pt>
                <c:pt idx="1">
                  <c:v>18.72937889543674</c:v>
                </c:pt>
                <c:pt idx="2">
                  <c:v>18.72937889543674</c:v>
                </c:pt>
                <c:pt idx="3">
                  <c:v>0.0</c:v>
                </c:pt>
                <c:pt idx="4">
                  <c:v>0.0</c:v>
                </c:pt>
                <c:pt idx="5">
                  <c:v>18.72937889543674</c:v>
                </c:pt>
                <c:pt idx="6">
                  <c:v>18.72937889543674</c:v>
                </c:pt>
                <c:pt idx="7">
                  <c:v>0.0</c:v>
                </c:pt>
                <c:pt idx="8">
                  <c:v>18.72937889543674</c:v>
                </c:pt>
                <c:pt idx="9">
                  <c:v>18.72937889543674</c:v>
                </c:pt>
                <c:pt idx="10">
                  <c:v>0.0</c:v>
                </c:pt>
                <c:pt idx="11">
                  <c:v>18.72937889543674</c:v>
                </c:pt>
                <c:pt idx="12">
                  <c:v>18.72937889543674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Sheet2!$K$11</c:f>
              <c:strCache>
                <c:ptCount val="1"/>
                <c:pt idx="0">
                  <c:v>Ecooler (GeV)</c:v>
                </c:pt>
              </c:strCache>
            </c:strRef>
          </c:tx>
          <c:spPr>
            <a:ln w="28575" cmpd="sng"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Sheet2!$I$12:$I$24</c:f>
              <c:numCache>
                <c:formatCode>General</c:formatCode>
                <c:ptCount val="13"/>
                <c:pt idx="0">
                  <c:v>0.0</c:v>
                </c:pt>
                <c:pt idx="1">
                  <c:v>33.81990703404576</c:v>
                </c:pt>
                <c:pt idx="2">
                  <c:v>60.24309517164625</c:v>
                </c:pt>
                <c:pt idx="3">
                  <c:v>60.25309517164624</c:v>
                </c:pt>
                <c:pt idx="4">
                  <c:v>60.26309517164624</c:v>
                </c:pt>
                <c:pt idx="5">
                  <c:v>94.083002205692</c:v>
                </c:pt>
                <c:pt idx="6">
                  <c:v>120.5161903432925</c:v>
                </c:pt>
                <c:pt idx="7">
                  <c:v>120.5261903432925</c:v>
                </c:pt>
                <c:pt idx="8">
                  <c:v>154.3460973773383</c:v>
                </c:pt>
                <c:pt idx="9">
                  <c:v>180.7792855149387</c:v>
                </c:pt>
                <c:pt idx="10">
                  <c:v>180.7892855149387</c:v>
                </c:pt>
                <c:pt idx="11">
                  <c:v>214.6091925489845</c:v>
                </c:pt>
                <c:pt idx="12">
                  <c:v>241.042380686585</c:v>
                </c:pt>
              </c:numCache>
            </c:numRef>
          </c:xVal>
          <c:yVal>
            <c:numRef>
              <c:f>Sheet2!$K$12:$K$24</c:f>
              <c:numCache>
                <c:formatCode>General</c:formatCode>
                <c:ptCount val="13"/>
                <c:pt idx="0">
                  <c:v>8.0</c:v>
                </c:pt>
                <c:pt idx="1">
                  <c:v>8.0</c:v>
                </c:pt>
                <c:pt idx="2">
                  <c:v>6.0</c:v>
                </c:pt>
                <c:pt idx="3">
                  <c:v>6.0</c:v>
                </c:pt>
                <c:pt idx="4">
                  <c:v>6.0</c:v>
                </c:pt>
                <c:pt idx="5">
                  <c:v>6.0</c:v>
                </c:pt>
                <c:pt idx="6">
                  <c:v>6.0</c:v>
                </c:pt>
                <c:pt idx="7">
                  <c:v>6.0</c:v>
                </c:pt>
                <c:pt idx="8">
                  <c:v>6.0</c:v>
                </c:pt>
                <c:pt idx="9">
                  <c:v>6.0</c:v>
                </c:pt>
                <c:pt idx="10">
                  <c:v>6.0</c:v>
                </c:pt>
                <c:pt idx="11">
                  <c:v>6.0</c:v>
                </c:pt>
                <c:pt idx="12">
                  <c:v>6.0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Sheet2!$L$11</c:f>
              <c:strCache>
                <c:ptCount val="1"/>
                <c:pt idx="0">
                  <c:v>Nfreezer (1E12)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Sheet2!$I$12:$I$24</c:f>
              <c:numCache>
                <c:formatCode>General</c:formatCode>
                <c:ptCount val="13"/>
                <c:pt idx="0">
                  <c:v>0.0</c:v>
                </c:pt>
                <c:pt idx="1">
                  <c:v>33.81990703404576</c:v>
                </c:pt>
                <c:pt idx="2">
                  <c:v>60.24309517164625</c:v>
                </c:pt>
                <c:pt idx="3">
                  <c:v>60.25309517164624</c:v>
                </c:pt>
                <c:pt idx="4">
                  <c:v>60.26309517164624</c:v>
                </c:pt>
                <c:pt idx="5">
                  <c:v>94.083002205692</c:v>
                </c:pt>
                <c:pt idx="6">
                  <c:v>120.5161903432925</c:v>
                </c:pt>
                <c:pt idx="7">
                  <c:v>120.5261903432925</c:v>
                </c:pt>
                <c:pt idx="8">
                  <c:v>154.3460973773383</c:v>
                </c:pt>
                <c:pt idx="9">
                  <c:v>180.7792855149387</c:v>
                </c:pt>
                <c:pt idx="10">
                  <c:v>180.7892855149387</c:v>
                </c:pt>
                <c:pt idx="11">
                  <c:v>214.6091925489845</c:v>
                </c:pt>
                <c:pt idx="12">
                  <c:v>241.042380686585</c:v>
                </c:pt>
              </c:numCache>
            </c:numRef>
          </c:xVal>
          <c:yVal>
            <c:numRef>
              <c:f>Sheet2!$L$12:$L$24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 formatCode="0.00E+00">
                  <c:v>18.72937889543674</c:v>
                </c:pt>
                <c:pt idx="4" formatCode="0.00E+00">
                  <c:v>18.72937889543674</c:v>
                </c:pt>
                <c:pt idx="5" formatCode="0.00E+00">
                  <c:v>18.72937889543674</c:v>
                </c:pt>
                <c:pt idx="6" formatCode="0.00E+00">
                  <c:v>37.45875779087348</c:v>
                </c:pt>
                <c:pt idx="7" formatCode="0.00E+00">
                  <c:v>37.45875779087348</c:v>
                </c:pt>
                <c:pt idx="8" formatCode="0.00E+00">
                  <c:v>37.45875779087348</c:v>
                </c:pt>
                <c:pt idx="9" formatCode="0.00E+00">
                  <c:v>56.18813668631022</c:v>
                </c:pt>
                <c:pt idx="10" formatCode="0.00E+00">
                  <c:v>56.18813668631022</c:v>
                </c:pt>
                <c:pt idx="11" formatCode="0.00E+00">
                  <c:v>56.18813668631022</c:v>
                </c:pt>
                <c:pt idx="12" formatCode="0.00E+00">
                  <c:v>74.91751558174695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4883688"/>
        <c:axId val="-2027088584"/>
      </c:scatterChart>
      <c:valAx>
        <c:axId val="-2024883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027088584"/>
        <c:crosses val="autoZero"/>
        <c:crossBetween val="midCat"/>
      </c:valAx>
      <c:valAx>
        <c:axId val="-2027088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024883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0"/>
          <c:y val="0.0451447214931467"/>
          <c:w val="0.713915755676171"/>
          <c:h val="0.44674759405074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9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6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0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E2486-5CC8-3046-8213-2337927EC6A1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1707-9EA3-DE4F-9B89-8C8FC1F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15.jpeg"/><Relationship Id="rId5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5" Type="http://schemas.microsoft.com/office/2007/relationships/hdphoto" Target="../media/hdphoto2.wdp"/><Relationship Id="rId6" Type="http://schemas.openxmlformats.org/officeDocument/2006/relationships/image" Target="../media/image6.jpe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4.wdp"/><Relationship Id="rId5" Type="http://schemas.openxmlformats.org/officeDocument/2006/relationships/image" Target="../media/image9.jpe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952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Cooling and Stacking for MEIC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0" y="5105400"/>
            <a:ext cx="85471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Peter McIntyre, </a:t>
            </a:r>
            <a:r>
              <a:rPr lang="en-US" sz="3000" i="0" dirty="0" smtClean="0">
                <a:solidFill>
                  <a:schemeClr val="tx1"/>
                </a:solidFill>
              </a:rPr>
              <a:t>Saeed Assadi, Daniel Chavez, James Gerity, Karie Melconian, Nate Pogue, Dior Sattarov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Texas A&amp;M University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141036"/>
            <a:ext cx="6908800" cy="394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0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7938"/>
            <a:ext cx="889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Cool and stack Booster cycles in Cooler.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Accelerate to 15 </a:t>
            </a:r>
            <a:r>
              <a:rPr lang="en-US" dirty="0" err="1" smtClean="0">
                <a:solidFill>
                  <a:srgbClr val="800000"/>
                </a:solidFill>
              </a:rPr>
              <a:t>GeV</a:t>
            </a:r>
            <a:r>
              <a:rPr lang="en-US" dirty="0" smtClean="0">
                <a:solidFill>
                  <a:srgbClr val="800000"/>
                </a:solidFill>
              </a:rPr>
              <a:t> and stack in Freezer.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2418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Because Cooler and Freezer have full circumference of Ion Ring, the entire fill of ions is cooled with its final line charge density.</a:t>
            </a:r>
          </a:p>
          <a:p>
            <a:r>
              <a:rPr lang="en-US" sz="2000" dirty="0" smtClean="0"/>
              <a:t>Stack in Cooler until IBS lifetime approaches cooling time.</a:t>
            </a:r>
          </a:p>
          <a:p>
            <a:r>
              <a:rPr lang="en-US" sz="2000" dirty="0" smtClean="0"/>
              <a:t>Then accelerate to 15 </a:t>
            </a:r>
            <a:r>
              <a:rPr lang="en-US" sz="2000" dirty="0" err="1" smtClean="0"/>
              <a:t>GeV</a:t>
            </a:r>
            <a:r>
              <a:rPr lang="en-US" sz="2000" dirty="0" smtClean="0"/>
              <a:t> (IBS time 4 times longer), continue to stack to &gt;2 x 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Cooler and Freezer have twice the tune of the Ion Ring, so twice its 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.</a:t>
            </a:r>
            <a:endParaRPr lang="en-US" sz="2000" dirty="0" smtClean="0"/>
          </a:p>
          <a:p>
            <a:r>
              <a:rPr lang="en-US" sz="2000" dirty="0" smtClean="0"/>
              <a:t>Cooler and Freezer always operate below their 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err="1" smtClean="0"/>
              <a:t>t</a:t>
            </a:r>
            <a:r>
              <a:rPr lang="en-US" sz="2000" dirty="0"/>
              <a:t> </a:t>
            </a:r>
            <a:r>
              <a:rPr lang="en-US" sz="2000" dirty="0" smtClean="0"/>
              <a:t>(24 </a:t>
            </a:r>
            <a:r>
              <a:rPr lang="en-US" sz="2000" dirty="0" err="1" smtClean="0"/>
              <a:t>GeV</a:t>
            </a:r>
            <a:r>
              <a:rPr lang="en-US" sz="2000" dirty="0" smtClean="0"/>
              <a:t>)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Freezer transfers to Ion Ring at 15 </a:t>
            </a:r>
            <a:r>
              <a:rPr lang="en-US" sz="2000" dirty="0" err="1" smtClean="0"/>
              <a:t>GeV</a:t>
            </a:r>
            <a:r>
              <a:rPr lang="en-US" sz="2000" dirty="0" smtClean="0"/>
              <a:t>, above its 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(12 </a:t>
            </a:r>
            <a:r>
              <a:rPr lang="en-US" sz="2000" dirty="0" err="1" smtClean="0"/>
              <a:t>GeV</a:t>
            </a:r>
            <a:r>
              <a:rPr lang="en-US" sz="2000" dirty="0" smtClean="0"/>
              <a:t>). 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So ion beam is never accelerated through transition.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501965"/>
              </p:ext>
            </p:extLst>
          </p:nvPr>
        </p:nvGraphicFramePr>
        <p:xfrm>
          <a:off x="657225" y="1409700"/>
          <a:ext cx="3638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703724"/>
              </p:ext>
            </p:extLst>
          </p:nvPr>
        </p:nvGraphicFramePr>
        <p:xfrm>
          <a:off x="4727575" y="1409700"/>
          <a:ext cx="3270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239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555" t="28222" r="34167" b="10667"/>
          <a:stretch/>
        </p:blipFill>
        <p:spPr>
          <a:xfrm>
            <a:off x="3746500" y="0"/>
            <a:ext cx="5384800" cy="6792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" y="12700"/>
            <a:ext cx="6489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Configure Electron Ring and Ion Ring to be co-planar – not over/under.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" y="1320800"/>
            <a:ext cx="647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dirty="0" smtClean="0"/>
              <a:t>In the MEIC Baseline </a:t>
            </a:r>
            <a:r>
              <a:rPr lang="en-US" sz="2000" dirty="0" smtClean="0"/>
              <a:t>Ion Ring is located above the Electron Ring, and deflected </a:t>
            </a:r>
            <a:r>
              <a:rPr lang="en-US" sz="2000" dirty="0" smtClean="0"/>
              <a:t>down/up to make collision. 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vertical </a:t>
            </a:r>
            <a:r>
              <a:rPr lang="en-US" sz="2000" dirty="0" smtClean="0"/>
              <a:t>deflections introduce </a:t>
            </a:r>
            <a:r>
              <a:rPr lang="en-US" sz="2000" dirty="0">
                <a:solidFill>
                  <a:srgbClr val="FF0000"/>
                </a:solidFill>
              </a:rPr>
              <a:t>vertical dispersion</a:t>
            </a:r>
            <a:r>
              <a:rPr lang="en-US" sz="2000" dirty="0"/>
              <a:t>, which creates serious challenges to fully correct </a:t>
            </a:r>
            <a:r>
              <a:rPr lang="en-US" sz="2000" dirty="0" smtClean="0"/>
              <a:t>for </a:t>
            </a:r>
            <a:r>
              <a:rPr lang="en-US" sz="2000" dirty="0"/>
              <a:t>long-lived colliding beam </a:t>
            </a:r>
            <a:r>
              <a:rPr lang="en-US" sz="2000" dirty="0" smtClean="0"/>
              <a:t>lifetime.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00" y="2949580"/>
            <a:ext cx="5080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dirty="0" smtClean="0"/>
              <a:t>The two rings can be located side-by-side, eliminating vertical dispersion.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Their harmonic numbers can be kept the same by locating Ion Ring on inside in one loop, outside in the other.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82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Is there a way to build and operate an actual Ion Test Ring at </a:t>
            </a:r>
            <a:r>
              <a:rPr lang="en-US" dirty="0" err="1" smtClean="0">
                <a:solidFill>
                  <a:srgbClr val="800000"/>
                </a:solidFill>
              </a:rPr>
              <a:t>JLab</a:t>
            </a:r>
            <a:r>
              <a:rPr lang="en-US" dirty="0" smtClean="0">
                <a:solidFill>
                  <a:srgbClr val="800000"/>
                </a:solidFill>
              </a:rPr>
              <a:t>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number of technical challenges for the MEIC design would benefit from a test bed, where they could actually be tested for finite cost, so that schemes could be tried, perfected, or evolved to meet the needs for the project:</a:t>
            </a:r>
          </a:p>
          <a:p>
            <a:r>
              <a:rPr lang="en-US" dirty="0" smtClean="0"/>
              <a:t>Bunched-beam cooling</a:t>
            </a:r>
          </a:p>
          <a:p>
            <a:r>
              <a:rPr lang="en-US" dirty="0" smtClean="0"/>
              <a:t>Magnetized/non-magnetized </a:t>
            </a:r>
            <a:r>
              <a:rPr lang="en-US" dirty="0" err="1" smtClean="0"/>
              <a:t>d.c.</a:t>
            </a:r>
            <a:r>
              <a:rPr lang="en-US" dirty="0" smtClean="0"/>
              <a:t> cooling</a:t>
            </a:r>
          </a:p>
          <a:p>
            <a:r>
              <a:rPr lang="en-US" dirty="0" smtClean="0"/>
              <a:t>Stacking scenarios, beam dynamics limits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Is there any possibility to do that at </a:t>
            </a:r>
            <a:r>
              <a:rPr lang="en-US" dirty="0" err="1" smtClean="0">
                <a:solidFill>
                  <a:srgbClr val="0000FF"/>
                </a:solidFill>
              </a:rPr>
              <a:t>JLab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93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63"/>
            <a:ext cx="9042400" cy="243025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800000"/>
                </a:solidFill>
              </a:rPr>
              <a:t>FEL Lab is a shielded sub-grade vault.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It could house a 3 </a:t>
            </a:r>
            <a:r>
              <a:rPr lang="en-US" sz="3600" dirty="0" err="1" smtClean="0">
                <a:solidFill>
                  <a:srgbClr val="800000"/>
                </a:solidFill>
              </a:rPr>
              <a:t>GeV</a:t>
            </a:r>
            <a:r>
              <a:rPr lang="en-US" sz="3600" dirty="0" smtClean="0">
                <a:solidFill>
                  <a:srgbClr val="800000"/>
                </a:solidFill>
              </a:rPr>
              <a:t> proton storage ring, with long straight sections and potentially with an injector synchrotron </a:t>
            </a:r>
            <a:r>
              <a:rPr lang="en-US" sz="3600" i="1" dirty="0" smtClean="0">
                <a:solidFill>
                  <a:srgbClr val="800000"/>
                </a:solidFill>
              </a:rPr>
              <a:t>e.g. </a:t>
            </a:r>
            <a:r>
              <a:rPr lang="en-US" sz="3600" dirty="0" smtClean="0">
                <a:solidFill>
                  <a:srgbClr val="800000"/>
                </a:solidFill>
              </a:rPr>
              <a:t>CIS.</a:t>
            </a:r>
            <a:endParaRPr lang="en-US" sz="3600" dirty="0">
              <a:solidFill>
                <a:srgbClr val="8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7042150" y="4857750"/>
            <a:ext cx="0" cy="552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5080000" y="4318000"/>
            <a:ext cx="1003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47700" y="3671697"/>
            <a:ext cx="7348558" cy="3046604"/>
            <a:chOff x="-1081815" y="1820827"/>
            <a:chExt cx="9078073" cy="37636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4722" t="36005" r="23055" b="22721"/>
            <a:stretch/>
          </p:blipFill>
          <p:spPr>
            <a:xfrm>
              <a:off x="-1081815" y="1820827"/>
              <a:ext cx="9078073" cy="3763635"/>
            </a:xfrm>
            <a:prstGeom prst="rect">
              <a:avLst/>
            </a:prstGeom>
          </p:spPr>
        </p:pic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26549" y="3202431"/>
              <a:ext cx="1115568" cy="1115569"/>
            </a:xfrm>
            <a:prstGeom prst="ellipse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525448" y="3202431"/>
              <a:ext cx="1115568" cy="1115569"/>
            </a:xfrm>
            <a:prstGeom prst="ellipse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84333" y="3202431"/>
              <a:ext cx="648970" cy="111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7432" y="3200400"/>
              <a:ext cx="648970" cy="111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5" idx="0"/>
              <a:endCxn id="18" idx="0"/>
            </p:cNvCxnSpPr>
            <p:nvPr/>
          </p:nvCxnSpPr>
          <p:spPr>
            <a:xfrm>
              <a:off x="1184333" y="3202431"/>
              <a:ext cx="3898901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22433" y="4320031"/>
              <a:ext cx="3898901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406296" y="4634925"/>
            <a:ext cx="561977" cy="1050847"/>
            <a:chOff x="1367017" y="4396383"/>
            <a:chExt cx="561977" cy="105084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55557" t="81988" r="37675" b="4889"/>
            <a:stretch/>
          </p:blipFill>
          <p:spPr>
            <a:xfrm>
              <a:off x="1367017" y="4766228"/>
              <a:ext cx="561977" cy="6810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55557" t="69778" r="37675" b="20287"/>
            <a:stretch/>
          </p:blipFill>
          <p:spPr>
            <a:xfrm>
              <a:off x="1367017" y="4396383"/>
              <a:ext cx="561977" cy="515537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87631" y="2322857"/>
            <a:ext cx="8562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storage ring shown has 10 m diameter arcs with 30 m long straight sections.  The two 180 arcs could be assembled using ~20 1.2 m Booster dipoles.  With the 2.7 T field of the Booster dipoles, the ring would circulate 3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protons.</a:t>
            </a:r>
          </a:p>
          <a:p>
            <a:r>
              <a:rPr lang="en-US" sz="2000" dirty="0" smtClean="0"/>
              <a:t>The vault is sub-grade, and has 8’ of concrete and sand over the roof.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227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8333" t="55556" r="29444" b="35555"/>
          <a:stretch/>
        </p:blipFill>
        <p:spPr>
          <a:xfrm>
            <a:off x="4457700" y="3848100"/>
            <a:ext cx="36576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9444" t="50222" r="58750" b="42000"/>
          <a:stretch/>
        </p:blipFill>
        <p:spPr>
          <a:xfrm>
            <a:off x="773611" y="3873500"/>
            <a:ext cx="3645989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Particle flow in MEIC is limited </a:t>
            </a:r>
            <a:r>
              <a:rPr lang="en-US" dirty="0" smtClean="0">
                <a:solidFill>
                  <a:srgbClr val="800000"/>
                </a:solidFill>
              </a:rPr>
              <a:t>by </a:t>
            </a:r>
            <a:r>
              <a:rPr lang="en-US" dirty="0" smtClean="0">
                <a:solidFill>
                  <a:srgbClr val="800000"/>
                </a:solidFill>
              </a:rPr>
              <a:t>space charge and </a:t>
            </a:r>
            <a:r>
              <a:rPr lang="en-US" dirty="0" err="1" smtClean="0">
                <a:solidFill>
                  <a:srgbClr val="800000"/>
                </a:solidFill>
              </a:rPr>
              <a:t>intrabeam</a:t>
            </a:r>
            <a:r>
              <a:rPr lang="en-US" dirty="0" smtClean="0">
                <a:solidFill>
                  <a:srgbClr val="800000"/>
                </a:solidFill>
              </a:rPr>
              <a:t> scattering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charge tune shift and </a:t>
            </a:r>
            <a:r>
              <a:rPr lang="en-US" dirty="0" err="1" smtClean="0"/>
              <a:t>intrabeam</a:t>
            </a:r>
            <a:r>
              <a:rPr lang="en-US" dirty="0" smtClean="0"/>
              <a:t> scattering both limit the line charge density that can be accelerated and accumulated in the acceleration sequence.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62800" y="4025900"/>
            <a:ext cx="749300" cy="647700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30600" y="4000500"/>
            <a:ext cx="749300" cy="647700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3611" y="5003800"/>
            <a:ext cx="75702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Both effects are worse at low energy, short bunch length.  We need to start with bunches of ~10</a:t>
            </a:r>
            <a:r>
              <a:rPr lang="en-US" sz="2400" baseline="30000" dirty="0" smtClean="0"/>
              <a:t>8</a:t>
            </a:r>
            <a:r>
              <a:rPr lang="en-US" sz="2400" dirty="0"/>
              <a:t> </a:t>
            </a:r>
            <a:r>
              <a:rPr lang="en-US" sz="2400" dirty="0" smtClean="0"/>
              <a:t>in the injector and booster, and end with bunches of ~10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in the Ion Ring.</a:t>
            </a:r>
            <a:endParaRPr lang="en-US" sz="24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06335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5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Cool and accumulate using </a:t>
            </a:r>
            <a:r>
              <a:rPr lang="en-US" dirty="0" err="1" smtClean="0">
                <a:solidFill>
                  <a:srgbClr val="800000"/>
                </a:solidFill>
              </a:rPr>
              <a:t>d.c.</a:t>
            </a:r>
            <a:r>
              <a:rPr lang="en-US" dirty="0" smtClean="0">
                <a:solidFill>
                  <a:srgbClr val="800000"/>
                </a:solidFill>
              </a:rPr>
              <a:t> electron cooling in dedicated cooling rings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6487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Integrating electron cooling in an accelerator asks conflicting requirements of the magnet, rf, and cooling systems.</a:t>
            </a:r>
          </a:p>
          <a:p>
            <a:r>
              <a:rPr lang="en-US" dirty="0" smtClean="0"/>
              <a:t>Cooling is best done in a ring that sits at fixed energy, cools and stacks beam.</a:t>
            </a:r>
          </a:p>
          <a:p>
            <a:r>
              <a:rPr lang="en-US" dirty="0"/>
              <a:t>T</a:t>
            </a:r>
            <a:r>
              <a:rPr lang="en-US" dirty="0" smtClean="0"/>
              <a:t>he cold stack can then be transferred </a:t>
            </a:r>
            <a:r>
              <a:rPr lang="en-US" i="1" dirty="0" smtClean="0"/>
              <a:t>in </a:t>
            </a:r>
            <a:r>
              <a:rPr lang="en-US" i="1" dirty="0" err="1" smtClean="0"/>
              <a:t>toto</a:t>
            </a:r>
            <a:r>
              <a:rPr lang="en-US" i="1" dirty="0" smtClean="0"/>
              <a:t> </a:t>
            </a:r>
            <a:r>
              <a:rPr lang="en-US" dirty="0" smtClean="0"/>
              <a:t>to the accelerator to go to the next stage of energy.</a:t>
            </a:r>
          </a:p>
          <a:p>
            <a:r>
              <a:rPr lang="en-US" dirty="0" smtClean="0"/>
              <a:t>This works most naturally if the cooler is piggy-backed on the accelerator.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8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Fixed-energy e-cooling at 2-8 </a:t>
            </a:r>
            <a:r>
              <a:rPr lang="en-US" dirty="0" err="1" smtClean="0">
                <a:solidFill>
                  <a:srgbClr val="800000"/>
                </a:solidFill>
              </a:rPr>
              <a:t>GeV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86" y="1055900"/>
            <a:ext cx="7853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Fermilab’s</a:t>
            </a:r>
            <a:r>
              <a:rPr lang="en-US" sz="2000" dirty="0" smtClean="0"/>
              <a:t> Recycler was a highly successful fixed-energy </a:t>
            </a:r>
            <a:r>
              <a:rPr lang="en-US" sz="2000" dirty="0"/>
              <a:t>8 </a:t>
            </a:r>
            <a:r>
              <a:rPr lang="en-US" sz="2000" dirty="0" err="1" smtClean="0"/>
              <a:t>GeV</a:t>
            </a:r>
            <a:r>
              <a:rPr lang="en-US" sz="2000" dirty="0" smtClean="0"/>
              <a:t> e-cooler.</a:t>
            </a:r>
          </a:p>
          <a:p>
            <a:r>
              <a:rPr lang="en-US" sz="2000" dirty="0" smtClean="0"/>
              <a:t>It </a:t>
            </a:r>
            <a:r>
              <a:rPr lang="en-US" sz="2000" b="1" i="1" dirty="0" smtClean="0"/>
              <a:t>cooled and stacked </a:t>
            </a:r>
            <a:r>
              <a:rPr lang="en-US" sz="2000" dirty="0" smtClean="0"/>
              <a:t>antiprotons, and was at the heart of the world-record antiproton accumulations.  It makes an inspiring start to the needs for MEIC ion cooling…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902" y="2265967"/>
            <a:ext cx="4463098" cy="31799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315" y="2418139"/>
            <a:ext cx="5244026" cy="2936940"/>
            <a:chOff x="30315" y="1797883"/>
            <a:chExt cx="5244026" cy="2936940"/>
          </a:xfrm>
        </p:grpSpPr>
        <p:grpSp>
          <p:nvGrpSpPr>
            <p:cNvPr id="10" name="Group 9"/>
            <p:cNvGrpSpPr/>
            <p:nvPr/>
          </p:nvGrpSpPr>
          <p:grpSpPr>
            <a:xfrm>
              <a:off x="142374" y="1797883"/>
              <a:ext cx="5131967" cy="2936940"/>
              <a:chOff x="290034" y="1797883"/>
              <a:chExt cx="5131967" cy="293694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90034" y="1797883"/>
                <a:ext cx="5131967" cy="2739634"/>
                <a:chOff x="290034" y="1797883"/>
                <a:chExt cx="4134957" cy="1758322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7731" y="1797883"/>
                  <a:ext cx="3499111" cy="1687421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90034" y="3399464"/>
                  <a:ext cx="4134957" cy="156741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2440303" y="4427046"/>
                <a:ext cx="899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hours</a:t>
                </a:r>
                <a:endParaRPr lang="en-US" sz="14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6200000">
              <a:off x="-776627" y="2970302"/>
              <a:ext cx="1921663" cy="30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</a:t>
              </a:r>
              <a:r>
                <a:rPr lang="en-US" sz="1400" dirty="0" smtClean="0"/>
                <a:t>orizontal </a:t>
              </a:r>
              <a:r>
                <a:rPr lang="en-US" sz="1400" dirty="0" err="1" smtClean="0"/>
                <a:t>emittance</a:t>
              </a:r>
              <a:endParaRPr lang="en-US" sz="1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374" y="5243387"/>
            <a:ext cx="900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ith 200 mA e-beam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1547" y="5261232"/>
            <a:ext cx="283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ith 100 mA e-beam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943"/>
            <a:ext cx="8763000" cy="10961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800000"/>
                </a:solidFill>
              </a:rPr>
              <a:t>Combined-Function Dipoles for </a:t>
            </a:r>
            <a:r>
              <a:rPr lang="en-US" dirty="0" smtClean="0">
                <a:solidFill>
                  <a:srgbClr val="800000"/>
                </a:solidFill>
              </a:rPr>
              <a:t>a Cooler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272" y="1085173"/>
            <a:ext cx="3824577" cy="3118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1341277"/>
            <a:ext cx="52659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Fermilab’s</a:t>
            </a:r>
            <a:r>
              <a:rPr lang="en-US" dirty="0" smtClean="0"/>
              <a:t> Recycler was designed as a fixed-energy 8 </a:t>
            </a:r>
            <a:r>
              <a:rPr lang="en-US" dirty="0" err="1" smtClean="0"/>
              <a:t>GeV</a:t>
            </a:r>
            <a:r>
              <a:rPr lang="en-US" dirty="0" smtClean="0"/>
              <a:t> storage ring, using combined-function permanent magnets.</a:t>
            </a:r>
          </a:p>
          <a:p>
            <a:r>
              <a:rPr lang="en-US" dirty="0" smtClean="0"/>
              <a:t>The choice of permanent magnet made sense because it was installed in the Main Injector  tunnel with no cryogenics.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522634"/>
            <a:ext cx="4134550" cy="2636790"/>
            <a:chOff x="5114311" y="1418293"/>
            <a:chExt cx="3583010" cy="21494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4311" y="1427391"/>
              <a:ext cx="3115289" cy="21403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8241" y="1418293"/>
              <a:ext cx="599080" cy="214943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868757" y="4565395"/>
            <a:ext cx="5293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MEIC, we have designed a 1 T combined-function superferric dipole. </a:t>
            </a:r>
            <a:r>
              <a:rPr lang="en-US" dirty="0" smtClean="0"/>
              <a:t>It is a simple window-frame winding, with the quad gradient necessary for a half-cell optics. </a:t>
            </a:r>
          </a:p>
          <a:p>
            <a:r>
              <a:rPr lang="en-US" dirty="0" smtClean="0"/>
              <a:t>Two </a:t>
            </a:r>
            <a:r>
              <a:rPr lang="en-US" dirty="0"/>
              <a:t>CF dipoles are configured piggy-back on opposite ends of the two ICR dipoles, so that each ICR half-cell becomes a Cooler full-cell.</a:t>
            </a:r>
          </a:p>
        </p:txBody>
      </p:sp>
    </p:spTree>
    <p:extLst>
      <p:ext uri="{BB962C8B-B14F-4D97-AF65-F5344CB8AC3E}">
        <p14:creationId xmlns:p14="http://schemas.microsoft.com/office/powerpoint/2010/main" val="149590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83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No magnetic coupling between the ICR dipole and the e-Cooler dipole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4311" y="1412623"/>
            <a:ext cx="4029690" cy="5022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1655195"/>
            <a:ext cx="5499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Recycler there was a troublesome field coupling between the Main Injector (cycling 8-150 </a:t>
            </a:r>
            <a:r>
              <a:rPr lang="en-US" sz="2000" dirty="0" err="1" smtClean="0"/>
              <a:t>GeV</a:t>
            </a:r>
            <a:r>
              <a:rPr lang="en-US" sz="2000" dirty="0" smtClean="0"/>
              <a:t>) and the Recycler (fixed @ 8 </a:t>
            </a:r>
            <a:r>
              <a:rPr lang="en-US" sz="2000" dirty="0" err="1" smtClean="0"/>
              <a:t>GeV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r>
              <a:rPr lang="en-US" sz="2000" dirty="0" smtClean="0"/>
              <a:t>We modeled the same question for the mounting of the </a:t>
            </a:r>
            <a:r>
              <a:rPr lang="en-US" sz="2000" dirty="0" smtClean="0"/>
              <a:t>Cooler </a:t>
            </a:r>
            <a:r>
              <a:rPr lang="en-US" sz="2000" dirty="0" smtClean="0"/>
              <a:t>dipole piggy-back on the ICR </a:t>
            </a:r>
            <a:r>
              <a:rPr lang="en-US" sz="2000" dirty="0" smtClean="0"/>
              <a:t>dipole, 1” spacing between flux returns, sharing the ICR cryostat. 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No magnetic coupling </a:t>
            </a:r>
            <a:r>
              <a:rPr lang="en-US" sz="2000" b="1" dirty="0" smtClean="0">
                <a:solidFill>
                  <a:srgbClr val="0000FF"/>
                </a:solidFill>
              </a:rPr>
              <a:t>at level of 0.5 unit.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789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The Superferric ICR half-cells provide     a robust platform for initial MEIC performance and upgrade for the future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12" y="3372009"/>
            <a:ext cx="4861786" cy="30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1860807"/>
            <a:ext cx="8889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The ICR naturally preserves polarization, has ample admittance for ion beams.  The superferric ring costs half as much as a </a:t>
            </a:r>
            <a:r>
              <a:rPr lang="en-US" sz="2400" dirty="0" err="1" smtClean="0"/>
              <a:t>cos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q</a:t>
            </a:r>
            <a:r>
              <a:rPr lang="en-US" sz="2400" dirty="0" smtClean="0"/>
              <a:t> ring.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The fixed-energy e-Cooler can support </a:t>
            </a:r>
            <a:r>
              <a:rPr lang="en-US" sz="2400" dirty="0" smtClean="0">
                <a:solidFill>
                  <a:srgbClr val="0000FF"/>
                </a:solidFill>
              </a:rPr>
              <a:t>cooling </a:t>
            </a:r>
            <a:r>
              <a:rPr lang="en-US" sz="2400" dirty="0" smtClean="0"/>
              <a:t>of full-circumference fills of ions; top-down cost of 1 T CF dipole ring </a:t>
            </a:r>
            <a:r>
              <a:rPr lang="en-US" sz="2400" dirty="0" smtClean="0"/>
              <a:t>= $  </a:t>
            </a:r>
            <a:r>
              <a:rPr lang="en-US" sz="2400" dirty="0" smtClean="0"/>
              <a:t>2.8 million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3459996"/>
            <a:ext cx="42822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/>
              <a:t>and </a:t>
            </a:r>
            <a:r>
              <a:rPr lang="en-US" sz="2400" dirty="0">
                <a:solidFill>
                  <a:srgbClr val="0000FF"/>
                </a:solidFill>
              </a:rPr>
              <a:t>stacking</a:t>
            </a:r>
            <a:r>
              <a:rPr lang="en-US" sz="2400" dirty="0"/>
              <a:t> of multiple fillings during a store so that a cooled, high-intensity ion stack is ready to accelerate when the luminosity declines.  It has twice the tune of the ICR, lots of admittance.</a:t>
            </a:r>
          </a:p>
        </p:txBody>
      </p:sp>
    </p:spTree>
    <p:extLst>
      <p:ext uri="{BB962C8B-B14F-4D97-AF65-F5344CB8AC3E}">
        <p14:creationId xmlns:p14="http://schemas.microsoft.com/office/powerpoint/2010/main" val="25081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638"/>
            <a:ext cx="873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Staged </a:t>
            </a:r>
            <a:r>
              <a:rPr lang="en-US" dirty="0" err="1" smtClean="0">
                <a:solidFill>
                  <a:srgbClr val="800000"/>
                </a:solidFill>
              </a:rPr>
              <a:t>d.c.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E</a:t>
            </a:r>
            <a:r>
              <a:rPr lang="en-US" dirty="0" smtClean="0">
                <a:solidFill>
                  <a:srgbClr val="800000"/>
                </a:solidFill>
              </a:rPr>
              <a:t>lectron </a:t>
            </a:r>
            <a:r>
              <a:rPr lang="en-US" dirty="0">
                <a:solidFill>
                  <a:srgbClr val="800000"/>
                </a:solidFill>
              </a:rPr>
              <a:t>C</a:t>
            </a:r>
            <a:r>
              <a:rPr lang="en-US" dirty="0" smtClean="0">
                <a:solidFill>
                  <a:srgbClr val="800000"/>
                </a:solidFill>
              </a:rPr>
              <a:t>ooling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432800" cy="513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100 MeV – to cool/stack ions from injector prior in a Booster-circumference </a:t>
            </a:r>
            <a:r>
              <a:rPr lang="en-US" i="1" dirty="0" smtClean="0">
                <a:solidFill>
                  <a:srgbClr val="0000FF"/>
                </a:solidFill>
              </a:rPr>
              <a:t>Chiller</a:t>
            </a:r>
          </a:p>
          <a:p>
            <a:r>
              <a:rPr lang="en-US" dirty="0" smtClean="0"/>
              <a:t>1-8 </a:t>
            </a:r>
            <a:r>
              <a:rPr lang="en-US" dirty="0" err="1" smtClean="0"/>
              <a:t>GeV</a:t>
            </a:r>
            <a:r>
              <a:rPr lang="en-US" dirty="0" smtClean="0"/>
              <a:t> – to accumulate ions accelerated in the Booster in an </a:t>
            </a:r>
            <a:r>
              <a:rPr lang="en-US" dirty="0" err="1" smtClean="0"/>
              <a:t>IonRing</a:t>
            </a:r>
            <a:r>
              <a:rPr lang="en-US" dirty="0" smtClean="0"/>
              <a:t>-circumference </a:t>
            </a:r>
            <a:r>
              <a:rPr lang="en-US" i="1" dirty="0" smtClean="0">
                <a:solidFill>
                  <a:srgbClr val="0000FF"/>
                </a:solidFill>
              </a:rPr>
              <a:t>Cooler</a:t>
            </a:r>
            <a:endParaRPr lang="en-US" dirty="0" smtClean="0"/>
          </a:p>
          <a:p>
            <a:r>
              <a:rPr lang="en-US" dirty="0" smtClean="0"/>
              <a:t>15 </a:t>
            </a:r>
            <a:r>
              <a:rPr lang="en-US" dirty="0" err="1" smtClean="0"/>
              <a:t>GeV</a:t>
            </a:r>
            <a:r>
              <a:rPr lang="en-US" dirty="0" smtClean="0"/>
              <a:t> – the Cooler stack reaches a limit from IBS, accelerate and stack in an </a:t>
            </a:r>
            <a:r>
              <a:rPr lang="en-US" dirty="0" err="1" smtClean="0"/>
              <a:t>IonRing</a:t>
            </a:r>
            <a:r>
              <a:rPr lang="en-US" dirty="0" smtClean="0"/>
              <a:t>-circumference </a:t>
            </a:r>
            <a:r>
              <a:rPr lang="en-US" i="1" dirty="0" smtClean="0">
                <a:solidFill>
                  <a:srgbClr val="0000FF"/>
                </a:solidFill>
              </a:rPr>
              <a:t>Freezer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 ring operates at IBS limit, beam is never accelerated through transition.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Full design intensity of &gt;2 x 10</a:t>
            </a:r>
            <a:r>
              <a:rPr lang="en-US" baseline="30000" dirty="0" smtClean="0">
                <a:solidFill>
                  <a:srgbClr val="0000FF"/>
                </a:solidFill>
              </a:rPr>
              <a:t>13</a:t>
            </a:r>
            <a:r>
              <a:rPr lang="en-US" dirty="0" smtClean="0">
                <a:solidFill>
                  <a:srgbClr val="0000FF"/>
                </a:solidFill>
              </a:rPr>
              <a:t> in Ion Ring is achieved without need for bunched-beam cooling.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2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00" y="274638"/>
            <a:ext cx="894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Chiller and Freezer Piggy-Back on Ion Ring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0"/>
            <a:ext cx="9144000" cy="5224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463521"/>
            <a:ext cx="4191000" cy="2394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651000"/>
            <a:ext cx="53721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</a:t>
            </a:r>
            <a:r>
              <a:rPr lang="en-US" sz="2000" dirty="0" smtClean="0"/>
              <a:t>half-cell of the </a:t>
            </a:r>
            <a:r>
              <a:rPr lang="en-US" sz="2000" dirty="0" smtClean="0"/>
              <a:t>Ion Ring arcs contains two 4 m 3 T dipoles and one 0.8 m quad.</a:t>
            </a:r>
          </a:p>
          <a:p>
            <a:r>
              <a:rPr lang="en-US" sz="2000" dirty="0" smtClean="0"/>
              <a:t>We can mount a pair of 1 T superferric combined-function magnets piggy-back with the Ion Ring to make a full-cell of a Cooler and a Freezer.</a:t>
            </a:r>
          </a:p>
        </p:txBody>
      </p:sp>
    </p:spTree>
    <p:extLst>
      <p:ext uri="{BB962C8B-B14F-4D97-AF65-F5344CB8AC3E}">
        <p14:creationId xmlns:p14="http://schemas.microsoft.com/office/powerpoint/2010/main" val="188395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1135</Words>
  <Application>Microsoft Macintosh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Cooling and Stacking for MEIC</vt:lpstr>
      <vt:lpstr>Particle flow in MEIC is limited by space charge and intrabeam scattering</vt:lpstr>
      <vt:lpstr>Cool and accumulate using d.c. electron cooling in dedicated cooling rings</vt:lpstr>
      <vt:lpstr>Fixed-energy e-cooling at 2-8 GeV</vt:lpstr>
      <vt:lpstr>Combined-Function Dipoles for a Cooler</vt:lpstr>
      <vt:lpstr>No magnetic coupling between the ICR dipole and the e-Cooler dipole</vt:lpstr>
      <vt:lpstr>The Superferric ICR half-cells provide     a robust platform for initial MEIC performance and upgrade for the future</vt:lpstr>
      <vt:lpstr>Staged d.c. Electron Cooling</vt:lpstr>
      <vt:lpstr>Chiller and Freezer Piggy-Back on Ion Ring</vt:lpstr>
      <vt:lpstr>Cool and stack Booster cycles in Cooler. Accelerate to 15 GeV and stack in Freezer.</vt:lpstr>
      <vt:lpstr>PowerPoint Presentation</vt:lpstr>
      <vt:lpstr>Is there a way to build and operate an actual Ion Test Ring at JLab?</vt:lpstr>
      <vt:lpstr>FEL Lab is a shielded sub-grade vault. It could house a 3 GeV proton storage ring, with long straight sections and potentially with an injector synchrotron e.g. CIS.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and Stacking for MEIC</dc:title>
  <dc:creator>Peter McIntyre</dc:creator>
  <cp:lastModifiedBy>Peter McIntyre</cp:lastModifiedBy>
  <cp:revision>18</cp:revision>
  <dcterms:created xsi:type="dcterms:W3CDTF">2015-03-31T01:58:38Z</dcterms:created>
  <dcterms:modified xsi:type="dcterms:W3CDTF">2015-03-31T11:28:28Z</dcterms:modified>
</cp:coreProperties>
</file>